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4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5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6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9.xml" ContentType="application/vnd.openxmlformats-officedocument.theme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10.xml" ContentType="application/vnd.openxmlformats-officedocument.theme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theme/theme11.xml" ContentType="application/vnd.openxmlformats-officedocument.theme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theme/theme12.xml" ContentType="application/vnd.openxmlformats-officedocument.theme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theme/theme13.xml" ContentType="application/vnd.openxmlformats-officedocument.theme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theme/theme14.xml" ContentType="application/vnd.openxmlformats-officedocument.theme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5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theme/theme16.xml" ContentType="application/vnd.openxmlformats-officedocument.theme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theme/theme17.xml" ContentType="application/vnd.openxmlformats-officedocument.theme+xml"/>
  <Override PartName="/ppt/theme/theme18.xml" ContentType="application/vnd.openxmlformats-officedocument.theme+xml"/>
  <Override PartName="/ppt/theme/theme19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8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443" r:id="rId1"/>
    <p:sldMasterId id="2147485460" r:id="rId2"/>
    <p:sldMasterId id="2147485474" r:id="rId3"/>
    <p:sldMasterId id="2147485487" r:id="rId4"/>
    <p:sldMasterId id="2147485500" r:id="rId5"/>
    <p:sldMasterId id="2147485513" r:id="rId6"/>
    <p:sldMasterId id="2147485526" r:id="rId7"/>
    <p:sldMasterId id="2147485539" r:id="rId8"/>
    <p:sldMasterId id="2147485552" r:id="rId9"/>
    <p:sldMasterId id="2147485565" r:id="rId10"/>
    <p:sldMasterId id="2147485577" r:id="rId11"/>
    <p:sldMasterId id="2147485589" r:id="rId12"/>
    <p:sldMasterId id="2147485601" r:id="rId13"/>
    <p:sldMasterId id="2147485625" r:id="rId14"/>
    <p:sldMasterId id="2147485638" r:id="rId15"/>
    <p:sldMasterId id="2147485643" r:id="rId16"/>
    <p:sldMasterId id="2147485657" r:id="rId17"/>
  </p:sldMasterIdLst>
  <p:notesMasterIdLst>
    <p:notesMasterId r:id="rId58"/>
  </p:notesMasterIdLst>
  <p:handoutMasterIdLst>
    <p:handoutMasterId r:id="rId59"/>
  </p:handoutMasterIdLst>
  <p:sldIdLst>
    <p:sldId id="3298" r:id="rId18"/>
    <p:sldId id="3294" r:id="rId19"/>
    <p:sldId id="3269" r:id="rId20"/>
    <p:sldId id="3271" r:id="rId21"/>
    <p:sldId id="3266" r:id="rId22"/>
    <p:sldId id="3267" r:id="rId23"/>
    <p:sldId id="3194" r:id="rId24"/>
    <p:sldId id="3247" r:id="rId25"/>
    <p:sldId id="3220" r:id="rId26"/>
    <p:sldId id="3273" r:id="rId27"/>
    <p:sldId id="3274" r:id="rId28"/>
    <p:sldId id="3272" r:id="rId29"/>
    <p:sldId id="3290" r:id="rId30"/>
    <p:sldId id="3291" r:id="rId31"/>
    <p:sldId id="3292" r:id="rId32"/>
    <p:sldId id="3293" r:id="rId33"/>
    <p:sldId id="3275" r:id="rId34"/>
    <p:sldId id="3276" r:id="rId35"/>
    <p:sldId id="3277" r:id="rId36"/>
    <p:sldId id="3278" r:id="rId37"/>
    <p:sldId id="3279" r:id="rId38"/>
    <p:sldId id="3299" r:id="rId39"/>
    <p:sldId id="3300" r:id="rId40"/>
    <p:sldId id="3301" r:id="rId41"/>
    <p:sldId id="3302" r:id="rId42"/>
    <p:sldId id="3303" r:id="rId43"/>
    <p:sldId id="3282" r:id="rId44"/>
    <p:sldId id="3281" r:id="rId45"/>
    <p:sldId id="3251" r:id="rId46"/>
    <p:sldId id="3268" r:id="rId47"/>
    <p:sldId id="3253" r:id="rId48"/>
    <p:sldId id="3239" r:id="rId49"/>
    <p:sldId id="3283" r:id="rId50"/>
    <p:sldId id="3254" r:id="rId51"/>
    <p:sldId id="3284" r:id="rId52"/>
    <p:sldId id="3285" r:id="rId53"/>
    <p:sldId id="3286" r:id="rId54"/>
    <p:sldId id="3287" r:id="rId55"/>
    <p:sldId id="3288" r:id="rId56"/>
    <p:sldId id="3289" r:id="rId57"/>
  </p:sldIdLst>
  <p:sldSz cx="9144000" cy="6858000" type="screen4x3"/>
  <p:notesSz cx="6797675" cy="987425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C8E07FC1-3603-4DB8-BDF4-0F18C0B56F58}">
          <p14:sldIdLst>
            <p14:sldId id="3298"/>
            <p14:sldId id="3294"/>
            <p14:sldId id="3269"/>
            <p14:sldId id="3271"/>
            <p14:sldId id="3266"/>
            <p14:sldId id="3267"/>
            <p14:sldId id="3194"/>
            <p14:sldId id="3247"/>
            <p14:sldId id="3220"/>
            <p14:sldId id="3273"/>
            <p14:sldId id="3274"/>
            <p14:sldId id="3272"/>
            <p14:sldId id="3290"/>
            <p14:sldId id="3291"/>
            <p14:sldId id="3292"/>
            <p14:sldId id="3293"/>
            <p14:sldId id="3275"/>
            <p14:sldId id="3276"/>
            <p14:sldId id="3277"/>
            <p14:sldId id="3278"/>
            <p14:sldId id="3279"/>
            <p14:sldId id="3299"/>
            <p14:sldId id="3300"/>
            <p14:sldId id="3301"/>
            <p14:sldId id="3302"/>
            <p14:sldId id="3303"/>
            <p14:sldId id="3282"/>
            <p14:sldId id="3281"/>
            <p14:sldId id="3251"/>
            <p14:sldId id="3268"/>
            <p14:sldId id="3253"/>
            <p14:sldId id="3239"/>
            <p14:sldId id="3283"/>
            <p14:sldId id="3254"/>
            <p14:sldId id="3284"/>
            <p14:sldId id="3285"/>
            <p14:sldId id="3286"/>
            <p14:sldId id="3287"/>
            <p14:sldId id="3288"/>
            <p14:sldId id="328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498">
          <p15:clr>
            <a:srgbClr val="A4A3A4"/>
          </p15:clr>
        </p15:guide>
        <p15:guide id="3" orient="horz" pos="720">
          <p15:clr>
            <a:srgbClr val="A4A3A4"/>
          </p15:clr>
        </p15:guide>
        <p15:guide id="4" pos="162">
          <p15:clr>
            <a:srgbClr val="A4A3A4"/>
          </p15:clr>
        </p15:guide>
        <p15:guide id="5" pos="2880">
          <p15:clr>
            <a:srgbClr val="A4A3A4"/>
          </p15:clr>
        </p15:guide>
        <p15:guide id="6" orient="horz" pos="772">
          <p15:clr>
            <a:srgbClr val="A4A3A4"/>
          </p15:clr>
        </p15:guide>
        <p15:guide id="7" orient="horz" pos="2575">
          <p15:clr>
            <a:srgbClr val="A4A3A4"/>
          </p15:clr>
        </p15:guide>
        <p15:guide id="8" orient="horz" pos="2528">
          <p15:clr>
            <a:srgbClr val="A4A3A4"/>
          </p15:clr>
        </p15:guide>
        <p15:guide id="9" orient="horz" pos="830">
          <p15:clr>
            <a:srgbClr val="A4A3A4"/>
          </p15:clr>
        </p15:guide>
        <p15:guide id="10" orient="horz" pos="2251">
          <p15:clr>
            <a:srgbClr val="A4A3A4"/>
          </p15:clr>
        </p15:guide>
        <p15:guide id="11" orient="horz" pos="4002">
          <p15:clr>
            <a:srgbClr val="A4A3A4"/>
          </p15:clr>
        </p15:guide>
        <p15:guide id="12" orient="horz" pos="497">
          <p15:clr>
            <a:srgbClr val="A4A3A4"/>
          </p15:clr>
        </p15:guide>
        <p15:guide id="13" orient="horz" pos="4085">
          <p15:clr>
            <a:srgbClr val="A4A3A4"/>
          </p15:clr>
        </p15:guide>
        <p15:guide id="14" orient="horz" pos="504">
          <p15:clr>
            <a:srgbClr val="A4A3A4"/>
          </p15:clr>
        </p15:guide>
        <p15:guide id="15" pos="2738">
          <p15:clr>
            <a:srgbClr val="A4A3A4"/>
          </p15:clr>
        </p15:guide>
        <p15:guide id="16" pos="3028">
          <p15:clr>
            <a:srgbClr val="A4A3A4"/>
          </p15:clr>
        </p15:guide>
        <p15:guide id="17" pos="560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0" userDrawn="1">
          <p15:clr>
            <a:srgbClr val="A4A3A4"/>
          </p15:clr>
        </p15:guide>
        <p15:guide id="3" pos="214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009900"/>
    <a:srgbClr val="FFFFFF"/>
    <a:srgbClr val="0033CC"/>
    <a:srgbClr val="D42B1E"/>
    <a:srgbClr val="FFFFCC"/>
    <a:srgbClr val="00602B"/>
    <a:srgbClr val="FF3300"/>
    <a:srgbClr val="E4E4D5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87" autoAdjust="0"/>
    <p:restoredTop sz="99771" autoAdjust="0"/>
  </p:normalViewPr>
  <p:slideViewPr>
    <p:cSldViewPr snapToGrid="0">
      <p:cViewPr varScale="1">
        <p:scale>
          <a:sx n="115" d="100"/>
          <a:sy n="115" d="100"/>
        </p:scale>
        <p:origin x="1674" y="126"/>
      </p:cViewPr>
      <p:guideLst>
        <p:guide orient="horz" pos="2160"/>
        <p:guide orient="horz" pos="498"/>
        <p:guide orient="horz" pos="720"/>
        <p:guide pos="162"/>
        <p:guide pos="2880"/>
        <p:guide orient="horz" pos="772"/>
        <p:guide orient="horz" pos="2575"/>
        <p:guide orient="horz" pos="2528"/>
        <p:guide orient="horz" pos="830"/>
        <p:guide orient="horz" pos="2251"/>
        <p:guide orient="horz" pos="4002"/>
        <p:guide orient="horz" pos="497"/>
        <p:guide orient="horz" pos="4085"/>
        <p:guide orient="horz" pos="504"/>
        <p:guide pos="2738"/>
        <p:guide pos="3028"/>
        <p:guide pos="560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4" d="100"/>
          <a:sy n="94" d="100"/>
        </p:scale>
        <p:origin x="-3750" y="-96"/>
      </p:cViewPr>
      <p:guideLst>
        <p:guide orient="horz" pos="3110"/>
        <p:guide pos="2140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1.xml"/><Relationship Id="rId26" Type="http://schemas.openxmlformats.org/officeDocument/2006/relationships/slide" Target="slides/slide9.xml"/><Relationship Id="rId39" Type="http://schemas.openxmlformats.org/officeDocument/2006/relationships/slide" Target="slides/slide22.xml"/><Relationship Id="rId21" Type="http://schemas.openxmlformats.org/officeDocument/2006/relationships/slide" Target="slides/slide4.xml"/><Relationship Id="rId34" Type="http://schemas.openxmlformats.org/officeDocument/2006/relationships/slide" Target="slides/slide17.xml"/><Relationship Id="rId42" Type="http://schemas.openxmlformats.org/officeDocument/2006/relationships/slide" Target="slides/slide25.xml"/><Relationship Id="rId47" Type="http://schemas.openxmlformats.org/officeDocument/2006/relationships/slide" Target="slides/slide30.xml"/><Relationship Id="rId50" Type="http://schemas.openxmlformats.org/officeDocument/2006/relationships/slide" Target="slides/slide33.xml"/><Relationship Id="rId55" Type="http://schemas.openxmlformats.org/officeDocument/2006/relationships/slide" Target="slides/slide38.xml"/><Relationship Id="rId63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12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7.xml"/><Relationship Id="rId32" Type="http://schemas.openxmlformats.org/officeDocument/2006/relationships/slide" Target="slides/slide15.xml"/><Relationship Id="rId37" Type="http://schemas.openxmlformats.org/officeDocument/2006/relationships/slide" Target="slides/slide20.xml"/><Relationship Id="rId40" Type="http://schemas.openxmlformats.org/officeDocument/2006/relationships/slide" Target="slides/slide23.xml"/><Relationship Id="rId45" Type="http://schemas.openxmlformats.org/officeDocument/2006/relationships/slide" Target="slides/slide28.xml"/><Relationship Id="rId53" Type="http://schemas.openxmlformats.org/officeDocument/2006/relationships/slide" Target="slides/slide36.xml"/><Relationship Id="rId58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61" Type="http://schemas.openxmlformats.org/officeDocument/2006/relationships/viewProps" Target="viewProps.xml"/><Relationship Id="rId19" Type="http://schemas.openxmlformats.org/officeDocument/2006/relationships/slide" Target="slides/slide2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5.xml"/><Relationship Id="rId27" Type="http://schemas.openxmlformats.org/officeDocument/2006/relationships/slide" Target="slides/slide10.xml"/><Relationship Id="rId30" Type="http://schemas.openxmlformats.org/officeDocument/2006/relationships/slide" Target="slides/slide13.xml"/><Relationship Id="rId35" Type="http://schemas.openxmlformats.org/officeDocument/2006/relationships/slide" Target="slides/slide18.xml"/><Relationship Id="rId43" Type="http://schemas.openxmlformats.org/officeDocument/2006/relationships/slide" Target="slides/slide26.xml"/><Relationship Id="rId48" Type="http://schemas.openxmlformats.org/officeDocument/2006/relationships/slide" Target="slides/slide31.xml"/><Relationship Id="rId56" Type="http://schemas.openxmlformats.org/officeDocument/2006/relationships/slide" Target="slides/slide39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8.xml"/><Relationship Id="rId33" Type="http://schemas.openxmlformats.org/officeDocument/2006/relationships/slide" Target="slides/slide16.xml"/><Relationship Id="rId38" Type="http://schemas.openxmlformats.org/officeDocument/2006/relationships/slide" Target="slides/slide21.xml"/><Relationship Id="rId46" Type="http://schemas.openxmlformats.org/officeDocument/2006/relationships/slide" Target="slides/slide29.xml"/><Relationship Id="rId59" Type="http://schemas.openxmlformats.org/officeDocument/2006/relationships/handoutMaster" Target="handoutMasters/handoutMaster1.xml"/><Relationship Id="rId20" Type="http://schemas.openxmlformats.org/officeDocument/2006/relationships/slide" Target="slides/slide3.xml"/><Relationship Id="rId41" Type="http://schemas.openxmlformats.org/officeDocument/2006/relationships/slide" Target="slides/slide24.xml"/><Relationship Id="rId54" Type="http://schemas.openxmlformats.org/officeDocument/2006/relationships/slide" Target="slides/slide37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6.xml"/><Relationship Id="rId28" Type="http://schemas.openxmlformats.org/officeDocument/2006/relationships/slide" Target="slides/slide11.xml"/><Relationship Id="rId36" Type="http://schemas.openxmlformats.org/officeDocument/2006/relationships/slide" Target="slides/slide19.xml"/><Relationship Id="rId49" Type="http://schemas.openxmlformats.org/officeDocument/2006/relationships/slide" Target="slides/slide32.xml"/><Relationship Id="rId57" Type="http://schemas.openxmlformats.org/officeDocument/2006/relationships/slide" Target="slides/slide40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4.xml"/><Relationship Id="rId44" Type="http://schemas.openxmlformats.org/officeDocument/2006/relationships/slide" Target="slides/slide27.xml"/><Relationship Id="rId52" Type="http://schemas.openxmlformats.org/officeDocument/2006/relationships/slide" Target="slides/slide35.xml"/><Relationship Id="rId6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786CBE-19FE-42F7-9538-4104A8299DF3}" type="doc">
      <dgm:prSet loTypeId="urn:microsoft.com/office/officeart/2008/layout/VerticalCurvedList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FEE786A6-416E-42BB-8219-62AD227D0452}">
      <dgm:prSet phldrT="[Текст]" custT="1"/>
      <dgm:spPr/>
      <dgm:t>
        <a:bodyPr/>
        <a:lstStyle/>
        <a:p>
          <a:pPr algn="just"/>
          <a:r>
            <a:rPr lang="ru-RU" sz="1600" b="1" dirty="0" smtClean="0"/>
            <a:t>Регистрация результато</a:t>
          </a:r>
          <a:r>
            <a:rPr lang="ru-RU" sz="1600" b="0" dirty="0" smtClean="0"/>
            <a:t>в внутреннего финансового контроля, сбор и анализ информации о результатах внутреннего финансового контроля</a:t>
          </a:r>
          <a:endParaRPr lang="ru-RU" sz="1600" b="0" dirty="0"/>
        </a:p>
      </dgm:t>
    </dgm:pt>
    <dgm:pt modelId="{6BCA8DF8-2EE4-4363-9E28-CD49E067F7C7}" type="parTrans" cxnId="{56742C5A-2CDE-4FAC-AE5F-81FD0D96B078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4F4CC9E3-5BAD-479A-AB91-BCCC9071441E}" type="sibTrans" cxnId="{56742C5A-2CDE-4FAC-AE5F-81FD0D96B078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C1C4EAC4-B12B-44A1-AE8C-5CADCCEE37EE}">
      <dgm:prSet phldrT="[Текст]" custT="1"/>
      <dgm:spPr/>
      <dgm:t>
        <a:bodyPr/>
        <a:lstStyle/>
        <a:p>
          <a:pPr algn="just"/>
          <a:r>
            <a:rPr lang="ru-RU" sz="1600" b="1" dirty="0" smtClean="0"/>
            <a:t>Формирование</a:t>
          </a:r>
          <a:r>
            <a:rPr lang="ru-RU" sz="1600" b="0" dirty="0" smtClean="0"/>
            <a:t> корректирующих системных решений</a:t>
          </a:r>
          <a:endParaRPr lang="ru-RU" sz="1600" b="0" dirty="0"/>
        </a:p>
      </dgm:t>
    </dgm:pt>
    <dgm:pt modelId="{CF59DA25-2822-4B1B-9A54-776A830103CF}" type="parTrans" cxnId="{448CACC5-8B66-4F1C-8E45-E8431D06E373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2BC99EBE-15DC-4B2C-AB65-15264F1A7BFB}" type="sibTrans" cxnId="{448CACC5-8B66-4F1C-8E45-E8431D06E373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7D9C7083-0340-44DE-AC7B-62BCEF547377}">
      <dgm:prSet phldrT="[Текст]" custT="1"/>
      <dgm:spPr/>
      <dgm:t>
        <a:bodyPr/>
        <a:lstStyle/>
        <a:p>
          <a:pPr algn="just"/>
          <a:r>
            <a:rPr lang="ru-RU" sz="1600" b="1" dirty="0" smtClean="0"/>
            <a:t>Проведение</a:t>
          </a:r>
          <a:r>
            <a:rPr lang="ru-RU" sz="1600" b="0" dirty="0" smtClean="0"/>
            <a:t> контрольных действий в ходе самоконтроля, контроля по подчиненности, смежного контроля и контроля по подведомственности</a:t>
          </a:r>
          <a:endParaRPr lang="ru-RU" sz="1600" b="0" dirty="0"/>
        </a:p>
      </dgm:t>
    </dgm:pt>
    <dgm:pt modelId="{ADCA87B0-0018-4663-860D-F3363C55C950}" type="parTrans" cxnId="{A595C702-DDFF-42EB-9A26-7EEC5F7B4D6E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FF06B81A-4ED8-4995-BBB6-967AEDD1C241}" type="sibTrans" cxnId="{A595C702-DDFF-42EB-9A26-7EEC5F7B4D6E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16DCF16C-9097-476F-9D73-66C2161A6C4B}">
      <dgm:prSet phldrT="[Текст]" custT="1"/>
      <dgm:spPr/>
      <dgm:t>
        <a:bodyPr/>
        <a:lstStyle/>
        <a:p>
          <a:pPr algn="just"/>
          <a:r>
            <a:rPr lang="ru-RU" sz="1600" b="1" dirty="0" smtClean="0"/>
            <a:t>Формирование (актуализация) карт</a:t>
          </a:r>
          <a:r>
            <a:rPr lang="ru-RU" sz="1600" b="0" dirty="0" smtClean="0"/>
            <a:t> внутреннего финансового контроля – плана проведения контрольных действий в ходе исполнения процедур</a:t>
          </a:r>
          <a:endParaRPr lang="ru-RU" sz="1600" b="0" dirty="0"/>
        </a:p>
      </dgm:t>
    </dgm:pt>
    <dgm:pt modelId="{F811463E-E346-45F7-B520-A74638F8D82C}" type="sibTrans" cxnId="{F504203B-C64A-4360-B000-FE0A399B9117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9EEDB0DA-60BF-4921-8946-527DB69754FD}" type="parTrans" cxnId="{F504203B-C64A-4360-B000-FE0A399B9117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2C59A9FE-2CD6-4EBA-A6EE-88C8D0E5751F}" type="pres">
      <dgm:prSet presAssocID="{0D786CBE-19FE-42F7-9538-4104A8299DF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87CFA651-95B2-461A-BAB4-2BAA900DAA6B}" type="pres">
      <dgm:prSet presAssocID="{0D786CBE-19FE-42F7-9538-4104A8299DF3}" presName="Name1" presStyleCnt="0"/>
      <dgm:spPr/>
    </dgm:pt>
    <dgm:pt modelId="{8851DE0E-861E-4A7B-B3DD-9CF9013467FA}" type="pres">
      <dgm:prSet presAssocID="{0D786CBE-19FE-42F7-9538-4104A8299DF3}" presName="cycle" presStyleCnt="0"/>
      <dgm:spPr/>
    </dgm:pt>
    <dgm:pt modelId="{17DF2D53-37D2-44E1-B173-276CF451D3B6}" type="pres">
      <dgm:prSet presAssocID="{0D786CBE-19FE-42F7-9538-4104A8299DF3}" presName="srcNode" presStyleLbl="node1" presStyleIdx="0" presStyleCnt="4"/>
      <dgm:spPr/>
    </dgm:pt>
    <dgm:pt modelId="{93529253-F461-4069-B05D-BA5555534B24}" type="pres">
      <dgm:prSet presAssocID="{0D786CBE-19FE-42F7-9538-4104A8299DF3}" presName="conn" presStyleLbl="parChTrans1D2" presStyleIdx="0" presStyleCnt="1"/>
      <dgm:spPr/>
      <dgm:t>
        <a:bodyPr/>
        <a:lstStyle/>
        <a:p>
          <a:endParaRPr lang="ru-RU"/>
        </a:p>
      </dgm:t>
    </dgm:pt>
    <dgm:pt modelId="{1BC0EC7A-A3E7-447F-8BB0-F32C4A90003B}" type="pres">
      <dgm:prSet presAssocID="{0D786CBE-19FE-42F7-9538-4104A8299DF3}" presName="extraNode" presStyleLbl="node1" presStyleIdx="0" presStyleCnt="4"/>
      <dgm:spPr/>
    </dgm:pt>
    <dgm:pt modelId="{C2D4E434-616B-465B-952B-DC7963CF9EF8}" type="pres">
      <dgm:prSet presAssocID="{0D786CBE-19FE-42F7-9538-4104A8299DF3}" presName="dstNode" presStyleLbl="node1" presStyleIdx="0" presStyleCnt="4"/>
      <dgm:spPr/>
    </dgm:pt>
    <dgm:pt modelId="{B42AF694-9BD1-4C4E-9EE3-F86B54F4DF07}" type="pres">
      <dgm:prSet presAssocID="{16DCF16C-9097-476F-9D73-66C2161A6C4B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A74247-2201-4EE9-99A0-45F5C01C9B7B}" type="pres">
      <dgm:prSet presAssocID="{16DCF16C-9097-476F-9D73-66C2161A6C4B}" presName="accent_1" presStyleCnt="0"/>
      <dgm:spPr/>
    </dgm:pt>
    <dgm:pt modelId="{60A2F7FA-0D3F-4AE8-B18E-5877EA22A4C4}" type="pres">
      <dgm:prSet presAssocID="{16DCF16C-9097-476F-9D73-66C2161A6C4B}" presName="accentRepeatNode" presStyleLbl="solidFgAcc1" presStyleIdx="0" presStyleCnt="4"/>
      <dgm:spPr/>
    </dgm:pt>
    <dgm:pt modelId="{AC816535-A939-44F9-A1F8-6E85C1D78F4C}" type="pres">
      <dgm:prSet presAssocID="{7D9C7083-0340-44DE-AC7B-62BCEF547377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189A9B-B1F0-4E3B-AFC2-F77F253AD7CA}" type="pres">
      <dgm:prSet presAssocID="{7D9C7083-0340-44DE-AC7B-62BCEF547377}" presName="accent_2" presStyleCnt="0"/>
      <dgm:spPr/>
    </dgm:pt>
    <dgm:pt modelId="{A39A7284-1670-429D-970C-4B4686980BEE}" type="pres">
      <dgm:prSet presAssocID="{7D9C7083-0340-44DE-AC7B-62BCEF547377}" presName="accentRepeatNode" presStyleLbl="solidFgAcc1" presStyleIdx="1" presStyleCnt="4"/>
      <dgm:spPr/>
    </dgm:pt>
    <dgm:pt modelId="{DA20CA43-B235-4A85-8E54-D4A8A747F113}" type="pres">
      <dgm:prSet presAssocID="{FEE786A6-416E-42BB-8219-62AD227D0452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F09DDD-B7C4-4EDD-A666-787E48BF87E9}" type="pres">
      <dgm:prSet presAssocID="{FEE786A6-416E-42BB-8219-62AD227D0452}" presName="accent_3" presStyleCnt="0"/>
      <dgm:spPr/>
    </dgm:pt>
    <dgm:pt modelId="{B22CFAE6-DEC9-4733-8050-006C6C585B17}" type="pres">
      <dgm:prSet presAssocID="{FEE786A6-416E-42BB-8219-62AD227D0452}" presName="accentRepeatNode" presStyleLbl="solidFgAcc1" presStyleIdx="2" presStyleCnt="4"/>
      <dgm:spPr/>
    </dgm:pt>
    <dgm:pt modelId="{DA00FC7F-FF86-4B6C-AD71-3BA5A81E53A6}" type="pres">
      <dgm:prSet presAssocID="{C1C4EAC4-B12B-44A1-AE8C-5CADCCEE37EE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7604EF-AD5E-4332-9033-0A57BF21172E}" type="pres">
      <dgm:prSet presAssocID="{C1C4EAC4-B12B-44A1-AE8C-5CADCCEE37EE}" presName="accent_4" presStyleCnt="0"/>
      <dgm:spPr/>
    </dgm:pt>
    <dgm:pt modelId="{57771280-34E1-4432-BA95-37FCA7434E0E}" type="pres">
      <dgm:prSet presAssocID="{C1C4EAC4-B12B-44A1-AE8C-5CADCCEE37EE}" presName="accentRepeatNode" presStyleLbl="solidFgAcc1" presStyleIdx="3" presStyleCnt="4"/>
      <dgm:spPr/>
    </dgm:pt>
  </dgm:ptLst>
  <dgm:cxnLst>
    <dgm:cxn modelId="{7AC8828A-37AE-47E1-A133-43F2E85AA361}" type="presOf" srcId="{7D9C7083-0340-44DE-AC7B-62BCEF547377}" destId="{AC816535-A939-44F9-A1F8-6E85C1D78F4C}" srcOrd="0" destOrd="0" presId="urn:microsoft.com/office/officeart/2008/layout/VerticalCurvedList"/>
    <dgm:cxn modelId="{C6017695-90EA-4236-B343-D0238F3AE0E6}" type="presOf" srcId="{F811463E-E346-45F7-B520-A74638F8D82C}" destId="{93529253-F461-4069-B05D-BA5555534B24}" srcOrd="0" destOrd="0" presId="urn:microsoft.com/office/officeart/2008/layout/VerticalCurvedList"/>
    <dgm:cxn modelId="{D7279571-6B40-415C-868C-F1DDA3E15CDB}" type="presOf" srcId="{FEE786A6-416E-42BB-8219-62AD227D0452}" destId="{DA20CA43-B235-4A85-8E54-D4A8A747F113}" srcOrd="0" destOrd="0" presId="urn:microsoft.com/office/officeart/2008/layout/VerticalCurvedList"/>
    <dgm:cxn modelId="{5D44B7CF-A2BA-4CCF-A488-A4E4B8E489F5}" type="presOf" srcId="{C1C4EAC4-B12B-44A1-AE8C-5CADCCEE37EE}" destId="{DA00FC7F-FF86-4B6C-AD71-3BA5A81E53A6}" srcOrd="0" destOrd="0" presId="urn:microsoft.com/office/officeart/2008/layout/VerticalCurvedList"/>
    <dgm:cxn modelId="{A585D03D-577D-46C7-AC50-0A35C9222E72}" type="presOf" srcId="{16DCF16C-9097-476F-9D73-66C2161A6C4B}" destId="{B42AF694-9BD1-4C4E-9EE3-F86B54F4DF07}" srcOrd="0" destOrd="0" presId="urn:microsoft.com/office/officeart/2008/layout/VerticalCurvedList"/>
    <dgm:cxn modelId="{F504203B-C64A-4360-B000-FE0A399B9117}" srcId="{0D786CBE-19FE-42F7-9538-4104A8299DF3}" destId="{16DCF16C-9097-476F-9D73-66C2161A6C4B}" srcOrd="0" destOrd="0" parTransId="{9EEDB0DA-60BF-4921-8946-527DB69754FD}" sibTransId="{F811463E-E346-45F7-B520-A74638F8D82C}"/>
    <dgm:cxn modelId="{E902FF4A-8E30-4B02-B32C-2C7D50DDA447}" type="presOf" srcId="{0D786CBE-19FE-42F7-9538-4104A8299DF3}" destId="{2C59A9FE-2CD6-4EBA-A6EE-88C8D0E5751F}" srcOrd="0" destOrd="0" presId="urn:microsoft.com/office/officeart/2008/layout/VerticalCurvedList"/>
    <dgm:cxn modelId="{56742C5A-2CDE-4FAC-AE5F-81FD0D96B078}" srcId="{0D786CBE-19FE-42F7-9538-4104A8299DF3}" destId="{FEE786A6-416E-42BB-8219-62AD227D0452}" srcOrd="2" destOrd="0" parTransId="{6BCA8DF8-2EE4-4363-9E28-CD49E067F7C7}" sibTransId="{4F4CC9E3-5BAD-479A-AB91-BCCC9071441E}"/>
    <dgm:cxn modelId="{A595C702-DDFF-42EB-9A26-7EEC5F7B4D6E}" srcId="{0D786CBE-19FE-42F7-9538-4104A8299DF3}" destId="{7D9C7083-0340-44DE-AC7B-62BCEF547377}" srcOrd="1" destOrd="0" parTransId="{ADCA87B0-0018-4663-860D-F3363C55C950}" sibTransId="{FF06B81A-4ED8-4995-BBB6-967AEDD1C241}"/>
    <dgm:cxn modelId="{448CACC5-8B66-4F1C-8E45-E8431D06E373}" srcId="{0D786CBE-19FE-42F7-9538-4104A8299DF3}" destId="{C1C4EAC4-B12B-44A1-AE8C-5CADCCEE37EE}" srcOrd="3" destOrd="0" parTransId="{CF59DA25-2822-4B1B-9A54-776A830103CF}" sibTransId="{2BC99EBE-15DC-4B2C-AB65-15264F1A7BFB}"/>
    <dgm:cxn modelId="{3690386B-A76C-4BE1-9B08-2A28CEB403FE}" type="presParOf" srcId="{2C59A9FE-2CD6-4EBA-A6EE-88C8D0E5751F}" destId="{87CFA651-95B2-461A-BAB4-2BAA900DAA6B}" srcOrd="0" destOrd="0" presId="urn:microsoft.com/office/officeart/2008/layout/VerticalCurvedList"/>
    <dgm:cxn modelId="{54FBA00A-8B8E-4F6B-B3B4-F645A5D1DD15}" type="presParOf" srcId="{87CFA651-95B2-461A-BAB4-2BAA900DAA6B}" destId="{8851DE0E-861E-4A7B-B3DD-9CF9013467FA}" srcOrd="0" destOrd="0" presId="urn:microsoft.com/office/officeart/2008/layout/VerticalCurvedList"/>
    <dgm:cxn modelId="{F60FC2F3-2B69-42A7-A322-F2D24A1E9E12}" type="presParOf" srcId="{8851DE0E-861E-4A7B-B3DD-9CF9013467FA}" destId="{17DF2D53-37D2-44E1-B173-276CF451D3B6}" srcOrd="0" destOrd="0" presId="urn:microsoft.com/office/officeart/2008/layout/VerticalCurvedList"/>
    <dgm:cxn modelId="{BF7FDD1F-23D3-450F-BCF6-921A1E20F0C2}" type="presParOf" srcId="{8851DE0E-861E-4A7B-B3DD-9CF9013467FA}" destId="{93529253-F461-4069-B05D-BA5555534B24}" srcOrd="1" destOrd="0" presId="urn:microsoft.com/office/officeart/2008/layout/VerticalCurvedList"/>
    <dgm:cxn modelId="{69902456-A2FA-434C-A55A-C252092FA821}" type="presParOf" srcId="{8851DE0E-861E-4A7B-B3DD-9CF9013467FA}" destId="{1BC0EC7A-A3E7-447F-8BB0-F32C4A90003B}" srcOrd="2" destOrd="0" presId="urn:microsoft.com/office/officeart/2008/layout/VerticalCurvedList"/>
    <dgm:cxn modelId="{150A56C0-E9A8-4771-A582-59032764E3C5}" type="presParOf" srcId="{8851DE0E-861E-4A7B-B3DD-9CF9013467FA}" destId="{C2D4E434-616B-465B-952B-DC7963CF9EF8}" srcOrd="3" destOrd="0" presId="urn:microsoft.com/office/officeart/2008/layout/VerticalCurvedList"/>
    <dgm:cxn modelId="{91C87D39-9C89-478A-9AA1-E9A11162CC8A}" type="presParOf" srcId="{87CFA651-95B2-461A-BAB4-2BAA900DAA6B}" destId="{B42AF694-9BD1-4C4E-9EE3-F86B54F4DF07}" srcOrd="1" destOrd="0" presId="urn:microsoft.com/office/officeart/2008/layout/VerticalCurvedList"/>
    <dgm:cxn modelId="{B6CB2EE0-CAE0-4475-8439-635A27BFD523}" type="presParOf" srcId="{87CFA651-95B2-461A-BAB4-2BAA900DAA6B}" destId="{1FA74247-2201-4EE9-99A0-45F5C01C9B7B}" srcOrd="2" destOrd="0" presId="urn:microsoft.com/office/officeart/2008/layout/VerticalCurvedList"/>
    <dgm:cxn modelId="{21C0D9F6-EE20-4C01-B832-56B5B6CEF331}" type="presParOf" srcId="{1FA74247-2201-4EE9-99A0-45F5C01C9B7B}" destId="{60A2F7FA-0D3F-4AE8-B18E-5877EA22A4C4}" srcOrd="0" destOrd="0" presId="urn:microsoft.com/office/officeart/2008/layout/VerticalCurvedList"/>
    <dgm:cxn modelId="{DD853983-8F7B-4BF0-A099-18546271F8B4}" type="presParOf" srcId="{87CFA651-95B2-461A-BAB4-2BAA900DAA6B}" destId="{AC816535-A939-44F9-A1F8-6E85C1D78F4C}" srcOrd="3" destOrd="0" presId="urn:microsoft.com/office/officeart/2008/layout/VerticalCurvedList"/>
    <dgm:cxn modelId="{BA636807-A81C-4B31-B31C-14953A11A1EF}" type="presParOf" srcId="{87CFA651-95B2-461A-BAB4-2BAA900DAA6B}" destId="{13189A9B-B1F0-4E3B-AFC2-F77F253AD7CA}" srcOrd="4" destOrd="0" presId="urn:microsoft.com/office/officeart/2008/layout/VerticalCurvedList"/>
    <dgm:cxn modelId="{824581D1-C44D-4238-A31D-87D0A5DB1143}" type="presParOf" srcId="{13189A9B-B1F0-4E3B-AFC2-F77F253AD7CA}" destId="{A39A7284-1670-429D-970C-4B4686980BEE}" srcOrd="0" destOrd="0" presId="urn:microsoft.com/office/officeart/2008/layout/VerticalCurvedList"/>
    <dgm:cxn modelId="{91286D40-6237-41A2-B1C6-BC5150DB9C8C}" type="presParOf" srcId="{87CFA651-95B2-461A-BAB4-2BAA900DAA6B}" destId="{DA20CA43-B235-4A85-8E54-D4A8A747F113}" srcOrd="5" destOrd="0" presId="urn:microsoft.com/office/officeart/2008/layout/VerticalCurvedList"/>
    <dgm:cxn modelId="{257EB847-50D8-4A7E-ABA4-5AFAA6303FA7}" type="presParOf" srcId="{87CFA651-95B2-461A-BAB4-2BAA900DAA6B}" destId="{B7F09DDD-B7C4-4EDD-A666-787E48BF87E9}" srcOrd="6" destOrd="0" presId="urn:microsoft.com/office/officeart/2008/layout/VerticalCurvedList"/>
    <dgm:cxn modelId="{A2117C36-0D89-4616-BE8D-F4C9E2DB609F}" type="presParOf" srcId="{B7F09DDD-B7C4-4EDD-A666-787E48BF87E9}" destId="{B22CFAE6-DEC9-4733-8050-006C6C585B17}" srcOrd="0" destOrd="0" presId="urn:microsoft.com/office/officeart/2008/layout/VerticalCurvedList"/>
    <dgm:cxn modelId="{7E65ECD9-8373-4E8A-84A3-AA4CEF962EB6}" type="presParOf" srcId="{87CFA651-95B2-461A-BAB4-2BAA900DAA6B}" destId="{DA00FC7F-FF86-4B6C-AD71-3BA5A81E53A6}" srcOrd="7" destOrd="0" presId="urn:microsoft.com/office/officeart/2008/layout/VerticalCurvedList"/>
    <dgm:cxn modelId="{EA73CADB-636E-4910-97E4-D4043C52EE6D}" type="presParOf" srcId="{87CFA651-95B2-461A-BAB4-2BAA900DAA6B}" destId="{E87604EF-AD5E-4332-9033-0A57BF21172E}" srcOrd="8" destOrd="0" presId="urn:microsoft.com/office/officeart/2008/layout/VerticalCurvedList"/>
    <dgm:cxn modelId="{E81FD045-3CB3-4381-8F4A-822AECAF835E}" type="presParOf" srcId="{E87604EF-AD5E-4332-9033-0A57BF21172E}" destId="{57771280-34E1-4432-BA95-37FCA7434E0E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3581036-02A1-4C9E-8CA6-FB6852CDB7ED}" type="doc">
      <dgm:prSet loTypeId="urn:microsoft.com/office/officeart/2005/8/layout/radial2" loCatId="relationship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7010CE60-2207-4431-8B5A-2DBE810F6FAA}">
      <dgm:prSet phldrT="[Текст]"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РЕЗУЛЬТАТЫ Мониторинга</a:t>
          </a:r>
        </a:p>
      </dgm:t>
    </dgm:pt>
    <dgm:pt modelId="{B9A9A33F-0C39-4413-9F27-712B194844D8}" type="parTrans" cxnId="{FF728CF7-3327-4707-A6BB-8D55D39BE920}">
      <dgm:prSet/>
      <dgm:spPr/>
      <dgm:t>
        <a:bodyPr/>
        <a:lstStyle/>
        <a:p>
          <a:endParaRPr lang="ru-RU"/>
        </a:p>
      </dgm:t>
    </dgm:pt>
    <dgm:pt modelId="{0BC317BB-3A4B-41C1-ACF5-12AC47744A4C}" type="sibTrans" cxnId="{FF728CF7-3327-4707-A6BB-8D55D39BE920}">
      <dgm:prSet/>
      <dgm:spPr/>
      <dgm:t>
        <a:bodyPr/>
        <a:lstStyle/>
        <a:p>
          <a:endParaRPr lang="ru-RU"/>
        </a:p>
      </dgm:t>
    </dgm:pt>
    <dgm:pt modelId="{5086163B-8199-474C-AB3B-F32115DA2FB2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Повышение качества финансового менеджмента ГАСФБ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168617C-B618-4EC7-BF7E-95491AF0B95B}" type="parTrans" cxnId="{3378DFD7-2F60-4849-BCBF-C0BB1A946170}">
      <dgm:prSet/>
      <dgm:spPr/>
      <dgm:t>
        <a:bodyPr/>
        <a:lstStyle/>
        <a:p>
          <a:endParaRPr lang="ru-RU"/>
        </a:p>
      </dgm:t>
    </dgm:pt>
    <dgm:pt modelId="{FA005233-C2E3-4E9B-941D-4787989AED92}" type="sibTrans" cxnId="{3378DFD7-2F60-4849-BCBF-C0BB1A946170}">
      <dgm:prSet/>
      <dgm:spPr/>
      <dgm:t>
        <a:bodyPr/>
        <a:lstStyle/>
        <a:p>
          <a:endParaRPr lang="ru-RU"/>
        </a:p>
      </dgm:t>
    </dgm:pt>
    <dgm:pt modelId="{C0A0978B-3F8F-44DD-9315-90486C609188}">
      <dgm:prSet phldrT="[Текст]"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ЗАДАЧА 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Мониторинга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D6211BD-A12D-4956-A14F-39785F4B9376}" type="parTrans" cxnId="{27DE2F85-D27C-43E4-8AD9-E6F924576F50}">
      <dgm:prSet/>
      <dgm:spPr/>
      <dgm:t>
        <a:bodyPr/>
        <a:lstStyle/>
        <a:p>
          <a:endParaRPr lang="ru-RU"/>
        </a:p>
      </dgm:t>
    </dgm:pt>
    <dgm:pt modelId="{C3CAB4E6-3EEB-4C3C-97B7-2A523454763D}" type="sibTrans" cxnId="{27DE2F85-D27C-43E4-8AD9-E6F924576F50}">
      <dgm:prSet/>
      <dgm:spPr/>
      <dgm:t>
        <a:bodyPr/>
        <a:lstStyle/>
        <a:p>
          <a:endParaRPr lang="ru-RU"/>
        </a:p>
      </dgm:t>
    </dgm:pt>
    <dgm:pt modelId="{811C4162-DDC3-4AEF-A8DA-521D31607C9F}">
      <dgm:prSet phldrT="[Текст]"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КТО ПРОВОДИТ Мониторинг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0538384-C5F2-4F41-A0C8-A7036F3052EB}" type="parTrans" cxnId="{4283226A-1F62-4864-AAE8-96E964789D45}">
      <dgm:prSet/>
      <dgm:spPr/>
      <dgm:t>
        <a:bodyPr/>
        <a:lstStyle/>
        <a:p>
          <a:endParaRPr lang="ru-RU"/>
        </a:p>
      </dgm:t>
    </dgm:pt>
    <dgm:pt modelId="{C9864DE7-09F5-49B7-99C4-46C37E677500}" type="sibTrans" cxnId="{4283226A-1F62-4864-AAE8-96E964789D45}">
      <dgm:prSet/>
      <dgm:spPr/>
      <dgm:t>
        <a:bodyPr/>
        <a:lstStyle/>
        <a:p>
          <a:endParaRPr lang="ru-RU"/>
        </a:p>
      </dgm:t>
    </dgm:pt>
    <dgm:pt modelId="{83DB0131-29DA-45D4-8F19-DA7C047C86A0}">
      <dgm:prSet phldrT="[Текст]"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ЦЕЛЬ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8B00939-5D7C-437B-9916-1336CA59713C}" type="parTrans" cxnId="{455CFFA7-EF47-4100-BDBF-78BE2BAD7288}">
      <dgm:prSet/>
      <dgm:spPr/>
      <dgm:t>
        <a:bodyPr/>
        <a:lstStyle/>
        <a:p>
          <a:endParaRPr lang="ru-RU"/>
        </a:p>
      </dgm:t>
    </dgm:pt>
    <dgm:pt modelId="{55B215A0-BA65-4824-842B-0DCCC410D964}" type="sibTrans" cxnId="{455CFFA7-EF47-4100-BDBF-78BE2BAD7288}">
      <dgm:prSet/>
      <dgm:spPr/>
      <dgm:t>
        <a:bodyPr/>
        <a:lstStyle/>
        <a:p>
          <a:endParaRPr lang="ru-RU"/>
        </a:p>
      </dgm:t>
    </dgm:pt>
    <dgm:pt modelId="{49D1D695-7F84-4CEF-BBBC-5BFFCE1C2FC4}">
      <dgm:prSet phldrT="[Текст]"/>
      <dgm:spPr/>
      <dgm:t>
        <a:bodyPr/>
        <a:lstStyle/>
        <a:p>
          <a:r>
            <a:rPr lang="ru-RU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Министерство финансов Российской Федерации</a:t>
          </a:r>
          <a:endParaRPr lang="ru-RU" i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DE6952F-CEA7-4EDF-84F2-A7B051CEA726}" type="sibTrans" cxnId="{58DD8DF2-FDCC-4438-B86C-6937BCAF3845}">
      <dgm:prSet/>
      <dgm:spPr/>
      <dgm:t>
        <a:bodyPr/>
        <a:lstStyle/>
        <a:p>
          <a:endParaRPr lang="ru-RU"/>
        </a:p>
      </dgm:t>
    </dgm:pt>
    <dgm:pt modelId="{2CD555DD-C45E-4857-8F97-7F95E526F18D}" type="parTrans" cxnId="{58DD8DF2-FDCC-4438-B86C-6937BCAF3845}">
      <dgm:prSet/>
      <dgm:spPr/>
      <dgm:t>
        <a:bodyPr/>
        <a:lstStyle/>
        <a:p>
          <a:endParaRPr lang="ru-RU"/>
        </a:p>
      </dgm:t>
    </dgm:pt>
    <dgm:pt modelId="{8DCA02E6-D8E1-4525-97B6-094A5D84248C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Оценить качество управления средствами федерального бюджета ГАСФБ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64D9163-E240-4C8B-855B-75EAB08EDD18}" type="parTrans" cxnId="{5E7E95BF-E520-4AE4-958C-DAA5A81E9F23}">
      <dgm:prSet/>
      <dgm:spPr/>
      <dgm:t>
        <a:bodyPr/>
        <a:lstStyle/>
        <a:p>
          <a:endParaRPr lang="ru-RU"/>
        </a:p>
      </dgm:t>
    </dgm:pt>
    <dgm:pt modelId="{FA4987BE-BF8B-4D57-AF14-4FCB05CB97AA}" type="sibTrans" cxnId="{5E7E95BF-E520-4AE4-958C-DAA5A81E9F23}">
      <dgm:prSet/>
      <dgm:spPr/>
      <dgm:t>
        <a:bodyPr/>
        <a:lstStyle/>
        <a:p>
          <a:endParaRPr lang="ru-RU"/>
        </a:p>
      </dgm:t>
    </dgm:pt>
    <dgm:pt modelId="{33CA2BFA-CB12-40D6-9BC9-6C868B61E863}" type="pres">
      <dgm:prSet presAssocID="{03581036-02A1-4C9E-8CA6-FB6852CDB7ED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C8220D1-1E27-447C-8AAC-F347F0D4A582}" type="pres">
      <dgm:prSet presAssocID="{03581036-02A1-4C9E-8CA6-FB6852CDB7ED}" presName="cycle" presStyleCnt="0"/>
      <dgm:spPr/>
    </dgm:pt>
    <dgm:pt modelId="{47D5E2F2-F4F8-4FDD-A8E0-49B9EC8E0995}" type="pres">
      <dgm:prSet presAssocID="{03581036-02A1-4C9E-8CA6-FB6852CDB7ED}" presName="centerShape" presStyleCnt="0"/>
      <dgm:spPr/>
    </dgm:pt>
    <dgm:pt modelId="{2BC80CC0-BF78-41E3-90DA-50426674A0E5}" type="pres">
      <dgm:prSet presAssocID="{03581036-02A1-4C9E-8CA6-FB6852CDB7ED}" presName="connSite" presStyleLbl="node1" presStyleIdx="0" presStyleCnt="5"/>
      <dgm:spPr/>
    </dgm:pt>
    <dgm:pt modelId="{DBDAEA22-CA4C-4AD8-AAC3-D3EBDA382ECD}" type="pres">
      <dgm:prSet presAssocID="{03581036-02A1-4C9E-8CA6-FB6852CDB7ED}" presName="visible" presStyleLbl="node1" presStyleIdx="0" presStyleCnt="5" custLinFactNeighborX="-8072" custLinFactNeighborY="-11623">
        <dgm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dgm:style>
      </dgm:prSet>
      <dgm:spPr/>
    </dgm:pt>
    <dgm:pt modelId="{BD486208-F6AE-4FFC-BF6F-597BDF4F3EC4}" type="pres">
      <dgm:prSet presAssocID="{18B00939-5D7C-437B-9916-1336CA59713C}" presName="Name25" presStyleLbl="parChTrans1D1" presStyleIdx="0" presStyleCnt="4"/>
      <dgm:spPr/>
      <dgm:t>
        <a:bodyPr/>
        <a:lstStyle/>
        <a:p>
          <a:endParaRPr lang="ru-RU"/>
        </a:p>
      </dgm:t>
    </dgm:pt>
    <dgm:pt modelId="{957DD08A-B372-4BEB-B714-B10A58D3BB79}" type="pres">
      <dgm:prSet presAssocID="{83DB0131-29DA-45D4-8F19-DA7C047C86A0}" presName="node" presStyleCnt="0"/>
      <dgm:spPr/>
    </dgm:pt>
    <dgm:pt modelId="{63D885B5-B3AD-42B9-A43B-FED594842F8E}" type="pres">
      <dgm:prSet presAssocID="{83DB0131-29DA-45D4-8F19-DA7C047C86A0}" presName="parentNode" presStyleLbl="node1" presStyleIdx="1" presStyleCnt="5" custScaleX="98180" custLinFactX="-100000" custLinFactNeighborX="-114804" custLinFactNeighborY="741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46B259-4BAB-4010-9E64-D04B826E5EE5}" type="pres">
      <dgm:prSet presAssocID="{83DB0131-29DA-45D4-8F19-DA7C047C86A0}" presName="childNode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E39AE5-B933-47B2-B7C8-8B13F6AE2522}" type="pres">
      <dgm:prSet presAssocID="{3D6211BD-A12D-4956-A14F-39785F4B9376}" presName="Name25" presStyleLbl="parChTrans1D1" presStyleIdx="1" presStyleCnt="4"/>
      <dgm:spPr/>
      <dgm:t>
        <a:bodyPr/>
        <a:lstStyle/>
        <a:p>
          <a:endParaRPr lang="ru-RU"/>
        </a:p>
      </dgm:t>
    </dgm:pt>
    <dgm:pt modelId="{C4BD66F6-311B-40D3-968A-2A9832B13D29}" type="pres">
      <dgm:prSet presAssocID="{C0A0978B-3F8F-44DD-9315-90486C609188}" presName="node" presStyleCnt="0"/>
      <dgm:spPr/>
    </dgm:pt>
    <dgm:pt modelId="{E521A5C1-F439-4F68-9C1B-B87E4662AB5B}" type="pres">
      <dgm:prSet presAssocID="{C0A0978B-3F8F-44DD-9315-90486C609188}" presName="parentNode" presStyleLbl="node1" presStyleIdx="2" presStyleCnt="5" custScaleX="113269" custScaleY="110434" custLinFactNeighborX="-12607" custLinFactNeighborY="-9687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83B15D-9235-4AB8-B101-629A6B5345AE}" type="pres">
      <dgm:prSet presAssocID="{C0A0978B-3F8F-44DD-9315-90486C609188}" presName="childNode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31CC6B-59C8-4552-AD6A-267EBB2DC1B6}" type="pres">
      <dgm:prSet presAssocID="{80538384-C5F2-4F41-A0C8-A7036F3052EB}" presName="Name25" presStyleLbl="parChTrans1D1" presStyleIdx="2" presStyleCnt="4"/>
      <dgm:spPr/>
      <dgm:t>
        <a:bodyPr/>
        <a:lstStyle/>
        <a:p>
          <a:endParaRPr lang="ru-RU"/>
        </a:p>
      </dgm:t>
    </dgm:pt>
    <dgm:pt modelId="{271A4CC5-6BA5-4D23-AE65-CE9258D7934A}" type="pres">
      <dgm:prSet presAssocID="{811C4162-DDC3-4AEF-A8DA-521D31607C9F}" presName="node" presStyleCnt="0"/>
      <dgm:spPr/>
    </dgm:pt>
    <dgm:pt modelId="{481064B1-F90A-4175-AC61-9E54EF9E1EE0}" type="pres">
      <dgm:prSet presAssocID="{811C4162-DDC3-4AEF-A8DA-521D31607C9F}" presName="parentNode" presStyleLbl="node1" presStyleIdx="3" presStyleCnt="5" custScaleX="114083" custScaleY="110915" custLinFactX="28495" custLinFactY="-11951" custLinFactNeighborX="100000" custLinFactNeighborY="-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4C687F-F1A5-4F6F-984B-F08F87F4113A}" type="pres">
      <dgm:prSet presAssocID="{811C4162-DDC3-4AEF-A8DA-521D31607C9F}" presName="childNode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9FD27C-E295-45C0-BF2F-7DFD65E52708}" type="pres">
      <dgm:prSet presAssocID="{B9A9A33F-0C39-4413-9F27-712B194844D8}" presName="Name25" presStyleLbl="parChTrans1D1" presStyleIdx="3" presStyleCnt="4"/>
      <dgm:spPr/>
      <dgm:t>
        <a:bodyPr/>
        <a:lstStyle/>
        <a:p>
          <a:endParaRPr lang="ru-RU"/>
        </a:p>
      </dgm:t>
    </dgm:pt>
    <dgm:pt modelId="{DB1773BD-E7C3-44F2-9E7C-AA7E1007C8AD}" type="pres">
      <dgm:prSet presAssocID="{7010CE60-2207-4431-8B5A-2DBE810F6FAA}" presName="node" presStyleCnt="0"/>
      <dgm:spPr/>
    </dgm:pt>
    <dgm:pt modelId="{2B210C73-708E-49D6-8469-AD310F05480F}" type="pres">
      <dgm:prSet presAssocID="{7010CE60-2207-4431-8B5A-2DBE810F6FAA}" presName="parentNode" presStyleLbl="node1" presStyleIdx="4" presStyleCnt="5" custScaleX="134281" custScaleY="108859" custLinFactY="-17262" custLinFactNeighborX="46929" custLinFactNeighborY="-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7C4EE3-72B1-4E49-9217-14A27B8E0E33}" type="pres">
      <dgm:prSet presAssocID="{7010CE60-2207-4431-8B5A-2DBE810F6FAA}" presName="childNode" presStyleLbl="revTx" presStyleIdx="2" presStyleCnt="3">
        <dgm:presLayoutVars>
          <dgm:bulletEnabled val="1"/>
        </dgm:presLayoutVars>
      </dgm:prSet>
      <dgm:spPr/>
    </dgm:pt>
  </dgm:ptLst>
  <dgm:cxnLst>
    <dgm:cxn modelId="{58DD8DF2-FDCC-4438-B86C-6937BCAF3845}" srcId="{811C4162-DDC3-4AEF-A8DA-521D31607C9F}" destId="{49D1D695-7F84-4CEF-BBBC-5BFFCE1C2FC4}" srcOrd="0" destOrd="0" parTransId="{2CD555DD-C45E-4857-8F97-7F95E526F18D}" sibTransId="{9DE6952F-CEA7-4EDF-84F2-A7B051CEA726}"/>
    <dgm:cxn modelId="{455CFFA7-EF47-4100-BDBF-78BE2BAD7288}" srcId="{03581036-02A1-4C9E-8CA6-FB6852CDB7ED}" destId="{83DB0131-29DA-45D4-8F19-DA7C047C86A0}" srcOrd="0" destOrd="0" parTransId="{18B00939-5D7C-437B-9916-1336CA59713C}" sibTransId="{55B215A0-BA65-4824-842B-0DCCC410D964}"/>
    <dgm:cxn modelId="{5E7E95BF-E520-4AE4-958C-DAA5A81E9F23}" srcId="{C0A0978B-3F8F-44DD-9315-90486C609188}" destId="{8DCA02E6-D8E1-4525-97B6-094A5D84248C}" srcOrd="0" destOrd="0" parTransId="{E64D9163-E240-4C8B-855B-75EAB08EDD18}" sibTransId="{FA4987BE-BF8B-4D57-AF14-4FCB05CB97AA}"/>
    <dgm:cxn modelId="{C7804C04-7164-463F-9A22-99F996760BE7}" type="presOf" srcId="{3D6211BD-A12D-4956-A14F-39785F4B9376}" destId="{5BE39AE5-B933-47B2-B7C8-8B13F6AE2522}" srcOrd="0" destOrd="0" presId="urn:microsoft.com/office/officeart/2005/8/layout/radial2"/>
    <dgm:cxn modelId="{4411EA55-2C90-428B-8118-6771C5780B2C}" type="presOf" srcId="{8DCA02E6-D8E1-4525-97B6-094A5D84248C}" destId="{1383B15D-9235-4AB8-B101-629A6B5345AE}" srcOrd="0" destOrd="0" presId="urn:microsoft.com/office/officeart/2005/8/layout/radial2"/>
    <dgm:cxn modelId="{0F4C63C6-330E-4261-A92F-3D61F2331296}" type="presOf" srcId="{18B00939-5D7C-437B-9916-1336CA59713C}" destId="{BD486208-F6AE-4FFC-BF6F-597BDF4F3EC4}" srcOrd="0" destOrd="0" presId="urn:microsoft.com/office/officeart/2005/8/layout/radial2"/>
    <dgm:cxn modelId="{092E93CE-D73D-4582-B2F8-889E9CD54994}" type="presOf" srcId="{03581036-02A1-4C9E-8CA6-FB6852CDB7ED}" destId="{33CA2BFA-CB12-40D6-9BC9-6C868B61E863}" srcOrd="0" destOrd="0" presId="urn:microsoft.com/office/officeart/2005/8/layout/radial2"/>
    <dgm:cxn modelId="{6CCAB4F7-562C-4B7C-BBB9-315CF78D910E}" type="presOf" srcId="{80538384-C5F2-4F41-A0C8-A7036F3052EB}" destId="{B331CC6B-59C8-4552-AD6A-267EBB2DC1B6}" srcOrd="0" destOrd="0" presId="urn:microsoft.com/office/officeart/2005/8/layout/radial2"/>
    <dgm:cxn modelId="{131FA5B1-844E-4154-9513-FFFF3EBA2192}" type="presOf" srcId="{B9A9A33F-0C39-4413-9F27-712B194844D8}" destId="{A29FD27C-E295-45C0-BF2F-7DFD65E52708}" srcOrd="0" destOrd="0" presId="urn:microsoft.com/office/officeart/2005/8/layout/radial2"/>
    <dgm:cxn modelId="{0992A469-6D1D-4B2C-89A8-B9EBFC5C5F82}" type="presOf" srcId="{49D1D695-7F84-4CEF-BBBC-5BFFCE1C2FC4}" destId="{614C687F-F1A5-4F6F-984B-F08F87F4113A}" srcOrd="0" destOrd="0" presId="urn:microsoft.com/office/officeart/2005/8/layout/radial2"/>
    <dgm:cxn modelId="{2DB0D318-C0F3-4649-BA9F-D0A94161C488}" type="presOf" srcId="{83DB0131-29DA-45D4-8F19-DA7C047C86A0}" destId="{63D885B5-B3AD-42B9-A43B-FED594842F8E}" srcOrd="0" destOrd="0" presId="urn:microsoft.com/office/officeart/2005/8/layout/radial2"/>
    <dgm:cxn modelId="{40F5649B-7BA7-42BF-96E1-BF625E0C6BD1}" type="presOf" srcId="{811C4162-DDC3-4AEF-A8DA-521D31607C9F}" destId="{481064B1-F90A-4175-AC61-9E54EF9E1EE0}" srcOrd="0" destOrd="0" presId="urn:microsoft.com/office/officeart/2005/8/layout/radial2"/>
    <dgm:cxn modelId="{FF728CF7-3327-4707-A6BB-8D55D39BE920}" srcId="{03581036-02A1-4C9E-8CA6-FB6852CDB7ED}" destId="{7010CE60-2207-4431-8B5A-2DBE810F6FAA}" srcOrd="3" destOrd="0" parTransId="{B9A9A33F-0C39-4413-9F27-712B194844D8}" sibTransId="{0BC317BB-3A4B-41C1-ACF5-12AC47744A4C}"/>
    <dgm:cxn modelId="{4283226A-1F62-4864-AAE8-96E964789D45}" srcId="{03581036-02A1-4C9E-8CA6-FB6852CDB7ED}" destId="{811C4162-DDC3-4AEF-A8DA-521D31607C9F}" srcOrd="2" destOrd="0" parTransId="{80538384-C5F2-4F41-A0C8-A7036F3052EB}" sibTransId="{C9864DE7-09F5-49B7-99C4-46C37E677500}"/>
    <dgm:cxn modelId="{F53B619A-4350-411F-BC9E-4CF964CB5596}" type="presOf" srcId="{C0A0978B-3F8F-44DD-9315-90486C609188}" destId="{E521A5C1-F439-4F68-9C1B-B87E4662AB5B}" srcOrd="0" destOrd="0" presId="urn:microsoft.com/office/officeart/2005/8/layout/radial2"/>
    <dgm:cxn modelId="{27DE2F85-D27C-43E4-8AD9-E6F924576F50}" srcId="{03581036-02A1-4C9E-8CA6-FB6852CDB7ED}" destId="{C0A0978B-3F8F-44DD-9315-90486C609188}" srcOrd="1" destOrd="0" parTransId="{3D6211BD-A12D-4956-A14F-39785F4B9376}" sibTransId="{C3CAB4E6-3EEB-4C3C-97B7-2A523454763D}"/>
    <dgm:cxn modelId="{A84376E2-CC70-4A0D-A9F6-CB94563E9FF3}" type="presOf" srcId="{5086163B-8199-474C-AB3B-F32115DA2FB2}" destId="{2046B259-4BAB-4010-9E64-D04B826E5EE5}" srcOrd="0" destOrd="0" presId="urn:microsoft.com/office/officeart/2005/8/layout/radial2"/>
    <dgm:cxn modelId="{D957F0B2-538C-4FCB-B5A8-BD0C3A5E1B27}" type="presOf" srcId="{7010CE60-2207-4431-8B5A-2DBE810F6FAA}" destId="{2B210C73-708E-49D6-8469-AD310F05480F}" srcOrd="0" destOrd="0" presId="urn:microsoft.com/office/officeart/2005/8/layout/radial2"/>
    <dgm:cxn modelId="{3378DFD7-2F60-4849-BCBF-C0BB1A946170}" srcId="{83DB0131-29DA-45D4-8F19-DA7C047C86A0}" destId="{5086163B-8199-474C-AB3B-F32115DA2FB2}" srcOrd="0" destOrd="0" parTransId="{4168617C-B618-4EC7-BF7E-95491AF0B95B}" sibTransId="{FA005233-C2E3-4E9B-941D-4787989AED92}"/>
    <dgm:cxn modelId="{53A26ECC-4359-4E9E-ABBE-E800462482F8}" type="presParOf" srcId="{33CA2BFA-CB12-40D6-9BC9-6C868B61E863}" destId="{FC8220D1-1E27-447C-8AAC-F347F0D4A582}" srcOrd="0" destOrd="0" presId="urn:microsoft.com/office/officeart/2005/8/layout/radial2"/>
    <dgm:cxn modelId="{6D026084-D752-47B4-847B-281F8BFACD22}" type="presParOf" srcId="{FC8220D1-1E27-447C-8AAC-F347F0D4A582}" destId="{47D5E2F2-F4F8-4FDD-A8E0-49B9EC8E0995}" srcOrd="0" destOrd="0" presId="urn:microsoft.com/office/officeart/2005/8/layout/radial2"/>
    <dgm:cxn modelId="{60A493FF-B31E-4D6B-B3DE-45BEB3B4C0FB}" type="presParOf" srcId="{47D5E2F2-F4F8-4FDD-A8E0-49B9EC8E0995}" destId="{2BC80CC0-BF78-41E3-90DA-50426674A0E5}" srcOrd="0" destOrd="0" presId="urn:microsoft.com/office/officeart/2005/8/layout/radial2"/>
    <dgm:cxn modelId="{A20786DD-603F-4C9F-B6EC-AF9CEC550079}" type="presParOf" srcId="{47D5E2F2-F4F8-4FDD-A8E0-49B9EC8E0995}" destId="{DBDAEA22-CA4C-4AD8-AAC3-D3EBDA382ECD}" srcOrd="1" destOrd="0" presId="urn:microsoft.com/office/officeart/2005/8/layout/radial2"/>
    <dgm:cxn modelId="{15ED37BB-1CB1-4D26-909F-84D65F0DA452}" type="presParOf" srcId="{FC8220D1-1E27-447C-8AAC-F347F0D4A582}" destId="{BD486208-F6AE-4FFC-BF6F-597BDF4F3EC4}" srcOrd="1" destOrd="0" presId="urn:microsoft.com/office/officeart/2005/8/layout/radial2"/>
    <dgm:cxn modelId="{A75B88C1-3036-4DD4-863D-1BB13AEAD2B9}" type="presParOf" srcId="{FC8220D1-1E27-447C-8AAC-F347F0D4A582}" destId="{957DD08A-B372-4BEB-B714-B10A58D3BB79}" srcOrd="2" destOrd="0" presId="urn:microsoft.com/office/officeart/2005/8/layout/radial2"/>
    <dgm:cxn modelId="{7820EDB7-D445-47B0-8C85-A8C03304CCBA}" type="presParOf" srcId="{957DD08A-B372-4BEB-B714-B10A58D3BB79}" destId="{63D885B5-B3AD-42B9-A43B-FED594842F8E}" srcOrd="0" destOrd="0" presId="urn:microsoft.com/office/officeart/2005/8/layout/radial2"/>
    <dgm:cxn modelId="{12A7008F-F9F6-4C22-9625-919AB07ACB1E}" type="presParOf" srcId="{957DD08A-B372-4BEB-B714-B10A58D3BB79}" destId="{2046B259-4BAB-4010-9E64-D04B826E5EE5}" srcOrd="1" destOrd="0" presId="urn:microsoft.com/office/officeart/2005/8/layout/radial2"/>
    <dgm:cxn modelId="{B5C09758-400B-46D4-AD94-7120C69C2FB7}" type="presParOf" srcId="{FC8220D1-1E27-447C-8AAC-F347F0D4A582}" destId="{5BE39AE5-B933-47B2-B7C8-8B13F6AE2522}" srcOrd="3" destOrd="0" presId="urn:microsoft.com/office/officeart/2005/8/layout/radial2"/>
    <dgm:cxn modelId="{14CB496A-6403-4F55-B011-52DCDFE851F0}" type="presParOf" srcId="{FC8220D1-1E27-447C-8AAC-F347F0D4A582}" destId="{C4BD66F6-311B-40D3-968A-2A9832B13D29}" srcOrd="4" destOrd="0" presId="urn:microsoft.com/office/officeart/2005/8/layout/radial2"/>
    <dgm:cxn modelId="{646AC2DF-97D7-4B3F-9088-523B11408CB0}" type="presParOf" srcId="{C4BD66F6-311B-40D3-968A-2A9832B13D29}" destId="{E521A5C1-F439-4F68-9C1B-B87E4662AB5B}" srcOrd="0" destOrd="0" presId="urn:microsoft.com/office/officeart/2005/8/layout/radial2"/>
    <dgm:cxn modelId="{C46461B6-402C-41D0-86DA-572C88AA7A3E}" type="presParOf" srcId="{C4BD66F6-311B-40D3-968A-2A9832B13D29}" destId="{1383B15D-9235-4AB8-B101-629A6B5345AE}" srcOrd="1" destOrd="0" presId="urn:microsoft.com/office/officeart/2005/8/layout/radial2"/>
    <dgm:cxn modelId="{339E54F8-DFF1-4F7F-BD3A-B2D4F7DA8033}" type="presParOf" srcId="{FC8220D1-1E27-447C-8AAC-F347F0D4A582}" destId="{B331CC6B-59C8-4552-AD6A-267EBB2DC1B6}" srcOrd="5" destOrd="0" presId="urn:microsoft.com/office/officeart/2005/8/layout/radial2"/>
    <dgm:cxn modelId="{E71F22F3-C094-4888-9A63-1E0BE54F1B6B}" type="presParOf" srcId="{FC8220D1-1E27-447C-8AAC-F347F0D4A582}" destId="{271A4CC5-6BA5-4D23-AE65-CE9258D7934A}" srcOrd="6" destOrd="0" presId="urn:microsoft.com/office/officeart/2005/8/layout/radial2"/>
    <dgm:cxn modelId="{F891A26C-1A7D-41C7-980C-A058376A7EFF}" type="presParOf" srcId="{271A4CC5-6BA5-4D23-AE65-CE9258D7934A}" destId="{481064B1-F90A-4175-AC61-9E54EF9E1EE0}" srcOrd="0" destOrd="0" presId="urn:microsoft.com/office/officeart/2005/8/layout/radial2"/>
    <dgm:cxn modelId="{FBCE289B-E840-431E-A960-569DF9CF07BC}" type="presParOf" srcId="{271A4CC5-6BA5-4D23-AE65-CE9258D7934A}" destId="{614C687F-F1A5-4F6F-984B-F08F87F4113A}" srcOrd="1" destOrd="0" presId="urn:microsoft.com/office/officeart/2005/8/layout/radial2"/>
    <dgm:cxn modelId="{4286CCB6-18E4-4EC6-8B44-4EE54169BC0C}" type="presParOf" srcId="{FC8220D1-1E27-447C-8AAC-F347F0D4A582}" destId="{A29FD27C-E295-45C0-BF2F-7DFD65E52708}" srcOrd="7" destOrd="0" presId="urn:microsoft.com/office/officeart/2005/8/layout/radial2"/>
    <dgm:cxn modelId="{E26FD3E3-5B68-454A-A3D8-288770F137F6}" type="presParOf" srcId="{FC8220D1-1E27-447C-8AAC-F347F0D4A582}" destId="{DB1773BD-E7C3-44F2-9E7C-AA7E1007C8AD}" srcOrd="8" destOrd="0" presId="urn:microsoft.com/office/officeart/2005/8/layout/radial2"/>
    <dgm:cxn modelId="{D811D3C9-E1F5-4627-AEC7-E8D60CEE8C32}" type="presParOf" srcId="{DB1773BD-E7C3-44F2-9E7C-AA7E1007C8AD}" destId="{2B210C73-708E-49D6-8469-AD310F05480F}" srcOrd="0" destOrd="0" presId="urn:microsoft.com/office/officeart/2005/8/layout/radial2"/>
    <dgm:cxn modelId="{088D0035-A7B7-401F-BECA-F72A1042581F}" type="presParOf" srcId="{DB1773BD-E7C3-44F2-9E7C-AA7E1007C8AD}" destId="{507C4EE3-72B1-4E49-9217-14A27B8E0E33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4044C70-786D-4FE2-9526-219F5ADC43D8}" type="doc">
      <dgm:prSet loTypeId="urn:microsoft.com/office/officeart/2005/8/layout/hierarchy3" loCatId="hierarchy" qsTypeId="urn:microsoft.com/office/officeart/2005/8/quickstyle/simple2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E6DA625D-388D-411C-BA59-AF7B8E10172D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Предварительный годовой </a:t>
          </a:r>
          <a:r>
            <a:rPr lang="ru-RU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МКФМ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1830684-5FF0-4719-B8C6-AA33116A13F6}" type="parTrans" cxnId="{8396C94E-0CD0-43DE-9A28-C5C2C162AD01}">
      <dgm:prSet/>
      <dgm:spPr/>
      <dgm:t>
        <a:bodyPr/>
        <a:lstStyle/>
        <a:p>
          <a:endParaRPr lang="ru-RU"/>
        </a:p>
      </dgm:t>
    </dgm:pt>
    <dgm:pt modelId="{517F98EC-CCD4-45AC-8D24-3F3C75FFC9AB}" type="sibTrans" cxnId="{8396C94E-0CD0-43DE-9A28-C5C2C162AD01}">
      <dgm:prSet/>
      <dgm:spPr/>
      <dgm:t>
        <a:bodyPr/>
        <a:lstStyle/>
        <a:p>
          <a:endParaRPr lang="ru-RU"/>
        </a:p>
      </dgm:t>
    </dgm:pt>
    <dgm:pt modelId="{CA16F4EC-34AE-4447-8B31-C0C4C570A311}">
      <dgm:prSet phldrT="[Текст]"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Проводится </a:t>
          </a:r>
        </a:p>
        <a:p>
          <a:r>
            <a:rPr lang="ru-RU" sz="14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до 12 мая года, следующего за отчетным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FA263CA-19A5-4723-950B-B18A7F34A0F0}" type="parTrans" cxnId="{E3E07893-F0D5-46D2-A58B-DEAE4D691F6F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A005032-AB4D-4D84-93C2-1E944FCBDCFF}" type="sibTrans" cxnId="{E3E07893-F0D5-46D2-A58B-DEAE4D691F6F}">
      <dgm:prSet/>
      <dgm:spPr/>
      <dgm:t>
        <a:bodyPr/>
        <a:lstStyle/>
        <a:p>
          <a:endParaRPr lang="ru-RU"/>
        </a:p>
      </dgm:t>
    </dgm:pt>
    <dgm:pt modelId="{99789229-B9FB-4386-AC13-21E71496519A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Уточненный (основной) годовой</a:t>
          </a:r>
          <a:r>
            <a:rPr lang="ru-RU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 МКФМ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D222A4B-08C9-4C31-9FA6-E79D6C39C5F8}" type="parTrans" cxnId="{AF48AA99-CF25-421B-AE4D-02724884CDB8}">
      <dgm:prSet/>
      <dgm:spPr/>
      <dgm:t>
        <a:bodyPr/>
        <a:lstStyle/>
        <a:p>
          <a:endParaRPr lang="ru-RU"/>
        </a:p>
      </dgm:t>
    </dgm:pt>
    <dgm:pt modelId="{1216A016-5B6A-4C39-A1A6-EA2CFC02FDE4}" type="sibTrans" cxnId="{AF48AA99-CF25-421B-AE4D-02724884CDB8}">
      <dgm:prSet/>
      <dgm:spPr/>
      <dgm:t>
        <a:bodyPr/>
        <a:lstStyle/>
        <a:p>
          <a:endParaRPr lang="ru-RU"/>
        </a:p>
      </dgm:t>
    </dgm:pt>
    <dgm:pt modelId="{6461E316-3B6E-4025-BF19-04C456820F8B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Проводится до 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15 июля года</a:t>
          </a:r>
          <a:r>
            <a:rPr lang="ru-RU" sz="14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, следующего за отчетным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EE29244-3B7E-458E-81AE-49E7B94B0FE3}" type="parTrans" cxnId="{1389800C-93CD-4A0D-9769-6AE0B39A3698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8440ACF-BEE3-47F4-AA8A-AF57450D9E12}" type="sibTrans" cxnId="{1389800C-93CD-4A0D-9769-6AE0B39A3698}">
      <dgm:prSet/>
      <dgm:spPr/>
      <dgm:t>
        <a:bodyPr/>
        <a:lstStyle/>
        <a:p>
          <a:endParaRPr lang="ru-RU"/>
        </a:p>
      </dgm:t>
    </dgm:pt>
    <dgm:pt modelId="{8102EB4F-858A-4429-815F-AA7A9E9FB59F}">
      <dgm:prSet phldrT="[Текст]"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Проводится за 9 месяцев </a:t>
          </a:r>
        </a:p>
        <a:p>
          <a:r>
            <a:rPr lang="ru-RU" sz="14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(1 января - 30 сентября) - не позднее 15 ноября текущего финансового года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E4CE689-5AAD-4BD6-B902-B01A60518A89}" type="parTrans" cxnId="{42B74D33-4F24-4899-938F-DF7D791DC48C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D9D02A1-C3E4-42FD-99BE-154FAE2D0A1A}" type="sibTrans" cxnId="{42B74D33-4F24-4899-938F-DF7D791DC48C}">
      <dgm:prSet/>
      <dgm:spPr/>
      <dgm:t>
        <a:bodyPr/>
        <a:lstStyle/>
        <a:p>
          <a:endParaRPr lang="ru-RU"/>
        </a:p>
      </dgm:t>
    </dgm:pt>
    <dgm:pt modelId="{D8B807AB-B4D2-4700-8A60-07C34F29BDBB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Ежеквартальный</a:t>
          </a:r>
          <a:r>
            <a:rPr lang="ru-RU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 МКФМ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FA037FF-3902-4509-B6A2-D99F8BA53BFC}" type="parTrans" cxnId="{9C75790C-BF2C-4E88-9894-81F0D20E43B1}">
      <dgm:prSet/>
      <dgm:spPr/>
      <dgm:t>
        <a:bodyPr/>
        <a:lstStyle/>
        <a:p>
          <a:endParaRPr lang="ru-RU"/>
        </a:p>
      </dgm:t>
    </dgm:pt>
    <dgm:pt modelId="{95B027FD-E7D8-4A26-86E6-123F37F05C7B}" type="sibTrans" cxnId="{9C75790C-BF2C-4E88-9894-81F0D20E43B1}">
      <dgm:prSet/>
      <dgm:spPr/>
      <dgm:t>
        <a:bodyPr/>
        <a:lstStyle/>
        <a:p>
          <a:endParaRPr lang="ru-RU"/>
        </a:p>
      </dgm:t>
    </dgm:pt>
    <dgm:pt modelId="{ADD0007D-686A-4BC4-824C-EE23E4CFEA8D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С учетом результатов внешней проверки годовой бюджетной отчетности главных администраторов средств федерального бюджета 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8C854A1-ECFE-44E8-A67D-262BC39454EC}" type="parTrans" cxnId="{932E4B61-ED85-47B7-B766-2B86F50E6052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97D0782-E004-435E-A9D6-6D1C577AA767}" type="sibTrans" cxnId="{932E4B61-ED85-47B7-B766-2B86F50E6052}">
      <dgm:prSet/>
      <dgm:spPr/>
      <dgm:t>
        <a:bodyPr/>
        <a:lstStyle/>
        <a:p>
          <a:endParaRPr lang="ru-RU"/>
        </a:p>
      </dgm:t>
    </dgm:pt>
    <dgm:pt modelId="{47F63231-7300-4F54-A728-0655B7DD0837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С учетом результатов анализа осуществления главными администраторами средств федерального бюджета ВФК и ВФА 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BE2C663-1A43-4805-8355-648544B8734A}" type="parTrans" cxnId="{F198EC8C-766F-4063-9C58-D9E77300164C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DE7DC84-124C-4468-9467-01D1F61F660A}" type="sibTrans" cxnId="{F198EC8C-766F-4063-9C58-D9E77300164C}">
      <dgm:prSet/>
      <dgm:spPr/>
      <dgm:t>
        <a:bodyPr/>
        <a:lstStyle/>
        <a:p>
          <a:endParaRPr lang="ru-RU"/>
        </a:p>
      </dgm:t>
    </dgm:pt>
    <dgm:pt modelId="{82F556CA-FADB-4646-BB0B-E815B6949A5B}">
      <dgm:prSet phldrT="[Текст]"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Проводится 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 I квартал </a:t>
          </a:r>
        </a:p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(1 января - 31 марта) - не позднее 30 мая текущего финансового года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63606E6-00D8-477D-A76F-6C6852D03567}" type="parTrans" cxnId="{C04DE1B1-60D8-4BEB-9D61-21950F5E7B02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E02374D-4B5D-49F6-8E98-91DC15DD592C}" type="sibTrans" cxnId="{C04DE1B1-60D8-4BEB-9D61-21950F5E7B02}">
      <dgm:prSet/>
      <dgm:spPr/>
      <dgm:t>
        <a:bodyPr/>
        <a:lstStyle/>
        <a:p>
          <a:endParaRPr lang="ru-RU"/>
        </a:p>
      </dgm:t>
    </dgm:pt>
    <dgm:pt modelId="{2C784CE4-87EF-42C5-A619-E5C77AFD7C41}">
      <dgm:prSet phldrT="[Текст]"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Проводится за первое полугодие </a:t>
          </a:r>
        </a:p>
        <a:p>
          <a:r>
            <a:rPr lang="ru-RU" sz="14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(1 января - 30 июня) - не позднее 15 августа текущего финансового года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69BE0EE-7834-4D5A-B109-58202AB5341F}" type="parTrans" cxnId="{D8461D2B-D16E-4FF7-BF4F-CB2F0EFEFBA8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65BF34B-3625-49B8-9241-DEB6EE46219B}" type="sibTrans" cxnId="{D8461D2B-D16E-4FF7-BF4F-CB2F0EFEFBA8}">
      <dgm:prSet/>
      <dgm:spPr/>
      <dgm:t>
        <a:bodyPr/>
        <a:lstStyle/>
        <a:p>
          <a:endParaRPr lang="ru-RU"/>
        </a:p>
      </dgm:t>
    </dgm:pt>
    <dgm:pt modelId="{51B2FD81-7892-44C7-BA15-59767244D5C6}" type="pres">
      <dgm:prSet presAssocID="{94044C70-786D-4FE2-9526-219F5ADC43D8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43EBB5C-0C14-4DC9-A02D-9B268615BEB8}" type="pres">
      <dgm:prSet presAssocID="{E6DA625D-388D-411C-BA59-AF7B8E10172D}" presName="root" presStyleCnt="0"/>
      <dgm:spPr/>
    </dgm:pt>
    <dgm:pt modelId="{D2BE276E-2129-41D5-A785-076762BF0A0C}" type="pres">
      <dgm:prSet presAssocID="{E6DA625D-388D-411C-BA59-AF7B8E10172D}" presName="rootComposite" presStyleCnt="0"/>
      <dgm:spPr/>
    </dgm:pt>
    <dgm:pt modelId="{DAE975FC-B4D0-4175-8FA9-80AB65BEA9E7}" type="pres">
      <dgm:prSet presAssocID="{E6DA625D-388D-411C-BA59-AF7B8E10172D}" presName="rootText" presStyleLbl="node1" presStyleIdx="0" presStyleCnt="3"/>
      <dgm:spPr/>
      <dgm:t>
        <a:bodyPr/>
        <a:lstStyle/>
        <a:p>
          <a:endParaRPr lang="ru-RU"/>
        </a:p>
      </dgm:t>
    </dgm:pt>
    <dgm:pt modelId="{0A2EAFC6-70E4-4610-8DAE-3378B15F6C30}" type="pres">
      <dgm:prSet presAssocID="{E6DA625D-388D-411C-BA59-AF7B8E10172D}" presName="rootConnector" presStyleLbl="node1" presStyleIdx="0" presStyleCnt="3"/>
      <dgm:spPr/>
      <dgm:t>
        <a:bodyPr/>
        <a:lstStyle/>
        <a:p>
          <a:endParaRPr lang="ru-RU"/>
        </a:p>
      </dgm:t>
    </dgm:pt>
    <dgm:pt modelId="{EE3D352D-7362-4C55-B27A-4EBA7147E0BF}" type="pres">
      <dgm:prSet presAssocID="{E6DA625D-388D-411C-BA59-AF7B8E10172D}" presName="childShape" presStyleCnt="0"/>
      <dgm:spPr/>
    </dgm:pt>
    <dgm:pt modelId="{3FFDB594-0AFE-4B5E-B9DA-C6D74F6B365D}" type="pres">
      <dgm:prSet presAssocID="{0FA263CA-19A5-4723-950B-B18A7F34A0F0}" presName="Name13" presStyleLbl="parChTrans1D2" presStyleIdx="0" presStyleCnt="7"/>
      <dgm:spPr/>
      <dgm:t>
        <a:bodyPr/>
        <a:lstStyle/>
        <a:p>
          <a:endParaRPr lang="ru-RU"/>
        </a:p>
      </dgm:t>
    </dgm:pt>
    <dgm:pt modelId="{5135C3E3-F245-4167-8280-D825162D0820}" type="pres">
      <dgm:prSet presAssocID="{CA16F4EC-34AE-4447-8B31-C0C4C570A311}" presName="childText" presStyleLbl="bgAcc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B9057D-3AC3-45F8-B08C-5FFDFDDD614B}" type="pres">
      <dgm:prSet presAssocID="{99789229-B9FB-4386-AC13-21E71496519A}" presName="root" presStyleCnt="0"/>
      <dgm:spPr/>
    </dgm:pt>
    <dgm:pt modelId="{B3FE174B-C019-4A45-94D3-B4C47E7B9E04}" type="pres">
      <dgm:prSet presAssocID="{99789229-B9FB-4386-AC13-21E71496519A}" presName="rootComposite" presStyleCnt="0"/>
      <dgm:spPr/>
    </dgm:pt>
    <dgm:pt modelId="{698A2B10-DB86-493F-B0F8-5AA46A18373C}" type="pres">
      <dgm:prSet presAssocID="{99789229-B9FB-4386-AC13-21E71496519A}" presName="rootText" presStyleLbl="node1" presStyleIdx="1" presStyleCnt="3" custLinFactNeighborX="815" custLinFactNeighborY="-275"/>
      <dgm:spPr/>
      <dgm:t>
        <a:bodyPr/>
        <a:lstStyle/>
        <a:p>
          <a:endParaRPr lang="ru-RU"/>
        </a:p>
      </dgm:t>
    </dgm:pt>
    <dgm:pt modelId="{D445C9FA-D0B6-45A1-A284-167DEB7C903A}" type="pres">
      <dgm:prSet presAssocID="{99789229-B9FB-4386-AC13-21E71496519A}" presName="rootConnector" presStyleLbl="node1" presStyleIdx="1" presStyleCnt="3"/>
      <dgm:spPr/>
      <dgm:t>
        <a:bodyPr/>
        <a:lstStyle/>
        <a:p>
          <a:endParaRPr lang="ru-RU"/>
        </a:p>
      </dgm:t>
    </dgm:pt>
    <dgm:pt modelId="{22684D92-BB61-4E63-84D6-307E9C26999D}" type="pres">
      <dgm:prSet presAssocID="{99789229-B9FB-4386-AC13-21E71496519A}" presName="childShape" presStyleCnt="0"/>
      <dgm:spPr/>
    </dgm:pt>
    <dgm:pt modelId="{9004EF07-A2D7-4819-98FE-B71DF29279E7}" type="pres">
      <dgm:prSet presAssocID="{DEE29244-3B7E-458E-81AE-49E7B94B0FE3}" presName="Name13" presStyleLbl="parChTrans1D2" presStyleIdx="1" presStyleCnt="7"/>
      <dgm:spPr/>
      <dgm:t>
        <a:bodyPr/>
        <a:lstStyle/>
        <a:p>
          <a:endParaRPr lang="ru-RU"/>
        </a:p>
      </dgm:t>
    </dgm:pt>
    <dgm:pt modelId="{1E5EECC5-A116-4A0F-B598-2BB04F58EBC6}" type="pres">
      <dgm:prSet presAssocID="{6461E316-3B6E-4025-BF19-04C456820F8B}" presName="childText" presStyleLbl="bgAcc1" presStyleIdx="1" presStyleCnt="7" custScaleX="139186" custScaleY="73658" custLinFactNeighborX="-4081" custLinFactNeighborY="-56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707C61-EF66-43E8-BD82-2C2AF437838C}" type="pres">
      <dgm:prSet presAssocID="{08C854A1-ECFE-44E8-A67D-262BC39454EC}" presName="Name13" presStyleLbl="parChTrans1D2" presStyleIdx="2" presStyleCnt="7"/>
      <dgm:spPr/>
      <dgm:t>
        <a:bodyPr/>
        <a:lstStyle/>
        <a:p>
          <a:endParaRPr lang="ru-RU"/>
        </a:p>
      </dgm:t>
    </dgm:pt>
    <dgm:pt modelId="{0656DF9A-AF65-4CF8-B14E-6796433A8F9B}" type="pres">
      <dgm:prSet presAssocID="{ADD0007D-686A-4BC4-824C-EE23E4CFEA8D}" presName="childText" presStyleLbl="bgAcc1" presStyleIdx="2" presStyleCnt="7" custScaleX="139186" custScaleY="131913" custLinFactNeighborX="-4081" custLinFactNeighborY="-128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AEFB35-A747-4F92-9BDB-8CB151AA0325}" type="pres">
      <dgm:prSet presAssocID="{3BE2C663-1A43-4805-8355-648544B8734A}" presName="Name13" presStyleLbl="parChTrans1D2" presStyleIdx="3" presStyleCnt="7"/>
      <dgm:spPr/>
      <dgm:t>
        <a:bodyPr/>
        <a:lstStyle/>
        <a:p>
          <a:endParaRPr lang="ru-RU"/>
        </a:p>
      </dgm:t>
    </dgm:pt>
    <dgm:pt modelId="{FA7C2F54-7193-4BAA-B690-6044958FB633}" type="pres">
      <dgm:prSet presAssocID="{47F63231-7300-4F54-A728-0655B7DD0837}" presName="childText" presStyleLbl="bgAcc1" presStyleIdx="3" presStyleCnt="7" custScaleX="137711" custScaleY="142743" custLinFactNeighborX="-4081" custLinFactNeighborY="-149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1413FD-70B4-4AC6-ABEA-3267436026B8}" type="pres">
      <dgm:prSet presAssocID="{D8B807AB-B4D2-4700-8A60-07C34F29BDBB}" presName="root" presStyleCnt="0"/>
      <dgm:spPr/>
    </dgm:pt>
    <dgm:pt modelId="{9C5F48CC-153D-4161-B464-89BF652A04CD}" type="pres">
      <dgm:prSet presAssocID="{D8B807AB-B4D2-4700-8A60-07C34F29BDBB}" presName="rootComposite" presStyleCnt="0"/>
      <dgm:spPr/>
    </dgm:pt>
    <dgm:pt modelId="{D37B450A-328B-4F0A-A6E5-FAB36FFBC154}" type="pres">
      <dgm:prSet presAssocID="{D8B807AB-B4D2-4700-8A60-07C34F29BDBB}" presName="rootText" presStyleLbl="node1" presStyleIdx="2" presStyleCnt="3" custLinFactNeighborX="-7044" custLinFactNeighborY="-275"/>
      <dgm:spPr/>
      <dgm:t>
        <a:bodyPr/>
        <a:lstStyle/>
        <a:p>
          <a:endParaRPr lang="ru-RU"/>
        </a:p>
      </dgm:t>
    </dgm:pt>
    <dgm:pt modelId="{910A8D14-6198-48D0-8F76-05198432409B}" type="pres">
      <dgm:prSet presAssocID="{D8B807AB-B4D2-4700-8A60-07C34F29BDBB}" presName="rootConnector" presStyleLbl="node1" presStyleIdx="2" presStyleCnt="3"/>
      <dgm:spPr/>
      <dgm:t>
        <a:bodyPr/>
        <a:lstStyle/>
        <a:p>
          <a:endParaRPr lang="ru-RU"/>
        </a:p>
      </dgm:t>
    </dgm:pt>
    <dgm:pt modelId="{33E9D750-7209-4DE2-AA86-FD8FB1DEDECC}" type="pres">
      <dgm:prSet presAssocID="{D8B807AB-B4D2-4700-8A60-07C34F29BDBB}" presName="childShape" presStyleCnt="0"/>
      <dgm:spPr/>
    </dgm:pt>
    <dgm:pt modelId="{CA3979B7-5052-48F4-ABDA-1409AD3BC999}" type="pres">
      <dgm:prSet presAssocID="{B63606E6-00D8-477D-A76F-6C6852D03567}" presName="Name13" presStyleLbl="parChTrans1D2" presStyleIdx="4" presStyleCnt="7"/>
      <dgm:spPr/>
      <dgm:t>
        <a:bodyPr/>
        <a:lstStyle/>
        <a:p>
          <a:endParaRPr lang="ru-RU"/>
        </a:p>
      </dgm:t>
    </dgm:pt>
    <dgm:pt modelId="{34E6F7E4-F4BA-4D06-822D-870136F17B31}" type="pres">
      <dgm:prSet presAssocID="{82F556CA-FADB-4646-BB0B-E815B6949A5B}" presName="childText" presStyleLbl="bgAcc1" presStyleIdx="4" presStyleCnt="7" custScaleX="138742" custScaleY="109878" custLinFactNeighborX="-5335" custLinFactNeighborY="-56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AFD738-CF41-4B6B-A1D5-5F21F918AE95}" type="pres">
      <dgm:prSet presAssocID="{269BE0EE-7834-4D5A-B109-58202AB5341F}" presName="Name13" presStyleLbl="parChTrans1D2" presStyleIdx="5" presStyleCnt="7"/>
      <dgm:spPr/>
      <dgm:t>
        <a:bodyPr/>
        <a:lstStyle/>
        <a:p>
          <a:endParaRPr lang="ru-RU"/>
        </a:p>
      </dgm:t>
    </dgm:pt>
    <dgm:pt modelId="{BD551821-283A-40A0-8D1D-D4D22419345A}" type="pres">
      <dgm:prSet presAssocID="{2C784CE4-87EF-42C5-A619-E5C77AFD7C41}" presName="childText" presStyleLbl="bgAcc1" presStyleIdx="5" presStyleCnt="7" custScaleX="138742" custScaleY="130982" custLinFactNeighborX="-5335" custLinFactNeighborY="-139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E07E9B-6347-40B6-9AF3-F2B89F7BCA37}" type="pres">
      <dgm:prSet presAssocID="{AE4CE689-5AAD-4BD6-B902-B01A60518A89}" presName="Name13" presStyleLbl="parChTrans1D2" presStyleIdx="6" presStyleCnt="7"/>
      <dgm:spPr/>
      <dgm:t>
        <a:bodyPr/>
        <a:lstStyle/>
        <a:p>
          <a:endParaRPr lang="ru-RU"/>
        </a:p>
      </dgm:t>
    </dgm:pt>
    <dgm:pt modelId="{06EE2E44-1022-4E72-91EB-69B328F1B759}" type="pres">
      <dgm:prSet presAssocID="{8102EB4F-858A-4429-815F-AA7A9E9FB59F}" presName="childText" presStyleLbl="bgAcc1" presStyleIdx="6" presStyleCnt="7" custScaleX="137722" custScaleY="132368" custLinFactNeighborX="-5335" custLinFactNeighborY="-221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2B74D33-4F24-4899-938F-DF7D791DC48C}" srcId="{D8B807AB-B4D2-4700-8A60-07C34F29BDBB}" destId="{8102EB4F-858A-4429-815F-AA7A9E9FB59F}" srcOrd="2" destOrd="0" parTransId="{AE4CE689-5AAD-4BD6-B902-B01A60518A89}" sibTransId="{CD9D02A1-C3E4-42FD-99BE-154FAE2D0A1A}"/>
    <dgm:cxn modelId="{607C4643-3BA8-4255-BCD1-DD6F5A7D6910}" type="presOf" srcId="{D8B807AB-B4D2-4700-8A60-07C34F29BDBB}" destId="{D37B450A-328B-4F0A-A6E5-FAB36FFBC154}" srcOrd="0" destOrd="0" presId="urn:microsoft.com/office/officeart/2005/8/layout/hierarchy3"/>
    <dgm:cxn modelId="{1389800C-93CD-4A0D-9769-6AE0B39A3698}" srcId="{99789229-B9FB-4386-AC13-21E71496519A}" destId="{6461E316-3B6E-4025-BF19-04C456820F8B}" srcOrd="0" destOrd="0" parTransId="{DEE29244-3B7E-458E-81AE-49E7B94B0FE3}" sibTransId="{C8440ACF-BEE3-47F4-AA8A-AF57450D9E12}"/>
    <dgm:cxn modelId="{AF48AA99-CF25-421B-AE4D-02724884CDB8}" srcId="{94044C70-786D-4FE2-9526-219F5ADC43D8}" destId="{99789229-B9FB-4386-AC13-21E71496519A}" srcOrd="1" destOrd="0" parTransId="{6D222A4B-08C9-4C31-9FA6-E79D6C39C5F8}" sibTransId="{1216A016-5B6A-4C39-A1A6-EA2CFC02FDE4}"/>
    <dgm:cxn modelId="{1FD3B93C-94CD-4D78-BB18-23BBC9995AE4}" type="presOf" srcId="{8102EB4F-858A-4429-815F-AA7A9E9FB59F}" destId="{06EE2E44-1022-4E72-91EB-69B328F1B759}" srcOrd="0" destOrd="0" presId="urn:microsoft.com/office/officeart/2005/8/layout/hierarchy3"/>
    <dgm:cxn modelId="{A84EDDC5-4E4B-4CB2-AF0B-DA017D24F961}" type="presOf" srcId="{47F63231-7300-4F54-A728-0655B7DD0837}" destId="{FA7C2F54-7193-4BAA-B690-6044958FB633}" srcOrd="0" destOrd="0" presId="urn:microsoft.com/office/officeart/2005/8/layout/hierarchy3"/>
    <dgm:cxn modelId="{8396C94E-0CD0-43DE-9A28-C5C2C162AD01}" srcId="{94044C70-786D-4FE2-9526-219F5ADC43D8}" destId="{E6DA625D-388D-411C-BA59-AF7B8E10172D}" srcOrd="0" destOrd="0" parTransId="{91830684-5FF0-4719-B8C6-AA33116A13F6}" sibTransId="{517F98EC-CCD4-45AC-8D24-3F3C75FFC9AB}"/>
    <dgm:cxn modelId="{F198EC8C-766F-4063-9C58-D9E77300164C}" srcId="{99789229-B9FB-4386-AC13-21E71496519A}" destId="{47F63231-7300-4F54-A728-0655B7DD0837}" srcOrd="2" destOrd="0" parTransId="{3BE2C663-1A43-4805-8355-648544B8734A}" sibTransId="{6DE7DC84-124C-4468-9467-01D1F61F660A}"/>
    <dgm:cxn modelId="{3AB566AC-6642-4BCD-A30C-D96C1DA135B8}" type="presOf" srcId="{0FA263CA-19A5-4723-950B-B18A7F34A0F0}" destId="{3FFDB594-0AFE-4B5E-B9DA-C6D74F6B365D}" srcOrd="0" destOrd="0" presId="urn:microsoft.com/office/officeart/2005/8/layout/hierarchy3"/>
    <dgm:cxn modelId="{8EADDAD6-92C6-4B9F-8957-AD68F9D76F32}" type="presOf" srcId="{CA16F4EC-34AE-4447-8B31-C0C4C570A311}" destId="{5135C3E3-F245-4167-8280-D825162D0820}" srcOrd="0" destOrd="0" presId="urn:microsoft.com/office/officeart/2005/8/layout/hierarchy3"/>
    <dgm:cxn modelId="{0722B572-E989-48AE-B7C2-6A79B936E754}" type="presOf" srcId="{3BE2C663-1A43-4805-8355-648544B8734A}" destId="{31AEFB35-A747-4F92-9BDB-8CB151AA0325}" srcOrd="0" destOrd="0" presId="urn:microsoft.com/office/officeart/2005/8/layout/hierarchy3"/>
    <dgm:cxn modelId="{6DC17ECD-ED1F-4D88-AEF9-9AC12C06FD20}" type="presOf" srcId="{AE4CE689-5AAD-4BD6-B902-B01A60518A89}" destId="{42E07E9B-6347-40B6-9AF3-F2B89F7BCA37}" srcOrd="0" destOrd="0" presId="urn:microsoft.com/office/officeart/2005/8/layout/hierarchy3"/>
    <dgm:cxn modelId="{8CDF9D27-ABAE-4CB8-8AF0-3442454227CA}" type="presOf" srcId="{08C854A1-ECFE-44E8-A67D-262BC39454EC}" destId="{25707C61-EF66-43E8-BD82-2C2AF437838C}" srcOrd="0" destOrd="0" presId="urn:microsoft.com/office/officeart/2005/8/layout/hierarchy3"/>
    <dgm:cxn modelId="{C8AEDC20-6A67-43E1-AF54-689E553ACCEA}" type="presOf" srcId="{DEE29244-3B7E-458E-81AE-49E7B94B0FE3}" destId="{9004EF07-A2D7-4819-98FE-B71DF29279E7}" srcOrd="0" destOrd="0" presId="urn:microsoft.com/office/officeart/2005/8/layout/hierarchy3"/>
    <dgm:cxn modelId="{FF489088-48AA-44BC-BFE6-597A0AD787F1}" type="presOf" srcId="{ADD0007D-686A-4BC4-824C-EE23E4CFEA8D}" destId="{0656DF9A-AF65-4CF8-B14E-6796433A8F9B}" srcOrd="0" destOrd="0" presId="urn:microsoft.com/office/officeart/2005/8/layout/hierarchy3"/>
    <dgm:cxn modelId="{32A392F0-A8BB-4292-973C-F3AB2D39B151}" type="presOf" srcId="{82F556CA-FADB-4646-BB0B-E815B6949A5B}" destId="{34E6F7E4-F4BA-4D06-822D-870136F17B31}" srcOrd="0" destOrd="0" presId="urn:microsoft.com/office/officeart/2005/8/layout/hierarchy3"/>
    <dgm:cxn modelId="{7600A557-333F-4C9B-A43A-30C75D593C60}" type="presOf" srcId="{B63606E6-00D8-477D-A76F-6C6852D03567}" destId="{CA3979B7-5052-48F4-ABDA-1409AD3BC999}" srcOrd="0" destOrd="0" presId="urn:microsoft.com/office/officeart/2005/8/layout/hierarchy3"/>
    <dgm:cxn modelId="{D8461D2B-D16E-4FF7-BF4F-CB2F0EFEFBA8}" srcId="{D8B807AB-B4D2-4700-8A60-07C34F29BDBB}" destId="{2C784CE4-87EF-42C5-A619-E5C77AFD7C41}" srcOrd="1" destOrd="0" parTransId="{269BE0EE-7834-4D5A-B109-58202AB5341F}" sibTransId="{165BF34B-3625-49B8-9241-DEB6EE46219B}"/>
    <dgm:cxn modelId="{C9EE114B-C035-480C-8DC0-19874F68F10F}" type="presOf" srcId="{99789229-B9FB-4386-AC13-21E71496519A}" destId="{D445C9FA-D0B6-45A1-A284-167DEB7C903A}" srcOrd="1" destOrd="0" presId="urn:microsoft.com/office/officeart/2005/8/layout/hierarchy3"/>
    <dgm:cxn modelId="{59C97F6B-D57F-4C06-85C9-941D28456711}" type="presOf" srcId="{E6DA625D-388D-411C-BA59-AF7B8E10172D}" destId="{DAE975FC-B4D0-4175-8FA9-80AB65BEA9E7}" srcOrd="0" destOrd="0" presId="urn:microsoft.com/office/officeart/2005/8/layout/hierarchy3"/>
    <dgm:cxn modelId="{E3E07893-F0D5-46D2-A58B-DEAE4D691F6F}" srcId="{E6DA625D-388D-411C-BA59-AF7B8E10172D}" destId="{CA16F4EC-34AE-4447-8B31-C0C4C570A311}" srcOrd="0" destOrd="0" parTransId="{0FA263CA-19A5-4723-950B-B18A7F34A0F0}" sibTransId="{2A005032-AB4D-4D84-93C2-1E944FCBDCFF}"/>
    <dgm:cxn modelId="{304694CC-FA67-4083-9E21-C00A1028A039}" type="presOf" srcId="{94044C70-786D-4FE2-9526-219F5ADC43D8}" destId="{51B2FD81-7892-44C7-BA15-59767244D5C6}" srcOrd="0" destOrd="0" presId="urn:microsoft.com/office/officeart/2005/8/layout/hierarchy3"/>
    <dgm:cxn modelId="{8FE5BFB5-0175-48F9-9CD3-FA5A687E3573}" type="presOf" srcId="{D8B807AB-B4D2-4700-8A60-07C34F29BDBB}" destId="{910A8D14-6198-48D0-8F76-05198432409B}" srcOrd="1" destOrd="0" presId="urn:microsoft.com/office/officeart/2005/8/layout/hierarchy3"/>
    <dgm:cxn modelId="{5E321A06-FE99-4336-A55B-AF02BA83D181}" type="presOf" srcId="{E6DA625D-388D-411C-BA59-AF7B8E10172D}" destId="{0A2EAFC6-70E4-4610-8DAE-3378B15F6C30}" srcOrd="1" destOrd="0" presId="urn:microsoft.com/office/officeart/2005/8/layout/hierarchy3"/>
    <dgm:cxn modelId="{932E4B61-ED85-47B7-B766-2B86F50E6052}" srcId="{99789229-B9FB-4386-AC13-21E71496519A}" destId="{ADD0007D-686A-4BC4-824C-EE23E4CFEA8D}" srcOrd="1" destOrd="0" parTransId="{08C854A1-ECFE-44E8-A67D-262BC39454EC}" sibTransId="{197D0782-E004-435E-A9D6-6D1C577AA767}"/>
    <dgm:cxn modelId="{C41373E8-9665-49D8-8A2E-E96EEBA5E97C}" type="presOf" srcId="{6461E316-3B6E-4025-BF19-04C456820F8B}" destId="{1E5EECC5-A116-4A0F-B598-2BB04F58EBC6}" srcOrd="0" destOrd="0" presId="urn:microsoft.com/office/officeart/2005/8/layout/hierarchy3"/>
    <dgm:cxn modelId="{9C75790C-BF2C-4E88-9894-81F0D20E43B1}" srcId="{94044C70-786D-4FE2-9526-219F5ADC43D8}" destId="{D8B807AB-B4D2-4700-8A60-07C34F29BDBB}" srcOrd="2" destOrd="0" parTransId="{3FA037FF-3902-4509-B6A2-D99F8BA53BFC}" sibTransId="{95B027FD-E7D8-4A26-86E6-123F37F05C7B}"/>
    <dgm:cxn modelId="{C04DE1B1-60D8-4BEB-9D61-21950F5E7B02}" srcId="{D8B807AB-B4D2-4700-8A60-07C34F29BDBB}" destId="{82F556CA-FADB-4646-BB0B-E815B6949A5B}" srcOrd="0" destOrd="0" parTransId="{B63606E6-00D8-477D-A76F-6C6852D03567}" sibTransId="{DE02374D-4B5D-49F6-8E98-91DC15DD592C}"/>
    <dgm:cxn modelId="{274728C8-8192-478D-8A47-F85DA5699BDC}" type="presOf" srcId="{99789229-B9FB-4386-AC13-21E71496519A}" destId="{698A2B10-DB86-493F-B0F8-5AA46A18373C}" srcOrd="0" destOrd="0" presId="urn:microsoft.com/office/officeart/2005/8/layout/hierarchy3"/>
    <dgm:cxn modelId="{45DB819C-4D41-4127-B010-28FBC91584DD}" type="presOf" srcId="{269BE0EE-7834-4D5A-B109-58202AB5341F}" destId="{B7AFD738-CF41-4B6B-A1D5-5F21F918AE95}" srcOrd="0" destOrd="0" presId="urn:microsoft.com/office/officeart/2005/8/layout/hierarchy3"/>
    <dgm:cxn modelId="{4F79B07B-DC3F-43A8-88D1-BDC11228D825}" type="presOf" srcId="{2C784CE4-87EF-42C5-A619-E5C77AFD7C41}" destId="{BD551821-283A-40A0-8D1D-D4D22419345A}" srcOrd="0" destOrd="0" presId="urn:microsoft.com/office/officeart/2005/8/layout/hierarchy3"/>
    <dgm:cxn modelId="{9457593D-C673-4AD8-95E9-0469A3BAF7E0}" type="presParOf" srcId="{51B2FD81-7892-44C7-BA15-59767244D5C6}" destId="{D43EBB5C-0C14-4DC9-A02D-9B268615BEB8}" srcOrd="0" destOrd="0" presId="urn:microsoft.com/office/officeart/2005/8/layout/hierarchy3"/>
    <dgm:cxn modelId="{D03001E6-D573-4798-A875-2FC430FDE7B3}" type="presParOf" srcId="{D43EBB5C-0C14-4DC9-A02D-9B268615BEB8}" destId="{D2BE276E-2129-41D5-A785-076762BF0A0C}" srcOrd="0" destOrd="0" presId="urn:microsoft.com/office/officeart/2005/8/layout/hierarchy3"/>
    <dgm:cxn modelId="{2275D865-ECC4-4E96-93E5-CB53D393E333}" type="presParOf" srcId="{D2BE276E-2129-41D5-A785-076762BF0A0C}" destId="{DAE975FC-B4D0-4175-8FA9-80AB65BEA9E7}" srcOrd="0" destOrd="0" presId="urn:microsoft.com/office/officeart/2005/8/layout/hierarchy3"/>
    <dgm:cxn modelId="{5E4F4587-779E-4EAF-9C50-CDC7E600DA57}" type="presParOf" srcId="{D2BE276E-2129-41D5-A785-076762BF0A0C}" destId="{0A2EAFC6-70E4-4610-8DAE-3378B15F6C30}" srcOrd="1" destOrd="0" presId="urn:microsoft.com/office/officeart/2005/8/layout/hierarchy3"/>
    <dgm:cxn modelId="{100629E3-FD5B-4696-A7C7-6D279B612896}" type="presParOf" srcId="{D43EBB5C-0C14-4DC9-A02D-9B268615BEB8}" destId="{EE3D352D-7362-4C55-B27A-4EBA7147E0BF}" srcOrd="1" destOrd="0" presId="urn:microsoft.com/office/officeart/2005/8/layout/hierarchy3"/>
    <dgm:cxn modelId="{A5D4D200-6B11-48D2-AE88-7F4193DADCE6}" type="presParOf" srcId="{EE3D352D-7362-4C55-B27A-4EBA7147E0BF}" destId="{3FFDB594-0AFE-4B5E-B9DA-C6D74F6B365D}" srcOrd="0" destOrd="0" presId="urn:microsoft.com/office/officeart/2005/8/layout/hierarchy3"/>
    <dgm:cxn modelId="{1D87CBAB-05E8-4858-9295-9ED65CCC5D8B}" type="presParOf" srcId="{EE3D352D-7362-4C55-B27A-4EBA7147E0BF}" destId="{5135C3E3-F245-4167-8280-D825162D0820}" srcOrd="1" destOrd="0" presId="urn:microsoft.com/office/officeart/2005/8/layout/hierarchy3"/>
    <dgm:cxn modelId="{37C6A55E-51B1-4C95-B991-3923D026EB50}" type="presParOf" srcId="{51B2FD81-7892-44C7-BA15-59767244D5C6}" destId="{97B9057D-3AC3-45F8-B08C-5FFDFDDD614B}" srcOrd="1" destOrd="0" presId="urn:microsoft.com/office/officeart/2005/8/layout/hierarchy3"/>
    <dgm:cxn modelId="{1B0C6966-7AB1-4A6E-90DB-0BDE12A76F8A}" type="presParOf" srcId="{97B9057D-3AC3-45F8-B08C-5FFDFDDD614B}" destId="{B3FE174B-C019-4A45-94D3-B4C47E7B9E04}" srcOrd="0" destOrd="0" presId="urn:microsoft.com/office/officeart/2005/8/layout/hierarchy3"/>
    <dgm:cxn modelId="{BDEE1714-EE9D-428C-B9C6-07EA0587C7E5}" type="presParOf" srcId="{B3FE174B-C019-4A45-94D3-B4C47E7B9E04}" destId="{698A2B10-DB86-493F-B0F8-5AA46A18373C}" srcOrd="0" destOrd="0" presId="urn:microsoft.com/office/officeart/2005/8/layout/hierarchy3"/>
    <dgm:cxn modelId="{7ADA774F-27DA-43A4-9A25-41FA1F590EAC}" type="presParOf" srcId="{B3FE174B-C019-4A45-94D3-B4C47E7B9E04}" destId="{D445C9FA-D0B6-45A1-A284-167DEB7C903A}" srcOrd="1" destOrd="0" presId="urn:microsoft.com/office/officeart/2005/8/layout/hierarchy3"/>
    <dgm:cxn modelId="{BC4D4306-2F82-4F9D-BA41-E7821B168842}" type="presParOf" srcId="{97B9057D-3AC3-45F8-B08C-5FFDFDDD614B}" destId="{22684D92-BB61-4E63-84D6-307E9C26999D}" srcOrd="1" destOrd="0" presId="urn:microsoft.com/office/officeart/2005/8/layout/hierarchy3"/>
    <dgm:cxn modelId="{9A05454A-D7B1-43E5-AA0B-E263B7799751}" type="presParOf" srcId="{22684D92-BB61-4E63-84D6-307E9C26999D}" destId="{9004EF07-A2D7-4819-98FE-B71DF29279E7}" srcOrd="0" destOrd="0" presId="urn:microsoft.com/office/officeart/2005/8/layout/hierarchy3"/>
    <dgm:cxn modelId="{2B30106F-586E-4540-BBA3-82C578BABDFF}" type="presParOf" srcId="{22684D92-BB61-4E63-84D6-307E9C26999D}" destId="{1E5EECC5-A116-4A0F-B598-2BB04F58EBC6}" srcOrd="1" destOrd="0" presId="urn:microsoft.com/office/officeart/2005/8/layout/hierarchy3"/>
    <dgm:cxn modelId="{619D16EF-0FC8-4F2C-A909-8BF39E03BCCF}" type="presParOf" srcId="{22684D92-BB61-4E63-84D6-307E9C26999D}" destId="{25707C61-EF66-43E8-BD82-2C2AF437838C}" srcOrd="2" destOrd="0" presId="urn:microsoft.com/office/officeart/2005/8/layout/hierarchy3"/>
    <dgm:cxn modelId="{7DD5C93D-AE43-42E1-B311-A2D5E473C9AE}" type="presParOf" srcId="{22684D92-BB61-4E63-84D6-307E9C26999D}" destId="{0656DF9A-AF65-4CF8-B14E-6796433A8F9B}" srcOrd="3" destOrd="0" presId="urn:microsoft.com/office/officeart/2005/8/layout/hierarchy3"/>
    <dgm:cxn modelId="{5C71B423-C96E-43BC-8D2C-AB77753A25C3}" type="presParOf" srcId="{22684D92-BB61-4E63-84D6-307E9C26999D}" destId="{31AEFB35-A747-4F92-9BDB-8CB151AA0325}" srcOrd="4" destOrd="0" presId="urn:microsoft.com/office/officeart/2005/8/layout/hierarchy3"/>
    <dgm:cxn modelId="{198EC5AE-F8E2-462C-9816-7C3239207DC8}" type="presParOf" srcId="{22684D92-BB61-4E63-84D6-307E9C26999D}" destId="{FA7C2F54-7193-4BAA-B690-6044958FB633}" srcOrd="5" destOrd="0" presId="urn:microsoft.com/office/officeart/2005/8/layout/hierarchy3"/>
    <dgm:cxn modelId="{969347AA-C98C-410D-95D7-8419F29F0CF5}" type="presParOf" srcId="{51B2FD81-7892-44C7-BA15-59767244D5C6}" destId="{DC1413FD-70B4-4AC6-ABEA-3267436026B8}" srcOrd="2" destOrd="0" presId="urn:microsoft.com/office/officeart/2005/8/layout/hierarchy3"/>
    <dgm:cxn modelId="{9C3B89F8-D956-4C28-A395-2C08836DFEA8}" type="presParOf" srcId="{DC1413FD-70B4-4AC6-ABEA-3267436026B8}" destId="{9C5F48CC-153D-4161-B464-89BF652A04CD}" srcOrd="0" destOrd="0" presId="urn:microsoft.com/office/officeart/2005/8/layout/hierarchy3"/>
    <dgm:cxn modelId="{49B1C1CB-2353-424B-87BF-2DFF245DB344}" type="presParOf" srcId="{9C5F48CC-153D-4161-B464-89BF652A04CD}" destId="{D37B450A-328B-4F0A-A6E5-FAB36FFBC154}" srcOrd="0" destOrd="0" presId="urn:microsoft.com/office/officeart/2005/8/layout/hierarchy3"/>
    <dgm:cxn modelId="{33D74B35-0ED3-4FA3-8435-FEB5DF74643F}" type="presParOf" srcId="{9C5F48CC-153D-4161-B464-89BF652A04CD}" destId="{910A8D14-6198-48D0-8F76-05198432409B}" srcOrd="1" destOrd="0" presId="urn:microsoft.com/office/officeart/2005/8/layout/hierarchy3"/>
    <dgm:cxn modelId="{2D54222A-D7A1-4130-A525-A5830F770B7E}" type="presParOf" srcId="{DC1413FD-70B4-4AC6-ABEA-3267436026B8}" destId="{33E9D750-7209-4DE2-AA86-FD8FB1DEDECC}" srcOrd="1" destOrd="0" presId="urn:microsoft.com/office/officeart/2005/8/layout/hierarchy3"/>
    <dgm:cxn modelId="{7D260EB9-895F-4733-922B-D29B0BDFC43C}" type="presParOf" srcId="{33E9D750-7209-4DE2-AA86-FD8FB1DEDECC}" destId="{CA3979B7-5052-48F4-ABDA-1409AD3BC999}" srcOrd="0" destOrd="0" presId="urn:microsoft.com/office/officeart/2005/8/layout/hierarchy3"/>
    <dgm:cxn modelId="{0E377AF9-745F-427C-8B83-6A5B7F0C4932}" type="presParOf" srcId="{33E9D750-7209-4DE2-AA86-FD8FB1DEDECC}" destId="{34E6F7E4-F4BA-4D06-822D-870136F17B31}" srcOrd="1" destOrd="0" presId="urn:microsoft.com/office/officeart/2005/8/layout/hierarchy3"/>
    <dgm:cxn modelId="{1F641EDF-AC9E-4004-A9BA-534C4063CC41}" type="presParOf" srcId="{33E9D750-7209-4DE2-AA86-FD8FB1DEDECC}" destId="{B7AFD738-CF41-4B6B-A1D5-5F21F918AE95}" srcOrd="2" destOrd="0" presId="urn:microsoft.com/office/officeart/2005/8/layout/hierarchy3"/>
    <dgm:cxn modelId="{04C20AC0-AC00-442D-83E6-A4B7A765E3CB}" type="presParOf" srcId="{33E9D750-7209-4DE2-AA86-FD8FB1DEDECC}" destId="{BD551821-283A-40A0-8D1D-D4D22419345A}" srcOrd="3" destOrd="0" presId="urn:microsoft.com/office/officeart/2005/8/layout/hierarchy3"/>
    <dgm:cxn modelId="{1D5781CE-C970-450F-9E8B-AE49F4FB7634}" type="presParOf" srcId="{33E9D750-7209-4DE2-AA86-FD8FB1DEDECC}" destId="{42E07E9B-6347-40B6-9AF3-F2B89F7BCA37}" srcOrd="4" destOrd="0" presId="urn:microsoft.com/office/officeart/2005/8/layout/hierarchy3"/>
    <dgm:cxn modelId="{23445EDE-54C2-4DDD-9110-31DD19FAB6F3}" type="presParOf" srcId="{33E9D750-7209-4DE2-AA86-FD8FB1DEDECC}" destId="{06EE2E44-1022-4E72-91EB-69B328F1B759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FA3AEB4-4EC8-4738-AD4C-C9D4B1EA973B}" type="doc">
      <dgm:prSet loTypeId="urn:microsoft.com/office/officeart/2005/8/layout/lProcess2" loCatId="list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1C4E28D6-4880-49E8-B524-93183D8E15E8}">
      <dgm:prSet phldrT="[Текст]" custT="1"/>
      <dgm:spPr/>
      <dgm:t>
        <a:bodyPr/>
        <a:lstStyle/>
        <a:p>
          <a:r>
            <a:rPr lang="ru-RU" sz="1800" i="1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Федеральное казначейство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4A247F8-AB3E-447A-B138-DF25A2BD6BE6}" type="parTrans" cxnId="{EE9BCA0A-1343-43AC-BAEA-73983B2D17D0}">
      <dgm:prSet/>
      <dgm:spPr/>
      <dgm:t>
        <a:bodyPr/>
        <a:lstStyle/>
        <a:p>
          <a:endParaRPr lang="ru-RU"/>
        </a:p>
      </dgm:t>
    </dgm:pt>
    <dgm:pt modelId="{D17E5DDD-8DDD-4FB2-9EDB-91A60C2ED95E}" type="sibTrans" cxnId="{EE9BCA0A-1343-43AC-BAEA-73983B2D17D0}">
      <dgm:prSet/>
      <dgm:spPr/>
      <dgm:t>
        <a:bodyPr/>
        <a:lstStyle/>
        <a:p>
          <a:endParaRPr lang="ru-RU"/>
        </a:p>
      </dgm:t>
    </dgm:pt>
    <dgm:pt modelId="{D5959621-12C3-4383-BD88-3163F57622A1}">
      <dgm:prSet phldrT="[Текст]"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Предоставляют в Минфин России информацию для расчета показателей качества финансового менеджмента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323C24C-3712-42FC-9EEA-2183E62C048E}" type="parTrans" cxnId="{CE7611EB-180D-4A18-B64A-E531B9453DDA}">
      <dgm:prSet/>
      <dgm:spPr/>
      <dgm:t>
        <a:bodyPr/>
        <a:lstStyle/>
        <a:p>
          <a:endParaRPr lang="ru-RU"/>
        </a:p>
      </dgm:t>
    </dgm:pt>
    <dgm:pt modelId="{363CB0E9-30A1-44C6-8907-42CB1A808973}" type="sibTrans" cxnId="{CE7611EB-180D-4A18-B64A-E531B9453DDA}">
      <dgm:prSet/>
      <dgm:spPr/>
      <dgm:t>
        <a:bodyPr/>
        <a:lstStyle/>
        <a:p>
          <a:endParaRPr lang="ru-RU"/>
        </a:p>
      </dgm:t>
    </dgm:pt>
    <dgm:pt modelId="{DE789D27-9DED-41F1-9114-FFD1BFA5CA49}">
      <dgm:prSet phldrT="[Текст]"/>
      <dgm:spPr/>
      <dgm:t>
        <a:bodyPr/>
        <a:lstStyle/>
        <a:p>
          <a:r>
            <a:rPr lang="ru-RU" i="1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Счетная палата Российской Федерации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E8755C0-5F5E-4C08-B201-DC590D3A3367}" type="parTrans" cxnId="{90FE502F-7B77-4063-9946-A9412A036596}">
      <dgm:prSet/>
      <dgm:spPr/>
      <dgm:t>
        <a:bodyPr/>
        <a:lstStyle/>
        <a:p>
          <a:endParaRPr lang="ru-RU"/>
        </a:p>
      </dgm:t>
    </dgm:pt>
    <dgm:pt modelId="{56AD4237-050E-441B-BF78-790BF63E3CD1}" type="sibTrans" cxnId="{90FE502F-7B77-4063-9946-A9412A036596}">
      <dgm:prSet/>
      <dgm:spPr/>
      <dgm:t>
        <a:bodyPr/>
        <a:lstStyle/>
        <a:p>
          <a:endParaRPr lang="ru-RU"/>
        </a:p>
      </dgm:t>
    </dgm:pt>
    <dgm:pt modelId="{2B7767CF-6E53-4572-8385-B2E4A4019B66}">
      <dgm:prSet phldrT="[Текст]"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Проводит внешнюю проверку годовой отчетности об исполнении федерального бюджета</a:t>
          </a:r>
        </a:p>
      </dgm:t>
    </dgm:pt>
    <dgm:pt modelId="{81A8A873-B95F-42A2-8D13-34B4E9EA625A}" type="parTrans" cxnId="{47BB7B32-FBA2-410C-A267-B67AE3382CC4}">
      <dgm:prSet/>
      <dgm:spPr/>
      <dgm:t>
        <a:bodyPr/>
        <a:lstStyle/>
        <a:p>
          <a:endParaRPr lang="ru-RU"/>
        </a:p>
      </dgm:t>
    </dgm:pt>
    <dgm:pt modelId="{5D8B7C3C-77F6-46D8-9B35-8C9BFA7D4B6F}" type="sibTrans" cxnId="{47BB7B32-FBA2-410C-A267-B67AE3382CC4}">
      <dgm:prSet/>
      <dgm:spPr/>
      <dgm:t>
        <a:bodyPr/>
        <a:lstStyle/>
        <a:p>
          <a:endParaRPr lang="ru-RU"/>
        </a:p>
      </dgm:t>
    </dgm:pt>
    <dgm:pt modelId="{4DD16F41-9C62-4027-9A76-B78D53A7DBA3}">
      <dgm:prSet phldrT="[Текст]"/>
      <dgm:spPr/>
      <dgm:t>
        <a:bodyPr/>
        <a:lstStyle/>
        <a:p>
          <a:r>
            <a:rPr lang="ru-RU" i="1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Министерство финансов Российской Федерации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2E98D0E-31FB-4A12-B9AC-8BCD7CD16938}" type="parTrans" cxnId="{7DF62126-3A70-4D73-9834-E73D1DDEB2DF}">
      <dgm:prSet/>
      <dgm:spPr/>
      <dgm:t>
        <a:bodyPr/>
        <a:lstStyle/>
        <a:p>
          <a:endParaRPr lang="ru-RU"/>
        </a:p>
      </dgm:t>
    </dgm:pt>
    <dgm:pt modelId="{228C3E51-250D-4ED4-B802-B0997084968F}" type="sibTrans" cxnId="{7DF62126-3A70-4D73-9834-E73D1DDEB2DF}">
      <dgm:prSet/>
      <dgm:spPr/>
      <dgm:t>
        <a:bodyPr/>
        <a:lstStyle/>
        <a:p>
          <a:endParaRPr lang="ru-RU"/>
        </a:p>
      </dgm:t>
    </dgm:pt>
    <dgm:pt modelId="{8A4BA0F5-C62E-43DA-B7F7-69B01779C3CB}">
      <dgm:prSet phldrT="[Текст]"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Рассчитывает итоговую оценку качества финансового менеджмента в разрезе ГАСФБ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E3275CC-E27D-4F7F-9B68-C4AC1AE35574}" type="parTrans" cxnId="{8255A268-EB49-47F3-BBFE-C0638A8CE301}">
      <dgm:prSet/>
      <dgm:spPr/>
      <dgm:t>
        <a:bodyPr/>
        <a:lstStyle/>
        <a:p>
          <a:endParaRPr lang="ru-RU"/>
        </a:p>
      </dgm:t>
    </dgm:pt>
    <dgm:pt modelId="{75DEBD0D-624F-4A61-B631-4653A2F3F7F4}" type="sibTrans" cxnId="{8255A268-EB49-47F3-BBFE-C0638A8CE301}">
      <dgm:prSet/>
      <dgm:spPr/>
      <dgm:t>
        <a:bodyPr/>
        <a:lstStyle/>
        <a:p>
          <a:endParaRPr lang="ru-RU"/>
        </a:p>
      </dgm:t>
    </dgm:pt>
    <dgm:pt modelId="{B353AFE6-417B-4FD7-8F65-77550DE51092}">
      <dgm:prSet phldrT="[Текст]"/>
      <dgm:spPr/>
      <dgm:t>
        <a:bodyPr/>
        <a:lstStyle/>
        <a:p>
          <a:r>
            <a:rPr lang="ru-RU" i="1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Правительство Российской Федерации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A07A9C0-BA9A-4B6A-B9DE-5AADC91F858D}" type="parTrans" cxnId="{271EC153-BCFC-40FA-8258-715C0E69808E}">
      <dgm:prSet/>
      <dgm:spPr/>
      <dgm:t>
        <a:bodyPr/>
        <a:lstStyle/>
        <a:p>
          <a:endParaRPr lang="ru-RU"/>
        </a:p>
      </dgm:t>
    </dgm:pt>
    <dgm:pt modelId="{85707202-B8FF-4E98-9F12-7576C895A4AE}" type="sibTrans" cxnId="{271EC153-BCFC-40FA-8258-715C0E69808E}">
      <dgm:prSet/>
      <dgm:spPr/>
      <dgm:t>
        <a:bodyPr/>
        <a:lstStyle/>
        <a:p>
          <a:endParaRPr lang="ru-RU"/>
        </a:p>
      </dgm:t>
    </dgm:pt>
    <dgm:pt modelId="{FFBA2C5B-DBD7-4AF9-A9F8-F4552AD317DF}">
      <dgm:prSet phldrT="[Текст]" custT="1"/>
      <dgm:spPr/>
      <dgm:t>
        <a:bodyPr/>
        <a:lstStyle/>
        <a:p>
          <a:r>
            <a:rPr lang="ru-RU" sz="1600" i="1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Главные администраторы средств федерального бюджета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63D51BA-4BBB-467C-832F-F4C2007B1119}" type="parTrans" cxnId="{D7967CB7-A120-4BCB-84D6-689213F80B8A}">
      <dgm:prSet/>
      <dgm:spPr/>
      <dgm:t>
        <a:bodyPr/>
        <a:lstStyle/>
        <a:p>
          <a:endParaRPr lang="ru-RU"/>
        </a:p>
      </dgm:t>
    </dgm:pt>
    <dgm:pt modelId="{3E4CAA78-CB2A-4B37-B099-389CE573E7CC}" type="sibTrans" cxnId="{D7967CB7-A120-4BCB-84D6-689213F80B8A}">
      <dgm:prSet/>
      <dgm:spPr/>
      <dgm:t>
        <a:bodyPr/>
        <a:lstStyle/>
        <a:p>
          <a:endParaRPr lang="ru-RU"/>
        </a:p>
      </dgm:t>
    </dgm:pt>
    <dgm:pt modelId="{B692FA71-19E2-4EFC-A497-D438865B98EA}">
      <dgm:prSet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Результаты расчетов и доклад направляет в Правительство Российской Федерации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7AE2453-984C-476A-B1F2-FEC0DC157E35}" type="parTrans" cxnId="{8CF04E79-6731-4451-B162-CE8D0CEAEDEC}">
      <dgm:prSet/>
      <dgm:spPr/>
      <dgm:t>
        <a:bodyPr/>
        <a:lstStyle/>
        <a:p>
          <a:endParaRPr lang="ru-RU"/>
        </a:p>
      </dgm:t>
    </dgm:pt>
    <dgm:pt modelId="{4F8727C6-4F90-48E9-8301-F867C2E9C0E9}" type="sibTrans" cxnId="{8CF04E79-6731-4451-B162-CE8D0CEAEDEC}">
      <dgm:prSet/>
      <dgm:spPr/>
      <dgm:t>
        <a:bodyPr/>
        <a:lstStyle/>
        <a:p>
          <a:endParaRPr lang="ru-RU"/>
        </a:p>
      </dgm:t>
    </dgm:pt>
    <dgm:pt modelId="{F01B194F-E176-43DA-BAD7-C43D765A8C6F}">
      <dgm:prSet phldrT="[Текст]"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Результаты учитываются при проведении уточенного (основного) годового МКФМ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70F2E9C-FB5B-43E9-8323-7EF135069649}" type="parTrans" cxnId="{5F7F00C8-33F1-4AA8-85E8-AC79B62DE05C}">
      <dgm:prSet/>
      <dgm:spPr/>
      <dgm:t>
        <a:bodyPr/>
        <a:lstStyle/>
        <a:p>
          <a:endParaRPr lang="ru-RU"/>
        </a:p>
      </dgm:t>
    </dgm:pt>
    <dgm:pt modelId="{521879C0-F75E-4D08-8358-E0639EA75BCF}" type="sibTrans" cxnId="{5F7F00C8-33F1-4AA8-85E8-AC79B62DE05C}">
      <dgm:prSet/>
      <dgm:spPr/>
      <dgm:t>
        <a:bodyPr/>
        <a:lstStyle/>
        <a:p>
          <a:endParaRPr lang="ru-RU"/>
        </a:p>
      </dgm:t>
    </dgm:pt>
    <dgm:pt modelId="{42E38013-E83B-4920-BB1A-4F21723360BE}">
      <dgm:prSet phldrT="[Текст]"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Предоставляет в Минфин России информацию для расчета показателей качества финансового менеджмента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ECC9565-0228-4E5A-BAC5-45D239E4F0D7}" type="sibTrans" cxnId="{BBCBB6DB-68E2-45AC-ADF3-C3B191AC4D3A}">
      <dgm:prSet/>
      <dgm:spPr/>
      <dgm:t>
        <a:bodyPr/>
        <a:lstStyle/>
        <a:p>
          <a:endParaRPr lang="ru-RU"/>
        </a:p>
      </dgm:t>
    </dgm:pt>
    <dgm:pt modelId="{14F05177-BD24-409A-A13D-1B9F0E49D3B2}" type="parTrans" cxnId="{BBCBB6DB-68E2-45AC-ADF3-C3B191AC4D3A}">
      <dgm:prSet/>
      <dgm:spPr/>
      <dgm:t>
        <a:bodyPr/>
        <a:lstStyle/>
        <a:p>
          <a:endParaRPr lang="ru-RU"/>
        </a:p>
      </dgm:t>
    </dgm:pt>
    <dgm:pt modelId="{66648EDD-087F-4547-B917-BFF2166701CE}">
      <dgm:prSet phldrT="[Текст]"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Принимает </a:t>
          </a:r>
          <a:b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(при необходимости) решения по результатам МКФМ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FC2F880-2734-40C3-9895-B15D775809D5}" type="parTrans" cxnId="{04C21EDD-9F6C-4094-BEA7-7F8DDEDD8F79}">
      <dgm:prSet/>
      <dgm:spPr/>
      <dgm:t>
        <a:bodyPr/>
        <a:lstStyle/>
        <a:p>
          <a:endParaRPr lang="ru-RU"/>
        </a:p>
      </dgm:t>
    </dgm:pt>
    <dgm:pt modelId="{C9B6E3E6-1500-4873-AC48-29AD8809127C}" type="sibTrans" cxnId="{04C21EDD-9F6C-4094-BEA7-7F8DDEDD8F79}">
      <dgm:prSet/>
      <dgm:spPr/>
      <dgm:t>
        <a:bodyPr/>
        <a:lstStyle/>
        <a:p>
          <a:endParaRPr lang="ru-RU"/>
        </a:p>
      </dgm:t>
    </dgm:pt>
    <dgm:pt modelId="{810BE878-E821-4D6B-957D-3108E2D897A5}">
      <dgm:prSet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Проводит анализ результатов МКФМ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AC861DA-CBD8-425E-B43D-D78B476CF29D}" type="parTrans" cxnId="{4199DCA1-B024-4906-9366-58A846815357}">
      <dgm:prSet/>
      <dgm:spPr/>
      <dgm:t>
        <a:bodyPr/>
        <a:lstStyle/>
        <a:p>
          <a:endParaRPr lang="ru-RU"/>
        </a:p>
      </dgm:t>
    </dgm:pt>
    <dgm:pt modelId="{422E6A9E-7CA8-4AEC-ABF6-421216019990}" type="sibTrans" cxnId="{4199DCA1-B024-4906-9366-58A846815357}">
      <dgm:prSet/>
      <dgm:spPr/>
      <dgm:t>
        <a:bodyPr/>
        <a:lstStyle/>
        <a:p>
          <a:endParaRPr lang="ru-RU"/>
        </a:p>
      </dgm:t>
    </dgm:pt>
    <dgm:pt modelId="{8A053BC7-B8E1-4B22-AB2D-7C7FC838C022}">
      <dgm:prSet phldrT="[Текст]"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Предоставляют сведения о ходе реализации мер, направленных на повышение качества финансового менеджмента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1A14C29-FAD9-4393-ADD4-309066177BCE}" type="parTrans" cxnId="{09B44AB3-E8C8-4E64-B4D5-DA1E9E6C9193}">
      <dgm:prSet/>
      <dgm:spPr/>
      <dgm:t>
        <a:bodyPr/>
        <a:lstStyle/>
        <a:p>
          <a:endParaRPr lang="ru-RU"/>
        </a:p>
      </dgm:t>
    </dgm:pt>
    <dgm:pt modelId="{868BA43A-58CE-4529-9C9E-B9B45FE5733B}" type="sibTrans" cxnId="{09B44AB3-E8C8-4E64-B4D5-DA1E9E6C9193}">
      <dgm:prSet/>
      <dgm:spPr/>
      <dgm:t>
        <a:bodyPr/>
        <a:lstStyle/>
        <a:p>
          <a:endParaRPr lang="ru-RU"/>
        </a:p>
      </dgm:t>
    </dgm:pt>
    <dgm:pt modelId="{8A0E12CD-CF3E-4D58-81ED-A778402D356F}" type="pres">
      <dgm:prSet presAssocID="{3FA3AEB4-4EC8-4738-AD4C-C9D4B1EA973B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4D267DB-BEF1-4258-864D-A97C57021D8B}" type="pres">
      <dgm:prSet presAssocID="{1C4E28D6-4880-49E8-B524-93183D8E15E8}" presName="compNode" presStyleCnt="0"/>
      <dgm:spPr/>
      <dgm:t>
        <a:bodyPr/>
        <a:lstStyle/>
        <a:p>
          <a:endParaRPr lang="ru-RU"/>
        </a:p>
      </dgm:t>
    </dgm:pt>
    <dgm:pt modelId="{60DCF87C-D852-4268-9042-31D29EFE7084}" type="pres">
      <dgm:prSet presAssocID="{1C4E28D6-4880-49E8-B524-93183D8E15E8}" presName="aNode" presStyleLbl="bgShp" presStyleIdx="0" presStyleCnt="5" custScaleX="90146"/>
      <dgm:spPr/>
      <dgm:t>
        <a:bodyPr/>
        <a:lstStyle/>
        <a:p>
          <a:endParaRPr lang="ru-RU"/>
        </a:p>
      </dgm:t>
    </dgm:pt>
    <dgm:pt modelId="{8631480D-B8FD-4918-BA0F-1F4F1BACDD77}" type="pres">
      <dgm:prSet presAssocID="{1C4E28D6-4880-49E8-B524-93183D8E15E8}" presName="textNode" presStyleLbl="bgShp" presStyleIdx="0" presStyleCnt="5"/>
      <dgm:spPr/>
      <dgm:t>
        <a:bodyPr/>
        <a:lstStyle/>
        <a:p>
          <a:endParaRPr lang="ru-RU"/>
        </a:p>
      </dgm:t>
    </dgm:pt>
    <dgm:pt modelId="{A278670E-FDD2-4494-9247-F06757F36473}" type="pres">
      <dgm:prSet presAssocID="{1C4E28D6-4880-49E8-B524-93183D8E15E8}" presName="compChildNode" presStyleCnt="0"/>
      <dgm:spPr/>
      <dgm:t>
        <a:bodyPr/>
        <a:lstStyle/>
        <a:p>
          <a:endParaRPr lang="ru-RU"/>
        </a:p>
      </dgm:t>
    </dgm:pt>
    <dgm:pt modelId="{9D8BF70C-6095-4E71-ACBC-67451AE40B4E}" type="pres">
      <dgm:prSet presAssocID="{1C4E28D6-4880-49E8-B524-93183D8E15E8}" presName="theInnerList" presStyleCnt="0"/>
      <dgm:spPr/>
      <dgm:t>
        <a:bodyPr/>
        <a:lstStyle/>
        <a:p>
          <a:endParaRPr lang="ru-RU"/>
        </a:p>
      </dgm:t>
    </dgm:pt>
    <dgm:pt modelId="{9A7E4E04-C7E2-474E-A31E-06BF0831B4A3}" type="pres">
      <dgm:prSet presAssocID="{42E38013-E83B-4920-BB1A-4F21723360BE}" presName="childNode" presStyleLbl="node1" presStyleIdx="0" presStyleCnt="9" custScaleX="963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919E63-CDEC-4874-BA2C-3F1487F7F427}" type="pres">
      <dgm:prSet presAssocID="{1C4E28D6-4880-49E8-B524-93183D8E15E8}" presName="aSpace" presStyleCnt="0"/>
      <dgm:spPr/>
      <dgm:t>
        <a:bodyPr/>
        <a:lstStyle/>
        <a:p>
          <a:endParaRPr lang="ru-RU"/>
        </a:p>
      </dgm:t>
    </dgm:pt>
    <dgm:pt modelId="{607EBB06-E448-4D5C-9E69-5A1391AD228E}" type="pres">
      <dgm:prSet presAssocID="{FFBA2C5B-DBD7-4AF9-A9F8-F4552AD317DF}" presName="compNode" presStyleCnt="0"/>
      <dgm:spPr/>
      <dgm:t>
        <a:bodyPr/>
        <a:lstStyle/>
        <a:p>
          <a:endParaRPr lang="ru-RU"/>
        </a:p>
      </dgm:t>
    </dgm:pt>
    <dgm:pt modelId="{38AE865D-B153-408E-B89D-2E2C2D1CB636}" type="pres">
      <dgm:prSet presAssocID="{FFBA2C5B-DBD7-4AF9-A9F8-F4552AD317DF}" presName="aNode" presStyleLbl="bgShp" presStyleIdx="1" presStyleCnt="5" custScaleX="103398"/>
      <dgm:spPr/>
      <dgm:t>
        <a:bodyPr/>
        <a:lstStyle/>
        <a:p>
          <a:endParaRPr lang="ru-RU"/>
        </a:p>
      </dgm:t>
    </dgm:pt>
    <dgm:pt modelId="{AA7D00BD-1CCB-4075-8AB8-DC35775F7690}" type="pres">
      <dgm:prSet presAssocID="{FFBA2C5B-DBD7-4AF9-A9F8-F4552AD317DF}" presName="textNode" presStyleLbl="bgShp" presStyleIdx="1" presStyleCnt="5"/>
      <dgm:spPr/>
      <dgm:t>
        <a:bodyPr/>
        <a:lstStyle/>
        <a:p>
          <a:endParaRPr lang="ru-RU"/>
        </a:p>
      </dgm:t>
    </dgm:pt>
    <dgm:pt modelId="{D6F7E89D-D6D3-4773-A9A2-6D885FFC1579}" type="pres">
      <dgm:prSet presAssocID="{FFBA2C5B-DBD7-4AF9-A9F8-F4552AD317DF}" presName="compChildNode" presStyleCnt="0"/>
      <dgm:spPr/>
      <dgm:t>
        <a:bodyPr/>
        <a:lstStyle/>
        <a:p>
          <a:endParaRPr lang="ru-RU"/>
        </a:p>
      </dgm:t>
    </dgm:pt>
    <dgm:pt modelId="{36451FC0-6726-4C41-9CA8-B679EF994514}" type="pres">
      <dgm:prSet presAssocID="{FFBA2C5B-DBD7-4AF9-A9F8-F4552AD317DF}" presName="theInnerList" presStyleCnt="0"/>
      <dgm:spPr/>
      <dgm:t>
        <a:bodyPr/>
        <a:lstStyle/>
        <a:p>
          <a:endParaRPr lang="ru-RU"/>
        </a:p>
      </dgm:t>
    </dgm:pt>
    <dgm:pt modelId="{CB9B7398-6E8B-4F1A-A6DF-7403ACA665B0}" type="pres">
      <dgm:prSet presAssocID="{D5959621-12C3-4383-BD88-3163F57622A1}" presName="childNode" presStyleLbl="node1" presStyleIdx="1" presStyleCnt="9" custScaleX="1136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1EFFBB-A39F-4A0B-A6A5-6081158B2697}" type="pres">
      <dgm:prSet presAssocID="{D5959621-12C3-4383-BD88-3163F57622A1}" presName="aSpace2" presStyleCnt="0"/>
      <dgm:spPr/>
    </dgm:pt>
    <dgm:pt modelId="{345D2DCF-16D8-4E50-9EEE-78A94E52A35A}" type="pres">
      <dgm:prSet presAssocID="{8A053BC7-B8E1-4B22-AB2D-7C7FC838C022}" presName="childNode" presStyleLbl="node1" presStyleIdx="2" presStyleCnt="9" custScaleX="113643" custScaleY="1003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CBA480-9705-49E5-AB1A-15C44253A91D}" type="pres">
      <dgm:prSet presAssocID="{FFBA2C5B-DBD7-4AF9-A9F8-F4552AD317DF}" presName="aSpace" presStyleCnt="0"/>
      <dgm:spPr/>
      <dgm:t>
        <a:bodyPr/>
        <a:lstStyle/>
        <a:p>
          <a:endParaRPr lang="ru-RU"/>
        </a:p>
      </dgm:t>
    </dgm:pt>
    <dgm:pt modelId="{E1AC3997-D69B-4243-8CA1-426D7A72CF32}" type="pres">
      <dgm:prSet presAssocID="{DE789D27-9DED-41F1-9114-FFD1BFA5CA49}" presName="compNode" presStyleCnt="0"/>
      <dgm:spPr/>
      <dgm:t>
        <a:bodyPr/>
        <a:lstStyle/>
        <a:p>
          <a:endParaRPr lang="ru-RU"/>
        </a:p>
      </dgm:t>
    </dgm:pt>
    <dgm:pt modelId="{C8C8AD15-875F-471B-9406-17E813F1DA51}" type="pres">
      <dgm:prSet presAssocID="{DE789D27-9DED-41F1-9114-FFD1BFA5CA49}" presName="aNode" presStyleLbl="bgShp" presStyleIdx="2" presStyleCnt="5" custScaleX="117459"/>
      <dgm:spPr/>
      <dgm:t>
        <a:bodyPr/>
        <a:lstStyle/>
        <a:p>
          <a:endParaRPr lang="ru-RU"/>
        </a:p>
      </dgm:t>
    </dgm:pt>
    <dgm:pt modelId="{9D701A6E-859E-48A8-8D9D-E489EB040758}" type="pres">
      <dgm:prSet presAssocID="{DE789D27-9DED-41F1-9114-FFD1BFA5CA49}" presName="textNode" presStyleLbl="bgShp" presStyleIdx="2" presStyleCnt="5"/>
      <dgm:spPr/>
      <dgm:t>
        <a:bodyPr/>
        <a:lstStyle/>
        <a:p>
          <a:endParaRPr lang="ru-RU"/>
        </a:p>
      </dgm:t>
    </dgm:pt>
    <dgm:pt modelId="{E1B7A3AA-63D3-40A3-B718-C3EA9BBA5A08}" type="pres">
      <dgm:prSet presAssocID="{DE789D27-9DED-41F1-9114-FFD1BFA5CA49}" presName="compChildNode" presStyleCnt="0"/>
      <dgm:spPr/>
      <dgm:t>
        <a:bodyPr/>
        <a:lstStyle/>
        <a:p>
          <a:endParaRPr lang="ru-RU"/>
        </a:p>
      </dgm:t>
    </dgm:pt>
    <dgm:pt modelId="{4540FDAE-E404-4D87-9BBA-2B8B83C93C30}" type="pres">
      <dgm:prSet presAssocID="{DE789D27-9DED-41F1-9114-FFD1BFA5CA49}" presName="theInnerList" presStyleCnt="0"/>
      <dgm:spPr/>
      <dgm:t>
        <a:bodyPr/>
        <a:lstStyle/>
        <a:p>
          <a:endParaRPr lang="ru-RU"/>
        </a:p>
      </dgm:t>
    </dgm:pt>
    <dgm:pt modelId="{6DB57258-FC70-4B33-B7D9-A8F29DF9DC6B}" type="pres">
      <dgm:prSet presAssocID="{2B7767CF-6E53-4572-8385-B2E4A4019B66}" presName="childNode" presStyleLbl="node1" presStyleIdx="3" presStyleCnt="9" custScaleX="126060" custScaleY="97037" custLinFactNeighborY="74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A29B02-B5AC-4E79-A611-31B16F3BDE19}" type="pres">
      <dgm:prSet presAssocID="{2B7767CF-6E53-4572-8385-B2E4A4019B66}" presName="aSpace2" presStyleCnt="0"/>
      <dgm:spPr/>
      <dgm:t>
        <a:bodyPr/>
        <a:lstStyle/>
        <a:p>
          <a:endParaRPr lang="ru-RU"/>
        </a:p>
      </dgm:t>
    </dgm:pt>
    <dgm:pt modelId="{013F4D03-FDF2-4B02-8A4D-DAF25F4B3122}" type="pres">
      <dgm:prSet presAssocID="{F01B194F-E176-43DA-BAD7-C43D765A8C6F}" presName="childNode" presStyleLbl="node1" presStyleIdx="4" presStyleCnt="9" custScaleX="117768" custScaleY="100681" custLinFactNeighborX="385" custLinFactNeighborY="132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871892-A9B7-441B-B9E6-8AFD1C1D1B4E}" type="pres">
      <dgm:prSet presAssocID="{DE789D27-9DED-41F1-9114-FFD1BFA5CA49}" presName="aSpace" presStyleCnt="0"/>
      <dgm:spPr/>
      <dgm:t>
        <a:bodyPr/>
        <a:lstStyle/>
        <a:p>
          <a:endParaRPr lang="ru-RU"/>
        </a:p>
      </dgm:t>
    </dgm:pt>
    <dgm:pt modelId="{AC675611-3334-43CB-8A46-F4C177AA6844}" type="pres">
      <dgm:prSet presAssocID="{4DD16F41-9C62-4027-9A76-B78D53A7DBA3}" presName="compNode" presStyleCnt="0"/>
      <dgm:spPr/>
      <dgm:t>
        <a:bodyPr/>
        <a:lstStyle/>
        <a:p>
          <a:endParaRPr lang="ru-RU"/>
        </a:p>
      </dgm:t>
    </dgm:pt>
    <dgm:pt modelId="{B6ECE400-F06D-4291-91C8-35BD76C02168}" type="pres">
      <dgm:prSet presAssocID="{4DD16F41-9C62-4027-9A76-B78D53A7DBA3}" presName="aNode" presStyleLbl="bgShp" presStyleIdx="3" presStyleCnt="5"/>
      <dgm:spPr/>
      <dgm:t>
        <a:bodyPr/>
        <a:lstStyle/>
        <a:p>
          <a:endParaRPr lang="ru-RU"/>
        </a:p>
      </dgm:t>
    </dgm:pt>
    <dgm:pt modelId="{2CDF6949-22D2-4E82-B867-F1DD082F1576}" type="pres">
      <dgm:prSet presAssocID="{4DD16F41-9C62-4027-9A76-B78D53A7DBA3}" presName="textNode" presStyleLbl="bgShp" presStyleIdx="3" presStyleCnt="5"/>
      <dgm:spPr/>
      <dgm:t>
        <a:bodyPr/>
        <a:lstStyle/>
        <a:p>
          <a:endParaRPr lang="ru-RU"/>
        </a:p>
      </dgm:t>
    </dgm:pt>
    <dgm:pt modelId="{E10AEAE6-938C-4DF3-8F39-4364C74EE3FE}" type="pres">
      <dgm:prSet presAssocID="{4DD16F41-9C62-4027-9A76-B78D53A7DBA3}" presName="compChildNode" presStyleCnt="0"/>
      <dgm:spPr/>
      <dgm:t>
        <a:bodyPr/>
        <a:lstStyle/>
        <a:p>
          <a:endParaRPr lang="ru-RU"/>
        </a:p>
      </dgm:t>
    </dgm:pt>
    <dgm:pt modelId="{D3486AFB-14D8-4851-A2C6-BD91F4BD6073}" type="pres">
      <dgm:prSet presAssocID="{4DD16F41-9C62-4027-9A76-B78D53A7DBA3}" presName="theInnerList" presStyleCnt="0"/>
      <dgm:spPr/>
      <dgm:t>
        <a:bodyPr/>
        <a:lstStyle/>
        <a:p>
          <a:endParaRPr lang="ru-RU"/>
        </a:p>
      </dgm:t>
    </dgm:pt>
    <dgm:pt modelId="{9A9155DC-7273-4F70-8FBA-BFB2D1A1A73C}" type="pres">
      <dgm:prSet presAssocID="{8A4BA0F5-C62E-43DA-B7F7-69B01779C3CB}" presName="childNode" presStyleLbl="node1" presStyleIdx="5" presStyleCnt="9" custScaleX="115888" custScaleY="170046" custLinFactNeighborX="-528" custLinFactNeighborY="-229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09679F-5305-4F0E-AE3B-F895EC887FCE}" type="pres">
      <dgm:prSet presAssocID="{8A4BA0F5-C62E-43DA-B7F7-69B01779C3CB}" presName="aSpace2" presStyleCnt="0"/>
      <dgm:spPr/>
      <dgm:t>
        <a:bodyPr/>
        <a:lstStyle/>
        <a:p>
          <a:endParaRPr lang="ru-RU"/>
        </a:p>
      </dgm:t>
    </dgm:pt>
    <dgm:pt modelId="{8B106FB6-55D1-4119-BA33-1340EB101D36}" type="pres">
      <dgm:prSet presAssocID="{B692FA71-19E2-4EFC-A497-D438865B98EA}" presName="childNode" presStyleLbl="node1" presStyleIdx="6" presStyleCnt="9" custScaleX="114832" custScaleY="1658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C8F533-4442-4D9D-B4C5-232D2AF11266}" type="pres">
      <dgm:prSet presAssocID="{B692FA71-19E2-4EFC-A497-D438865B98EA}" presName="aSpace2" presStyleCnt="0"/>
      <dgm:spPr/>
    </dgm:pt>
    <dgm:pt modelId="{F8BC72C4-F808-4B50-AEB3-A7C5D6BD298A}" type="pres">
      <dgm:prSet presAssocID="{810BE878-E821-4D6B-957D-3108E2D897A5}" presName="childNode" presStyleLbl="node1" presStyleIdx="7" presStyleCnt="9" custScaleX="114832" custScaleY="963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72424A-0740-4563-81F6-01A726D9F05F}" type="pres">
      <dgm:prSet presAssocID="{4DD16F41-9C62-4027-9A76-B78D53A7DBA3}" presName="aSpace" presStyleCnt="0"/>
      <dgm:spPr/>
      <dgm:t>
        <a:bodyPr/>
        <a:lstStyle/>
        <a:p>
          <a:endParaRPr lang="ru-RU"/>
        </a:p>
      </dgm:t>
    </dgm:pt>
    <dgm:pt modelId="{561B50A9-2A96-4A90-AACC-BE87A25CFA15}" type="pres">
      <dgm:prSet presAssocID="{B353AFE6-417B-4FD7-8F65-77550DE51092}" presName="compNode" presStyleCnt="0"/>
      <dgm:spPr/>
      <dgm:t>
        <a:bodyPr/>
        <a:lstStyle/>
        <a:p>
          <a:endParaRPr lang="ru-RU"/>
        </a:p>
      </dgm:t>
    </dgm:pt>
    <dgm:pt modelId="{083259C1-C5F2-476F-9F2F-155A2B762932}" type="pres">
      <dgm:prSet presAssocID="{B353AFE6-417B-4FD7-8F65-77550DE51092}" presName="aNode" presStyleLbl="bgShp" presStyleIdx="4" presStyleCnt="5" custScaleX="96661"/>
      <dgm:spPr/>
      <dgm:t>
        <a:bodyPr/>
        <a:lstStyle/>
        <a:p>
          <a:endParaRPr lang="ru-RU"/>
        </a:p>
      </dgm:t>
    </dgm:pt>
    <dgm:pt modelId="{27E694E3-605D-45A0-BEBD-5C8F48517BC1}" type="pres">
      <dgm:prSet presAssocID="{B353AFE6-417B-4FD7-8F65-77550DE51092}" presName="textNode" presStyleLbl="bgShp" presStyleIdx="4" presStyleCnt="5"/>
      <dgm:spPr/>
      <dgm:t>
        <a:bodyPr/>
        <a:lstStyle/>
        <a:p>
          <a:endParaRPr lang="ru-RU"/>
        </a:p>
      </dgm:t>
    </dgm:pt>
    <dgm:pt modelId="{50F1DF89-F734-4B05-8485-D232D65CB70A}" type="pres">
      <dgm:prSet presAssocID="{B353AFE6-417B-4FD7-8F65-77550DE51092}" presName="compChildNode" presStyleCnt="0"/>
      <dgm:spPr/>
      <dgm:t>
        <a:bodyPr/>
        <a:lstStyle/>
        <a:p>
          <a:endParaRPr lang="ru-RU"/>
        </a:p>
      </dgm:t>
    </dgm:pt>
    <dgm:pt modelId="{37B96C65-4221-4344-A977-FC85D90E300A}" type="pres">
      <dgm:prSet presAssocID="{B353AFE6-417B-4FD7-8F65-77550DE51092}" presName="theInnerList" presStyleCnt="0"/>
      <dgm:spPr/>
      <dgm:t>
        <a:bodyPr/>
        <a:lstStyle/>
        <a:p>
          <a:endParaRPr lang="ru-RU"/>
        </a:p>
      </dgm:t>
    </dgm:pt>
    <dgm:pt modelId="{25DA1AC0-269F-4E6B-A346-AC477BA61B7D}" type="pres">
      <dgm:prSet presAssocID="{66648EDD-087F-4547-B917-BFF2166701CE}" presName="childNode" presStyleLbl="node1" presStyleIdx="8" presStyleCnt="9" custScaleX="106338" custScaleY="103872" custLinFactNeighborX="0" custLinFactNeighborY="-15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BCBB6DB-68E2-45AC-ADF3-C3B191AC4D3A}" srcId="{1C4E28D6-4880-49E8-B524-93183D8E15E8}" destId="{42E38013-E83B-4920-BB1A-4F21723360BE}" srcOrd="0" destOrd="0" parTransId="{14F05177-BD24-409A-A13D-1B9F0E49D3B2}" sibTransId="{1ECC9565-0228-4E5A-BAC5-45D239E4F0D7}"/>
    <dgm:cxn modelId="{4C1EA675-CEF4-4757-80EC-6A93BFD58FAA}" type="presOf" srcId="{FFBA2C5B-DBD7-4AF9-A9F8-F4552AD317DF}" destId="{AA7D00BD-1CCB-4075-8AB8-DC35775F7690}" srcOrd="1" destOrd="0" presId="urn:microsoft.com/office/officeart/2005/8/layout/lProcess2"/>
    <dgm:cxn modelId="{271EC153-BCFC-40FA-8258-715C0E69808E}" srcId="{3FA3AEB4-4EC8-4738-AD4C-C9D4B1EA973B}" destId="{B353AFE6-417B-4FD7-8F65-77550DE51092}" srcOrd="4" destOrd="0" parTransId="{0A07A9C0-BA9A-4B6A-B9DE-5AADC91F858D}" sibTransId="{85707202-B8FF-4E98-9F12-7576C895A4AE}"/>
    <dgm:cxn modelId="{79565087-2A4C-4986-81FA-29BC930FD508}" type="presOf" srcId="{FFBA2C5B-DBD7-4AF9-A9F8-F4552AD317DF}" destId="{38AE865D-B153-408E-B89D-2E2C2D1CB636}" srcOrd="0" destOrd="0" presId="urn:microsoft.com/office/officeart/2005/8/layout/lProcess2"/>
    <dgm:cxn modelId="{57E4417A-2C9C-4C02-BF9C-1B6B024D435C}" type="presOf" srcId="{D5959621-12C3-4383-BD88-3163F57622A1}" destId="{CB9B7398-6E8B-4F1A-A6DF-7403ACA665B0}" srcOrd="0" destOrd="0" presId="urn:microsoft.com/office/officeart/2005/8/layout/lProcess2"/>
    <dgm:cxn modelId="{7DF62126-3A70-4D73-9834-E73D1DDEB2DF}" srcId="{3FA3AEB4-4EC8-4738-AD4C-C9D4B1EA973B}" destId="{4DD16F41-9C62-4027-9A76-B78D53A7DBA3}" srcOrd="3" destOrd="0" parTransId="{62E98D0E-31FB-4A12-B9AC-8BCD7CD16938}" sibTransId="{228C3E51-250D-4ED4-B802-B0997084968F}"/>
    <dgm:cxn modelId="{4021C7C2-CBE9-4C11-A1D8-F65DC3C10D2B}" type="presOf" srcId="{B353AFE6-417B-4FD7-8F65-77550DE51092}" destId="{083259C1-C5F2-476F-9F2F-155A2B762932}" srcOrd="0" destOrd="0" presId="urn:microsoft.com/office/officeart/2005/8/layout/lProcess2"/>
    <dgm:cxn modelId="{8255A268-EB49-47F3-BBFE-C0638A8CE301}" srcId="{4DD16F41-9C62-4027-9A76-B78D53A7DBA3}" destId="{8A4BA0F5-C62E-43DA-B7F7-69B01779C3CB}" srcOrd="0" destOrd="0" parTransId="{6E3275CC-E27D-4F7F-9B68-C4AC1AE35574}" sibTransId="{75DEBD0D-624F-4A61-B631-4653A2F3F7F4}"/>
    <dgm:cxn modelId="{C03BA640-3045-4CD3-9A58-0F14BA10144B}" type="presOf" srcId="{8A4BA0F5-C62E-43DA-B7F7-69B01779C3CB}" destId="{9A9155DC-7273-4F70-8FBA-BFB2D1A1A73C}" srcOrd="0" destOrd="0" presId="urn:microsoft.com/office/officeart/2005/8/layout/lProcess2"/>
    <dgm:cxn modelId="{7C9C3E8C-1021-499D-82AF-B260EF063B4B}" type="presOf" srcId="{DE789D27-9DED-41F1-9114-FFD1BFA5CA49}" destId="{9D701A6E-859E-48A8-8D9D-E489EB040758}" srcOrd="1" destOrd="0" presId="urn:microsoft.com/office/officeart/2005/8/layout/lProcess2"/>
    <dgm:cxn modelId="{60F4AE78-AA35-4E44-AAD8-3963B0F7C432}" type="presOf" srcId="{1C4E28D6-4880-49E8-B524-93183D8E15E8}" destId="{60DCF87C-D852-4268-9042-31D29EFE7084}" srcOrd="0" destOrd="0" presId="urn:microsoft.com/office/officeart/2005/8/layout/lProcess2"/>
    <dgm:cxn modelId="{90FE502F-7B77-4063-9946-A9412A036596}" srcId="{3FA3AEB4-4EC8-4738-AD4C-C9D4B1EA973B}" destId="{DE789D27-9DED-41F1-9114-FFD1BFA5CA49}" srcOrd="2" destOrd="0" parTransId="{BE8755C0-5F5E-4C08-B201-DC590D3A3367}" sibTransId="{56AD4237-050E-441B-BF78-790BF63E3CD1}"/>
    <dgm:cxn modelId="{ED9C127C-6F1A-4D08-BB3D-83C7FDA9F6DC}" type="presOf" srcId="{3FA3AEB4-4EC8-4738-AD4C-C9D4B1EA973B}" destId="{8A0E12CD-CF3E-4D58-81ED-A778402D356F}" srcOrd="0" destOrd="0" presId="urn:microsoft.com/office/officeart/2005/8/layout/lProcess2"/>
    <dgm:cxn modelId="{0635D4DD-5FAA-4A23-BEC1-9FB2A64C23BB}" type="presOf" srcId="{42E38013-E83B-4920-BB1A-4F21723360BE}" destId="{9A7E4E04-C7E2-474E-A31E-06BF0831B4A3}" srcOrd="0" destOrd="0" presId="urn:microsoft.com/office/officeart/2005/8/layout/lProcess2"/>
    <dgm:cxn modelId="{64B3DAC6-2FF4-4914-82B9-77CC553E1683}" type="presOf" srcId="{DE789D27-9DED-41F1-9114-FFD1BFA5CA49}" destId="{C8C8AD15-875F-471B-9406-17E813F1DA51}" srcOrd="0" destOrd="0" presId="urn:microsoft.com/office/officeart/2005/8/layout/lProcess2"/>
    <dgm:cxn modelId="{47248B8C-48A3-45B9-9649-A2750010D1F9}" type="presOf" srcId="{2B7767CF-6E53-4572-8385-B2E4A4019B66}" destId="{6DB57258-FC70-4B33-B7D9-A8F29DF9DC6B}" srcOrd="0" destOrd="0" presId="urn:microsoft.com/office/officeart/2005/8/layout/lProcess2"/>
    <dgm:cxn modelId="{EE428FA0-DB83-4607-ABE4-166AC0437957}" type="presOf" srcId="{4DD16F41-9C62-4027-9A76-B78D53A7DBA3}" destId="{2CDF6949-22D2-4E82-B867-F1DD082F1576}" srcOrd="1" destOrd="0" presId="urn:microsoft.com/office/officeart/2005/8/layout/lProcess2"/>
    <dgm:cxn modelId="{EE9BCA0A-1343-43AC-BAEA-73983B2D17D0}" srcId="{3FA3AEB4-4EC8-4738-AD4C-C9D4B1EA973B}" destId="{1C4E28D6-4880-49E8-B524-93183D8E15E8}" srcOrd="0" destOrd="0" parTransId="{B4A247F8-AB3E-447A-B138-DF25A2BD6BE6}" sibTransId="{D17E5DDD-8DDD-4FB2-9EDB-91A60C2ED95E}"/>
    <dgm:cxn modelId="{8D9E9958-4948-4C4E-8181-56FF75FB1ABF}" type="presOf" srcId="{810BE878-E821-4D6B-957D-3108E2D897A5}" destId="{F8BC72C4-F808-4B50-AEB3-A7C5D6BD298A}" srcOrd="0" destOrd="0" presId="urn:microsoft.com/office/officeart/2005/8/layout/lProcess2"/>
    <dgm:cxn modelId="{5F7F00C8-33F1-4AA8-85E8-AC79B62DE05C}" srcId="{DE789D27-9DED-41F1-9114-FFD1BFA5CA49}" destId="{F01B194F-E176-43DA-BAD7-C43D765A8C6F}" srcOrd="1" destOrd="0" parTransId="{370F2E9C-FB5B-43E9-8323-7EF135069649}" sibTransId="{521879C0-F75E-4D08-8358-E0639EA75BCF}"/>
    <dgm:cxn modelId="{D7967CB7-A120-4BCB-84D6-689213F80B8A}" srcId="{3FA3AEB4-4EC8-4738-AD4C-C9D4B1EA973B}" destId="{FFBA2C5B-DBD7-4AF9-A9F8-F4552AD317DF}" srcOrd="1" destOrd="0" parTransId="{B63D51BA-4BBB-467C-832F-F4C2007B1119}" sibTransId="{3E4CAA78-CB2A-4B37-B099-389CE573E7CC}"/>
    <dgm:cxn modelId="{2951A11E-00F1-4417-8231-72B183B8AFB5}" type="presOf" srcId="{F01B194F-E176-43DA-BAD7-C43D765A8C6F}" destId="{013F4D03-FDF2-4B02-8A4D-DAF25F4B3122}" srcOrd="0" destOrd="0" presId="urn:microsoft.com/office/officeart/2005/8/layout/lProcess2"/>
    <dgm:cxn modelId="{04C21EDD-9F6C-4094-BEA7-7F8DDEDD8F79}" srcId="{B353AFE6-417B-4FD7-8F65-77550DE51092}" destId="{66648EDD-087F-4547-B917-BFF2166701CE}" srcOrd="0" destOrd="0" parTransId="{DFC2F880-2734-40C3-9895-B15D775809D5}" sibTransId="{C9B6E3E6-1500-4873-AC48-29AD8809127C}"/>
    <dgm:cxn modelId="{389873BA-A658-43BD-93A1-7F3AF554DE4C}" type="presOf" srcId="{B353AFE6-417B-4FD7-8F65-77550DE51092}" destId="{27E694E3-605D-45A0-BEBD-5C8F48517BC1}" srcOrd="1" destOrd="0" presId="urn:microsoft.com/office/officeart/2005/8/layout/lProcess2"/>
    <dgm:cxn modelId="{E8531FC8-8947-4191-9FBF-9B71100A13EF}" type="presOf" srcId="{8A053BC7-B8E1-4B22-AB2D-7C7FC838C022}" destId="{345D2DCF-16D8-4E50-9EEE-78A94E52A35A}" srcOrd="0" destOrd="0" presId="urn:microsoft.com/office/officeart/2005/8/layout/lProcess2"/>
    <dgm:cxn modelId="{256F2360-D16F-4DF9-98A1-B3DCA4C715FE}" type="presOf" srcId="{66648EDD-087F-4547-B917-BFF2166701CE}" destId="{25DA1AC0-269F-4E6B-A346-AC477BA61B7D}" srcOrd="0" destOrd="0" presId="urn:microsoft.com/office/officeart/2005/8/layout/lProcess2"/>
    <dgm:cxn modelId="{47BB7B32-FBA2-410C-A267-B67AE3382CC4}" srcId="{DE789D27-9DED-41F1-9114-FFD1BFA5CA49}" destId="{2B7767CF-6E53-4572-8385-B2E4A4019B66}" srcOrd="0" destOrd="0" parTransId="{81A8A873-B95F-42A2-8D13-34B4E9EA625A}" sibTransId="{5D8B7C3C-77F6-46D8-9B35-8C9BFA7D4B6F}"/>
    <dgm:cxn modelId="{02167F32-D043-4122-8891-DFBA21799431}" type="presOf" srcId="{1C4E28D6-4880-49E8-B524-93183D8E15E8}" destId="{8631480D-B8FD-4918-BA0F-1F4F1BACDD77}" srcOrd="1" destOrd="0" presId="urn:microsoft.com/office/officeart/2005/8/layout/lProcess2"/>
    <dgm:cxn modelId="{09B44AB3-E8C8-4E64-B4D5-DA1E9E6C9193}" srcId="{FFBA2C5B-DBD7-4AF9-A9F8-F4552AD317DF}" destId="{8A053BC7-B8E1-4B22-AB2D-7C7FC838C022}" srcOrd="1" destOrd="0" parTransId="{31A14C29-FAD9-4393-ADD4-309066177BCE}" sibTransId="{868BA43A-58CE-4529-9C9E-B9B45FE5733B}"/>
    <dgm:cxn modelId="{CE7611EB-180D-4A18-B64A-E531B9453DDA}" srcId="{FFBA2C5B-DBD7-4AF9-A9F8-F4552AD317DF}" destId="{D5959621-12C3-4383-BD88-3163F57622A1}" srcOrd="0" destOrd="0" parTransId="{9323C24C-3712-42FC-9EEA-2183E62C048E}" sibTransId="{363CB0E9-30A1-44C6-8907-42CB1A808973}"/>
    <dgm:cxn modelId="{8E23D276-1986-4A50-9EA2-5192C59C5205}" type="presOf" srcId="{4DD16F41-9C62-4027-9A76-B78D53A7DBA3}" destId="{B6ECE400-F06D-4291-91C8-35BD76C02168}" srcOrd="0" destOrd="0" presId="urn:microsoft.com/office/officeart/2005/8/layout/lProcess2"/>
    <dgm:cxn modelId="{4199DCA1-B024-4906-9366-58A846815357}" srcId="{4DD16F41-9C62-4027-9A76-B78D53A7DBA3}" destId="{810BE878-E821-4D6B-957D-3108E2D897A5}" srcOrd="2" destOrd="0" parTransId="{1AC861DA-CBD8-425E-B43D-D78B476CF29D}" sibTransId="{422E6A9E-7CA8-4AEC-ABF6-421216019990}"/>
    <dgm:cxn modelId="{8CF04E79-6731-4451-B162-CE8D0CEAEDEC}" srcId="{4DD16F41-9C62-4027-9A76-B78D53A7DBA3}" destId="{B692FA71-19E2-4EFC-A497-D438865B98EA}" srcOrd="1" destOrd="0" parTransId="{57AE2453-984C-476A-B1F2-FEC0DC157E35}" sibTransId="{4F8727C6-4F90-48E9-8301-F867C2E9C0E9}"/>
    <dgm:cxn modelId="{51F5E260-A033-4ACB-B433-9EE4268F5DA9}" type="presOf" srcId="{B692FA71-19E2-4EFC-A497-D438865B98EA}" destId="{8B106FB6-55D1-4119-BA33-1340EB101D36}" srcOrd="0" destOrd="0" presId="urn:microsoft.com/office/officeart/2005/8/layout/lProcess2"/>
    <dgm:cxn modelId="{E8AAC713-BF76-410A-92CB-6AE33BCD8E9F}" type="presParOf" srcId="{8A0E12CD-CF3E-4D58-81ED-A778402D356F}" destId="{F4D267DB-BEF1-4258-864D-A97C57021D8B}" srcOrd="0" destOrd="0" presId="urn:microsoft.com/office/officeart/2005/8/layout/lProcess2"/>
    <dgm:cxn modelId="{2855194A-9EC1-4514-B1E0-2A7DB17E99A5}" type="presParOf" srcId="{F4D267DB-BEF1-4258-864D-A97C57021D8B}" destId="{60DCF87C-D852-4268-9042-31D29EFE7084}" srcOrd="0" destOrd="0" presId="urn:microsoft.com/office/officeart/2005/8/layout/lProcess2"/>
    <dgm:cxn modelId="{0D2F8630-90D7-46A3-9D5F-7A2F7C5CB655}" type="presParOf" srcId="{F4D267DB-BEF1-4258-864D-A97C57021D8B}" destId="{8631480D-B8FD-4918-BA0F-1F4F1BACDD77}" srcOrd="1" destOrd="0" presId="urn:microsoft.com/office/officeart/2005/8/layout/lProcess2"/>
    <dgm:cxn modelId="{B3D313F0-F305-424D-B3D8-B5406C70C5EB}" type="presParOf" srcId="{F4D267DB-BEF1-4258-864D-A97C57021D8B}" destId="{A278670E-FDD2-4494-9247-F06757F36473}" srcOrd="2" destOrd="0" presId="urn:microsoft.com/office/officeart/2005/8/layout/lProcess2"/>
    <dgm:cxn modelId="{079C9B1E-AD46-4EB9-8B80-25930547ABFB}" type="presParOf" srcId="{A278670E-FDD2-4494-9247-F06757F36473}" destId="{9D8BF70C-6095-4E71-ACBC-67451AE40B4E}" srcOrd="0" destOrd="0" presId="urn:microsoft.com/office/officeart/2005/8/layout/lProcess2"/>
    <dgm:cxn modelId="{6635AA9C-F0A3-4BD0-93C3-3F548A06795A}" type="presParOf" srcId="{9D8BF70C-6095-4E71-ACBC-67451AE40B4E}" destId="{9A7E4E04-C7E2-474E-A31E-06BF0831B4A3}" srcOrd="0" destOrd="0" presId="urn:microsoft.com/office/officeart/2005/8/layout/lProcess2"/>
    <dgm:cxn modelId="{47F33BF8-2178-4ADF-8CE8-BFD3E64114E8}" type="presParOf" srcId="{8A0E12CD-CF3E-4D58-81ED-A778402D356F}" destId="{C8919E63-CDEC-4874-BA2C-3F1487F7F427}" srcOrd="1" destOrd="0" presId="urn:microsoft.com/office/officeart/2005/8/layout/lProcess2"/>
    <dgm:cxn modelId="{9767C034-A2CB-4635-AB88-55B6D45FAE24}" type="presParOf" srcId="{8A0E12CD-CF3E-4D58-81ED-A778402D356F}" destId="{607EBB06-E448-4D5C-9E69-5A1391AD228E}" srcOrd="2" destOrd="0" presId="urn:microsoft.com/office/officeart/2005/8/layout/lProcess2"/>
    <dgm:cxn modelId="{ADD44411-04CA-4DEF-B7F5-DB7454B28C62}" type="presParOf" srcId="{607EBB06-E448-4D5C-9E69-5A1391AD228E}" destId="{38AE865D-B153-408E-B89D-2E2C2D1CB636}" srcOrd="0" destOrd="0" presId="urn:microsoft.com/office/officeart/2005/8/layout/lProcess2"/>
    <dgm:cxn modelId="{3EB6659E-4C8A-4B94-AA2E-0D5F17C3E145}" type="presParOf" srcId="{607EBB06-E448-4D5C-9E69-5A1391AD228E}" destId="{AA7D00BD-1CCB-4075-8AB8-DC35775F7690}" srcOrd="1" destOrd="0" presId="urn:microsoft.com/office/officeart/2005/8/layout/lProcess2"/>
    <dgm:cxn modelId="{9DA0AAAF-8D8A-4B9A-9DC8-AE242F5C447D}" type="presParOf" srcId="{607EBB06-E448-4D5C-9E69-5A1391AD228E}" destId="{D6F7E89D-D6D3-4773-A9A2-6D885FFC1579}" srcOrd="2" destOrd="0" presId="urn:microsoft.com/office/officeart/2005/8/layout/lProcess2"/>
    <dgm:cxn modelId="{8397A281-03FC-42B9-9E24-33CD4BBA4121}" type="presParOf" srcId="{D6F7E89D-D6D3-4773-A9A2-6D885FFC1579}" destId="{36451FC0-6726-4C41-9CA8-B679EF994514}" srcOrd="0" destOrd="0" presId="urn:microsoft.com/office/officeart/2005/8/layout/lProcess2"/>
    <dgm:cxn modelId="{EC19D406-282A-4F54-B292-0844E550AF07}" type="presParOf" srcId="{36451FC0-6726-4C41-9CA8-B679EF994514}" destId="{CB9B7398-6E8B-4F1A-A6DF-7403ACA665B0}" srcOrd="0" destOrd="0" presId="urn:microsoft.com/office/officeart/2005/8/layout/lProcess2"/>
    <dgm:cxn modelId="{C1CB0E10-3BB8-4621-B2B0-57AA39196015}" type="presParOf" srcId="{36451FC0-6726-4C41-9CA8-B679EF994514}" destId="{861EFFBB-A39F-4A0B-A6A5-6081158B2697}" srcOrd="1" destOrd="0" presId="urn:microsoft.com/office/officeart/2005/8/layout/lProcess2"/>
    <dgm:cxn modelId="{81465F45-DE61-4A3A-B332-2C5E88279F52}" type="presParOf" srcId="{36451FC0-6726-4C41-9CA8-B679EF994514}" destId="{345D2DCF-16D8-4E50-9EEE-78A94E52A35A}" srcOrd="2" destOrd="0" presId="urn:microsoft.com/office/officeart/2005/8/layout/lProcess2"/>
    <dgm:cxn modelId="{3E3E05E4-2A10-4915-ABE2-A9CB998A140E}" type="presParOf" srcId="{8A0E12CD-CF3E-4D58-81ED-A778402D356F}" destId="{44CBA480-9705-49E5-AB1A-15C44253A91D}" srcOrd="3" destOrd="0" presId="urn:microsoft.com/office/officeart/2005/8/layout/lProcess2"/>
    <dgm:cxn modelId="{2C79EE08-2450-4B73-BDF9-7363D819A558}" type="presParOf" srcId="{8A0E12CD-CF3E-4D58-81ED-A778402D356F}" destId="{E1AC3997-D69B-4243-8CA1-426D7A72CF32}" srcOrd="4" destOrd="0" presId="urn:microsoft.com/office/officeart/2005/8/layout/lProcess2"/>
    <dgm:cxn modelId="{A13EF173-2C2B-472E-AA4D-1462FD89D5C3}" type="presParOf" srcId="{E1AC3997-D69B-4243-8CA1-426D7A72CF32}" destId="{C8C8AD15-875F-471B-9406-17E813F1DA51}" srcOrd="0" destOrd="0" presId="urn:microsoft.com/office/officeart/2005/8/layout/lProcess2"/>
    <dgm:cxn modelId="{BAE53AB4-E70F-4D6F-9C51-4674426A8BD9}" type="presParOf" srcId="{E1AC3997-D69B-4243-8CA1-426D7A72CF32}" destId="{9D701A6E-859E-48A8-8D9D-E489EB040758}" srcOrd="1" destOrd="0" presId="urn:microsoft.com/office/officeart/2005/8/layout/lProcess2"/>
    <dgm:cxn modelId="{9FB3C816-0E18-4BCA-A0C2-7174B6B2313F}" type="presParOf" srcId="{E1AC3997-D69B-4243-8CA1-426D7A72CF32}" destId="{E1B7A3AA-63D3-40A3-B718-C3EA9BBA5A08}" srcOrd="2" destOrd="0" presId="urn:microsoft.com/office/officeart/2005/8/layout/lProcess2"/>
    <dgm:cxn modelId="{D40BD726-B8B0-4151-B774-BC1C9DAA440F}" type="presParOf" srcId="{E1B7A3AA-63D3-40A3-B718-C3EA9BBA5A08}" destId="{4540FDAE-E404-4D87-9BBA-2B8B83C93C30}" srcOrd="0" destOrd="0" presId="urn:microsoft.com/office/officeart/2005/8/layout/lProcess2"/>
    <dgm:cxn modelId="{102F4ABD-8350-4553-86E9-39F6DEAD4E93}" type="presParOf" srcId="{4540FDAE-E404-4D87-9BBA-2B8B83C93C30}" destId="{6DB57258-FC70-4B33-B7D9-A8F29DF9DC6B}" srcOrd="0" destOrd="0" presId="urn:microsoft.com/office/officeart/2005/8/layout/lProcess2"/>
    <dgm:cxn modelId="{9EEF1CCD-9600-4ABF-9F97-446E05CB5783}" type="presParOf" srcId="{4540FDAE-E404-4D87-9BBA-2B8B83C93C30}" destId="{DAA29B02-B5AC-4E79-A611-31B16F3BDE19}" srcOrd="1" destOrd="0" presId="urn:microsoft.com/office/officeart/2005/8/layout/lProcess2"/>
    <dgm:cxn modelId="{3FB66B9B-4EDA-4707-A1BC-6F804ECCF8BB}" type="presParOf" srcId="{4540FDAE-E404-4D87-9BBA-2B8B83C93C30}" destId="{013F4D03-FDF2-4B02-8A4D-DAF25F4B3122}" srcOrd="2" destOrd="0" presId="urn:microsoft.com/office/officeart/2005/8/layout/lProcess2"/>
    <dgm:cxn modelId="{0A296D30-C284-4ACE-B5A0-93491D93D241}" type="presParOf" srcId="{8A0E12CD-CF3E-4D58-81ED-A778402D356F}" destId="{F2871892-A9B7-441B-B9E6-8AFD1C1D1B4E}" srcOrd="5" destOrd="0" presId="urn:microsoft.com/office/officeart/2005/8/layout/lProcess2"/>
    <dgm:cxn modelId="{6C384688-3132-4080-9DA7-7DC15E5809F7}" type="presParOf" srcId="{8A0E12CD-CF3E-4D58-81ED-A778402D356F}" destId="{AC675611-3334-43CB-8A46-F4C177AA6844}" srcOrd="6" destOrd="0" presId="urn:microsoft.com/office/officeart/2005/8/layout/lProcess2"/>
    <dgm:cxn modelId="{B9F72F8A-8B57-407B-A048-1E71CAE464B7}" type="presParOf" srcId="{AC675611-3334-43CB-8A46-F4C177AA6844}" destId="{B6ECE400-F06D-4291-91C8-35BD76C02168}" srcOrd="0" destOrd="0" presId="urn:microsoft.com/office/officeart/2005/8/layout/lProcess2"/>
    <dgm:cxn modelId="{F53AC5C1-44DB-4EA1-AA2C-C06A2650BB66}" type="presParOf" srcId="{AC675611-3334-43CB-8A46-F4C177AA6844}" destId="{2CDF6949-22D2-4E82-B867-F1DD082F1576}" srcOrd="1" destOrd="0" presId="urn:microsoft.com/office/officeart/2005/8/layout/lProcess2"/>
    <dgm:cxn modelId="{FA99E6EC-8563-4956-AC60-C99341AB9EFE}" type="presParOf" srcId="{AC675611-3334-43CB-8A46-F4C177AA6844}" destId="{E10AEAE6-938C-4DF3-8F39-4364C74EE3FE}" srcOrd="2" destOrd="0" presId="urn:microsoft.com/office/officeart/2005/8/layout/lProcess2"/>
    <dgm:cxn modelId="{7E40A8E3-EDF4-4900-A4BE-EEC43135A3CE}" type="presParOf" srcId="{E10AEAE6-938C-4DF3-8F39-4364C74EE3FE}" destId="{D3486AFB-14D8-4851-A2C6-BD91F4BD6073}" srcOrd="0" destOrd="0" presId="urn:microsoft.com/office/officeart/2005/8/layout/lProcess2"/>
    <dgm:cxn modelId="{4417C637-876E-4FBF-9F2D-D094B1BC8852}" type="presParOf" srcId="{D3486AFB-14D8-4851-A2C6-BD91F4BD6073}" destId="{9A9155DC-7273-4F70-8FBA-BFB2D1A1A73C}" srcOrd="0" destOrd="0" presId="urn:microsoft.com/office/officeart/2005/8/layout/lProcess2"/>
    <dgm:cxn modelId="{11C46D64-9C0D-4187-99EA-4C26A793E642}" type="presParOf" srcId="{D3486AFB-14D8-4851-A2C6-BD91F4BD6073}" destId="{2F09679F-5305-4F0E-AE3B-F895EC887FCE}" srcOrd="1" destOrd="0" presId="urn:microsoft.com/office/officeart/2005/8/layout/lProcess2"/>
    <dgm:cxn modelId="{55027548-1733-4958-8B7D-338157EE1252}" type="presParOf" srcId="{D3486AFB-14D8-4851-A2C6-BD91F4BD6073}" destId="{8B106FB6-55D1-4119-BA33-1340EB101D36}" srcOrd="2" destOrd="0" presId="urn:microsoft.com/office/officeart/2005/8/layout/lProcess2"/>
    <dgm:cxn modelId="{FBF2B3E0-5263-44AD-8D85-7E7BA6C20E97}" type="presParOf" srcId="{D3486AFB-14D8-4851-A2C6-BD91F4BD6073}" destId="{DEC8F533-4442-4D9D-B4C5-232D2AF11266}" srcOrd="3" destOrd="0" presId="urn:microsoft.com/office/officeart/2005/8/layout/lProcess2"/>
    <dgm:cxn modelId="{3DB458E3-A8E5-4731-9485-70A4B0793F7D}" type="presParOf" srcId="{D3486AFB-14D8-4851-A2C6-BD91F4BD6073}" destId="{F8BC72C4-F808-4B50-AEB3-A7C5D6BD298A}" srcOrd="4" destOrd="0" presId="urn:microsoft.com/office/officeart/2005/8/layout/lProcess2"/>
    <dgm:cxn modelId="{7CD6CB59-7DA5-4DDB-816D-0909F6CB9EA0}" type="presParOf" srcId="{8A0E12CD-CF3E-4D58-81ED-A778402D356F}" destId="{D272424A-0740-4563-81F6-01A726D9F05F}" srcOrd="7" destOrd="0" presId="urn:microsoft.com/office/officeart/2005/8/layout/lProcess2"/>
    <dgm:cxn modelId="{EE2E1878-8997-4D7F-BE1E-F1EE1D9ECC67}" type="presParOf" srcId="{8A0E12CD-CF3E-4D58-81ED-A778402D356F}" destId="{561B50A9-2A96-4A90-AACC-BE87A25CFA15}" srcOrd="8" destOrd="0" presId="urn:microsoft.com/office/officeart/2005/8/layout/lProcess2"/>
    <dgm:cxn modelId="{43749916-02B6-441D-AF78-D192912BED46}" type="presParOf" srcId="{561B50A9-2A96-4A90-AACC-BE87A25CFA15}" destId="{083259C1-C5F2-476F-9F2F-155A2B762932}" srcOrd="0" destOrd="0" presId="urn:microsoft.com/office/officeart/2005/8/layout/lProcess2"/>
    <dgm:cxn modelId="{7A80B5EC-1061-4FE7-9971-8AC52F1AD7F7}" type="presParOf" srcId="{561B50A9-2A96-4A90-AACC-BE87A25CFA15}" destId="{27E694E3-605D-45A0-BEBD-5C8F48517BC1}" srcOrd="1" destOrd="0" presId="urn:microsoft.com/office/officeart/2005/8/layout/lProcess2"/>
    <dgm:cxn modelId="{669AA8F5-7974-47A4-A9D4-9C0EC6AF0418}" type="presParOf" srcId="{561B50A9-2A96-4A90-AACC-BE87A25CFA15}" destId="{50F1DF89-F734-4B05-8485-D232D65CB70A}" srcOrd="2" destOrd="0" presId="urn:microsoft.com/office/officeart/2005/8/layout/lProcess2"/>
    <dgm:cxn modelId="{D0EBC335-7E8A-468B-B90D-551ED04D885C}" type="presParOf" srcId="{50F1DF89-F734-4B05-8485-D232D65CB70A}" destId="{37B96C65-4221-4344-A977-FC85D90E300A}" srcOrd="0" destOrd="0" presId="urn:microsoft.com/office/officeart/2005/8/layout/lProcess2"/>
    <dgm:cxn modelId="{EEBD973C-892C-4C08-8C98-1AB2138818F4}" type="presParOf" srcId="{37B96C65-4221-4344-A977-FC85D90E300A}" destId="{25DA1AC0-269F-4E6B-A346-AC477BA61B7D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6FAD1D7-CB4C-4E2F-B0AE-383E94AB803F}" type="doc">
      <dgm:prSet loTypeId="urn:microsoft.com/office/officeart/2005/8/layout/radial5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B0577D01-AA26-4241-BBD0-A703E6191102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Минфин России использует данные из источников информации  и рассчитывает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791F8E9-402C-4A15-85C1-D7A48F7D9AA8}" type="parTrans" cxnId="{1BD1769C-F671-40E4-8DDE-FD68E0E2E35C}">
      <dgm:prSet/>
      <dgm:spPr/>
      <dgm:t>
        <a:bodyPr/>
        <a:lstStyle/>
        <a:p>
          <a:endParaRPr lang="ru-RU"/>
        </a:p>
      </dgm:t>
    </dgm:pt>
    <dgm:pt modelId="{C69889B6-1551-494B-9BA1-98B72D093ECA}" type="sibTrans" cxnId="{1BD1769C-F671-40E4-8DDE-FD68E0E2E35C}">
      <dgm:prSet/>
      <dgm:spPr/>
      <dgm:t>
        <a:bodyPr/>
        <a:lstStyle/>
        <a:p>
          <a:endParaRPr lang="ru-RU"/>
        </a:p>
      </dgm:t>
    </dgm:pt>
    <dgm:pt modelId="{FCEBBC05-76C0-4FCC-B37C-A6CF55534CE3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итоговую оценку качества </a:t>
          </a:r>
          <a:r>
            <a: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финансового менеджмента по каждому главному администратору средств федерального бюджета </a:t>
          </a:r>
          <a:endParaRPr lang="ru-RU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C0BE45A-D480-4B75-958F-18993F24D6EF}" type="parTrans" cxnId="{D29018E4-AF3D-4300-9215-2C96F98BF86E}">
      <dgm:prSet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14B765F-D13D-43F2-B899-BD9DDCEEC64C}" type="sibTrans" cxnId="{D29018E4-AF3D-4300-9215-2C96F98BF86E}">
      <dgm:prSet/>
      <dgm:spPr/>
      <dgm:t>
        <a:bodyPr/>
        <a:lstStyle/>
        <a:p>
          <a:endParaRPr lang="ru-RU"/>
        </a:p>
      </dgm:t>
    </dgm:pt>
    <dgm:pt modelId="{51515D69-7D2C-4152-8818-73B3B75D9E2B}">
      <dgm:prSet phldrT="[Текст]"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оценку качества управления </a:t>
          </a:r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расходами бюджета</a:t>
          </a:r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13DDEB2-44B6-4E8F-A40F-4D0FD80C230A}" type="parTrans" cxnId="{67B780F3-0F38-4C3E-A99D-DB91E7849058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72FAC29-1BF9-463A-A152-3ED092EA84A1}" type="sibTrans" cxnId="{67B780F3-0F38-4C3E-A99D-DB91E7849058}">
      <dgm:prSet/>
      <dgm:spPr/>
      <dgm:t>
        <a:bodyPr/>
        <a:lstStyle/>
        <a:p>
          <a:endParaRPr lang="ru-RU"/>
        </a:p>
      </dgm:t>
    </dgm:pt>
    <dgm:pt modelId="{4F66D56E-2715-43E7-97BA-2A4EEC35790C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целевые значения показателей качества финансового менеджмента</a:t>
          </a:r>
        </a:p>
      </dgm:t>
    </dgm:pt>
    <dgm:pt modelId="{A2BD520A-3D39-45D5-9A6C-6303319F81CA}" type="parTrans" cxnId="{D87FEC7B-C93B-4A11-B811-A5D60A6255B2}">
      <dgm:prSet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CC7EC72-D9CF-4FDB-83E8-2160BA8788D9}" type="sibTrans" cxnId="{D87FEC7B-C93B-4A11-B811-A5D60A6255B2}">
      <dgm:prSet/>
      <dgm:spPr/>
      <dgm:t>
        <a:bodyPr/>
        <a:lstStyle/>
        <a:p>
          <a:endParaRPr lang="ru-RU"/>
        </a:p>
      </dgm:t>
    </dgm:pt>
    <dgm:pt modelId="{F8588541-1F5C-41B3-A89E-8EDB83C05814}">
      <dgm:prSet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оценку качества управления </a:t>
          </a:r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доходами бюджета</a:t>
          </a:r>
        </a:p>
      </dgm:t>
    </dgm:pt>
    <dgm:pt modelId="{32E29B0F-BFC3-4003-A27A-B9A084CBC4AB}" type="parTrans" cxnId="{77A88E00-0D67-4939-9C5A-9B271CF9FA50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18F9114-8D6D-46FD-97D3-D063AC8862DB}" type="sibTrans" cxnId="{77A88E00-0D67-4939-9C5A-9B271CF9FA50}">
      <dgm:prSet/>
      <dgm:spPr/>
      <dgm:t>
        <a:bodyPr/>
        <a:lstStyle/>
        <a:p>
          <a:endParaRPr lang="ru-RU"/>
        </a:p>
      </dgm:t>
    </dgm:pt>
    <dgm:pt modelId="{79113047-350A-421C-A5A7-33D3BD06CCA2}">
      <dgm:prSet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оценку качества ведения учета и составления </a:t>
          </a:r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бюджетной отчетности </a:t>
          </a:r>
        </a:p>
      </dgm:t>
    </dgm:pt>
    <dgm:pt modelId="{F4ED614D-9A22-49FD-A788-87D297D3203C}" type="parTrans" cxnId="{11E6E4A5-CF6F-4BF9-804D-6A9B990E0F28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EA558CF-98B9-4566-B23C-12D20B169175}" type="sibTrans" cxnId="{11E6E4A5-CF6F-4BF9-804D-6A9B990E0F28}">
      <dgm:prSet/>
      <dgm:spPr/>
      <dgm:t>
        <a:bodyPr/>
        <a:lstStyle/>
        <a:p>
          <a:endParaRPr lang="ru-RU"/>
        </a:p>
      </dgm:t>
    </dgm:pt>
    <dgm:pt modelId="{6472F134-09A5-42BC-8103-E83E6734037B}">
      <dgm:prSet custT="1"/>
      <dgm:spPr/>
      <dgm:t>
        <a:bodyPr/>
        <a:lstStyle/>
        <a:p>
          <a:r>
            <a: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оценку качества организации и осуществления внутреннего финансового контроля и внутреннего финансового аудита</a:t>
          </a:r>
        </a:p>
      </dgm:t>
    </dgm:pt>
    <dgm:pt modelId="{DEB0A0FC-EFBE-4697-BBC8-BCDC7EB87C8C}" type="parTrans" cxnId="{344BCA1C-73A5-4FB8-8EB9-5FC8D8893AE3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EDEBB33-699E-4C10-8E3F-3AFBE360FF88}" type="sibTrans" cxnId="{344BCA1C-73A5-4FB8-8EB9-5FC8D8893AE3}">
      <dgm:prSet/>
      <dgm:spPr/>
      <dgm:t>
        <a:bodyPr/>
        <a:lstStyle/>
        <a:p>
          <a:endParaRPr lang="ru-RU"/>
        </a:p>
      </dgm:t>
    </dgm:pt>
    <dgm:pt modelId="{943CDD36-9B0A-4B4A-9CF0-ACC6DE0A8886}">
      <dgm:prSet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оценку качества </a:t>
          </a:r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управления активам</a:t>
          </a:r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0FEC585-26DC-4E4D-88E4-8434F432A159}" type="parTrans" cxnId="{9FDA4A0D-48BA-4EB4-968B-B366535EBA15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BCF7B40-86B9-4F35-865E-7B043E4DA214}" type="sibTrans" cxnId="{9FDA4A0D-48BA-4EB4-968B-B366535EBA15}">
      <dgm:prSet/>
      <dgm:spPr/>
      <dgm:t>
        <a:bodyPr/>
        <a:lstStyle/>
        <a:p>
          <a:endParaRPr lang="ru-RU"/>
        </a:p>
      </dgm:t>
    </dgm:pt>
    <dgm:pt modelId="{9200CFBA-6169-4570-A3AC-347B38B6E819}" type="pres">
      <dgm:prSet presAssocID="{66FAD1D7-CB4C-4E2F-B0AE-383E94AB803F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227483B-D7C1-4BFD-9CCC-A31D5F52B5E2}" type="pres">
      <dgm:prSet presAssocID="{B0577D01-AA26-4241-BBD0-A703E6191102}" presName="centerShape" presStyleLbl="node0" presStyleIdx="0" presStyleCnt="1" custScaleX="164830" custScaleY="158149"/>
      <dgm:spPr/>
      <dgm:t>
        <a:bodyPr/>
        <a:lstStyle/>
        <a:p>
          <a:endParaRPr lang="ru-RU"/>
        </a:p>
      </dgm:t>
    </dgm:pt>
    <dgm:pt modelId="{B7678888-2A46-49B9-A93E-A08FBF9565B4}" type="pres">
      <dgm:prSet presAssocID="{8C0BE45A-D480-4B75-958F-18993F24D6EF}" presName="parTrans" presStyleLbl="sibTrans2D1" presStyleIdx="0" presStyleCnt="7"/>
      <dgm:spPr/>
      <dgm:t>
        <a:bodyPr/>
        <a:lstStyle/>
        <a:p>
          <a:endParaRPr lang="ru-RU"/>
        </a:p>
      </dgm:t>
    </dgm:pt>
    <dgm:pt modelId="{D4706980-BBF3-4E12-BE01-FEB88C381B0F}" type="pres">
      <dgm:prSet presAssocID="{8C0BE45A-D480-4B75-958F-18993F24D6EF}" presName="connectorText" presStyleLbl="sibTrans2D1" presStyleIdx="0" presStyleCnt="7"/>
      <dgm:spPr/>
      <dgm:t>
        <a:bodyPr/>
        <a:lstStyle/>
        <a:p>
          <a:endParaRPr lang="ru-RU"/>
        </a:p>
      </dgm:t>
    </dgm:pt>
    <dgm:pt modelId="{B8F16F50-CD2F-4ED0-A75A-421660C52565}" type="pres">
      <dgm:prSet presAssocID="{FCEBBC05-76C0-4FCC-B37C-A6CF55534CE3}" presName="node" presStyleLbl="node1" presStyleIdx="0" presStyleCnt="7" custScaleX="122675" custScaleY="120050" custRadScaleRad="141185" custRadScaleInc="2183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E25DDD-19EA-4D75-8280-0418F3CF708A}" type="pres">
      <dgm:prSet presAssocID="{A2BD520A-3D39-45D5-9A6C-6303319F81CA}" presName="parTrans" presStyleLbl="sibTrans2D1" presStyleIdx="1" presStyleCnt="7" custScaleX="180860" custScaleY="71435"/>
      <dgm:spPr/>
      <dgm:t>
        <a:bodyPr/>
        <a:lstStyle/>
        <a:p>
          <a:endParaRPr lang="ru-RU"/>
        </a:p>
      </dgm:t>
    </dgm:pt>
    <dgm:pt modelId="{0B415B64-95C1-4469-9D6A-4DB3E3FA8A24}" type="pres">
      <dgm:prSet presAssocID="{A2BD520A-3D39-45D5-9A6C-6303319F81CA}" presName="connectorText" presStyleLbl="sibTrans2D1" presStyleIdx="1" presStyleCnt="7"/>
      <dgm:spPr/>
      <dgm:t>
        <a:bodyPr/>
        <a:lstStyle/>
        <a:p>
          <a:endParaRPr lang="ru-RU"/>
        </a:p>
      </dgm:t>
    </dgm:pt>
    <dgm:pt modelId="{5B258096-BE07-4F46-9446-E46B276C073C}" type="pres">
      <dgm:prSet presAssocID="{4F66D56E-2715-43E7-97BA-2A4EEC35790C}" presName="node" presStyleLbl="node1" presStyleIdx="1" presStyleCnt="7" custScaleX="101476" custScaleY="95826" custRadScaleRad="105049" custRadScaleInc="-2010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B0ECF2-D89B-4E1C-98C3-2757DA286B45}" type="pres">
      <dgm:prSet presAssocID="{413DDEB2-44B6-4E8F-A40F-4D0FD80C230A}" presName="parTrans" presStyleLbl="sibTrans2D1" presStyleIdx="2" presStyleCnt="7"/>
      <dgm:spPr/>
      <dgm:t>
        <a:bodyPr/>
        <a:lstStyle/>
        <a:p>
          <a:endParaRPr lang="ru-RU"/>
        </a:p>
      </dgm:t>
    </dgm:pt>
    <dgm:pt modelId="{E92B5E7B-76BC-4004-B65F-5743D0D9B6A7}" type="pres">
      <dgm:prSet presAssocID="{413DDEB2-44B6-4E8F-A40F-4D0FD80C230A}" presName="connectorText" presStyleLbl="sibTrans2D1" presStyleIdx="2" presStyleCnt="7"/>
      <dgm:spPr/>
      <dgm:t>
        <a:bodyPr/>
        <a:lstStyle/>
        <a:p>
          <a:endParaRPr lang="ru-RU"/>
        </a:p>
      </dgm:t>
    </dgm:pt>
    <dgm:pt modelId="{6C98127F-3D13-4EBD-A4ED-998CB4FFF5B7}" type="pres">
      <dgm:prSet presAssocID="{51515D69-7D2C-4152-8818-73B3B75D9E2B}" presName="node" presStyleLbl="node1" presStyleIdx="2" presStyleCnt="7" custScaleX="116817" custScaleY="117391" custRadScaleRad="146669" custRadScaleInc="-281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4C0F15-9F16-4922-92C2-02AEE89AD535}" type="pres">
      <dgm:prSet presAssocID="{32E29B0F-BFC3-4003-A27A-B9A084CBC4AB}" presName="parTrans" presStyleLbl="sibTrans2D1" presStyleIdx="3" presStyleCnt="7" custScaleX="174398"/>
      <dgm:spPr/>
      <dgm:t>
        <a:bodyPr/>
        <a:lstStyle/>
        <a:p>
          <a:endParaRPr lang="ru-RU"/>
        </a:p>
      </dgm:t>
    </dgm:pt>
    <dgm:pt modelId="{1D14585D-E6FA-4D63-8DB4-BC8CB3F07519}" type="pres">
      <dgm:prSet presAssocID="{32E29B0F-BFC3-4003-A27A-B9A084CBC4AB}" presName="connectorText" presStyleLbl="sibTrans2D1" presStyleIdx="3" presStyleCnt="7"/>
      <dgm:spPr/>
      <dgm:t>
        <a:bodyPr/>
        <a:lstStyle/>
        <a:p>
          <a:endParaRPr lang="ru-RU"/>
        </a:p>
      </dgm:t>
    </dgm:pt>
    <dgm:pt modelId="{BCF30A70-20AE-41D6-ABE0-726CA23614CD}" type="pres">
      <dgm:prSet presAssocID="{F8588541-1F5C-41B3-A89E-8EDB83C05814}" presName="node" presStyleLbl="node1" presStyleIdx="3" presStyleCnt="7" custScaleX="117796" custScaleY="116723" custRadScaleRad="110170" custRadScaleInc="-686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45D2F3-CA04-482A-8F8F-F83B5BAA79E6}" type="pres">
      <dgm:prSet presAssocID="{F4ED614D-9A22-49FD-A788-87D297D3203C}" presName="parTrans" presStyleLbl="sibTrans2D1" presStyleIdx="4" presStyleCnt="7" custScaleX="180029"/>
      <dgm:spPr/>
      <dgm:t>
        <a:bodyPr/>
        <a:lstStyle/>
        <a:p>
          <a:endParaRPr lang="ru-RU"/>
        </a:p>
      </dgm:t>
    </dgm:pt>
    <dgm:pt modelId="{7A9F7B79-BA49-4357-9A5F-FAACFFC43ADF}" type="pres">
      <dgm:prSet presAssocID="{F4ED614D-9A22-49FD-A788-87D297D3203C}" presName="connectorText" presStyleLbl="sibTrans2D1" presStyleIdx="4" presStyleCnt="7"/>
      <dgm:spPr/>
      <dgm:t>
        <a:bodyPr/>
        <a:lstStyle/>
        <a:p>
          <a:endParaRPr lang="ru-RU"/>
        </a:p>
      </dgm:t>
    </dgm:pt>
    <dgm:pt modelId="{06C99328-3A50-43C6-95D4-1A440577179F}" type="pres">
      <dgm:prSet presAssocID="{79113047-350A-421C-A5A7-33D3BD06CCA2}" presName="node" presStyleLbl="node1" presStyleIdx="4" presStyleCnt="7" custScaleX="115398" custScaleY="115865" custRadScaleRad="110062" custRadScaleInc="692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38630A-3C4F-4F20-A2F7-D4807C72D900}" type="pres">
      <dgm:prSet presAssocID="{DEB0A0FC-EFBE-4697-BBC8-BCDC7EB87C8C}" presName="parTrans" presStyleLbl="sibTrans2D1" presStyleIdx="5" presStyleCnt="7"/>
      <dgm:spPr/>
      <dgm:t>
        <a:bodyPr/>
        <a:lstStyle/>
        <a:p>
          <a:endParaRPr lang="ru-RU"/>
        </a:p>
      </dgm:t>
    </dgm:pt>
    <dgm:pt modelId="{405CCD33-C6EC-4AE5-8978-BE5C5360A4A2}" type="pres">
      <dgm:prSet presAssocID="{DEB0A0FC-EFBE-4697-BBC8-BCDC7EB87C8C}" presName="connectorText" presStyleLbl="sibTrans2D1" presStyleIdx="5" presStyleCnt="7"/>
      <dgm:spPr/>
      <dgm:t>
        <a:bodyPr/>
        <a:lstStyle/>
        <a:p>
          <a:endParaRPr lang="ru-RU"/>
        </a:p>
      </dgm:t>
    </dgm:pt>
    <dgm:pt modelId="{D79A9F73-60D0-409F-A8E5-D23EFB031175}" type="pres">
      <dgm:prSet presAssocID="{6472F134-09A5-42BC-8103-E83E6734037B}" presName="node" presStyleLbl="node1" presStyleIdx="5" presStyleCnt="7" custScaleX="124886" custScaleY="121872" custRadScaleRad="150482" custRadScaleInc="244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EC557D-D6FB-40C3-A7B7-5D05BAE05036}" type="pres">
      <dgm:prSet presAssocID="{70FEC585-26DC-4E4D-88E4-8434F432A159}" presName="parTrans" presStyleLbl="sibTrans2D1" presStyleIdx="6" presStyleCnt="7"/>
      <dgm:spPr/>
      <dgm:t>
        <a:bodyPr/>
        <a:lstStyle/>
        <a:p>
          <a:endParaRPr lang="ru-RU"/>
        </a:p>
      </dgm:t>
    </dgm:pt>
    <dgm:pt modelId="{418106AC-2732-46EF-B391-F8CB4F165AE0}" type="pres">
      <dgm:prSet presAssocID="{70FEC585-26DC-4E4D-88E4-8434F432A159}" presName="connectorText" presStyleLbl="sibTrans2D1" presStyleIdx="6" presStyleCnt="7"/>
      <dgm:spPr/>
      <dgm:t>
        <a:bodyPr/>
        <a:lstStyle/>
        <a:p>
          <a:endParaRPr lang="ru-RU"/>
        </a:p>
      </dgm:t>
    </dgm:pt>
    <dgm:pt modelId="{6DF36D9B-3F75-4DAA-B906-6A0B9532209A}" type="pres">
      <dgm:prSet presAssocID="{943CDD36-9B0A-4B4A-9CF0-ACC6DE0A8886}" presName="node" presStyleLbl="node1" presStyleIdx="6" presStyleCnt="7" custScaleX="112131" custScaleY="109623" custRadScaleRad="152502" custRadScaleInc="-337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1E6E4A5-CF6F-4BF9-804D-6A9B990E0F28}" srcId="{B0577D01-AA26-4241-BBD0-A703E6191102}" destId="{79113047-350A-421C-A5A7-33D3BD06CCA2}" srcOrd="4" destOrd="0" parTransId="{F4ED614D-9A22-49FD-A788-87D297D3203C}" sibTransId="{9EA558CF-98B9-4566-B23C-12D20B169175}"/>
    <dgm:cxn modelId="{665AD614-C9EA-4D8E-A560-4C8809C968AB}" type="presOf" srcId="{A2BD520A-3D39-45D5-9A6C-6303319F81CA}" destId="{2CE25DDD-19EA-4D75-8280-0418F3CF708A}" srcOrd="0" destOrd="0" presId="urn:microsoft.com/office/officeart/2005/8/layout/radial5"/>
    <dgm:cxn modelId="{9E234ABE-3F30-43EB-9AA4-E61338E7F2C5}" type="presOf" srcId="{FCEBBC05-76C0-4FCC-B37C-A6CF55534CE3}" destId="{B8F16F50-CD2F-4ED0-A75A-421660C52565}" srcOrd="0" destOrd="0" presId="urn:microsoft.com/office/officeart/2005/8/layout/radial5"/>
    <dgm:cxn modelId="{C9827DBD-AA4B-44BF-8538-C495B27FE59C}" type="presOf" srcId="{F8588541-1F5C-41B3-A89E-8EDB83C05814}" destId="{BCF30A70-20AE-41D6-ABE0-726CA23614CD}" srcOrd="0" destOrd="0" presId="urn:microsoft.com/office/officeart/2005/8/layout/radial5"/>
    <dgm:cxn modelId="{BFCC66BE-E626-4941-B535-1D0349C6B6E6}" type="presOf" srcId="{943CDD36-9B0A-4B4A-9CF0-ACC6DE0A8886}" destId="{6DF36D9B-3F75-4DAA-B906-6A0B9532209A}" srcOrd="0" destOrd="0" presId="urn:microsoft.com/office/officeart/2005/8/layout/radial5"/>
    <dgm:cxn modelId="{9FDA4A0D-48BA-4EB4-968B-B366535EBA15}" srcId="{B0577D01-AA26-4241-BBD0-A703E6191102}" destId="{943CDD36-9B0A-4B4A-9CF0-ACC6DE0A8886}" srcOrd="6" destOrd="0" parTransId="{70FEC585-26DC-4E4D-88E4-8434F432A159}" sibTransId="{9BCF7B40-86B9-4F35-865E-7B043E4DA214}"/>
    <dgm:cxn modelId="{77A88E00-0D67-4939-9C5A-9B271CF9FA50}" srcId="{B0577D01-AA26-4241-BBD0-A703E6191102}" destId="{F8588541-1F5C-41B3-A89E-8EDB83C05814}" srcOrd="3" destOrd="0" parTransId="{32E29B0F-BFC3-4003-A27A-B9A084CBC4AB}" sibTransId="{018F9114-8D6D-46FD-97D3-D063AC8862DB}"/>
    <dgm:cxn modelId="{5702E024-7C18-4A94-B34F-DCBB6D949FCA}" type="presOf" srcId="{6472F134-09A5-42BC-8103-E83E6734037B}" destId="{D79A9F73-60D0-409F-A8E5-D23EFB031175}" srcOrd="0" destOrd="0" presId="urn:microsoft.com/office/officeart/2005/8/layout/radial5"/>
    <dgm:cxn modelId="{D29018E4-AF3D-4300-9215-2C96F98BF86E}" srcId="{B0577D01-AA26-4241-BBD0-A703E6191102}" destId="{FCEBBC05-76C0-4FCC-B37C-A6CF55534CE3}" srcOrd="0" destOrd="0" parTransId="{8C0BE45A-D480-4B75-958F-18993F24D6EF}" sibTransId="{114B765F-D13D-43F2-B899-BD9DDCEEC64C}"/>
    <dgm:cxn modelId="{344BCA1C-73A5-4FB8-8EB9-5FC8D8893AE3}" srcId="{B0577D01-AA26-4241-BBD0-A703E6191102}" destId="{6472F134-09A5-42BC-8103-E83E6734037B}" srcOrd="5" destOrd="0" parTransId="{DEB0A0FC-EFBE-4697-BBC8-BCDC7EB87C8C}" sibTransId="{9EDEBB33-699E-4C10-8E3F-3AFBE360FF88}"/>
    <dgm:cxn modelId="{1579899D-A51E-4028-AC81-AF9873AE8169}" type="presOf" srcId="{413DDEB2-44B6-4E8F-A40F-4D0FD80C230A}" destId="{5FB0ECF2-D89B-4E1C-98C3-2757DA286B45}" srcOrd="0" destOrd="0" presId="urn:microsoft.com/office/officeart/2005/8/layout/radial5"/>
    <dgm:cxn modelId="{D87FEC7B-C93B-4A11-B811-A5D60A6255B2}" srcId="{B0577D01-AA26-4241-BBD0-A703E6191102}" destId="{4F66D56E-2715-43E7-97BA-2A4EEC35790C}" srcOrd="1" destOrd="0" parTransId="{A2BD520A-3D39-45D5-9A6C-6303319F81CA}" sibTransId="{ECC7EC72-D9CF-4FDB-83E8-2160BA8788D9}"/>
    <dgm:cxn modelId="{B1970F67-9B58-49EC-B74A-F21B885F2238}" type="presOf" srcId="{DEB0A0FC-EFBE-4697-BBC8-BCDC7EB87C8C}" destId="{FE38630A-3C4F-4F20-A2F7-D4807C72D900}" srcOrd="0" destOrd="0" presId="urn:microsoft.com/office/officeart/2005/8/layout/radial5"/>
    <dgm:cxn modelId="{D328E2FF-7E02-4BA0-9144-770013A842B7}" type="presOf" srcId="{70FEC585-26DC-4E4D-88E4-8434F432A159}" destId="{418106AC-2732-46EF-B391-F8CB4F165AE0}" srcOrd="1" destOrd="0" presId="urn:microsoft.com/office/officeart/2005/8/layout/radial5"/>
    <dgm:cxn modelId="{9399F1D7-7ED1-4031-9EFF-4B1644CA1B63}" type="presOf" srcId="{F4ED614D-9A22-49FD-A788-87D297D3203C}" destId="{7A9F7B79-BA49-4357-9A5F-FAACFFC43ADF}" srcOrd="1" destOrd="0" presId="urn:microsoft.com/office/officeart/2005/8/layout/radial5"/>
    <dgm:cxn modelId="{119B4796-B080-4076-9948-8E0200F21353}" type="presOf" srcId="{32E29B0F-BFC3-4003-A27A-B9A084CBC4AB}" destId="{434C0F15-9F16-4922-92C2-02AEE89AD535}" srcOrd="0" destOrd="0" presId="urn:microsoft.com/office/officeart/2005/8/layout/radial5"/>
    <dgm:cxn modelId="{1BD1769C-F671-40E4-8DDE-FD68E0E2E35C}" srcId="{66FAD1D7-CB4C-4E2F-B0AE-383E94AB803F}" destId="{B0577D01-AA26-4241-BBD0-A703E6191102}" srcOrd="0" destOrd="0" parTransId="{E791F8E9-402C-4A15-85C1-D7A48F7D9AA8}" sibTransId="{C69889B6-1551-494B-9BA1-98B72D093ECA}"/>
    <dgm:cxn modelId="{FB96B4E2-210D-4142-A750-40FB43201DC6}" type="presOf" srcId="{32E29B0F-BFC3-4003-A27A-B9A084CBC4AB}" destId="{1D14585D-E6FA-4D63-8DB4-BC8CB3F07519}" srcOrd="1" destOrd="0" presId="urn:microsoft.com/office/officeart/2005/8/layout/radial5"/>
    <dgm:cxn modelId="{6D38D819-58A8-47D1-9E72-A368A070F814}" type="presOf" srcId="{8C0BE45A-D480-4B75-958F-18993F24D6EF}" destId="{B7678888-2A46-49B9-A93E-A08FBF9565B4}" srcOrd="0" destOrd="0" presId="urn:microsoft.com/office/officeart/2005/8/layout/radial5"/>
    <dgm:cxn modelId="{9544252A-B403-44FC-8232-686CD3AC7C62}" type="presOf" srcId="{413DDEB2-44B6-4E8F-A40F-4D0FD80C230A}" destId="{E92B5E7B-76BC-4004-B65F-5743D0D9B6A7}" srcOrd="1" destOrd="0" presId="urn:microsoft.com/office/officeart/2005/8/layout/radial5"/>
    <dgm:cxn modelId="{95276DE7-5F47-4DC2-8EBC-2951DE0DAFF3}" type="presOf" srcId="{66FAD1D7-CB4C-4E2F-B0AE-383E94AB803F}" destId="{9200CFBA-6169-4570-A3AC-347B38B6E819}" srcOrd="0" destOrd="0" presId="urn:microsoft.com/office/officeart/2005/8/layout/radial5"/>
    <dgm:cxn modelId="{EC2A8219-E276-453B-9BF7-7C1A374B8FA8}" type="presOf" srcId="{8C0BE45A-D480-4B75-958F-18993F24D6EF}" destId="{D4706980-BBF3-4E12-BE01-FEB88C381B0F}" srcOrd="1" destOrd="0" presId="urn:microsoft.com/office/officeart/2005/8/layout/radial5"/>
    <dgm:cxn modelId="{9B7B4810-39A6-4A41-9394-7360F7A68DC9}" type="presOf" srcId="{4F66D56E-2715-43E7-97BA-2A4EEC35790C}" destId="{5B258096-BE07-4F46-9446-E46B276C073C}" srcOrd="0" destOrd="0" presId="urn:microsoft.com/office/officeart/2005/8/layout/radial5"/>
    <dgm:cxn modelId="{5763F0DC-6C4B-4028-A49D-F28926DAC9C9}" type="presOf" srcId="{DEB0A0FC-EFBE-4697-BBC8-BCDC7EB87C8C}" destId="{405CCD33-C6EC-4AE5-8978-BE5C5360A4A2}" srcOrd="1" destOrd="0" presId="urn:microsoft.com/office/officeart/2005/8/layout/radial5"/>
    <dgm:cxn modelId="{6DF40063-E066-4FF4-8AC6-545C43C4CE9C}" type="presOf" srcId="{F4ED614D-9A22-49FD-A788-87D297D3203C}" destId="{B545D2F3-CA04-482A-8F8F-F83B5BAA79E6}" srcOrd="0" destOrd="0" presId="urn:microsoft.com/office/officeart/2005/8/layout/radial5"/>
    <dgm:cxn modelId="{8E3EB7ED-5FDC-42A3-801C-7E612890395E}" type="presOf" srcId="{70FEC585-26DC-4E4D-88E4-8434F432A159}" destId="{9AEC557D-D6FB-40C3-A7B7-5D05BAE05036}" srcOrd="0" destOrd="0" presId="urn:microsoft.com/office/officeart/2005/8/layout/radial5"/>
    <dgm:cxn modelId="{7CDC7825-23B7-49F9-967E-CA28FF1B57F4}" type="presOf" srcId="{B0577D01-AA26-4241-BBD0-A703E6191102}" destId="{4227483B-D7C1-4BFD-9CCC-A31D5F52B5E2}" srcOrd="0" destOrd="0" presId="urn:microsoft.com/office/officeart/2005/8/layout/radial5"/>
    <dgm:cxn modelId="{67B780F3-0F38-4C3E-A99D-DB91E7849058}" srcId="{B0577D01-AA26-4241-BBD0-A703E6191102}" destId="{51515D69-7D2C-4152-8818-73B3B75D9E2B}" srcOrd="2" destOrd="0" parTransId="{413DDEB2-44B6-4E8F-A40F-4D0FD80C230A}" sibTransId="{A72FAC29-1BF9-463A-A152-3ED092EA84A1}"/>
    <dgm:cxn modelId="{98E2526C-1B7A-47DA-82E2-1C303A3038D2}" type="presOf" srcId="{A2BD520A-3D39-45D5-9A6C-6303319F81CA}" destId="{0B415B64-95C1-4469-9D6A-4DB3E3FA8A24}" srcOrd="1" destOrd="0" presId="urn:microsoft.com/office/officeart/2005/8/layout/radial5"/>
    <dgm:cxn modelId="{87114552-034E-451E-9547-09EEB00E14B5}" type="presOf" srcId="{51515D69-7D2C-4152-8818-73B3B75D9E2B}" destId="{6C98127F-3D13-4EBD-A4ED-998CB4FFF5B7}" srcOrd="0" destOrd="0" presId="urn:microsoft.com/office/officeart/2005/8/layout/radial5"/>
    <dgm:cxn modelId="{3ECDF3AF-67E5-46C8-94CF-8E646DF4269D}" type="presOf" srcId="{79113047-350A-421C-A5A7-33D3BD06CCA2}" destId="{06C99328-3A50-43C6-95D4-1A440577179F}" srcOrd="0" destOrd="0" presId="urn:microsoft.com/office/officeart/2005/8/layout/radial5"/>
    <dgm:cxn modelId="{EECF5563-3F21-4CA6-ACA6-0A57AEEF2EAB}" type="presParOf" srcId="{9200CFBA-6169-4570-A3AC-347B38B6E819}" destId="{4227483B-D7C1-4BFD-9CCC-A31D5F52B5E2}" srcOrd="0" destOrd="0" presId="urn:microsoft.com/office/officeart/2005/8/layout/radial5"/>
    <dgm:cxn modelId="{2D0B15BF-3EA3-4225-8BFE-9E143975E5C6}" type="presParOf" srcId="{9200CFBA-6169-4570-A3AC-347B38B6E819}" destId="{B7678888-2A46-49B9-A93E-A08FBF9565B4}" srcOrd="1" destOrd="0" presId="urn:microsoft.com/office/officeart/2005/8/layout/radial5"/>
    <dgm:cxn modelId="{E8AD52A9-D5C0-4876-B134-84312EDED7CF}" type="presParOf" srcId="{B7678888-2A46-49B9-A93E-A08FBF9565B4}" destId="{D4706980-BBF3-4E12-BE01-FEB88C381B0F}" srcOrd="0" destOrd="0" presId="urn:microsoft.com/office/officeart/2005/8/layout/radial5"/>
    <dgm:cxn modelId="{A3C0093E-D735-4D31-B191-A307B709A789}" type="presParOf" srcId="{9200CFBA-6169-4570-A3AC-347B38B6E819}" destId="{B8F16F50-CD2F-4ED0-A75A-421660C52565}" srcOrd="2" destOrd="0" presId="urn:microsoft.com/office/officeart/2005/8/layout/radial5"/>
    <dgm:cxn modelId="{CACE5CDF-6558-453F-AEC9-6AF4F85CFC41}" type="presParOf" srcId="{9200CFBA-6169-4570-A3AC-347B38B6E819}" destId="{2CE25DDD-19EA-4D75-8280-0418F3CF708A}" srcOrd="3" destOrd="0" presId="urn:microsoft.com/office/officeart/2005/8/layout/radial5"/>
    <dgm:cxn modelId="{B1D67026-22FD-4253-9D86-25172E9DE6CE}" type="presParOf" srcId="{2CE25DDD-19EA-4D75-8280-0418F3CF708A}" destId="{0B415B64-95C1-4469-9D6A-4DB3E3FA8A24}" srcOrd="0" destOrd="0" presId="urn:microsoft.com/office/officeart/2005/8/layout/radial5"/>
    <dgm:cxn modelId="{A4E16513-48C3-4EF4-B4FC-E90260CD7417}" type="presParOf" srcId="{9200CFBA-6169-4570-A3AC-347B38B6E819}" destId="{5B258096-BE07-4F46-9446-E46B276C073C}" srcOrd="4" destOrd="0" presId="urn:microsoft.com/office/officeart/2005/8/layout/radial5"/>
    <dgm:cxn modelId="{FFE48205-2AFB-4063-BF67-B1D909FD1E46}" type="presParOf" srcId="{9200CFBA-6169-4570-A3AC-347B38B6E819}" destId="{5FB0ECF2-D89B-4E1C-98C3-2757DA286B45}" srcOrd="5" destOrd="0" presId="urn:microsoft.com/office/officeart/2005/8/layout/radial5"/>
    <dgm:cxn modelId="{0717FA99-6A09-4571-8321-20FE38009647}" type="presParOf" srcId="{5FB0ECF2-D89B-4E1C-98C3-2757DA286B45}" destId="{E92B5E7B-76BC-4004-B65F-5743D0D9B6A7}" srcOrd="0" destOrd="0" presId="urn:microsoft.com/office/officeart/2005/8/layout/radial5"/>
    <dgm:cxn modelId="{834AB26B-B39A-4CC5-B474-835CF6A27F16}" type="presParOf" srcId="{9200CFBA-6169-4570-A3AC-347B38B6E819}" destId="{6C98127F-3D13-4EBD-A4ED-998CB4FFF5B7}" srcOrd="6" destOrd="0" presId="urn:microsoft.com/office/officeart/2005/8/layout/radial5"/>
    <dgm:cxn modelId="{B789D1EE-AC99-410C-B3BB-3B6B9BF47BC0}" type="presParOf" srcId="{9200CFBA-6169-4570-A3AC-347B38B6E819}" destId="{434C0F15-9F16-4922-92C2-02AEE89AD535}" srcOrd="7" destOrd="0" presId="urn:microsoft.com/office/officeart/2005/8/layout/radial5"/>
    <dgm:cxn modelId="{B4D6EE40-7E3F-4313-99B1-34202B9BF4F5}" type="presParOf" srcId="{434C0F15-9F16-4922-92C2-02AEE89AD535}" destId="{1D14585D-E6FA-4D63-8DB4-BC8CB3F07519}" srcOrd="0" destOrd="0" presId="urn:microsoft.com/office/officeart/2005/8/layout/radial5"/>
    <dgm:cxn modelId="{46615664-1651-44D1-98E6-DBEAF9A64BDA}" type="presParOf" srcId="{9200CFBA-6169-4570-A3AC-347B38B6E819}" destId="{BCF30A70-20AE-41D6-ABE0-726CA23614CD}" srcOrd="8" destOrd="0" presId="urn:microsoft.com/office/officeart/2005/8/layout/radial5"/>
    <dgm:cxn modelId="{260F9B2F-92B7-4E03-A5DD-8A486C402B7E}" type="presParOf" srcId="{9200CFBA-6169-4570-A3AC-347B38B6E819}" destId="{B545D2F3-CA04-482A-8F8F-F83B5BAA79E6}" srcOrd="9" destOrd="0" presId="urn:microsoft.com/office/officeart/2005/8/layout/radial5"/>
    <dgm:cxn modelId="{EBA70C5D-7505-4CA9-9BA1-03BCB21333D7}" type="presParOf" srcId="{B545D2F3-CA04-482A-8F8F-F83B5BAA79E6}" destId="{7A9F7B79-BA49-4357-9A5F-FAACFFC43ADF}" srcOrd="0" destOrd="0" presId="urn:microsoft.com/office/officeart/2005/8/layout/radial5"/>
    <dgm:cxn modelId="{D4A2EC11-5C30-4321-86F5-626AC5A61CAA}" type="presParOf" srcId="{9200CFBA-6169-4570-A3AC-347B38B6E819}" destId="{06C99328-3A50-43C6-95D4-1A440577179F}" srcOrd="10" destOrd="0" presId="urn:microsoft.com/office/officeart/2005/8/layout/radial5"/>
    <dgm:cxn modelId="{C9B254A8-5009-4411-BB48-4FBB11AA8F36}" type="presParOf" srcId="{9200CFBA-6169-4570-A3AC-347B38B6E819}" destId="{FE38630A-3C4F-4F20-A2F7-D4807C72D900}" srcOrd="11" destOrd="0" presId="urn:microsoft.com/office/officeart/2005/8/layout/radial5"/>
    <dgm:cxn modelId="{C98A2CBA-A33E-4778-98AA-4D52F66623EB}" type="presParOf" srcId="{FE38630A-3C4F-4F20-A2F7-D4807C72D900}" destId="{405CCD33-C6EC-4AE5-8978-BE5C5360A4A2}" srcOrd="0" destOrd="0" presId="urn:microsoft.com/office/officeart/2005/8/layout/radial5"/>
    <dgm:cxn modelId="{F59F3FD5-74C8-4224-92D6-969E0695EE50}" type="presParOf" srcId="{9200CFBA-6169-4570-A3AC-347B38B6E819}" destId="{D79A9F73-60D0-409F-A8E5-D23EFB031175}" srcOrd="12" destOrd="0" presId="urn:microsoft.com/office/officeart/2005/8/layout/radial5"/>
    <dgm:cxn modelId="{262824FB-5460-4A99-BF90-8DC39741618C}" type="presParOf" srcId="{9200CFBA-6169-4570-A3AC-347B38B6E819}" destId="{9AEC557D-D6FB-40C3-A7B7-5D05BAE05036}" srcOrd="13" destOrd="0" presId="urn:microsoft.com/office/officeart/2005/8/layout/radial5"/>
    <dgm:cxn modelId="{E2AFDB0A-E655-42FE-9BC7-DDD81C663D91}" type="presParOf" srcId="{9AEC557D-D6FB-40C3-A7B7-5D05BAE05036}" destId="{418106AC-2732-46EF-B391-F8CB4F165AE0}" srcOrd="0" destOrd="0" presId="urn:microsoft.com/office/officeart/2005/8/layout/radial5"/>
    <dgm:cxn modelId="{AD004F68-90BF-4FB9-9185-9E3053F318AD}" type="presParOf" srcId="{9200CFBA-6169-4570-A3AC-347B38B6E819}" destId="{6DF36D9B-3F75-4DAA-B906-6A0B9532209A}" srcOrd="14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21BB0FA-0AF0-41E6-8A42-B34FAE59A7FE}" type="doc">
      <dgm:prSet loTypeId="urn:microsoft.com/office/officeart/2008/layout/RadialCluster" loCatId="cycle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A42D1860-6FB5-443B-B198-9F8D3CDA8D1D}">
      <dgm:prSet phldrT="[Текст]" custT="1"/>
      <dgm:spPr>
        <a:effectLst>
          <a:innerShdw blurRad="114300">
            <a:prstClr val="black"/>
          </a:innerShdw>
        </a:effectLst>
      </dgm:spPr>
      <dgm:t>
        <a:bodyPr/>
        <a:lstStyle/>
        <a:p>
          <a:r>
            <a: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Показатели системы оценки качества финансового менеджмента включают в себя:</a:t>
          </a:r>
          <a:endParaRPr lang="ru-RU" sz="2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3F6B53A-6C2D-4289-8FD4-1F1AD9279444}" type="parTrans" cxnId="{94E13A22-2CCB-4721-BB34-CD2772CC34CB}">
      <dgm:prSet/>
      <dgm:spPr/>
      <dgm:t>
        <a:bodyPr/>
        <a:lstStyle/>
        <a:p>
          <a:endParaRPr lang="ru-RU"/>
        </a:p>
      </dgm:t>
    </dgm:pt>
    <dgm:pt modelId="{2A466DC7-3C56-424F-BB33-1E2762858809}" type="sibTrans" cxnId="{94E13A22-2CCB-4721-BB34-CD2772CC34CB}">
      <dgm:prSet/>
      <dgm:spPr/>
      <dgm:t>
        <a:bodyPr/>
        <a:lstStyle/>
        <a:p>
          <a:endParaRPr lang="ru-RU"/>
        </a:p>
      </dgm:t>
    </dgm:pt>
    <dgm:pt modelId="{0CB2A7ED-4C43-4019-8F78-7575A4687D2E}">
      <dgm:prSet phldrT="[Текст]" custT="1"/>
      <dgm:spPr>
        <a:effectLst>
          <a:innerShdw blurRad="114300">
            <a:prstClr val="black"/>
          </a:innerShdw>
        </a:effectLst>
      </dgm:spPr>
      <dgm:t>
        <a:bodyPr/>
        <a:lstStyle/>
        <a:p>
          <a:r>
            <a:rPr lang="ru-RU" sz="2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Показатели операционной</a:t>
          </a:r>
        </a:p>
        <a:p>
          <a:r>
            <a:rPr lang="ru-RU" sz="2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эффективности</a:t>
          </a:r>
          <a:endParaRPr lang="ru-RU" sz="25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151251D-D501-4936-A0FF-2419F7458A16}" type="parTrans" cxnId="{418A6073-866E-4BD0-9E87-7C9C0574392A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E1D0E64-95B7-4761-9274-46682BCA784E}" type="sibTrans" cxnId="{418A6073-866E-4BD0-9E87-7C9C0574392A}">
      <dgm:prSet/>
      <dgm:spPr/>
      <dgm:t>
        <a:bodyPr/>
        <a:lstStyle/>
        <a:p>
          <a:endParaRPr lang="ru-RU"/>
        </a:p>
      </dgm:t>
    </dgm:pt>
    <dgm:pt modelId="{F0B821D0-07F1-49BE-975C-7C5700A570AA}">
      <dgm:prSet phldrT="[Текст]"/>
      <dgm:spPr>
        <a:effectLst>
          <a:innerShdw blurRad="114300">
            <a:prstClr val="black"/>
          </a:innerShdw>
        </a:effectLst>
      </dgm:spPr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Дисквалифицирующие показатели </a:t>
          </a:r>
          <a:b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качества финансового менеджмента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1AAD492-9CCE-4E85-AEA9-35740B986FCB}" type="parTrans" cxnId="{D420FAA1-390F-41BE-8C09-9BA8AE3892C2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F3B0E87-AC19-4022-8A1E-640A397E1484}" type="sibTrans" cxnId="{D420FAA1-390F-41BE-8C09-9BA8AE3892C2}">
      <dgm:prSet/>
      <dgm:spPr/>
      <dgm:t>
        <a:bodyPr/>
        <a:lstStyle/>
        <a:p>
          <a:endParaRPr lang="ru-RU"/>
        </a:p>
      </dgm:t>
    </dgm:pt>
    <dgm:pt modelId="{B0DA809A-DDD3-4C50-A823-FC1629E851D0}">
      <dgm:prSet phldrT="[Текст]"/>
      <dgm:spPr>
        <a:scene3d>
          <a:camera prst="orthographicFront"/>
          <a:lightRig rig="threePt" dir="t"/>
        </a:scene3d>
        <a:sp3d>
          <a:bevelT w="139700" h="139700" prst="divot"/>
        </a:sp3d>
      </dgm:spPr>
      <dgm:t>
        <a:bodyPr/>
        <a:lstStyle/>
        <a:p>
          <a:endParaRPr lang="ru-RU"/>
        </a:p>
      </dgm:t>
    </dgm:pt>
    <dgm:pt modelId="{97D97FDF-ED58-487E-B723-C404C6E59CE0}" type="parTrans" cxnId="{32A5DA61-6A72-4AF4-AE3B-602D00259926}">
      <dgm:prSet/>
      <dgm:spPr/>
      <dgm:t>
        <a:bodyPr/>
        <a:lstStyle/>
        <a:p>
          <a:endParaRPr lang="ru-RU"/>
        </a:p>
      </dgm:t>
    </dgm:pt>
    <dgm:pt modelId="{48BB2F13-B388-490B-AADF-A357BA8787F0}" type="sibTrans" cxnId="{32A5DA61-6A72-4AF4-AE3B-602D00259926}">
      <dgm:prSet/>
      <dgm:spPr/>
      <dgm:t>
        <a:bodyPr/>
        <a:lstStyle/>
        <a:p>
          <a:endParaRPr lang="ru-RU"/>
        </a:p>
      </dgm:t>
    </dgm:pt>
    <dgm:pt modelId="{3FCD77C1-E849-4F5F-8B43-EEF93BF1C18C}" type="pres">
      <dgm:prSet presAssocID="{921BB0FA-0AF0-41E6-8A42-B34FAE59A7FE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7B25AA60-EC18-42EB-9FEC-405A6A5A7348}" type="pres">
      <dgm:prSet presAssocID="{A42D1860-6FB5-443B-B198-9F8D3CDA8D1D}" presName="singleCycle" presStyleCnt="0"/>
      <dgm:spPr/>
    </dgm:pt>
    <dgm:pt modelId="{A73D396F-963C-403D-8BDA-98491C58683F}" type="pres">
      <dgm:prSet presAssocID="{A42D1860-6FB5-443B-B198-9F8D3CDA8D1D}" presName="singleCenter" presStyleLbl="node1" presStyleIdx="0" presStyleCnt="3" custScaleX="315762" custScaleY="88574" custLinFactNeighborX="-3388" custLinFactNeighborY="-46238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F8BB656B-FBB5-4144-9548-015951FA1709}" type="pres">
      <dgm:prSet presAssocID="{9151251D-D501-4936-A0FF-2419F7458A16}" presName="Name56" presStyleLbl="parChTrans1D2" presStyleIdx="0" presStyleCnt="2"/>
      <dgm:spPr/>
      <dgm:t>
        <a:bodyPr/>
        <a:lstStyle/>
        <a:p>
          <a:endParaRPr lang="ru-RU"/>
        </a:p>
      </dgm:t>
    </dgm:pt>
    <dgm:pt modelId="{EEC1D123-1372-48F8-9235-C18F7C7ECF98}" type="pres">
      <dgm:prSet presAssocID="{0CB2A7ED-4C43-4019-8F78-7575A4687D2E}" presName="text0" presStyleLbl="node1" presStyleIdx="1" presStyleCnt="3" custScaleX="407129" custScaleY="152961" custRadScaleRad="132063" custRadScaleInc="1427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42742E-FB6F-46B4-8F5E-2EA55821174A}" type="pres">
      <dgm:prSet presAssocID="{51AAD492-9CCE-4E85-AEA9-35740B986FCB}" presName="Name56" presStyleLbl="parChTrans1D2" presStyleIdx="1" presStyleCnt="2"/>
      <dgm:spPr/>
      <dgm:t>
        <a:bodyPr/>
        <a:lstStyle/>
        <a:p>
          <a:endParaRPr lang="ru-RU"/>
        </a:p>
      </dgm:t>
    </dgm:pt>
    <dgm:pt modelId="{4FE7A4EE-CD5A-4767-9B0D-C222A3817190}" type="pres">
      <dgm:prSet presAssocID="{F0B821D0-07F1-49BE-975C-7C5700A570AA}" presName="text0" presStyleLbl="node1" presStyleIdx="2" presStyleCnt="3" custScaleX="405508" custScaleY="151368" custRadScaleRad="134865" custRadScaleInc="585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B305ECE-A746-4453-BE6C-6680A141DDD5}" type="presOf" srcId="{9151251D-D501-4936-A0FF-2419F7458A16}" destId="{F8BB656B-FBB5-4144-9548-015951FA1709}" srcOrd="0" destOrd="0" presId="urn:microsoft.com/office/officeart/2008/layout/RadialCluster"/>
    <dgm:cxn modelId="{0D2F97A4-B164-4656-97EB-350E930628F0}" type="presOf" srcId="{A42D1860-6FB5-443B-B198-9F8D3CDA8D1D}" destId="{A73D396F-963C-403D-8BDA-98491C58683F}" srcOrd="0" destOrd="0" presId="urn:microsoft.com/office/officeart/2008/layout/RadialCluster"/>
    <dgm:cxn modelId="{E4B4CB6B-7B46-4E4C-B9D3-881B08D9BF3C}" type="presOf" srcId="{51AAD492-9CCE-4E85-AEA9-35740B986FCB}" destId="{2742742E-FB6F-46B4-8F5E-2EA55821174A}" srcOrd="0" destOrd="0" presId="urn:microsoft.com/office/officeart/2008/layout/RadialCluster"/>
    <dgm:cxn modelId="{418A6073-866E-4BD0-9E87-7C9C0574392A}" srcId="{A42D1860-6FB5-443B-B198-9F8D3CDA8D1D}" destId="{0CB2A7ED-4C43-4019-8F78-7575A4687D2E}" srcOrd="0" destOrd="0" parTransId="{9151251D-D501-4936-A0FF-2419F7458A16}" sibTransId="{EE1D0E64-95B7-4761-9274-46682BCA784E}"/>
    <dgm:cxn modelId="{94E13A22-2CCB-4721-BB34-CD2772CC34CB}" srcId="{921BB0FA-0AF0-41E6-8A42-B34FAE59A7FE}" destId="{A42D1860-6FB5-443B-B198-9F8D3CDA8D1D}" srcOrd="0" destOrd="0" parTransId="{03F6B53A-6C2D-4289-8FD4-1F1AD9279444}" sibTransId="{2A466DC7-3C56-424F-BB33-1E2762858809}"/>
    <dgm:cxn modelId="{D420FAA1-390F-41BE-8C09-9BA8AE3892C2}" srcId="{A42D1860-6FB5-443B-B198-9F8D3CDA8D1D}" destId="{F0B821D0-07F1-49BE-975C-7C5700A570AA}" srcOrd="1" destOrd="0" parTransId="{51AAD492-9CCE-4E85-AEA9-35740B986FCB}" sibTransId="{1F3B0E87-AC19-4022-8A1E-640A397E1484}"/>
    <dgm:cxn modelId="{A566282E-B0CF-4DB9-AC47-9D624BEBBD91}" type="presOf" srcId="{921BB0FA-0AF0-41E6-8A42-B34FAE59A7FE}" destId="{3FCD77C1-E849-4F5F-8B43-EEF93BF1C18C}" srcOrd="0" destOrd="0" presId="urn:microsoft.com/office/officeart/2008/layout/RadialCluster"/>
    <dgm:cxn modelId="{32A5DA61-6A72-4AF4-AE3B-602D00259926}" srcId="{921BB0FA-0AF0-41E6-8A42-B34FAE59A7FE}" destId="{B0DA809A-DDD3-4C50-A823-FC1629E851D0}" srcOrd="1" destOrd="0" parTransId="{97D97FDF-ED58-487E-B723-C404C6E59CE0}" sibTransId="{48BB2F13-B388-490B-AADF-A357BA8787F0}"/>
    <dgm:cxn modelId="{8F7B91EB-5CC8-48C5-B6EA-03697A9980B6}" type="presOf" srcId="{F0B821D0-07F1-49BE-975C-7C5700A570AA}" destId="{4FE7A4EE-CD5A-4767-9B0D-C222A3817190}" srcOrd="0" destOrd="0" presId="urn:microsoft.com/office/officeart/2008/layout/RadialCluster"/>
    <dgm:cxn modelId="{11D90967-3A4C-48DD-9D5A-D027521FA699}" type="presOf" srcId="{0CB2A7ED-4C43-4019-8F78-7575A4687D2E}" destId="{EEC1D123-1372-48F8-9235-C18F7C7ECF98}" srcOrd="0" destOrd="0" presId="urn:microsoft.com/office/officeart/2008/layout/RadialCluster"/>
    <dgm:cxn modelId="{C1ABFE44-CE94-4B20-803C-CCBD9583357A}" type="presParOf" srcId="{3FCD77C1-E849-4F5F-8B43-EEF93BF1C18C}" destId="{7B25AA60-EC18-42EB-9FEC-405A6A5A7348}" srcOrd="0" destOrd="0" presId="urn:microsoft.com/office/officeart/2008/layout/RadialCluster"/>
    <dgm:cxn modelId="{03FBDDBD-2BA7-4063-BFF7-1676B226B174}" type="presParOf" srcId="{7B25AA60-EC18-42EB-9FEC-405A6A5A7348}" destId="{A73D396F-963C-403D-8BDA-98491C58683F}" srcOrd="0" destOrd="0" presId="urn:microsoft.com/office/officeart/2008/layout/RadialCluster"/>
    <dgm:cxn modelId="{ACEE5CA7-E35F-4189-AB34-4EE8BE6ADBAF}" type="presParOf" srcId="{7B25AA60-EC18-42EB-9FEC-405A6A5A7348}" destId="{F8BB656B-FBB5-4144-9548-015951FA1709}" srcOrd="1" destOrd="0" presId="urn:microsoft.com/office/officeart/2008/layout/RadialCluster"/>
    <dgm:cxn modelId="{EB1BE498-4566-43D5-8FA2-FA68CB1B751D}" type="presParOf" srcId="{7B25AA60-EC18-42EB-9FEC-405A6A5A7348}" destId="{EEC1D123-1372-48F8-9235-C18F7C7ECF98}" srcOrd="2" destOrd="0" presId="urn:microsoft.com/office/officeart/2008/layout/RadialCluster"/>
    <dgm:cxn modelId="{8F28BA5C-704B-4BC7-BA90-9D13289E5659}" type="presParOf" srcId="{7B25AA60-EC18-42EB-9FEC-405A6A5A7348}" destId="{2742742E-FB6F-46B4-8F5E-2EA55821174A}" srcOrd="3" destOrd="0" presId="urn:microsoft.com/office/officeart/2008/layout/RadialCluster"/>
    <dgm:cxn modelId="{BF8BB119-1F21-42C8-8F71-D37D2DBFF9A2}" type="presParOf" srcId="{7B25AA60-EC18-42EB-9FEC-405A6A5A7348}" destId="{4FE7A4EE-CD5A-4767-9B0D-C222A3817190}" srcOrd="4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6EA5C79-D450-48AB-B1D0-9FC2FA95C3DD}" type="doc">
      <dgm:prSet loTypeId="urn:microsoft.com/office/officeart/2005/8/layout/radial4" loCatId="relationship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AEC20B1B-88E4-482B-81B8-4295346E5AD1}">
      <dgm:prSet phldrT="[Текст]" custT="1"/>
      <dgm:spPr/>
      <dgm:t>
        <a:bodyPr/>
        <a:lstStyle/>
        <a:p>
          <a:pPr algn="ctr"/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 i 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вес i-</a:t>
          </a:r>
          <a:r>
            <a:rPr lang="ru-RU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го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направления оценки качества финансового менеджмента в итоговой оценке качества финансового менеджмента </a:t>
          </a:r>
        </a:p>
        <a:p>
          <a:pPr algn="ctr"/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(S 1= 0,5; S 2= 0,2; S 3= 0,1; </a:t>
          </a:r>
        </a:p>
        <a:p>
          <a:pPr algn="ctr"/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 4= 0,1; S 5= 0,1)</a:t>
          </a:r>
          <a:endParaRPr lang="ru-RU" sz="1800" dirty="0"/>
        </a:p>
      </dgm:t>
    </dgm:pt>
    <dgm:pt modelId="{8CC39078-9095-41CF-9AC8-D80C037E6377}" type="parTrans" cxnId="{F94A9BDF-50D7-4308-9D83-A3D31548C99C}">
      <dgm:prSet/>
      <dgm:spPr/>
      <dgm:t>
        <a:bodyPr/>
        <a:lstStyle/>
        <a:p>
          <a:pPr algn="ctr"/>
          <a:endParaRPr lang="ru-RU"/>
        </a:p>
      </dgm:t>
    </dgm:pt>
    <dgm:pt modelId="{105CF86C-0F22-4916-935E-073ECA80CC44}" type="sibTrans" cxnId="{F94A9BDF-50D7-4308-9D83-A3D31548C99C}">
      <dgm:prSet/>
      <dgm:spPr/>
      <dgm:t>
        <a:bodyPr/>
        <a:lstStyle/>
        <a:p>
          <a:pPr algn="ctr"/>
          <a:endParaRPr lang="ru-RU"/>
        </a:p>
      </dgm:t>
    </dgm:pt>
    <dgm:pt modelId="{2F35C0C6-F740-4C9B-B359-8311CD583B94}">
      <dgm:prSet phldrT="[Текст]" custT="1"/>
      <dgm:spPr/>
      <dgm:t>
        <a:bodyPr/>
        <a:lstStyle/>
        <a:p>
          <a:pPr algn="ctr"/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 1 - оценка качества управления расходами бюджета;</a:t>
          </a:r>
          <a:endParaRPr lang="ru-RU" sz="1400" dirty="0"/>
        </a:p>
      </dgm:t>
    </dgm:pt>
    <dgm:pt modelId="{D2041866-A234-4675-9075-E6E4D60E6F61}" type="parTrans" cxnId="{660149E8-071C-45E6-8B78-1D3FA9D7BF2B}">
      <dgm:prSet/>
      <dgm:spPr/>
      <dgm:t>
        <a:bodyPr/>
        <a:lstStyle/>
        <a:p>
          <a:pPr algn="ctr"/>
          <a:endParaRPr lang="ru-RU"/>
        </a:p>
      </dgm:t>
    </dgm:pt>
    <dgm:pt modelId="{0D74659A-9891-4AF4-BCBB-877A2754959D}" type="sibTrans" cxnId="{660149E8-071C-45E6-8B78-1D3FA9D7BF2B}">
      <dgm:prSet/>
      <dgm:spPr/>
      <dgm:t>
        <a:bodyPr/>
        <a:lstStyle/>
        <a:p>
          <a:pPr algn="ctr"/>
          <a:endParaRPr lang="ru-RU"/>
        </a:p>
      </dgm:t>
    </dgm:pt>
    <dgm:pt modelId="{5CC4EEB1-7CB4-4F9C-84AF-D06456BF876E}">
      <dgm:prSet phldrT="[Текст]" custT="1"/>
      <dgm:spPr/>
      <dgm:t>
        <a:bodyPr/>
        <a:lstStyle/>
        <a:p>
          <a:pPr algn="ctr"/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 2 - оценка качества управления доходами бюджета;</a:t>
          </a:r>
          <a:endParaRPr lang="ru-RU" sz="1400" dirty="0"/>
        </a:p>
      </dgm:t>
    </dgm:pt>
    <dgm:pt modelId="{8C7EA842-7F9D-4E49-BF35-EB2A757511D3}" type="parTrans" cxnId="{DCB49D83-9460-4CD9-8C0C-92D855B89C41}">
      <dgm:prSet/>
      <dgm:spPr/>
      <dgm:t>
        <a:bodyPr/>
        <a:lstStyle/>
        <a:p>
          <a:pPr algn="ctr"/>
          <a:endParaRPr lang="ru-RU"/>
        </a:p>
      </dgm:t>
    </dgm:pt>
    <dgm:pt modelId="{2762B5BF-4460-4941-A836-7E72567E6128}" type="sibTrans" cxnId="{DCB49D83-9460-4CD9-8C0C-92D855B89C41}">
      <dgm:prSet/>
      <dgm:spPr/>
      <dgm:t>
        <a:bodyPr/>
        <a:lstStyle/>
        <a:p>
          <a:pPr algn="ctr"/>
          <a:endParaRPr lang="ru-RU"/>
        </a:p>
      </dgm:t>
    </dgm:pt>
    <dgm:pt modelId="{64ABD12E-C68A-4172-B4F6-76449C28FD6C}">
      <dgm:prSet phldrT="[Текст]" custT="1"/>
      <dgm:spPr/>
      <dgm:t>
        <a:bodyPr/>
        <a:lstStyle/>
        <a:p>
          <a:pPr algn="ctr"/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 3 - оценка качества ведения учета и составления бюджетной отчетности;</a:t>
          </a:r>
          <a:endParaRPr lang="ru-RU" sz="1400" dirty="0"/>
        </a:p>
      </dgm:t>
    </dgm:pt>
    <dgm:pt modelId="{B981203E-20C7-4B8D-B6FC-80490388FEC2}" type="parTrans" cxnId="{786A05A9-BC18-4666-961C-073778298123}">
      <dgm:prSet/>
      <dgm:spPr/>
      <dgm:t>
        <a:bodyPr/>
        <a:lstStyle/>
        <a:p>
          <a:pPr algn="ctr"/>
          <a:endParaRPr lang="ru-RU"/>
        </a:p>
      </dgm:t>
    </dgm:pt>
    <dgm:pt modelId="{8B12EC66-7447-43A4-AEFB-327E649370CC}" type="sibTrans" cxnId="{786A05A9-BC18-4666-961C-073778298123}">
      <dgm:prSet/>
      <dgm:spPr/>
      <dgm:t>
        <a:bodyPr/>
        <a:lstStyle/>
        <a:p>
          <a:pPr algn="ctr"/>
          <a:endParaRPr lang="ru-RU"/>
        </a:p>
      </dgm:t>
    </dgm:pt>
    <dgm:pt modelId="{272F4215-82FD-4173-BBBD-2009D5F46381}">
      <dgm:prSet phldrT="[Текст]" custT="1"/>
      <dgm:spPr/>
      <dgm:t>
        <a:bodyPr/>
        <a:lstStyle/>
        <a:p>
          <a:pPr algn="ctr"/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 5 - оценка качества управления активами.</a:t>
          </a:r>
          <a:endParaRPr lang="ru-RU" sz="1400" dirty="0"/>
        </a:p>
      </dgm:t>
    </dgm:pt>
    <dgm:pt modelId="{DB6A1628-8B9F-462E-8667-43D06396AF00}" type="parTrans" cxnId="{BB43C1CF-3D75-4DF1-B706-65975EA9E63C}">
      <dgm:prSet/>
      <dgm:spPr/>
      <dgm:t>
        <a:bodyPr/>
        <a:lstStyle/>
        <a:p>
          <a:pPr algn="ctr"/>
          <a:endParaRPr lang="ru-RU"/>
        </a:p>
      </dgm:t>
    </dgm:pt>
    <dgm:pt modelId="{C2EFC09D-D959-45B1-BD89-3EB04E1F1995}" type="sibTrans" cxnId="{BB43C1CF-3D75-4DF1-B706-65975EA9E63C}">
      <dgm:prSet/>
      <dgm:spPr/>
      <dgm:t>
        <a:bodyPr/>
        <a:lstStyle/>
        <a:p>
          <a:pPr algn="ctr"/>
          <a:endParaRPr lang="ru-RU"/>
        </a:p>
      </dgm:t>
    </dgm:pt>
    <dgm:pt modelId="{E8C128FF-C98D-44F5-8675-CFE28C8C4553}">
      <dgm:prSet phldrT="[Текст]" custT="1"/>
      <dgm:spPr/>
      <dgm:t>
        <a:bodyPr/>
        <a:lstStyle/>
        <a:p>
          <a:pPr algn="ctr"/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 4 - оценка качества организации и осуществления внутреннего финансового контроля и аудита;</a:t>
          </a:r>
          <a:endParaRPr lang="ru-RU" sz="1400" dirty="0"/>
        </a:p>
      </dgm:t>
    </dgm:pt>
    <dgm:pt modelId="{FD92551B-F939-4095-B5A2-924D0A047B6B}" type="parTrans" cxnId="{B563F74E-5E0B-4C75-9E0E-2EB72C5629AF}">
      <dgm:prSet/>
      <dgm:spPr/>
      <dgm:t>
        <a:bodyPr/>
        <a:lstStyle/>
        <a:p>
          <a:pPr algn="ctr"/>
          <a:endParaRPr lang="ru-RU"/>
        </a:p>
      </dgm:t>
    </dgm:pt>
    <dgm:pt modelId="{9A9297E3-1DB1-4E1D-A439-51E6E4AD5046}" type="sibTrans" cxnId="{B563F74E-5E0B-4C75-9E0E-2EB72C5629AF}">
      <dgm:prSet/>
      <dgm:spPr/>
      <dgm:t>
        <a:bodyPr/>
        <a:lstStyle/>
        <a:p>
          <a:pPr algn="ctr"/>
          <a:endParaRPr lang="ru-RU"/>
        </a:p>
      </dgm:t>
    </dgm:pt>
    <dgm:pt modelId="{C57CF49F-3E69-4316-A6D1-0B80D4D678D6}" type="pres">
      <dgm:prSet presAssocID="{26EA5C79-D450-48AB-B1D0-9FC2FA95C3DD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8D7FB10-342B-45DD-8172-E9F994B4A4EF}" type="pres">
      <dgm:prSet presAssocID="{AEC20B1B-88E4-482B-81B8-4295346E5AD1}" presName="centerShape" presStyleLbl="node0" presStyleIdx="0" presStyleCnt="1" custScaleX="208596" custScaleY="103357" custLinFactNeighborX="-475" custLinFactNeighborY="40"/>
      <dgm:spPr/>
      <dgm:t>
        <a:bodyPr/>
        <a:lstStyle/>
        <a:p>
          <a:endParaRPr lang="ru-RU"/>
        </a:p>
      </dgm:t>
    </dgm:pt>
    <dgm:pt modelId="{1D552743-AB1C-4738-9C40-BC64CE6DF9A9}" type="pres">
      <dgm:prSet presAssocID="{D2041866-A234-4675-9075-E6E4D60E6F61}" presName="parTrans" presStyleLbl="bgSibTrans2D1" presStyleIdx="0" presStyleCnt="5"/>
      <dgm:spPr/>
      <dgm:t>
        <a:bodyPr/>
        <a:lstStyle/>
        <a:p>
          <a:endParaRPr lang="ru-RU"/>
        </a:p>
      </dgm:t>
    </dgm:pt>
    <dgm:pt modelId="{A6D63862-DB87-48A6-AA1B-C68320DBC284}" type="pres">
      <dgm:prSet presAssocID="{2F35C0C6-F740-4C9B-B359-8311CD583B94}" presName="node" presStyleLbl="node1" presStyleIdx="0" presStyleCnt="5" custScaleX="100000" custScaleY="52641" custRadScaleRad="113522" custRadScaleInc="493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A74FD1-5D22-47E9-8A21-F191F4E34319}" type="pres">
      <dgm:prSet presAssocID="{8C7EA842-7F9D-4E49-BF35-EB2A757511D3}" presName="parTrans" presStyleLbl="bgSibTrans2D1" presStyleIdx="1" presStyleCnt="5"/>
      <dgm:spPr/>
      <dgm:t>
        <a:bodyPr/>
        <a:lstStyle/>
        <a:p>
          <a:endParaRPr lang="ru-RU"/>
        </a:p>
      </dgm:t>
    </dgm:pt>
    <dgm:pt modelId="{346BB916-2854-430D-BB9D-F49CF00101B1}" type="pres">
      <dgm:prSet presAssocID="{5CC4EEB1-7CB4-4F9C-84AF-D06456BF876E}" presName="node" presStyleLbl="node1" presStyleIdx="1" presStyleCnt="5" custScaleX="88915" custScaleY="85796" custRadScaleRad="107834" custRadScaleInc="54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F783C3-7A36-42D0-8713-1FDAA87A1B33}" type="pres">
      <dgm:prSet presAssocID="{B981203E-20C7-4B8D-B6FC-80490388FEC2}" presName="parTrans" presStyleLbl="bgSibTrans2D1" presStyleIdx="2" presStyleCnt="5"/>
      <dgm:spPr/>
      <dgm:t>
        <a:bodyPr/>
        <a:lstStyle/>
        <a:p>
          <a:endParaRPr lang="ru-RU"/>
        </a:p>
      </dgm:t>
    </dgm:pt>
    <dgm:pt modelId="{2D58B847-E0E1-49C2-A9D0-A2117F4E00B9}" type="pres">
      <dgm:prSet presAssocID="{64ABD12E-C68A-4172-B4F6-76449C28FD6C}" presName="node" presStyleLbl="node1" presStyleIdx="2" presStyleCnt="5" custScaleX="93542" custScaleY="81816" custRadScaleRad="85308" custRadScaleInc="-17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472274-09B1-427A-AA08-1D66A8976816}" type="pres">
      <dgm:prSet presAssocID="{FD92551B-F939-4095-B5A2-924D0A047B6B}" presName="parTrans" presStyleLbl="bgSibTrans2D1" presStyleIdx="3" presStyleCnt="5"/>
      <dgm:spPr/>
      <dgm:t>
        <a:bodyPr/>
        <a:lstStyle/>
        <a:p>
          <a:endParaRPr lang="ru-RU"/>
        </a:p>
      </dgm:t>
    </dgm:pt>
    <dgm:pt modelId="{ADF2E72D-A127-4AF4-BE72-FB51AA1F4615}" type="pres">
      <dgm:prSet presAssocID="{E8C128FF-C98D-44F5-8675-CFE28C8C4553}" presName="node" presStyleLbl="node1" presStyleIdx="3" presStyleCnt="5" custScaleX="97943" custScaleY="90336" custRadScaleRad="109102" custRadScaleInc="-56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3A5F3A-5AAF-4F13-98A3-C0E8E5ABBD52}" type="pres">
      <dgm:prSet presAssocID="{DB6A1628-8B9F-462E-8667-43D06396AF00}" presName="parTrans" presStyleLbl="bgSibTrans2D1" presStyleIdx="4" presStyleCnt="5"/>
      <dgm:spPr/>
      <dgm:t>
        <a:bodyPr/>
        <a:lstStyle/>
        <a:p>
          <a:endParaRPr lang="ru-RU"/>
        </a:p>
      </dgm:t>
    </dgm:pt>
    <dgm:pt modelId="{93B07234-E6E6-45C3-96EE-69214CA33064}" type="pres">
      <dgm:prSet presAssocID="{272F4215-82FD-4173-BBBD-2009D5F46381}" presName="node" presStyleLbl="node1" presStyleIdx="4" presStyleCnt="5" custScaleX="91204" custScaleY="65935" custRadScaleRad="111888" custRadScaleInc="-450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66D261F-CB6C-4F37-85FD-33222B9348CE}" type="presOf" srcId="{B981203E-20C7-4B8D-B6FC-80490388FEC2}" destId="{0FF783C3-7A36-42D0-8713-1FDAA87A1B33}" srcOrd="0" destOrd="0" presId="urn:microsoft.com/office/officeart/2005/8/layout/radial4"/>
    <dgm:cxn modelId="{6ED23AA1-78F0-4A1A-8F33-3E21B4CEA379}" type="presOf" srcId="{64ABD12E-C68A-4172-B4F6-76449C28FD6C}" destId="{2D58B847-E0E1-49C2-A9D0-A2117F4E00B9}" srcOrd="0" destOrd="0" presId="urn:microsoft.com/office/officeart/2005/8/layout/radial4"/>
    <dgm:cxn modelId="{660149E8-071C-45E6-8B78-1D3FA9D7BF2B}" srcId="{AEC20B1B-88E4-482B-81B8-4295346E5AD1}" destId="{2F35C0C6-F740-4C9B-B359-8311CD583B94}" srcOrd="0" destOrd="0" parTransId="{D2041866-A234-4675-9075-E6E4D60E6F61}" sibTransId="{0D74659A-9891-4AF4-BCBB-877A2754959D}"/>
    <dgm:cxn modelId="{305F38A5-7743-4F8B-9385-F1CB0C7D304E}" type="presOf" srcId="{E8C128FF-C98D-44F5-8675-CFE28C8C4553}" destId="{ADF2E72D-A127-4AF4-BE72-FB51AA1F4615}" srcOrd="0" destOrd="0" presId="urn:microsoft.com/office/officeart/2005/8/layout/radial4"/>
    <dgm:cxn modelId="{7D5D5952-07B2-4632-A969-0AE832BB371C}" type="presOf" srcId="{26EA5C79-D450-48AB-B1D0-9FC2FA95C3DD}" destId="{C57CF49F-3E69-4316-A6D1-0B80D4D678D6}" srcOrd="0" destOrd="0" presId="urn:microsoft.com/office/officeart/2005/8/layout/radial4"/>
    <dgm:cxn modelId="{AD723DF1-ECD7-4363-848F-E1B4DBD145EB}" type="presOf" srcId="{DB6A1628-8B9F-462E-8667-43D06396AF00}" destId="{CF3A5F3A-5AAF-4F13-98A3-C0E8E5ABBD52}" srcOrd="0" destOrd="0" presId="urn:microsoft.com/office/officeart/2005/8/layout/radial4"/>
    <dgm:cxn modelId="{786A05A9-BC18-4666-961C-073778298123}" srcId="{AEC20B1B-88E4-482B-81B8-4295346E5AD1}" destId="{64ABD12E-C68A-4172-B4F6-76449C28FD6C}" srcOrd="2" destOrd="0" parTransId="{B981203E-20C7-4B8D-B6FC-80490388FEC2}" sibTransId="{8B12EC66-7447-43A4-AEFB-327E649370CC}"/>
    <dgm:cxn modelId="{C56D6971-ED88-45C5-88FB-FCAA049A0299}" type="presOf" srcId="{8C7EA842-7F9D-4E49-BF35-EB2A757511D3}" destId="{7BA74FD1-5D22-47E9-8A21-F191F4E34319}" srcOrd="0" destOrd="0" presId="urn:microsoft.com/office/officeart/2005/8/layout/radial4"/>
    <dgm:cxn modelId="{C2B865D3-90A8-4399-82F8-1799417F5688}" type="presOf" srcId="{272F4215-82FD-4173-BBBD-2009D5F46381}" destId="{93B07234-E6E6-45C3-96EE-69214CA33064}" srcOrd="0" destOrd="0" presId="urn:microsoft.com/office/officeart/2005/8/layout/radial4"/>
    <dgm:cxn modelId="{BB43C1CF-3D75-4DF1-B706-65975EA9E63C}" srcId="{AEC20B1B-88E4-482B-81B8-4295346E5AD1}" destId="{272F4215-82FD-4173-BBBD-2009D5F46381}" srcOrd="4" destOrd="0" parTransId="{DB6A1628-8B9F-462E-8667-43D06396AF00}" sibTransId="{C2EFC09D-D959-45B1-BD89-3EB04E1F1995}"/>
    <dgm:cxn modelId="{5EABA2C0-3F5D-45B3-8D11-A4F40CF874AD}" type="presOf" srcId="{5CC4EEB1-7CB4-4F9C-84AF-D06456BF876E}" destId="{346BB916-2854-430D-BB9D-F49CF00101B1}" srcOrd="0" destOrd="0" presId="urn:microsoft.com/office/officeart/2005/8/layout/radial4"/>
    <dgm:cxn modelId="{C8BBCD7C-80A1-4A95-B949-C0BB6068613A}" type="presOf" srcId="{FD92551B-F939-4095-B5A2-924D0A047B6B}" destId="{04472274-09B1-427A-AA08-1D66A8976816}" srcOrd="0" destOrd="0" presId="urn:microsoft.com/office/officeart/2005/8/layout/radial4"/>
    <dgm:cxn modelId="{465A45E8-732E-4356-92DD-3E4FCCE8DF12}" type="presOf" srcId="{AEC20B1B-88E4-482B-81B8-4295346E5AD1}" destId="{A8D7FB10-342B-45DD-8172-E9F994B4A4EF}" srcOrd="0" destOrd="0" presId="urn:microsoft.com/office/officeart/2005/8/layout/radial4"/>
    <dgm:cxn modelId="{F94A9BDF-50D7-4308-9D83-A3D31548C99C}" srcId="{26EA5C79-D450-48AB-B1D0-9FC2FA95C3DD}" destId="{AEC20B1B-88E4-482B-81B8-4295346E5AD1}" srcOrd="0" destOrd="0" parTransId="{8CC39078-9095-41CF-9AC8-D80C037E6377}" sibTransId="{105CF86C-0F22-4916-935E-073ECA80CC44}"/>
    <dgm:cxn modelId="{DCB49D83-9460-4CD9-8C0C-92D855B89C41}" srcId="{AEC20B1B-88E4-482B-81B8-4295346E5AD1}" destId="{5CC4EEB1-7CB4-4F9C-84AF-D06456BF876E}" srcOrd="1" destOrd="0" parTransId="{8C7EA842-7F9D-4E49-BF35-EB2A757511D3}" sibTransId="{2762B5BF-4460-4941-A836-7E72567E6128}"/>
    <dgm:cxn modelId="{20482240-2B65-4DD9-878B-20581470268B}" type="presOf" srcId="{D2041866-A234-4675-9075-E6E4D60E6F61}" destId="{1D552743-AB1C-4738-9C40-BC64CE6DF9A9}" srcOrd="0" destOrd="0" presId="urn:microsoft.com/office/officeart/2005/8/layout/radial4"/>
    <dgm:cxn modelId="{B563F74E-5E0B-4C75-9E0E-2EB72C5629AF}" srcId="{AEC20B1B-88E4-482B-81B8-4295346E5AD1}" destId="{E8C128FF-C98D-44F5-8675-CFE28C8C4553}" srcOrd="3" destOrd="0" parTransId="{FD92551B-F939-4095-B5A2-924D0A047B6B}" sibTransId="{9A9297E3-1DB1-4E1D-A439-51E6E4AD5046}"/>
    <dgm:cxn modelId="{9A017702-11E7-48FA-89EA-57EAA26D27D3}" type="presOf" srcId="{2F35C0C6-F740-4C9B-B359-8311CD583B94}" destId="{A6D63862-DB87-48A6-AA1B-C68320DBC284}" srcOrd="0" destOrd="0" presId="urn:microsoft.com/office/officeart/2005/8/layout/radial4"/>
    <dgm:cxn modelId="{CDEBB0EF-30B4-4EB3-A5F2-237FEC90E03E}" type="presParOf" srcId="{C57CF49F-3E69-4316-A6D1-0B80D4D678D6}" destId="{A8D7FB10-342B-45DD-8172-E9F994B4A4EF}" srcOrd="0" destOrd="0" presId="urn:microsoft.com/office/officeart/2005/8/layout/radial4"/>
    <dgm:cxn modelId="{A36DBB6E-8A1C-48E6-8D6A-C1BD8AC46011}" type="presParOf" srcId="{C57CF49F-3E69-4316-A6D1-0B80D4D678D6}" destId="{1D552743-AB1C-4738-9C40-BC64CE6DF9A9}" srcOrd="1" destOrd="0" presId="urn:microsoft.com/office/officeart/2005/8/layout/radial4"/>
    <dgm:cxn modelId="{67D3446B-E454-41B3-ADEE-55D22962C2F2}" type="presParOf" srcId="{C57CF49F-3E69-4316-A6D1-0B80D4D678D6}" destId="{A6D63862-DB87-48A6-AA1B-C68320DBC284}" srcOrd="2" destOrd="0" presId="urn:microsoft.com/office/officeart/2005/8/layout/radial4"/>
    <dgm:cxn modelId="{BD34E115-7D7D-49BF-8E19-8ABA1B7A8730}" type="presParOf" srcId="{C57CF49F-3E69-4316-A6D1-0B80D4D678D6}" destId="{7BA74FD1-5D22-47E9-8A21-F191F4E34319}" srcOrd="3" destOrd="0" presId="urn:microsoft.com/office/officeart/2005/8/layout/radial4"/>
    <dgm:cxn modelId="{2F96F314-CB01-4F1F-9AE9-71DF3D1EA096}" type="presParOf" srcId="{C57CF49F-3E69-4316-A6D1-0B80D4D678D6}" destId="{346BB916-2854-430D-BB9D-F49CF00101B1}" srcOrd="4" destOrd="0" presId="urn:microsoft.com/office/officeart/2005/8/layout/radial4"/>
    <dgm:cxn modelId="{009D02ED-899F-4BEB-91D6-231EE582F3A5}" type="presParOf" srcId="{C57CF49F-3E69-4316-A6D1-0B80D4D678D6}" destId="{0FF783C3-7A36-42D0-8713-1FDAA87A1B33}" srcOrd="5" destOrd="0" presId="urn:microsoft.com/office/officeart/2005/8/layout/radial4"/>
    <dgm:cxn modelId="{8B9938E1-B11D-4F90-8EFC-D3C1D1A8FD23}" type="presParOf" srcId="{C57CF49F-3E69-4316-A6D1-0B80D4D678D6}" destId="{2D58B847-E0E1-49C2-A9D0-A2117F4E00B9}" srcOrd="6" destOrd="0" presId="urn:microsoft.com/office/officeart/2005/8/layout/radial4"/>
    <dgm:cxn modelId="{6F912499-326E-4B06-B92C-5B8B9BB8A9AF}" type="presParOf" srcId="{C57CF49F-3E69-4316-A6D1-0B80D4D678D6}" destId="{04472274-09B1-427A-AA08-1D66A8976816}" srcOrd="7" destOrd="0" presId="urn:microsoft.com/office/officeart/2005/8/layout/radial4"/>
    <dgm:cxn modelId="{8345CCC7-752D-468C-B2C8-9A9542A62E1D}" type="presParOf" srcId="{C57CF49F-3E69-4316-A6D1-0B80D4D678D6}" destId="{ADF2E72D-A127-4AF4-BE72-FB51AA1F4615}" srcOrd="8" destOrd="0" presId="urn:microsoft.com/office/officeart/2005/8/layout/radial4"/>
    <dgm:cxn modelId="{D40C9DFC-86DB-47EF-BE2A-8ACD41234376}" type="presParOf" srcId="{C57CF49F-3E69-4316-A6D1-0B80D4D678D6}" destId="{CF3A5F3A-5AAF-4F13-98A3-C0E8E5ABBD52}" srcOrd="9" destOrd="0" presId="urn:microsoft.com/office/officeart/2005/8/layout/radial4"/>
    <dgm:cxn modelId="{33221454-83A2-4BCF-B442-ABB7EEAF9D13}" type="presParOf" srcId="{C57CF49F-3E69-4316-A6D1-0B80D4D678D6}" destId="{93B07234-E6E6-45C3-96EE-69214CA33064}" srcOrd="10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529253-F461-4069-B05D-BA5555534B24}">
      <dsp:nvSpPr>
        <dsp:cNvPr id="0" name=""/>
        <dsp:cNvSpPr/>
      </dsp:nvSpPr>
      <dsp:spPr>
        <a:xfrm>
          <a:off x="-5804884" y="-888443"/>
          <a:ext cx="6910861" cy="6910861"/>
        </a:xfrm>
        <a:prstGeom prst="blockArc">
          <a:avLst>
            <a:gd name="adj1" fmla="val 18900000"/>
            <a:gd name="adj2" fmla="val 2700000"/>
            <a:gd name="adj3" fmla="val 313"/>
          </a:avLst>
        </a:prstGeom>
        <a:noFill/>
        <a:ln w="190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2AF694-9BD1-4C4E-9EE3-F86B54F4DF07}">
      <dsp:nvSpPr>
        <dsp:cNvPr id="0" name=""/>
        <dsp:cNvSpPr/>
      </dsp:nvSpPr>
      <dsp:spPr>
        <a:xfrm>
          <a:off x="578902" y="394699"/>
          <a:ext cx="7570675" cy="789810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1000"/>
                <a:satMod val="255000"/>
              </a:schemeClr>
            </a:gs>
            <a:gs pos="55000">
              <a:schemeClr val="accent5">
                <a:hueOff val="0"/>
                <a:satOff val="0"/>
                <a:lumOff val="0"/>
                <a:alphaOff val="0"/>
                <a:tint val="12000"/>
                <a:satMod val="25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26912" tIns="40640" rIns="40640" bIns="4064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Формирование (актуализация) карт</a:t>
          </a:r>
          <a:r>
            <a:rPr lang="ru-RU" sz="1600" b="0" kern="1200" dirty="0" smtClean="0"/>
            <a:t> внутреннего финансового контроля – плана проведения контрольных действий в ходе исполнения процедур</a:t>
          </a:r>
          <a:endParaRPr lang="ru-RU" sz="1600" b="0" kern="1200" dirty="0"/>
        </a:p>
      </dsp:txBody>
      <dsp:txXfrm>
        <a:off x="578902" y="394699"/>
        <a:ext cx="7570675" cy="789810"/>
      </dsp:txXfrm>
    </dsp:sp>
    <dsp:sp modelId="{60A2F7FA-0D3F-4AE8-B18E-5877EA22A4C4}">
      <dsp:nvSpPr>
        <dsp:cNvPr id="0" name=""/>
        <dsp:cNvSpPr/>
      </dsp:nvSpPr>
      <dsp:spPr>
        <a:xfrm>
          <a:off x="85270" y="295973"/>
          <a:ext cx="987263" cy="987263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"/>
                <a:satMod val="255000"/>
              </a:schemeClr>
            </a:gs>
            <a:gs pos="55000">
              <a:schemeClr val="lt1">
                <a:hueOff val="0"/>
                <a:satOff val="0"/>
                <a:lumOff val="0"/>
                <a:alphaOff val="0"/>
                <a:tint val="12000"/>
                <a:satMod val="255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AC816535-A939-44F9-A1F8-6E85C1D78F4C}">
      <dsp:nvSpPr>
        <dsp:cNvPr id="0" name=""/>
        <dsp:cNvSpPr/>
      </dsp:nvSpPr>
      <dsp:spPr>
        <a:xfrm>
          <a:off x="1031718" y="1579621"/>
          <a:ext cx="7117858" cy="789810"/>
        </a:xfrm>
        <a:prstGeom prst="rect">
          <a:avLst/>
        </a:prstGeom>
        <a:gradFill rotWithShape="0">
          <a:gsLst>
            <a:gs pos="0">
              <a:schemeClr val="accent5">
                <a:hueOff val="3579639"/>
                <a:satOff val="-481"/>
                <a:lumOff val="4771"/>
                <a:alphaOff val="0"/>
                <a:tint val="1000"/>
                <a:satMod val="255000"/>
              </a:schemeClr>
            </a:gs>
            <a:gs pos="55000">
              <a:schemeClr val="accent5">
                <a:hueOff val="3579639"/>
                <a:satOff val="-481"/>
                <a:lumOff val="4771"/>
                <a:alphaOff val="0"/>
                <a:tint val="12000"/>
                <a:satMod val="255000"/>
              </a:schemeClr>
            </a:gs>
            <a:gs pos="100000">
              <a:schemeClr val="accent5">
                <a:hueOff val="3579639"/>
                <a:satOff val="-481"/>
                <a:lumOff val="4771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26912" tIns="40640" rIns="40640" bIns="4064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Проведение</a:t>
          </a:r>
          <a:r>
            <a:rPr lang="ru-RU" sz="1600" b="0" kern="1200" dirty="0" smtClean="0"/>
            <a:t> контрольных действий в ходе самоконтроля, контроля по подчиненности, смежного контроля и контроля по подведомственности</a:t>
          </a:r>
          <a:endParaRPr lang="ru-RU" sz="1600" b="0" kern="1200" dirty="0"/>
        </a:p>
      </dsp:txBody>
      <dsp:txXfrm>
        <a:off x="1031718" y="1579621"/>
        <a:ext cx="7117858" cy="789810"/>
      </dsp:txXfrm>
    </dsp:sp>
    <dsp:sp modelId="{A39A7284-1670-429D-970C-4B4686980BEE}">
      <dsp:nvSpPr>
        <dsp:cNvPr id="0" name=""/>
        <dsp:cNvSpPr/>
      </dsp:nvSpPr>
      <dsp:spPr>
        <a:xfrm>
          <a:off x="538087" y="1480894"/>
          <a:ext cx="987263" cy="987263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"/>
                <a:satMod val="255000"/>
              </a:schemeClr>
            </a:gs>
            <a:gs pos="55000">
              <a:schemeClr val="lt1">
                <a:hueOff val="0"/>
                <a:satOff val="0"/>
                <a:lumOff val="0"/>
                <a:alphaOff val="0"/>
                <a:tint val="12000"/>
                <a:satMod val="255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5">
              <a:hueOff val="3579639"/>
              <a:satOff val="-481"/>
              <a:lumOff val="4771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DA20CA43-B235-4A85-8E54-D4A8A747F113}">
      <dsp:nvSpPr>
        <dsp:cNvPr id="0" name=""/>
        <dsp:cNvSpPr/>
      </dsp:nvSpPr>
      <dsp:spPr>
        <a:xfrm>
          <a:off x="1031718" y="2764542"/>
          <a:ext cx="7117858" cy="789810"/>
        </a:xfrm>
        <a:prstGeom prst="rect">
          <a:avLst/>
        </a:prstGeom>
        <a:gradFill rotWithShape="0">
          <a:gsLst>
            <a:gs pos="0">
              <a:schemeClr val="accent5">
                <a:hueOff val="7159277"/>
                <a:satOff val="-963"/>
                <a:lumOff val="9542"/>
                <a:alphaOff val="0"/>
                <a:tint val="1000"/>
                <a:satMod val="255000"/>
              </a:schemeClr>
            </a:gs>
            <a:gs pos="55000">
              <a:schemeClr val="accent5">
                <a:hueOff val="7159277"/>
                <a:satOff val="-963"/>
                <a:lumOff val="9542"/>
                <a:alphaOff val="0"/>
                <a:tint val="12000"/>
                <a:satMod val="255000"/>
              </a:schemeClr>
            </a:gs>
            <a:gs pos="100000">
              <a:schemeClr val="accent5">
                <a:hueOff val="7159277"/>
                <a:satOff val="-963"/>
                <a:lumOff val="9542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26912" tIns="40640" rIns="40640" bIns="4064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Регистрация результато</a:t>
          </a:r>
          <a:r>
            <a:rPr lang="ru-RU" sz="1600" b="0" kern="1200" dirty="0" smtClean="0"/>
            <a:t>в внутреннего финансового контроля, сбор и анализ информации о результатах внутреннего финансового контроля</a:t>
          </a:r>
          <a:endParaRPr lang="ru-RU" sz="1600" b="0" kern="1200" dirty="0"/>
        </a:p>
      </dsp:txBody>
      <dsp:txXfrm>
        <a:off x="1031718" y="2764542"/>
        <a:ext cx="7117858" cy="789810"/>
      </dsp:txXfrm>
    </dsp:sp>
    <dsp:sp modelId="{B22CFAE6-DEC9-4733-8050-006C6C585B17}">
      <dsp:nvSpPr>
        <dsp:cNvPr id="0" name=""/>
        <dsp:cNvSpPr/>
      </dsp:nvSpPr>
      <dsp:spPr>
        <a:xfrm>
          <a:off x="538087" y="2665815"/>
          <a:ext cx="987263" cy="987263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"/>
                <a:satMod val="255000"/>
              </a:schemeClr>
            </a:gs>
            <a:gs pos="55000">
              <a:schemeClr val="lt1">
                <a:hueOff val="0"/>
                <a:satOff val="0"/>
                <a:lumOff val="0"/>
                <a:alphaOff val="0"/>
                <a:tint val="12000"/>
                <a:satMod val="255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5">
              <a:hueOff val="7159277"/>
              <a:satOff val="-963"/>
              <a:lumOff val="9542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DA00FC7F-FF86-4B6C-AD71-3BA5A81E53A6}">
      <dsp:nvSpPr>
        <dsp:cNvPr id="0" name=""/>
        <dsp:cNvSpPr/>
      </dsp:nvSpPr>
      <dsp:spPr>
        <a:xfrm>
          <a:off x="578902" y="3949463"/>
          <a:ext cx="7570675" cy="789810"/>
        </a:xfrm>
        <a:prstGeom prst="rect">
          <a:avLst/>
        </a:prstGeom>
        <a:gradFill rotWithShape="0">
          <a:gsLst>
            <a:gs pos="0">
              <a:schemeClr val="accent5">
                <a:hueOff val="10738916"/>
                <a:satOff val="-1444"/>
                <a:lumOff val="14313"/>
                <a:alphaOff val="0"/>
                <a:tint val="1000"/>
                <a:satMod val="255000"/>
              </a:schemeClr>
            </a:gs>
            <a:gs pos="55000">
              <a:schemeClr val="accent5">
                <a:hueOff val="10738916"/>
                <a:satOff val="-1444"/>
                <a:lumOff val="14313"/>
                <a:alphaOff val="0"/>
                <a:tint val="12000"/>
                <a:satMod val="255000"/>
              </a:schemeClr>
            </a:gs>
            <a:gs pos="100000">
              <a:schemeClr val="accent5">
                <a:hueOff val="10738916"/>
                <a:satOff val="-1444"/>
                <a:lumOff val="14313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26912" tIns="40640" rIns="40640" bIns="4064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Формирование</a:t>
          </a:r>
          <a:r>
            <a:rPr lang="ru-RU" sz="1600" b="0" kern="1200" dirty="0" smtClean="0"/>
            <a:t> корректирующих системных решений</a:t>
          </a:r>
          <a:endParaRPr lang="ru-RU" sz="1600" b="0" kern="1200" dirty="0"/>
        </a:p>
      </dsp:txBody>
      <dsp:txXfrm>
        <a:off x="578902" y="3949463"/>
        <a:ext cx="7570675" cy="789810"/>
      </dsp:txXfrm>
    </dsp:sp>
    <dsp:sp modelId="{57771280-34E1-4432-BA95-37FCA7434E0E}">
      <dsp:nvSpPr>
        <dsp:cNvPr id="0" name=""/>
        <dsp:cNvSpPr/>
      </dsp:nvSpPr>
      <dsp:spPr>
        <a:xfrm>
          <a:off x="85270" y="3850737"/>
          <a:ext cx="987263" cy="987263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"/>
                <a:satMod val="255000"/>
              </a:schemeClr>
            </a:gs>
            <a:gs pos="55000">
              <a:schemeClr val="lt1">
                <a:hueOff val="0"/>
                <a:satOff val="0"/>
                <a:lumOff val="0"/>
                <a:alphaOff val="0"/>
                <a:tint val="12000"/>
                <a:satMod val="255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5">
              <a:hueOff val="10738916"/>
              <a:satOff val="-1444"/>
              <a:lumOff val="14313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9FD27C-E295-45C0-BF2F-7DFD65E52708}">
      <dsp:nvSpPr>
        <dsp:cNvPr id="0" name=""/>
        <dsp:cNvSpPr/>
      </dsp:nvSpPr>
      <dsp:spPr>
        <a:xfrm rot="1377757">
          <a:off x="3317710" y="3335686"/>
          <a:ext cx="299878" cy="44033"/>
        </a:xfrm>
        <a:custGeom>
          <a:avLst/>
          <a:gdLst/>
          <a:ahLst/>
          <a:cxnLst/>
          <a:rect l="0" t="0" r="0" b="0"/>
          <a:pathLst>
            <a:path>
              <a:moveTo>
                <a:pt x="0" y="22016"/>
              </a:moveTo>
              <a:lnTo>
                <a:pt x="299878" y="22016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31CC6B-59C8-4552-AD6A-267EBB2DC1B6}">
      <dsp:nvSpPr>
        <dsp:cNvPr id="0" name=""/>
        <dsp:cNvSpPr/>
      </dsp:nvSpPr>
      <dsp:spPr>
        <a:xfrm rot="21036162">
          <a:off x="3314020" y="2631876"/>
          <a:ext cx="2320473" cy="44033"/>
        </a:xfrm>
        <a:custGeom>
          <a:avLst/>
          <a:gdLst/>
          <a:ahLst/>
          <a:cxnLst/>
          <a:rect l="0" t="0" r="0" b="0"/>
          <a:pathLst>
            <a:path>
              <a:moveTo>
                <a:pt x="0" y="22016"/>
              </a:moveTo>
              <a:lnTo>
                <a:pt x="2320473" y="22016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E39AE5-B933-47B2-B7C8-8B13F6AE2522}">
      <dsp:nvSpPr>
        <dsp:cNvPr id="0" name=""/>
        <dsp:cNvSpPr/>
      </dsp:nvSpPr>
      <dsp:spPr>
        <a:xfrm rot="18731012">
          <a:off x="3075985" y="1767261"/>
          <a:ext cx="1102300" cy="44033"/>
        </a:xfrm>
        <a:custGeom>
          <a:avLst/>
          <a:gdLst/>
          <a:ahLst/>
          <a:cxnLst/>
          <a:rect l="0" t="0" r="0" b="0"/>
          <a:pathLst>
            <a:path>
              <a:moveTo>
                <a:pt x="0" y="22016"/>
              </a:moveTo>
              <a:lnTo>
                <a:pt x="1102300" y="22016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486208-F6AE-4FFC-BF6F-597BDF4F3EC4}">
      <dsp:nvSpPr>
        <dsp:cNvPr id="0" name=""/>
        <dsp:cNvSpPr/>
      </dsp:nvSpPr>
      <dsp:spPr>
        <a:xfrm rot="14092996">
          <a:off x="1122695" y="1713985"/>
          <a:ext cx="1128819" cy="44033"/>
        </a:xfrm>
        <a:custGeom>
          <a:avLst/>
          <a:gdLst/>
          <a:ahLst/>
          <a:cxnLst/>
          <a:rect l="0" t="0" r="0" b="0"/>
          <a:pathLst>
            <a:path>
              <a:moveTo>
                <a:pt x="0" y="22016"/>
              </a:moveTo>
              <a:lnTo>
                <a:pt x="1128819" y="22016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DAEA22-CA4C-4AD8-AAC3-D3EBDA382ECD}">
      <dsp:nvSpPr>
        <dsp:cNvPr id="0" name=""/>
        <dsp:cNvSpPr/>
      </dsp:nvSpPr>
      <dsp:spPr>
        <a:xfrm>
          <a:off x="1272153" y="1609154"/>
          <a:ext cx="2210587" cy="2210587"/>
        </a:xfrm>
        <a:prstGeom prst="ellipse">
          <a:avLst/>
        </a:prstGeom>
        <a:solidFill>
          <a:schemeClr val="accent5"/>
        </a:solidFill>
        <a:ln w="25400" cap="flat" cmpd="sng" algn="ctr">
          <a:solidFill>
            <a:schemeClr val="accent5">
              <a:shade val="50000"/>
            </a:schemeClr>
          </a:solidFill>
          <a:prstDash val="solid"/>
        </a:ln>
        <a:effectLst/>
      </dsp:spPr>
      <dsp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dsp:style>
    </dsp:sp>
    <dsp:sp modelId="{63D885B5-B3AD-42B9-A43B-FED594842F8E}">
      <dsp:nvSpPr>
        <dsp:cNvPr id="0" name=""/>
        <dsp:cNvSpPr/>
      </dsp:nvSpPr>
      <dsp:spPr>
        <a:xfrm>
          <a:off x="332176" y="72010"/>
          <a:ext cx="1302212" cy="1326352"/>
        </a:xfrm>
        <a:prstGeom prst="ellipse">
          <a:avLst/>
        </a:prstGeom>
        <a:solidFill>
          <a:schemeClr val="accent3">
            <a:hueOff val="2812566"/>
            <a:satOff val="-4220"/>
            <a:lumOff val="-6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ЦЕЛЬ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22881" y="266250"/>
        <a:ext cx="920802" cy="937872"/>
      </dsp:txXfrm>
    </dsp:sp>
    <dsp:sp modelId="{2046B259-4BAB-4010-9E64-D04B826E5EE5}">
      <dsp:nvSpPr>
        <dsp:cNvPr id="0" name=""/>
        <dsp:cNvSpPr/>
      </dsp:nvSpPr>
      <dsp:spPr>
        <a:xfrm>
          <a:off x="1797199" y="72010"/>
          <a:ext cx="1953319" cy="13263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Повышение качества финансового менеджмента ГАСФБ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797199" y="72010"/>
        <a:ext cx="1953319" cy="1326352"/>
      </dsp:txXfrm>
    </dsp:sp>
    <dsp:sp modelId="{E521A5C1-F439-4F68-9C1B-B87E4662AB5B}">
      <dsp:nvSpPr>
        <dsp:cNvPr id="0" name=""/>
        <dsp:cNvSpPr/>
      </dsp:nvSpPr>
      <dsp:spPr>
        <a:xfrm>
          <a:off x="3743432" y="99667"/>
          <a:ext cx="1502346" cy="1464744"/>
        </a:xfrm>
        <a:prstGeom prst="ellipse">
          <a:avLst/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ЗАДАЧА 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Мониторинга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963445" y="314174"/>
        <a:ext cx="1062320" cy="1035730"/>
      </dsp:txXfrm>
    </dsp:sp>
    <dsp:sp modelId="{1383B15D-9235-4AB8-B101-629A6B5345AE}">
      <dsp:nvSpPr>
        <dsp:cNvPr id="0" name=""/>
        <dsp:cNvSpPr/>
      </dsp:nvSpPr>
      <dsp:spPr>
        <a:xfrm>
          <a:off x="5158421" y="99667"/>
          <a:ext cx="2253519" cy="14647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Оценить качество управления средствами федерального бюджета ГАСФБ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158421" y="99667"/>
        <a:ext cx="2253519" cy="1464744"/>
      </dsp:txXfrm>
    </dsp:sp>
    <dsp:sp modelId="{481064B1-F90A-4175-AC61-9E54EF9E1EE0}">
      <dsp:nvSpPr>
        <dsp:cNvPr id="0" name=""/>
        <dsp:cNvSpPr/>
      </dsp:nvSpPr>
      <dsp:spPr>
        <a:xfrm>
          <a:off x="5608194" y="1605451"/>
          <a:ext cx="1513142" cy="1471123"/>
        </a:xfrm>
        <a:prstGeom prst="ellipse">
          <a:avLst/>
        </a:prstGeom>
        <a:solidFill>
          <a:schemeClr val="accent3">
            <a:hueOff val="8437698"/>
            <a:satOff val="-12660"/>
            <a:lumOff val="-205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КТО ПРОВОДИТ Мониторинг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829789" y="1820892"/>
        <a:ext cx="1069952" cy="1040241"/>
      </dsp:txXfrm>
    </dsp:sp>
    <dsp:sp modelId="{614C687F-F1A5-4F6F-984B-F08F87F4113A}">
      <dsp:nvSpPr>
        <dsp:cNvPr id="0" name=""/>
        <dsp:cNvSpPr/>
      </dsp:nvSpPr>
      <dsp:spPr>
        <a:xfrm>
          <a:off x="7020484" y="1605451"/>
          <a:ext cx="2269714" cy="14711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Министерство финансов Российской Федерации</a:t>
          </a:r>
          <a:endParaRPr lang="ru-RU" sz="2000" i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020484" y="1605451"/>
        <a:ext cx="2269714" cy="1471123"/>
      </dsp:txXfrm>
    </dsp:sp>
    <dsp:sp modelId="{2B210C73-708E-49D6-8469-AD310F05480F}">
      <dsp:nvSpPr>
        <dsp:cNvPr id="0" name=""/>
        <dsp:cNvSpPr/>
      </dsp:nvSpPr>
      <dsp:spPr>
        <a:xfrm>
          <a:off x="3504412" y="3028670"/>
          <a:ext cx="1781039" cy="1443854"/>
        </a:xfrm>
        <a:prstGeom prst="ellipse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РЕЗУЛЬТАТЫ Мониторинга</a:t>
          </a:r>
        </a:p>
      </dsp:txBody>
      <dsp:txXfrm>
        <a:off x="3765239" y="3240118"/>
        <a:ext cx="1259385" cy="102095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E975FC-B4D0-4175-8FA9-80AB65BEA9E7}">
      <dsp:nvSpPr>
        <dsp:cNvPr id="0" name=""/>
        <dsp:cNvSpPr/>
      </dsp:nvSpPr>
      <dsp:spPr>
        <a:xfrm>
          <a:off x="351301" y="2810"/>
          <a:ext cx="2046959" cy="102347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Предварительный годовой </a:t>
          </a:r>
          <a:r>
            <a:rPr lang="ru-RU" sz="1700" kern="12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МКФМ </a:t>
          </a:r>
          <a:endParaRPr lang="ru-RU" sz="17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81278" y="32787"/>
        <a:ext cx="1987005" cy="963525"/>
      </dsp:txXfrm>
    </dsp:sp>
    <dsp:sp modelId="{3FFDB594-0AFE-4B5E-B9DA-C6D74F6B365D}">
      <dsp:nvSpPr>
        <dsp:cNvPr id="0" name=""/>
        <dsp:cNvSpPr/>
      </dsp:nvSpPr>
      <dsp:spPr>
        <a:xfrm>
          <a:off x="555997" y="1026290"/>
          <a:ext cx="204695" cy="7676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67609"/>
              </a:lnTo>
              <a:lnTo>
                <a:pt x="204695" y="767609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35C3E3-F245-4167-8280-D825162D0820}">
      <dsp:nvSpPr>
        <dsp:cNvPr id="0" name=""/>
        <dsp:cNvSpPr/>
      </dsp:nvSpPr>
      <dsp:spPr>
        <a:xfrm>
          <a:off x="760693" y="1282160"/>
          <a:ext cx="1637567" cy="10234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Проводится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до 12 мая года, следующего за отчетным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90670" y="1312137"/>
        <a:ext cx="1577613" cy="963525"/>
      </dsp:txXfrm>
    </dsp:sp>
    <dsp:sp modelId="{698A2B10-DB86-493F-B0F8-5AA46A18373C}">
      <dsp:nvSpPr>
        <dsp:cNvPr id="0" name=""/>
        <dsp:cNvSpPr/>
      </dsp:nvSpPr>
      <dsp:spPr>
        <a:xfrm>
          <a:off x="2926684" y="0"/>
          <a:ext cx="2046959" cy="1023479"/>
        </a:xfrm>
        <a:prstGeom prst="roundRect">
          <a:avLst>
            <a:gd name="adj" fmla="val 10000"/>
          </a:avLst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Уточненный (основной) годовой</a:t>
          </a:r>
          <a:r>
            <a:rPr lang="ru-RU" sz="1700" kern="12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 МКФМ</a:t>
          </a:r>
          <a:endParaRPr lang="ru-RU" sz="17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956661" y="29977"/>
        <a:ext cx="1987005" cy="963525"/>
      </dsp:txXfrm>
    </dsp:sp>
    <dsp:sp modelId="{9004EF07-A2D7-4819-98FE-B71DF29279E7}">
      <dsp:nvSpPr>
        <dsp:cNvPr id="0" name=""/>
        <dsp:cNvSpPr/>
      </dsp:nvSpPr>
      <dsp:spPr>
        <a:xfrm>
          <a:off x="3131380" y="1023479"/>
          <a:ext cx="121184" cy="5775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77596"/>
              </a:lnTo>
              <a:lnTo>
                <a:pt x="121184" y="577596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5EECC5-A116-4A0F-B598-2BB04F58EBC6}">
      <dsp:nvSpPr>
        <dsp:cNvPr id="0" name=""/>
        <dsp:cNvSpPr/>
      </dsp:nvSpPr>
      <dsp:spPr>
        <a:xfrm>
          <a:off x="3252564" y="1224139"/>
          <a:ext cx="2279264" cy="753874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Проводится до 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15 июля года</a:t>
          </a:r>
          <a:r>
            <a:rPr lang="ru-RU" sz="1400" kern="12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, следующего за отчетным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274644" y="1246219"/>
        <a:ext cx="2235104" cy="709714"/>
      </dsp:txXfrm>
    </dsp:sp>
    <dsp:sp modelId="{25707C61-EF66-43E8-BD82-2C2AF437838C}">
      <dsp:nvSpPr>
        <dsp:cNvPr id="0" name=""/>
        <dsp:cNvSpPr/>
      </dsp:nvSpPr>
      <dsp:spPr>
        <a:xfrm>
          <a:off x="3131380" y="1023479"/>
          <a:ext cx="121184" cy="18118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1816"/>
              </a:lnTo>
              <a:lnTo>
                <a:pt x="121184" y="1811816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56DF9A-AF65-4CF8-B14E-6796433A8F9B}">
      <dsp:nvSpPr>
        <dsp:cNvPr id="0" name=""/>
        <dsp:cNvSpPr/>
      </dsp:nvSpPr>
      <dsp:spPr>
        <a:xfrm>
          <a:off x="3252564" y="2160244"/>
          <a:ext cx="2279264" cy="135010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С учетом результатов внешней проверки годовой бюджетной отчетности главных администраторов средств федерального бюджета 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292107" y="2199787"/>
        <a:ext cx="2200178" cy="1271016"/>
      </dsp:txXfrm>
    </dsp:sp>
    <dsp:sp modelId="{31AEFB35-A747-4F92-9BDB-8CB151AA0325}">
      <dsp:nvSpPr>
        <dsp:cNvPr id="0" name=""/>
        <dsp:cNvSpPr/>
      </dsp:nvSpPr>
      <dsp:spPr>
        <a:xfrm>
          <a:off x="3131380" y="1023479"/>
          <a:ext cx="121184" cy="34514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51410"/>
              </a:lnTo>
              <a:lnTo>
                <a:pt x="121184" y="345141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7C2F54-7193-4BAA-B690-6044958FB633}">
      <dsp:nvSpPr>
        <dsp:cNvPr id="0" name=""/>
        <dsp:cNvSpPr/>
      </dsp:nvSpPr>
      <dsp:spPr>
        <a:xfrm>
          <a:off x="3252564" y="3744417"/>
          <a:ext cx="2255110" cy="146094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С учетом результатов анализа осуществления главными администраторами средств федерального бюджета ВФК и ВФА 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295354" y="3787207"/>
        <a:ext cx="2169530" cy="1375365"/>
      </dsp:txXfrm>
    </dsp:sp>
    <dsp:sp modelId="{D37B450A-328B-4F0A-A6E5-FAB36FFBC154}">
      <dsp:nvSpPr>
        <dsp:cNvPr id="0" name=""/>
        <dsp:cNvSpPr/>
      </dsp:nvSpPr>
      <dsp:spPr>
        <a:xfrm>
          <a:off x="5556818" y="0"/>
          <a:ext cx="2046959" cy="1023479"/>
        </a:xfrm>
        <a:prstGeom prst="roundRect">
          <a:avLst>
            <a:gd name="adj" fmla="val 1000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Ежеквартальный</a:t>
          </a:r>
          <a:r>
            <a:rPr lang="ru-RU" sz="1700" kern="12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 МКФМ </a:t>
          </a:r>
          <a:endParaRPr lang="ru-RU" sz="17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586795" y="29977"/>
        <a:ext cx="1987005" cy="963525"/>
      </dsp:txXfrm>
    </dsp:sp>
    <dsp:sp modelId="{CA3979B7-5052-48F4-ABDA-1409AD3BC999}">
      <dsp:nvSpPr>
        <dsp:cNvPr id="0" name=""/>
        <dsp:cNvSpPr/>
      </dsp:nvSpPr>
      <dsp:spPr>
        <a:xfrm>
          <a:off x="5761514" y="1023479"/>
          <a:ext cx="261519" cy="7629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62949"/>
              </a:lnTo>
              <a:lnTo>
                <a:pt x="261519" y="762949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4E6F7E4-F4BA-4D06-822D-870136F17B31}">
      <dsp:nvSpPr>
        <dsp:cNvPr id="0" name=""/>
        <dsp:cNvSpPr/>
      </dsp:nvSpPr>
      <dsp:spPr>
        <a:xfrm>
          <a:off x="6023033" y="1224139"/>
          <a:ext cx="2271994" cy="11245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7500176"/>
              <a:satOff val="-11253"/>
              <a:lumOff val="-183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Проводится 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 I квартал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(1 января - 31 марта) - не позднее 30 мая текущего финансового года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055971" y="1257077"/>
        <a:ext cx="2206118" cy="1058703"/>
      </dsp:txXfrm>
    </dsp:sp>
    <dsp:sp modelId="{B7AFD738-CF41-4B6B-A1D5-5F21F918AE95}">
      <dsp:nvSpPr>
        <dsp:cNvPr id="0" name=""/>
        <dsp:cNvSpPr/>
      </dsp:nvSpPr>
      <dsp:spPr>
        <a:xfrm>
          <a:off x="5761514" y="1023479"/>
          <a:ext cx="261519" cy="21670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67091"/>
              </a:lnTo>
              <a:lnTo>
                <a:pt x="261519" y="2167091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551821-283A-40A0-8D1D-D4D22419345A}">
      <dsp:nvSpPr>
        <dsp:cNvPr id="0" name=""/>
        <dsp:cNvSpPr/>
      </dsp:nvSpPr>
      <dsp:spPr>
        <a:xfrm>
          <a:off x="6023033" y="2520284"/>
          <a:ext cx="2271994" cy="134057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9375220"/>
              <a:satOff val="-14067"/>
              <a:lumOff val="-228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Проводится за первое полугодие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(1 января - 30 июня) - не позднее 15 августа текущего финансового года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062297" y="2559548"/>
        <a:ext cx="2193466" cy="1262046"/>
      </dsp:txXfrm>
    </dsp:sp>
    <dsp:sp modelId="{42E07E9B-6347-40B6-9AF3-F2B89F7BCA37}">
      <dsp:nvSpPr>
        <dsp:cNvPr id="0" name=""/>
        <dsp:cNvSpPr/>
      </dsp:nvSpPr>
      <dsp:spPr>
        <a:xfrm>
          <a:off x="5761514" y="1023479"/>
          <a:ext cx="261519" cy="36863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86345"/>
              </a:lnTo>
              <a:lnTo>
                <a:pt x="261519" y="3686345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EE2E44-1022-4E72-91EB-69B328F1B759}">
      <dsp:nvSpPr>
        <dsp:cNvPr id="0" name=""/>
        <dsp:cNvSpPr/>
      </dsp:nvSpPr>
      <dsp:spPr>
        <a:xfrm>
          <a:off x="6023033" y="4032444"/>
          <a:ext cx="2255290" cy="13547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Проводится за 9 месяцев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(1 января - 30 сентября) - не позднее 15 ноября текущего финансового года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062713" y="4072124"/>
        <a:ext cx="2175930" cy="127539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DCF87C-D852-4268-9042-31D29EFE7084}">
      <dsp:nvSpPr>
        <dsp:cNvPr id="0" name=""/>
        <dsp:cNvSpPr/>
      </dsp:nvSpPr>
      <dsp:spPr>
        <a:xfrm>
          <a:off x="4770" y="0"/>
          <a:ext cx="1495455" cy="5445224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i="1" kern="12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Федеральное казначейство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770" y="0"/>
        <a:ext cx="1495455" cy="1633567"/>
      </dsp:txXfrm>
    </dsp:sp>
    <dsp:sp modelId="{9A7E4E04-C7E2-474E-A31E-06BF0831B4A3}">
      <dsp:nvSpPr>
        <dsp:cNvPr id="0" name=""/>
        <dsp:cNvSpPr/>
      </dsp:nvSpPr>
      <dsp:spPr>
        <a:xfrm>
          <a:off x="113161" y="1633567"/>
          <a:ext cx="1278673" cy="353939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Предоставляет в Минфин России информацию для расчета показателей качества финансового менеджмента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50612" y="1671018"/>
        <a:ext cx="1203771" cy="3464493"/>
      </dsp:txXfrm>
    </dsp:sp>
    <dsp:sp modelId="{38AE865D-B153-408E-B89D-2E2C2D1CB636}">
      <dsp:nvSpPr>
        <dsp:cNvPr id="0" name=""/>
        <dsp:cNvSpPr/>
      </dsp:nvSpPr>
      <dsp:spPr>
        <a:xfrm>
          <a:off x="1624646" y="0"/>
          <a:ext cx="1715296" cy="5445224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i="1" kern="12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Главные администраторы средств федерального бюджета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624646" y="0"/>
        <a:ext cx="1715296" cy="1633567"/>
      </dsp:txXfrm>
    </dsp:sp>
    <dsp:sp modelId="{CB9B7398-6E8B-4F1A-A6DF-7403ACA665B0}">
      <dsp:nvSpPr>
        <dsp:cNvPr id="0" name=""/>
        <dsp:cNvSpPr/>
      </dsp:nvSpPr>
      <dsp:spPr>
        <a:xfrm>
          <a:off x="1728192" y="1634219"/>
          <a:ext cx="1508203" cy="164008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1406283"/>
                <a:satOff val="-2110"/>
                <a:lumOff val="-343"/>
                <a:alphaOff val="0"/>
                <a:shade val="51000"/>
                <a:satMod val="130000"/>
              </a:schemeClr>
            </a:gs>
            <a:gs pos="80000">
              <a:schemeClr val="accent3">
                <a:hueOff val="1406283"/>
                <a:satOff val="-2110"/>
                <a:lumOff val="-343"/>
                <a:alphaOff val="0"/>
                <a:shade val="93000"/>
                <a:satMod val="130000"/>
              </a:schemeClr>
            </a:gs>
            <a:gs pos="100000">
              <a:schemeClr val="accent3">
                <a:hueOff val="1406283"/>
                <a:satOff val="-2110"/>
                <a:lumOff val="-34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Предоставляют в Минфин России информацию для расчета показателей качества финансового менеджмента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772366" y="1678393"/>
        <a:ext cx="1419855" cy="1551733"/>
      </dsp:txXfrm>
    </dsp:sp>
    <dsp:sp modelId="{345D2DCF-16D8-4E50-9EEE-78A94E52A35A}">
      <dsp:nvSpPr>
        <dsp:cNvPr id="0" name=""/>
        <dsp:cNvSpPr/>
      </dsp:nvSpPr>
      <dsp:spPr>
        <a:xfrm>
          <a:off x="1728192" y="3526620"/>
          <a:ext cx="1508203" cy="164569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2812566"/>
                <a:satOff val="-4220"/>
                <a:lumOff val="-686"/>
                <a:alphaOff val="0"/>
                <a:shade val="51000"/>
                <a:satMod val="130000"/>
              </a:schemeClr>
            </a:gs>
            <a:gs pos="80000">
              <a:schemeClr val="accent3">
                <a:hueOff val="2812566"/>
                <a:satOff val="-4220"/>
                <a:lumOff val="-686"/>
                <a:alphaOff val="0"/>
                <a:shade val="93000"/>
                <a:satMod val="130000"/>
              </a:schemeClr>
            </a:gs>
            <a:gs pos="100000">
              <a:schemeClr val="accent3">
                <a:hueOff val="2812566"/>
                <a:satOff val="-4220"/>
                <a:lumOff val="-68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Предоставляют сведения о ходе реализации мер, направленных на повышение качества финансового менеджмента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772366" y="3570794"/>
        <a:ext cx="1419855" cy="1557342"/>
      </dsp:txXfrm>
    </dsp:sp>
    <dsp:sp modelId="{C8C8AD15-875F-471B-9406-17E813F1DA51}">
      <dsp:nvSpPr>
        <dsp:cNvPr id="0" name=""/>
        <dsp:cNvSpPr/>
      </dsp:nvSpPr>
      <dsp:spPr>
        <a:xfrm>
          <a:off x="3464362" y="0"/>
          <a:ext cx="1948558" cy="5445224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i="1" kern="12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Счетная палата Российской Федерации</a:t>
          </a:r>
          <a:endParaRPr lang="ru-RU" sz="17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64362" y="0"/>
        <a:ext cx="1948558" cy="1633567"/>
      </dsp:txXfrm>
    </dsp:sp>
    <dsp:sp modelId="{6DB57258-FC70-4B33-B7D9-A8F29DF9DC6B}">
      <dsp:nvSpPr>
        <dsp:cNvPr id="0" name=""/>
        <dsp:cNvSpPr/>
      </dsp:nvSpPr>
      <dsp:spPr>
        <a:xfrm>
          <a:off x="3602144" y="1652690"/>
          <a:ext cx="1672994" cy="161160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4218849"/>
                <a:satOff val="-6330"/>
                <a:lumOff val="-1029"/>
                <a:alphaOff val="0"/>
                <a:shade val="51000"/>
                <a:satMod val="130000"/>
              </a:schemeClr>
            </a:gs>
            <a:gs pos="80000">
              <a:schemeClr val="accent3">
                <a:hueOff val="4218849"/>
                <a:satOff val="-6330"/>
                <a:lumOff val="-1029"/>
                <a:alphaOff val="0"/>
                <a:shade val="93000"/>
                <a:satMod val="130000"/>
              </a:schemeClr>
            </a:gs>
            <a:gs pos="100000">
              <a:schemeClr val="accent3">
                <a:hueOff val="4218849"/>
                <a:satOff val="-6330"/>
                <a:lumOff val="-102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Проводит внешнюю проверку годовой отчетности об исполнении федерального бюджета</a:t>
          </a:r>
        </a:p>
      </dsp:txBody>
      <dsp:txXfrm>
        <a:off x="3649346" y="1699892"/>
        <a:ext cx="1578590" cy="1517205"/>
      </dsp:txXfrm>
    </dsp:sp>
    <dsp:sp modelId="{013F4D03-FDF2-4B02-8A4D-DAF25F4B3122}">
      <dsp:nvSpPr>
        <dsp:cNvPr id="0" name=""/>
        <dsp:cNvSpPr/>
      </dsp:nvSpPr>
      <dsp:spPr>
        <a:xfrm>
          <a:off x="3662277" y="3534594"/>
          <a:ext cx="1562947" cy="167213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shade val="51000"/>
                <a:satMod val="130000"/>
              </a:schemeClr>
            </a:gs>
            <a:gs pos="80000">
              <a:schemeClr val="accent3">
                <a:hueOff val="5625132"/>
                <a:satOff val="-8440"/>
                <a:lumOff val="-1373"/>
                <a:alphaOff val="0"/>
                <a:shade val="93000"/>
                <a:satMod val="130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Результаты учитываются при проведении уточенного (основного) годового МКФМ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708054" y="3580371"/>
        <a:ext cx="1471393" cy="1580576"/>
      </dsp:txXfrm>
    </dsp:sp>
    <dsp:sp modelId="{B6ECE400-F06D-4291-91C8-35BD76C02168}">
      <dsp:nvSpPr>
        <dsp:cNvPr id="0" name=""/>
        <dsp:cNvSpPr/>
      </dsp:nvSpPr>
      <dsp:spPr>
        <a:xfrm>
          <a:off x="5537340" y="0"/>
          <a:ext cx="1658926" cy="5445224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i="1" kern="12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Министерство финансов Российской Федерации</a:t>
          </a:r>
          <a:endParaRPr lang="ru-RU" sz="17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537340" y="0"/>
        <a:ext cx="1658926" cy="1633567"/>
      </dsp:txXfrm>
    </dsp:sp>
    <dsp:sp modelId="{9A9155DC-7273-4F70-8FBA-BFB2D1A1A73C}">
      <dsp:nvSpPr>
        <dsp:cNvPr id="0" name=""/>
        <dsp:cNvSpPr/>
      </dsp:nvSpPr>
      <dsp:spPr>
        <a:xfrm>
          <a:off x="5590797" y="1607911"/>
          <a:ext cx="1537997" cy="129893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7031415"/>
                <a:satOff val="-10550"/>
                <a:lumOff val="-1716"/>
                <a:alphaOff val="0"/>
                <a:shade val="51000"/>
                <a:satMod val="130000"/>
              </a:schemeClr>
            </a:gs>
            <a:gs pos="80000">
              <a:schemeClr val="accent3">
                <a:hueOff val="7031415"/>
                <a:satOff val="-10550"/>
                <a:lumOff val="-1716"/>
                <a:alphaOff val="0"/>
                <a:shade val="93000"/>
                <a:satMod val="130000"/>
              </a:schemeClr>
            </a:gs>
            <a:gs pos="100000">
              <a:schemeClr val="accent3">
                <a:hueOff val="7031415"/>
                <a:satOff val="-10550"/>
                <a:lumOff val="-171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Рассчитывает итоговую оценку качества финансового менеджмента в разрезе ГАСФБ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628842" y="1645956"/>
        <a:ext cx="1461907" cy="1222846"/>
      </dsp:txXfrm>
    </dsp:sp>
    <dsp:sp modelId="{8B106FB6-55D1-4119-BA33-1340EB101D36}">
      <dsp:nvSpPr>
        <dsp:cNvPr id="0" name=""/>
        <dsp:cNvSpPr/>
      </dsp:nvSpPr>
      <dsp:spPr>
        <a:xfrm>
          <a:off x="5604812" y="3051337"/>
          <a:ext cx="1523982" cy="126712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8437698"/>
                <a:satOff val="-12660"/>
                <a:lumOff val="-2059"/>
                <a:alphaOff val="0"/>
                <a:shade val="51000"/>
                <a:satMod val="130000"/>
              </a:schemeClr>
            </a:gs>
            <a:gs pos="80000">
              <a:schemeClr val="accent3">
                <a:hueOff val="8437698"/>
                <a:satOff val="-12660"/>
                <a:lumOff val="-2059"/>
                <a:alphaOff val="0"/>
                <a:shade val="93000"/>
                <a:satMod val="130000"/>
              </a:schemeClr>
            </a:gs>
            <a:gs pos="100000">
              <a:schemeClr val="accent3">
                <a:hueOff val="8437698"/>
                <a:satOff val="-12660"/>
                <a:lumOff val="-205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Результаты расчетов и доклад направляет в Правительство Российской Федерации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641925" y="3088450"/>
        <a:ext cx="1449756" cy="1192894"/>
      </dsp:txXfrm>
    </dsp:sp>
    <dsp:sp modelId="{F8BC72C4-F808-4B50-AEB3-A7C5D6BD298A}">
      <dsp:nvSpPr>
        <dsp:cNvPr id="0" name=""/>
        <dsp:cNvSpPr/>
      </dsp:nvSpPr>
      <dsp:spPr>
        <a:xfrm>
          <a:off x="5604812" y="4435976"/>
          <a:ext cx="1523982" cy="73567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9843981"/>
                <a:satOff val="-14770"/>
                <a:lumOff val="-2402"/>
                <a:alphaOff val="0"/>
                <a:shade val="51000"/>
                <a:satMod val="130000"/>
              </a:schemeClr>
            </a:gs>
            <a:gs pos="80000">
              <a:schemeClr val="accent3">
                <a:hueOff val="9843981"/>
                <a:satOff val="-14770"/>
                <a:lumOff val="-2402"/>
                <a:alphaOff val="0"/>
                <a:shade val="93000"/>
                <a:satMod val="130000"/>
              </a:schemeClr>
            </a:gs>
            <a:gs pos="100000">
              <a:schemeClr val="accent3">
                <a:hueOff val="9843981"/>
                <a:satOff val="-14770"/>
                <a:lumOff val="-240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Проводит анализ результатов МКФМ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626359" y="4457523"/>
        <a:ext cx="1480888" cy="692577"/>
      </dsp:txXfrm>
    </dsp:sp>
    <dsp:sp modelId="{083259C1-C5F2-476F-9F2F-155A2B762932}">
      <dsp:nvSpPr>
        <dsp:cNvPr id="0" name=""/>
        <dsp:cNvSpPr/>
      </dsp:nvSpPr>
      <dsp:spPr>
        <a:xfrm>
          <a:off x="7320686" y="0"/>
          <a:ext cx="1603534" cy="5445224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i="1" kern="12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rPr>
            <a:t>Правительство Российской Федерации</a:t>
          </a:r>
          <a:endParaRPr lang="ru-RU" sz="17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320686" y="0"/>
        <a:ext cx="1603534" cy="1633567"/>
      </dsp:txXfrm>
    </dsp:sp>
    <dsp:sp modelId="{25DA1AC0-269F-4E6B-A346-AC477BA61B7D}">
      <dsp:nvSpPr>
        <dsp:cNvPr id="0" name=""/>
        <dsp:cNvSpPr/>
      </dsp:nvSpPr>
      <dsp:spPr>
        <a:xfrm>
          <a:off x="7416826" y="1582045"/>
          <a:ext cx="1411255" cy="353642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Принимает </a:t>
          </a:r>
          <a:b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(при необходимости) решения по результатам МКФМ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458160" y="1623379"/>
        <a:ext cx="1328587" cy="345375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27483B-D7C1-4BFD-9CCC-A31D5F52B5E2}">
      <dsp:nvSpPr>
        <dsp:cNvPr id="0" name=""/>
        <dsp:cNvSpPr/>
      </dsp:nvSpPr>
      <dsp:spPr>
        <a:xfrm>
          <a:off x="3415716" y="1999974"/>
          <a:ext cx="2375550" cy="2279263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Минфин России использует данные из источников информации  и рассчитывает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763607" y="2333764"/>
        <a:ext cx="1679768" cy="1611683"/>
      </dsp:txXfrm>
    </dsp:sp>
    <dsp:sp modelId="{B7678888-2A46-49B9-A93E-A08FBF9565B4}">
      <dsp:nvSpPr>
        <dsp:cNvPr id="0" name=""/>
        <dsp:cNvSpPr/>
      </dsp:nvSpPr>
      <dsp:spPr>
        <a:xfrm rot="19568381">
          <a:off x="5739909" y="1871766"/>
          <a:ext cx="627334" cy="5897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754913" y="2039007"/>
        <a:ext cx="450406" cy="353857"/>
      </dsp:txXfrm>
    </dsp:sp>
    <dsp:sp modelId="{B8F16F50-CD2F-4ED0-A75A-421660C52565}">
      <dsp:nvSpPr>
        <dsp:cNvPr id="0" name=""/>
        <dsp:cNvSpPr/>
      </dsp:nvSpPr>
      <dsp:spPr>
        <a:xfrm>
          <a:off x="6391965" y="360037"/>
          <a:ext cx="1915119" cy="1874139"/>
        </a:xfrm>
        <a:prstGeom prst="ellipse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итоговую оценку качества </a:t>
          </a:r>
          <a:r>
            <a:rPr lang="ru-RU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финансового менеджмента по каждому главному администратору средств федерального бюджета </a:t>
          </a:r>
          <a:endParaRPr lang="ru-RU" sz="1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672428" y="634498"/>
        <a:ext cx="1354193" cy="1325217"/>
      </dsp:txXfrm>
    </dsp:sp>
    <dsp:sp modelId="{2CE25DDD-19EA-4D75-8280-0418F3CF708A}">
      <dsp:nvSpPr>
        <dsp:cNvPr id="0" name=""/>
        <dsp:cNvSpPr/>
      </dsp:nvSpPr>
      <dsp:spPr>
        <a:xfrm rot="16183143">
          <a:off x="4355134" y="1544887"/>
          <a:ext cx="483141" cy="421295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4418638" y="1692339"/>
        <a:ext cx="356753" cy="252777"/>
      </dsp:txXfrm>
    </dsp:sp>
    <dsp:sp modelId="{5B258096-BE07-4F46-9446-E46B276C073C}">
      <dsp:nvSpPr>
        <dsp:cNvPr id="0" name=""/>
        <dsp:cNvSpPr/>
      </dsp:nvSpPr>
      <dsp:spPr>
        <a:xfrm>
          <a:off x="3799677" y="0"/>
          <a:ext cx="1584174" cy="1495970"/>
        </a:xfrm>
        <a:prstGeom prst="ellipse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целевые значения показателей качества финансового менеджмента</a:t>
          </a:r>
        </a:p>
      </dsp:txBody>
      <dsp:txXfrm>
        <a:off x="4031674" y="219080"/>
        <a:ext cx="1120180" cy="1057810"/>
      </dsp:txXfrm>
    </dsp:sp>
    <dsp:sp modelId="{5FB0ECF2-D89B-4E1C-98C3-2757DA286B45}">
      <dsp:nvSpPr>
        <dsp:cNvPr id="0" name=""/>
        <dsp:cNvSpPr/>
      </dsp:nvSpPr>
      <dsp:spPr>
        <a:xfrm rot="337346">
          <a:off x="6075904" y="3024536"/>
          <a:ext cx="708172" cy="5897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-1488257"/>
            <a:satOff val="8966"/>
            <a:lumOff val="71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076330" y="3133821"/>
        <a:ext cx="531244" cy="353857"/>
      </dsp:txXfrm>
    </dsp:sp>
    <dsp:sp modelId="{6C98127F-3D13-4EBD-A4ED-998CB4FFF5B7}">
      <dsp:nvSpPr>
        <dsp:cNvPr id="0" name=""/>
        <dsp:cNvSpPr/>
      </dsp:nvSpPr>
      <dsp:spPr>
        <a:xfrm>
          <a:off x="7110465" y="2559859"/>
          <a:ext cx="1823668" cy="1832629"/>
        </a:xfrm>
        <a:prstGeom prst="ellipse">
          <a:avLst/>
        </a:prstGeom>
        <a:solidFill>
          <a:schemeClr val="accent4">
            <a:hueOff val="-1488257"/>
            <a:satOff val="8966"/>
            <a:lumOff val="71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оценку качества управления </a:t>
          </a: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расходами бюджета</a:t>
          </a:r>
          <a:endParaRPr lang="ru-RU" sz="1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377535" y="2828241"/>
        <a:ext cx="1289528" cy="1295865"/>
      </dsp:txXfrm>
    </dsp:sp>
    <dsp:sp modelId="{434C0F15-9F16-4922-92C2-02AEE89AD535}">
      <dsp:nvSpPr>
        <dsp:cNvPr id="0" name=""/>
        <dsp:cNvSpPr/>
      </dsp:nvSpPr>
      <dsp:spPr>
        <a:xfrm rot="2798079">
          <a:off x="5336033" y="3866835"/>
          <a:ext cx="465698" cy="5897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-2232385"/>
            <a:satOff val="13449"/>
            <a:lumOff val="107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357922" y="3934003"/>
        <a:ext cx="325989" cy="353857"/>
      </dsp:txXfrm>
    </dsp:sp>
    <dsp:sp modelId="{BCF30A70-20AE-41D6-ABE0-726CA23614CD}">
      <dsp:nvSpPr>
        <dsp:cNvPr id="0" name=""/>
        <dsp:cNvSpPr/>
      </dsp:nvSpPr>
      <dsp:spPr>
        <a:xfrm>
          <a:off x="5455871" y="4104461"/>
          <a:ext cx="1838951" cy="1822200"/>
        </a:xfrm>
        <a:prstGeom prst="ellipse">
          <a:avLst/>
        </a:prstGeom>
        <a:solidFill>
          <a:schemeClr val="accent4">
            <a:hueOff val="-2232385"/>
            <a:satOff val="13449"/>
            <a:lumOff val="107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оценку качества управления </a:t>
          </a: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доходами бюджета</a:t>
          </a:r>
        </a:p>
      </dsp:txBody>
      <dsp:txXfrm>
        <a:off x="5725179" y="4371316"/>
        <a:ext cx="1300335" cy="1288490"/>
      </dsp:txXfrm>
    </dsp:sp>
    <dsp:sp modelId="{B545D2F3-CA04-482A-8F8F-F83B5BAA79E6}">
      <dsp:nvSpPr>
        <dsp:cNvPr id="0" name=""/>
        <dsp:cNvSpPr/>
      </dsp:nvSpPr>
      <dsp:spPr>
        <a:xfrm rot="8011363">
          <a:off x="3386979" y="3867682"/>
          <a:ext cx="489980" cy="5897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-2976513"/>
            <a:satOff val="17933"/>
            <a:lumOff val="143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3511089" y="3932341"/>
        <a:ext cx="342986" cy="353857"/>
      </dsp:txXfrm>
    </dsp:sp>
    <dsp:sp modelId="{06C99328-3A50-43C6-95D4-1A440577179F}">
      <dsp:nvSpPr>
        <dsp:cNvPr id="0" name=""/>
        <dsp:cNvSpPr/>
      </dsp:nvSpPr>
      <dsp:spPr>
        <a:xfrm>
          <a:off x="1927474" y="4104450"/>
          <a:ext cx="1801515" cy="1808806"/>
        </a:xfrm>
        <a:prstGeom prst="ellipse">
          <a:avLst/>
        </a:prstGeom>
        <a:solidFill>
          <a:schemeClr val="accent4">
            <a:hueOff val="-2976513"/>
            <a:satOff val="17933"/>
            <a:lumOff val="143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оценку качества ведения учета и составления </a:t>
          </a: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бюджетной отчетности </a:t>
          </a:r>
        </a:p>
      </dsp:txBody>
      <dsp:txXfrm>
        <a:off x="2191300" y="4369344"/>
        <a:ext cx="1273863" cy="1279018"/>
      </dsp:txXfrm>
    </dsp:sp>
    <dsp:sp modelId="{FE38630A-3C4F-4F20-A2F7-D4807C72D900}">
      <dsp:nvSpPr>
        <dsp:cNvPr id="0" name=""/>
        <dsp:cNvSpPr/>
      </dsp:nvSpPr>
      <dsp:spPr>
        <a:xfrm rot="10405121">
          <a:off x="2406285" y="3056550"/>
          <a:ext cx="722413" cy="5897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-3720641"/>
            <a:satOff val="22416"/>
            <a:lumOff val="179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2582630" y="3164363"/>
        <a:ext cx="545485" cy="353857"/>
      </dsp:txXfrm>
    </dsp:sp>
    <dsp:sp modelId="{D79A9F73-60D0-409F-A8E5-D23EFB031175}">
      <dsp:nvSpPr>
        <dsp:cNvPr id="0" name=""/>
        <dsp:cNvSpPr/>
      </dsp:nvSpPr>
      <dsp:spPr>
        <a:xfrm>
          <a:off x="127256" y="2592284"/>
          <a:ext cx="1949636" cy="1902583"/>
        </a:xfrm>
        <a:prstGeom prst="ellipse">
          <a:avLst/>
        </a:prstGeom>
        <a:solidFill>
          <a:schemeClr val="accent4">
            <a:hueOff val="-3720641"/>
            <a:satOff val="22416"/>
            <a:lumOff val="179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оценку качества организации и осуществления внутреннего финансового контроля и внутреннего финансового аудита</a:t>
          </a:r>
        </a:p>
      </dsp:txBody>
      <dsp:txXfrm>
        <a:off x="412774" y="2870911"/>
        <a:ext cx="1378600" cy="1345329"/>
      </dsp:txXfrm>
    </dsp:sp>
    <dsp:sp modelId="{9AEC557D-D6FB-40C3-A7B7-5D05BAE05036}">
      <dsp:nvSpPr>
        <dsp:cNvPr id="0" name=""/>
        <dsp:cNvSpPr/>
      </dsp:nvSpPr>
      <dsp:spPr>
        <a:xfrm rot="12593217">
          <a:off x="2538164" y="1890213"/>
          <a:ext cx="809009" cy="5897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2703327" y="2052246"/>
        <a:ext cx="632081" cy="353857"/>
      </dsp:txXfrm>
    </dsp:sp>
    <dsp:sp modelId="{6DF36D9B-3F75-4DAA-B906-6A0B9532209A}">
      <dsp:nvSpPr>
        <dsp:cNvPr id="0" name=""/>
        <dsp:cNvSpPr/>
      </dsp:nvSpPr>
      <dsp:spPr>
        <a:xfrm>
          <a:off x="631310" y="504054"/>
          <a:ext cx="1750513" cy="1711360"/>
        </a:xfrm>
        <a:prstGeom prst="ellipse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оценку качества </a:t>
          </a: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управления активам</a:t>
          </a:r>
          <a:endParaRPr lang="ru-RU" sz="1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87667" y="754677"/>
        <a:ext cx="1237799" cy="121011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3D396F-963C-403D-8BDA-98491C58683F}">
      <dsp:nvSpPr>
        <dsp:cNvPr id="0" name=""/>
        <dsp:cNvSpPr/>
      </dsp:nvSpPr>
      <dsp:spPr>
        <a:xfrm>
          <a:off x="1728203" y="0"/>
          <a:ext cx="5040547" cy="1413917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114300">
            <a:prstClr val="black"/>
          </a:inn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Показатели системы оценки качества финансового менеджмента включают в себя:</a:t>
          </a:r>
          <a:endParaRPr lang="ru-RU" sz="2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797225" y="69022"/>
        <a:ext cx="4902503" cy="1275873"/>
      </dsp:txXfrm>
    </dsp:sp>
    <dsp:sp modelId="{F8BB656B-FBB5-4144-9548-015951FA1709}">
      <dsp:nvSpPr>
        <dsp:cNvPr id="0" name=""/>
        <dsp:cNvSpPr/>
      </dsp:nvSpPr>
      <dsp:spPr>
        <a:xfrm rot="3461994">
          <a:off x="4095219" y="2503391"/>
          <a:ext cx="2577840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577840" y="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C1D123-1372-48F8-9235-C18F7C7ECF98}">
      <dsp:nvSpPr>
        <dsp:cNvPr id="0" name=""/>
        <dsp:cNvSpPr/>
      </dsp:nvSpPr>
      <dsp:spPr>
        <a:xfrm>
          <a:off x="4412805" y="3592865"/>
          <a:ext cx="4354363" cy="1635962"/>
        </a:xfrm>
        <a:prstGeom prst="roundRect">
          <a:avLst/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114300">
            <a:prstClr val="black"/>
          </a:inn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0" tIns="63500" rIns="63500" bIns="635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Показатели операционной</a:t>
          </a:r>
        </a:p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эффективности</a:t>
          </a:r>
          <a:endParaRPr lang="ru-RU" sz="2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492666" y="3672726"/>
        <a:ext cx="4194641" cy="1476240"/>
      </dsp:txXfrm>
    </dsp:sp>
    <dsp:sp modelId="{2742742E-FB6F-46B4-8F5E-2EA55821174A}">
      <dsp:nvSpPr>
        <dsp:cNvPr id="0" name=""/>
        <dsp:cNvSpPr/>
      </dsp:nvSpPr>
      <dsp:spPr>
        <a:xfrm rot="7162406">
          <a:off x="1987157" y="2503381"/>
          <a:ext cx="250037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500371" y="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FE7A4EE-CD5A-4767-9B0D-C222A3817190}">
      <dsp:nvSpPr>
        <dsp:cNvPr id="0" name=""/>
        <dsp:cNvSpPr/>
      </dsp:nvSpPr>
      <dsp:spPr>
        <a:xfrm>
          <a:off x="0" y="3592845"/>
          <a:ext cx="4337026" cy="1618925"/>
        </a:xfrm>
        <a:prstGeom prst="roundRect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114300">
            <a:prstClr val="black"/>
          </a:inn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0" tIns="63500" rIns="63500" bIns="635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Дисквалифицирующие показатели </a:t>
          </a:r>
          <a:br>
            <a:rPr lang="ru-RU" sz="2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2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качества финансового менеджмента</a:t>
          </a:r>
          <a:endParaRPr lang="ru-RU" sz="2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9029" y="3671874"/>
        <a:ext cx="4178968" cy="146086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D7FB10-342B-45DD-8172-E9F994B4A4EF}">
      <dsp:nvSpPr>
        <dsp:cNvPr id="0" name=""/>
        <dsp:cNvSpPr/>
      </dsp:nvSpPr>
      <dsp:spPr>
        <a:xfrm>
          <a:off x="2227049" y="2880350"/>
          <a:ext cx="4652033" cy="230503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 i 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вес i-</a:t>
          </a:r>
          <a:r>
            <a:rPr lang="ru-RU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го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направления оценки качества финансового менеджмента в итоговой оценке качества финансового менеджмента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(S 1= 0,5; S 2= 0,2; S 3= 0,1;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 4= 0,1; S 5= 0,1)</a:t>
          </a:r>
          <a:endParaRPr lang="ru-RU" sz="1800" kern="1200" dirty="0"/>
        </a:p>
      </dsp:txBody>
      <dsp:txXfrm>
        <a:off x="2908323" y="3217914"/>
        <a:ext cx="3289485" cy="1629903"/>
      </dsp:txXfrm>
    </dsp:sp>
    <dsp:sp modelId="{1D552743-AB1C-4738-9C40-BC64CE6DF9A9}">
      <dsp:nvSpPr>
        <dsp:cNvPr id="0" name=""/>
        <dsp:cNvSpPr/>
      </dsp:nvSpPr>
      <dsp:spPr>
        <a:xfrm rot="11882927">
          <a:off x="1021416" y="2815296"/>
          <a:ext cx="1540885" cy="635596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6D63862-DB87-48A6-AA1B-C68320DBC284}">
      <dsp:nvSpPr>
        <dsp:cNvPr id="0" name=""/>
        <dsp:cNvSpPr/>
      </dsp:nvSpPr>
      <dsp:spPr>
        <a:xfrm>
          <a:off x="0" y="2448278"/>
          <a:ext cx="2118656" cy="89222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 1 - оценка качества управления расходами бюджета;</a:t>
          </a:r>
          <a:endParaRPr lang="ru-RU" sz="1400" kern="1200" dirty="0"/>
        </a:p>
      </dsp:txBody>
      <dsp:txXfrm>
        <a:off x="26132" y="2474410"/>
        <a:ext cx="2066392" cy="839961"/>
      </dsp:txXfrm>
    </dsp:sp>
    <dsp:sp modelId="{7BA74FD1-5D22-47E9-8A21-F191F4E34319}">
      <dsp:nvSpPr>
        <dsp:cNvPr id="0" name=""/>
        <dsp:cNvSpPr/>
      </dsp:nvSpPr>
      <dsp:spPr>
        <a:xfrm rot="13641988">
          <a:off x="1854030" y="1855659"/>
          <a:ext cx="1974426" cy="635596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46BB916-2854-430D-BB9D-F49CF00101B1}">
      <dsp:nvSpPr>
        <dsp:cNvPr id="0" name=""/>
        <dsp:cNvSpPr/>
      </dsp:nvSpPr>
      <dsp:spPr>
        <a:xfrm>
          <a:off x="1230696" y="720075"/>
          <a:ext cx="1883803" cy="14541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 2 - оценка качества управления доходами бюджета;</a:t>
          </a:r>
          <a:endParaRPr lang="ru-RU" sz="1400" kern="1200" dirty="0"/>
        </a:p>
      </dsp:txBody>
      <dsp:txXfrm>
        <a:off x="1273287" y="762666"/>
        <a:ext cx="1798621" cy="1368995"/>
      </dsp:txXfrm>
    </dsp:sp>
    <dsp:sp modelId="{0FF783C3-7A36-42D0-8713-1FDAA87A1B33}">
      <dsp:nvSpPr>
        <dsp:cNvPr id="0" name=""/>
        <dsp:cNvSpPr/>
      </dsp:nvSpPr>
      <dsp:spPr>
        <a:xfrm rot="16199987">
          <a:off x="3775521" y="1694507"/>
          <a:ext cx="1555074" cy="635596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D58B847-E0E1-49C2-A9D0-A2117F4E00B9}">
      <dsp:nvSpPr>
        <dsp:cNvPr id="0" name=""/>
        <dsp:cNvSpPr/>
      </dsp:nvSpPr>
      <dsp:spPr>
        <a:xfrm>
          <a:off x="3562139" y="541408"/>
          <a:ext cx="1981833" cy="138671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 3 - оценка качества ведения учета и составления бюджетной отчетности;</a:t>
          </a:r>
          <a:endParaRPr lang="ru-RU" sz="1400" kern="1200" dirty="0"/>
        </a:p>
      </dsp:txBody>
      <dsp:txXfrm>
        <a:off x="3602755" y="582024"/>
        <a:ext cx="1900601" cy="1305487"/>
      </dsp:txXfrm>
    </dsp:sp>
    <dsp:sp modelId="{04472274-09B1-427A-AA08-1D66A8976816}">
      <dsp:nvSpPr>
        <dsp:cNvPr id="0" name=""/>
        <dsp:cNvSpPr/>
      </dsp:nvSpPr>
      <dsp:spPr>
        <a:xfrm rot="18797630">
          <a:off x="5297291" y="1839978"/>
          <a:ext cx="2044778" cy="635596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DF2E72D-A127-4AF4-BE72-FB51AA1F4615}">
      <dsp:nvSpPr>
        <dsp:cNvPr id="0" name=""/>
        <dsp:cNvSpPr/>
      </dsp:nvSpPr>
      <dsp:spPr>
        <a:xfrm>
          <a:off x="5983235" y="648070"/>
          <a:ext cx="2075075" cy="15311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 4 - оценка качества организации и осуществления внутреннего финансового контроля и аудита;</a:t>
          </a:r>
          <a:endParaRPr lang="ru-RU" sz="1400" kern="1200" dirty="0"/>
        </a:p>
      </dsp:txBody>
      <dsp:txXfrm>
        <a:off x="6028080" y="692915"/>
        <a:ext cx="1985385" cy="1441437"/>
      </dsp:txXfrm>
    </dsp:sp>
    <dsp:sp modelId="{CF3A5F3A-5AAF-4F13-98A3-C0E8E5ABBD52}">
      <dsp:nvSpPr>
        <dsp:cNvPr id="0" name=""/>
        <dsp:cNvSpPr/>
      </dsp:nvSpPr>
      <dsp:spPr>
        <a:xfrm rot="20633521">
          <a:off x="6617727" y="2899732"/>
          <a:ext cx="1517308" cy="635596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3B07234-E6E6-45C3-96EE-69214CA33064}">
      <dsp:nvSpPr>
        <dsp:cNvPr id="0" name=""/>
        <dsp:cNvSpPr/>
      </dsp:nvSpPr>
      <dsp:spPr>
        <a:xfrm>
          <a:off x="7139102" y="2448269"/>
          <a:ext cx="1932299" cy="11175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 5 - оценка качества управления активами.</a:t>
          </a:r>
          <a:endParaRPr lang="ru-RU" sz="1400" kern="1200" dirty="0"/>
        </a:p>
      </dsp:txBody>
      <dsp:txXfrm>
        <a:off x="7171834" y="2481001"/>
        <a:ext cx="1866835" cy="10520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Верхний колонтитул 1"/>
          <p:cNvSpPr>
            <a:spLocks noGrp="1"/>
          </p:cNvSpPr>
          <p:nvPr/>
        </p:nvSpPr>
        <p:spPr bwMode="auto">
          <a:xfrm>
            <a:off x="21" y="19"/>
            <a:ext cx="2946400" cy="49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276" tIns="43637" rIns="87276" bIns="43637"/>
          <a:lstStyle/>
          <a:p>
            <a:endParaRPr lang="ru-RU" sz="1200" dirty="0">
              <a:latin typeface="Arial" charset="0"/>
            </a:endParaRPr>
          </a:p>
        </p:txBody>
      </p:sp>
      <p:sp>
        <p:nvSpPr>
          <p:cNvPr id="138243" name="Дата 2"/>
          <p:cNvSpPr>
            <a:spLocks noGrp="1"/>
          </p:cNvSpPr>
          <p:nvPr/>
        </p:nvSpPr>
        <p:spPr bwMode="auto">
          <a:xfrm>
            <a:off x="3849700" y="19"/>
            <a:ext cx="2946400" cy="49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276" tIns="43637" rIns="87276" bIns="43637"/>
          <a:lstStyle/>
          <a:p>
            <a:pPr eaLnBrk="0" hangingPunct="0"/>
            <a:fld id="{62E253D1-6A1E-4660-9DED-105B9665E096}" type="datetime1">
              <a:rPr lang="ru-RU"/>
              <a:pPr eaLnBrk="0" hangingPunct="0"/>
              <a:t>19.12.2018</a:t>
            </a:fld>
            <a:endParaRPr lang="ru-RU" dirty="0"/>
          </a:p>
        </p:txBody>
      </p:sp>
      <p:sp>
        <p:nvSpPr>
          <p:cNvPr id="138244" name="Нижний колонтитул 3"/>
          <p:cNvSpPr>
            <a:spLocks noGrp="1"/>
          </p:cNvSpPr>
          <p:nvPr/>
        </p:nvSpPr>
        <p:spPr bwMode="auto">
          <a:xfrm>
            <a:off x="21" y="9378505"/>
            <a:ext cx="2946400" cy="49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276" tIns="43637" rIns="87276" bIns="43637" anchor="b"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572386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Верхний колонтитул 1"/>
          <p:cNvSpPr>
            <a:spLocks noGrp="1"/>
          </p:cNvSpPr>
          <p:nvPr>
            <p:ph type="hdr" sz="quarter"/>
          </p:nvPr>
        </p:nvSpPr>
        <p:spPr bwMode="auto">
          <a:xfrm>
            <a:off x="21" y="19"/>
            <a:ext cx="2946400" cy="49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406" tIns="43709" rIns="87406" bIns="43709" numCol="1" anchor="t" anchorCtr="0" compatLnSpc="1">
            <a:prstTxWarp prst="textNoShape">
              <a:avLst/>
            </a:prstTxWarp>
          </a:bodyPr>
          <a:lstStyle>
            <a:lvl1pPr defTabSz="87028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2947" name="Дата 2"/>
          <p:cNvSpPr>
            <a:spLocks noGrp="1"/>
          </p:cNvSpPr>
          <p:nvPr>
            <p:ph type="dt" idx="1"/>
          </p:nvPr>
        </p:nvSpPr>
        <p:spPr bwMode="auto">
          <a:xfrm>
            <a:off x="3849700" y="19"/>
            <a:ext cx="2946400" cy="49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406" tIns="43709" rIns="87406" bIns="43709" numCol="1" anchor="t" anchorCtr="0" compatLnSpc="1">
            <a:prstTxWarp prst="textNoShape">
              <a:avLst/>
            </a:prstTxWarp>
          </a:bodyPr>
          <a:lstStyle>
            <a:lvl1pPr algn="r" defTabSz="87028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6DC0DB30-1666-49FE-B39A-362353CF4583}" type="datetimeFigureOut">
              <a:rPr lang="ru-RU"/>
              <a:pPr>
                <a:defRPr/>
              </a:pPr>
              <a:t>19.12.2018</a:t>
            </a:fld>
            <a:endParaRPr lang="ru-RU" dirty="0"/>
          </a:p>
        </p:txBody>
      </p:sp>
      <p:sp>
        <p:nvSpPr>
          <p:cNvPr id="89092" name="Образ слайда 3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955675" y="736600"/>
            <a:ext cx="4943475" cy="37068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9" name="Заметки 4"/>
          <p:cNvSpPr>
            <a:spLocks noGrp="1"/>
          </p:cNvSpPr>
          <p:nvPr>
            <p:ph type="body" sz="quarter" idx="3"/>
          </p:nvPr>
        </p:nvSpPr>
        <p:spPr bwMode="auto">
          <a:xfrm>
            <a:off x="679463" y="4689251"/>
            <a:ext cx="5438775" cy="4447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406" tIns="43709" rIns="87406" bIns="43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82950" name="Нижний колонтитул 5"/>
          <p:cNvSpPr>
            <a:spLocks noGrp="1"/>
          </p:cNvSpPr>
          <p:nvPr>
            <p:ph type="ftr" sz="quarter" idx="4"/>
          </p:nvPr>
        </p:nvSpPr>
        <p:spPr bwMode="auto">
          <a:xfrm>
            <a:off x="21" y="9378505"/>
            <a:ext cx="2946400" cy="49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406" tIns="43709" rIns="87406" bIns="43709" numCol="1" anchor="b" anchorCtr="0" compatLnSpc="1">
            <a:prstTxWarp prst="textNoShape">
              <a:avLst/>
            </a:prstTxWarp>
          </a:bodyPr>
          <a:lstStyle>
            <a:lvl1pPr defTabSz="87028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2951" name="Номер слайда 6"/>
          <p:cNvSpPr>
            <a:spLocks noGrp="1"/>
          </p:cNvSpPr>
          <p:nvPr>
            <p:ph type="sldNum" sz="quarter" idx="5"/>
          </p:nvPr>
        </p:nvSpPr>
        <p:spPr bwMode="auto">
          <a:xfrm>
            <a:off x="3849700" y="9378505"/>
            <a:ext cx="2946400" cy="49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406" tIns="43709" rIns="87406" bIns="43709" numCol="1" anchor="b" anchorCtr="0" compatLnSpc="1">
            <a:prstTxWarp prst="textNoShape">
              <a:avLst/>
            </a:prstTxWarp>
          </a:bodyPr>
          <a:lstStyle>
            <a:lvl1pPr algn="r" defTabSz="87028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54DF7488-F959-4354-8519-2DD858B41BD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856516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833688" y="49213"/>
            <a:ext cx="4256087" cy="31924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>
          <a:xfrm>
            <a:off x="150959" y="3279925"/>
            <a:ext cx="9657173" cy="348187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indent="286313" algn="just">
              <a:spcAft>
                <a:spcPts val="299"/>
              </a:spcAft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7185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5675" y="736600"/>
            <a:ext cx="4943475" cy="37068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EBF0B5-2F85-493A-BE0A-42BA6E2F2FF7}" type="slidenum">
              <a:rPr lang="ru-RU" smtClean="0">
                <a:solidFill>
                  <a:prstClr val="black"/>
                </a:solidFill>
              </a:rPr>
              <a:pPr/>
              <a:t>28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13211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5675" y="736600"/>
            <a:ext cx="4943475" cy="37068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31760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79475" y="209550"/>
            <a:ext cx="4940300" cy="37052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158477" y="4220845"/>
            <a:ext cx="6408712" cy="5372098"/>
          </a:xfrm>
        </p:spPr>
        <p:txBody>
          <a:bodyPr/>
          <a:lstStyle/>
          <a:p>
            <a:pPr indent="447675" algn="just"/>
            <a:r>
              <a:rPr lang="ru-RU" dirty="0" smtClean="0"/>
              <a:t>В соответствии с Методическими рекомендациями субъектами бюджетного планирования должно осуществляться формирование </a:t>
            </a:r>
            <a:r>
              <a:rPr lang="ru-RU" dirty="0"/>
              <a:t>предложений по введению целевых статей расходов на реализацию в рамках государственных программ федеральных проектов, входящих в состав национальных проектов, </a:t>
            </a:r>
            <a:r>
              <a:rPr lang="ru-RU" dirty="0" smtClean="0"/>
              <a:t>имея </a:t>
            </a:r>
            <a:r>
              <a:rPr lang="ru-RU" dirty="0"/>
              <a:t>в виду </a:t>
            </a:r>
            <a:r>
              <a:rPr lang="ru-RU" b="1" dirty="0">
                <a:solidFill>
                  <a:srgbClr val="C00000"/>
                </a:solidFill>
              </a:rPr>
              <a:t>включение федеральных проектов в государственные программы в качестве структурных элементов указанных программ (как правило, на уровне основных мероприятий в составе подпрограмм).</a:t>
            </a:r>
          </a:p>
          <a:p>
            <a:pPr indent="447675" algn="just"/>
            <a:endParaRPr lang="ru-RU" b="1" dirty="0" smtClean="0">
              <a:solidFill>
                <a:srgbClr val="C00000"/>
              </a:solidFill>
            </a:endParaRPr>
          </a:p>
          <a:p>
            <a:pPr indent="447675" algn="just"/>
            <a:r>
              <a:rPr lang="ru-RU" b="1" dirty="0" smtClean="0">
                <a:solidFill>
                  <a:srgbClr val="C00000"/>
                </a:solidFill>
              </a:rPr>
              <a:t>При этом в </a:t>
            </a:r>
            <a:r>
              <a:rPr lang="ru-RU" b="1" dirty="0">
                <a:solidFill>
                  <a:srgbClr val="C00000"/>
                </a:solidFill>
              </a:rPr>
              <a:t>целях обособления бюджетных ассигнований </a:t>
            </a:r>
            <a:r>
              <a:rPr lang="ru-RU" b="1" dirty="0" smtClean="0">
                <a:solidFill>
                  <a:srgbClr val="C00000"/>
                </a:solidFill>
              </a:rPr>
              <a:t>на </a:t>
            </a:r>
            <a:r>
              <a:rPr lang="ru-RU" b="1" dirty="0">
                <a:solidFill>
                  <a:srgbClr val="C00000"/>
                </a:solidFill>
              </a:rPr>
              <a:t>реализацию национальных проектов (включая федеральные проекты), </a:t>
            </a:r>
            <a:r>
              <a:rPr lang="ru-RU" b="1" dirty="0" smtClean="0">
                <a:solidFill>
                  <a:srgbClr val="C00000"/>
                </a:solidFill>
              </a:rPr>
              <a:t>должны использоваться </a:t>
            </a:r>
            <a:r>
              <a:rPr lang="ru-RU" b="1" dirty="0">
                <a:solidFill>
                  <a:srgbClr val="C00000"/>
                </a:solidFill>
              </a:rPr>
              <a:t>коды </a:t>
            </a:r>
            <a:r>
              <a:rPr lang="ru-RU" b="1" dirty="0" smtClean="0">
                <a:solidFill>
                  <a:srgbClr val="C00000"/>
                </a:solidFill>
              </a:rPr>
              <a:t>классификации</a:t>
            </a:r>
            <a:r>
              <a:rPr lang="ru-RU" b="1" dirty="0">
                <a:solidFill>
                  <a:srgbClr val="C00000"/>
                </a:solidFill>
              </a:rPr>
              <a:t>, по которым подлежат отражению </a:t>
            </a:r>
            <a:r>
              <a:rPr lang="ru-RU" b="1" dirty="0" smtClean="0">
                <a:solidFill>
                  <a:srgbClr val="C00000"/>
                </a:solidFill>
              </a:rPr>
              <a:t>ассигнования </a:t>
            </a:r>
            <a:r>
              <a:rPr lang="ru-RU" b="1" dirty="0">
                <a:solidFill>
                  <a:srgbClr val="C00000"/>
                </a:solidFill>
              </a:rPr>
              <a:t>на реализацию структурных элементов </a:t>
            </a:r>
            <a:r>
              <a:rPr lang="ru-RU" b="1" dirty="0" smtClean="0">
                <a:solidFill>
                  <a:srgbClr val="C00000"/>
                </a:solidFill>
              </a:rPr>
              <a:t>госпрограмм</a:t>
            </a:r>
            <a:r>
              <a:rPr lang="ru-RU" b="1" dirty="0">
                <a:solidFill>
                  <a:srgbClr val="C00000"/>
                </a:solidFill>
              </a:rPr>
              <a:t>.</a:t>
            </a:r>
          </a:p>
          <a:p>
            <a:pPr indent="447675" algn="just"/>
            <a:endParaRPr lang="ru-RU" dirty="0" smtClean="0"/>
          </a:p>
          <a:p>
            <a:pPr indent="447675" algn="just"/>
            <a:r>
              <a:rPr lang="ru-RU" dirty="0" smtClean="0"/>
              <a:t>Формирование </a:t>
            </a:r>
            <a:r>
              <a:rPr lang="ru-RU" dirty="0"/>
              <a:t>предложений по корректировке наименований целевых статей расходов на реализацию пилотных государственных программ с учетом необходимости </a:t>
            </a:r>
            <a:r>
              <a:rPr lang="ru-RU" b="1" dirty="0">
                <a:solidFill>
                  <a:srgbClr val="C00000"/>
                </a:solidFill>
              </a:rPr>
              <a:t>преобразования действующих основных мероприятий и соответствующих им целевых статей расходов в </a:t>
            </a:r>
            <a:r>
              <a:rPr lang="ru-RU" b="1" dirty="0" smtClean="0">
                <a:solidFill>
                  <a:srgbClr val="C00000"/>
                </a:solidFill>
              </a:rPr>
              <a:t>национальные и федеральные проекты, </a:t>
            </a:r>
            <a:r>
              <a:rPr lang="ru-RU" dirty="0"/>
              <a:t>отдельные мероприятия таких </a:t>
            </a:r>
            <a:r>
              <a:rPr lang="ru-RU" dirty="0" smtClean="0"/>
              <a:t>проектов, </a:t>
            </a:r>
            <a:r>
              <a:rPr lang="ru-RU" dirty="0"/>
              <a:t>направленные на финансовое обеспечение деятельности центральных аппаратов федеральных органов исполнительной власти и их территориальных органов в соответствии с требованиями Правил разработки, реализации и оценки эффективности отдельных государственных программ, утвержденных постановлением Правительства Российской Федерации от 12 октября 2017 года № 1242.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D5F11-DBA2-46A2-B01F-8D3C8428652D}" type="slidenum">
              <a:rPr lang="ru-RU" smtClean="0">
                <a:solidFill>
                  <a:prstClr val="black"/>
                </a:solidFill>
              </a:rPr>
              <a:pPr/>
              <a:t>13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3203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79475" y="209550"/>
            <a:ext cx="4941888" cy="37052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158478" y="4220845"/>
            <a:ext cx="6408712" cy="5372098"/>
          </a:xfrm>
        </p:spPr>
        <p:txBody>
          <a:bodyPr/>
          <a:lstStyle/>
          <a:p>
            <a:pPr indent="447675" algn="just"/>
            <a:r>
              <a:rPr lang="ru-RU" dirty="0" smtClean="0"/>
              <a:t>В соответствии с Методическими рекомендациями субъектами бюджетного планирования должно осуществляться формирование </a:t>
            </a:r>
            <a:r>
              <a:rPr lang="ru-RU" dirty="0"/>
              <a:t>предложений по введению целевых статей расходов на реализацию в рамках государственных программ федеральных проектов, входящих в состав национальных проектов, </a:t>
            </a:r>
            <a:r>
              <a:rPr lang="ru-RU" dirty="0" smtClean="0"/>
              <a:t>имея </a:t>
            </a:r>
            <a:r>
              <a:rPr lang="ru-RU" dirty="0"/>
              <a:t>в виду </a:t>
            </a:r>
            <a:r>
              <a:rPr lang="ru-RU" b="1" dirty="0">
                <a:solidFill>
                  <a:srgbClr val="C00000"/>
                </a:solidFill>
              </a:rPr>
              <a:t>включение федеральных проектов в государственные программы в качестве структурных элементов указанных программ (как правило, на уровне основных мероприятий в составе подпрограмм).</a:t>
            </a:r>
          </a:p>
          <a:p>
            <a:pPr indent="447675" algn="just"/>
            <a:endParaRPr lang="ru-RU" b="1" dirty="0" smtClean="0">
              <a:solidFill>
                <a:srgbClr val="C00000"/>
              </a:solidFill>
            </a:endParaRPr>
          </a:p>
          <a:p>
            <a:pPr indent="447675" algn="just"/>
            <a:r>
              <a:rPr lang="ru-RU" b="1" dirty="0" smtClean="0">
                <a:solidFill>
                  <a:srgbClr val="C00000"/>
                </a:solidFill>
              </a:rPr>
              <a:t>При этом в </a:t>
            </a:r>
            <a:r>
              <a:rPr lang="ru-RU" b="1" dirty="0">
                <a:solidFill>
                  <a:srgbClr val="C00000"/>
                </a:solidFill>
              </a:rPr>
              <a:t>целях обособления бюджетных ассигнований </a:t>
            </a:r>
            <a:r>
              <a:rPr lang="ru-RU" b="1" dirty="0" smtClean="0">
                <a:solidFill>
                  <a:srgbClr val="C00000"/>
                </a:solidFill>
              </a:rPr>
              <a:t>на </a:t>
            </a:r>
            <a:r>
              <a:rPr lang="ru-RU" b="1" dirty="0">
                <a:solidFill>
                  <a:srgbClr val="C00000"/>
                </a:solidFill>
              </a:rPr>
              <a:t>реализацию национальных проектов (включая федеральные проекты), </a:t>
            </a:r>
            <a:r>
              <a:rPr lang="ru-RU" b="1" dirty="0" smtClean="0">
                <a:solidFill>
                  <a:srgbClr val="C00000"/>
                </a:solidFill>
              </a:rPr>
              <a:t>должны использоваться </a:t>
            </a:r>
            <a:r>
              <a:rPr lang="ru-RU" b="1" dirty="0">
                <a:solidFill>
                  <a:srgbClr val="C00000"/>
                </a:solidFill>
              </a:rPr>
              <a:t>коды </a:t>
            </a:r>
            <a:r>
              <a:rPr lang="ru-RU" b="1" dirty="0" smtClean="0">
                <a:solidFill>
                  <a:srgbClr val="C00000"/>
                </a:solidFill>
              </a:rPr>
              <a:t>классификации</a:t>
            </a:r>
            <a:r>
              <a:rPr lang="ru-RU" b="1" dirty="0">
                <a:solidFill>
                  <a:srgbClr val="C00000"/>
                </a:solidFill>
              </a:rPr>
              <a:t>, по которым подлежат отражению </a:t>
            </a:r>
            <a:r>
              <a:rPr lang="ru-RU" b="1" dirty="0" smtClean="0">
                <a:solidFill>
                  <a:srgbClr val="C00000"/>
                </a:solidFill>
              </a:rPr>
              <a:t>ассигнования </a:t>
            </a:r>
            <a:r>
              <a:rPr lang="ru-RU" b="1" dirty="0">
                <a:solidFill>
                  <a:srgbClr val="C00000"/>
                </a:solidFill>
              </a:rPr>
              <a:t>на реализацию структурных элементов </a:t>
            </a:r>
            <a:r>
              <a:rPr lang="ru-RU" b="1" dirty="0" smtClean="0">
                <a:solidFill>
                  <a:srgbClr val="C00000"/>
                </a:solidFill>
              </a:rPr>
              <a:t>госпрограмм</a:t>
            </a:r>
            <a:r>
              <a:rPr lang="ru-RU" b="1" dirty="0">
                <a:solidFill>
                  <a:srgbClr val="C00000"/>
                </a:solidFill>
              </a:rPr>
              <a:t>.</a:t>
            </a:r>
          </a:p>
          <a:p>
            <a:pPr indent="447675" algn="just"/>
            <a:endParaRPr lang="ru-RU" dirty="0" smtClean="0"/>
          </a:p>
          <a:p>
            <a:pPr indent="447675" algn="just"/>
            <a:r>
              <a:rPr lang="ru-RU" dirty="0" smtClean="0"/>
              <a:t>Формирование </a:t>
            </a:r>
            <a:r>
              <a:rPr lang="ru-RU" dirty="0"/>
              <a:t>предложений по корректировке наименований целевых статей расходов на реализацию пилотных государственных программ с учетом необходимости </a:t>
            </a:r>
            <a:r>
              <a:rPr lang="ru-RU" b="1" dirty="0">
                <a:solidFill>
                  <a:srgbClr val="C00000"/>
                </a:solidFill>
              </a:rPr>
              <a:t>преобразования действующих основных мероприятий и соответствующих им целевых статей расходов в </a:t>
            </a:r>
            <a:r>
              <a:rPr lang="ru-RU" b="1" dirty="0" smtClean="0">
                <a:solidFill>
                  <a:srgbClr val="C00000"/>
                </a:solidFill>
              </a:rPr>
              <a:t>национальные и федеральные проекты, </a:t>
            </a:r>
            <a:r>
              <a:rPr lang="ru-RU" dirty="0"/>
              <a:t>отдельные мероприятия таких </a:t>
            </a:r>
            <a:r>
              <a:rPr lang="ru-RU" dirty="0" smtClean="0"/>
              <a:t>проектов, </a:t>
            </a:r>
            <a:r>
              <a:rPr lang="ru-RU" dirty="0"/>
              <a:t>направленные на финансовое обеспечение деятельности центральных аппаратов федеральных органов исполнительной власти и их территориальных органов в соответствии с требованиями Правил разработки, реализации и оценки эффективности отдельных государственных программ, утвержденных постановлением Правительства Российской Федерации от 12 октября 2017 года № 1242.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D5F11-DBA2-46A2-B01F-8D3C8428652D}" type="slidenum">
              <a:rPr lang="ru-RU" smtClean="0">
                <a:solidFill>
                  <a:prstClr val="black"/>
                </a:solidFill>
              </a:rPr>
              <a:pPr/>
              <a:t>15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4852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79475" y="209550"/>
            <a:ext cx="4940300" cy="37052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158477" y="4220845"/>
            <a:ext cx="6408712" cy="5372098"/>
          </a:xfrm>
        </p:spPr>
        <p:txBody>
          <a:bodyPr/>
          <a:lstStyle/>
          <a:p>
            <a:pPr indent="447675" algn="just"/>
            <a:r>
              <a:rPr lang="ru-RU" dirty="0" smtClean="0"/>
              <a:t>В соответствии с Методическими рекомендациями субъектами бюджетного планирования должно осуществляться формирование </a:t>
            </a:r>
            <a:r>
              <a:rPr lang="ru-RU" dirty="0"/>
              <a:t>предложений по введению целевых статей расходов на реализацию в рамках государственных программ федеральных проектов, входящих в состав национальных проектов, </a:t>
            </a:r>
            <a:r>
              <a:rPr lang="ru-RU" dirty="0" smtClean="0"/>
              <a:t>имея </a:t>
            </a:r>
            <a:r>
              <a:rPr lang="ru-RU" dirty="0"/>
              <a:t>в виду </a:t>
            </a:r>
            <a:r>
              <a:rPr lang="ru-RU" b="1" dirty="0">
                <a:solidFill>
                  <a:srgbClr val="C00000"/>
                </a:solidFill>
              </a:rPr>
              <a:t>включение федеральных проектов в государственные программы в качестве структурных элементов указанных программ (как правило, на уровне основных мероприятий в составе подпрограмм).</a:t>
            </a:r>
          </a:p>
          <a:p>
            <a:pPr indent="447675" algn="just"/>
            <a:endParaRPr lang="ru-RU" b="1" dirty="0" smtClean="0">
              <a:solidFill>
                <a:srgbClr val="C00000"/>
              </a:solidFill>
            </a:endParaRPr>
          </a:p>
          <a:p>
            <a:pPr indent="447675" algn="just"/>
            <a:r>
              <a:rPr lang="ru-RU" b="1" dirty="0" smtClean="0">
                <a:solidFill>
                  <a:srgbClr val="C00000"/>
                </a:solidFill>
              </a:rPr>
              <a:t>При этом в </a:t>
            </a:r>
            <a:r>
              <a:rPr lang="ru-RU" b="1" dirty="0">
                <a:solidFill>
                  <a:srgbClr val="C00000"/>
                </a:solidFill>
              </a:rPr>
              <a:t>целях обособления бюджетных ассигнований </a:t>
            </a:r>
            <a:r>
              <a:rPr lang="ru-RU" b="1" dirty="0" smtClean="0">
                <a:solidFill>
                  <a:srgbClr val="C00000"/>
                </a:solidFill>
              </a:rPr>
              <a:t>на </a:t>
            </a:r>
            <a:r>
              <a:rPr lang="ru-RU" b="1" dirty="0">
                <a:solidFill>
                  <a:srgbClr val="C00000"/>
                </a:solidFill>
              </a:rPr>
              <a:t>реализацию национальных проектов (включая федеральные проекты), </a:t>
            </a:r>
            <a:r>
              <a:rPr lang="ru-RU" b="1" dirty="0" smtClean="0">
                <a:solidFill>
                  <a:srgbClr val="C00000"/>
                </a:solidFill>
              </a:rPr>
              <a:t>должны использоваться </a:t>
            </a:r>
            <a:r>
              <a:rPr lang="ru-RU" b="1" dirty="0">
                <a:solidFill>
                  <a:srgbClr val="C00000"/>
                </a:solidFill>
              </a:rPr>
              <a:t>коды </a:t>
            </a:r>
            <a:r>
              <a:rPr lang="ru-RU" b="1" dirty="0" smtClean="0">
                <a:solidFill>
                  <a:srgbClr val="C00000"/>
                </a:solidFill>
              </a:rPr>
              <a:t>классификации</a:t>
            </a:r>
            <a:r>
              <a:rPr lang="ru-RU" b="1" dirty="0">
                <a:solidFill>
                  <a:srgbClr val="C00000"/>
                </a:solidFill>
              </a:rPr>
              <a:t>, по которым подлежат отражению </a:t>
            </a:r>
            <a:r>
              <a:rPr lang="ru-RU" b="1" dirty="0" smtClean="0">
                <a:solidFill>
                  <a:srgbClr val="C00000"/>
                </a:solidFill>
              </a:rPr>
              <a:t>ассигнования </a:t>
            </a:r>
            <a:r>
              <a:rPr lang="ru-RU" b="1" dirty="0">
                <a:solidFill>
                  <a:srgbClr val="C00000"/>
                </a:solidFill>
              </a:rPr>
              <a:t>на реализацию структурных элементов </a:t>
            </a:r>
            <a:r>
              <a:rPr lang="ru-RU" b="1" dirty="0" smtClean="0">
                <a:solidFill>
                  <a:srgbClr val="C00000"/>
                </a:solidFill>
              </a:rPr>
              <a:t>госпрограмм</a:t>
            </a:r>
            <a:r>
              <a:rPr lang="ru-RU" b="1" dirty="0">
                <a:solidFill>
                  <a:srgbClr val="C00000"/>
                </a:solidFill>
              </a:rPr>
              <a:t>.</a:t>
            </a:r>
          </a:p>
          <a:p>
            <a:pPr indent="447675" algn="just"/>
            <a:endParaRPr lang="ru-RU" dirty="0" smtClean="0"/>
          </a:p>
          <a:p>
            <a:pPr indent="447675" algn="just"/>
            <a:r>
              <a:rPr lang="ru-RU" dirty="0" smtClean="0"/>
              <a:t>Формирование </a:t>
            </a:r>
            <a:r>
              <a:rPr lang="ru-RU" dirty="0"/>
              <a:t>предложений по корректировке наименований целевых статей расходов на реализацию пилотных государственных программ с учетом необходимости </a:t>
            </a:r>
            <a:r>
              <a:rPr lang="ru-RU" b="1" dirty="0">
                <a:solidFill>
                  <a:srgbClr val="C00000"/>
                </a:solidFill>
              </a:rPr>
              <a:t>преобразования действующих основных мероприятий и соответствующих им целевых статей расходов в </a:t>
            </a:r>
            <a:r>
              <a:rPr lang="ru-RU" b="1" dirty="0" smtClean="0">
                <a:solidFill>
                  <a:srgbClr val="C00000"/>
                </a:solidFill>
              </a:rPr>
              <a:t>национальные и федеральные проекты, </a:t>
            </a:r>
            <a:r>
              <a:rPr lang="ru-RU" dirty="0"/>
              <a:t>отдельные мероприятия таких </a:t>
            </a:r>
            <a:r>
              <a:rPr lang="ru-RU" dirty="0" smtClean="0"/>
              <a:t>проектов, </a:t>
            </a:r>
            <a:r>
              <a:rPr lang="ru-RU" dirty="0"/>
              <a:t>направленные на финансовое обеспечение деятельности центральных аппаратов федеральных органов исполнительной власти и их территориальных органов в соответствии с требованиями Правил разработки, реализации и оценки эффективности отдельных государственных программ, утвержденных постановлением Правительства Российской Федерации от 12 октября 2017 года № 1242.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D5F11-DBA2-46A2-B01F-8D3C8428652D}" type="slidenum">
              <a:rPr lang="ru-RU" smtClean="0">
                <a:solidFill>
                  <a:prstClr val="black"/>
                </a:solidFill>
              </a:rPr>
              <a:pPr/>
              <a:t>16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05801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5675" y="736600"/>
            <a:ext cx="4943475" cy="37068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EBF0B5-2F85-493A-BE0A-42BA6E2F2FF7}" type="slidenum">
              <a:rPr lang="ru-RU" smtClean="0">
                <a:solidFill>
                  <a:prstClr val="black"/>
                </a:solidFill>
              </a:rPr>
              <a:pPr/>
              <a:t>17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49262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5675" y="736600"/>
            <a:ext cx="4943475" cy="37068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EBF0B5-2F85-493A-BE0A-42BA6E2F2FF7}" type="slidenum">
              <a:rPr lang="ru-RU" smtClean="0">
                <a:solidFill>
                  <a:prstClr val="black"/>
                </a:solidFill>
              </a:rPr>
              <a:pPr/>
              <a:t>18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91928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5675" y="736600"/>
            <a:ext cx="4943475" cy="37068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EBF0B5-2F85-493A-BE0A-42BA6E2F2FF7}" type="slidenum">
              <a:rPr lang="ru-RU" smtClean="0">
                <a:solidFill>
                  <a:prstClr val="black"/>
                </a:solidFill>
              </a:rPr>
              <a:pPr/>
              <a:t>19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3570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5675" y="736600"/>
            <a:ext cx="4943475" cy="37068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EBF0B5-2F85-493A-BE0A-42BA6E2F2FF7}" type="slidenum">
              <a:rPr lang="ru-RU" smtClean="0">
                <a:solidFill>
                  <a:prstClr val="black"/>
                </a:solidFill>
              </a:rPr>
              <a:pPr/>
              <a:t>20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0359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30275" y="741363"/>
            <a:ext cx="4937125" cy="37020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9875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8990BB3-3FD6-4628-A306-0ACD600FCDC2}" type="slidenum">
              <a:rPr lang="ru-RU">
                <a:solidFill>
                  <a:prstClr val="black"/>
                </a:solidFill>
              </a:rPr>
              <a:pPr>
                <a:defRPr/>
              </a:pPr>
              <a:t>25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6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541343" y="64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Прямоугольник 11"/>
          <p:cNvSpPr>
            <a:spLocks noChangeArrowheads="1"/>
          </p:cNvSpPr>
          <p:nvPr userDrawn="1"/>
        </p:nvSpPr>
        <p:spPr bwMode="auto">
          <a:xfrm>
            <a:off x="96361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5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88" y="-1585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4982" y="-1585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5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56" y="-785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Прямоугольник 16"/>
          <p:cNvSpPr/>
          <p:nvPr userDrawn="1"/>
        </p:nvSpPr>
        <p:spPr>
          <a:xfrm>
            <a:off x="541343" y="64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8" name="Прямоугольник 27"/>
          <p:cNvSpPr>
            <a:spLocks noChangeArrowheads="1"/>
          </p:cNvSpPr>
          <p:nvPr userDrawn="1"/>
        </p:nvSpPr>
        <p:spPr bwMode="auto">
          <a:xfrm>
            <a:off x="96361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Номер слайда 26"/>
          <p:cNvSpPr>
            <a:spLocks noGrp="1"/>
          </p:cNvSpPr>
          <p:nvPr userDrawn="1">
            <p:ph type="sldNum" sz="quarter" idx="11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7C948A7D-6C52-4157-BEA1-1B3B6891AEA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25" name="Picture 11" descr="MF_emblema [Converted]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88" y="19050"/>
            <a:ext cx="387350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Дата 2"/>
          <p:cNvSpPr>
            <a:spLocks noGrp="1"/>
          </p:cNvSpPr>
          <p:nvPr>
            <p:ph type="dt" sz="half" idx="10"/>
          </p:nvPr>
        </p:nvSpPr>
        <p:spPr>
          <a:xfrm>
            <a:off x="7451769" y="6356350"/>
            <a:ext cx="1423987" cy="234950"/>
          </a:xfrm>
        </p:spPr>
        <p:txBody>
          <a:bodyPr/>
          <a:lstStyle/>
          <a:p>
            <a:pPr algn="r">
              <a:defRPr/>
            </a:pPr>
            <a:fld id="{D74A8F75-9877-4763-9403-18A19F4FCC63}" type="datetime8">
              <a:rPr lang="ru-RU" b="1" smtClean="0">
                <a:solidFill>
                  <a:prstClr val="black"/>
                </a:solidFill>
                <a:latin typeface="Trebuchet MS" panose="020B0603020202020204" pitchFamily="34" charset="0"/>
              </a:rPr>
              <a:pPr algn="r">
                <a:defRPr/>
              </a:pPr>
              <a:t>19.12.2018 18:24</a:t>
            </a:fld>
            <a:endParaRPr lang="ru-RU" b="1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00902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B2D350B4-811D-9C49-8D4A-B431FFD45952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9261763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703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703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4757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541343" y="64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Calibri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Прямоугольник 11"/>
          <p:cNvSpPr>
            <a:spLocks noChangeArrowheads="1"/>
          </p:cNvSpPr>
          <p:nvPr userDrawn="1"/>
        </p:nvSpPr>
        <p:spPr bwMode="auto">
          <a:xfrm>
            <a:off x="963613" y="-20638"/>
            <a:ext cx="24718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>
                <a:solidFill>
                  <a:srgbClr val="DBDBE9"/>
                </a:solidFill>
                <a:latin typeface="Calibri"/>
              </a:rPr>
              <a:t>]</a:t>
            </a:r>
            <a:endParaRPr lang="ru-RU">
              <a:solidFill>
                <a:srgbClr val="DBDBE9"/>
              </a:solidFill>
              <a:latin typeface="Calibri"/>
            </a:endParaRPr>
          </a:p>
        </p:txBody>
      </p:sp>
      <p:sp>
        <p:nvSpPr>
          <p:cNvPr id="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i="1" smtClean="0">
                <a:solidFill>
                  <a:prstClr val="white"/>
                </a:solidFill>
                <a:latin typeface="Times New Roman" pitchFamily="18" charset="0"/>
              </a:rPr>
              <a:t>ф</a:t>
            </a:r>
            <a:endParaRPr lang="ru-RU" sz="2200" smtClean="0">
              <a:solidFill>
                <a:srgbClr val="DBDBE9"/>
              </a:solidFill>
              <a:latin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5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88" y="-1585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4983" y="-1585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5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57" y="-785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Прямоугольник 16"/>
          <p:cNvSpPr/>
          <p:nvPr userDrawn="1"/>
        </p:nvSpPr>
        <p:spPr>
          <a:xfrm>
            <a:off x="541343" y="64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Calibri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8" name="Прямоугольник 27"/>
          <p:cNvSpPr>
            <a:spLocks noChangeArrowheads="1"/>
          </p:cNvSpPr>
          <p:nvPr userDrawn="1"/>
        </p:nvSpPr>
        <p:spPr bwMode="auto">
          <a:xfrm>
            <a:off x="963613" y="-20638"/>
            <a:ext cx="24718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>
                <a:solidFill>
                  <a:srgbClr val="DBDBE9"/>
                </a:solidFill>
                <a:latin typeface="Calibri"/>
              </a:rPr>
              <a:t>]</a:t>
            </a:r>
            <a:endParaRPr lang="ru-RU">
              <a:solidFill>
                <a:srgbClr val="DBDBE9"/>
              </a:solidFill>
              <a:latin typeface="Calibri"/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i="1" smtClean="0">
                <a:solidFill>
                  <a:prstClr val="white"/>
                </a:solidFill>
                <a:latin typeface="Times New Roman" pitchFamily="18" charset="0"/>
              </a:rPr>
              <a:t>ф</a:t>
            </a:r>
            <a:endParaRPr lang="ru-RU" sz="2200" smtClean="0">
              <a:solidFill>
                <a:srgbClr val="DBDBE9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57386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73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364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72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09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457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821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185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755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2914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FA8DE-DEA4-46C9-9BB3-D21239FE373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3519C-0CE3-44B1-B799-270989D9C2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661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77D7E-3DFD-4CFF-81CC-333E3E02B91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3519C-0CE3-44B1-B799-270989D9C2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980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48"/>
            <a:ext cx="7772400" cy="1362075"/>
          </a:xfrm>
        </p:spPr>
        <p:txBody>
          <a:bodyPr anchor="t"/>
          <a:lstStyle>
            <a:lvl1pPr algn="l">
              <a:defRPr sz="47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D53B0-E247-4903-91CB-1E57A851088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3519C-0CE3-44B1-B799-270989D9C2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871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98"/>
            <a:ext cx="4038600" cy="3394075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98"/>
            <a:ext cx="4038600" cy="3394075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823D3-DC58-4B63-8906-F2916EB43B8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3519C-0CE3-44B1-B799-270989D9C2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4151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7"/>
            <a:ext cx="4040188" cy="639763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6433" indent="0">
              <a:buNone/>
              <a:defRPr sz="2300" b="1"/>
            </a:lvl2pPr>
            <a:lvl3pPr marL="1072866" indent="0">
              <a:buNone/>
              <a:defRPr sz="2100" b="1"/>
            </a:lvl3pPr>
            <a:lvl4pPr marL="1609298" indent="0">
              <a:buNone/>
              <a:defRPr sz="1900" b="1"/>
            </a:lvl4pPr>
            <a:lvl5pPr marL="2145731" indent="0">
              <a:buNone/>
              <a:defRPr sz="1900" b="1"/>
            </a:lvl5pPr>
            <a:lvl6pPr marL="2682164" indent="0">
              <a:buNone/>
              <a:defRPr sz="1900" b="1"/>
            </a:lvl6pPr>
            <a:lvl7pPr marL="3218597" indent="0">
              <a:buNone/>
              <a:defRPr sz="1900" b="1"/>
            </a:lvl7pPr>
            <a:lvl8pPr marL="3755029" indent="0">
              <a:buNone/>
              <a:defRPr sz="1900" b="1"/>
            </a:lvl8pPr>
            <a:lvl9pPr marL="4291462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7"/>
            <a:ext cx="4041775" cy="639763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6433" indent="0">
              <a:buNone/>
              <a:defRPr sz="2300" b="1"/>
            </a:lvl2pPr>
            <a:lvl3pPr marL="1072866" indent="0">
              <a:buNone/>
              <a:defRPr sz="2100" b="1"/>
            </a:lvl3pPr>
            <a:lvl4pPr marL="1609298" indent="0">
              <a:buNone/>
              <a:defRPr sz="1900" b="1"/>
            </a:lvl4pPr>
            <a:lvl5pPr marL="2145731" indent="0">
              <a:buNone/>
              <a:defRPr sz="1900" b="1"/>
            </a:lvl5pPr>
            <a:lvl6pPr marL="2682164" indent="0">
              <a:buNone/>
              <a:defRPr sz="1900" b="1"/>
            </a:lvl6pPr>
            <a:lvl7pPr marL="3218597" indent="0">
              <a:buNone/>
              <a:defRPr sz="1900" b="1"/>
            </a:lvl7pPr>
            <a:lvl8pPr marL="3755029" indent="0">
              <a:buNone/>
              <a:defRPr sz="1900" b="1"/>
            </a:lvl8pPr>
            <a:lvl9pPr marL="4291462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39F5F-B4C2-4C27-93D4-6106E4E37D7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3519C-0CE3-44B1-B799-270989D9C2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73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5E13E-AD97-42C1-89BA-E17E7310311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3519C-0CE3-44B1-B799-270989D9C2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7564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A844A-BC85-42E0-B6A5-80C20783044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3519C-0CE3-44B1-B799-270989D9C2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87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8" y="273096"/>
            <a:ext cx="3008313" cy="1162051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099"/>
            <a:ext cx="5111750" cy="5853113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8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8" y="1435103"/>
            <a:ext cx="3008313" cy="4691063"/>
          </a:xfrm>
        </p:spPr>
        <p:txBody>
          <a:bodyPr/>
          <a:lstStyle>
            <a:lvl1pPr marL="0" indent="0">
              <a:buNone/>
              <a:defRPr sz="1600"/>
            </a:lvl1pPr>
            <a:lvl2pPr marL="536433" indent="0">
              <a:buNone/>
              <a:defRPr sz="1400"/>
            </a:lvl2pPr>
            <a:lvl3pPr marL="1072866" indent="0">
              <a:buNone/>
              <a:defRPr sz="1200"/>
            </a:lvl3pPr>
            <a:lvl4pPr marL="1609298" indent="0">
              <a:buNone/>
              <a:defRPr sz="1100"/>
            </a:lvl4pPr>
            <a:lvl5pPr marL="2145731" indent="0">
              <a:buNone/>
              <a:defRPr sz="1100"/>
            </a:lvl5pPr>
            <a:lvl6pPr marL="2682164" indent="0">
              <a:buNone/>
              <a:defRPr sz="1100"/>
            </a:lvl6pPr>
            <a:lvl7pPr marL="3218597" indent="0">
              <a:buNone/>
              <a:defRPr sz="1100"/>
            </a:lvl7pPr>
            <a:lvl8pPr marL="3755029" indent="0">
              <a:buNone/>
              <a:defRPr sz="1100"/>
            </a:lvl8pPr>
            <a:lvl9pPr marL="4291462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E3938-575E-438F-B129-B9F49A224CE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3519C-0CE3-44B1-B799-270989D9C2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7074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B2D350B4-811D-9C49-8D4A-B431FFD45952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5164467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47"/>
            <a:ext cx="5486400" cy="566739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800"/>
            </a:lvl1pPr>
            <a:lvl2pPr marL="536433" indent="0">
              <a:buNone/>
              <a:defRPr sz="3300"/>
            </a:lvl2pPr>
            <a:lvl3pPr marL="1072866" indent="0">
              <a:buNone/>
              <a:defRPr sz="2800"/>
            </a:lvl3pPr>
            <a:lvl4pPr marL="1609298" indent="0">
              <a:buNone/>
              <a:defRPr sz="2300"/>
            </a:lvl4pPr>
            <a:lvl5pPr marL="2145731" indent="0">
              <a:buNone/>
              <a:defRPr sz="2300"/>
            </a:lvl5pPr>
            <a:lvl6pPr marL="2682164" indent="0">
              <a:buNone/>
              <a:defRPr sz="2300"/>
            </a:lvl6pPr>
            <a:lvl7pPr marL="3218597" indent="0">
              <a:buNone/>
              <a:defRPr sz="2300"/>
            </a:lvl7pPr>
            <a:lvl8pPr marL="3755029" indent="0">
              <a:buNone/>
              <a:defRPr sz="2300"/>
            </a:lvl8pPr>
            <a:lvl9pPr marL="4291462" indent="0">
              <a:buNone/>
              <a:defRPr sz="23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85"/>
            <a:ext cx="5486400" cy="804863"/>
          </a:xfrm>
        </p:spPr>
        <p:txBody>
          <a:bodyPr/>
          <a:lstStyle>
            <a:lvl1pPr marL="0" indent="0">
              <a:buNone/>
              <a:defRPr sz="1600"/>
            </a:lvl1pPr>
            <a:lvl2pPr marL="536433" indent="0">
              <a:buNone/>
              <a:defRPr sz="1400"/>
            </a:lvl2pPr>
            <a:lvl3pPr marL="1072866" indent="0">
              <a:buNone/>
              <a:defRPr sz="1200"/>
            </a:lvl3pPr>
            <a:lvl4pPr marL="1609298" indent="0">
              <a:buNone/>
              <a:defRPr sz="1100"/>
            </a:lvl4pPr>
            <a:lvl5pPr marL="2145731" indent="0">
              <a:buNone/>
              <a:defRPr sz="1100"/>
            </a:lvl5pPr>
            <a:lvl6pPr marL="2682164" indent="0">
              <a:buNone/>
              <a:defRPr sz="1100"/>
            </a:lvl6pPr>
            <a:lvl7pPr marL="3218597" indent="0">
              <a:buNone/>
              <a:defRPr sz="1100"/>
            </a:lvl7pPr>
            <a:lvl8pPr marL="3755029" indent="0">
              <a:buNone/>
              <a:defRPr sz="1100"/>
            </a:lvl8pPr>
            <a:lvl9pPr marL="4291462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ED940-42BD-469A-BAB3-81E29C5E628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3519C-0CE3-44B1-B799-270989D9C2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4445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C35BB-F1A1-4DF6-9C04-8797BF49B02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3519C-0CE3-44B1-B799-270989D9C2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1072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6421"/>
            <a:ext cx="2057400" cy="438785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6421"/>
            <a:ext cx="6019800" cy="43878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3BA37-23F2-4CCA-A39A-CEAFF2627B9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3519C-0CE3-44B1-B799-270989D9C2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370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51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364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72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09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457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821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185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755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2914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FA8DE-DEA4-46C9-9BB3-D21239FE373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3519C-0CE3-44B1-B799-270989D9C2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7333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77D7E-3DFD-4CFF-81CC-333E3E02B91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3519C-0CE3-44B1-B799-270989D9C2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6963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26"/>
            <a:ext cx="7772400" cy="1362075"/>
          </a:xfrm>
        </p:spPr>
        <p:txBody>
          <a:bodyPr anchor="t"/>
          <a:lstStyle>
            <a:lvl1pPr algn="l">
              <a:defRPr sz="47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D53B0-E247-4903-91CB-1E57A851088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3519C-0CE3-44B1-B799-270989D9C2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850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76"/>
            <a:ext cx="4038600" cy="3394075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76"/>
            <a:ext cx="4038600" cy="3394075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823D3-DC58-4B63-8906-F2916EB43B8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3519C-0CE3-44B1-B799-270989D9C2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49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7"/>
            <a:ext cx="4040188" cy="639763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6433" indent="0">
              <a:buNone/>
              <a:defRPr sz="2300" b="1"/>
            </a:lvl2pPr>
            <a:lvl3pPr marL="1072866" indent="0">
              <a:buNone/>
              <a:defRPr sz="2100" b="1"/>
            </a:lvl3pPr>
            <a:lvl4pPr marL="1609298" indent="0">
              <a:buNone/>
              <a:defRPr sz="1900" b="1"/>
            </a:lvl4pPr>
            <a:lvl5pPr marL="2145731" indent="0">
              <a:buNone/>
              <a:defRPr sz="1900" b="1"/>
            </a:lvl5pPr>
            <a:lvl6pPr marL="2682164" indent="0">
              <a:buNone/>
              <a:defRPr sz="1900" b="1"/>
            </a:lvl6pPr>
            <a:lvl7pPr marL="3218597" indent="0">
              <a:buNone/>
              <a:defRPr sz="1900" b="1"/>
            </a:lvl7pPr>
            <a:lvl8pPr marL="3755029" indent="0">
              <a:buNone/>
              <a:defRPr sz="1900" b="1"/>
            </a:lvl8pPr>
            <a:lvl9pPr marL="4291462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7"/>
            <a:ext cx="4041775" cy="639763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6433" indent="0">
              <a:buNone/>
              <a:defRPr sz="2300" b="1"/>
            </a:lvl2pPr>
            <a:lvl3pPr marL="1072866" indent="0">
              <a:buNone/>
              <a:defRPr sz="2100" b="1"/>
            </a:lvl3pPr>
            <a:lvl4pPr marL="1609298" indent="0">
              <a:buNone/>
              <a:defRPr sz="1900" b="1"/>
            </a:lvl4pPr>
            <a:lvl5pPr marL="2145731" indent="0">
              <a:buNone/>
              <a:defRPr sz="1900" b="1"/>
            </a:lvl5pPr>
            <a:lvl6pPr marL="2682164" indent="0">
              <a:buNone/>
              <a:defRPr sz="1900" b="1"/>
            </a:lvl6pPr>
            <a:lvl7pPr marL="3218597" indent="0">
              <a:buNone/>
              <a:defRPr sz="1900" b="1"/>
            </a:lvl7pPr>
            <a:lvl8pPr marL="3755029" indent="0">
              <a:buNone/>
              <a:defRPr sz="1900" b="1"/>
            </a:lvl8pPr>
            <a:lvl9pPr marL="4291462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39F5F-B4C2-4C27-93D4-6106E4E37D7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3519C-0CE3-44B1-B799-270989D9C2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187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5E13E-AD97-42C1-89BA-E17E7310311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3519C-0CE3-44B1-B799-270989D9C2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0014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A844A-BC85-42E0-B6A5-80C20783044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3519C-0CE3-44B1-B799-270989D9C2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058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11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B2D350B4-811D-9C49-8D4A-B431FFD45952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7745445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8" y="273074"/>
            <a:ext cx="3008313" cy="1162051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077"/>
            <a:ext cx="5111750" cy="5853113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8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8" y="1435103"/>
            <a:ext cx="3008313" cy="4691063"/>
          </a:xfrm>
        </p:spPr>
        <p:txBody>
          <a:bodyPr/>
          <a:lstStyle>
            <a:lvl1pPr marL="0" indent="0">
              <a:buNone/>
              <a:defRPr sz="1600"/>
            </a:lvl1pPr>
            <a:lvl2pPr marL="536433" indent="0">
              <a:buNone/>
              <a:defRPr sz="1400"/>
            </a:lvl2pPr>
            <a:lvl3pPr marL="1072866" indent="0">
              <a:buNone/>
              <a:defRPr sz="1200"/>
            </a:lvl3pPr>
            <a:lvl4pPr marL="1609298" indent="0">
              <a:buNone/>
              <a:defRPr sz="1100"/>
            </a:lvl4pPr>
            <a:lvl5pPr marL="2145731" indent="0">
              <a:buNone/>
              <a:defRPr sz="1100"/>
            </a:lvl5pPr>
            <a:lvl6pPr marL="2682164" indent="0">
              <a:buNone/>
              <a:defRPr sz="1100"/>
            </a:lvl6pPr>
            <a:lvl7pPr marL="3218597" indent="0">
              <a:buNone/>
              <a:defRPr sz="1100"/>
            </a:lvl7pPr>
            <a:lvl8pPr marL="3755029" indent="0">
              <a:buNone/>
              <a:defRPr sz="1100"/>
            </a:lvl8pPr>
            <a:lvl9pPr marL="4291462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E3938-575E-438F-B129-B9F49A224CE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3519C-0CE3-44B1-B799-270989D9C2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7106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25"/>
            <a:ext cx="5486400" cy="566739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800"/>
            </a:lvl1pPr>
            <a:lvl2pPr marL="536433" indent="0">
              <a:buNone/>
              <a:defRPr sz="3300"/>
            </a:lvl2pPr>
            <a:lvl3pPr marL="1072866" indent="0">
              <a:buNone/>
              <a:defRPr sz="2800"/>
            </a:lvl3pPr>
            <a:lvl4pPr marL="1609298" indent="0">
              <a:buNone/>
              <a:defRPr sz="2300"/>
            </a:lvl4pPr>
            <a:lvl5pPr marL="2145731" indent="0">
              <a:buNone/>
              <a:defRPr sz="2300"/>
            </a:lvl5pPr>
            <a:lvl6pPr marL="2682164" indent="0">
              <a:buNone/>
              <a:defRPr sz="2300"/>
            </a:lvl6pPr>
            <a:lvl7pPr marL="3218597" indent="0">
              <a:buNone/>
              <a:defRPr sz="2300"/>
            </a:lvl7pPr>
            <a:lvl8pPr marL="3755029" indent="0">
              <a:buNone/>
              <a:defRPr sz="2300"/>
            </a:lvl8pPr>
            <a:lvl9pPr marL="4291462" indent="0">
              <a:buNone/>
              <a:defRPr sz="23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63"/>
            <a:ext cx="5486400" cy="804863"/>
          </a:xfrm>
        </p:spPr>
        <p:txBody>
          <a:bodyPr/>
          <a:lstStyle>
            <a:lvl1pPr marL="0" indent="0">
              <a:buNone/>
              <a:defRPr sz="1600"/>
            </a:lvl1pPr>
            <a:lvl2pPr marL="536433" indent="0">
              <a:buNone/>
              <a:defRPr sz="1400"/>
            </a:lvl2pPr>
            <a:lvl3pPr marL="1072866" indent="0">
              <a:buNone/>
              <a:defRPr sz="1200"/>
            </a:lvl3pPr>
            <a:lvl4pPr marL="1609298" indent="0">
              <a:buNone/>
              <a:defRPr sz="1100"/>
            </a:lvl4pPr>
            <a:lvl5pPr marL="2145731" indent="0">
              <a:buNone/>
              <a:defRPr sz="1100"/>
            </a:lvl5pPr>
            <a:lvl6pPr marL="2682164" indent="0">
              <a:buNone/>
              <a:defRPr sz="1100"/>
            </a:lvl6pPr>
            <a:lvl7pPr marL="3218597" indent="0">
              <a:buNone/>
              <a:defRPr sz="1100"/>
            </a:lvl7pPr>
            <a:lvl8pPr marL="3755029" indent="0">
              <a:buNone/>
              <a:defRPr sz="1100"/>
            </a:lvl8pPr>
            <a:lvl9pPr marL="4291462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ED940-42BD-469A-BAB3-81E29C5E628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3519C-0CE3-44B1-B799-270989D9C2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3858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C35BB-F1A1-4DF6-9C04-8797BF49B02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3519C-0CE3-44B1-B799-270989D9C2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2051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6399"/>
            <a:ext cx="2057400" cy="438785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6399"/>
            <a:ext cx="6019800" cy="43878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3BA37-23F2-4CCA-A39A-CEAFF2627B9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3519C-0CE3-44B1-B799-270989D9C2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315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364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72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09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457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821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185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755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2914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FA8DE-DEA4-46C9-9BB3-D21239FE373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3519C-0CE3-44B1-B799-270989D9C2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517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77D7E-3DFD-4CFF-81CC-333E3E02B91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3519C-0CE3-44B1-B799-270989D9C2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3243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7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D53B0-E247-4903-91CB-1E57A851088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3519C-0CE3-44B1-B799-270989D9C2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063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2"/>
            <a:ext cx="4038600" cy="3394075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2"/>
            <a:ext cx="4038600" cy="3394075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823D3-DC58-4B63-8906-F2916EB43B8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3519C-0CE3-44B1-B799-270989D9C2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3971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3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6433" indent="0">
              <a:buNone/>
              <a:defRPr sz="2300" b="1"/>
            </a:lvl2pPr>
            <a:lvl3pPr marL="1072866" indent="0">
              <a:buNone/>
              <a:defRPr sz="2100" b="1"/>
            </a:lvl3pPr>
            <a:lvl4pPr marL="1609298" indent="0">
              <a:buNone/>
              <a:defRPr sz="1900" b="1"/>
            </a:lvl4pPr>
            <a:lvl5pPr marL="2145731" indent="0">
              <a:buNone/>
              <a:defRPr sz="1900" b="1"/>
            </a:lvl5pPr>
            <a:lvl6pPr marL="2682164" indent="0">
              <a:buNone/>
              <a:defRPr sz="1900" b="1"/>
            </a:lvl6pPr>
            <a:lvl7pPr marL="3218597" indent="0">
              <a:buNone/>
              <a:defRPr sz="1900" b="1"/>
            </a:lvl7pPr>
            <a:lvl8pPr marL="3755029" indent="0">
              <a:buNone/>
              <a:defRPr sz="1900" b="1"/>
            </a:lvl8pPr>
            <a:lvl9pPr marL="4291462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3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6433" indent="0">
              <a:buNone/>
              <a:defRPr sz="2300" b="1"/>
            </a:lvl2pPr>
            <a:lvl3pPr marL="1072866" indent="0">
              <a:buNone/>
              <a:defRPr sz="2100" b="1"/>
            </a:lvl3pPr>
            <a:lvl4pPr marL="1609298" indent="0">
              <a:buNone/>
              <a:defRPr sz="1900" b="1"/>
            </a:lvl4pPr>
            <a:lvl5pPr marL="2145731" indent="0">
              <a:buNone/>
              <a:defRPr sz="1900" b="1"/>
            </a:lvl5pPr>
            <a:lvl6pPr marL="2682164" indent="0">
              <a:buNone/>
              <a:defRPr sz="1900" b="1"/>
            </a:lvl6pPr>
            <a:lvl7pPr marL="3218597" indent="0">
              <a:buNone/>
              <a:defRPr sz="1900" b="1"/>
            </a:lvl7pPr>
            <a:lvl8pPr marL="3755029" indent="0">
              <a:buNone/>
              <a:defRPr sz="1900" b="1"/>
            </a:lvl8pPr>
            <a:lvl9pPr marL="4291462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39F5F-B4C2-4C27-93D4-6106E4E37D7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3519C-0CE3-44B1-B799-270989D9C2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5229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5E13E-AD97-42C1-89BA-E17E7310311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3519C-0CE3-44B1-B799-270989D9C2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4038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B2D350B4-811D-9C49-8D4A-B431FFD45952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177644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A844A-BC85-42E0-B6A5-80C20783044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3519C-0CE3-44B1-B799-270989D9C2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3582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1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053"/>
            <a:ext cx="5111750" cy="5853113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8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600"/>
            </a:lvl1pPr>
            <a:lvl2pPr marL="536433" indent="0">
              <a:buNone/>
              <a:defRPr sz="1400"/>
            </a:lvl2pPr>
            <a:lvl3pPr marL="1072866" indent="0">
              <a:buNone/>
              <a:defRPr sz="1200"/>
            </a:lvl3pPr>
            <a:lvl4pPr marL="1609298" indent="0">
              <a:buNone/>
              <a:defRPr sz="1100"/>
            </a:lvl4pPr>
            <a:lvl5pPr marL="2145731" indent="0">
              <a:buNone/>
              <a:defRPr sz="1100"/>
            </a:lvl5pPr>
            <a:lvl6pPr marL="2682164" indent="0">
              <a:buNone/>
              <a:defRPr sz="1100"/>
            </a:lvl6pPr>
            <a:lvl7pPr marL="3218597" indent="0">
              <a:buNone/>
              <a:defRPr sz="1100"/>
            </a:lvl7pPr>
            <a:lvl8pPr marL="3755029" indent="0">
              <a:buNone/>
              <a:defRPr sz="1100"/>
            </a:lvl8pPr>
            <a:lvl9pPr marL="4291462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E3938-575E-438F-B129-B9F49A224CE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3519C-0CE3-44B1-B799-270989D9C2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7733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800"/>
            </a:lvl1pPr>
            <a:lvl2pPr marL="536433" indent="0">
              <a:buNone/>
              <a:defRPr sz="3300"/>
            </a:lvl2pPr>
            <a:lvl3pPr marL="1072866" indent="0">
              <a:buNone/>
              <a:defRPr sz="2800"/>
            </a:lvl3pPr>
            <a:lvl4pPr marL="1609298" indent="0">
              <a:buNone/>
              <a:defRPr sz="2300"/>
            </a:lvl4pPr>
            <a:lvl5pPr marL="2145731" indent="0">
              <a:buNone/>
              <a:defRPr sz="2300"/>
            </a:lvl5pPr>
            <a:lvl6pPr marL="2682164" indent="0">
              <a:buNone/>
              <a:defRPr sz="2300"/>
            </a:lvl6pPr>
            <a:lvl7pPr marL="3218597" indent="0">
              <a:buNone/>
              <a:defRPr sz="2300"/>
            </a:lvl7pPr>
            <a:lvl8pPr marL="3755029" indent="0">
              <a:buNone/>
              <a:defRPr sz="2300"/>
            </a:lvl8pPr>
            <a:lvl9pPr marL="4291462" indent="0">
              <a:buNone/>
              <a:defRPr sz="23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600"/>
            </a:lvl1pPr>
            <a:lvl2pPr marL="536433" indent="0">
              <a:buNone/>
              <a:defRPr sz="1400"/>
            </a:lvl2pPr>
            <a:lvl3pPr marL="1072866" indent="0">
              <a:buNone/>
              <a:defRPr sz="1200"/>
            </a:lvl3pPr>
            <a:lvl4pPr marL="1609298" indent="0">
              <a:buNone/>
              <a:defRPr sz="1100"/>
            </a:lvl4pPr>
            <a:lvl5pPr marL="2145731" indent="0">
              <a:buNone/>
              <a:defRPr sz="1100"/>
            </a:lvl5pPr>
            <a:lvl6pPr marL="2682164" indent="0">
              <a:buNone/>
              <a:defRPr sz="1100"/>
            </a:lvl6pPr>
            <a:lvl7pPr marL="3218597" indent="0">
              <a:buNone/>
              <a:defRPr sz="1100"/>
            </a:lvl7pPr>
            <a:lvl8pPr marL="3755029" indent="0">
              <a:buNone/>
              <a:defRPr sz="1100"/>
            </a:lvl8pPr>
            <a:lvl9pPr marL="4291462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ED940-42BD-469A-BAB3-81E29C5E628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3519C-0CE3-44B1-B799-270989D9C2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4916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C35BB-F1A1-4DF6-9C04-8797BF49B02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3519C-0CE3-44B1-B799-270989D9C2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245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3BA37-23F2-4CCA-A39A-CEAFF2627B9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3519C-0CE3-44B1-B799-270989D9C2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3084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541341" y="0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Прямоугольник 11"/>
          <p:cNvSpPr>
            <a:spLocks noChangeArrowheads="1"/>
          </p:cNvSpPr>
          <p:nvPr userDrawn="1"/>
        </p:nvSpPr>
        <p:spPr bwMode="auto">
          <a:xfrm>
            <a:off x="963613" y="-20640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13"/>
          <p:cNvSpPr txBox="1">
            <a:spLocks noChangeArrowheads="1"/>
          </p:cNvSpPr>
          <p:nvPr userDrawn="1"/>
        </p:nvSpPr>
        <p:spPr bwMode="auto">
          <a:xfrm>
            <a:off x="774701" y="-61909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 smtClean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3"/>
            <a:ext cx="9144000" cy="311151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5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94" y="-1585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4947" y="-1585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5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21" y="-787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Прямоугольник 16"/>
          <p:cNvSpPr/>
          <p:nvPr userDrawn="1"/>
        </p:nvSpPr>
        <p:spPr>
          <a:xfrm>
            <a:off x="541341" y="0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8" name="Прямоугольник 27"/>
          <p:cNvSpPr>
            <a:spLocks noChangeArrowheads="1"/>
          </p:cNvSpPr>
          <p:nvPr userDrawn="1"/>
        </p:nvSpPr>
        <p:spPr bwMode="auto">
          <a:xfrm>
            <a:off x="963613" y="-20640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 userDrawn="1"/>
        </p:nvSpPr>
        <p:spPr bwMode="auto">
          <a:xfrm>
            <a:off x="774701" y="-61909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 smtClean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Номер слайда 26"/>
          <p:cNvSpPr>
            <a:spLocks noGrp="1"/>
          </p:cNvSpPr>
          <p:nvPr userDrawn="1">
            <p:ph type="sldNum" sz="quarter" idx="11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7C948A7D-6C52-4157-BEA1-1B3B6891AEA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25" name="Picture 11" descr="MF_emblema [Converted]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88" y="19049"/>
            <a:ext cx="387350" cy="439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Дата 2"/>
          <p:cNvSpPr>
            <a:spLocks noGrp="1"/>
          </p:cNvSpPr>
          <p:nvPr>
            <p:ph type="dt" sz="half" idx="10"/>
          </p:nvPr>
        </p:nvSpPr>
        <p:spPr>
          <a:xfrm>
            <a:off x="7451730" y="6356353"/>
            <a:ext cx="1423987" cy="234951"/>
          </a:xfrm>
        </p:spPr>
        <p:txBody>
          <a:bodyPr/>
          <a:lstStyle/>
          <a:p>
            <a:pPr algn="r">
              <a:defRPr/>
            </a:pPr>
            <a:fld id="{D74A8F75-9877-4763-9403-18A19F4FCC63}" type="datetime8">
              <a:rPr lang="ru-RU" b="1" smtClean="0">
                <a:solidFill>
                  <a:prstClr val="black"/>
                </a:solidFill>
                <a:latin typeface="Trebuchet MS" panose="020B0603020202020204" pitchFamily="34" charset="0"/>
              </a:rPr>
              <a:pPr algn="r">
                <a:defRPr/>
              </a:pPr>
              <a:t>19.12.2018 18:24</a:t>
            </a:fld>
            <a:endParaRPr lang="ru-RU" b="1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22108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лож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3"/>
            <a:ext cx="9144000" cy="311151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5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94" y="-1585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4947" y="-1585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5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21" y="-787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21" name="Номер слайда 26"/>
          <p:cNvSpPr>
            <a:spLocks noGrp="1"/>
          </p:cNvSpPr>
          <p:nvPr userDrawn="1">
            <p:ph type="sldNum" sz="quarter" idx="11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7C948A7D-6C52-4157-BEA1-1B3B6891AEA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26" name="Дата 2"/>
          <p:cNvSpPr>
            <a:spLocks noGrp="1"/>
          </p:cNvSpPr>
          <p:nvPr>
            <p:ph type="dt" sz="half" idx="10"/>
          </p:nvPr>
        </p:nvSpPr>
        <p:spPr>
          <a:xfrm>
            <a:off x="7451730" y="6356353"/>
            <a:ext cx="1423987" cy="234951"/>
          </a:xfrm>
        </p:spPr>
        <p:txBody>
          <a:bodyPr/>
          <a:lstStyle/>
          <a:p>
            <a:pPr algn="r">
              <a:defRPr/>
            </a:pPr>
            <a:fld id="{D74A8F75-9877-4763-9403-18A19F4FCC63}" type="datetime8">
              <a:rPr lang="ru-RU" b="1" smtClean="0">
                <a:solidFill>
                  <a:prstClr val="black"/>
                </a:solidFill>
                <a:latin typeface="Trebuchet MS" panose="020B0603020202020204" pitchFamily="34" charset="0"/>
              </a:rPr>
              <a:pPr algn="r">
                <a:defRPr/>
              </a:pPr>
              <a:t>19.12.2018 18:24</a:t>
            </a:fld>
            <a:endParaRPr lang="ru-RU" b="1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92619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540728" y="0"/>
            <a:ext cx="464526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Прямоугольник 11"/>
          <p:cNvSpPr>
            <a:spLocks noChangeArrowheads="1"/>
          </p:cNvSpPr>
          <p:nvPr userDrawn="1"/>
        </p:nvSpPr>
        <p:spPr bwMode="auto">
          <a:xfrm>
            <a:off x="964223" y="-20640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13"/>
          <p:cNvSpPr txBox="1">
            <a:spLocks noChangeArrowheads="1"/>
          </p:cNvSpPr>
          <p:nvPr userDrawn="1"/>
        </p:nvSpPr>
        <p:spPr bwMode="auto">
          <a:xfrm>
            <a:off x="775189" y="-61909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 smtClean="0">
                <a:solidFill>
                  <a:srgbClr val="EDEDE3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 smtClean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3"/>
            <a:ext cx="9144000" cy="311151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EDEDE3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385" y="-1585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EDEDE3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4360" y="-1585"/>
            <a:ext cx="27843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EDEDE3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5305" y="-1585"/>
            <a:ext cx="8792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EDEDE3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6953" y="-1585"/>
            <a:ext cx="26377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EDEDE3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8915406" y="3"/>
            <a:ext cx="55685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EDEDE3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 bwMode="invGray">
          <a:xfrm>
            <a:off x="8875835" y="3"/>
            <a:ext cx="5862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EDEDE3"/>
              </a:solidFill>
            </a:endParaRPr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540728" y="0"/>
            <a:ext cx="464526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8" name="Прямоугольник 27"/>
          <p:cNvSpPr>
            <a:spLocks noChangeArrowheads="1"/>
          </p:cNvSpPr>
          <p:nvPr userDrawn="1"/>
        </p:nvSpPr>
        <p:spPr bwMode="auto">
          <a:xfrm>
            <a:off x="964223" y="-20640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 userDrawn="1"/>
        </p:nvSpPr>
        <p:spPr bwMode="auto">
          <a:xfrm>
            <a:off x="775189" y="-61909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 smtClean="0">
                <a:solidFill>
                  <a:srgbClr val="EDEDE3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 smtClean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FAE05047-C806-48E8-821D-C0F2FC14279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576" y="-1588"/>
            <a:ext cx="311645" cy="369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180847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3"/>
            <a:ext cx="9144000" cy="311151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EDEDE3"/>
              </a:solidFill>
            </a:endParaRPr>
          </a:p>
        </p:txBody>
      </p:sp>
      <p:sp>
        <p:nvSpPr>
          <p:cNvPr id="5" name="Прямоугольник 4"/>
          <p:cNvSpPr/>
          <p:nvPr userDrawn="1"/>
        </p:nvSpPr>
        <p:spPr bwMode="invGray">
          <a:xfrm>
            <a:off x="9085263" y="-1585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EDEDE3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 bwMode="invGray">
          <a:xfrm>
            <a:off x="9043994" y="-1585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EDEDE3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 bwMode="invGray">
          <a:xfrm>
            <a:off x="9024944" y="-1585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EDEDE3"/>
              </a:solidFill>
            </a:endParaRPr>
          </a:p>
        </p:txBody>
      </p:sp>
      <p:sp>
        <p:nvSpPr>
          <p:cNvPr id="8" name="Прямоугольник 7"/>
          <p:cNvSpPr/>
          <p:nvPr userDrawn="1"/>
        </p:nvSpPr>
        <p:spPr bwMode="invGray">
          <a:xfrm>
            <a:off x="8977313" y="-1585"/>
            <a:ext cx="25400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EDEDE3"/>
              </a:solidFill>
            </a:endParaRPr>
          </a:p>
        </p:txBody>
      </p:sp>
      <p:sp>
        <p:nvSpPr>
          <p:cNvPr id="10" name="Прямоугольник 9"/>
          <p:cNvSpPr/>
          <p:nvPr userDrawn="1"/>
        </p:nvSpPr>
        <p:spPr bwMode="invGray">
          <a:xfrm>
            <a:off x="8875713" y="3"/>
            <a:ext cx="6350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EDEDE3"/>
              </a:solidFill>
            </a:endParaRPr>
          </a:p>
        </p:txBody>
      </p:sp>
      <p:pic>
        <p:nvPicPr>
          <p:cNvPr id="11" name="Picture 11" descr="MF_emblema [Converted]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88" y="1"/>
            <a:ext cx="387350" cy="439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 userDrawn="1"/>
        </p:nvSpPr>
        <p:spPr>
          <a:xfrm>
            <a:off x="541338" y="0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3" name="Прямоугольник 14"/>
          <p:cNvSpPr>
            <a:spLocks noChangeArrowheads="1"/>
          </p:cNvSpPr>
          <p:nvPr userDrawn="1"/>
        </p:nvSpPr>
        <p:spPr bwMode="auto">
          <a:xfrm>
            <a:off x="963613" y="-20640"/>
            <a:ext cx="26161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cs typeface="Times New Roman" pitchFamily="18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auto">
          <a:xfrm>
            <a:off x="774701" y="-61910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 smtClean="0">
                <a:solidFill>
                  <a:srgbClr val="EDEDE3"/>
                </a:solidFill>
                <a:cs typeface="Times New Roman" pitchFamily="18" charset="0"/>
              </a:rPr>
              <a:t>ф</a:t>
            </a:r>
            <a:endParaRPr lang="ru-RU" sz="2200" dirty="0" smtClean="0">
              <a:solidFill>
                <a:srgbClr val="DBDBE9"/>
              </a:solidFill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79415"/>
            <a:ext cx="8229600" cy="498412"/>
          </a:xfrm>
        </p:spPr>
        <p:txBody>
          <a:bodyPr/>
          <a:lstStyle>
            <a:lvl1pPr>
              <a:defRPr sz="2400">
                <a:latin typeface="+mj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65860"/>
            <a:ext cx="8229600" cy="5407979"/>
          </a:xfrm>
        </p:spPr>
        <p:txBody>
          <a:bodyPr/>
          <a:lstStyle>
            <a:lvl1pPr>
              <a:defRPr sz="1400">
                <a:latin typeface="+mj-lt"/>
              </a:defRPr>
            </a:lvl1pPr>
            <a:lvl2pPr>
              <a:defRPr sz="1400">
                <a:latin typeface="+mj-lt"/>
              </a:defRPr>
            </a:lvl2pPr>
            <a:lvl3pPr>
              <a:defRPr sz="1400">
                <a:latin typeface="+mj-lt"/>
              </a:defRPr>
            </a:lvl3pPr>
            <a:lvl4pPr>
              <a:defRPr sz="1400">
                <a:latin typeface="+mj-lt"/>
              </a:defRPr>
            </a:lvl4pPr>
            <a:lvl5pPr>
              <a:defRPr sz="1400"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5" name="Номер слайда 28"/>
          <p:cNvSpPr>
            <a:spLocks noGrp="1"/>
          </p:cNvSpPr>
          <p:nvPr>
            <p:ph type="sldNum" sz="quarter" idx="4"/>
          </p:nvPr>
        </p:nvSpPr>
        <p:spPr>
          <a:xfrm>
            <a:off x="7990904" y="14291"/>
            <a:ext cx="726376" cy="303212"/>
          </a:xfrm>
          <a:prstGeom prst="rect">
            <a:avLst/>
          </a:prstGeom>
        </p:spPr>
        <p:txBody>
          <a:bodyPr vert="horz" anchor="b"/>
          <a:lstStyle>
            <a:lvl1pPr algn="r">
              <a:defRPr sz="1800">
                <a:solidFill>
                  <a:schemeClr val="bg1">
                    <a:lumMod val="9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390790C-28AD-4057-B5AE-EE6E851BBDA6}" type="slidenum">
              <a:rPr lang="ru-RU" smtClean="0">
                <a:solidFill>
                  <a:srgbClr val="EDEDE3">
                    <a:lumMod val="95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EDEDE3">
                  <a:lumMod val="9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3837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F91366C-C707-45FC-9663-1DE7BB98C4B2}" type="slidenum">
              <a:rPr lang="ru-RU" smtClean="0">
                <a:solidFill>
                  <a:prstClr val="black"/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7914" y="273554"/>
            <a:ext cx="4981978" cy="234447"/>
          </a:xfrm>
          <a:prstGeom prst="rect">
            <a:avLst/>
          </a:prstGeom>
        </p:spPr>
      </p:pic>
      <p:sp>
        <p:nvSpPr>
          <p:cNvPr id="8" name="Slide Number Placeholder 12"/>
          <p:cNvSpPr txBox="1">
            <a:spLocks/>
          </p:cNvSpPr>
          <p:nvPr/>
        </p:nvSpPr>
        <p:spPr>
          <a:xfrm>
            <a:off x="8516511" y="97633"/>
            <a:ext cx="848799" cy="5374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2D350B4-811D-9C49-8D4A-B431FFD45952}" type="slidenum">
              <a:rPr lang="en-US" smtClean="0"/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1762500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350B4-811D-9C49-8D4A-B431FFD459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4288748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12"/>
          <p:cNvSpPr txBox="1">
            <a:spLocks/>
          </p:cNvSpPr>
          <p:nvPr/>
        </p:nvSpPr>
        <p:spPr>
          <a:xfrm>
            <a:off x="8516511" y="97633"/>
            <a:ext cx="848799" cy="5374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2D350B4-811D-9C49-8D4A-B431FFD45952}" type="slidenum">
              <a:rPr lang="en-US" smtClean="0"/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/>
          </a:p>
        </p:txBody>
      </p:sp>
      <p:sp>
        <p:nvSpPr>
          <p:cNvPr id="3" name="Slide Number Placeholder 12"/>
          <p:cNvSpPr txBox="1">
            <a:spLocks/>
          </p:cNvSpPr>
          <p:nvPr userDrawn="1"/>
        </p:nvSpPr>
        <p:spPr>
          <a:xfrm>
            <a:off x="8516511" y="97633"/>
            <a:ext cx="848799" cy="5374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2D350B4-811D-9C49-8D4A-B431FFD45952}" type="slidenum">
              <a:rPr lang="en-US" smtClean="0"/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3021218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6771255"/>
      </p:ext>
    </p:extLst>
  </p:cSld>
  <p:clrMapOvr>
    <a:masterClrMapping/>
  </p:clrMapOvr>
  <p:hf hdr="0" ftr="0" dt="0"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F91366C-C707-45FC-9663-1DE7BB98C4B2}" type="slidenum">
              <a:rPr lang="ru-RU" smtClean="0">
                <a:solidFill>
                  <a:prstClr val="black"/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92594836"/>
      </p:ext>
    </p:extLst>
  </p:cSld>
  <p:clrMapOvr>
    <a:masterClrMapping/>
  </p:clrMapOvr>
  <p:hf hdr="0" ftr="0" dt="0"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F91366C-C707-45FC-9663-1DE7BB98C4B2}" type="slidenum">
              <a:rPr lang="ru-RU" smtClean="0">
                <a:solidFill>
                  <a:prstClr val="black"/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13529794"/>
      </p:ext>
    </p:extLst>
  </p:cSld>
  <p:clrMapOvr>
    <a:masterClrMapping/>
  </p:clrMapOvr>
  <p:hf hdr="0" ftr="0" dt="0"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F91366C-C707-45FC-9663-1DE7BB98C4B2}" type="slidenum">
              <a:rPr lang="ru-RU" smtClean="0">
                <a:solidFill>
                  <a:prstClr val="black"/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03866643"/>
      </p:ext>
    </p:extLst>
  </p:cSld>
  <p:clrMapOvr>
    <a:masterClrMapping/>
  </p:clrMapOvr>
  <p:hf hdr="0" ftr="0" dt="0"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F91366C-C707-45FC-9663-1DE7BB98C4B2}" type="slidenum">
              <a:rPr lang="ru-RU" smtClean="0">
                <a:solidFill>
                  <a:prstClr val="black"/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44813311"/>
      </p:ext>
    </p:extLst>
  </p:cSld>
  <p:clrMapOvr>
    <a:masterClrMapping/>
  </p:clrMapOvr>
  <p:hf hdr="0" ftr="0" dt="0"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F91366C-C707-45FC-9663-1DE7BB98C4B2}" type="slidenum">
              <a:rPr lang="ru-RU" smtClean="0">
                <a:solidFill>
                  <a:prstClr val="black"/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70674328"/>
      </p:ext>
    </p:extLst>
  </p:cSld>
  <p:clrMapOvr>
    <a:masterClrMapping/>
  </p:clrMapOvr>
  <p:hf hdr="0" ftr="0" dt="0"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F91366C-C707-45FC-9663-1DE7BB98C4B2}" type="slidenum">
              <a:rPr lang="ru-RU" smtClean="0">
                <a:solidFill>
                  <a:prstClr val="black"/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79326275"/>
      </p:ext>
    </p:extLst>
  </p:cSld>
  <p:clrMapOvr>
    <a:masterClrMapping/>
  </p:clrMapOvr>
  <p:hf hdr="0" ftr="0" dt="0"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F91366C-C707-45FC-9663-1DE7BB98C4B2}" type="slidenum">
              <a:rPr lang="ru-RU" smtClean="0">
                <a:solidFill>
                  <a:prstClr val="black"/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78968235"/>
      </p:ext>
    </p:extLst>
  </p:cSld>
  <p:clrMapOvr>
    <a:masterClrMapping/>
  </p:clrMapOvr>
  <p:hf hdr="0" ftr="0" dt="0"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F91366C-C707-45FC-9663-1DE7BB98C4B2}" type="slidenum">
              <a:rPr lang="ru-RU" smtClean="0">
                <a:solidFill>
                  <a:prstClr val="black"/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45516577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703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703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B2D350B4-811D-9C49-8D4A-B431FFD45952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3681319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541342" y="0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Calibri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Прямоугольник 11"/>
          <p:cNvSpPr>
            <a:spLocks noChangeArrowheads="1"/>
          </p:cNvSpPr>
          <p:nvPr userDrawn="1"/>
        </p:nvSpPr>
        <p:spPr bwMode="auto">
          <a:xfrm>
            <a:off x="963613" y="-20639"/>
            <a:ext cx="24718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srgbClr val="DBDBE9"/>
                </a:solidFill>
                <a:latin typeface="Calibri"/>
              </a:rPr>
              <a:t>]</a:t>
            </a:r>
            <a:endParaRPr lang="ru-RU" dirty="0">
              <a:solidFill>
                <a:srgbClr val="DBDBE9"/>
              </a:solidFill>
              <a:latin typeface="Calibri"/>
            </a:endParaRPr>
          </a:p>
        </p:txBody>
      </p:sp>
      <p:sp>
        <p:nvSpPr>
          <p:cNvPr id="9" name="TextBox 13"/>
          <p:cNvSpPr txBox="1">
            <a:spLocks noChangeArrowheads="1"/>
          </p:cNvSpPr>
          <p:nvPr userDrawn="1"/>
        </p:nvSpPr>
        <p:spPr bwMode="auto">
          <a:xfrm>
            <a:off x="774701" y="-61911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i="1" dirty="0" smtClean="0">
                <a:solidFill>
                  <a:prstClr val="white"/>
                </a:solidFill>
                <a:latin typeface="Times New Roman" pitchFamily="18" charset="0"/>
              </a:rPr>
              <a:t>ф</a:t>
            </a:r>
            <a:endParaRPr lang="ru-RU" sz="2200" dirty="0" smtClean="0">
              <a:solidFill>
                <a:srgbClr val="DBDBE9"/>
              </a:solidFill>
              <a:latin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1"/>
            <a:ext cx="9144000" cy="311151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5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90" y="-1585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4944" y="-1585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5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18" y="-784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Прямоугольник 16"/>
          <p:cNvSpPr/>
          <p:nvPr userDrawn="1"/>
        </p:nvSpPr>
        <p:spPr>
          <a:xfrm>
            <a:off x="541342" y="0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sz="2000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8" name="Прямоугольник 27"/>
          <p:cNvSpPr>
            <a:spLocks noChangeArrowheads="1"/>
          </p:cNvSpPr>
          <p:nvPr userDrawn="1"/>
        </p:nvSpPr>
        <p:spPr bwMode="auto">
          <a:xfrm>
            <a:off x="963613" y="-20639"/>
            <a:ext cx="24718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srgbClr val="DBDBE9"/>
                </a:solidFill>
                <a:latin typeface="Calibri"/>
              </a:rPr>
              <a:t>]</a:t>
            </a:r>
            <a:endParaRPr lang="ru-RU" dirty="0">
              <a:solidFill>
                <a:srgbClr val="DBDBE9"/>
              </a:solidFill>
              <a:latin typeface="Calibri"/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 userDrawn="1"/>
        </p:nvSpPr>
        <p:spPr bwMode="auto">
          <a:xfrm>
            <a:off x="774701" y="-61911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i="1" dirty="0" smtClean="0">
                <a:solidFill>
                  <a:prstClr val="white"/>
                </a:solidFill>
                <a:latin typeface="Times New Roman" pitchFamily="18" charset="0"/>
              </a:rPr>
              <a:t>ф</a:t>
            </a:r>
            <a:endParaRPr lang="ru-RU" sz="2200" dirty="0" smtClean="0">
              <a:solidFill>
                <a:srgbClr val="DBDBE9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3720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3"/>
            <a:ext cx="9144000" cy="311151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9085263" y="-1585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9043994" y="-1585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 bwMode="invGray">
          <a:xfrm>
            <a:off x="9024944" y="-1585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 bwMode="invGray">
          <a:xfrm>
            <a:off x="8977313" y="-1585"/>
            <a:ext cx="25400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8915406" y="3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8875713" y="3"/>
            <a:ext cx="6350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Дата 13"/>
          <p:cNvSpPr>
            <a:spLocks noGrp="1"/>
          </p:cNvSpPr>
          <p:nvPr>
            <p:ph type="dt" sz="half" idx="10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/>
          <a:lstStyle>
            <a:lvl1pPr algn="l">
              <a:defRPr sz="800">
                <a:solidFill>
                  <a:srgbClr val="438086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5257806" y="612775"/>
            <a:ext cx="1325563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solidFill>
                  <a:srgbClr val="438086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7342188" y="1589"/>
            <a:ext cx="1593850" cy="309563"/>
          </a:xfrm>
          <a:prstGeom prst="rect">
            <a:avLst/>
          </a:prstGeom>
        </p:spPr>
        <p:txBody>
          <a:bodyPr/>
          <a:lstStyle>
            <a:lvl1pPr algn="r">
              <a:defRPr lang="ru-RU">
                <a:solidFill>
                  <a:prstClr val="whit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171CCAD-E1B0-4047-86ED-A42BA420DDF7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82037639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0" y="3"/>
            <a:ext cx="9144000" cy="311151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 bwMode="invGray">
          <a:xfrm>
            <a:off x="9085263" y="-1585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9043994" y="-1585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9024944" y="-1585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8977313" y="-1585"/>
            <a:ext cx="25400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8915406" y="3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8875713" y="3"/>
            <a:ext cx="6350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1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31" y="2244971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10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4" name="Дата 25"/>
          <p:cNvSpPr>
            <a:spLocks noGrp="1"/>
          </p:cNvSpPr>
          <p:nvPr>
            <p:ph type="dt" sz="half" idx="10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rtlCol="0"/>
          <a:lstStyle>
            <a:lvl1pPr algn="l">
              <a:defRPr sz="800">
                <a:solidFill>
                  <a:srgbClr val="438086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Нижний колонтитул 27"/>
          <p:cNvSpPr>
            <a:spLocks noGrp="1"/>
          </p:cNvSpPr>
          <p:nvPr>
            <p:ph type="ftr" sz="quarter" idx="11"/>
          </p:nvPr>
        </p:nvSpPr>
        <p:spPr>
          <a:xfrm>
            <a:off x="5257806" y="612775"/>
            <a:ext cx="1325563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solidFill>
                  <a:srgbClr val="438086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7342188" y="1589"/>
            <a:ext cx="1593850" cy="309563"/>
          </a:xfrm>
          <a:prstGeom prst="rect">
            <a:avLst/>
          </a:prstGeom>
        </p:spPr>
        <p:txBody>
          <a:bodyPr/>
          <a:lstStyle>
            <a:lvl1pPr algn="r">
              <a:defRPr lang="ru-RU">
                <a:solidFill>
                  <a:prstClr val="whit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E308DDF-81BB-442A-9DBD-B5DEC1394713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94932671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3"/>
            <a:ext cx="9144000" cy="311151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 bwMode="invGray">
          <a:xfrm>
            <a:off x="9085263" y="-1585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9043994" y="-1585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9024944" y="-1585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 bwMode="invGray">
          <a:xfrm>
            <a:off x="8977313" y="-1585"/>
            <a:ext cx="25400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 bwMode="invGray">
          <a:xfrm>
            <a:off x="8915406" y="3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8875713" y="3"/>
            <a:ext cx="6350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Дата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8850" cy="457200"/>
          </a:xfrm>
          <a:prstGeom prst="rect">
            <a:avLst/>
          </a:prstGeom>
        </p:spPr>
        <p:txBody>
          <a:bodyPr/>
          <a:lstStyle>
            <a:lvl1pPr algn="l">
              <a:defRPr sz="800">
                <a:solidFill>
                  <a:srgbClr val="438086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6" y="612775"/>
            <a:ext cx="1325563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solidFill>
                  <a:srgbClr val="438086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7342188" y="1589"/>
            <a:ext cx="1593850" cy="309563"/>
          </a:xfrm>
          <a:prstGeom prst="rect">
            <a:avLst/>
          </a:prstGeom>
        </p:spPr>
        <p:txBody>
          <a:bodyPr/>
          <a:lstStyle>
            <a:lvl1pPr algn="r">
              <a:defRPr lang="ru-RU">
                <a:solidFill>
                  <a:prstClr val="whit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FD5E7D0-4A18-4372-8BE4-FB4736570956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78737472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3"/>
            <a:ext cx="9144000" cy="311151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9085263" y="-1585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 bwMode="invGray">
          <a:xfrm>
            <a:off x="9043994" y="-1585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9024944" y="-1585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8977313" y="-1585"/>
            <a:ext cx="25400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 bwMode="invGray">
          <a:xfrm>
            <a:off x="8915406" y="3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 bwMode="invGray">
          <a:xfrm>
            <a:off x="8875713" y="3"/>
            <a:ext cx="6350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 userDrawn="1"/>
        </p:nvSpPr>
        <p:spPr bwMode="auto">
          <a:xfrm>
            <a:off x="541338" y="0"/>
            <a:ext cx="46355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ru-RU" altLang="ru-RU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" name="Номер слайда 22"/>
          <p:cNvSpPr>
            <a:spLocks noGrp="1"/>
          </p:cNvSpPr>
          <p:nvPr>
            <p:ph type="sldNum" sz="quarter" idx="10"/>
          </p:nvPr>
        </p:nvSpPr>
        <p:spPr>
          <a:xfrm>
            <a:off x="7342188" y="1589"/>
            <a:ext cx="1593850" cy="309563"/>
          </a:xfrm>
          <a:prstGeom prst="rect">
            <a:avLst/>
          </a:prstGeom>
        </p:spPr>
        <p:txBody>
          <a:bodyPr/>
          <a:lstStyle>
            <a:lvl1pPr algn="r">
              <a:defRPr lang="ru-RU">
                <a:solidFill>
                  <a:prstClr val="whit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568B85-A9FF-42B4-886E-6CD8803D0361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55102604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F91366C-C707-45FC-9663-1DE7BB98C4B2}" type="slidenum">
              <a:rPr lang="ru-RU" smtClean="0">
                <a:solidFill>
                  <a:prstClr val="black"/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7914" y="273554"/>
            <a:ext cx="4981978" cy="234446"/>
          </a:xfrm>
          <a:prstGeom prst="rect">
            <a:avLst/>
          </a:prstGeom>
        </p:spPr>
      </p:pic>
      <p:sp>
        <p:nvSpPr>
          <p:cNvPr id="8" name="Slide Number Placeholder 12"/>
          <p:cNvSpPr txBox="1">
            <a:spLocks/>
          </p:cNvSpPr>
          <p:nvPr/>
        </p:nvSpPr>
        <p:spPr>
          <a:xfrm>
            <a:off x="8516509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2D350B4-811D-9C49-8D4A-B431FFD45952}" type="slidenum">
              <a:rPr lang="en-US" smtClean="0"/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0112623"/>
      </p:ext>
    </p:extLst>
  </p:cSld>
  <p:clrMapOvr>
    <a:masterClrMapping/>
  </p:clrMapOvr>
  <p:hf hdr="0" ftr="0" dt="0"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12"/>
          <p:cNvSpPr txBox="1">
            <a:spLocks/>
          </p:cNvSpPr>
          <p:nvPr/>
        </p:nvSpPr>
        <p:spPr>
          <a:xfrm>
            <a:off x="8516509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2D350B4-811D-9C49-8D4A-B431FFD45952}" type="slidenum">
              <a:rPr lang="en-US" smtClean="0"/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/>
          </a:p>
        </p:txBody>
      </p:sp>
      <p:sp>
        <p:nvSpPr>
          <p:cNvPr id="3" name="Slide Number Placeholder 12"/>
          <p:cNvSpPr txBox="1">
            <a:spLocks/>
          </p:cNvSpPr>
          <p:nvPr userDrawn="1"/>
        </p:nvSpPr>
        <p:spPr>
          <a:xfrm>
            <a:off x="8516509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2D350B4-811D-9C49-8D4A-B431FFD45952}" type="slidenum">
              <a:rPr lang="en-US" smtClean="0"/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8751569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0708077"/>
      </p:ext>
    </p:extLst>
  </p:cSld>
  <p:clrMapOvr>
    <a:masterClrMapping/>
  </p:clrMapOvr>
  <p:hf hdr="0" ftr="0" dt="0"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F91366C-C707-45FC-9663-1DE7BB98C4B2}" type="slidenum">
              <a:rPr lang="ru-RU" smtClean="0">
                <a:solidFill>
                  <a:prstClr val="black"/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35158083"/>
      </p:ext>
    </p:extLst>
  </p:cSld>
  <p:clrMapOvr>
    <a:masterClrMapping/>
  </p:clrMapOvr>
  <p:hf hdr="0" ftr="0" dt="0"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F91366C-C707-45FC-9663-1DE7BB98C4B2}" type="slidenum">
              <a:rPr lang="ru-RU" smtClean="0">
                <a:solidFill>
                  <a:prstClr val="black"/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95989800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6671096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F91366C-C707-45FC-9663-1DE7BB98C4B2}" type="slidenum">
              <a:rPr lang="ru-RU" smtClean="0">
                <a:solidFill>
                  <a:prstClr val="black"/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35367372"/>
      </p:ext>
    </p:extLst>
  </p:cSld>
  <p:clrMapOvr>
    <a:masterClrMapping/>
  </p:clrMapOvr>
  <p:hf hdr="0" ftr="0" dt="0"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F91366C-C707-45FC-9663-1DE7BB98C4B2}" type="slidenum">
              <a:rPr lang="ru-RU" smtClean="0">
                <a:solidFill>
                  <a:prstClr val="black"/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78130644"/>
      </p:ext>
    </p:extLst>
  </p:cSld>
  <p:clrMapOvr>
    <a:masterClrMapping/>
  </p:clrMapOvr>
  <p:hf hdr="0" ftr="0" dt="0"/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F91366C-C707-45FC-9663-1DE7BB98C4B2}" type="slidenum">
              <a:rPr lang="ru-RU" smtClean="0">
                <a:solidFill>
                  <a:prstClr val="black"/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27817544"/>
      </p:ext>
    </p:extLst>
  </p:cSld>
  <p:clrMapOvr>
    <a:masterClrMapping/>
  </p:clrMapOvr>
  <p:hf hdr="0" ftr="0" dt="0"/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F91366C-C707-45FC-9663-1DE7BB98C4B2}" type="slidenum">
              <a:rPr lang="ru-RU" smtClean="0">
                <a:solidFill>
                  <a:prstClr val="black"/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99579881"/>
      </p:ext>
    </p:extLst>
  </p:cSld>
  <p:clrMapOvr>
    <a:masterClrMapping/>
  </p:clrMapOvr>
  <p:hf hdr="0" ftr="0" dt="0"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F91366C-C707-45FC-9663-1DE7BB98C4B2}" type="slidenum">
              <a:rPr lang="ru-RU" smtClean="0">
                <a:solidFill>
                  <a:prstClr val="black"/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89394687"/>
      </p:ext>
    </p:extLst>
  </p:cSld>
  <p:clrMapOvr>
    <a:masterClrMapping/>
  </p:clrMapOvr>
  <p:hf hdr="0" ftr="0" dt="0"/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5F91366C-C707-45FC-9663-1DE7BB98C4B2}" type="slidenum">
              <a:rPr lang="ru-RU" smtClean="0">
                <a:solidFill>
                  <a:prstClr val="black"/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6857428"/>
      </p:ext>
    </p:extLst>
  </p:cSld>
  <p:clrMapOvr>
    <a:masterClrMapping/>
  </p:clrMapOvr>
  <p:hf hdr="0" ftr="0" dt="0"/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541342" y="0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Calibri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Прямоугольник 11"/>
          <p:cNvSpPr>
            <a:spLocks noChangeArrowheads="1"/>
          </p:cNvSpPr>
          <p:nvPr userDrawn="1"/>
        </p:nvSpPr>
        <p:spPr bwMode="auto">
          <a:xfrm>
            <a:off x="963613" y="-20638"/>
            <a:ext cx="24718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srgbClr val="DBDBE9"/>
                </a:solidFill>
                <a:latin typeface="Calibri"/>
              </a:rPr>
              <a:t>]</a:t>
            </a:r>
            <a:endParaRPr lang="ru-RU" dirty="0">
              <a:solidFill>
                <a:srgbClr val="DBDBE9"/>
              </a:solidFill>
              <a:latin typeface="Calibri"/>
            </a:endParaRPr>
          </a:p>
        </p:txBody>
      </p:sp>
      <p:sp>
        <p:nvSpPr>
          <p:cNvPr id="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i="1" dirty="0" smtClean="0">
                <a:solidFill>
                  <a:prstClr val="white"/>
                </a:solidFill>
                <a:latin typeface="Times New Roman" pitchFamily="18" charset="0"/>
              </a:rPr>
              <a:t>ф</a:t>
            </a:r>
            <a:endParaRPr lang="ru-RU" sz="2200" dirty="0" smtClean="0">
              <a:solidFill>
                <a:srgbClr val="DBDBE9"/>
              </a:solidFill>
              <a:latin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5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88" y="-1585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4942" y="-1585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5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16" y="-785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Прямоугольник 16"/>
          <p:cNvSpPr/>
          <p:nvPr userDrawn="1"/>
        </p:nvSpPr>
        <p:spPr>
          <a:xfrm>
            <a:off x="541342" y="0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sz="2000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8" name="Прямоугольник 27"/>
          <p:cNvSpPr>
            <a:spLocks noChangeArrowheads="1"/>
          </p:cNvSpPr>
          <p:nvPr userDrawn="1"/>
        </p:nvSpPr>
        <p:spPr bwMode="auto">
          <a:xfrm>
            <a:off x="963613" y="-20638"/>
            <a:ext cx="24718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srgbClr val="DBDBE9"/>
                </a:solidFill>
                <a:latin typeface="Calibri"/>
              </a:rPr>
              <a:t>]</a:t>
            </a:r>
            <a:endParaRPr lang="ru-RU" dirty="0">
              <a:solidFill>
                <a:srgbClr val="DBDBE9"/>
              </a:solidFill>
              <a:latin typeface="Calibri"/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i="1" dirty="0" smtClean="0">
                <a:solidFill>
                  <a:prstClr val="white"/>
                </a:solidFill>
                <a:latin typeface="Times New Roman" pitchFamily="18" charset="0"/>
              </a:rPr>
              <a:t>ф</a:t>
            </a:r>
            <a:endParaRPr lang="ru-RU" sz="2200" dirty="0" smtClean="0">
              <a:solidFill>
                <a:srgbClr val="DBDBE9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2036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6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88" y="-1586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4942" y="-1586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6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16" y="-786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Номер слайда 1"/>
          <p:cNvSpPr txBox="1">
            <a:spLocks/>
          </p:cNvSpPr>
          <p:nvPr userDrawn="1"/>
        </p:nvSpPr>
        <p:spPr>
          <a:xfrm>
            <a:off x="8138988" y="0"/>
            <a:ext cx="825500" cy="339328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7C948A7D-6C52-4157-BEA1-1B3B6891AEA4}" type="slidenum">
              <a:rPr lang="ru-RU" smtClean="0">
                <a:solidFill>
                  <a:prstClr val="white"/>
                </a:solidFill>
                <a:latin typeface="Trebuchet MS" panose="020B0603020202020204" pitchFamily="34" charset="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ru-RU" dirty="0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27978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"/>
            <a:ext cx="9144000" cy="311151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9085263" y="-1587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9043990" y="-1587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 bwMode="invGray">
          <a:xfrm>
            <a:off x="9024940" y="-1587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 bwMode="invGray">
          <a:xfrm>
            <a:off x="8977313" y="-1587"/>
            <a:ext cx="25400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8915402" y="1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8875713" y="1"/>
            <a:ext cx="6350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Дата 13"/>
          <p:cNvSpPr>
            <a:spLocks noGrp="1"/>
          </p:cNvSpPr>
          <p:nvPr>
            <p:ph type="dt" sz="half" idx="10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/>
          <a:lstStyle>
            <a:lvl1pPr algn="l">
              <a:defRPr sz="800">
                <a:solidFill>
                  <a:srgbClr val="438086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5257802" y="612775"/>
            <a:ext cx="1325563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solidFill>
                  <a:srgbClr val="438086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7342188" y="1588"/>
            <a:ext cx="1593850" cy="309563"/>
          </a:xfrm>
          <a:prstGeom prst="rect">
            <a:avLst/>
          </a:prstGeom>
        </p:spPr>
        <p:txBody>
          <a:bodyPr/>
          <a:lstStyle>
            <a:lvl1pPr algn="r">
              <a:defRPr lang="ru-RU">
                <a:solidFill>
                  <a:prstClr val="whit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171CCAD-E1B0-4047-86ED-A42BA420DDF7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04393414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0" y="1"/>
            <a:ext cx="9144000" cy="311151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 bwMode="invGray">
          <a:xfrm>
            <a:off x="9085263" y="-1587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9043990" y="-1587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9024940" y="-1587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8977313" y="-1587"/>
            <a:ext cx="25400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8915402" y="1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8875713" y="1"/>
            <a:ext cx="6350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1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7" y="2244971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6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4" name="Дата 25"/>
          <p:cNvSpPr>
            <a:spLocks noGrp="1"/>
          </p:cNvSpPr>
          <p:nvPr>
            <p:ph type="dt" sz="half" idx="10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rtlCol="0"/>
          <a:lstStyle>
            <a:lvl1pPr algn="l">
              <a:defRPr sz="800">
                <a:solidFill>
                  <a:srgbClr val="438086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Нижний колонтитул 27"/>
          <p:cNvSpPr>
            <a:spLocks noGrp="1"/>
          </p:cNvSpPr>
          <p:nvPr>
            <p:ph type="ftr" sz="quarter" idx="11"/>
          </p:nvPr>
        </p:nvSpPr>
        <p:spPr>
          <a:xfrm>
            <a:off x="5257802" y="612775"/>
            <a:ext cx="1325563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solidFill>
                  <a:srgbClr val="438086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7342188" y="1588"/>
            <a:ext cx="1593850" cy="309563"/>
          </a:xfrm>
          <a:prstGeom prst="rect">
            <a:avLst/>
          </a:prstGeom>
        </p:spPr>
        <p:txBody>
          <a:bodyPr/>
          <a:lstStyle>
            <a:lvl1pPr algn="r">
              <a:defRPr lang="ru-RU">
                <a:solidFill>
                  <a:prstClr val="whit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E308DDF-81BB-442A-9DBD-B5DEC1394713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339709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12"/>
          <p:cNvSpPr>
            <a:spLocks noGrp="1"/>
          </p:cNvSpPr>
          <p:nvPr>
            <p:ph type="sldNum" sz="quarter" idx="4"/>
          </p:nvPr>
        </p:nvSpPr>
        <p:spPr>
          <a:xfrm>
            <a:off x="8516513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200">
                <a:solidFill>
                  <a:srgbClr val="DEAA46"/>
                </a:solidFill>
                <a:latin typeface="DINPro-Light"/>
                <a:cs typeface="DINPro-Light"/>
              </a:defRPr>
            </a:lvl1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2365985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"/>
            <a:ext cx="9144000" cy="311151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 bwMode="invGray">
          <a:xfrm>
            <a:off x="9085263" y="-1587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9043990" y="-1587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9024940" y="-1587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 bwMode="invGray">
          <a:xfrm>
            <a:off x="8977313" y="-1587"/>
            <a:ext cx="25400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 bwMode="invGray">
          <a:xfrm>
            <a:off x="8915402" y="1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8875713" y="1"/>
            <a:ext cx="6350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Дата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8850" cy="457200"/>
          </a:xfrm>
          <a:prstGeom prst="rect">
            <a:avLst/>
          </a:prstGeom>
        </p:spPr>
        <p:txBody>
          <a:bodyPr/>
          <a:lstStyle>
            <a:lvl1pPr algn="l">
              <a:defRPr sz="800">
                <a:solidFill>
                  <a:srgbClr val="438086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2" y="612775"/>
            <a:ext cx="1325563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solidFill>
                  <a:srgbClr val="438086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7342188" y="1588"/>
            <a:ext cx="1593850" cy="309563"/>
          </a:xfrm>
          <a:prstGeom prst="rect">
            <a:avLst/>
          </a:prstGeom>
        </p:spPr>
        <p:txBody>
          <a:bodyPr/>
          <a:lstStyle>
            <a:lvl1pPr algn="r">
              <a:defRPr lang="ru-RU">
                <a:solidFill>
                  <a:prstClr val="whit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FD5E7D0-4A18-4372-8BE4-FB4736570956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61202418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1"/>
            <a:ext cx="9144000" cy="311151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9085263" y="-1587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 bwMode="invGray">
          <a:xfrm>
            <a:off x="9043990" y="-1587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9024940" y="-1587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8977313" y="-1587"/>
            <a:ext cx="25400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 bwMode="invGray">
          <a:xfrm>
            <a:off x="8915402" y="1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 bwMode="invGray">
          <a:xfrm>
            <a:off x="8875713" y="1"/>
            <a:ext cx="6350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 userDrawn="1"/>
        </p:nvSpPr>
        <p:spPr bwMode="auto">
          <a:xfrm>
            <a:off x="541338" y="0"/>
            <a:ext cx="46355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ru-RU" altLang="ru-RU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" name="Номер слайда 22"/>
          <p:cNvSpPr>
            <a:spLocks noGrp="1"/>
          </p:cNvSpPr>
          <p:nvPr>
            <p:ph type="sldNum" sz="quarter" idx="10"/>
          </p:nvPr>
        </p:nvSpPr>
        <p:spPr>
          <a:xfrm>
            <a:off x="7342188" y="1588"/>
            <a:ext cx="1593850" cy="309563"/>
          </a:xfrm>
          <a:prstGeom prst="rect">
            <a:avLst/>
          </a:prstGeom>
        </p:spPr>
        <p:txBody>
          <a:bodyPr/>
          <a:lstStyle>
            <a:lvl1pPr algn="r">
              <a:defRPr lang="ru-RU">
                <a:solidFill>
                  <a:prstClr val="whit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568B85-A9FF-42B4-886E-6CD8803D0361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972910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50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5173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4253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лож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5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88" y="-1585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4982" y="-1585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5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56" y="-785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21" name="Номер слайда 26"/>
          <p:cNvSpPr>
            <a:spLocks noGrp="1"/>
          </p:cNvSpPr>
          <p:nvPr userDrawn="1">
            <p:ph type="sldNum" sz="quarter" idx="11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7C948A7D-6C52-4157-BEA1-1B3B6891AEA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26" name="Дата 2"/>
          <p:cNvSpPr>
            <a:spLocks noGrp="1"/>
          </p:cNvSpPr>
          <p:nvPr>
            <p:ph type="dt" sz="half" idx="10"/>
          </p:nvPr>
        </p:nvSpPr>
        <p:spPr>
          <a:xfrm>
            <a:off x="7451769" y="6356350"/>
            <a:ext cx="1423987" cy="234950"/>
          </a:xfrm>
        </p:spPr>
        <p:txBody>
          <a:bodyPr/>
          <a:lstStyle/>
          <a:p>
            <a:pPr algn="r">
              <a:defRPr/>
            </a:pPr>
            <a:fld id="{D74A8F75-9877-4763-9403-18A19F4FCC63}" type="datetime8">
              <a:rPr lang="ru-RU" b="1" smtClean="0">
                <a:solidFill>
                  <a:prstClr val="black"/>
                </a:solidFill>
                <a:latin typeface="Trebuchet MS" panose="020B0603020202020204" pitchFamily="34" charset="0"/>
              </a:rPr>
              <a:pPr algn="r">
                <a:defRPr/>
              </a:pPr>
              <a:t>19.12.2018 18:24</a:t>
            </a:fld>
            <a:endParaRPr lang="ru-RU" b="1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6754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8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0254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65361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82595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80337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44133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11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44448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87732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231604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703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703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74977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541343" y="64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Calibri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Прямоугольник 11"/>
          <p:cNvSpPr>
            <a:spLocks noChangeArrowheads="1"/>
          </p:cNvSpPr>
          <p:nvPr userDrawn="1"/>
        </p:nvSpPr>
        <p:spPr bwMode="auto">
          <a:xfrm>
            <a:off x="963613" y="-20638"/>
            <a:ext cx="24718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>
                <a:solidFill>
                  <a:srgbClr val="DBDBE9"/>
                </a:solidFill>
                <a:latin typeface="Calibri"/>
              </a:rPr>
              <a:t>]</a:t>
            </a:r>
            <a:endParaRPr lang="ru-RU">
              <a:solidFill>
                <a:srgbClr val="DBDBE9"/>
              </a:solidFill>
              <a:latin typeface="Calibri"/>
            </a:endParaRPr>
          </a:p>
        </p:txBody>
      </p:sp>
      <p:sp>
        <p:nvSpPr>
          <p:cNvPr id="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i="1" smtClean="0">
                <a:solidFill>
                  <a:prstClr val="white"/>
                </a:solidFill>
                <a:latin typeface="Times New Roman" pitchFamily="18" charset="0"/>
              </a:rPr>
              <a:t>ф</a:t>
            </a:r>
            <a:endParaRPr lang="ru-RU" sz="2200" smtClean="0">
              <a:solidFill>
                <a:srgbClr val="DBDBE9"/>
              </a:solidFill>
              <a:latin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5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88" y="-1585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4983" y="-1585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5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57" y="-785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Прямоугольник 16"/>
          <p:cNvSpPr/>
          <p:nvPr userDrawn="1"/>
        </p:nvSpPr>
        <p:spPr>
          <a:xfrm>
            <a:off x="541343" y="64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Calibri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8" name="Прямоугольник 27"/>
          <p:cNvSpPr>
            <a:spLocks noChangeArrowheads="1"/>
          </p:cNvSpPr>
          <p:nvPr userDrawn="1"/>
        </p:nvSpPr>
        <p:spPr bwMode="auto">
          <a:xfrm>
            <a:off x="963613" y="-20638"/>
            <a:ext cx="24718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>
                <a:solidFill>
                  <a:srgbClr val="DBDBE9"/>
                </a:solidFill>
                <a:latin typeface="Calibri"/>
              </a:rPr>
              <a:t>]</a:t>
            </a:r>
            <a:endParaRPr lang="ru-RU">
              <a:solidFill>
                <a:srgbClr val="DBDBE9"/>
              </a:solidFill>
              <a:latin typeface="Calibri"/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i="1" smtClean="0">
                <a:solidFill>
                  <a:prstClr val="white"/>
                </a:solidFill>
                <a:latin typeface="Times New Roman" pitchFamily="18" charset="0"/>
              </a:rPr>
              <a:t>ф</a:t>
            </a:r>
            <a:endParaRPr lang="ru-RU" sz="2200" smtClean="0">
              <a:solidFill>
                <a:srgbClr val="DBDBE9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43397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540728" y="64"/>
            <a:ext cx="464526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Прямоугольник 11"/>
          <p:cNvSpPr>
            <a:spLocks noChangeArrowheads="1"/>
          </p:cNvSpPr>
          <p:nvPr userDrawn="1"/>
        </p:nvSpPr>
        <p:spPr bwMode="auto">
          <a:xfrm>
            <a:off x="96422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13"/>
          <p:cNvSpPr txBox="1">
            <a:spLocks noChangeArrowheads="1"/>
          </p:cNvSpPr>
          <p:nvPr userDrawn="1"/>
        </p:nvSpPr>
        <p:spPr bwMode="auto">
          <a:xfrm>
            <a:off x="775189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>
                <a:solidFill>
                  <a:srgbClr val="EDEDE3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EDEDE3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385" y="-1587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EDEDE3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4395" y="-1587"/>
            <a:ext cx="27843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EDEDE3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5310" y="-1587"/>
            <a:ext cx="8792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EDEDE3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6988" y="-1587"/>
            <a:ext cx="26377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EDEDE3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8915441" y="0"/>
            <a:ext cx="55685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EDEDE3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 bwMode="invGray">
          <a:xfrm>
            <a:off x="8875839" y="0"/>
            <a:ext cx="5862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EDEDE3"/>
              </a:solidFill>
            </a:endParaRPr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540728" y="64"/>
            <a:ext cx="464526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8" name="Прямоугольник 27"/>
          <p:cNvSpPr>
            <a:spLocks noChangeArrowheads="1"/>
          </p:cNvSpPr>
          <p:nvPr userDrawn="1"/>
        </p:nvSpPr>
        <p:spPr bwMode="auto">
          <a:xfrm>
            <a:off x="96422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 userDrawn="1"/>
        </p:nvSpPr>
        <p:spPr bwMode="auto">
          <a:xfrm>
            <a:off x="775189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>
                <a:solidFill>
                  <a:srgbClr val="EDEDE3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FAE05047-C806-48E8-821D-C0F2FC14279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11" y="-1588"/>
            <a:ext cx="311645" cy="369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99458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50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1437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369421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8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23037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114320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481936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54809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337946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11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17798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8857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9759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EDEDE3"/>
              </a:solidFill>
            </a:endParaRPr>
          </a:p>
        </p:txBody>
      </p:sp>
      <p:sp>
        <p:nvSpPr>
          <p:cNvPr id="5" name="Прямоугольник 4"/>
          <p:cNvSpPr/>
          <p:nvPr userDrawn="1"/>
        </p:nvSpPr>
        <p:spPr bwMode="invGray">
          <a:xfrm>
            <a:off x="9085263" y="-1587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EDEDE3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 bwMode="invGray">
          <a:xfrm>
            <a:off x="9043988" y="-1587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EDEDE3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 bwMode="invGray">
          <a:xfrm>
            <a:off x="9024979" y="-1587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EDEDE3"/>
              </a:solidFill>
            </a:endParaRPr>
          </a:p>
        </p:txBody>
      </p:sp>
      <p:sp>
        <p:nvSpPr>
          <p:cNvPr id="8" name="Прямоугольник 7"/>
          <p:cNvSpPr/>
          <p:nvPr userDrawn="1"/>
        </p:nvSpPr>
        <p:spPr bwMode="invGray">
          <a:xfrm>
            <a:off x="8977313" y="-1587"/>
            <a:ext cx="25400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EDEDE3"/>
              </a:solidFill>
            </a:endParaRPr>
          </a:p>
        </p:txBody>
      </p:sp>
      <p:sp>
        <p:nvSpPr>
          <p:cNvPr id="10" name="Прямоугольник 9"/>
          <p:cNvSpPr/>
          <p:nvPr userDrawn="1"/>
        </p:nvSpPr>
        <p:spPr bwMode="invGray">
          <a:xfrm>
            <a:off x="8875715" y="0"/>
            <a:ext cx="6350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EDEDE3"/>
              </a:solidFill>
            </a:endParaRPr>
          </a:p>
        </p:txBody>
      </p:sp>
      <p:pic>
        <p:nvPicPr>
          <p:cNvPr id="11" name="Picture 11" descr="MF_emblema [Converted]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88" y="0"/>
            <a:ext cx="387350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 userDrawn="1"/>
        </p:nvSpPr>
        <p:spPr>
          <a:xfrm>
            <a:off x="541343" y="64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3" name="Прямоугольник 14"/>
          <p:cNvSpPr>
            <a:spLocks noChangeArrowheads="1"/>
          </p:cNvSpPr>
          <p:nvPr userDrawn="1"/>
        </p:nvSpPr>
        <p:spPr bwMode="auto">
          <a:xfrm>
            <a:off x="963613" y="-20638"/>
            <a:ext cx="26161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cs typeface="Times New Roman" pitchFamily="18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>
                <a:solidFill>
                  <a:srgbClr val="EDEDE3"/>
                </a:solidFill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79413"/>
            <a:ext cx="8229600" cy="498412"/>
          </a:xfrm>
        </p:spPr>
        <p:txBody>
          <a:bodyPr/>
          <a:lstStyle>
            <a:lvl1pPr>
              <a:defRPr sz="2400"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65861"/>
            <a:ext cx="8229600" cy="5407978"/>
          </a:xfrm>
        </p:spPr>
        <p:txBody>
          <a:bodyPr/>
          <a:lstStyle>
            <a:lvl1pPr>
              <a:defRPr sz="1400">
                <a:latin typeface="+mj-lt"/>
              </a:defRPr>
            </a:lvl1pPr>
            <a:lvl2pPr>
              <a:defRPr sz="1400">
                <a:latin typeface="+mj-lt"/>
              </a:defRPr>
            </a:lvl2pPr>
            <a:lvl3pPr>
              <a:defRPr sz="1400">
                <a:latin typeface="+mj-lt"/>
              </a:defRPr>
            </a:lvl3pPr>
            <a:lvl4pPr>
              <a:defRPr sz="1400">
                <a:latin typeface="+mj-lt"/>
              </a:defRPr>
            </a:lvl4pPr>
            <a:lvl5pPr>
              <a:defRPr sz="1400"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5" name="Номер слайда 28"/>
          <p:cNvSpPr>
            <a:spLocks noGrp="1"/>
          </p:cNvSpPr>
          <p:nvPr>
            <p:ph type="sldNum" sz="quarter" idx="4"/>
          </p:nvPr>
        </p:nvSpPr>
        <p:spPr>
          <a:xfrm>
            <a:off x="7990906" y="14289"/>
            <a:ext cx="726376" cy="303212"/>
          </a:xfrm>
          <a:prstGeom prst="rect">
            <a:avLst/>
          </a:prstGeom>
        </p:spPr>
        <p:txBody>
          <a:bodyPr vert="horz" anchor="b"/>
          <a:lstStyle>
            <a:lvl1pPr algn="r">
              <a:defRPr sz="1800">
                <a:solidFill>
                  <a:schemeClr val="bg1">
                    <a:lumMod val="9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390790C-28AD-4057-B5AE-EE6E851BBDA6}" type="slidenum">
              <a:rPr lang="ru-RU" smtClean="0">
                <a:solidFill>
                  <a:srgbClr val="EDEDE3">
                    <a:lumMod val="95000"/>
                  </a:srgb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EDEDE3">
                  <a:lumMod val="9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42861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703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703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37566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541343" y="64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Calibri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Прямоугольник 11"/>
          <p:cNvSpPr>
            <a:spLocks noChangeArrowheads="1"/>
          </p:cNvSpPr>
          <p:nvPr userDrawn="1"/>
        </p:nvSpPr>
        <p:spPr bwMode="auto">
          <a:xfrm>
            <a:off x="963613" y="-20638"/>
            <a:ext cx="24718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>
                <a:solidFill>
                  <a:srgbClr val="DBDBE9"/>
                </a:solidFill>
                <a:latin typeface="Calibri"/>
              </a:rPr>
              <a:t>]</a:t>
            </a:r>
            <a:endParaRPr lang="ru-RU">
              <a:solidFill>
                <a:srgbClr val="DBDBE9"/>
              </a:solidFill>
              <a:latin typeface="Calibri"/>
            </a:endParaRPr>
          </a:p>
        </p:txBody>
      </p:sp>
      <p:sp>
        <p:nvSpPr>
          <p:cNvPr id="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i="1" smtClean="0">
                <a:solidFill>
                  <a:prstClr val="white"/>
                </a:solidFill>
                <a:latin typeface="Times New Roman" pitchFamily="18" charset="0"/>
              </a:rPr>
              <a:t>ф</a:t>
            </a:r>
            <a:endParaRPr lang="ru-RU" sz="2200" smtClean="0">
              <a:solidFill>
                <a:srgbClr val="DBDBE9"/>
              </a:solidFill>
              <a:latin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5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88" y="-1585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4983" y="-1585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5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57" y="-785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Прямоугольник 16"/>
          <p:cNvSpPr/>
          <p:nvPr userDrawn="1"/>
        </p:nvSpPr>
        <p:spPr>
          <a:xfrm>
            <a:off x="541343" y="64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Calibri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8" name="Прямоугольник 27"/>
          <p:cNvSpPr>
            <a:spLocks noChangeArrowheads="1"/>
          </p:cNvSpPr>
          <p:nvPr userDrawn="1"/>
        </p:nvSpPr>
        <p:spPr bwMode="auto">
          <a:xfrm>
            <a:off x="963613" y="-20638"/>
            <a:ext cx="24718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>
                <a:solidFill>
                  <a:srgbClr val="DBDBE9"/>
                </a:solidFill>
                <a:latin typeface="Calibri"/>
              </a:rPr>
              <a:t>]</a:t>
            </a:r>
            <a:endParaRPr lang="ru-RU">
              <a:solidFill>
                <a:srgbClr val="DBDBE9"/>
              </a:solidFill>
              <a:latin typeface="Calibri"/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i="1" smtClean="0">
                <a:solidFill>
                  <a:prstClr val="white"/>
                </a:solidFill>
                <a:latin typeface="Times New Roman" pitchFamily="18" charset="0"/>
              </a:rPr>
              <a:t>ф</a:t>
            </a:r>
            <a:endParaRPr lang="ru-RU" sz="2200" smtClean="0">
              <a:solidFill>
                <a:srgbClr val="DBDBE9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5463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50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027788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0083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8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901112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388488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603303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09840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291777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11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40511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50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B2D350B4-811D-9C49-8D4A-B431FFD45952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818067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15122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675313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703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703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91204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541343" y="64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Calibri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Прямоугольник 11"/>
          <p:cNvSpPr>
            <a:spLocks noChangeArrowheads="1"/>
          </p:cNvSpPr>
          <p:nvPr userDrawn="1"/>
        </p:nvSpPr>
        <p:spPr bwMode="auto">
          <a:xfrm>
            <a:off x="963613" y="-20638"/>
            <a:ext cx="24718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>
                <a:solidFill>
                  <a:srgbClr val="DBDBE9"/>
                </a:solidFill>
                <a:latin typeface="Calibri"/>
              </a:rPr>
              <a:t>]</a:t>
            </a:r>
            <a:endParaRPr lang="ru-RU">
              <a:solidFill>
                <a:srgbClr val="DBDBE9"/>
              </a:solidFill>
              <a:latin typeface="Calibri"/>
            </a:endParaRPr>
          </a:p>
        </p:txBody>
      </p:sp>
      <p:sp>
        <p:nvSpPr>
          <p:cNvPr id="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i="1" smtClean="0">
                <a:solidFill>
                  <a:prstClr val="white"/>
                </a:solidFill>
                <a:latin typeface="Times New Roman" pitchFamily="18" charset="0"/>
              </a:rPr>
              <a:t>ф</a:t>
            </a:r>
            <a:endParaRPr lang="ru-RU" sz="2200" smtClean="0">
              <a:solidFill>
                <a:srgbClr val="DBDBE9"/>
              </a:solidFill>
              <a:latin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5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88" y="-1585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4983" y="-1585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5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57" y="-785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Прямоугольник 16"/>
          <p:cNvSpPr/>
          <p:nvPr userDrawn="1"/>
        </p:nvSpPr>
        <p:spPr>
          <a:xfrm>
            <a:off x="541343" y="64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Calibri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8" name="Прямоугольник 27"/>
          <p:cNvSpPr>
            <a:spLocks noChangeArrowheads="1"/>
          </p:cNvSpPr>
          <p:nvPr userDrawn="1"/>
        </p:nvSpPr>
        <p:spPr bwMode="auto">
          <a:xfrm>
            <a:off x="963613" y="-20638"/>
            <a:ext cx="24718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>
                <a:solidFill>
                  <a:srgbClr val="DBDBE9"/>
                </a:solidFill>
                <a:latin typeface="Calibri"/>
              </a:rPr>
              <a:t>]</a:t>
            </a:r>
            <a:endParaRPr lang="ru-RU">
              <a:solidFill>
                <a:srgbClr val="DBDBE9"/>
              </a:solidFill>
              <a:latin typeface="Calibri"/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i="1" smtClean="0">
                <a:solidFill>
                  <a:prstClr val="white"/>
                </a:solidFill>
                <a:latin typeface="Times New Roman" pitchFamily="18" charset="0"/>
              </a:rPr>
              <a:t>ф</a:t>
            </a:r>
            <a:endParaRPr lang="ru-RU" sz="2200" smtClean="0">
              <a:solidFill>
                <a:srgbClr val="DBDBE9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27018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50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963646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52305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8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959220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224580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59928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225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015E7-0C40-4C9B-ACFA-FCD019C923E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51608-1539-45B9-B1EE-683EC139583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938712"/>
      </p:ext>
    </p:extLst>
  </p:cSld>
  <p:clrMapOvr>
    <a:masterClrMapping/>
  </p:clrMapOvr>
  <p:hf sldNum="0" hdr="0" ftr="0" dt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81755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11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24550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60577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02840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703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703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576072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541343" y="64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Calibri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Прямоугольник 11"/>
          <p:cNvSpPr>
            <a:spLocks noChangeArrowheads="1"/>
          </p:cNvSpPr>
          <p:nvPr userDrawn="1"/>
        </p:nvSpPr>
        <p:spPr bwMode="auto">
          <a:xfrm>
            <a:off x="963613" y="-20638"/>
            <a:ext cx="24718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>
                <a:solidFill>
                  <a:srgbClr val="DBDBE9"/>
                </a:solidFill>
                <a:latin typeface="Calibri"/>
              </a:rPr>
              <a:t>]</a:t>
            </a:r>
            <a:endParaRPr lang="ru-RU">
              <a:solidFill>
                <a:srgbClr val="DBDBE9"/>
              </a:solidFill>
              <a:latin typeface="Calibri"/>
            </a:endParaRPr>
          </a:p>
        </p:txBody>
      </p:sp>
      <p:sp>
        <p:nvSpPr>
          <p:cNvPr id="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i="1" smtClean="0">
                <a:solidFill>
                  <a:prstClr val="white"/>
                </a:solidFill>
                <a:latin typeface="Times New Roman" pitchFamily="18" charset="0"/>
              </a:rPr>
              <a:t>ф</a:t>
            </a:r>
            <a:endParaRPr lang="ru-RU" sz="2200" smtClean="0">
              <a:solidFill>
                <a:srgbClr val="DBDBE9"/>
              </a:solidFill>
              <a:latin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5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88" y="-1585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4983" y="-1585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5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57" y="-785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Прямоугольник 16"/>
          <p:cNvSpPr/>
          <p:nvPr userDrawn="1"/>
        </p:nvSpPr>
        <p:spPr>
          <a:xfrm>
            <a:off x="541343" y="64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Calibri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8" name="Прямоугольник 27"/>
          <p:cNvSpPr>
            <a:spLocks noChangeArrowheads="1"/>
          </p:cNvSpPr>
          <p:nvPr userDrawn="1"/>
        </p:nvSpPr>
        <p:spPr bwMode="auto">
          <a:xfrm>
            <a:off x="963613" y="-20638"/>
            <a:ext cx="24718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>
                <a:solidFill>
                  <a:srgbClr val="DBDBE9"/>
                </a:solidFill>
                <a:latin typeface="Calibri"/>
              </a:rPr>
              <a:t>]</a:t>
            </a:r>
            <a:endParaRPr lang="ru-RU">
              <a:solidFill>
                <a:srgbClr val="DBDBE9"/>
              </a:solidFill>
              <a:latin typeface="Calibri"/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i="1" smtClean="0">
                <a:solidFill>
                  <a:prstClr val="white"/>
                </a:solidFill>
                <a:latin typeface="Times New Roman" pitchFamily="18" charset="0"/>
              </a:rPr>
              <a:t>ф</a:t>
            </a:r>
            <a:endParaRPr lang="ru-RU" sz="2200" smtClean="0">
              <a:solidFill>
                <a:srgbClr val="DBDBE9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53609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50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907943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547914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8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56360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9450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8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B2D350B4-811D-9C49-8D4A-B431FFD45952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169636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67927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11790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162557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11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602422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222022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297595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703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703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15108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541343" y="64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Calibri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Прямоугольник 11"/>
          <p:cNvSpPr>
            <a:spLocks noChangeArrowheads="1"/>
          </p:cNvSpPr>
          <p:nvPr userDrawn="1"/>
        </p:nvSpPr>
        <p:spPr bwMode="auto">
          <a:xfrm>
            <a:off x="963613" y="-20638"/>
            <a:ext cx="24718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>
                <a:solidFill>
                  <a:srgbClr val="DBDBE9"/>
                </a:solidFill>
                <a:latin typeface="Calibri"/>
              </a:rPr>
              <a:t>]</a:t>
            </a:r>
            <a:endParaRPr lang="ru-RU">
              <a:solidFill>
                <a:srgbClr val="DBDBE9"/>
              </a:solidFill>
              <a:latin typeface="Calibri"/>
            </a:endParaRPr>
          </a:p>
        </p:txBody>
      </p:sp>
      <p:sp>
        <p:nvSpPr>
          <p:cNvPr id="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i="1" smtClean="0">
                <a:solidFill>
                  <a:prstClr val="white"/>
                </a:solidFill>
                <a:latin typeface="Times New Roman" pitchFamily="18" charset="0"/>
              </a:rPr>
              <a:t>ф</a:t>
            </a:r>
            <a:endParaRPr lang="ru-RU" sz="2200" smtClean="0">
              <a:solidFill>
                <a:srgbClr val="DBDBE9"/>
              </a:solidFill>
              <a:latin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5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88" y="-1585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4983" y="-1585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5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57" y="-785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Прямоугольник 16"/>
          <p:cNvSpPr/>
          <p:nvPr userDrawn="1"/>
        </p:nvSpPr>
        <p:spPr>
          <a:xfrm>
            <a:off x="541343" y="64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Calibri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8" name="Прямоугольник 27"/>
          <p:cNvSpPr>
            <a:spLocks noChangeArrowheads="1"/>
          </p:cNvSpPr>
          <p:nvPr userDrawn="1"/>
        </p:nvSpPr>
        <p:spPr bwMode="auto">
          <a:xfrm>
            <a:off x="963613" y="-20638"/>
            <a:ext cx="24718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>
                <a:solidFill>
                  <a:srgbClr val="DBDBE9"/>
                </a:solidFill>
                <a:latin typeface="Calibri"/>
              </a:rPr>
              <a:t>]</a:t>
            </a:r>
            <a:endParaRPr lang="ru-RU">
              <a:solidFill>
                <a:srgbClr val="DBDBE9"/>
              </a:solidFill>
              <a:latin typeface="Calibri"/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i="1" smtClean="0">
                <a:solidFill>
                  <a:prstClr val="white"/>
                </a:solidFill>
                <a:latin typeface="Times New Roman" pitchFamily="18" charset="0"/>
              </a:rPr>
              <a:t>ф</a:t>
            </a:r>
            <a:endParaRPr lang="ru-RU" sz="2200" smtClean="0">
              <a:solidFill>
                <a:srgbClr val="DBDBE9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60278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50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003673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473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B2D350B4-811D-9C49-8D4A-B431FFD45952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01703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8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374613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173007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46112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21104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29697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11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633620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25405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88695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703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703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602258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541343" y="64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Calibri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Прямоугольник 11"/>
          <p:cNvSpPr>
            <a:spLocks noChangeArrowheads="1"/>
          </p:cNvSpPr>
          <p:nvPr userDrawn="1"/>
        </p:nvSpPr>
        <p:spPr bwMode="auto">
          <a:xfrm>
            <a:off x="963613" y="-20638"/>
            <a:ext cx="24718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>
                <a:solidFill>
                  <a:srgbClr val="DBDBE9"/>
                </a:solidFill>
                <a:latin typeface="Calibri"/>
              </a:rPr>
              <a:t>]</a:t>
            </a:r>
            <a:endParaRPr lang="ru-RU">
              <a:solidFill>
                <a:srgbClr val="DBDBE9"/>
              </a:solidFill>
              <a:latin typeface="Calibri"/>
            </a:endParaRPr>
          </a:p>
        </p:txBody>
      </p:sp>
      <p:sp>
        <p:nvSpPr>
          <p:cNvPr id="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i="1" smtClean="0">
                <a:solidFill>
                  <a:prstClr val="white"/>
                </a:solidFill>
                <a:latin typeface="Times New Roman" pitchFamily="18" charset="0"/>
              </a:rPr>
              <a:t>ф</a:t>
            </a:r>
            <a:endParaRPr lang="ru-RU" sz="2200" smtClean="0">
              <a:solidFill>
                <a:srgbClr val="DBDBE9"/>
              </a:solidFill>
              <a:latin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9085263" y="-1585"/>
            <a:ext cx="5715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9043988" y="-1585"/>
            <a:ext cx="28575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9024983" y="-1585"/>
            <a:ext cx="9525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8977313" y="-1585"/>
            <a:ext cx="25400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8875757" y="-785"/>
            <a:ext cx="9525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Прямоугольник 16"/>
          <p:cNvSpPr/>
          <p:nvPr userDrawn="1"/>
        </p:nvSpPr>
        <p:spPr>
          <a:xfrm>
            <a:off x="541343" y="64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Calibri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8" name="Прямоугольник 27"/>
          <p:cNvSpPr>
            <a:spLocks noChangeArrowheads="1"/>
          </p:cNvSpPr>
          <p:nvPr userDrawn="1"/>
        </p:nvSpPr>
        <p:spPr bwMode="auto">
          <a:xfrm>
            <a:off x="963613" y="-20638"/>
            <a:ext cx="24718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>
                <a:solidFill>
                  <a:srgbClr val="DBDBE9"/>
                </a:solidFill>
                <a:latin typeface="Calibri"/>
              </a:rPr>
              <a:t>]</a:t>
            </a:r>
            <a:endParaRPr lang="ru-RU">
              <a:solidFill>
                <a:srgbClr val="DBDBE9"/>
              </a:solidFill>
              <a:latin typeface="Calibri"/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 userDrawn="1"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i="1" smtClean="0">
                <a:solidFill>
                  <a:prstClr val="white"/>
                </a:solidFill>
                <a:latin typeface="Times New Roman" pitchFamily="18" charset="0"/>
              </a:rPr>
              <a:t>ф</a:t>
            </a:r>
            <a:endParaRPr lang="ru-RU" sz="2200" smtClean="0">
              <a:solidFill>
                <a:srgbClr val="DBDBE9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01659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B2D350B4-811D-9C49-8D4A-B431FFD45952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3839623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50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404438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767259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8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06183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933436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137618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943772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663513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11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566659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0660990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102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9.xml"/><Relationship Id="rId3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108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3.xml"/><Relationship Id="rId1" Type="http://schemas.openxmlformats.org/officeDocument/2006/relationships/slideLayout" Target="../slideLayouts/slideLayout102.xml"/><Relationship Id="rId6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2.xml"/><Relationship Id="rId5" Type="http://schemas.openxmlformats.org/officeDocument/2006/relationships/slideLayout" Target="../slideLayouts/slideLayout106.xml"/><Relationship Id="rId10" Type="http://schemas.openxmlformats.org/officeDocument/2006/relationships/slideLayout" Target="../slideLayouts/slideLayout111.xml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0.xml"/><Relationship Id="rId3" Type="http://schemas.openxmlformats.org/officeDocument/2006/relationships/slideLayout" Target="../slideLayouts/slideLayout115.xml"/><Relationship Id="rId7" Type="http://schemas.openxmlformats.org/officeDocument/2006/relationships/slideLayout" Target="../slideLayouts/slideLayout119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4.xml"/><Relationship Id="rId1" Type="http://schemas.openxmlformats.org/officeDocument/2006/relationships/slideLayout" Target="../slideLayouts/slideLayout113.xml"/><Relationship Id="rId6" Type="http://schemas.openxmlformats.org/officeDocument/2006/relationships/slideLayout" Target="../slideLayouts/slideLayout118.xml"/><Relationship Id="rId11" Type="http://schemas.openxmlformats.org/officeDocument/2006/relationships/slideLayout" Target="../slideLayouts/slideLayout123.xml"/><Relationship Id="rId5" Type="http://schemas.openxmlformats.org/officeDocument/2006/relationships/slideLayout" Target="../slideLayouts/slideLayout117.xml"/><Relationship Id="rId10" Type="http://schemas.openxmlformats.org/officeDocument/2006/relationships/slideLayout" Target="../slideLayouts/slideLayout122.xml"/><Relationship Id="rId4" Type="http://schemas.openxmlformats.org/officeDocument/2006/relationships/slideLayout" Target="../slideLayouts/slideLayout116.xml"/><Relationship Id="rId9" Type="http://schemas.openxmlformats.org/officeDocument/2006/relationships/slideLayout" Target="../slideLayouts/slideLayout12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1.xml"/><Relationship Id="rId3" Type="http://schemas.openxmlformats.org/officeDocument/2006/relationships/slideLayout" Target="../slideLayouts/slideLayout126.xml"/><Relationship Id="rId7" Type="http://schemas.openxmlformats.org/officeDocument/2006/relationships/slideLayout" Target="../slideLayouts/slideLayout130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5.xml"/><Relationship Id="rId1" Type="http://schemas.openxmlformats.org/officeDocument/2006/relationships/slideLayout" Target="../slideLayouts/slideLayout124.xml"/><Relationship Id="rId6" Type="http://schemas.openxmlformats.org/officeDocument/2006/relationships/slideLayout" Target="../slideLayouts/slideLayout129.xml"/><Relationship Id="rId11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128.xml"/><Relationship Id="rId10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127.xml"/><Relationship Id="rId9" Type="http://schemas.openxmlformats.org/officeDocument/2006/relationships/slideLayout" Target="../slideLayouts/slideLayout132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7.xml"/><Relationship Id="rId2" Type="http://schemas.openxmlformats.org/officeDocument/2006/relationships/slideLayout" Target="../slideLayouts/slideLayout136.xml"/><Relationship Id="rId1" Type="http://schemas.openxmlformats.org/officeDocument/2006/relationships/slideLayout" Target="../slideLayouts/slideLayout135.xml"/><Relationship Id="rId5" Type="http://schemas.openxmlformats.org/officeDocument/2006/relationships/theme" Target="../theme/theme13.xml"/><Relationship Id="rId4" Type="http://schemas.openxmlformats.org/officeDocument/2006/relationships/slideLayout" Target="../slideLayouts/slideLayout138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6.xml"/><Relationship Id="rId13" Type="http://schemas.openxmlformats.org/officeDocument/2006/relationships/theme" Target="../theme/theme14.xml"/><Relationship Id="rId3" Type="http://schemas.openxmlformats.org/officeDocument/2006/relationships/slideLayout" Target="../slideLayouts/slideLayout141.xml"/><Relationship Id="rId7" Type="http://schemas.openxmlformats.org/officeDocument/2006/relationships/slideLayout" Target="../slideLayouts/slideLayout145.xml"/><Relationship Id="rId12" Type="http://schemas.openxmlformats.org/officeDocument/2006/relationships/slideLayout" Target="../slideLayouts/slideLayout150.xml"/><Relationship Id="rId2" Type="http://schemas.openxmlformats.org/officeDocument/2006/relationships/slideLayout" Target="../slideLayouts/slideLayout140.xml"/><Relationship Id="rId1" Type="http://schemas.openxmlformats.org/officeDocument/2006/relationships/slideLayout" Target="../slideLayouts/slideLayout139.xml"/><Relationship Id="rId6" Type="http://schemas.openxmlformats.org/officeDocument/2006/relationships/slideLayout" Target="../slideLayouts/slideLayout144.xml"/><Relationship Id="rId11" Type="http://schemas.openxmlformats.org/officeDocument/2006/relationships/slideLayout" Target="../slideLayouts/slideLayout149.xml"/><Relationship Id="rId5" Type="http://schemas.openxmlformats.org/officeDocument/2006/relationships/slideLayout" Target="../slideLayouts/slideLayout143.xml"/><Relationship Id="rId10" Type="http://schemas.openxmlformats.org/officeDocument/2006/relationships/slideLayout" Target="../slideLayouts/slideLayout148.xml"/><Relationship Id="rId4" Type="http://schemas.openxmlformats.org/officeDocument/2006/relationships/slideLayout" Target="../slideLayouts/slideLayout142.xml"/><Relationship Id="rId9" Type="http://schemas.openxmlformats.org/officeDocument/2006/relationships/slideLayout" Target="../slideLayouts/slideLayout147.xml"/><Relationship Id="rId14" Type="http://schemas.openxmlformats.org/officeDocument/2006/relationships/image" Target="../media/image5.emf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3.xml"/><Relationship Id="rId2" Type="http://schemas.openxmlformats.org/officeDocument/2006/relationships/slideLayout" Target="../slideLayouts/slideLayout152.xml"/><Relationship Id="rId1" Type="http://schemas.openxmlformats.org/officeDocument/2006/relationships/slideLayout" Target="../slideLayouts/slideLayout151.xml"/><Relationship Id="rId5" Type="http://schemas.openxmlformats.org/officeDocument/2006/relationships/theme" Target="../theme/theme15.xml"/><Relationship Id="rId4" Type="http://schemas.openxmlformats.org/officeDocument/2006/relationships/slideLayout" Target="../slideLayouts/slideLayout154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13" Type="http://schemas.openxmlformats.org/officeDocument/2006/relationships/slideLayout" Target="../slideLayouts/slideLayout167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slideLayout" Target="../slideLayouts/slideLayout166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5" Type="http://schemas.openxmlformats.org/officeDocument/2006/relationships/image" Target="../media/image5.emf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Relationship Id="rId14" Type="http://schemas.openxmlformats.org/officeDocument/2006/relationships/theme" Target="../theme/theme16.xml"/></Relationships>
</file>

<file path=ppt/slideMasters/_rels/slideMaster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0.xml"/><Relationship Id="rId2" Type="http://schemas.openxmlformats.org/officeDocument/2006/relationships/slideLayout" Target="../slideLayouts/slideLayout169.xml"/><Relationship Id="rId1" Type="http://schemas.openxmlformats.org/officeDocument/2006/relationships/slideLayout" Target="../slideLayouts/slideLayout168.xml"/><Relationship Id="rId5" Type="http://schemas.openxmlformats.org/officeDocument/2006/relationships/theme" Target="../theme/theme17.xml"/><Relationship Id="rId4" Type="http://schemas.openxmlformats.org/officeDocument/2006/relationships/slideLayout" Target="../slideLayouts/slideLayout17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7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2" Type="http://schemas.openxmlformats.org/officeDocument/2006/relationships/slideLayout" Target="../slideLayouts/slideLayout6.xml"/><Relationship Id="rId16" Type="http://schemas.openxmlformats.org/officeDocument/2006/relationships/image" Target="../media/image6.emf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5" Type="http://schemas.openxmlformats.org/officeDocument/2006/relationships/image" Target="../media/image5.emf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53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52.xml"/><Relationship Id="rId5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51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56.xml"/><Relationship Id="rId7" Type="http://schemas.openxmlformats.org/officeDocument/2006/relationships/slideLayout" Target="../slideLayouts/slideLayout60.xml"/><Relationship Id="rId12" Type="http://schemas.openxmlformats.org/officeDocument/2006/relationships/slideLayout" Target="../slideLayouts/slideLayout65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64.xml"/><Relationship Id="rId5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63.xml"/><Relationship Id="rId4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2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12" Type="http://schemas.openxmlformats.org/officeDocument/2006/relationships/slideLayout" Target="../slideLayouts/slideLayout77.xml"/><Relationship Id="rId2" Type="http://schemas.openxmlformats.org/officeDocument/2006/relationships/slideLayout" Target="../slideLayouts/slideLayout67.xml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slideLayout" Target="../slideLayouts/slideLayout89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7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6.xml"/><Relationship Id="rId12" Type="http://schemas.openxmlformats.org/officeDocument/2006/relationships/slideLayout" Target="../slideLayouts/slideLayout101.xml"/><Relationship Id="rId2" Type="http://schemas.openxmlformats.org/officeDocument/2006/relationships/slideLayout" Target="../slideLayouts/slideLayout91.xml"/><Relationship Id="rId1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100.xml"/><Relationship Id="rId5" Type="http://schemas.openxmlformats.org/officeDocument/2006/relationships/slideLayout" Target="../slideLayouts/slideLayout94.xml"/><Relationship Id="rId10" Type="http://schemas.openxmlformats.org/officeDocument/2006/relationships/slideLayout" Target="../slideLayouts/slideLayout99.xml"/><Relationship Id="rId4" Type="http://schemas.openxmlformats.org/officeDocument/2006/relationships/slideLayout" Target="../slideLayouts/slideLayout93.xml"/><Relationship Id="rId9" Type="http://schemas.openxmlformats.org/officeDocument/2006/relationships/slideLayout" Target="../slideLayouts/slideLayout9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3" name="Дата 2"/>
          <p:cNvSpPr>
            <a:spLocks noGrp="1"/>
          </p:cNvSpPr>
          <p:nvPr>
            <p:ph type="dt" sz="half" idx="2"/>
          </p:nvPr>
        </p:nvSpPr>
        <p:spPr>
          <a:xfrm>
            <a:off x="6583363" y="612775"/>
            <a:ext cx="95885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rgbClr val="438086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FABD4CA9-6455-4D4B-9A96-1638AD137F56}" type="datetime8">
              <a:rPr lang="ru-RU" smtClean="0"/>
              <a:pPr>
                <a:defRPr/>
              </a:pPr>
              <a:t>19.12.2018 18:24</a:t>
            </a:fld>
            <a:r>
              <a:rPr lang="ru-RU" dirty="0"/>
              <a:t>06.10.2009</a:t>
            </a:r>
          </a:p>
        </p:txBody>
      </p:sp>
      <p:sp>
        <p:nvSpPr>
          <p:cNvPr id="1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5257844" y="612775"/>
            <a:ext cx="1325563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solidFill>
                  <a:srgbClr val="438086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>
              <a:defRPr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5AA93AEA-1088-46C4-AFD3-1EC02C849BA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41343" y="64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033" name="Прямоугольник 17"/>
          <p:cNvSpPr>
            <a:spLocks noChangeArrowheads="1"/>
          </p:cNvSpPr>
          <p:nvPr/>
        </p:nvSpPr>
        <p:spPr bwMode="auto">
          <a:xfrm>
            <a:off x="963613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4" name="TextBox 13"/>
          <p:cNvSpPr txBox="1">
            <a:spLocks noChangeArrowheads="1"/>
          </p:cNvSpPr>
          <p:nvPr/>
        </p:nvSpPr>
        <p:spPr bwMode="auto">
          <a:xfrm>
            <a:off x="774701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1880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44" r:id="rId1"/>
    <p:sldLayoutId id="2147485445" r:id="rId2"/>
    <p:sldLayoutId id="2147485446" r:id="rId3"/>
    <p:sldLayoutId id="2147485447" r:id="rId4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▫"/>
        <a:defRPr sz="2000" kern="1200">
          <a:solidFill>
            <a:srgbClr val="A04DA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vert="horz" lIns="107287" tIns="53643" rIns="107287" bIns="53643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107287" tIns="53643" rIns="107287" bIns="53643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98"/>
            <a:ext cx="2133600" cy="365125"/>
          </a:xfrm>
          <a:prstGeom prst="rect">
            <a:avLst/>
          </a:prstGeom>
        </p:spPr>
        <p:txBody>
          <a:bodyPr vert="horz" lIns="107287" tIns="53643" rIns="107287" bIns="5364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72866" fontAlgn="auto">
              <a:spcBef>
                <a:spcPts val="0"/>
              </a:spcBef>
              <a:spcAft>
                <a:spcPts val="0"/>
              </a:spcAft>
            </a:pPr>
            <a:fld id="{FE8EFD83-616A-42F5-B76B-80E7F0D0A367}" type="datetime1">
              <a:rPr lang="ru-RU" smtClean="0">
                <a:solidFill>
                  <a:prstClr val="black">
                    <a:tint val="75000"/>
                  </a:prstClr>
                </a:solidFill>
                <a:latin typeface="Arial Narrow"/>
              </a:rPr>
              <a:pPr defTabSz="1072866" fontAlgn="auto">
                <a:spcBef>
                  <a:spcPts val="0"/>
                </a:spcBef>
                <a:spcAft>
                  <a:spcPts val="0"/>
                </a:spcAft>
              </a:pPr>
              <a:t>19.12.2018</a:t>
            </a:fld>
            <a:endParaRPr lang="ru-RU">
              <a:solidFill>
                <a:prstClr val="black">
                  <a:tint val="75000"/>
                </a:prstClr>
              </a:solidFill>
              <a:latin typeface="Arial Narrow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98"/>
            <a:ext cx="2895600" cy="365125"/>
          </a:xfrm>
          <a:prstGeom prst="rect">
            <a:avLst/>
          </a:prstGeom>
        </p:spPr>
        <p:txBody>
          <a:bodyPr vert="horz" lIns="107287" tIns="53643" rIns="107287" bIns="5364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72866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Arial Narrow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98"/>
            <a:ext cx="2133600" cy="365125"/>
          </a:xfrm>
          <a:prstGeom prst="rect">
            <a:avLst/>
          </a:prstGeom>
        </p:spPr>
        <p:txBody>
          <a:bodyPr vert="horz" lIns="107287" tIns="53643" rIns="107287" bIns="53643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72866" fontAlgn="auto">
              <a:spcBef>
                <a:spcPts val="0"/>
              </a:spcBef>
              <a:spcAft>
                <a:spcPts val="0"/>
              </a:spcAft>
            </a:pPr>
            <a:fld id="{5F53519C-0CE3-44B1-B799-270989D9C225}" type="slidenum">
              <a:rPr lang="ru-RU" smtClean="0">
                <a:solidFill>
                  <a:prstClr val="black">
                    <a:tint val="75000"/>
                  </a:prstClr>
                </a:solidFill>
                <a:latin typeface="Arial Narrow"/>
              </a:rPr>
              <a:pPr defTabSz="1072866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3418102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66" r:id="rId1"/>
    <p:sldLayoutId id="2147485567" r:id="rId2"/>
    <p:sldLayoutId id="2147485568" r:id="rId3"/>
    <p:sldLayoutId id="2147485569" r:id="rId4"/>
    <p:sldLayoutId id="2147485570" r:id="rId5"/>
    <p:sldLayoutId id="2147485571" r:id="rId6"/>
    <p:sldLayoutId id="2147485572" r:id="rId7"/>
    <p:sldLayoutId id="2147485573" r:id="rId8"/>
    <p:sldLayoutId id="2147485574" r:id="rId9"/>
    <p:sldLayoutId id="2147485575" r:id="rId10"/>
    <p:sldLayoutId id="2147485576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hf hdr="0" ftr="0" dt="0"/>
  <p:txStyles>
    <p:titleStyle>
      <a:lvl1pPr algn="ctr" defTabSz="1072866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2325" indent="-402325" algn="l" defTabSz="1072866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71703" indent="-335270" algn="l" defTabSz="1072866" rtl="0" eaLnBrk="1" latinLnBrk="0" hangingPunct="1">
        <a:spcBef>
          <a:spcPct val="20000"/>
        </a:spcBef>
        <a:buFont typeface="Arial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41082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877515" indent="-268216" algn="l" defTabSz="1072866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413947" indent="-268216" algn="l" defTabSz="1072866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50380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86813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23246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59678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6433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72866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9298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45731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82164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18597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55029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291462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vert="horz" lIns="107287" tIns="53643" rIns="107287" bIns="53643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107287" tIns="53643" rIns="107287" bIns="53643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76"/>
            <a:ext cx="2133600" cy="365125"/>
          </a:xfrm>
          <a:prstGeom prst="rect">
            <a:avLst/>
          </a:prstGeom>
        </p:spPr>
        <p:txBody>
          <a:bodyPr vert="horz" lIns="107287" tIns="53643" rIns="107287" bIns="5364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72866" fontAlgn="auto">
              <a:spcBef>
                <a:spcPts val="0"/>
              </a:spcBef>
              <a:spcAft>
                <a:spcPts val="0"/>
              </a:spcAft>
            </a:pPr>
            <a:fld id="{FE8EFD83-616A-42F5-B76B-80E7F0D0A367}" type="datetime1">
              <a:rPr lang="ru-RU" smtClean="0">
                <a:solidFill>
                  <a:prstClr val="black">
                    <a:tint val="75000"/>
                  </a:prstClr>
                </a:solidFill>
                <a:latin typeface="Arial Narrow"/>
              </a:rPr>
              <a:pPr defTabSz="1072866" fontAlgn="auto">
                <a:spcBef>
                  <a:spcPts val="0"/>
                </a:spcBef>
                <a:spcAft>
                  <a:spcPts val="0"/>
                </a:spcAft>
              </a:pPr>
              <a:t>19.12.2018</a:t>
            </a:fld>
            <a:endParaRPr lang="ru-RU">
              <a:solidFill>
                <a:prstClr val="black">
                  <a:tint val="75000"/>
                </a:prstClr>
              </a:solidFill>
              <a:latin typeface="Arial Narrow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76"/>
            <a:ext cx="2895600" cy="365125"/>
          </a:xfrm>
          <a:prstGeom prst="rect">
            <a:avLst/>
          </a:prstGeom>
        </p:spPr>
        <p:txBody>
          <a:bodyPr vert="horz" lIns="107287" tIns="53643" rIns="107287" bIns="5364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72866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Arial Narrow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76"/>
            <a:ext cx="2133600" cy="365125"/>
          </a:xfrm>
          <a:prstGeom prst="rect">
            <a:avLst/>
          </a:prstGeom>
        </p:spPr>
        <p:txBody>
          <a:bodyPr vert="horz" lIns="107287" tIns="53643" rIns="107287" bIns="53643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72866" fontAlgn="auto">
              <a:spcBef>
                <a:spcPts val="0"/>
              </a:spcBef>
              <a:spcAft>
                <a:spcPts val="0"/>
              </a:spcAft>
            </a:pPr>
            <a:fld id="{5F53519C-0CE3-44B1-B799-270989D9C225}" type="slidenum">
              <a:rPr lang="ru-RU" smtClean="0">
                <a:solidFill>
                  <a:prstClr val="black">
                    <a:tint val="75000"/>
                  </a:prstClr>
                </a:solidFill>
                <a:latin typeface="Arial Narrow"/>
              </a:rPr>
              <a:pPr defTabSz="1072866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2751781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78" r:id="rId1"/>
    <p:sldLayoutId id="2147485579" r:id="rId2"/>
    <p:sldLayoutId id="2147485580" r:id="rId3"/>
    <p:sldLayoutId id="2147485581" r:id="rId4"/>
    <p:sldLayoutId id="2147485582" r:id="rId5"/>
    <p:sldLayoutId id="2147485583" r:id="rId6"/>
    <p:sldLayoutId id="2147485584" r:id="rId7"/>
    <p:sldLayoutId id="2147485585" r:id="rId8"/>
    <p:sldLayoutId id="2147485586" r:id="rId9"/>
    <p:sldLayoutId id="2147485587" r:id="rId10"/>
    <p:sldLayoutId id="2147485588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hf hdr="0" ftr="0" dt="0"/>
  <p:txStyles>
    <p:titleStyle>
      <a:lvl1pPr algn="ctr" defTabSz="1072866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2325" indent="-402325" algn="l" defTabSz="1072866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71703" indent="-335270" algn="l" defTabSz="1072866" rtl="0" eaLnBrk="1" latinLnBrk="0" hangingPunct="1">
        <a:spcBef>
          <a:spcPct val="20000"/>
        </a:spcBef>
        <a:buFont typeface="Arial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41082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877515" indent="-268216" algn="l" defTabSz="1072866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413947" indent="-268216" algn="l" defTabSz="1072866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50380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86813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23246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59678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6433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72866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9298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45731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82164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18597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55029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291462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vert="horz" lIns="107287" tIns="53643" rIns="107287" bIns="53643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107287" tIns="53643" rIns="107287" bIns="53643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107287" tIns="53643" rIns="107287" bIns="5364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72866" fontAlgn="auto">
              <a:spcBef>
                <a:spcPts val="0"/>
              </a:spcBef>
              <a:spcAft>
                <a:spcPts val="0"/>
              </a:spcAft>
            </a:pPr>
            <a:fld id="{FE8EFD83-616A-42F5-B76B-80E7F0D0A367}" type="datetime1">
              <a:rPr lang="ru-RU" smtClean="0">
                <a:solidFill>
                  <a:prstClr val="black">
                    <a:tint val="75000"/>
                  </a:prstClr>
                </a:solidFill>
                <a:latin typeface="Arial Narrow"/>
              </a:rPr>
              <a:pPr defTabSz="1072866" fontAlgn="auto">
                <a:spcBef>
                  <a:spcPts val="0"/>
                </a:spcBef>
                <a:spcAft>
                  <a:spcPts val="0"/>
                </a:spcAft>
              </a:pPr>
              <a:t>19.12.2018</a:t>
            </a:fld>
            <a:endParaRPr lang="ru-RU">
              <a:solidFill>
                <a:prstClr val="black">
                  <a:tint val="75000"/>
                </a:prstClr>
              </a:solidFill>
              <a:latin typeface="Arial Narrow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107287" tIns="53643" rIns="107287" bIns="5364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72866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Arial Narrow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107287" tIns="53643" rIns="107287" bIns="53643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72866" fontAlgn="auto">
              <a:spcBef>
                <a:spcPts val="0"/>
              </a:spcBef>
              <a:spcAft>
                <a:spcPts val="0"/>
              </a:spcAft>
            </a:pPr>
            <a:fld id="{5F53519C-0CE3-44B1-B799-270989D9C225}" type="slidenum">
              <a:rPr lang="ru-RU" smtClean="0">
                <a:solidFill>
                  <a:prstClr val="black">
                    <a:tint val="75000"/>
                  </a:prstClr>
                </a:solidFill>
                <a:latin typeface="Arial Narrow"/>
              </a:rPr>
              <a:pPr defTabSz="1072866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693810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90" r:id="rId1"/>
    <p:sldLayoutId id="2147485591" r:id="rId2"/>
    <p:sldLayoutId id="2147485592" r:id="rId3"/>
    <p:sldLayoutId id="2147485593" r:id="rId4"/>
    <p:sldLayoutId id="2147485594" r:id="rId5"/>
    <p:sldLayoutId id="2147485595" r:id="rId6"/>
    <p:sldLayoutId id="2147485596" r:id="rId7"/>
    <p:sldLayoutId id="2147485597" r:id="rId8"/>
    <p:sldLayoutId id="2147485598" r:id="rId9"/>
    <p:sldLayoutId id="2147485599" r:id="rId10"/>
    <p:sldLayoutId id="2147485600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hf hdr="0" ftr="0" dt="0"/>
  <p:txStyles>
    <p:titleStyle>
      <a:lvl1pPr algn="ctr" defTabSz="1072866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2325" indent="-402325" algn="l" defTabSz="1072866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71703" indent="-335270" algn="l" defTabSz="1072866" rtl="0" eaLnBrk="1" latinLnBrk="0" hangingPunct="1">
        <a:spcBef>
          <a:spcPct val="20000"/>
        </a:spcBef>
        <a:buFont typeface="Arial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41082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877515" indent="-268216" algn="l" defTabSz="1072866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413947" indent="-268216" algn="l" defTabSz="1072866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50380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86813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23246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59678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6433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72866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9298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45731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82164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18597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55029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291462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91"/>
            <a:ext cx="8229600" cy="4324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3" name="Дата 2"/>
          <p:cNvSpPr>
            <a:spLocks noGrp="1"/>
          </p:cNvSpPr>
          <p:nvPr>
            <p:ph type="dt" sz="half" idx="2"/>
          </p:nvPr>
        </p:nvSpPr>
        <p:spPr>
          <a:xfrm>
            <a:off x="6583363" y="612775"/>
            <a:ext cx="95885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rgbClr val="438086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FABD4CA9-6455-4D4B-9A96-1638AD137F56}" type="datetime8">
              <a:rPr lang="ru-RU" smtClean="0"/>
              <a:pPr>
                <a:defRPr/>
              </a:pPr>
              <a:t>19.12.2018 18:24</a:t>
            </a:fld>
            <a:r>
              <a:rPr lang="ru-RU" dirty="0" smtClean="0"/>
              <a:t>06.10.2009</a:t>
            </a:r>
            <a:endParaRPr lang="ru-RU" dirty="0"/>
          </a:p>
        </p:txBody>
      </p:sp>
      <p:sp>
        <p:nvSpPr>
          <p:cNvPr id="1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5257809" y="612775"/>
            <a:ext cx="1325563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solidFill>
                  <a:srgbClr val="438086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>
              <a:defRPr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5AA93AEA-1088-46C4-AFD3-1EC02C849BA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41341" y="0"/>
            <a:ext cx="463550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033" name="Прямоугольник 17"/>
          <p:cNvSpPr>
            <a:spLocks noChangeArrowheads="1"/>
          </p:cNvSpPr>
          <p:nvPr/>
        </p:nvSpPr>
        <p:spPr bwMode="auto">
          <a:xfrm>
            <a:off x="963613" y="-20640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4" name="TextBox 13"/>
          <p:cNvSpPr txBox="1">
            <a:spLocks noChangeArrowheads="1"/>
          </p:cNvSpPr>
          <p:nvPr/>
        </p:nvSpPr>
        <p:spPr bwMode="auto">
          <a:xfrm>
            <a:off x="774701" y="-61909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 smtClean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1619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02" r:id="rId1"/>
    <p:sldLayoutId id="2147485603" r:id="rId2"/>
    <p:sldLayoutId id="2147485604" r:id="rId3"/>
    <p:sldLayoutId id="2147485605" r:id="rId4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▫"/>
        <a:defRPr sz="2000" kern="1200">
          <a:solidFill>
            <a:srgbClr val="A04DA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14">
            <a:alphaModFix amt="33000"/>
            <a:lum bright="20000"/>
          </a:blip>
          <a:stretch>
            <a:fillRect/>
          </a:stretch>
        </p:blipFill>
        <p:spPr>
          <a:xfrm>
            <a:off x="5334759" y="-451827"/>
            <a:ext cx="4584602" cy="5030792"/>
          </a:xfrm>
          <a:prstGeom prst="rect">
            <a:avLst/>
          </a:prstGeom>
        </p:spPr>
      </p:pic>
      <p:sp>
        <p:nvSpPr>
          <p:cNvPr id="982" name="AutoShape 981"/>
          <p:cNvSpPr>
            <a:spLocks noChangeAspect="1" noChangeArrowheads="1" noTextEdit="1"/>
          </p:cNvSpPr>
          <p:nvPr/>
        </p:nvSpPr>
        <p:spPr bwMode="auto">
          <a:xfrm>
            <a:off x="309565" y="247651"/>
            <a:ext cx="1787525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983" name="Group 1183"/>
          <p:cNvGrpSpPr>
            <a:grpSpLocks/>
          </p:cNvGrpSpPr>
          <p:nvPr/>
        </p:nvGrpSpPr>
        <p:grpSpPr bwMode="auto">
          <a:xfrm>
            <a:off x="309565" y="244476"/>
            <a:ext cx="250825" cy="481013"/>
            <a:chOff x="195" y="154"/>
            <a:chExt cx="158" cy="303"/>
          </a:xfrm>
        </p:grpSpPr>
        <p:sp>
          <p:nvSpPr>
            <p:cNvPr id="1758" name="Freeform 983"/>
            <p:cNvSpPr>
              <a:spLocks noEditPoints="1"/>
            </p:cNvSpPr>
            <p:nvPr userDrawn="1"/>
          </p:nvSpPr>
          <p:spPr bwMode="auto">
            <a:xfrm>
              <a:off x="195" y="196"/>
              <a:ext cx="136" cy="261"/>
            </a:xfrm>
            <a:custGeom>
              <a:avLst/>
              <a:gdLst>
                <a:gd name="T0" fmla="*/ 284 w 304"/>
                <a:gd name="T1" fmla="*/ 540 h 573"/>
                <a:gd name="T2" fmla="*/ 283 w 304"/>
                <a:gd name="T3" fmla="*/ 491 h 573"/>
                <a:gd name="T4" fmla="*/ 252 w 304"/>
                <a:gd name="T5" fmla="*/ 499 h 573"/>
                <a:gd name="T6" fmla="*/ 248 w 304"/>
                <a:gd name="T7" fmla="*/ 484 h 573"/>
                <a:gd name="T8" fmla="*/ 244 w 304"/>
                <a:gd name="T9" fmla="*/ 514 h 573"/>
                <a:gd name="T10" fmla="*/ 304 w 304"/>
                <a:gd name="T11" fmla="*/ 573 h 573"/>
                <a:gd name="T12" fmla="*/ 272 w 304"/>
                <a:gd name="T13" fmla="*/ 559 h 573"/>
                <a:gd name="T14" fmla="*/ 206 w 304"/>
                <a:gd name="T15" fmla="*/ 522 h 573"/>
                <a:gd name="T16" fmla="*/ 184 w 304"/>
                <a:gd name="T17" fmla="*/ 521 h 573"/>
                <a:gd name="T18" fmla="*/ 207 w 304"/>
                <a:gd name="T19" fmla="*/ 466 h 573"/>
                <a:gd name="T20" fmla="*/ 273 w 304"/>
                <a:gd name="T21" fmla="*/ 446 h 573"/>
                <a:gd name="T22" fmla="*/ 258 w 304"/>
                <a:gd name="T23" fmla="*/ 395 h 573"/>
                <a:gd name="T24" fmla="*/ 244 w 304"/>
                <a:gd name="T25" fmla="*/ 433 h 573"/>
                <a:gd name="T26" fmla="*/ 214 w 304"/>
                <a:gd name="T27" fmla="*/ 427 h 573"/>
                <a:gd name="T28" fmla="*/ 193 w 304"/>
                <a:gd name="T29" fmla="*/ 433 h 573"/>
                <a:gd name="T30" fmla="*/ 181 w 304"/>
                <a:gd name="T31" fmla="*/ 416 h 573"/>
                <a:gd name="T32" fmla="*/ 168 w 304"/>
                <a:gd name="T33" fmla="*/ 375 h 573"/>
                <a:gd name="T34" fmla="*/ 218 w 304"/>
                <a:gd name="T35" fmla="*/ 344 h 573"/>
                <a:gd name="T36" fmla="*/ 209 w 304"/>
                <a:gd name="T37" fmla="*/ 297 h 573"/>
                <a:gd name="T38" fmla="*/ 190 w 304"/>
                <a:gd name="T39" fmla="*/ 332 h 573"/>
                <a:gd name="T40" fmla="*/ 164 w 304"/>
                <a:gd name="T41" fmla="*/ 301 h 573"/>
                <a:gd name="T42" fmla="*/ 124 w 304"/>
                <a:gd name="T43" fmla="*/ 330 h 573"/>
                <a:gd name="T44" fmla="*/ 97 w 304"/>
                <a:gd name="T45" fmla="*/ 339 h 573"/>
                <a:gd name="T46" fmla="*/ 86 w 304"/>
                <a:gd name="T47" fmla="*/ 318 h 573"/>
                <a:gd name="T48" fmla="*/ 92 w 304"/>
                <a:gd name="T49" fmla="*/ 275 h 573"/>
                <a:gd name="T50" fmla="*/ 64 w 304"/>
                <a:gd name="T51" fmla="*/ 262 h 573"/>
                <a:gd name="T52" fmla="*/ 7 w 304"/>
                <a:gd name="T53" fmla="*/ 225 h 573"/>
                <a:gd name="T54" fmla="*/ 33 w 304"/>
                <a:gd name="T55" fmla="*/ 178 h 573"/>
                <a:gd name="T56" fmla="*/ 6 w 304"/>
                <a:gd name="T57" fmla="*/ 105 h 573"/>
                <a:gd name="T58" fmla="*/ 66 w 304"/>
                <a:gd name="T59" fmla="*/ 93 h 573"/>
                <a:gd name="T60" fmla="*/ 102 w 304"/>
                <a:gd name="T61" fmla="*/ 87 h 573"/>
                <a:gd name="T62" fmla="*/ 136 w 304"/>
                <a:gd name="T63" fmla="*/ 113 h 573"/>
                <a:gd name="T64" fmla="*/ 177 w 304"/>
                <a:gd name="T65" fmla="*/ 216 h 573"/>
                <a:gd name="T66" fmla="*/ 229 w 304"/>
                <a:gd name="T67" fmla="*/ 193 h 573"/>
                <a:gd name="T68" fmla="*/ 242 w 304"/>
                <a:gd name="T69" fmla="*/ 167 h 573"/>
                <a:gd name="T70" fmla="*/ 220 w 304"/>
                <a:gd name="T71" fmla="*/ 108 h 573"/>
                <a:gd name="T72" fmla="*/ 185 w 304"/>
                <a:gd name="T73" fmla="*/ 122 h 573"/>
                <a:gd name="T74" fmla="*/ 149 w 304"/>
                <a:gd name="T75" fmla="*/ 111 h 573"/>
                <a:gd name="T76" fmla="*/ 174 w 304"/>
                <a:gd name="T77" fmla="*/ 95 h 573"/>
                <a:gd name="T78" fmla="*/ 151 w 304"/>
                <a:gd name="T79" fmla="*/ 83 h 573"/>
                <a:gd name="T80" fmla="*/ 186 w 304"/>
                <a:gd name="T81" fmla="*/ 47 h 573"/>
                <a:gd name="T82" fmla="*/ 251 w 304"/>
                <a:gd name="T83" fmla="*/ 61 h 573"/>
                <a:gd name="T84" fmla="*/ 295 w 304"/>
                <a:gd name="T85" fmla="*/ 82 h 573"/>
                <a:gd name="T86" fmla="*/ 304 w 304"/>
                <a:gd name="T87" fmla="*/ 57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283" y="491"/>
                  </a:moveTo>
                  <a:lnTo>
                    <a:pt x="283" y="491"/>
                  </a:lnTo>
                  <a:cubicBezTo>
                    <a:pt x="278" y="504"/>
                    <a:pt x="269" y="533"/>
                    <a:pt x="284" y="540"/>
                  </a:cubicBezTo>
                  <a:cubicBezTo>
                    <a:pt x="283" y="530"/>
                    <a:pt x="285" y="505"/>
                    <a:pt x="290" y="489"/>
                  </a:cubicBezTo>
                  <a:cubicBezTo>
                    <a:pt x="292" y="480"/>
                    <a:pt x="301" y="445"/>
                    <a:pt x="298" y="439"/>
                  </a:cubicBezTo>
                  <a:cubicBezTo>
                    <a:pt x="297" y="452"/>
                    <a:pt x="291" y="474"/>
                    <a:pt x="283" y="491"/>
                  </a:cubicBezTo>
                  <a:close/>
                  <a:moveTo>
                    <a:pt x="248" y="484"/>
                  </a:moveTo>
                  <a:lnTo>
                    <a:pt x="248" y="484"/>
                  </a:lnTo>
                  <a:cubicBezTo>
                    <a:pt x="246" y="489"/>
                    <a:pt x="244" y="498"/>
                    <a:pt x="252" y="499"/>
                  </a:cubicBezTo>
                  <a:cubicBezTo>
                    <a:pt x="256" y="488"/>
                    <a:pt x="261" y="481"/>
                    <a:pt x="267" y="473"/>
                  </a:cubicBezTo>
                  <a:cubicBezTo>
                    <a:pt x="272" y="467"/>
                    <a:pt x="280" y="457"/>
                    <a:pt x="284" y="451"/>
                  </a:cubicBezTo>
                  <a:cubicBezTo>
                    <a:pt x="274" y="463"/>
                    <a:pt x="253" y="475"/>
                    <a:pt x="248" y="484"/>
                  </a:cubicBezTo>
                  <a:close/>
                  <a:moveTo>
                    <a:pt x="244" y="522"/>
                  </a:moveTo>
                  <a:lnTo>
                    <a:pt x="244" y="522"/>
                  </a:lnTo>
                  <a:cubicBezTo>
                    <a:pt x="244" y="519"/>
                    <a:pt x="244" y="518"/>
                    <a:pt x="244" y="514"/>
                  </a:cubicBezTo>
                  <a:cubicBezTo>
                    <a:pt x="241" y="514"/>
                    <a:pt x="236" y="513"/>
                    <a:pt x="233" y="509"/>
                  </a:cubicBezTo>
                  <a:cubicBezTo>
                    <a:pt x="229" y="517"/>
                    <a:pt x="235" y="522"/>
                    <a:pt x="244" y="522"/>
                  </a:cubicBezTo>
                  <a:close/>
                  <a:moveTo>
                    <a:pt x="304" y="573"/>
                  </a:moveTo>
                  <a:lnTo>
                    <a:pt x="304" y="573"/>
                  </a:lnTo>
                  <a:cubicBezTo>
                    <a:pt x="296" y="569"/>
                    <a:pt x="289" y="562"/>
                    <a:pt x="286" y="555"/>
                  </a:cubicBezTo>
                  <a:cubicBezTo>
                    <a:pt x="282" y="557"/>
                    <a:pt x="277" y="559"/>
                    <a:pt x="272" y="559"/>
                  </a:cubicBezTo>
                  <a:cubicBezTo>
                    <a:pt x="260" y="560"/>
                    <a:pt x="249" y="551"/>
                    <a:pt x="246" y="542"/>
                  </a:cubicBezTo>
                  <a:cubicBezTo>
                    <a:pt x="237" y="550"/>
                    <a:pt x="227" y="549"/>
                    <a:pt x="220" y="546"/>
                  </a:cubicBezTo>
                  <a:cubicBezTo>
                    <a:pt x="210" y="541"/>
                    <a:pt x="206" y="530"/>
                    <a:pt x="206" y="522"/>
                  </a:cubicBezTo>
                  <a:cubicBezTo>
                    <a:pt x="204" y="524"/>
                    <a:pt x="204" y="528"/>
                    <a:pt x="203" y="532"/>
                  </a:cubicBezTo>
                  <a:cubicBezTo>
                    <a:pt x="202" y="537"/>
                    <a:pt x="198" y="541"/>
                    <a:pt x="193" y="542"/>
                  </a:cubicBezTo>
                  <a:cubicBezTo>
                    <a:pt x="197" y="530"/>
                    <a:pt x="187" y="530"/>
                    <a:pt x="184" y="521"/>
                  </a:cubicBezTo>
                  <a:cubicBezTo>
                    <a:pt x="181" y="509"/>
                    <a:pt x="187" y="500"/>
                    <a:pt x="195" y="496"/>
                  </a:cubicBezTo>
                  <a:cubicBezTo>
                    <a:pt x="189" y="493"/>
                    <a:pt x="187" y="486"/>
                    <a:pt x="190" y="477"/>
                  </a:cubicBezTo>
                  <a:cubicBezTo>
                    <a:pt x="192" y="470"/>
                    <a:pt x="201" y="465"/>
                    <a:pt x="207" y="466"/>
                  </a:cubicBezTo>
                  <a:cubicBezTo>
                    <a:pt x="201" y="472"/>
                    <a:pt x="205" y="480"/>
                    <a:pt x="212" y="480"/>
                  </a:cubicBezTo>
                  <a:cubicBezTo>
                    <a:pt x="220" y="480"/>
                    <a:pt x="228" y="469"/>
                    <a:pt x="239" y="463"/>
                  </a:cubicBezTo>
                  <a:cubicBezTo>
                    <a:pt x="251" y="456"/>
                    <a:pt x="261" y="455"/>
                    <a:pt x="273" y="446"/>
                  </a:cubicBezTo>
                  <a:cubicBezTo>
                    <a:pt x="265" y="445"/>
                    <a:pt x="258" y="448"/>
                    <a:pt x="254" y="454"/>
                  </a:cubicBezTo>
                  <a:cubicBezTo>
                    <a:pt x="252" y="441"/>
                    <a:pt x="263" y="436"/>
                    <a:pt x="270" y="431"/>
                  </a:cubicBezTo>
                  <a:cubicBezTo>
                    <a:pt x="285" y="421"/>
                    <a:pt x="269" y="398"/>
                    <a:pt x="258" y="395"/>
                  </a:cubicBezTo>
                  <a:cubicBezTo>
                    <a:pt x="242" y="391"/>
                    <a:pt x="232" y="400"/>
                    <a:pt x="233" y="412"/>
                  </a:cubicBezTo>
                  <a:cubicBezTo>
                    <a:pt x="235" y="426"/>
                    <a:pt x="248" y="422"/>
                    <a:pt x="253" y="419"/>
                  </a:cubicBezTo>
                  <a:cubicBezTo>
                    <a:pt x="253" y="427"/>
                    <a:pt x="247" y="432"/>
                    <a:pt x="244" y="433"/>
                  </a:cubicBezTo>
                  <a:cubicBezTo>
                    <a:pt x="240" y="435"/>
                    <a:pt x="230" y="436"/>
                    <a:pt x="224" y="430"/>
                  </a:cubicBezTo>
                  <a:cubicBezTo>
                    <a:pt x="223" y="434"/>
                    <a:pt x="222" y="436"/>
                    <a:pt x="219" y="438"/>
                  </a:cubicBezTo>
                  <a:cubicBezTo>
                    <a:pt x="217" y="432"/>
                    <a:pt x="217" y="431"/>
                    <a:pt x="214" y="427"/>
                  </a:cubicBezTo>
                  <a:cubicBezTo>
                    <a:pt x="212" y="436"/>
                    <a:pt x="206" y="440"/>
                    <a:pt x="199" y="439"/>
                  </a:cubicBezTo>
                  <a:cubicBezTo>
                    <a:pt x="201" y="435"/>
                    <a:pt x="200" y="430"/>
                    <a:pt x="199" y="427"/>
                  </a:cubicBezTo>
                  <a:cubicBezTo>
                    <a:pt x="198" y="429"/>
                    <a:pt x="196" y="431"/>
                    <a:pt x="193" y="433"/>
                  </a:cubicBezTo>
                  <a:cubicBezTo>
                    <a:pt x="192" y="431"/>
                    <a:pt x="192" y="429"/>
                    <a:pt x="191" y="428"/>
                  </a:cubicBezTo>
                  <a:cubicBezTo>
                    <a:pt x="188" y="432"/>
                    <a:pt x="183" y="435"/>
                    <a:pt x="177" y="435"/>
                  </a:cubicBezTo>
                  <a:cubicBezTo>
                    <a:pt x="181" y="431"/>
                    <a:pt x="183" y="423"/>
                    <a:pt x="181" y="416"/>
                  </a:cubicBezTo>
                  <a:cubicBezTo>
                    <a:pt x="176" y="425"/>
                    <a:pt x="156" y="427"/>
                    <a:pt x="153" y="411"/>
                  </a:cubicBezTo>
                  <a:cubicBezTo>
                    <a:pt x="160" y="414"/>
                    <a:pt x="165" y="411"/>
                    <a:pt x="166" y="407"/>
                  </a:cubicBezTo>
                  <a:cubicBezTo>
                    <a:pt x="168" y="401"/>
                    <a:pt x="161" y="386"/>
                    <a:pt x="168" y="375"/>
                  </a:cubicBezTo>
                  <a:cubicBezTo>
                    <a:pt x="173" y="366"/>
                    <a:pt x="178" y="361"/>
                    <a:pt x="192" y="359"/>
                  </a:cubicBezTo>
                  <a:cubicBezTo>
                    <a:pt x="191" y="357"/>
                    <a:pt x="190" y="356"/>
                    <a:pt x="190" y="353"/>
                  </a:cubicBezTo>
                  <a:cubicBezTo>
                    <a:pt x="202" y="358"/>
                    <a:pt x="213" y="354"/>
                    <a:pt x="218" y="344"/>
                  </a:cubicBezTo>
                  <a:cubicBezTo>
                    <a:pt x="216" y="345"/>
                    <a:pt x="212" y="346"/>
                    <a:pt x="209" y="346"/>
                  </a:cubicBezTo>
                  <a:cubicBezTo>
                    <a:pt x="220" y="337"/>
                    <a:pt x="219" y="312"/>
                    <a:pt x="211" y="298"/>
                  </a:cubicBezTo>
                  <a:cubicBezTo>
                    <a:pt x="210" y="298"/>
                    <a:pt x="210" y="297"/>
                    <a:pt x="209" y="297"/>
                  </a:cubicBezTo>
                  <a:cubicBezTo>
                    <a:pt x="206" y="302"/>
                    <a:pt x="199" y="302"/>
                    <a:pt x="195" y="306"/>
                  </a:cubicBezTo>
                  <a:cubicBezTo>
                    <a:pt x="194" y="304"/>
                    <a:pt x="193" y="304"/>
                    <a:pt x="192" y="303"/>
                  </a:cubicBezTo>
                  <a:cubicBezTo>
                    <a:pt x="192" y="303"/>
                    <a:pt x="191" y="323"/>
                    <a:pt x="190" y="332"/>
                  </a:cubicBezTo>
                  <a:cubicBezTo>
                    <a:pt x="188" y="341"/>
                    <a:pt x="179" y="340"/>
                    <a:pt x="175" y="345"/>
                  </a:cubicBezTo>
                  <a:cubicBezTo>
                    <a:pt x="169" y="339"/>
                    <a:pt x="159" y="339"/>
                    <a:pt x="160" y="328"/>
                  </a:cubicBezTo>
                  <a:cubicBezTo>
                    <a:pt x="162" y="317"/>
                    <a:pt x="164" y="308"/>
                    <a:pt x="164" y="301"/>
                  </a:cubicBezTo>
                  <a:cubicBezTo>
                    <a:pt x="161" y="307"/>
                    <a:pt x="155" y="331"/>
                    <a:pt x="153" y="339"/>
                  </a:cubicBezTo>
                  <a:cubicBezTo>
                    <a:pt x="149" y="349"/>
                    <a:pt x="139" y="346"/>
                    <a:pt x="133" y="349"/>
                  </a:cubicBezTo>
                  <a:cubicBezTo>
                    <a:pt x="129" y="342"/>
                    <a:pt x="120" y="340"/>
                    <a:pt x="124" y="330"/>
                  </a:cubicBezTo>
                  <a:cubicBezTo>
                    <a:pt x="125" y="327"/>
                    <a:pt x="140" y="295"/>
                    <a:pt x="142" y="289"/>
                  </a:cubicBezTo>
                  <a:cubicBezTo>
                    <a:pt x="137" y="297"/>
                    <a:pt x="123" y="325"/>
                    <a:pt x="118" y="332"/>
                  </a:cubicBezTo>
                  <a:cubicBezTo>
                    <a:pt x="113" y="341"/>
                    <a:pt x="104" y="337"/>
                    <a:pt x="97" y="339"/>
                  </a:cubicBezTo>
                  <a:cubicBezTo>
                    <a:pt x="96" y="333"/>
                    <a:pt x="87" y="326"/>
                    <a:pt x="93" y="316"/>
                  </a:cubicBezTo>
                  <a:cubicBezTo>
                    <a:pt x="102" y="302"/>
                    <a:pt x="120" y="278"/>
                    <a:pt x="122" y="275"/>
                  </a:cubicBezTo>
                  <a:cubicBezTo>
                    <a:pt x="118" y="279"/>
                    <a:pt x="88" y="316"/>
                    <a:pt x="86" y="318"/>
                  </a:cubicBezTo>
                  <a:cubicBezTo>
                    <a:pt x="79" y="324"/>
                    <a:pt x="69" y="319"/>
                    <a:pt x="63" y="319"/>
                  </a:cubicBezTo>
                  <a:cubicBezTo>
                    <a:pt x="63" y="312"/>
                    <a:pt x="57" y="305"/>
                    <a:pt x="65" y="297"/>
                  </a:cubicBezTo>
                  <a:cubicBezTo>
                    <a:pt x="72" y="290"/>
                    <a:pt x="88" y="278"/>
                    <a:pt x="92" y="275"/>
                  </a:cubicBezTo>
                  <a:cubicBezTo>
                    <a:pt x="81" y="282"/>
                    <a:pt x="68" y="294"/>
                    <a:pt x="60" y="296"/>
                  </a:cubicBezTo>
                  <a:cubicBezTo>
                    <a:pt x="47" y="299"/>
                    <a:pt x="42" y="294"/>
                    <a:pt x="37" y="292"/>
                  </a:cubicBezTo>
                  <a:cubicBezTo>
                    <a:pt x="41" y="280"/>
                    <a:pt x="36" y="274"/>
                    <a:pt x="64" y="262"/>
                  </a:cubicBezTo>
                  <a:cubicBezTo>
                    <a:pt x="39" y="271"/>
                    <a:pt x="28" y="266"/>
                    <a:pt x="20" y="259"/>
                  </a:cubicBezTo>
                  <a:cubicBezTo>
                    <a:pt x="23" y="250"/>
                    <a:pt x="32" y="243"/>
                    <a:pt x="39" y="240"/>
                  </a:cubicBezTo>
                  <a:cubicBezTo>
                    <a:pt x="24" y="241"/>
                    <a:pt x="14" y="234"/>
                    <a:pt x="7" y="225"/>
                  </a:cubicBezTo>
                  <a:cubicBezTo>
                    <a:pt x="13" y="218"/>
                    <a:pt x="24" y="212"/>
                    <a:pt x="36" y="211"/>
                  </a:cubicBezTo>
                  <a:cubicBezTo>
                    <a:pt x="18" y="208"/>
                    <a:pt x="3" y="196"/>
                    <a:pt x="1" y="183"/>
                  </a:cubicBezTo>
                  <a:cubicBezTo>
                    <a:pt x="9" y="178"/>
                    <a:pt x="21" y="177"/>
                    <a:pt x="33" y="178"/>
                  </a:cubicBezTo>
                  <a:cubicBezTo>
                    <a:pt x="14" y="171"/>
                    <a:pt x="0" y="156"/>
                    <a:pt x="0" y="143"/>
                  </a:cubicBezTo>
                  <a:cubicBezTo>
                    <a:pt x="10" y="140"/>
                    <a:pt x="21" y="142"/>
                    <a:pt x="30" y="144"/>
                  </a:cubicBezTo>
                  <a:cubicBezTo>
                    <a:pt x="20" y="137"/>
                    <a:pt x="5" y="124"/>
                    <a:pt x="6" y="105"/>
                  </a:cubicBezTo>
                  <a:cubicBezTo>
                    <a:pt x="16" y="102"/>
                    <a:pt x="33" y="109"/>
                    <a:pt x="40" y="112"/>
                  </a:cubicBezTo>
                  <a:cubicBezTo>
                    <a:pt x="17" y="99"/>
                    <a:pt x="9" y="69"/>
                    <a:pt x="21" y="52"/>
                  </a:cubicBezTo>
                  <a:cubicBezTo>
                    <a:pt x="28" y="56"/>
                    <a:pt x="60" y="89"/>
                    <a:pt x="66" y="93"/>
                  </a:cubicBezTo>
                  <a:cubicBezTo>
                    <a:pt x="49" y="74"/>
                    <a:pt x="41" y="60"/>
                    <a:pt x="37" y="47"/>
                  </a:cubicBezTo>
                  <a:cubicBezTo>
                    <a:pt x="31" y="33"/>
                    <a:pt x="31" y="8"/>
                    <a:pt x="48" y="0"/>
                  </a:cubicBezTo>
                  <a:cubicBezTo>
                    <a:pt x="56" y="19"/>
                    <a:pt x="85" y="67"/>
                    <a:pt x="102" y="87"/>
                  </a:cubicBezTo>
                  <a:cubicBezTo>
                    <a:pt x="103" y="86"/>
                    <a:pt x="105" y="84"/>
                    <a:pt x="107" y="83"/>
                  </a:cubicBezTo>
                  <a:cubicBezTo>
                    <a:pt x="111" y="96"/>
                    <a:pt x="122" y="112"/>
                    <a:pt x="132" y="120"/>
                  </a:cubicBezTo>
                  <a:cubicBezTo>
                    <a:pt x="133" y="119"/>
                    <a:pt x="134" y="116"/>
                    <a:pt x="136" y="113"/>
                  </a:cubicBezTo>
                  <a:cubicBezTo>
                    <a:pt x="147" y="129"/>
                    <a:pt x="175" y="152"/>
                    <a:pt x="184" y="165"/>
                  </a:cubicBezTo>
                  <a:cubicBezTo>
                    <a:pt x="191" y="176"/>
                    <a:pt x="192" y="185"/>
                    <a:pt x="182" y="195"/>
                  </a:cubicBezTo>
                  <a:cubicBezTo>
                    <a:pt x="178" y="199"/>
                    <a:pt x="170" y="206"/>
                    <a:pt x="177" y="216"/>
                  </a:cubicBezTo>
                  <a:cubicBezTo>
                    <a:pt x="187" y="231"/>
                    <a:pt x="211" y="231"/>
                    <a:pt x="218" y="217"/>
                  </a:cubicBezTo>
                  <a:cubicBezTo>
                    <a:pt x="203" y="216"/>
                    <a:pt x="198" y="197"/>
                    <a:pt x="208" y="186"/>
                  </a:cubicBezTo>
                  <a:cubicBezTo>
                    <a:pt x="212" y="193"/>
                    <a:pt x="220" y="197"/>
                    <a:pt x="229" y="193"/>
                  </a:cubicBezTo>
                  <a:cubicBezTo>
                    <a:pt x="235" y="191"/>
                    <a:pt x="239" y="188"/>
                    <a:pt x="241" y="185"/>
                  </a:cubicBezTo>
                  <a:cubicBezTo>
                    <a:pt x="229" y="189"/>
                    <a:pt x="219" y="182"/>
                    <a:pt x="220" y="169"/>
                  </a:cubicBezTo>
                  <a:cubicBezTo>
                    <a:pt x="230" y="178"/>
                    <a:pt x="240" y="169"/>
                    <a:pt x="242" y="167"/>
                  </a:cubicBezTo>
                  <a:cubicBezTo>
                    <a:pt x="248" y="160"/>
                    <a:pt x="250" y="152"/>
                    <a:pt x="248" y="139"/>
                  </a:cubicBezTo>
                  <a:cubicBezTo>
                    <a:pt x="245" y="128"/>
                    <a:pt x="234" y="111"/>
                    <a:pt x="227" y="105"/>
                  </a:cubicBezTo>
                  <a:cubicBezTo>
                    <a:pt x="226" y="106"/>
                    <a:pt x="224" y="108"/>
                    <a:pt x="220" y="108"/>
                  </a:cubicBezTo>
                  <a:cubicBezTo>
                    <a:pt x="218" y="107"/>
                    <a:pt x="214" y="105"/>
                    <a:pt x="212" y="105"/>
                  </a:cubicBezTo>
                  <a:cubicBezTo>
                    <a:pt x="205" y="102"/>
                    <a:pt x="197" y="104"/>
                    <a:pt x="193" y="107"/>
                  </a:cubicBezTo>
                  <a:cubicBezTo>
                    <a:pt x="184" y="112"/>
                    <a:pt x="185" y="118"/>
                    <a:pt x="185" y="122"/>
                  </a:cubicBezTo>
                  <a:cubicBezTo>
                    <a:pt x="172" y="115"/>
                    <a:pt x="177" y="103"/>
                    <a:pt x="193" y="98"/>
                  </a:cubicBezTo>
                  <a:cubicBezTo>
                    <a:pt x="182" y="98"/>
                    <a:pt x="172" y="109"/>
                    <a:pt x="170" y="110"/>
                  </a:cubicBezTo>
                  <a:cubicBezTo>
                    <a:pt x="163" y="115"/>
                    <a:pt x="154" y="114"/>
                    <a:pt x="149" y="111"/>
                  </a:cubicBezTo>
                  <a:cubicBezTo>
                    <a:pt x="139" y="106"/>
                    <a:pt x="136" y="94"/>
                    <a:pt x="139" y="91"/>
                  </a:cubicBezTo>
                  <a:cubicBezTo>
                    <a:pt x="140" y="96"/>
                    <a:pt x="144" y="100"/>
                    <a:pt x="149" y="100"/>
                  </a:cubicBezTo>
                  <a:cubicBezTo>
                    <a:pt x="158" y="101"/>
                    <a:pt x="167" y="98"/>
                    <a:pt x="174" y="95"/>
                  </a:cubicBezTo>
                  <a:cubicBezTo>
                    <a:pt x="179" y="92"/>
                    <a:pt x="189" y="91"/>
                    <a:pt x="195" y="91"/>
                  </a:cubicBezTo>
                  <a:cubicBezTo>
                    <a:pt x="183" y="84"/>
                    <a:pt x="165" y="85"/>
                    <a:pt x="159" y="95"/>
                  </a:cubicBezTo>
                  <a:cubicBezTo>
                    <a:pt x="155" y="92"/>
                    <a:pt x="152" y="89"/>
                    <a:pt x="151" y="83"/>
                  </a:cubicBezTo>
                  <a:cubicBezTo>
                    <a:pt x="148" y="65"/>
                    <a:pt x="161" y="56"/>
                    <a:pt x="176" y="56"/>
                  </a:cubicBezTo>
                  <a:cubicBezTo>
                    <a:pt x="176" y="52"/>
                    <a:pt x="179" y="50"/>
                    <a:pt x="183" y="51"/>
                  </a:cubicBezTo>
                  <a:cubicBezTo>
                    <a:pt x="182" y="49"/>
                    <a:pt x="184" y="47"/>
                    <a:pt x="186" y="47"/>
                  </a:cubicBezTo>
                  <a:lnTo>
                    <a:pt x="243" y="47"/>
                  </a:lnTo>
                  <a:cubicBezTo>
                    <a:pt x="255" y="47"/>
                    <a:pt x="275" y="46"/>
                    <a:pt x="277" y="43"/>
                  </a:cubicBezTo>
                  <a:cubicBezTo>
                    <a:pt x="277" y="50"/>
                    <a:pt x="261" y="59"/>
                    <a:pt x="251" y="61"/>
                  </a:cubicBezTo>
                  <a:cubicBezTo>
                    <a:pt x="259" y="62"/>
                    <a:pt x="267" y="61"/>
                    <a:pt x="274" y="58"/>
                  </a:cubicBezTo>
                  <a:cubicBezTo>
                    <a:pt x="270" y="63"/>
                    <a:pt x="266" y="67"/>
                    <a:pt x="259" y="69"/>
                  </a:cubicBezTo>
                  <a:cubicBezTo>
                    <a:pt x="266" y="78"/>
                    <a:pt x="281" y="83"/>
                    <a:pt x="295" y="82"/>
                  </a:cubicBezTo>
                  <a:cubicBezTo>
                    <a:pt x="291" y="86"/>
                    <a:pt x="285" y="89"/>
                    <a:pt x="279" y="88"/>
                  </a:cubicBezTo>
                  <a:cubicBezTo>
                    <a:pt x="291" y="106"/>
                    <a:pt x="301" y="126"/>
                    <a:pt x="304" y="153"/>
                  </a:cubicBezTo>
                  <a:lnTo>
                    <a:pt x="304" y="57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59" name="Freeform 984"/>
            <p:cNvSpPr>
              <a:spLocks/>
            </p:cNvSpPr>
            <p:nvPr userDrawn="1"/>
          </p:nvSpPr>
          <p:spPr bwMode="auto">
            <a:xfrm>
              <a:off x="324" y="447"/>
              <a:ext cx="7" cy="7"/>
            </a:xfrm>
            <a:custGeom>
              <a:avLst/>
              <a:gdLst>
                <a:gd name="T0" fmla="*/ 15 w 15"/>
                <a:gd name="T1" fmla="*/ 13 h 17"/>
                <a:gd name="T2" fmla="*/ 15 w 15"/>
                <a:gd name="T3" fmla="*/ 13 h 17"/>
                <a:gd name="T4" fmla="*/ 15 w 15"/>
                <a:gd name="T5" fmla="*/ 17 h 17"/>
                <a:gd name="T6" fmla="*/ 0 w 15"/>
                <a:gd name="T7" fmla="*/ 2 h 17"/>
                <a:gd name="T8" fmla="*/ 1 w 15"/>
                <a:gd name="T9" fmla="*/ 0 h 17"/>
                <a:gd name="T10" fmla="*/ 15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15" y="13"/>
                  </a:moveTo>
                  <a:lnTo>
                    <a:pt x="15" y="13"/>
                  </a:lnTo>
                  <a:lnTo>
                    <a:pt x="15" y="17"/>
                  </a:lnTo>
                  <a:cubicBezTo>
                    <a:pt x="10" y="16"/>
                    <a:pt x="1" y="8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3" y="5"/>
                    <a:pt x="9" y="13"/>
                    <a:pt x="15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60" name="Freeform 985"/>
            <p:cNvSpPr>
              <a:spLocks/>
            </p:cNvSpPr>
            <p:nvPr userDrawn="1"/>
          </p:nvSpPr>
          <p:spPr bwMode="auto">
            <a:xfrm>
              <a:off x="323" y="398"/>
              <a:ext cx="8" cy="53"/>
            </a:xfrm>
            <a:custGeom>
              <a:avLst/>
              <a:gdLst>
                <a:gd name="T0" fmla="*/ 19 w 19"/>
                <a:gd name="T1" fmla="*/ 108 h 116"/>
                <a:gd name="T2" fmla="*/ 19 w 19"/>
                <a:gd name="T3" fmla="*/ 108 h 116"/>
                <a:gd name="T4" fmla="*/ 19 w 19"/>
                <a:gd name="T5" fmla="*/ 116 h 116"/>
                <a:gd name="T6" fmla="*/ 7 w 19"/>
                <a:gd name="T7" fmla="*/ 104 h 116"/>
                <a:gd name="T8" fmla="*/ 12 w 19"/>
                <a:gd name="T9" fmla="*/ 94 h 116"/>
                <a:gd name="T10" fmla="*/ 6 w 19"/>
                <a:gd name="T11" fmla="*/ 96 h 116"/>
                <a:gd name="T12" fmla="*/ 7 w 19"/>
                <a:gd name="T13" fmla="*/ 71 h 116"/>
                <a:gd name="T14" fmla="*/ 4 w 19"/>
                <a:gd name="T15" fmla="*/ 96 h 116"/>
                <a:gd name="T16" fmla="*/ 2 w 19"/>
                <a:gd name="T17" fmla="*/ 96 h 116"/>
                <a:gd name="T18" fmla="*/ 7 w 19"/>
                <a:gd name="T19" fmla="*/ 45 h 116"/>
                <a:gd name="T20" fmla="*/ 16 w 19"/>
                <a:gd name="T21" fmla="*/ 0 h 116"/>
                <a:gd name="T22" fmla="*/ 18 w 19"/>
                <a:gd name="T23" fmla="*/ 54 h 116"/>
                <a:gd name="T24" fmla="*/ 19 w 19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116">
                  <a:moveTo>
                    <a:pt x="19" y="108"/>
                  </a:moveTo>
                  <a:lnTo>
                    <a:pt x="19" y="108"/>
                  </a:lnTo>
                  <a:lnTo>
                    <a:pt x="19" y="116"/>
                  </a:lnTo>
                  <a:cubicBezTo>
                    <a:pt x="13" y="114"/>
                    <a:pt x="8" y="107"/>
                    <a:pt x="7" y="104"/>
                  </a:cubicBezTo>
                  <a:cubicBezTo>
                    <a:pt x="10" y="101"/>
                    <a:pt x="11" y="97"/>
                    <a:pt x="12" y="94"/>
                  </a:cubicBezTo>
                  <a:cubicBezTo>
                    <a:pt x="9" y="96"/>
                    <a:pt x="8" y="96"/>
                    <a:pt x="6" y="96"/>
                  </a:cubicBezTo>
                  <a:cubicBezTo>
                    <a:pt x="5" y="90"/>
                    <a:pt x="6" y="79"/>
                    <a:pt x="7" y="71"/>
                  </a:cubicBezTo>
                  <a:cubicBezTo>
                    <a:pt x="5" y="76"/>
                    <a:pt x="3" y="89"/>
                    <a:pt x="4" y="96"/>
                  </a:cubicBezTo>
                  <a:cubicBezTo>
                    <a:pt x="4" y="96"/>
                    <a:pt x="2" y="96"/>
                    <a:pt x="2" y="96"/>
                  </a:cubicBezTo>
                  <a:cubicBezTo>
                    <a:pt x="0" y="82"/>
                    <a:pt x="3" y="61"/>
                    <a:pt x="7" y="45"/>
                  </a:cubicBezTo>
                  <a:cubicBezTo>
                    <a:pt x="11" y="28"/>
                    <a:pt x="14" y="17"/>
                    <a:pt x="16" y="0"/>
                  </a:cubicBezTo>
                  <a:cubicBezTo>
                    <a:pt x="18" y="14"/>
                    <a:pt x="18" y="36"/>
                    <a:pt x="18" y="54"/>
                  </a:cubicBezTo>
                  <a:cubicBezTo>
                    <a:pt x="17" y="60"/>
                    <a:pt x="18" y="99"/>
                    <a:pt x="19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61" name="Freeform 986"/>
            <p:cNvSpPr>
              <a:spLocks/>
            </p:cNvSpPr>
            <p:nvPr userDrawn="1"/>
          </p:nvSpPr>
          <p:spPr bwMode="auto">
            <a:xfrm>
              <a:off x="306" y="393"/>
              <a:ext cx="22" cy="57"/>
            </a:xfrm>
            <a:custGeom>
              <a:avLst/>
              <a:gdLst>
                <a:gd name="T0" fmla="*/ 48 w 50"/>
                <a:gd name="T1" fmla="*/ 0 h 125"/>
                <a:gd name="T2" fmla="*/ 48 w 50"/>
                <a:gd name="T3" fmla="*/ 0 h 125"/>
                <a:gd name="T4" fmla="*/ 38 w 50"/>
                <a:gd name="T5" fmla="*/ 47 h 125"/>
                <a:gd name="T6" fmla="*/ 25 w 50"/>
                <a:gd name="T7" fmla="*/ 84 h 125"/>
                <a:gd name="T8" fmla="*/ 45 w 50"/>
                <a:gd name="T9" fmla="*/ 111 h 125"/>
                <a:gd name="T10" fmla="*/ 31 w 50"/>
                <a:gd name="T11" fmla="*/ 122 h 125"/>
                <a:gd name="T12" fmla="*/ 4 w 50"/>
                <a:gd name="T13" fmla="*/ 112 h 125"/>
                <a:gd name="T14" fmla="*/ 2 w 50"/>
                <a:gd name="T15" fmla="*/ 107 h 125"/>
                <a:gd name="T16" fmla="*/ 11 w 50"/>
                <a:gd name="T17" fmla="*/ 108 h 125"/>
                <a:gd name="T18" fmla="*/ 0 w 50"/>
                <a:gd name="T19" fmla="*/ 89 h 125"/>
                <a:gd name="T20" fmla="*/ 1 w 50"/>
                <a:gd name="T21" fmla="*/ 81 h 125"/>
                <a:gd name="T22" fmla="*/ 13 w 50"/>
                <a:gd name="T23" fmla="*/ 65 h 125"/>
                <a:gd name="T24" fmla="*/ 8 w 50"/>
                <a:gd name="T25" fmla="*/ 66 h 125"/>
                <a:gd name="T26" fmla="*/ 29 w 50"/>
                <a:gd name="T27" fmla="*/ 33 h 125"/>
                <a:gd name="T28" fmla="*/ 48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48" y="0"/>
                  </a:moveTo>
                  <a:lnTo>
                    <a:pt x="48" y="0"/>
                  </a:lnTo>
                  <a:cubicBezTo>
                    <a:pt x="50" y="12"/>
                    <a:pt x="42" y="34"/>
                    <a:pt x="38" y="47"/>
                  </a:cubicBezTo>
                  <a:cubicBezTo>
                    <a:pt x="33" y="59"/>
                    <a:pt x="26" y="69"/>
                    <a:pt x="25" y="84"/>
                  </a:cubicBezTo>
                  <a:cubicBezTo>
                    <a:pt x="24" y="101"/>
                    <a:pt x="30" y="113"/>
                    <a:pt x="45" y="111"/>
                  </a:cubicBezTo>
                  <a:cubicBezTo>
                    <a:pt x="43" y="117"/>
                    <a:pt x="38" y="120"/>
                    <a:pt x="31" y="122"/>
                  </a:cubicBezTo>
                  <a:cubicBezTo>
                    <a:pt x="19" y="125"/>
                    <a:pt x="9" y="119"/>
                    <a:pt x="4" y="112"/>
                  </a:cubicBezTo>
                  <a:cubicBezTo>
                    <a:pt x="3" y="110"/>
                    <a:pt x="3" y="109"/>
                    <a:pt x="2" y="107"/>
                  </a:cubicBezTo>
                  <a:cubicBezTo>
                    <a:pt x="5" y="104"/>
                    <a:pt x="10" y="106"/>
                    <a:pt x="11" y="108"/>
                  </a:cubicBezTo>
                  <a:cubicBezTo>
                    <a:pt x="16" y="97"/>
                    <a:pt x="10" y="91"/>
                    <a:pt x="0" y="89"/>
                  </a:cubicBezTo>
                  <a:cubicBezTo>
                    <a:pt x="0" y="86"/>
                    <a:pt x="0" y="83"/>
                    <a:pt x="1" y="81"/>
                  </a:cubicBezTo>
                  <a:cubicBezTo>
                    <a:pt x="10" y="80"/>
                    <a:pt x="13" y="70"/>
                    <a:pt x="13" y="65"/>
                  </a:cubicBezTo>
                  <a:cubicBezTo>
                    <a:pt x="11" y="66"/>
                    <a:pt x="9" y="66"/>
                    <a:pt x="8" y="66"/>
                  </a:cubicBezTo>
                  <a:cubicBezTo>
                    <a:pt x="11" y="56"/>
                    <a:pt x="21" y="43"/>
                    <a:pt x="29" y="33"/>
                  </a:cubicBezTo>
                  <a:cubicBezTo>
                    <a:pt x="36" y="25"/>
                    <a:pt x="45" y="13"/>
                    <a:pt x="4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62" name="Freeform 987"/>
            <p:cNvSpPr>
              <a:spLocks/>
            </p:cNvSpPr>
            <p:nvPr userDrawn="1"/>
          </p:nvSpPr>
          <p:spPr bwMode="auto">
            <a:xfrm>
              <a:off x="278" y="388"/>
              <a:ext cx="49" cy="58"/>
            </a:xfrm>
            <a:custGeom>
              <a:avLst/>
              <a:gdLst>
                <a:gd name="T0" fmla="*/ 105 w 110"/>
                <a:gd name="T1" fmla="*/ 0 h 127"/>
                <a:gd name="T2" fmla="*/ 105 w 110"/>
                <a:gd name="T3" fmla="*/ 0 h 127"/>
                <a:gd name="T4" fmla="*/ 102 w 110"/>
                <a:gd name="T5" fmla="*/ 20 h 127"/>
                <a:gd name="T6" fmla="*/ 73 w 110"/>
                <a:gd name="T7" fmla="*/ 48 h 127"/>
                <a:gd name="T8" fmla="*/ 60 w 110"/>
                <a:gd name="T9" fmla="*/ 61 h 127"/>
                <a:gd name="T10" fmla="*/ 66 w 110"/>
                <a:gd name="T11" fmla="*/ 81 h 127"/>
                <a:gd name="T12" fmla="*/ 71 w 110"/>
                <a:gd name="T13" fmla="*/ 80 h 127"/>
                <a:gd name="T14" fmla="*/ 66 w 110"/>
                <a:gd name="T15" fmla="*/ 87 h 127"/>
                <a:gd name="T16" fmla="*/ 48 w 110"/>
                <a:gd name="T17" fmla="*/ 82 h 127"/>
                <a:gd name="T18" fmla="*/ 52 w 110"/>
                <a:gd name="T19" fmla="*/ 103 h 127"/>
                <a:gd name="T20" fmla="*/ 72 w 110"/>
                <a:gd name="T21" fmla="*/ 114 h 127"/>
                <a:gd name="T22" fmla="*/ 57 w 110"/>
                <a:gd name="T23" fmla="*/ 118 h 127"/>
                <a:gd name="T24" fmla="*/ 27 w 110"/>
                <a:gd name="T25" fmla="*/ 110 h 127"/>
                <a:gd name="T26" fmla="*/ 25 w 110"/>
                <a:gd name="T27" fmla="*/ 93 h 127"/>
                <a:gd name="T28" fmla="*/ 12 w 110"/>
                <a:gd name="T29" fmla="*/ 114 h 127"/>
                <a:gd name="T30" fmla="*/ 3 w 110"/>
                <a:gd name="T31" fmla="*/ 97 h 127"/>
                <a:gd name="T32" fmla="*/ 22 w 110"/>
                <a:gd name="T33" fmla="*/ 74 h 127"/>
                <a:gd name="T34" fmla="*/ 8 w 110"/>
                <a:gd name="T35" fmla="*/ 65 h 127"/>
                <a:gd name="T36" fmla="*/ 16 w 110"/>
                <a:gd name="T37" fmla="*/ 48 h 127"/>
                <a:gd name="T38" fmla="*/ 34 w 110"/>
                <a:gd name="T39" fmla="*/ 60 h 127"/>
                <a:gd name="T40" fmla="*/ 56 w 110"/>
                <a:gd name="T41" fmla="*/ 43 h 127"/>
                <a:gd name="T42" fmla="*/ 90 w 110"/>
                <a:gd name="T43" fmla="*/ 26 h 127"/>
                <a:gd name="T44" fmla="*/ 105 w 110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0" h="127">
                  <a:moveTo>
                    <a:pt x="105" y="0"/>
                  </a:moveTo>
                  <a:lnTo>
                    <a:pt x="105" y="0"/>
                  </a:lnTo>
                  <a:cubicBezTo>
                    <a:pt x="110" y="8"/>
                    <a:pt x="106" y="15"/>
                    <a:pt x="102" y="20"/>
                  </a:cubicBezTo>
                  <a:cubicBezTo>
                    <a:pt x="94" y="31"/>
                    <a:pt x="84" y="40"/>
                    <a:pt x="73" y="48"/>
                  </a:cubicBezTo>
                  <a:cubicBezTo>
                    <a:pt x="69" y="52"/>
                    <a:pt x="63" y="55"/>
                    <a:pt x="60" y="61"/>
                  </a:cubicBezTo>
                  <a:cubicBezTo>
                    <a:pt x="56" y="68"/>
                    <a:pt x="57" y="80"/>
                    <a:pt x="66" y="81"/>
                  </a:cubicBezTo>
                  <a:cubicBezTo>
                    <a:pt x="68" y="81"/>
                    <a:pt x="70" y="80"/>
                    <a:pt x="71" y="80"/>
                  </a:cubicBezTo>
                  <a:cubicBezTo>
                    <a:pt x="71" y="82"/>
                    <a:pt x="69" y="86"/>
                    <a:pt x="66" y="87"/>
                  </a:cubicBezTo>
                  <a:cubicBezTo>
                    <a:pt x="59" y="92"/>
                    <a:pt x="51" y="86"/>
                    <a:pt x="48" y="82"/>
                  </a:cubicBezTo>
                  <a:cubicBezTo>
                    <a:pt x="39" y="90"/>
                    <a:pt x="44" y="101"/>
                    <a:pt x="52" y="103"/>
                  </a:cubicBezTo>
                  <a:cubicBezTo>
                    <a:pt x="61" y="104"/>
                    <a:pt x="73" y="104"/>
                    <a:pt x="72" y="114"/>
                  </a:cubicBezTo>
                  <a:cubicBezTo>
                    <a:pt x="65" y="111"/>
                    <a:pt x="61" y="115"/>
                    <a:pt x="57" y="118"/>
                  </a:cubicBezTo>
                  <a:cubicBezTo>
                    <a:pt x="45" y="127"/>
                    <a:pt x="32" y="121"/>
                    <a:pt x="27" y="110"/>
                  </a:cubicBezTo>
                  <a:cubicBezTo>
                    <a:pt x="26" y="107"/>
                    <a:pt x="24" y="97"/>
                    <a:pt x="25" y="93"/>
                  </a:cubicBezTo>
                  <a:cubicBezTo>
                    <a:pt x="13" y="98"/>
                    <a:pt x="17" y="109"/>
                    <a:pt x="12" y="114"/>
                  </a:cubicBezTo>
                  <a:cubicBezTo>
                    <a:pt x="12" y="106"/>
                    <a:pt x="4" y="103"/>
                    <a:pt x="3" y="97"/>
                  </a:cubicBezTo>
                  <a:cubicBezTo>
                    <a:pt x="0" y="87"/>
                    <a:pt x="8" y="74"/>
                    <a:pt x="22" y="74"/>
                  </a:cubicBezTo>
                  <a:cubicBezTo>
                    <a:pt x="14" y="74"/>
                    <a:pt x="9" y="71"/>
                    <a:pt x="8" y="65"/>
                  </a:cubicBezTo>
                  <a:cubicBezTo>
                    <a:pt x="6" y="55"/>
                    <a:pt x="11" y="50"/>
                    <a:pt x="16" y="48"/>
                  </a:cubicBezTo>
                  <a:cubicBezTo>
                    <a:pt x="12" y="56"/>
                    <a:pt x="21" y="67"/>
                    <a:pt x="34" y="60"/>
                  </a:cubicBezTo>
                  <a:cubicBezTo>
                    <a:pt x="40" y="57"/>
                    <a:pt x="48" y="47"/>
                    <a:pt x="56" y="43"/>
                  </a:cubicBezTo>
                  <a:cubicBezTo>
                    <a:pt x="68" y="37"/>
                    <a:pt x="77" y="35"/>
                    <a:pt x="90" y="26"/>
                  </a:cubicBezTo>
                  <a:cubicBezTo>
                    <a:pt x="98" y="21"/>
                    <a:pt x="105" y="12"/>
                    <a:pt x="10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63" name="Freeform 988"/>
            <p:cNvSpPr>
              <a:spLocks/>
            </p:cNvSpPr>
            <p:nvPr userDrawn="1"/>
          </p:nvSpPr>
          <p:spPr bwMode="auto">
            <a:xfrm>
              <a:off x="311" y="383"/>
              <a:ext cx="13" cy="16"/>
            </a:xfrm>
            <a:custGeom>
              <a:avLst/>
              <a:gdLst>
                <a:gd name="T0" fmla="*/ 20 w 30"/>
                <a:gd name="T1" fmla="*/ 0 h 34"/>
                <a:gd name="T2" fmla="*/ 20 w 30"/>
                <a:gd name="T3" fmla="*/ 0 h 34"/>
                <a:gd name="T4" fmla="*/ 15 w 30"/>
                <a:gd name="T5" fmla="*/ 30 h 34"/>
                <a:gd name="T6" fmla="*/ 0 w 30"/>
                <a:gd name="T7" fmla="*/ 34 h 34"/>
                <a:gd name="T8" fmla="*/ 14 w 30"/>
                <a:gd name="T9" fmla="*/ 22 h 34"/>
                <a:gd name="T10" fmla="*/ 20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20" y="0"/>
                  </a:moveTo>
                  <a:lnTo>
                    <a:pt x="20" y="0"/>
                  </a:lnTo>
                  <a:cubicBezTo>
                    <a:pt x="30" y="15"/>
                    <a:pt x="24" y="31"/>
                    <a:pt x="15" y="30"/>
                  </a:cubicBezTo>
                  <a:cubicBezTo>
                    <a:pt x="8" y="30"/>
                    <a:pt x="5" y="30"/>
                    <a:pt x="0" y="34"/>
                  </a:cubicBezTo>
                  <a:cubicBezTo>
                    <a:pt x="2" y="27"/>
                    <a:pt x="11" y="24"/>
                    <a:pt x="14" y="22"/>
                  </a:cubicBezTo>
                  <a:cubicBezTo>
                    <a:pt x="19" y="18"/>
                    <a:pt x="22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64" name="Freeform 989"/>
            <p:cNvSpPr>
              <a:spLocks/>
            </p:cNvSpPr>
            <p:nvPr userDrawn="1"/>
          </p:nvSpPr>
          <p:spPr bwMode="auto">
            <a:xfrm>
              <a:off x="281" y="377"/>
              <a:ext cx="4" cy="14"/>
            </a:xfrm>
            <a:custGeom>
              <a:avLst/>
              <a:gdLst>
                <a:gd name="T0" fmla="*/ 4 w 9"/>
                <a:gd name="T1" fmla="*/ 0 h 31"/>
                <a:gd name="T2" fmla="*/ 4 w 9"/>
                <a:gd name="T3" fmla="*/ 0 h 31"/>
                <a:gd name="T4" fmla="*/ 4 w 9"/>
                <a:gd name="T5" fmla="*/ 12 h 31"/>
                <a:gd name="T6" fmla="*/ 9 w 9"/>
                <a:gd name="T7" fmla="*/ 8 h 31"/>
                <a:gd name="T8" fmla="*/ 8 w 9"/>
                <a:gd name="T9" fmla="*/ 25 h 31"/>
                <a:gd name="T10" fmla="*/ 3 w 9"/>
                <a:gd name="T11" fmla="*/ 31 h 31"/>
                <a:gd name="T12" fmla="*/ 2 w 9"/>
                <a:gd name="T13" fmla="*/ 26 h 31"/>
                <a:gd name="T14" fmla="*/ 0 w 9"/>
                <a:gd name="T15" fmla="*/ 9 h 31"/>
                <a:gd name="T16" fmla="*/ 4 w 9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1">
                  <a:moveTo>
                    <a:pt x="4" y="0"/>
                  </a:moveTo>
                  <a:lnTo>
                    <a:pt x="4" y="0"/>
                  </a:lnTo>
                  <a:cubicBezTo>
                    <a:pt x="3" y="5"/>
                    <a:pt x="3" y="8"/>
                    <a:pt x="4" y="12"/>
                  </a:cubicBezTo>
                  <a:cubicBezTo>
                    <a:pt x="6" y="11"/>
                    <a:pt x="8" y="9"/>
                    <a:pt x="9" y="8"/>
                  </a:cubicBezTo>
                  <a:cubicBezTo>
                    <a:pt x="8" y="12"/>
                    <a:pt x="8" y="20"/>
                    <a:pt x="8" y="25"/>
                  </a:cubicBezTo>
                  <a:cubicBezTo>
                    <a:pt x="7" y="26"/>
                    <a:pt x="5" y="29"/>
                    <a:pt x="3" y="31"/>
                  </a:cubicBezTo>
                  <a:cubicBezTo>
                    <a:pt x="3" y="31"/>
                    <a:pt x="2" y="28"/>
                    <a:pt x="2" y="26"/>
                  </a:cubicBezTo>
                  <a:cubicBezTo>
                    <a:pt x="4" y="20"/>
                    <a:pt x="3" y="14"/>
                    <a:pt x="0" y="9"/>
                  </a:cubicBezTo>
                  <a:cubicBezTo>
                    <a:pt x="0" y="8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65" name="Freeform 990"/>
            <p:cNvSpPr>
              <a:spLocks/>
            </p:cNvSpPr>
            <p:nvPr userDrawn="1"/>
          </p:nvSpPr>
          <p:spPr bwMode="auto">
            <a:xfrm>
              <a:off x="285" y="377"/>
              <a:ext cx="7" cy="17"/>
            </a:xfrm>
            <a:custGeom>
              <a:avLst/>
              <a:gdLst>
                <a:gd name="T0" fmla="*/ 10 w 15"/>
                <a:gd name="T1" fmla="*/ 1 h 37"/>
                <a:gd name="T2" fmla="*/ 10 w 15"/>
                <a:gd name="T3" fmla="*/ 1 h 37"/>
                <a:gd name="T4" fmla="*/ 15 w 15"/>
                <a:gd name="T5" fmla="*/ 0 h 37"/>
                <a:gd name="T6" fmla="*/ 10 w 15"/>
                <a:gd name="T7" fmla="*/ 12 h 37"/>
                <a:gd name="T8" fmla="*/ 2 w 15"/>
                <a:gd name="T9" fmla="*/ 37 h 37"/>
                <a:gd name="T10" fmla="*/ 2 w 15"/>
                <a:gd name="T11" fmla="*/ 31 h 37"/>
                <a:gd name="T12" fmla="*/ 2 w 15"/>
                <a:gd name="T13" fmla="*/ 6 h 37"/>
                <a:gd name="T14" fmla="*/ 7 w 15"/>
                <a:gd name="T15" fmla="*/ 2 h 37"/>
                <a:gd name="T16" fmla="*/ 5 w 15"/>
                <a:gd name="T17" fmla="*/ 19 h 37"/>
                <a:gd name="T18" fmla="*/ 10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10" y="1"/>
                  </a:moveTo>
                  <a:lnTo>
                    <a:pt x="10" y="1"/>
                  </a:lnTo>
                  <a:cubicBezTo>
                    <a:pt x="11" y="0"/>
                    <a:pt x="13" y="0"/>
                    <a:pt x="15" y="0"/>
                  </a:cubicBezTo>
                  <a:cubicBezTo>
                    <a:pt x="12" y="4"/>
                    <a:pt x="11" y="8"/>
                    <a:pt x="10" y="12"/>
                  </a:cubicBezTo>
                  <a:cubicBezTo>
                    <a:pt x="9" y="23"/>
                    <a:pt x="12" y="33"/>
                    <a:pt x="2" y="37"/>
                  </a:cubicBezTo>
                  <a:cubicBezTo>
                    <a:pt x="2" y="37"/>
                    <a:pt x="2" y="32"/>
                    <a:pt x="2" y="31"/>
                  </a:cubicBezTo>
                  <a:cubicBezTo>
                    <a:pt x="0" y="21"/>
                    <a:pt x="1" y="12"/>
                    <a:pt x="2" y="6"/>
                  </a:cubicBezTo>
                  <a:cubicBezTo>
                    <a:pt x="3" y="5"/>
                    <a:pt x="5" y="3"/>
                    <a:pt x="7" y="2"/>
                  </a:cubicBezTo>
                  <a:cubicBezTo>
                    <a:pt x="5" y="7"/>
                    <a:pt x="4" y="14"/>
                    <a:pt x="5" y="19"/>
                  </a:cubicBezTo>
                  <a:cubicBezTo>
                    <a:pt x="6" y="12"/>
                    <a:pt x="6" y="7"/>
                    <a:pt x="1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66" name="Freeform 991"/>
            <p:cNvSpPr>
              <a:spLocks/>
            </p:cNvSpPr>
            <p:nvPr userDrawn="1"/>
          </p:nvSpPr>
          <p:spPr bwMode="auto">
            <a:xfrm>
              <a:off x="290" y="374"/>
              <a:ext cx="7" cy="19"/>
            </a:xfrm>
            <a:custGeom>
              <a:avLst/>
              <a:gdLst>
                <a:gd name="T0" fmla="*/ 16 w 16"/>
                <a:gd name="T1" fmla="*/ 0 h 42"/>
                <a:gd name="T2" fmla="*/ 16 w 16"/>
                <a:gd name="T3" fmla="*/ 0 h 42"/>
                <a:gd name="T4" fmla="*/ 8 w 16"/>
                <a:gd name="T5" fmla="*/ 24 h 42"/>
                <a:gd name="T6" fmla="*/ 9 w 16"/>
                <a:gd name="T7" fmla="*/ 42 h 42"/>
                <a:gd name="T8" fmla="*/ 2 w 16"/>
                <a:gd name="T9" fmla="*/ 27 h 42"/>
                <a:gd name="T10" fmla="*/ 16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16" y="0"/>
                  </a:lnTo>
                  <a:cubicBezTo>
                    <a:pt x="9" y="7"/>
                    <a:pt x="6" y="15"/>
                    <a:pt x="8" y="24"/>
                  </a:cubicBezTo>
                  <a:cubicBezTo>
                    <a:pt x="8" y="31"/>
                    <a:pt x="12" y="33"/>
                    <a:pt x="9" y="42"/>
                  </a:cubicBezTo>
                  <a:cubicBezTo>
                    <a:pt x="9" y="37"/>
                    <a:pt x="3" y="34"/>
                    <a:pt x="2" y="27"/>
                  </a:cubicBezTo>
                  <a:cubicBezTo>
                    <a:pt x="0" y="14"/>
                    <a:pt x="8" y="4"/>
                    <a:pt x="1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67" name="Freeform 992"/>
            <p:cNvSpPr>
              <a:spLocks/>
            </p:cNvSpPr>
            <p:nvPr userDrawn="1"/>
          </p:nvSpPr>
          <p:spPr bwMode="auto">
            <a:xfrm>
              <a:off x="316" y="372"/>
              <a:ext cx="9" cy="21"/>
            </a:xfrm>
            <a:custGeom>
              <a:avLst/>
              <a:gdLst>
                <a:gd name="T0" fmla="*/ 0 w 21"/>
                <a:gd name="T1" fmla="*/ 0 h 46"/>
                <a:gd name="T2" fmla="*/ 0 w 21"/>
                <a:gd name="T3" fmla="*/ 0 h 46"/>
                <a:gd name="T4" fmla="*/ 13 w 21"/>
                <a:gd name="T5" fmla="*/ 16 h 46"/>
                <a:gd name="T6" fmla="*/ 16 w 21"/>
                <a:gd name="T7" fmla="*/ 46 h 46"/>
                <a:gd name="T8" fmla="*/ 6 w 21"/>
                <a:gd name="T9" fmla="*/ 21 h 46"/>
                <a:gd name="T10" fmla="*/ 0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0" y="0"/>
                  </a:moveTo>
                  <a:lnTo>
                    <a:pt x="0" y="0"/>
                  </a:lnTo>
                  <a:cubicBezTo>
                    <a:pt x="4" y="9"/>
                    <a:pt x="11" y="15"/>
                    <a:pt x="13" y="16"/>
                  </a:cubicBezTo>
                  <a:cubicBezTo>
                    <a:pt x="18" y="30"/>
                    <a:pt x="21" y="37"/>
                    <a:pt x="16" y="46"/>
                  </a:cubicBezTo>
                  <a:cubicBezTo>
                    <a:pt x="16" y="33"/>
                    <a:pt x="12" y="27"/>
                    <a:pt x="6" y="21"/>
                  </a:cubicBezTo>
                  <a:cubicBezTo>
                    <a:pt x="5" y="18"/>
                    <a:pt x="1" y="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68" name="Freeform 993"/>
            <p:cNvSpPr>
              <a:spLocks/>
            </p:cNvSpPr>
            <p:nvPr userDrawn="1"/>
          </p:nvSpPr>
          <p:spPr bwMode="auto">
            <a:xfrm>
              <a:off x="291" y="372"/>
              <a:ext cx="19" cy="21"/>
            </a:xfrm>
            <a:custGeom>
              <a:avLst/>
              <a:gdLst>
                <a:gd name="T0" fmla="*/ 26 w 43"/>
                <a:gd name="T1" fmla="*/ 0 h 47"/>
                <a:gd name="T2" fmla="*/ 26 w 43"/>
                <a:gd name="T3" fmla="*/ 0 h 47"/>
                <a:gd name="T4" fmla="*/ 43 w 43"/>
                <a:gd name="T5" fmla="*/ 4 h 47"/>
                <a:gd name="T6" fmla="*/ 16 w 43"/>
                <a:gd name="T7" fmla="*/ 21 h 47"/>
                <a:gd name="T8" fmla="*/ 31 w 43"/>
                <a:gd name="T9" fmla="*/ 38 h 47"/>
                <a:gd name="T10" fmla="*/ 21 w 43"/>
                <a:gd name="T11" fmla="*/ 40 h 47"/>
                <a:gd name="T12" fmla="*/ 35 w 43"/>
                <a:gd name="T13" fmla="*/ 37 h 47"/>
                <a:gd name="T14" fmla="*/ 11 w 43"/>
                <a:gd name="T15" fmla="*/ 38 h 47"/>
                <a:gd name="T16" fmla="*/ 26 w 43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47">
                  <a:moveTo>
                    <a:pt x="26" y="0"/>
                  </a:moveTo>
                  <a:lnTo>
                    <a:pt x="26" y="0"/>
                  </a:lnTo>
                  <a:cubicBezTo>
                    <a:pt x="31" y="0"/>
                    <a:pt x="38" y="1"/>
                    <a:pt x="43" y="4"/>
                  </a:cubicBezTo>
                  <a:cubicBezTo>
                    <a:pt x="27" y="2"/>
                    <a:pt x="17" y="9"/>
                    <a:pt x="16" y="21"/>
                  </a:cubicBezTo>
                  <a:cubicBezTo>
                    <a:pt x="14" y="29"/>
                    <a:pt x="19" y="39"/>
                    <a:pt x="31" y="38"/>
                  </a:cubicBezTo>
                  <a:cubicBezTo>
                    <a:pt x="30" y="39"/>
                    <a:pt x="26" y="41"/>
                    <a:pt x="21" y="40"/>
                  </a:cubicBezTo>
                  <a:cubicBezTo>
                    <a:pt x="27" y="43"/>
                    <a:pt x="31" y="40"/>
                    <a:pt x="35" y="37"/>
                  </a:cubicBezTo>
                  <a:cubicBezTo>
                    <a:pt x="31" y="45"/>
                    <a:pt x="17" y="47"/>
                    <a:pt x="11" y="38"/>
                  </a:cubicBezTo>
                  <a:cubicBezTo>
                    <a:pt x="0" y="24"/>
                    <a:pt x="10" y="2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69" name="Freeform 994"/>
            <p:cNvSpPr>
              <a:spLocks/>
            </p:cNvSpPr>
            <p:nvPr userDrawn="1"/>
          </p:nvSpPr>
          <p:spPr bwMode="auto">
            <a:xfrm>
              <a:off x="321" y="370"/>
              <a:ext cx="10" cy="27"/>
            </a:xfrm>
            <a:custGeom>
              <a:avLst/>
              <a:gdLst>
                <a:gd name="T0" fmla="*/ 22 w 22"/>
                <a:gd name="T1" fmla="*/ 50 h 60"/>
                <a:gd name="T2" fmla="*/ 22 w 22"/>
                <a:gd name="T3" fmla="*/ 50 h 60"/>
                <a:gd name="T4" fmla="*/ 22 w 22"/>
                <a:gd name="T5" fmla="*/ 60 h 60"/>
                <a:gd name="T6" fmla="*/ 0 w 22"/>
                <a:gd name="T7" fmla="*/ 0 h 60"/>
                <a:gd name="T8" fmla="*/ 11 w 22"/>
                <a:gd name="T9" fmla="*/ 26 h 60"/>
                <a:gd name="T10" fmla="*/ 21 w 22"/>
                <a:gd name="T11" fmla="*/ 41 h 60"/>
                <a:gd name="T12" fmla="*/ 22 w 22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60">
                  <a:moveTo>
                    <a:pt x="22" y="50"/>
                  </a:moveTo>
                  <a:lnTo>
                    <a:pt x="22" y="50"/>
                  </a:lnTo>
                  <a:lnTo>
                    <a:pt x="22" y="60"/>
                  </a:lnTo>
                  <a:cubicBezTo>
                    <a:pt x="13" y="44"/>
                    <a:pt x="1" y="27"/>
                    <a:pt x="0" y="0"/>
                  </a:cubicBezTo>
                  <a:cubicBezTo>
                    <a:pt x="2" y="10"/>
                    <a:pt x="6" y="18"/>
                    <a:pt x="11" y="26"/>
                  </a:cubicBezTo>
                  <a:cubicBezTo>
                    <a:pt x="14" y="30"/>
                    <a:pt x="20" y="35"/>
                    <a:pt x="21" y="41"/>
                  </a:cubicBezTo>
                  <a:cubicBezTo>
                    <a:pt x="21" y="44"/>
                    <a:pt x="20" y="47"/>
                    <a:pt x="22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70" name="Freeform 995"/>
            <p:cNvSpPr>
              <a:spLocks/>
            </p:cNvSpPr>
            <p:nvPr userDrawn="1"/>
          </p:nvSpPr>
          <p:spPr bwMode="auto">
            <a:xfrm>
              <a:off x="283" y="369"/>
              <a:ext cx="11" cy="11"/>
            </a:xfrm>
            <a:custGeom>
              <a:avLst/>
              <a:gdLst>
                <a:gd name="T0" fmla="*/ 20 w 25"/>
                <a:gd name="T1" fmla="*/ 0 h 24"/>
                <a:gd name="T2" fmla="*/ 20 w 25"/>
                <a:gd name="T3" fmla="*/ 0 h 24"/>
                <a:gd name="T4" fmla="*/ 8 w 25"/>
                <a:gd name="T5" fmla="*/ 12 h 24"/>
                <a:gd name="T6" fmla="*/ 25 w 25"/>
                <a:gd name="T7" fmla="*/ 3 h 24"/>
                <a:gd name="T8" fmla="*/ 17 w 25"/>
                <a:gd name="T9" fmla="*/ 15 h 24"/>
                <a:gd name="T10" fmla="*/ 0 w 25"/>
                <a:gd name="T11" fmla="*/ 24 h 24"/>
                <a:gd name="T12" fmla="*/ 20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20" y="0"/>
                  </a:moveTo>
                  <a:lnTo>
                    <a:pt x="20" y="0"/>
                  </a:lnTo>
                  <a:cubicBezTo>
                    <a:pt x="19" y="2"/>
                    <a:pt x="12" y="8"/>
                    <a:pt x="8" y="12"/>
                  </a:cubicBezTo>
                  <a:cubicBezTo>
                    <a:pt x="13" y="10"/>
                    <a:pt x="19" y="5"/>
                    <a:pt x="25" y="3"/>
                  </a:cubicBezTo>
                  <a:cubicBezTo>
                    <a:pt x="24" y="4"/>
                    <a:pt x="18" y="14"/>
                    <a:pt x="17" y="15"/>
                  </a:cubicBezTo>
                  <a:cubicBezTo>
                    <a:pt x="10" y="17"/>
                    <a:pt x="5" y="20"/>
                    <a:pt x="0" y="24"/>
                  </a:cubicBezTo>
                  <a:cubicBezTo>
                    <a:pt x="0" y="7"/>
                    <a:pt x="8" y="2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71" name="Freeform 996"/>
            <p:cNvSpPr>
              <a:spLocks/>
            </p:cNvSpPr>
            <p:nvPr userDrawn="1"/>
          </p:nvSpPr>
          <p:spPr bwMode="auto">
            <a:xfrm>
              <a:off x="282" y="369"/>
              <a:ext cx="4" cy="3"/>
            </a:xfrm>
            <a:custGeom>
              <a:avLst/>
              <a:gdLst>
                <a:gd name="T0" fmla="*/ 4 w 9"/>
                <a:gd name="T1" fmla="*/ 1 h 6"/>
                <a:gd name="T2" fmla="*/ 4 w 9"/>
                <a:gd name="T3" fmla="*/ 1 h 6"/>
                <a:gd name="T4" fmla="*/ 9 w 9"/>
                <a:gd name="T5" fmla="*/ 0 h 6"/>
                <a:gd name="T6" fmla="*/ 0 w 9"/>
                <a:gd name="T7" fmla="*/ 6 h 6"/>
                <a:gd name="T8" fmla="*/ 4 w 9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4" y="1"/>
                  </a:moveTo>
                  <a:lnTo>
                    <a:pt x="4" y="1"/>
                  </a:lnTo>
                  <a:lnTo>
                    <a:pt x="9" y="0"/>
                  </a:lnTo>
                  <a:lnTo>
                    <a:pt x="0" y="6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72" name="Freeform 997"/>
            <p:cNvSpPr>
              <a:spLocks/>
            </p:cNvSpPr>
            <p:nvPr userDrawn="1"/>
          </p:nvSpPr>
          <p:spPr bwMode="auto">
            <a:xfrm>
              <a:off x="277" y="370"/>
              <a:ext cx="10" cy="12"/>
            </a:xfrm>
            <a:custGeom>
              <a:avLst/>
              <a:gdLst>
                <a:gd name="T0" fmla="*/ 4 w 24"/>
                <a:gd name="T1" fmla="*/ 3 h 27"/>
                <a:gd name="T2" fmla="*/ 4 w 24"/>
                <a:gd name="T3" fmla="*/ 3 h 27"/>
                <a:gd name="T4" fmla="*/ 13 w 24"/>
                <a:gd name="T5" fmla="*/ 0 h 27"/>
                <a:gd name="T6" fmla="*/ 8 w 24"/>
                <a:gd name="T7" fmla="*/ 10 h 27"/>
                <a:gd name="T8" fmla="*/ 19 w 24"/>
                <a:gd name="T9" fmla="*/ 0 h 27"/>
                <a:gd name="T10" fmla="*/ 24 w 24"/>
                <a:gd name="T11" fmla="*/ 1 h 27"/>
                <a:gd name="T12" fmla="*/ 7 w 24"/>
                <a:gd name="T13" fmla="*/ 27 h 27"/>
                <a:gd name="T14" fmla="*/ 4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4" y="3"/>
                  </a:moveTo>
                  <a:lnTo>
                    <a:pt x="4" y="3"/>
                  </a:lnTo>
                  <a:cubicBezTo>
                    <a:pt x="7" y="2"/>
                    <a:pt x="14" y="0"/>
                    <a:pt x="13" y="0"/>
                  </a:cubicBezTo>
                  <a:cubicBezTo>
                    <a:pt x="12" y="1"/>
                    <a:pt x="9" y="5"/>
                    <a:pt x="8" y="10"/>
                  </a:cubicBezTo>
                  <a:cubicBezTo>
                    <a:pt x="10" y="6"/>
                    <a:pt x="16" y="2"/>
                    <a:pt x="19" y="0"/>
                  </a:cubicBezTo>
                  <a:cubicBezTo>
                    <a:pt x="20" y="1"/>
                    <a:pt x="23" y="0"/>
                    <a:pt x="24" y="1"/>
                  </a:cubicBezTo>
                  <a:cubicBezTo>
                    <a:pt x="14" y="9"/>
                    <a:pt x="10" y="18"/>
                    <a:pt x="7" y="27"/>
                  </a:cubicBezTo>
                  <a:cubicBezTo>
                    <a:pt x="0" y="19"/>
                    <a:pt x="1" y="11"/>
                    <a:pt x="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73" name="Freeform 998"/>
            <p:cNvSpPr>
              <a:spLocks/>
            </p:cNvSpPr>
            <p:nvPr userDrawn="1"/>
          </p:nvSpPr>
          <p:spPr bwMode="auto">
            <a:xfrm>
              <a:off x="272" y="368"/>
              <a:ext cx="10" cy="24"/>
            </a:xfrm>
            <a:custGeom>
              <a:avLst/>
              <a:gdLst>
                <a:gd name="T0" fmla="*/ 12 w 22"/>
                <a:gd name="T1" fmla="*/ 0 h 53"/>
                <a:gd name="T2" fmla="*/ 12 w 22"/>
                <a:gd name="T3" fmla="*/ 0 h 53"/>
                <a:gd name="T4" fmla="*/ 12 w 22"/>
                <a:gd name="T5" fmla="*/ 7 h 53"/>
                <a:gd name="T6" fmla="*/ 18 w 22"/>
                <a:gd name="T7" fmla="*/ 34 h 53"/>
                <a:gd name="T8" fmla="*/ 19 w 22"/>
                <a:gd name="T9" fmla="*/ 30 h 53"/>
                <a:gd name="T10" fmla="*/ 21 w 22"/>
                <a:gd name="T11" fmla="*/ 41 h 53"/>
                <a:gd name="T12" fmla="*/ 11 w 22"/>
                <a:gd name="T13" fmla="*/ 53 h 53"/>
                <a:gd name="T14" fmla="*/ 10 w 22"/>
                <a:gd name="T15" fmla="*/ 32 h 53"/>
                <a:gd name="T16" fmla="*/ 12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2" y="0"/>
                  </a:moveTo>
                  <a:lnTo>
                    <a:pt x="12" y="0"/>
                  </a:lnTo>
                  <a:cubicBezTo>
                    <a:pt x="12" y="0"/>
                    <a:pt x="11" y="4"/>
                    <a:pt x="12" y="7"/>
                  </a:cubicBezTo>
                  <a:cubicBezTo>
                    <a:pt x="9" y="15"/>
                    <a:pt x="8" y="26"/>
                    <a:pt x="18" y="34"/>
                  </a:cubicBezTo>
                  <a:cubicBezTo>
                    <a:pt x="18" y="32"/>
                    <a:pt x="18" y="31"/>
                    <a:pt x="19" y="30"/>
                  </a:cubicBezTo>
                  <a:cubicBezTo>
                    <a:pt x="21" y="32"/>
                    <a:pt x="22" y="38"/>
                    <a:pt x="21" y="41"/>
                  </a:cubicBezTo>
                  <a:cubicBezTo>
                    <a:pt x="20" y="47"/>
                    <a:pt x="16" y="51"/>
                    <a:pt x="11" y="53"/>
                  </a:cubicBezTo>
                  <a:cubicBezTo>
                    <a:pt x="15" y="45"/>
                    <a:pt x="10" y="33"/>
                    <a:pt x="10" y="32"/>
                  </a:cubicBezTo>
                  <a:cubicBezTo>
                    <a:pt x="5" y="21"/>
                    <a:pt x="0" y="9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74" name="Freeform 999"/>
            <p:cNvSpPr>
              <a:spLocks/>
            </p:cNvSpPr>
            <p:nvPr userDrawn="1"/>
          </p:nvSpPr>
          <p:spPr bwMode="auto">
            <a:xfrm>
              <a:off x="322" y="368"/>
              <a:ext cx="9" cy="19"/>
            </a:xfrm>
            <a:custGeom>
              <a:avLst/>
              <a:gdLst>
                <a:gd name="T0" fmla="*/ 20 w 20"/>
                <a:gd name="T1" fmla="*/ 32 h 42"/>
                <a:gd name="T2" fmla="*/ 20 w 20"/>
                <a:gd name="T3" fmla="*/ 32 h 42"/>
                <a:gd name="T4" fmla="*/ 20 w 20"/>
                <a:gd name="T5" fmla="*/ 42 h 42"/>
                <a:gd name="T6" fmla="*/ 0 w 20"/>
                <a:gd name="T7" fmla="*/ 0 h 42"/>
                <a:gd name="T8" fmla="*/ 2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20" y="32"/>
                  </a:moveTo>
                  <a:lnTo>
                    <a:pt x="20" y="32"/>
                  </a:lnTo>
                  <a:lnTo>
                    <a:pt x="20" y="42"/>
                  </a:lnTo>
                  <a:cubicBezTo>
                    <a:pt x="11" y="31"/>
                    <a:pt x="2" y="17"/>
                    <a:pt x="0" y="0"/>
                  </a:cubicBezTo>
                  <a:cubicBezTo>
                    <a:pt x="13" y="3"/>
                    <a:pt x="18" y="14"/>
                    <a:pt x="2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75" name="Freeform 1000"/>
            <p:cNvSpPr>
              <a:spLocks/>
            </p:cNvSpPr>
            <p:nvPr userDrawn="1"/>
          </p:nvSpPr>
          <p:spPr bwMode="auto">
            <a:xfrm>
              <a:off x="290" y="368"/>
              <a:ext cx="8" cy="5"/>
            </a:xfrm>
            <a:custGeom>
              <a:avLst/>
              <a:gdLst>
                <a:gd name="T0" fmla="*/ 8 w 17"/>
                <a:gd name="T1" fmla="*/ 4 h 11"/>
                <a:gd name="T2" fmla="*/ 8 w 17"/>
                <a:gd name="T3" fmla="*/ 4 h 11"/>
                <a:gd name="T4" fmla="*/ 17 w 17"/>
                <a:gd name="T5" fmla="*/ 0 h 11"/>
                <a:gd name="T6" fmla="*/ 12 w 17"/>
                <a:gd name="T7" fmla="*/ 5 h 11"/>
                <a:gd name="T8" fmla="*/ 0 w 17"/>
                <a:gd name="T9" fmla="*/ 11 h 11"/>
                <a:gd name="T10" fmla="*/ 8 w 17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1">
                  <a:moveTo>
                    <a:pt x="8" y="4"/>
                  </a:moveTo>
                  <a:lnTo>
                    <a:pt x="8" y="4"/>
                  </a:lnTo>
                  <a:cubicBezTo>
                    <a:pt x="10" y="3"/>
                    <a:pt x="13" y="2"/>
                    <a:pt x="17" y="0"/>
                  </a:cubicBezTo>
                  <a:cubicBezTo>
                    <a:pt x="15" y="2"/>
                    <a:pt x="13" y="4"/>
                    <a:pt x="12" y="5"/>
                  </a:cubicBezTo>
                  <a:cubicBezTo>
                    <a:pt x="8" y="6"/>
                    <a:pt x="3" y="9"/>
                    <a:pt x="0" y="11"/>
                  </a:cubicBezTo>
                  <a:cubicBezTo>
                    <a:pt x="0" y="10"/>
                    <a:pt x="6" y="5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76" name="Freeform 1001"/>
            <p:cNvSpPr>
              <a:spLocks/>
            </p:cNvSpPr>
            <p:nvPr userDrawn="1"/>
          </p:nvSpPr>
          <p:spPr bwMode="auto">
            <a:xfrm>
              <a:off x="317" y="368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1 w 2"/>
                <a:gd name="T5" fmla="*/ 0 h 5"/>
                <a:gd name="T6" fmla="*/ 2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77" name="Freeform 1002"/>
            <p:cNvSpPr>
              <a:spLocks/>
            </p:cNvSpPr>
            <p:nvPr userDrawn="1"/>
          </p:nvSpPr>
          <p:spPr bwMode="auto">
            <a:xfrm>
              <a:off x="315" y="367"/>
              <a:ext cx="7" cy="11"/>
            </a:xfrm>
            <a:custGeom>
              <a:avLst/>
              <a:gdLst>
                <a:gd name="T0" fmla="*/ 0 w 16"/>
                <a:gd name="T1" fmla="*/ 1 h 23"/>
                <a:gd name="T2" fmla="*/ 0 w 16"/>
                <a:gd name="T3" fmla="*/ 1 h 23"/>
                <a:gd name="T4" fmla="*/ 4 w 16"/>
                <a:gd name="T5" fmla="*/ 1 h 23"/>
                <a:gd name="T6" fmla="*/ 10 w 16"/>
                <a:gd name="T7" fmla="*/ 12 h 23"/>
                <a:gd name="T8" fmla="*/ 9 w 16"/>
                <a:gd name="T9" fmla="*/ 1 h 23"/>
                <a:gd name="T10" fmla="*/ 14 w 16"/>
                <a:gd name="T11" fmla="*/ 1 h 23"/>
                <a:gd name="T12" fmla="*/ 16 w 16"/>
                <a:gd name="T13" fmla="*/ 23 h 23"/>
                <a:gd name="T14" fmla="*/ 8 w 16"/>
                <a:gd name="T15" fmla="*/ 15 h 23"/>
                <a:gd name="T16" fmla="*/ 0 w 16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3">
                  <a:moveTo>
                    <a:pt x="0" y="1"/>
                  </a:moveTo>
                  <a:lnTo>
                    <a:pt x="0" y="1"/>
                  </a:lnTo>
                  <a:lnTo>
                    <a:pt x="4" y="1"/>
                  </a:lnTo>
                  <a:cubicBezTo>
                    <a:pt x="5" y="3"/>
                    <a:pt x="6" y="6"/>
                    <a:pt x="10" y="12"/>
                  </a:cubicBezTo>
                  <a:cubicBezTo>
                    <a:pt x="10" y="6"/>
                    <a:pt x="9" y="1"/>
                    <a:pt x="9" y="1"/>
                  </a:cubicBezTo>
                  <a:cubicBezTo>
                    <a:pt x="9" y="1"/>
                    <a:pt x="13" y="0"/>
                    <a:pt x="14" y="1"/>
                  </a:cubicBezTo>
                  <a:cubicBezTo>
                    <a:pt x="13" y="10"/>
                    <a:pt x="15" y="16"/>
                    <a:pt x="16" y="23"/>
                  </a:cubicBezTo>
                  <a:cubicBezTo>
                    <a:pt x="13" y="22"/>
                    <a:pt x="8" y="16"/>
                    <a:pt x="8" y="15"/>
                  </a:cubicBezTo>
                  <a:cubicBezTo>
                    <a:pt x="5" y="11"/>
                    <a:pt x="2" y="5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78" name="Freeform 1003"/>
            <p:cNvSpPr>
              <a:spLocks/>
            </p:cNvSpPr>
            <p:nvPr userDrawn="1"/>
          </p:nvSpPr>
          <p:spPr bwMode="auto">
            <a:xfrm>
              <a:off x="308" y="367"/>
              <a:ext cx="9" cy="12"/>
            </a:xfrm>
            <a:custGeom>
              <a:avLst/>
              <a:gdLst>
                <a:gd name="T0" fmla="*/ 0 w 21"/>
                <a:gd name="T1" fmla="*/ 0 h 27"/>
                <a:gd name="T2" fmla="*/ 0 w 21"/>
                <a:gd name="T3" fmla="*/ 0 h 27"/>
                <a:gd name="T4" fmla="*/ 4 w 21"/>
                <a:gd name="T5" fmla="*/ 1 h 27"/>
                <a:gd name="T6" fmla="*/ 12 w 21"/>
                <a:gd name="T7" fmla="*/ 12 h 27"/>
                <a:gd name="T8" fmla="*/ 8 w 21"/>
                <a:gd name="T9" fmla="*/ 1 h 27"/>
                <a:gd name="T10" fmla="*/ 12 w 21"/>
                <a:gd name="T11" fmla="*/ 1 h 27"/>
                <a:gd name="T12" fmla="*/ 21 w 21"/>
                <a:gd name="T13" fmla="*/ 27 h 27"/>
                <a:gd name="T14" fmla="*/ 0 w 21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7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1"/>
                    <a:pt x="4" y="1"/>
                  </a:cubicBezTo>
                  <a:cubicBezTo>
                    <a:pt x="5" y="2"/>
                    <a:pt x="11" y="11"/>
                    <a:pt x="12" y="12"/>
                  </a:cubicBezTo>
                  <a:cubicBezTo>
                    <a:pt x="11" y="7"/>
                    <a:pt x="9" y="3"/>
                    <a:pt x="8" y="1"/>
                  </a:cubicBezTo>
                  <a:lnTo>
                    <a:pt x="12" y="1"/>
                  </a:lnTo>
                  <a:cubicBezTo>
                    <a:pt x="13" y="2"/>
                    <a:pt x="21" y="27"/>
                    <a:pt x="21" y="27"/>
                  </a:cubicBezTo>
                  <a:cubicBezTo>
                    <a:pt x="18" y="24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79" name="Freeform 1004"/>
            <p:cNvSpPr>
              <a:spLocks/>
            </p:cNvSpPr>
            <p:nvPr userDrawn="1"/>
          </p:nvSpPr>
          <p:spPr bwMode="auto">
            <a:xfrm>
              <a:off x="303" y="367"/>
              <a:ext cx="4" cy="1"/>
            </a:xfrm>
            <a:custGeom>
              <a:avLst/>
              <a:gdLst>
                <a:gd name="T0" fmla="*/ 7 w 10"/>
                <a:gd name="T1" fmla="*/ 0 h 3"/>
                <a:gd name="T2" fmla="*/ 7 w 10"/>
                <a:gd name="T3" fmla="*/ 0 h 3"/>
                <a:gd name="T4" fmla="*/ 9 w 10"/>
                <a:gd name="T5" fmla="*/ 0 h 3"/>
                <a:gd name="T6" fmla="*/ 10 w 10"/>
                <a:gd name="T7" fmla="*/ 1 h 3"/>
                <a:gd name="T8" fmla="*/ 0 w 10"/>
                <a:gd name="T9" fmla="*/ 3 h 3"/>
                <a:gd name="T10" fmla="*/ 7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7" y="0"/>
                  </a:moveTo>
                  <a:lnTo>
                    <a:pt x="7" y="0"/>
                  </a:lnTo>
                  <a:lnTo>
                    <a:pt x="9" y="0"/>
                  </a:lnTo>
                  <a:lnTo>
                    <a:pt x="10" y="1"/>
                  </a:lnTo>
                  <a:lnTo>
                    <a:pt x="0" y="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80" name="Freeform 1005"/>
            <p:cNvSpPr>
              <a:spLocks/>
            </p:cNvSpPr>
            <p:nvPr userDrawn="1"/>
          </p:nvSpPr>
          <p:spPr bwMode="auto">
            <a:xfrm>
              <a:off x="292" y="365"/>
              <a:ext cx="18" cy="11"/>
            </a:xfrm>
            <a:custGeom>
              <a:avLst/>
              <a:gdLst>
                <a:gd name="T0" fmla="*/ 22 w 41"/>
                <a:gd name="T1" fmla="*/ 0 h 24"/>
                <a:gd name="T2" fmla="*/ 22 w 41"/>
                <a:gd name="T3" fmla="*/ 0 h 24"/>
                <a:gd name="T4" fmla="*/ 30 w 41"/>
                <a:gd name="T5" fmla="*/ 4 h 24"/>
                <a:gd name="T6" fmla="*/ 17 w 41"/>
                <a:gd name="T7" fmla="*/ 10 h 24"/>
                <a:gd name="T8" fmla="*/ 35 w 41"/>
                <a:gd name="T9" fmla="*/ 7 h 24"/>
                <a:gd name="T10" fmla="*/ 41 w 41"/>
                <a:gd name="T11" fmla="*/ 17 h 24"/>
                <a:gd name="T12" fmla="*/ 0 w 41"/>
                <a:gd name="T13" fmla="*/ 24 h 24"/>
                <a:gd name="T14" fmla="*/ 22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22" y="0"/>
                  </a:moveTo>
                  <a:lnTo>
                    <a:pt x="22" y="0"/>
                  </a:lnTo>
                  <a:cubicBezTo>
                    <a:pt x="24" y="1"/>
                    <a:pt x="27" y="3"/>
                    <a:pt x="30" y="4"/>
                  </a:cubicBezTo>
                  <a:cubicBezTo>
                    <a:pt x="27" y="5"/>
                    <a:pt x="20" y="7"/>
                    <a:pt x="17" y="10"/>
                  </a:cubicBezTo>
                  <a:cubicBezTo>
                    <a:pt x="19" y="10"/>
                    <a:pt x="30" y="7"/>
                    <a:pt x="35" y="7"/>
                  </a:cubicBezTo>
                  <a:cubicBezTo>
                    <a:pt x="37" y="10"/>
                    <a:pt x="41" y="16"/>
                    <a:pt x="41" y="17"/>
                  </a:cubicBezTo>
                  <a:cubicBezTo>
                    <a:pt x="30" y="10"/>
                    <a:pt x="13" y="12"/>
                    <a:pt x="0" y="24"/>
                  </a:cubicBezTo>
                  <a:cubicBezTo>
                    <a:pt x="4" y="15"/>
                    <a:pt x="19" y="1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81" name="Freeform 1006"/>
            <p:cNvSpPr>
              <a:spLocks/>
            </p:cNvSpPr>
            <p:nvPr userDrawn="1"/>
          </p:nvSpPr>
          <p:spPr bwMode="auto">
            <a:xfrm>
              <a:off x="287" y="362"/>
              <a:ext cx="7" cy="2"/>
            </a:xfrm>
            <a:custGeom>
              <a:avLst/>
              <a:gdLst>
                <a:gd name="T0" fmla="*/ 15 w 15"/>
                <a:gd name="T1" fmla="*/ 0 h 5"/>
                <a:gd name="T2" fmla="*/ 15 w 15"/>
                <a:gd name="T3" fmla="*/ 0 h 5"/>
                <a:gd name="T4" fmla="*/ 9 w 15"/>
                <a:gd name="T5" fmla="*/ 4 h 5"/>
                <a:gd name="T6" fmla="*/ 0 w 15"/>
                <a:gd name="T7" fmla="*/ 5 h 5"/>
                <a:gd name="T8" fmla="*/ 7 w 15"/>
                <a:gd name="T9" fmla="*/ 2 h 5"/>
                <a:gd name="T10" fmla="*/ 15 w 1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5">
                  <a:moveTo>
                    <a:pt x="15" y="0"/>
                  </a:moveTo>
                  <a:lnTo>
                    <a:pt x="15" y="0"/>
                  </a:lnTo>
                  <a:cubicBezTo>
                    <a:pt x="13" y="1"/>
                    <a:pt x="11" y="3"/>
                    <a:pt x="9" y="4"/>
                  </a:cubicBezTo>
                  <a:cubicBezTo>
                    <a:pt x="7" y="4"/>
                    <a:pt x="5" y="5"/>
                    <a:pt x="0" y="5"/>
                  </a:cubicBezTo>
                  <a:cubicBezTo>
                    <a:pt x="1" y="5"/>
                    <a:pt x="6" y="2"/>
                    <a:pt x="7" y="2"/>
                  </a:cubicBezTo>
                  <a:cubicBezTo>
                    <a:pt x="10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82" name="Freeform 1007"/>
            <p:cNvSpPr>
              <a:spLocks/>
            </p:cNvSpPr>
            <p:nvPr userDrawn="1"/>
          </p:nvSpPr>
          <p:spPr bwMode="auto">
            <a:xfrm>
              <a:off x="278" y="362"/>
              <a:ext cx="12" cy="8"/>
            </a:xfrm>
            <a:custGeom>
              <a:avLst/>
              <a:gdLst>
                <a:gd name="T0" fmla="*/ 13 w 28"/>
                <a:gd name="T1" fmla="*/ 0 h 18"/>
                <a:gd name="T2" fmla="*/ 13 w 28"/>
                <a:gd name="T3" fmla="*/ 0 h 18"/>
                <a:gd name="T4" fmla="*/ 24 w 28"/>
                <a:gd name="T5" fmla="*/ 2 h 18"/>
                <a:gd name="T6" fmla="*/ 10 w 28"/>
                <a:gd name="T7" fmla="*/ 9 h 18"/>
                <a:gd name="T8" fmla="*/ 28 w 28"/>
                <a:gd name="T9" fmla="*/ 5 h 18"/>
                <a:gd name="T10" fmla="*/ 21 w 28"/>
                <a:gd name="T11" fmla="*/ 11 h 18"/>
                <a:gd name="T12" fmla="*/ 0 w 28"/>
                <a:gd name="T13" fmla="*/ 18 h 18"/>
                <a:gd name="T14" fmla="*/ 13 w 28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8">
                  <a:moveTo>
                    <a:pt x="13" y="0"/>
                  </a:moveTo>
                  <a:lnTo>
                    <a:pt x="13" y="0"/>
                  </a:lnTo>
                  <a:cubicBezTo>
                    <a:pt x="17" y="1"/>
                    <a:pt x="20" y="2"/>
                    <a:pt x="24" y="2"/>
                  </a:cubicBezTo>
                  <a:cubicBezTo>
                    <a:pt x="19" y="4"/>
                    <a:pt x="15" y="5"/>
                    <a:pt x="10" y="9"/>
                  </a:cubicBezTo>
                  <a:cubicBezTo>
                    <a:pt x="17" y="6"/>
                    <a:pt x="23" y="6"/>
                    <a:pt x="28" y="5"/>
                  </a:cubicBezTo>
                  <a:cubicBezTo>
                    <a:pt x="26" y="7"/>
                    <a:pt x="22" y="10"/>
                    <a:pt x="21" y="11"/>
                  </a:cubicBezTo>
                  <a:cubicBezTo>
                    <a:pt x="14" y="15"/>
                    <a:pt x="6" y="17"/>
                    <a:pt x="0" y="18"/>
                  </a:cubicBezTo>
                  <a:cubicBezTo>
                    <a:pt x="0" y="10"/>
                    <a:pt x="4" y="3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83" name="Freeform 1008"/>
            <p:cNvSpPr>
              <a:spLocks/>
            </p:cNvSpPr>
            <p:nvPr userDrawn="1"/>
          </p:nvSpPr>
          <p:spPr bwMode="auto">
            <a:xfrm>
              <a:off x="267" y="360"/>
              <a:ext cx="16" cy="27"/>
            </a:xfrm>
            <a:custGeom>
              <a:avLst/>
              <a:gdLst>
                <a:gd name="T0" fmla="*/ 33 w 36"/>
                <a:gd name="T1" fmla="*/ 0 h 59"/>
                <a:gd name="T2" fmla="*/ 33 w 36"/>
                <a:gd name="T3" fmla="*/ 0 h 59"/>
                <a:gd name="T4" fmla="*/ 36 w 36"/>
                <a:gd name="T5" fmla="*/ 3 h 59"/>
                <a:gd name="T6" fmla="*/ 24 w 36"/>
                <a:gd name="T7" fmla="*/ 14 h 59"/>
                <a:gd name="T8" fmla="*/ 16 w 36"/>
                <a:gd name="T9" fmla="*/ 25 h 59"/>
                <a:gd name="T10" fmla="*/ 18 w 36"/>
                <a:gd name="T11" fmla="*/ 43 h 59"/>
                <a:gd name="T12" fmla="*/ 7 w 36"/>
                <a:gd name="T13" fmla="*/ 55 h 59"/>
                <a:gd name="T14" fmla="*/ 19 w 36"/>
                <a:gd name="T15" fmla="*/ 46 h 59"/>
                <a:gd name="T16" fmla="*/ 13 w 36"/>
                <a:gd name="T17" fmla="*/ 58 h 59"/>
                <a:gd name="T18" fmla="*/ 0 w 36"/>
                <a:gd name="T19" fmla="*/ 55 h 59"/>
                <a:gd name="T20" fmla="*/ 10 w 36"/>
                <a:gd name="T21" fmla="*/ 15 h 59"/>
                <a:gd name="T22" fmla="*/ 3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3" y="0"/>
                  </a:moveTo>
                  <a:lnTo>
                    <a:pt x="33" y="0"/>
                  </a:lnTo>
                  <a:cubicBezTo>
                    <a:pt x="34" y="1"/>
                    <a:pt x="35" y="2"/>
                    <a:pt x="36" y="3"/>
                  </a:cubicBezTo>
                  <a:cubicBezTo>
                    <a:pt x="30" y="5"/>
                    <a:pt x="25" y="12"/>
                    <a:pt x="24" y="14"/>
                  </a:cubicBezTo>
                  <a:cubicBezTo>
                    <a:pt x="22" y="15"/>
                    <a:pt x="17" y="19"/>
                    <a:pt x="16" y="25"/>
                  </a:cubicBezTo>
                  <a:cubicBezTo>
                    <a:pt x="14" y="31"/>
                    <a:pt x="15" y="36"/>
                    <a:pt x="18" y="43"/>
                  </a:cubicBezTo>
                  <a:cubicBezTo>
                    <a:pt x="17" y="49"/>
                    <a:pt x="14" y="55"/>
                    <a:pt x="7" y="55"/>
                  </a:cubicBezTo>
                  <a:cubicBezTo>
                    <a:pt x="14" y="56"/>
                    <a:pt x="17" y="52"/>
                    <a:pt x="19" y="46"/>
                  </a:cubicBezTo>
                  <a:cubicBezTo>
                    <a:pt x="21" y="51"/>
                    <a:pt x="18" y="56"/>
                    <a:pt x="13" y="58"/>
                  </a:cubicBezTo>
                  <a:cubicBezTo>
                    <a:pt x="9" y="59"/>
                    <a:pt x="3" y="59"/>
                    <a:pt x="0" y="55"/>
                  </a:cubicBezTo>
                  <a:cubicBezTo>
                    <a:pt x="19" y="52"/>
                    <a:pt x="2" y="29"/>
                    <a:pt x="10" y="15"/>
                  </a:cubicBezTo>
                  <a:cubicBezTo>
                    <a:pt x="13" y="9"/>
                    <a:pt x="20" y="2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84" name="Freeform 1009"/>
            <p:cNvSpPr>
              <a:spLocks/>
            </p:cNvSpPr>
            <p:nvPr userDrawn="1"/>
          </p:nvSpPr>
          <p:spPr bwMode="auto">
            <a:xfrm>
              <a:off x="286" y="360"/>
              <a:ext cx="15" cy="9"/>
            </a:xfrm>
            <a:custGeom>
              <a:avLst/>
              <a:gdLst>
                <a:gd name="T0" fmla="*/ 26 w 33"/>
                <a:gd name="T1" fmla="*/ 0 h 20"/>
                <a:gd name="T2" fmla="*/ 26 w 33"/>
                <a:gd name="T3" fmla="*/ 0 h 20"/>
                <a:gd name="T4" fmla="*/ 28 w 33"/>
                <a:gd name="T5" fmla="*/ 4 h 20"/>
                <a:gd name="T6" fmla="*/ 15 w 33"/>
                <a:gd name="T7" fmla="*/ 13 h 20"/>
                <a:gd name="T8" fmla="*/ 30 w 33"/>
                <a:gd name="T9" fmla="*/ 7 h 20"/>
                <a:gd name="T10" fmla="*/ 33 w 33"/>
                <a:gd name="T11" fmla="*/ 10 h 20"/>
                <a:gd name="T12" fmla="*/ 0 w 33"/>
                <a:gd name="T13" fmla="*/ 20 h 20"/>
                <a:gd name="T14" fmla="*/ 26 w 33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0">
                  <a:moveTo>
                    <a:pt x="26" y="0"/>
                  </a:moveTo>
                  <a:lnTo>
                    <a:pt x="26" y="0"/>
                  </a:lnTo>
                  <a:cubicBezTo>
                    <a:pt x="27" y="1"/>
                    <a:pt x="27" y="2"/>
                    <a:pt x="28" y="4"/>
                  </a:cubicBezTo>
                  <a:cubicBezTo>
                    <a:pt x="24" y="6"/>
                    <a:pt x="19" y="10"/>
                    <a:pt x="15" y="13"/>
                  </a:cubicBezTo>
                  <a:cubicBezTo>
                    <a:pt x="20" y="11"/>
                    <a:pt x="26" y="8"/>
                    <a:pt x="30" y="7"/>
                  </a:cubicBezTo>
                  <a:cubicBezTo>
                    <a:pt x="31" y="8"/>
                    <a:pt x="32" y="9"/>
                    <a:pt x="33" y="10"/>
                  </a:cubicBezTo>
                  <a:cubicBezTo>
                    <a:pt x="20" y="19"/>
                    <a:pt x="6" y="20"/>
                    <a:pt x="0" y="20"/>
                  </a:cubicBezTo>
                  <a:cubicBezTo>
                    <a:pt x="5" y="11"/>
                    <a:pt x="20" y="3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85" name="Freeform 1010"/>
            <p:cNvSpPr>
              <a:spLocks/>
            </p:cNvSpPr>
            <p:nvPr userDrawn="1"/>
          </p:nvSpPr>
          <p:spPr bwMode="auto">
            <a:xfrm>
              <a:off x="282" y="348"/>
              <a:ext cx="16" cy="16"/>
            </a:xfrm>
            <a:custGeom>
              <a:avLst/>
              <a:gdLst>
                <a:gd name="T0" fmla="*/ 33 w 35"/>
                <a:gd name="T1" fmla="*/ 0 h 35"/>
                <a:gd name="T2" fmla="*/ 33 w 35"/>
                <a:gd name="T3" fmla="*/ 0 h 35"/>
                <a:gd name="T4" fmla="*/ 33 w 35"/>
                <a:gd name="T5" fmla="*/ 7 h 35"/>
                <a:gd name="T6" fmla="*/ 25 w 35"/>
                <a:gd name="T7" fmla="*/ 19 h 35"/>
                <a:gd name="T8" fmla="*/ 33 w 35"/>
                <a:gd name="T9" fmla="*/ 11 h 35"/>
                <a:gd name="T10" fmla="*/ 35 w 35"/>
                <a:gd name="T11" fmla="*/ 25 h 35"/>
                <a:gd name="T12" fmla="*/ 27 w 35"/>
                <a:gd name="T13" fmla="*/ 29 h 35"/>
                <a:gd name="T14" fmla="*/ 0 w 35"/>
                <a:gd name="T15" fmla="*/ 23 h 35"/>
                <a:gd name="T16" fmla="*/ 26 w 35"/>
                <a:gd name="T17" fmla="*/ 26 h 35"/>
                <a:gd name="T18" fmla="*/ 4 w 35"/>
                <a:gd name="T19" fmla="*/ 24 h 35"/>
                <a:gd name="T20" fmla="*/ 26 w 35"/>
                <a:gd name="T21" fmla="*/ 8 h 35"/>
                <a:gd name="T22" fmla="*/ 33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33" y="0"/>
                  </a:moveTo>
                  <a:lnTo>
                    <a:pt x="33" y="0"/>
                  </a:lnTo>
                  <a:lnTo>
                    <a:pt x="33" y="7"/>
                  </a:lnTo>
                  <a:cubicBezTo>
                    <a:pt x="32" y="12"/>
                    <a:pt x="27" y="17"/>
                    <a:pt x="25" y="19"/>
                  </a:cubicBezTo>
                  <a:cubicBezTo>
                    <a:pt x="28" y="18"/>
                    <a:pt x="32" y="13"/>
                    <a:pt x="33" y="11"/>
                  </a:cubicBezTo>
                  <a:cubicBezTo>
                    <a:pt x="33" y="18"/>
                    <a:pt x="34" y="21"/>
                    <a:pt x="35" y="25"/>
                  </a:cubicBezTo>
                  <a:cubicBezTo>
                    <a:pt x="34" y="26"/>
                    <a:pt x="30" y="28"/>
                    <a:pt x="27" y="29"/>
                  </a:cubicBezTo>
                  <a:cubicBezTo>
                    <a:pt x="15" y="35"/>
                    <a:pt x="3" y="30"/>
                    <a:pt x="0" y="23"/>
                  </a:cubicBezTo>
                  <a:cubicBezTo>
                    <a:pt x="4" y="27"/>
                    <a:pt x="16" y="32"/>
                    <a:pt x="26" y="26"/>
                  </a:cubicBezTo>
                  <a:cubicBezTo>
                    <a:pt x="18" y="29"/>
                    <a:pt x="9" y="28"/>
                    <a:pt x="4" y="24"/>
                  </a:cubicBezTo>
                  <a:cubicBezTo>
                    <a:pt x="11" y="24"/>
                    <a:pt x="23" y="21"/>
                    <a:pt x="26" y="8"/>
                  </a:cubicBezTo>
                  <a:cubicBezTo>
                    <a:pt x="29" y="6"/>
                    <a:pt x="32" y="3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86" name="Freeform 1011"/>
            <p:cNvSpPr>
              <a:spLocks/>
            </p:cNvSpPr>
            <p:nvPr userDrawn="1"/>
          </p:nvSpPr>
          <p:spPr bwMode="auto">
            <a:xfrm>
              <a:off x="291" y="332"/>
              <a:ext cx="6" cy="19"/>
            </a:xfrm>
            <a:custGeom>
              <a:avLst/>
              <a:gdLst>
                <a:gd name="T0" fmla="*/ 13 w 13"/>
                <a:gd name="T1" fmla="*/ 0 h 41"/>
                <a:gd name="T2" fmla="*/ 13 w 13"/>
                <a:gd name="T3" fmla="*/ 0 h 41"/>
                <a:gd name="T4" fmla="*/ 13 w 13"/>
                <a:gd name="T5" fmla="*/ 30 h 41"/>
                <a:gd name="T6" fmla="*/ 2 w 13"/>
                <a:gd name="T7" fmla="*/ 41 h 41"/>
                <a:gd name="T8" fmla="*/ 0 w 13"/>
                <a:gd name="T9" fmla="*/ 1 h 41"/>
                <a:gd name="T10" fmla="*/ 7 w 13"/>
                <a:gd name="T11" fmla="*/ 5 h 41"/>
                <a:gd name="T12" fmla="*/ 9 w 13"/>
                <a:gd name="T13" fmla="*/ 25 h 41"/>
                <a:gd name="T14" fmla="*/ 10 w 13"/>
                <a:gd name="T15" fmla="*/ 5 h 41"/>
                <a:gd name="T16" fmla="*/ 13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13" y="0"/>
                  </a:moveTo>
                  <a:lnTo>
                    <a:pt x="13" y="0"/>
                  </a:lnTo>
                  <a:lnTo>
                    <a:pt x="13" y="30"/>
                  </a:lnTo>
                  <a:cubicBezTo>
                    <a:pt x="12" y="34"/>
                    <a:pt x="7" y="40"/>
                    <a:pt x="2" y="41"/>
                  </a:cubicBezTo>
                  <a:cubicBezTo>
                    <a:pt x="7" y="30"/>
                    <a:pt x="8" y="15"/>
                    <a:pt x="0" y="1"/>
                  </a:cubicBezTo>
                  <a:cubicBezTo>
                    <a:pt x="2" y="2"/>
                    <a:pt x="6" y="4"/>
                    <a:pt x="7" y="5"/>
                  </a:cubicBezTo>
                  <a:cubicBezTo>
                    <a:pt x="8" y="8"/>
                    <a:pt x="9" y="18"/>
                    <a:pt x="9" y="25"/>
                  </a:cubicBezTo>
                  <a:cubicBezTo>
                    <a:pt x="11" y="18"/>
                    <a:pt x="10" y="7"/>
                    <a:pt x="10" y="5"/>
                  </a:cubicBezTo>
                  <a:cubicBezTo>
                    <a:pt x="10" y="3"/>
                    <a:pt x="11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87" name="Freeform 1012"/>
            <p:cNvSpPr>
              <a:spLocks/>
            </p:cNvSpPr>
            <p:nvPr userDrawn="1"/>
          </p:nvSpPr>
          <p:spPr bwMode="auto">
            <a:xfrm>
              <a:off x="268" y="331"/>
              <a:ext cx="12" cy="20"/>
            </a:xfrm>
            <a:custGeom>
              <a:avLst/>
              <a:gdLst>
                <a:gd name="T0" fmla="*/ 15 w 27"/>
                <a:gd name="T1" fmla="*/ 1 h 44"/>
                <a:gd name="T2" fmla="*/ 15 w 27"/>
                <a:gd name="T3" fmla="*/ 1 h 44"/>
                <a:gd name="T4" fmla="*/ 14 w 27"/>
                <a:gd name="T5" fmla="*/ 28 h 44"/>
                <a:gd name="T6" fmla="*/ 21 w 27"/>
                <a:gd name="T7" fmla="*/ 0 h 44"/>
                <a:gd name="T8" fmla="*/ 27 w 27"/>
                <a:gd name="T9" fmla="*/ 5 h 44"/>
                <a:gd name="T10" fmla="*/ 26 w 27"/>
                <a:gd name="T11" fmla="*/ 32 h 44"/>
                <a:gd name="T12" fmla="*/ 13 w 27"/>
                <a:gd name="T13" fmla="*/ 44 h 44"/>
                <a:gd name="T14" fmla="*/ 1 w 27"/>
                <a:gd name="T15" fmla="*/ 33 h 44"/>
                <a:gd name="T16" fmla="*/ 6 w 27"/>
                <a:gd name="T17" fmla="*/ 4 h 44"/>
                <a:gd name="T18" fmla="*/ 15 w 27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4">
                  <a:moveTo>
                    <a:pt x="15" y="1"/>
                  </a:moveTo>
                  <a:lnTo>
                    <a:pt x="15" y="1"/>
                  </a:lnTo>
                  <a:cubicBezTo>
                    <a:pt x="15" y="6"/>
                    <a:pt x="14" y="20"/>
                    <a:pt x="14" y="28"/>
                  </a:cubicBezTo>
                  <a:cubicBezTo>
                    <a:pt x="16" y="23"/>
                    <a:pt x="20" y="2"/>
                    <a:pt x="21" y="0"/>
                  </a:cubicBezTo>
                  <a:cubicBezTo>
                    <a:pt x="21" y="3"/>
                    <a:pt x="25" y="3"/>
                    <a:pt x="27" y="5"/>
                  </a:cubicBezTo>
                  <a:cubicBezTo>
                    <a:pt x="26" y="9"/>
                    <a:pt x="26" y="30"/>
                    <a:pt x="26" y="32"/>
                  </a:cubicBezTo>
                  <a:cubicBezTo>
                    <a:pt x="25" y="43"/>
                    <a:pt x="17" y="41"/>
                    <a:pt x="13" y="44"/>
                  </a:cubicBezTo>
                  <a:cubicBezTo>
                    <a:pt x="9" y="41"/>
                    <a:pt x="0" y="39"/>
                    <a:pt x="1" y="33"/>
                  </a:cubicBezTo>
                  <a:cubicBezTo>
                    <a:pt x="3" y="22"/>
                    <a:pt x="5" y="13"/>
                    <a:pt x="6" y="4"/>
                  </a:cubicBezTo>
                  <a:cubicBezTo>
                    <a:pt x="9" y="2"/>
                    <a:pt x="12" y="3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88" name="Freeform 1013"/>
            <p:cNvSpPr>
              <a:spLocks/>
            </p:cNvSpPr>
            <p:nvPr userDrawn="1"/>
          </p:nvSpPr>
          <p:spPr bwMode="auto">
            <a:xfrm>
              <a:off x="251" y="327"/>
              <a:ext cx="17" cy="26"/>
            </a:xfrm>
            <a:custGeom>
              <a:avLst/>
              <a:gdLst>
                <a:gd name="T0" fmla="*/ 28 w 38"/>
                <a:gd name="T1" fmla="*/ 0 h 57"/>
                <a:gd name="T2" fmla="*/ 28 w 38"/>
                <a:gd name="T3" fmla="*/ 0 h 57"/>
                <a:gd name="T4" fmla="*/ 18 w 38"/>
                <a:gd name="T5" fmla="*/ 36 h 57"/>
                <a:gd name="T6" fmla="*/ 34 w 38"/>
                <a:gd name="T7" fmla="*/ 1 h 57"/>
                <a:gd name="T8" fmla="*/ 38 w 38"/>
                <a:gd name="T9" fmla="*/ 8 h 57"/>
                <a:gd name="T10" fmla="*/ 25 w 38"/>
                <a:gd name="T11" fmla="*/ 50 h 57"/>
                <a:gd name="T12" fmla="*/ 11 w 38"/>
                <a:gd name="T13" fmla="*/ 57 h 57"/>
                <a:gd name="T14" fmla="*/ 2 w 38"/>
                <a:gd name="T15" fmla="*/ 43 h 57"/>
                <a:gd name="T16" fmla="*/ 21 w 38"/>
                <a:gd name="T17" fmla="*/ 1 h 57"/>
                <a:gd name="T18" fmla="*/ 28 w 38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7">
                  <a:moveTo>
                    <a:pt x="28" y="0"/>
                  </a:moveTo>
                  <a:lnTo>
                    <a:pt x="28" y="0"/>
                  </a:lnTo>
                  <a:cubicBezTo>
                    <a:pt x="26" y="8"/>
                    <a:pt x="19" y="32"/>
                    <a:pt x="18" y="36"/>
                  </a:cubicBezTo>
                  <a:cubicBezTo>
                    <a:pt x="23" y="29"/>
                    <a:pt x="31" y="8"/>
                    <a:pt x="34" y="1"/>
                  </a:cubicBezTo>
                  <a:cubicBezTo>
                    <a:pt x="35" y="4"/>
                    <a:pt x="37" y="6"/>
                    <a:pt x="38" y="8"/>
                  </a:cubicBezTo>
                  <a:cubicBezTo>
                    <a:pt x="35" y="19"/>
                    <a:pt x="27" y="46"/>
                    <a:pt x="25" y="50"/>
                  </a:cubicBezTo>
                  <a:cubicBezTo>
                    <a:pt x="23" y="56"/>
                    <a:pt x="14" y="54"/>
                    <a:pt x="11" y="57"/>
                  </a:cubicBezTo>
                  <a:cubicBezTo>
                    <a:pt x="8" y="54"/>
                    <a:pt x="0" y="50"/>
                    <a:pt x="2" y="43"/>
                  </a:cubicBezTo>
                  <a:cubicBezTo>
                    <a:pt x="5" y="34"/>
                    <a:pt x="17" y="9"/>
                    <a:pt x="21" y="1"/>
                  </a:cubicBezTo>
                  <a:cubicBezTo>
                    <a:pt x="23" y="1"/>
                    <a:pt x="26" y="1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89" name="Freeform 1014"/>
            <p:cNvSpPr>
              <a:spLocks/>
            </p:cNvSpPr>
            <p:nvPr userDrawn="1"/>
          </p:nvSpPr>
          <p:spPr bwMode="auto">
            <a:xfrm>
              <a:off x="237" y="320"/>
              <a:ext cx="20" cy="29"/>
            </a:xfrm>
            <a:custGeom>
              <a:avLst/>
              <a:gdLst>
                <a:gd name="T0" fmla="*/ 32 w 46"/>
                <a:gd name="T1" fmla="*/ 2 h 63"/>
                <a:gd name="T2" fmla="*/ 32 w 46"/>
                <a:gd name="T3" fmla="*/ 2 h 63"/>
                <a:gd name="T4" fmla="*/ 44 w 46"/>
                <a:gd name="T5" fmla="*/ 0 h 63"/>
                <a:gd name="T6" fmla="*/ 19 w 46"/>
                <a:gd name="T7" fmla="*/ 40 h 63"/>
                <a:gd name="T8" fmla="*/ 44 w 46"/>
                <a:gd name="T9" fmla="*/ 8 h 63"/>
                <a:gd name="T10" fmla="*/ 46 w 46"/>
                <a:gd name="T11" fmla="*/ 15 h 63"/>
                <a:gd name="T12" fmla="*/ 21 w 46"/>
                <a:gd name="T13" fmla="*/ 59 h 63"/>
                <a:gd name="T14" fmla="*/ 6 w 46"/>
                <a:gd name="T15" fmla="*/ 62 h 63"/>
                <a:gd name="T16" fmla="*/ 1 w 46"/>
                <a:gd name="T17" fmla="*/ 48 h 63"/>
                <a:gd name="T18" fmla="*/ 32 w 46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63">
                  <a:moveTo>
                    <a:pt x="32" y="2"/>
                  </a:moveTo>
                  <a:lnTo>
                    <a:pt x="32" y="2"/>
                  </a:lnTo>
                  <a:cubicBezTo>
                    <a:pt x="35" y="2"/>
                    <a:pt x="40" y="2"/>
                    <a:pt x="44" y="0"/>
                  </a:cubicBezTo>
                  <a:cubicBezTo>
                    <a:pt x="43" y="1"/>
                    <a:pt x="23" y="31"/>
                    <a:pt x="19" y="40"/>
                  </a:cubicBezTo>
                  <a:cubicBezTo>
                    <a:pt x="24" y="36"/>
                    <a:pt x="39" y="14"/>
                    <a:pt x="44" y="8"/>
                  </a:cubicBezTo>
                  <a:cubicBezTo>
                    <a:pt x="45" y="10"/>
                    <a:pt x="46" y="12"/>
                    <a:pt x="46" y="15"/>
                  </a:cubicBezTo>
                  <a:cubicBezTo>
                    <a:pt x="43" y="21"/>
                    <a:pt x="24" y="57"/>
                    <a:pt x="21" y="59"/>
                  </a:cubicBezTo>
                  <a:cubicBezTo>
                    <a:pt x="17" y="63"/>
                    <a:pt x="11" y="60"/>
                    <a:pt x="6" y="62"/>
                  </a:cubicBezTo>
                  <a:cubicBezTo>
                    <a:pt x="4" y="58"/>
                    <a:pt x="0" y="55"/>
                    <a:pt x="1" y="48"/>
                  </a:cubicBezTo>
                  <a:cubicBezTo>
                    <a:pt x="2" y="42"/>
                    <a:pt x="29" y="7"/>
                    <a:pt x="3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90" name="Freeform 1015"/>
            <p:cNvSpPr>
              <a:spLocks/>
            </p:cNvSpPr>
            <p:nvPr userDrawn="1"/>
          </p:nvSpPr>
          <p:spPr bwMode="auto">
            <a:xfrm>
              <a:off x="288" y="314"/>
              <a:ext cx="10" cy="19"/>
            </a:xfrm>
            <a:custGeom>
              <a:avLst/>
              <a:gdLst>
                <a:gd name="T0" fmla="*/ 23 w 24"/>
                <a:gd name="T1" fmla="*/ 30 h 43"/>
                <a:gd name="T2" fmla="*/ 23 w 24"/>
                <a:gd name="T3" fmla="*/ 30 h 43"/>
                <a:gd name="T4" fmla="*/ 16 w 24"/>
                <a:gd name="T5" fmla="*/ 43 h 43"/>
                <a:gd name="T6" fmla="*/ 3 w 24"/>
                <a:gd name="T7" fmla="*/ 35 h 43"/>
                <a:gd name="T8" fmla="*/ 0 w 24"/>
                <a:gd name="T9" fmla="*/ 4 h 43"/>
                <a:gd name="T10" fmla="*/ 6 w 24"/>
                <a:gd name="T11" fmla="*/ 6 h 43"/>
                <a:gd name="T12" fmla="*/ 13 w 24"/>
                <a:gd name="T13" fmla="*/ 27 h 43"/>
                <a:gd name="T14" fmla="*/ 11 w 24"/>
                <a:gd name="T15" fmla="*/ 4 h 43"/>
                <a:gd name="T16" fmla="*/ 15 w 24"/>
                <a:gd name="T17" fmla="*/ 0 h 43"/>
                <a:gd name="T18" fmla="*/ 23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23" y="30"/>
                  </a:moveTo>
                  <a:lnTo>
                    <a:pt x="23" y="30"/>
                  </a:lnTo>
                  <a:cubicBezTo>
                    <a:pt x="24" y="37"/>
                    <a:pt x="19" y="38"/>
                    <a:pt x="16" y="43"/>
                  </a:cubicBezTo>
                  <a:cubicBezTo>
                    <a:pt x="12" y="40"/>
                    <a:pt x="4" y="39"/>
                    <a:pt x="3" y="35"/>
                  </a:cubicBezTo>
                  <a:cubicBezTo>
                    <a:pt x="2" y="29"/>
                    <a:pt x="1" y="11"/>
                    <a:pt x="0" y="4"/>
                  </a:cubicBezTo>
                  <a:cubicBezTo>
                    <a:pt x="2" y="5"/>
                    <a:pt x="4" y="5"/>
                    <a:pt x="6" y="6"/>
                  </a:cubicBezTo>
                  <a:cubicBezTo>
                    <a:pt x="7" y="11"/>
                    <a:pt x="12" y="23"/>
                    <a:pt x="13" y="27"/>
                  </a:cubicBezTo>
                  <a:cubicBezTo>
                    <a:pt x="13" y="21"/>
                    <a:pt x="11" y="4"/>
                    <a:pt x="11" y="4"/>
                  </a:cubicBezTo>
                  <a:cubicBezTo>
                    <a:pt x="11" y="4"/>
                    <a:pt x="14" y="1"/>
                    <a:pt x="15" y="0"/>
                  </a:cubicBezTo>
                  <a:cubicBezTo>
                    <a:pt x="17" y="8"/>
                    <a:pt x="21" y="19"/>
                    <a:pt x="23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91" name="Freeform 1016"/>
            <p:cNvSpPr>
              <a:spLocks/>
            </p:cNvSpPr>
            <p:nvPr userDrawn="1"/>
          </p:nvSpPr>
          <p:spPr bwMode="auto">
            <a:xfrm>
              <a:off x="277" y="313"/>
              <a:ext cx="11" cy="20"/>
            </a:xfrm>
            <a:custGeom>
              <a:avLst/>
              <a:gdLst>
                <a:gd name="T0" fmla="*/ 14 w 23"/>
                <a:gd name="T1" fmla="*/ 3 h 46"/>
                <a:gd name="T2" fmla="*/ 14 w 23"/>
                <a:gd name="T3" fmla="*/ 3 h 46"/>
                <a:gd name="T4" fmla="*/ 16 w 23"/>
                <a:gd name="T5" fmla="*/ 0 h 46"/>
                <a:gd name="T6" fmla="*/ 21 w 23"/>
                <a:gd name="T7" fmla="*/ 6 h 46"/>
                <a:gd name="T8" fmla="*/ 22 w 23"/>
                <a:gd name="T9" fmla="*/ 36 h 46"/>
                <a:gd name="T10" fmla="*/ 12 w 23"/>
                <a:gd name="T11" fmla="*/ 46 h 46"/>
                <a:gd name="T12" fmla="*/ 0 w 23"/>
                <a:gd name="T13" fmla="*/ 35 h 46"/>
                <a:gd name="T14" fmla="*/ 3 w 23"/>
                <a:gd name="T15" fmla="*/ 8 h 46"/>
                <a:gd name="T16" fmla="*/ 5 w 23"/>
                <a:gd name="T17" fmla="*/ 10 h 46"/>
                <a:gd name="T18" fmla="*/ 10 w 23"/>
                <a:gd name="T19" fmla="*/ 6 h 46"/>
                <a:gd name="T20" fmla="*/ 12 w 23"/>
                <a:gd name="T21" fmla="*/ 29 h 46"/>
                <a:gd name="T22" fmla="*/ 14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14" y="3"/>
                  </a:moveTo>
                  <a:lnTo>
                    <a:pt x="14" y="3"/>
                  </a:lnTo>
                  <a:cubicBezTo>
                    <a:pt x="15" y="2"/>
                    <a:pt x="16" y="2"/>
                    <a:pt x="16" y="0"/>
                  </a:cubicBezTo>
                  <a:cubicBezTo>
                    <a:pt x="17" y="3"/>
                    <a:pt x="19" y="5"/>
                    <a:pt x="21" y="6"/>
                  </a:cubicBezTo>
                  <a:cubicBezTo>
                    <a:pt x="21" y="11"/>
                    <a:pt x="22" y="33"/>
                    <a:pt x="22" y="36"/>
                  </a:cubicBezTo>
                  <a:cubicBezTo>
                    <a:pt x="23" y="42"/>
                    <a:pt x="16" y="43"/>
                    <a:pt x="12" y="46"/>
                  </a:cubicBezTo>
                  <a:cubicBezTo>
                    <a:pt x="7" y="42"/>
                    <a:pt x="0" y="41"/>
                    <a:pt x="0" y="35"/>
                  </a:cubicBezTo>
                  <a:cubicBezTo>
                    <a:pt x="0" y="27"/>
                    <a:pt x="3" y="14"/>
                    <a:pt x="3" y="8"/>
                  </a:cubicBezTo>
                  <a:cubicBezTo>
                    <a:pt x="4" y="8"/>
                    <a:pt x="5" y="9"/>
                    <a:pt x="5" y="10"/>
                  </a:cubicBezTo>
                  <a:cubicBezTo>
                    <a:pt x="7" y="7"/>
                    <a:pt x="9" y="7"/>
                    <a:pt x="10" y="6"/>
                  </a:cubicBezTo>
                  <a:cubicBezTo>
                    <a:pt x="10" y="9"/>
                    <a:pt x="10" y="21"/>
                    <a:pt x="12" y="29"/>
                  </a:cubicBezTo>
                  <a:cubicBezTo>
                    <a:pt x="13" y="21"/>
                    <a:pt x="13" y="11"/>
                    <a:pt x="1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92" name="Freeform 1017"/>
            <p:cNvSpPr>
              <a:spLocks/>
            </p:cNvSpPr>
            <p:nvPr userDrawn="1"/>
          </p:nvSpPr>
          <p:spPr bwMode="auto">
            <a:xfrm>
              <a:off x="273" y="313"/>
              <a:ext cx="3" cy="6"/>
            </a:xfrm>
            <a:custGeom>
              <a:avLst/>
              <a:gdLst>
                <a:gd name="T0" fmla="*/ 3 w 5"/>
                <a:gd name="T1" fmla="*/ 0 h 12"/>
                <a:gd name="T2" fmla="*/ 3 w 5"/>
                <a:gd name="T3" fmla="*/ 0 h 12"/>
                <a:gd name="T4" fmla="*/ 5 w 5"/>
                <a:gd name="T5" fmla="*/ 1 h 12"/>
                <a:gd name="T6" fmla="*/ 0 w 5"/>
                <a:gd name="T7" fmla="*/ 12 h 12"/>
                <a:gd name="T8" fmla="*/ 3 w 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3" y="0"/>
                  </a:moveTo>
                  <a:lnTo>
                    <a:pt x="3" y="0"/>
                  </a:lnTo>
                  <a:lnTo>
                    <a:pt x="5" y="1"/>
                  </a:lnTo>
                  <a:lnTo>
                    <a:pt x="0" y="1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93" name="Freeform 1018"/>
            <p:cNvSpPr>
              <a:spLocks/>
            </p:cNvSpPr>
            <p:nvPr userDrawn="1"/>
          </p:nvSpPr>
          <p:spPr bwMode="auto">
            <a:xfrm>
              <a:off x="265" y="312"/>
              <a:ext cx="13" cy="19"/>
            </a:xfrm>
            <a:custGeom>
              <a:avLst/>
              <a:gdLst>
                <a:gd name="T0" fmla="*/ 20 w 28"/>
                <a:gd name="T1" fmla="*/ 0 h 42"/>
                <a:gd name="T2" fmla="*/ 20 w 28"/>
                <a:gd name="T3" fmla="*/ 0 h 42"/>
                <a:gd name="T4" fmla="*/ 15 w 28"/>
                <a:gd name="T5" fmla="*/ 24 h 42"/>
                <a:gd name="T6" fmla="*/ 24 w 28"/>
                <a:gd name="T7" fmla="*/ 4 h 42"/>
                <a:gd name="T8" fmla="*/ 28 w 28"/>
                <a:gd name="T9" fmla="*/ 7 h 42"/>
                <a:gd name="T10" fmla="*/ 23 w 28"/>
                <a:gd name="T11" fmla="*/ 35 h 42"/>
                <a:gd name="T12" fmla="*/ 9 w 28"/>
                <a:gd name="T13" fmla="*/ 42 h 42"/>
                <a:gd name="T14" fmla="*/ 4 w 28"/>
                <a:gd name="T15" fmla="*/ 25 h 42"/>
                <a:gd name="T16" fmla="*/ 14 w 28"/>
                <a:gd name="T17" fmla="*/ 3 h 42"/>
                <a:gd name="T18" fmla="*/ 20 w 28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2">
                  <a:moveTo>
                    <a:pt x="20" y="0"/>
                  </a:moveTo>
                  <a:lnTo>
                    <a:pt x="20" y="0"/>
                  </a:lnTo>
                  <a:cubicBezTo>
                    <a:pt x="19" y="7"/>
                    <a:pt x="16" y="19"/>
                    <a:pt x="15" y="24"/>
                  </a:cubicBezTo>
                  <a:cubicBezTo>
                    <a:pt x="19" y="18"/>
                    <a:pt x="22" y="9"/>
                    <a:pt x="24" y="4"/>
                  </a:cubicBezTo>
                  <a:lnTo>
                    <a:pt x="28" y="7"/>
                  </a:lnTo>
                  <a:cubicBezTo>
                    <a:pt x="27" y="14"/>
                    <a:pt x="24" y="31"/>
                    <a:pt x="23" y="35"/>
                  </a:cubicBezTo>
                  <a:cubicBezTo>
                    <a:pt x="21" y="41"/>
                    <a:pt x="15" y="40"/>
                    <a:pt x="9" y="42"/>
                  </a:cubicBezTo>
                  <a:cubicBezTo>
                    <a:pt x="6" y="37"/>
                    <a:pt x="0" y="34"/>
                    <a:pt x="4" y="25"/>
                  </a:cubicBezTo>
                  <a:cubicBezTo>
                    <a:pt x="6" y="20"/>
                    <a:pt x="12" y="6"/>
                    <a:pt x="14" y="3"/>
                  </a:cubicBezTo>
                  <a:cubicBezTo>
                    <a:pt x="16" y="2"/>
                    <a:pt x="18" y="3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94" name="Freeform 1019"/>
            <p:cNvSpPr>
              <a:spLocks/>
            </p:cNvSpPr>
            <p:nvPr userDrawn="1"/>
          </p:nvSpPr>
          <p:spPr bwMode="auto">
            <a:xfrm>
              <a:off x="295" y="311"/>
              <a:ext cx="2" cy="9"/>
            </a:xfrm>
            <a:custGeom>
              <a:avLst/>
              <a:gdLst>
                <a:gd name="T0" fmla="*/ 0 w 5"/>
                <a:gd name="T1" fmla="*/ 3 h 20"/>
                <a:gd name="T2" fmla="*/ 0 w 5"/>
                <a:gd name="T3" fmla="*/ 3 h 20"/>
                <a:gd name="T4" fmla="*/ 1 w 5"/>
                <a:gd name="T5" fmla="*/ 0 h 20"/>
                <a:gd name="T6" fmla="*/ 5 w 5"/>
                <a:gd name="T7" fmla="*/ 2 h 20"/>
                <a:gd name="T8" fmla="*/ 5 w 5"/>
                <a:gd name="T9" fmla="*/ 20 h 20"/>
                <a:gd name="T10" fmla="*/ 0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ubicBezTo>
                    <a:pt x="2" y="1"/>
                    <a:pt x="4" y="2"/>
                    <a:pt x="5" y="2"/>
                  </a:cubicBezTo>
                  <a:lnTo>
                    <a:pt x="5" y="2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95" name="Freeform 1020"/>
            <p:cNvSpPr>
              <a:spLocks/>
            </p:cNvSpPr>
            <p:nvPr userDrawn="1"/>
          </p:nvSpPr>
          <p:spPr bwMode="auto">
            <a:xfrm>
              <a:off x="256" y="309"/>
              <a:ext cx="15" cy="18"/>
            </a:xfrm>
            <a:custGeom>
              <a:avLst/>
              <a:gdLst>
                <a:gd name="T0" fmla="*/ 19 w 32"/>
                <a:gd name="T1" fmla="*/ 0 h 39"/>
                <a:gd name="T2" fmla="*/ 19 w 32"/>
                <a:gd name="T3" fmla="*/ 0 h 39"/>
                <a:gd name="T4" fmla="*/ 22 w 32"/>
                <a:gd name="T5" fmla="*/ 5 h 39"/>
                <a:gd name="T6" fmla="*/ 14 w 32"/>
                <a:gd name="T7" fmla="*/ 25 h 39"/>
                <a:gd name="T8" fmla="*/ 26 w 32"/>
                <a:gd name="T9" fmla="*/ 8 h 39"/>
                <a:gd name="T10" fmla="*/ 32 w 32"/>
                <a:gd name="T11" fmla="*/ 9 h 39"/>
                <a:gd name="T12" fmla="*/ 20 w 32"/>
                <a:gd name="T13" fmla="*/ 34 h 39"/>
                <a:gd name="T14" fmla="*/ 5 w 32"/>
                <a:gd name="T15" fmla="*/ 39 h 39"/>
                <a:gd name="T16" fmla="*/ 2 w 32"/>
                <a:gd name="T17" fmla="*/ 25 h 39"/>
                <a:gd name="T18" fmla="*/ 19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9" y="0"/>
                  </a:moveTo>
                  <a:lnTo>
                    <a:pt x="19" y="0"/>
                  </a:lnTo>
                  <a:cubicBezTo>
                    <a:pt x="20" y="2"/>
                    <a:pt x="21" y="3"/>
                    <a:pt x="22" y="5"/>
                  </a:cubicBezTo>
                  <a:cubicBezTo>
                    <a:pt x="20" y="11"/>
                    <a:pt x="15" y="20"/>
                    <a:pt x="14" y="25"/>
                  </a:cubicBezTo>
                  <a:cubicBezTo>
                    <a:pt x="17" y="23"/>
                    <a:pt x="24" y="11"/>
                    <a:pt x="26" y="8"/>
                  </a:cubicBezTo>
                  <a:cubicBezTo>
                    <a:pt x="28" y="8"/>
                    <a:pt x="30" y="9"/>
                    <a:pt x="32" y="9"/>
                  </a:cubicBezTo>
                  <a:cubicBezTo>
                    <a:pt x="29" y="15"/>
                    <a:pt x="25" y="24"/>
                    <a:pt x="20" y="34"/>
                  </a:cubicBezTo>
                  <a:cubicBezTo>
                    <a:pt x="18" y="39"/>
                    <a:pt x="10" y="38"/>
                    <a:pt x="5" y="39"/>
                  </a:cubicBezTo>
                  <a:cubicBezTo>
                    <a:pt x="3" y="33"/>
                    <a:pt x="0" y="30"/>
                    <a:pt x="2" y="25"/>
                  </a:cubicBezTo>
                  <a:cubicBezTo>
                    <a:pt x="5" y="18"/>
                    <a:pt x="15" y="6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96" name="Freeform 1021"/>
            <p:cNvSpPr>
              <a:spLocks/>
            </p:cNvSpPr>
            <p:nvPr userDrawn="1"/>
          </p:nvSpPr>
          <p:spPr bwMode="auto">
            <a:xfrm>
              <a:off x="247" y="305"/>
              <a:ext cx="17" cy="15"/>
            </a:xfrm>
            <a:custGeom>
              <a:avLst/>
              <a:gdLst>
                <a:gd name="T0" fmla="*/ 26 w 40"/>
                <a:gd name="T1" fmla="*/ 0 h 33"/>
                <a:gd name="T2" fmla="*/ 26 w 40"/>
                <a:gd name="T3" fmla="*/ 0 h 33"/>
                <a:gd name="T4" fmla="*/ 30 w 40"/>
                <a:gd name="T5" fmla="*/ 2 h 33"/>
                <a:gd name="T6" fmla="*/ 17 w 40"/>
                <a:gd name="T7" fmla="*/ 19 h 33"/>
                <a:gd name="T8" fmla="*/ 36 w 40"/>
                <a:gd name="T9" fmla="*/ 3 h 33"/>
                <a:gd name="T10" fmla="*/ 40 w 40"/>
                <a:gd name="T11" fmla="*/ 1 h 33"/>
                <a:gd name="T12" fmla="*/ 40 w 40"/>
                <a:gd name="T13" fmla="*/ 6 h 33"/>
                <a:gd name="T14" fmla="*/ 23 w 40"/>
                <a:gd name="T15" fmla="*/ 28 h 33"/>
                <a:gd name="T16" fmla="*/ 5 w 40"/>
                <a:gd name="T17" fmla="*/ 33 h 33"/>
                <a:gd name="T18" fmla="*/ 6 w 40"/>
                <a:gd name="T19" fmla="*/ 15 h 33"/>
                <a:gd name="T20" fmla="*/ 26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26" y="0"/>
                  </a:moveTo>
                  <a:lnTo>
                    <a:pt x="26" y="0"/>
                  </a:lnTo>
                  <a:cubicBezTo>
                    <a:pt x="28" y="1"/>
                    <a:pt x="29" y="1"/>
                    <a:pt x="30" y="2"/>
                  </a:cubicBezTo>
                  <a:cubicBezTo>
                    <a:pt x="26" y="6"/>
                    <a:pt x="21" y="13"/>
                    <a:pt x="17" y="19"/>
                  </a:cubicBezTo>
                  <a:cubicBezTo>
                    <a:pt x="22" y="15"/>
                    <a:pt x="34" y="4"/>
                    <a:pt x="36" y="3"/>
                  </a:cubicBezTo>
                  <a:cubicBezTo>
                    <a:pt x="38" y="3"/>
                    <a:pt x="39" y="2"/>
                    <a:pt x="40" y="1"/>
                  </a:cubicBezTo>
                  <a:cubicBezTo>
                    <a:pt x="40" y="3"/>
                    <a:pt x="40" y="5"/>
                    <a:pt x="40" y="6"/>
                  </a:cubicBezTo>
                  <a:cubicBezTo>
                    <a:pt x="37" y="11"/>
                    <a:pt x="26" y="24"/>
                    <a:pt x="23" y="28"/>
                  </a:cubicBezTo>
                  <a:cubicBezTo>
                    <a:pt x="18" y="32"/>
                    <a:pt x="12" y="32"/>
                    <a:pt x="5" y="33"/>
                  </a:cubicBezTo>
                  <a:cubicBezTo>
                    <a:pt x="4" y="26"/>
                    <a:pt x="0" y="20"/>
                    <a:pt x="6" y="15"/>
                  </a:cubicBezTo>
                  <a:cubicBezTo>
                    <a:pt x="9" y="11"/>
                    <a:pt x="24" y="1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97" name="Freeform 1022"/>
            <p:cNvSpPr>
              <a:spLocks/>
            </p:cNvSpPr>
            <p:nvPr userDrawn="1"/>
          </p:nvSpPr>
          <p:spPr bwMode="auto">
            <a:xfrm>
              <a:off x="239" y="299"/>
              <a:ext cx="18" cy="13"/>
            </a:xfrm>
            <a:custGeom>
              <a:avLst/>
              <a:gdLst>
                <a:gd name="T0" fmla="*/ 9 w 40"/>
                <a:gd name="T1" fmla="*/ 6 h 27"/>
                <a:gd name="T2" fmla="*/ 9 w 40"/>
                <a:gd name="T3" fmla="*/ 6 h 27"/>
                <a:gd name="T4" fmla="*/ 36 w 40"/>
                <a:gd name="T5" fmla="*/ 0 h 27"/>
                <a:gd name="T6" fmla="*/ 36 w 40"/>
                <a:gd name="T7" fmla="*/ 5 h 27"/>
                <a:gd name="T8" fmla="*/ 15 w 40"/>
                <a:gd name="T9" fmla="*/ 14 h 27"/>
                <a:gd name="T10" fmla="*/ 36 w 40"/>
                <a:gd name="T11" fmla="*/ 10 h 27"/>
                <a:gd name="T12" fmla="*/ 40 w 40"/>
                <a:gd name="T13" fmla="*/ 12 h 27"/>
                <a:gd name="T14" fmla="*/ 20 w 40"/>
                <a:gd name="T15" fmla="*/ 23 h 27"/>
                <a:gd name="T16" fmla="*/ 0 w 40"/>
                <a:gd name="T17" fmla="*/ 21 h 27"/>
                <a:gd name="T18" fmla="*/ 9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9" y="6"/>
                  </a:moveTo>
                  <a:lnTo>
                    <a:pt x="9" y="6"/>
                  </a:lnTo>
                  <a:cubicBezTo>
                    <a:pt x="12" y="5"/>
                    <a:pt x="36" y="0"/>
                    <a:pt x="36" y="0"/>
                  </a:cubicBezTo>
                  <a:cubicBezTo>
                    <a:pt x="36" y="2"/>
                    <a:pt x="36" y="3"/>
                    <a:pt x="36" y="5"/>
                  </a:cubicBezTo>
                  <a:cubicBezTo>
                    <a:pt x="29" y="8"/>
                    <a:pt x="21" y="12"/>
                    <a:pt x="15" y="14"/>
                  </a:cubicBezTo>
                  <a:cubicBezTo>
                    <a:pt x="23" y="14"/>
                    <a:pt x="34" y="10"/>
                    <a:pt x="36" y="10"/>
                  </a:cubicBezTo>
                  <a:cubicBezTo>
                    <a:pt x="37" y="10"/>
                    <a:pt x="40" y="12"/>
                    <a:pt x="40" y="12"/>
                  </a:cubicBezTo>
                  <a:cubicBezTo>
                    <a:pt x="36" y="14"/>
                    <a:pt x="28" y="20"/>
                    <a:pt x="20" y="23"/>
                  </a:cubicBezTo>
                  <a:cubicBezTo>
                    <a:pt x="12" y="27"/>
                    <a:pt x="3" y="23"/>
                    <a:pt x="0" y="21"/>
                  </a:cubicBezTo>
                  <a:cubicBezTo>
                    <a:pt x="1" y="15"/>
                    <a:pt x="3" y="8"/>
                    <a:pt x="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98" name="Freeform 1023"/>
            <p:cNvSpPr>
              <a:spLocks/>
            </p:cNvSpPr>
            <p:nvPr userDrawn="1"/>
          </p:nvSpPr>
          <p:spPr bwMode="auto">
            <a:xfrm>
              <a:off x="223" y="298"/>
              <a:ext cx="10" cy="1"/>
            </a:xfrm>
            <a:custGeom>
              <a:avLst/>
              <a:gdLst>
                <a:gd name="T0" fmla="*/ 0 w 23"/>
                <a:gd name="T1" fmla="*/ 2 h 3"/>
                <a:gd name="T2" fmla="*/ 0 w 23"/>
                <a:gd name="T3" fmla="*/ 2 h 3"/>
                <a:gd name="T4" fmla="*/ 23 w 23"/>
                <a:gd name="T5" fmla="*/ 0 h 3"/>
                <a:gd name="T6" fmla="*/ 23 w 23"/>
                <a:gd name="T7" fmla="*/ 2 h 3"/>
                <a:gd name="T8" fmla="*/ 0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0" y="2"/>
                  </a:moveTo>
                  <a:lnTo>
                    <a:pt x="0" y="2"/>
                  </a:lnTo>
                  <a:cubicBezTo>
                    <a:pt x="11" y="0"/>
                    <a:pt x="20" y="0"/>
                    <a:pt x="23" y="0"/>
                  </a:cubicBezTo>
                  <a:cubicBezTo>
                    <a:pt x="23" y="1"/>
                    <a:pt x="23" y="2"/>
                    <a:pt x="23" y="2"/>
                  </a:cubicBezTo>
                  <a:cubicBezTo>
                    <a:pt x="16" y="3"/>
                    <a:pt x="1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99" name="Freeform 1024"/>
            <p:cNvSpPr>
              <a:spLocks/>
            </p:cNvSpPr>
            <p:nvPr userDrawn="1"/>
          </p:nvSpPr>
          <p:spPr bwMode="auto">
            <a:xfrm>
              <a:off x="200" y="293"/>
              <a:ext cx="38" cy="12"/>
            </a:xfrm>
            <a:custGeom>
              <a:avLst/>
              <a:gdLst>
                <a:gd name="T0" fmla="*/ 0 w 84"/>
                <a:gd name="T1" fmla="*/ 12 h 27"/>
                <a:gd name="T2" fmla="*/ 0 w 84"/>
                <a:gd name="T3" fmla="*/ 12 h 27"/>
                <a:gd name="T4" fmla="*/ 36 w 84"/>
                <a:gd name="T5" fmla="*/ 0 h 27"/>
                <a:gd name="T6" fmla="*/ 80 w 84"/>
                <a:gd name="T7" fmla="*/ 2 h 27"/>
                <a:gd name="T8" fmla="*/ 74 w 84"/>
                <a:gd name="T9" fmla="*/ 9 h 27"/>
                <a:gd name="T10" fmla="*/ 34 w 84"/>
                <a:gd name="T11" fmla="*/ 13 h 27"/>
                <a:gd name="T12" fmla="*/ 76 w 84"/>
                <a:gd name="T13" fmla="*/ 14 h 27"/>
                <a:gd name="T14" fmla="*/ 84 w 84"/>
                <a:gd name="T15" fmla="*/ 20 h 27"/>
                <a:gd name="T16" fmla="*/ 35 w 84"/>
                <a:gd name="T17" fmla="*/ 26 h 27"/>
                <a:gd name="T18" fmla="*/ 0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0" y="12"/>
                  </a:moveTo>
                  <a:lnTo>
                    <a:pt x="0" y="12"/>
                  </a:lnTo>
                  <a:cubicBezTo>
                    <a:pt x="8" y="5"/>
                    <a:pt x="21" y="0"/>
                    <a:pt x="36" y="0"/>
                  </a:cubicBezTo>
                  <a:cubicBezTo>
                    <a:pt x="50" y="1"/>
                    <a:pt x="64" y="1"/>
                    <a:pt x="80" y="2"/>
                  </a:cubicBezTo>
                  <a:cubicBezTo>
                    <a:pt x="77" y="4"/>
                    <a:pt x="75" y="7"/>
                    <a:pt x="74" y="9"/>
                  </a:cubicBezTo>
                  <a:cubicBezTo>
                    <a:pt x="60" y="10"/>
                    <a:pt x="50" y="10"/>
                    <a:pt x="34" y="13"/>
                  </a:cubicBezTo>
                  <a:cubicBezTo>
                    <a:pt x="49" y="15"/>
                    <a:pt x="71" y="15"/>
                    <a:pt x="76" y="14"/>
                  </a:cubicBezTo>
                  <a:cubicBezTo>
                    <a:pt x="77" y="17"/>
                    <a:pt x="80" y="19"/>
                    <a:pt x="84" y="20"/>
                  </a:cubicBezTo>
                  <a:cubicBezTo>
                    <a:pt x="63" y="23"/>
                    <a:pt x="48" y="25"/>
                    <a:pt x="35" y="26"/>
                  </a:cubicBezTo>
                  <a:cubicBezTo>
                    <a:pt x="18" y="27"/>
                    <a:pt x="7" y="23"/>
                    <a:pt x="0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00" name="Freeform 1025"/>
            <p:cNvSpPr>
              <a:spLocks/>
            </p:cNvSpPr>
            <p:nvPr userDrawn="1"/>
          </p:nvSpPr>
          <p:spPr bwMode="auto">
            <a:xfrm>
              <a:off x="234" y="292"/>
              <a:ext cx="24" cy="10"/>
            </a:xfrm>
            <a:custGeom>
              <a:avLst/>
              <a:gdLst>
                <a:gd name="T0" fmla="*/ 13 w 52"/>
                <a:gd name="T1" fmla="*/ 2 h 22"/>
                <a:gd name="T2" fmla="*/ 13 w 52"/>
                <a:gd name="T3" fmla="*/ 2 h 22"/>
                <a:gd name="T4" fmla="*/ 42 w 52"/>
                <a:gd name="T5" fmla="*/ 1 h 22"/>
                <a:gd name="T6" fmla="*/ 46 w 52"/>
                <a:gd name="T7" fmla="*/ 5 h 22"/>
                <a:gd name="T8" fmla="*/ 23 w 52"/>
                <a:gd name="T9" fmla="*/ 10 h 22"/>
                <a:gd name="T10" fmla="*/ 52 w 52"/>
                <a:gd name="T11" fmla="*/ 9 h 22"/>
                <a:gd name="T12" fmla="*/ 48 w 52"/>
                <a:gd name="T13" fmla="*/ 15 h 22"/>
                <a:gd name="T14" fmla="*/ 18 w 52"/>
                <a:gd name="T15" fmla="*/ 20 h 22"/>
                <a:gd name="T16" fmla="*/ 0 w 52"/>
                <a:gd name="T17" fmla="*/ 13 h 22"/>
                <a:gd name="T18" fmla="*/ 13 w 52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2">
                  <a:moveTo>
                    <a:pt x="13" y="2"/>
                  </a:moveTo>
                  <a:lnTo>
                    <a:pt x="13" y="2"/>
                  </a:lnTo>
                  <a:cubicBezTo>
                    <a:pt x="21" y="1"/>
                    <a:pt x="37" y="0"/>
                    <a:pt x="42" y="1"/>
                  </a:cubicBezTo>
                  <a:cubicBezTo>
                    <a:pt x="43" y="2"/>
                    <a:pt x="45" y="4"/>
                    <a:pt x="46" y="5"/>
                  </a:cubicBezTo>
                  <a:cubicBezTo>
                    <a:pt x="41" y="7"/>
                    <a:pt x="30" y="8"/>
                    <a:pt x="23" y="10"/>
                  </a:cubicBezTo>
                  <a:cubicBezTo>
                    <a:pt x="30" y="11"/>
                    <a:pt x="45" y="9"/>
                    <a:pt x="52" y="9"/>
                  </a:cubicBezTo>
                  <a:cubicBezTo>
                    <a:pt x="49" y="11"/>
                    <a:pt x="48" y="13"/>
                    <a:pt x="48" y="15"/>
                  </a:cubicBezTo>
                  <a:cubicBezTo>
                    <a:pt x="42" y="17"/>
                    <a:pt x="18" y="20"/>
                    <a:pt x="18" y="20"/>
                  </a:cubicBezTo>
                  <a:cubicBezTo>
                    <a:pt x="7" y="22"/>
                    <a:pt x="4" y="18"/>
                    <a:pt x="0" y="13"/>
                  </a:cubicBezTo>
                  <a:cubicBezTo>
                    <a:pt x="2" y="7"/>
                    <a:pt x="7" y="2"/>
                    <a:pt x="1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01" name="Freeform 1026"/>
            <p:cNvSpPr>
              <a:spLocks/>
            </p:cNvSpPr>
            <p:nvPr userDrawn="1"/>
          </p:nvSpPr>
          <p:spPr bwMode="auto">
            <a:xfrm>
              <a:off x="245" y="286"/>
              <a:ext cx="7" cy="2"/>
            </a:xfrm>
            <a:custGeom>
              <a:avLst/>
              <a:gdLst>
                <a:gd name="T0" fmla="*/ 0 w 15"/>
                <a:gd name="T1" fmla="*/ 0 h 3"/>
                <a:gd name="T2" fmla="*/ 0 w 15"/>
                <a:gd name="T3" fmla="*/ 0 h 3"/>
                <a:gd name="T4" fmla="*/ 15 w 15"/>
                <a:gd name="T5" fmla="*/ 1 h 3"/>
                <a:gd name="T6" fmla="*/ 13 w 15"/>
                <a:gd name="T7" fmla="*/ 3 h 3"/>
                <a:gd name="T8" fmla="*/ 0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0" y="0"/>
                  </a:moveTo>
                  <a:lnTo>
                    <a:pt x="0" y="0"/>
                  </a:lnTo>
                  <a:cubicBezTo>
                    <a:pt x="5" y="0"/>
                    <a:pt x="11" y="1"/>
                    <a:pt x="15" y="1"/>
                  </a:cubicBezTo>
                  <a:cubicBezTo>
                    <a:pt x="15" y="1"/>
                    <a:pt x="14" y="2"/>
                    <a:pt x="13" y="3"/>
                  </a:cubicBezTo>
                  <a:cubicBezTo>
                    <a:pt x="9" y="2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02" name="Freeform 1027"/>
            <p:cNvSpPr>
              <a:spLocks/>
            </p:cNvSpPr>
            <p:nvPr userDrawn="1"/>
          </p:nvSpPr>
          <p:spPr bwMode="auto">
            <a:xfrm>
              <a:off x="222" y="286"/>
              <a:ext cx="9" cy="2"/>
            </a:xfrm>
            <a:custGeom>
              <a:avLst/>
              <a:gdLst>
                <a:gd name="T0" fmla="*/ 0 w 21"/>
                <a:gd name="T1" fmla="*/ 0 h 4"/>
                <a:gd name="T2" fmla="*/ 0 w 21"/>
                <a:gd name="T3" fmla="*/ 0 h 4"/>
                <a:gd name="T4" fmla="*/ 19 w 21"/>
                <a:gd name="T5" fmla="*/ 2 h 4"/>
                <a:gd name="T6" fmla="*/ 21 w 21"/>
                <a:gd name="T7" fmla="*/ 4 h 4"/>
                <a:gd name="T8" fmla="*/ 0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19" y="2"/>
                    <a:pt x="19" y="2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4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03" name="Freeform 1028"/>
            <p:cNvSpPr>
              <a:spLocks/>
            </p:cNvSpPr>
            <p:nvPr userDrawn="1"/>
          </p:nvSpPr>
          <p:spPr bwMode="auto">
            <a:xfrm>
              <a:off x="285" y="284"/>
              <a:ext cx="12" cy="11"/>
            </a:xfrm>
            <a:custGeom>
              <a:avLst/>
              <a:gdLst>
                <a:gd name="T0" fmla="*/ 6 w 26"/>
                <a:gd name="T1" fmla="*/ 0 h 24"/>
                <a:gd name="T2" fmla="*/ 6 w 26"/>
                <a:gd name="T3" fmla="*/ 0 h 24"/>
                <a:gd name="T4" fmla="*/ 26 w 26"/>
                <a:gd name="T5" fmla="*/ 3 h 24"/>
                <a:gd name="T6" fmla="*/ 26 w 26"/>
                <a:gd name="T7" fmla="*/ 22 h 24"/>
                <a:gd name="T8" fmla="*/ 6 w 26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6" y="0"/>
                  </a:moveTo>
                  <a:lnTo>
                    <a:pt x="6" y="0"/>
                  </a:lnTo>
                  <a:cubicBezTo>
                    <a:pt x="13" y="5"/>
                    <a:pt x="18" y="5"/>
                    <a:pt x="26" y="3"/>
                  </a:cubicBezTo>
                  <a:lnTo>
                    <a:pt x="26" y="22"/>
                  </a:lnTo>
                  <a:cubicBezTo>
                    <a:pt x="13" y="24"/>
                    <a:pt x="0" y="14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04" name="Freeform 1029"/>
            <p:cNvSpPr>
              <a:spLocks/>
            </p:cNvSpPr>
            <p:nvPr userDrawn="1"/>
          </p:nvSpPr>
          <p:spPr bwMode="auto">
            <a:xfrm>
              <a:off x="324" y="280"/>
              <a:ext cx="2" cy="5"/>
            </a:xfrm>
            <a:custGeom>
              <a:avLst/>
              <a:gdLst>
                <a:gd name="T0" fmla="*/ 3 w 4"/>
                <a:gd name="T1" fmla="*/ 0 h 11"/>
                <a:gd name="T2" fmla="*/ 3 w 4"/>
                <a:gd name="T3" fmla="*/ 0 h 11"/>
                <a:gd name="T4" fmla="*/ 4 w 4"/>
                <a:gd name="T5" fmla="*/ 11 h 11"/>
                <a:gd name="T6" fmla="*/ 0 w 4"/>
                <a:gd name="T7" fmla="*/ 11 h 11"/>
                <a:gd name="T8" fmla="*/ 3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3" y="0"/>
                  </a:moveTo>
                  <a:lnTo>
                    <a:pt x="3" y="0"/>
                  </a:lnTo>
                  <a:cubicBezTo>
                    <a:pt x="4" y="3"/>
                    <a:pt x="4" y="7"/>
                    <a:pt x="4" y="11"/>
                  </a:cubicBezTo>
                  <a:lnTo>
                    <a:pt x="0" y="11"/>
                  </a:lnTo>
                  <a:cubicBezTo>
                    <a:pt x="0" y="8"/>
                    <a:pt x="2" y="4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05" name="Freeform 1030"/>
            <p:cNvSpPr>
              <a:spLocks/>
            </p:cNvSpPr>
            <p:nvPr userDrawn="1"/>
          </p:nvSpPr>
          <p:spPr bwMode="auto">
            <a:xfrm>
              <a:off x="232" y="280"/>
              <a:ext cx="23" cy="11"/>
            </a:xfrm>
            <a:custGeom>
              <a:avLst/>
              <a:gdLst>
                <a:gd name="T0" fmla="*/ 0 w 53"/>
                <a:gd name="T1" fmla="*/ 11 h 24"/>
                <a:gd name="T2" fmla="*/ 0 w 53"/>
                <a:gd name="T3" fmla="*/ 11 h 24"/>
                <a:gd name="T4" fmla="*/ 24 w 53"/>
                <a:gd name="T5" fmla="*/ 2 h 24"/>
                <a:gd name="T6" fmla="*/ 53 w 53"/>
                <a:gd name="T7" fmla="*/ 8 h 24"/>
                <a:gd name="T8" fmla="*/ 47 w 53"/>
                <a:gd name="T9" fmla="*/ 13 h 24"/>
                <a:gd name="T10" fmla="*/ 21 w 53"/>
                <a:gd name="T11" fmla="*/ 13 h 24"/>
                <a:gd name="T12" fmla="*/ 43 w 53"/>
                <a:gd name="T13" fmla="*/ 17 h 24"/>
                <a:gd name="T14" fmla="*/ 46 w 53"/>
                <a:gd name="T15" fmla="*/ 23 h 24"/>
                <a:gd name="T16" fmla="*/ 17 w 53"/>
                <a:gd name="T17" fmla="*/ 23 h 24"/>
                <a:gd name="T18" fmla="*/ 0 w 53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24">
                  <a:moveTo>
                    <a:pt x="0" y="11"/>
                  </a:moveTo>
                  <a:lnTo>
                    <a:pt x="0" y="11"/>
                  </a:lnTo>
                  <a:cubicBezTo>
                    <a:pt x="4" y="2"/>
                    <a:pt x="14" y="0"/>
                    <a:pt x="24" y="2"/>
                  </a:cubicBezTo>
                  <a:cubicBezTo>
                    <a:pt x="34" y="5"/>
                    <a:pt x="42" y="6"/>
                    <a:pt x="53" y="8"/>
                  </a:cubicBezTo>
                  <a:cubicBezTo>
                    <a:pt x="50" y="9"/>
                    <a:pt x="49" y="10"/>
                    <a:pt x="47" y="13"/>
                  </a:cubicBezTo>
                  <a:cubicBezTo>
                    <a:pt x="40" y="13"/>
                    <a:pt x="30" y="11"/>
                    <a:pt x="21" y="13"/>
                  </a:cubicBezTo>
                  <a:cubicBezTo>
                    <a:pt x="28" y="15"/>
                    <a:pt x="37" y="17"/>
                    <a:pt x="43" y="17"/>
                  </a:cubicBezTo>
                  <a:cubicBezTo>
                    <a:pt x="44" y="19"/>
                    <a:pt x="46" y="23"/>
                    <a:pt x="46" y="23"/>
                  </a:cubicBezTo>
                  <a:cubicBezTo>
                    <a:pt x="40" y="23"/>
                    <a:pt x="26" y="24"/>
                    <a:pt x="17" y="23"/>
                  </a:cubicBezTo>
                  <a:cubicBezTo>
                    <a:pt x="9" y="22"/>
                    <a:pt x="3" y="16"/>
                    <a:pt x="0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06" name="Freeform 1031"/>
            <p:cNvSpPr>
              <a:spLocks/>
            </p:cNvSpPr>
            <p:nvPr userDrawn="1"/>
          </p:nvSpPr>
          <p:spPr bwMode="auto">
            <a:xfrm>
              <a:off x="314" y="278"/>
              <a:ext cx="2" cy="7"/>
            </a:xfrm>
            <a:custGeom>
              <a:avLst/>
              <a:gdLst>
                <a:gd name="T0" fmla="*/ 6 w 6"/>
                <a:gd name="T1" fmla="*/ 0 h 16"/>
                <a:gd name="T2" fmla="*/ 6 w 6"/>
                <a:gd name="T3" fmla="*/ 0 h 16"/>
                <a:gd name="T4" fmla="*/ 5 w 6"/>
                <a:gd name="T5" fmla="*/ 16 h 16"/>
                <a:gd name="T6" fmla="*/ 0 w 6"/>
                <a:gd name="T7" fmla="*/ 16 h 16"/>
                <a:gd name="T8" fmla="*/ 6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6" y="0"/>
                  </a:moveTo>
                  <a:lnTo>
                    <a:pt x="6" y="0"/>
                  </a:lnTo>
                  <a:cubicBezTo>
                    <a:pt x="6" y="6"/>
                    <a:pt x="5" y="12"/>
                    <a:pt x="5" y="16"/>
                  </a:cubicBezTo>
                  <a:lnTo>
                    <a:pt x="0" y="16"/>
                  </a:lnTo>
                  <a:cubicBezTo>
                    <a:pt x="2" y="11"/>
                    <a:pt x="5" y="7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07" name="Freeform 1032"/>
            <p:cNvSpPr>
              <a:spLocks/>
            </p:cNvSpPr>
            <p:nvPr userDrawn="1"/>
          </p:nvSpPr>
          <p:spPr bwMode="auto">
            <a:xfrm>
              <a:off x="307" y="276"/>
              <a:ext cx="5" cy="9"/>
            </a:xfrm>
            <a:custGeom>
              <a:avLst/>
              <a:gdLst>
                <a:gd name="T0" fmla="*/ 12 w 12"/>
                <a:gd name="T1" fmla="*/ 0 h 20"/>
                <a:gd name="T2" fmla="*/ 12 w 12"/>
                <a:gd name="T3" fmla="*/ 0 h 20"/>
                <a:gd name="T4" fmla="*/ 6 w 12"/>
                <a:gd name="T5" fmla="*/ 20 h 20"/>
                <a:gd name="T6" fmla="*/ 0 w 12"/>
                <a:gd name="T7" fmla="*/ 20 h 20"/>
                <a:gd name="T8" fmla="*/ 12 w 1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0">
                  <a:moveTo>
                    <a:pt x="12" y="0"/>
                  </a:moveTo>
                  <a:lnTo>
                    <a:pt x="12" y="0"/>
                  </a:lnTo>
                  <a:cubicBezTo>
                    <a:pt x="11" y="7"/>
                    <a:pt x="7" y="16"/>
                    <a:pt x="6" y="20"/>
                  </a:cubicBezTo>
                  <a:lnTo>
                    <a:pt x="0" y="20"/>
                  </a:lnTo>
                  <a:cubicBezTo>
                    <a:pt x="2" y="16"/>
                    <a:pt x="10" y="7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08" name="Freeform 1033"/>
            <p:cNvSpPr>
              <a:spLocks/>
            </p:cNvSpPr>
            <p:nvPr userDrawn="1"/>
          </p:nvSpPr>
          <p:spPr bwMode="auto">
            <a:xfrm>
              <a:off x="197" y="278"/>
              <a:ext cx="41" cy="14"/>
            </a:xfrm>
            <a:custGeom>
              <a:avLst/>
              <a:gdLst>
                <a:gd name="T0" fmla="*/ 0 w 90"/>
                <a:gd name="T1" fmla="*/ 6 h 32"/>
                <a:gd name="T2" fmla="*/ 0 w 90"/>
                <a:gd name="T3" fmla="*/ 6 h 32"/>
                <a:gd name="T4" fmla="*/ 42 w 90"/>
                <a:gd name="T5" fmla="*/ 4 h 32"/>
                <a:gd name="T6" fmla="*/ 76 w 90"/>
                <a:gd name="T7" fmla="*/ 12 h 32"/>
                <a:gd name="T8" fmla="*/ 73 w 90"/>
                <a:gd name="T9" fmla="*/ 17 h 32"/>
                <a:gd name="T10" fmla="*/ 74 w 90"/>
                <a:gd name="T11" fmla="*/ 19 h 32"/>
                <a:gd name="T12" fmla="*/ 34 w 90"/>
                <a:gd name="T13" fmla="*/ 15 h 32"/>
                <a:gd name="T14" fmla="*/ 78 w 90"/>
                <a:gd name="T15" fmla="*/ 24 h 32"/>
                <a:gd name="T16" fmla="*/ 90 w 90"/>
                <a:gd name="T17" fmla="*/ 31 h 32"/>
                <a:gd name="T18" fmla="*/ 37 w 90"/>
                <a:gd name="T19" fmla="*/ 30 h 32"/>
                <a:gd name="T20" fmla="*/ 0 w 90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32">
                  <a:moveTo>
                    <a:pt x="0" y="6"/>
                  </a:moveTo>
                  <a:lnTo>
                    <a:pt x="0" y="6"/>
                  </a:lnTo>
                  <a:cubicBezTo>
                    <a:pt x="11" y="0"/>
                    <a:pt x="30" y="1"/>
                    <a:pt x="42" y="4"/>
                  </a:cubicBezTo>
                  <a:cubicBezTo>
                    <a:pt x="52" y="6"/>
                    <a:pt x="70" y="10"/>
                    <a:pt x="76" y="12"/>
                  </a:cubicBezTo>
                  <a:cubicBezTo>
                    <a:pt x="75" y="13"/>
                    <a:pt x="74" y="15"/>
                    <a:pt x="73" y="17"/>
                  </a:cubicBezTo>
                  <a:cubicBezTo>
                    <a:pt x="73" y="18"/>
                    <a:pt x="73" y="18"/>
                    <a:pt x="74" y="19"/>
                  </a:cubicBezTo>
                  <a:cubicBezTo>
                    <a:pt x="73" y="19"/>
                    <a:pt x="48" y="14"/>
                    <a:pt x="34" y="15"/>
                  </a:cubicBezTo>
                  <a:cubicBezTo>
                    <a:pt x="47" y="20"/>
                    <a:pt x="77" y="24"/>
                    <a:pt x="78" y="24"/>
                  </a:cubicBezTo>
                  <a:cubicBezTo>
                    <a:pt x="81" y="28"/>
                    <a:pt x="86" y="30"/>
                    <a:pt x="90" y="31"/>
                  </a:cubicBezTo>
                  <a:cubicBezTo>
                    <a:pt x="86" y="32"/>
                    <a:pt x="46" y="31"/>
                    <a:pt x="37" y="30"/>
                  </a:cubicBezTo>
                  <a:cubicBezTo>
                    <a:pt x="24" y="28"/>
                    <a:pt x="4" y="20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09" name="Freeform 1034"/>
            <p:cNvSpPr>
              <a:spLocks/>
            </p:cNvSpPr>
            <p:nvPr userDrawn="1"/>
          </p:nvSpPr>
          <p:spPr bwMode="auto">
            <a:xfrm>
              <a:off x="317" y="277"/>
              <a:ext cx="4" cy="8"/>
            </a:xfrm>
            <a:custGeom>
              <a:avLst/>
              <a:gdLst>
                <a:gd name="T0" fmla="*/ 7 w 9"/>
                <a:gd name="T1" fmla="*/ 0 h 19"/>
                <a:gd name="T2" fmla="*/ 7 w 9"/>
                <a:gd name="T3" fmla="*/ 0 h 19"/>
                <a:gd name="T4" fmla="*/ 8 w 9"/>
                <a:gd name="T5" fmla="*/ 19 h 19"/>
                <a:gd name="T6" fmla="*/ 0 w 9"/>
                <a:gd name="T7" fmla="*/ 19 h 19"/>
                <a:gd name="T8" fmla="*/ 7 w 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7" y="0"/>
                  </a:moveTo>
                  <a:lnTo>
                    <a:pt x="7" y="0"/>
                  </a:lnTo>
                  <a:cubicBezTo>
                    <a:pt x="8" y="5"/>
                    <a:pt x="9" y="13"/>
                    <a:pt x="8" y="19"/>
                  </a:cubicBezTo>
                  <a:lnTo>
                    <a:pt x="0" y="19"/>
                  </a:lnTo>
                  <a:cubicBezTo>
                    <a:pt x="1" y="12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10" name="Freeform 1035"/>
            <p:cNvSpPr>
              <a:spLocks/>
            </p:cNvSpPr>
            <p:nvPr userDrawn="1"/>
          </p:nvSpPr>
          <p:spPr bwMode="auto">
            <a:xfrm>
              <a:off x="327" y="276"/>
              <a:ext cx="4" cy="9"/>
            </a:xfrm>
            <a:custGeom>
              <a:avLst/>
              <a:gdLst>
                <a:gd name="T0" fmla="*/ 8 w 9"/>
                <a:gd name="T1" fmla="*/ 0 h 20"/>
                <a:gd name="T2" fmla="*/ 8 w 9"/>
                <a:gd name="T3" fmla="*/ 0 h 20"/>
                <a:gd name="T4" fmla="*/ 9 w 9"/>
                <a:gd name="T5" fmla="*/ 20 h 20"/>
                <a:gd name="T6" fmla="*/ 0 w 9"/>
                <a:gd name="T7" fmla="*/ 20 h 20"/>
                <a:gd name="T8" fmla="*/ 8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8" y="0"/>
                  </a:moveTo>
                  <a:lnTo>
                    <a:pt x="8" y="0"/>
                  </a:lnTo>
                  <a:cubicBezTo>
                    <a:pt x="9" y="6"/>
                    <a:pt x="8" y="15"/>
                    <a:pt x="9" y="20"/>
                  </a:cubicBezTo>
                  <a:lnTo>
                    <a:pt x="0" y="20"/>
                  </a:lnTo>
                  <a:cubicBezTo>
                    <a:pt x="2" y="13"/>
                    <a:pt x="6" y="8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11" name="Freeform 1036"/>
            <p:cNvSpPr>
              <a:spLocks/>
            </p:cNvSpPr>
            <p:nvPr userDrawn="1"/>
          </p:nvSpPr>
          <p:spPr bwMode="auto">
            <a:xfrm>
              <a:off x="222" y="274"/>
              <a:ext cx="11" cy="4"/>
            </a:xfrm>
            <a:custGeom>
              <a:avLst/>
              <a:gdLst>
                <a:gd name="T0" fmla="*/ 0 w 24"/>
                <a:gd name="T1" fmla="*/ 0 h 9"/>
                <a:gd name="T2" fmla="*/ 0 w 24"/>
                <a:gd name="T3" fmla="*/ 0 h 9"/>
                <a:gd name="T4" fmla="*/ 22 w 24"/>
                <a:gd name="T5" fmla="*/ 6 h 9"/>
                <a:gd name="T6" fmla="*/ 24 w 24"/>
                <a:gd name="T7" fmla="*/ 9 h 9"/>
                <a:gd name="T8" fmla="*/ 0 w 2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9">
                  <a:moveTo>
                    <a:pt x="0" y="0"/>
                  </a:moveTo>
                  <a:lnTo>
                    <a:pt x="0" y="0"/>
                  </a:lnTo>
                  <a:cubicBezTo>
                    <a:pt x="7" y="2"/>
                    <a:pt x="19" y="5"/>
                    <a:pt x="22" y="6"/>
                  </a:cubicBezTo>
                  <a:cubicBezTo>
                    <a:pt x="23" y="7"/>
                    <a:pt x="23" y="8"/>
                    <a:pt x="24" y="9"/>
                  </a:cubicBezTo>
                  <a:cubicBezTo>
                    <a:pt x="23" y="8"/>
                    <a:pt x="6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12" name="Freeform 1037"/>
            <p:cNvSpPr>
              <a:spLocks/>
            </p:cNvSpPr>
            <p:nvPr userDrawn="1"/>
          </p:nvSpPr>
          <p:spPr bwMode="auto">
            <a:xfrm>
              <a:off x="320" y="268"/>
              <a:ext cx="5" cy="17"/>
            </a:xfrm>
            <a:custGeom>
              <a:avLst/>
              <a:gdLst>
                <a:gd name="T0" fmla="*/ 7 w 11"/>
                <a:gd name="T1" fmla="*/ 0 h 38"/>
                <a:gd name="T2" fmla="*/ 7 w 11"/>
                <a:gd name="T3" fmla="*/ 0 h 38"/>
                <a:gd name="T4" fmla="*/ 11 w 11"/>
                <a:gd name="T5" fmla="*/ 24 h 38"/>
                <a:gd name="T6" fmla="*/ 5 w 11"/>
                <a:gd name="T7" fmla="*/ 38 h 38"/>
                <a:gd name="T8" fmla="*/ 2 w 11"/>
                <a:gd name="T9" fmla="*/ 38 h 38"/>
                <a:gd name="T10" fmla="*/ 0 w 11"/>
                <a:gd name="T11" fmla="*/ 17 h 38"/>
                <a:gd name="T12" fmla="*/ 2 w 11"/>
                <a:gd name="T13" fmla="*/ 6 h 38"/>
                <a:gd name="T14" fmla="*/ 5 w 11"/>
                <a:gd name="T15" fmla="*/ 25 h 38"/>
                <a:gd name="T16" fmla="*/ 7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7" y="0"/>
                  </a:moveTo>
                  <a:lnTo>
                    <a:pt x="7" y="0"/>
                  </a:lnTo>
                  <a:cubicBezTo>
                    <a:pt x="7" y="0"/>
                    <a:pt x="11" y="18"/>
                    <a:pt x="11" y="24"/>
                  </a:cubicBezTo>
                  <a:cubicBezTo>
                    <a:pt x="9" y="29"/>
                    <a:pt x="7" y="34"/>
                    <a:pt x="5" y="38"/>
                  </a:cubicBezTo>
                  <a:lnTo>
                    <a:pt x="2" y="38"/>
                  </a:lnTo>
                  <a:cubicBezTo>
                    <a:pt x="2" y="33"/>
                    <a:pt x="2" y="24"/>
                    <a:pt x="0" y="17"/>
                  </a:cubicBezTo>
                  <a:cubicBezTo>
                    <a:pt x="1" y="13"/>
                    <a:pt x="2" y="9"/>
                    <a:pt x="2" y="6"/>
                  </a:cubicBezTo>
                  <a:cubicBezTo>
                    <a:pt x="4" y="13"/>
                    <a:pt x="4" y="16"/>
                    <a:pt x="5" y="25"/>
                  </a:cubicBezTo>
                  <a:cubicBezTo>
                    <a:pt x="6" y="16"/>
                    <a:pt x="7" y="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13" name="Freeform 1038"/>
            <p:cNvSpPr>
              <a:spLocks/>
            </p:cNvSpPr>
            <p:nvPr userDrawn="1"/>
          </p:nvSpPr>
          <p:spPr bwMode="auto">
            <a:xfrm>
              <a:off x="311" y="269"/>
              <a:ext cx="6" cy="16"/>
            </a:xfrm>
            <a:custGeom>
              <a:avLst/>
              <a:gdLst>
                <a:gd name="T0" fmla="*/ 11 w 15"/>
                <a:gd name="T1" fmla="*/ 0 h 36"/>
                <a:gd name="T2" fmla="*/ 11 w 15"/>
                <a:gd name="T3" fmla="*/ 0 h 36"/>
                <a:gd name="T4" fmla="*/ 5 w 15"/>
                <a:gd name="T5" fmla="*/ 36 h 36"/>
                <a:gd name="T6" fmla="*/ 0 w 15"/>
                <a:gd name="T7" fmla="*/ 36 h 36"/>
                <a:gd name="T8" fmla="*/ 6 w 15"/>
                <a:gd name="T9" fmla="*/ 1 h 36"/>
                <a:gd name="T10" fmla="*/ 7 w 15"/>
                <a:gd name="T11" fmla="*/ 21 h 36"/>
                <a:gd name="T12" fmla="*/ 11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11" y="0"/>
                  </a:moveTo>
                  <a:lnTo>
                    <a:pt x="11" y="0"/>
                  </a:lnTo>
                  <a:cubicBezTo>
                    <a:pt x="15" y="20"/>
                    <a:pt x="11" y="27"/>
                    <a:pt x="5" y="36"/>
                  </a:cubicBezTo>
                  <a:lnTo>
                    <a:pt x="0" y="36"/>
                  </a:lnTo>
                  <a:cubicBezTo>
                    <a:pt x="3" y="30"/>
                    <a:pt x="6" y="12"/>
                    <a:pt x="6" y="1"/>
                  </a:cubicBezTo>
                  <a:cubicBezTo>
                    <a:pt x="6" y="2"/>
                    <a:pt x="8" y="13"/>
                    <a:pt x="7" y="21"/>
                  </a:cubicBezTo>
                  <a:cubicBezTo>
                    <a:pt x="9" y="13"/>
                    <a:pt x="10" y="8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14" name="Freeform 1039"/>
            <p:cNvSpPr>
              <a:spLocks/>
            </p:cNvSpPr>
            <p:nvPr userDrawn="1"/>
          </p:nvSpPr>
          <p:spPr bwMode="auto">
            <a:xfrm>
              <a:off x="295" y="267"/>
              <a:ext cx="13" cy="14"/>
            </a:xfrm>
            <a:custGeom>
              <a:avLst/>
              <a:gdLst>
                <a:gd name="T0" fmla="*/ 28 w 28"/>
                <a:gd name="T1" fmla="*/ 0 h 31"/>
                <a:gd name="T2" fmla="*/ 28 w 28"/>
                <a:gd name="T3" fmla="*/ 0 h 31"/>
                <a:gd name="T4" fmla="*/ 16 w 28"/>
                <a:gd name="T5" fmla="*/ 23 h 31"/>
                <a:gd name="T6" fmla="*/ 27 w 28"/>
                <a:gd name="T7" fmla="*/ 13 h 31"/>
                <a:gd name="T8" fmla="*/ 24 w 28"/>
                <a:gd name="T9" fmla="*/ 24 h 31"/>
                <a:gd name="T10" fmla="*/ 0 w 28"/>
                <a:gd name="T11" fmla="*/ 20 h 31"/>
                <a:gd name="T12" fmla="*/ 28 w 28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8" y="0"/>
                  </a:moveTo>
                  <a:lnTo>
                    <a:pt x="28" y="0"/>
                  </a:lnTo>
                  <a:cubicBezTo>
                    <a:pt x="28" y="10"/>
                    <a:pt x="23" y="20"/>
                    <a:pt x="16" y="23"/>
                  </a:cubicBezTo>
                  <a:cubicBezTo>
                    <a:pt x="24" y="21"/>
                    <a:pt x="27" y="13"/>
                    <a:pt x="27" y="13"/>
                  </a:cubicBezTo>
                  <a:cubicBezTo>
                    <a:pt x="27" y="15"/>
                    <a:pt x="26" y="21"/>
                    <a:pt x="24" y="24"/>
                  </a:cubicBezTo>
                  <a:cubicBezTo>
                    <a:pt x="16" y="31"/>
                    <a:pt x="3" y="29"/>
                    <a:pt x="0" y="20"/>
                  </a:cubicBezTo>
                  <a:cubicBezTo>
                    <a:pt x="14" y="26"/>
                    <a:pt x="24" y="15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15" name="Freeform 1040"/>
            <p:cNvSpPr>
              <a:spLocks/>
            </p:cNvSpPr>
            <p:nvPr userDrawn="1"/>
          </p:nvSpPr>
          <p:spPr bwMode="auto">
            <a:xfrm>
              <a:off x="231" y="268"/>
              <a:ext cx="26" cy="15"/>
            </a:xfrm>
            <a:custGeom>
              <a:avLst/>
              <a:gdLst>
                <a:gd name="T0" fmla="*/ 0 w 59"/>
                <a:gd name="T1" fmla="*/ 7 h 34"/>
                <a:gd name="T2" fmla="*/ 0 w 59"/>
                <a:gd name="T3" fmla="*/ 7 h 34"/>
                <a:gd name="T4" fmla="*/ 24 w 59"/>
                <a:gd name="T5" fmla="*/ 4 h 34"/>
                <a:gd name="T6" fmla="*/ 47 w 59"/>
                <a:gd name="T7" fmla="*/ 15 h 34"/>
                <a:gd name="T8" fmla="*/ 48 w 59"/>
                <a:gd name="T9" fmla="*/ 21 h 34"/>
                <a:gd name="T10" fmla="*/ 24 w 59"/>
                <a:gd name="T11" fmla="*/ 15 h 34"/>
                <a:gd name="T12" fmla="*/ 50 w 59"/>
                <a:gd name="T13" fmla="*/ 25 h 34"/>
                <a:gd name="T14" fmla="*/ 59 w 59"/>
                <a:gd name="T15" fmla="*/ 34 h 34"/>
                <a:gd name="T16" fmla="*/ 13 w 59"/>
                <a:gd name="T17" fmla="*/ 24 h 34"/>
                <a:gd name="T18" fmla="*/ 0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0" y="7"/>
                  </a:moveTo>
                  <a:lnTo>
                    <a:pt x="0" y="7"/>
                  </a:lnTo>
                  <a:cubicBezTo>
                    <a:pt x="6" y="2"/>
                    <a:pt x="15" y="0"/>
                    <a:pt x="24" y="4"/>
                  </a:cubicBezTo>
                  <a:cubicBezTo>
                    <a:pt x="26" y="5"/>
                    <a:pt x="41" y="12"/>
                    <a:pt x="47" y="15"/>
                  </a:cubicBezTo>
                  <a:cubicBezTo>
                    <a:pt x="47" y="17"/>
                    <a:pt x="48" y="20"/>
                    <a:pt x="48" y="21"/>
                  </a:cubicBezTo>
                  <a:cubicBezTo>
                    <a:pt x="43" y="19"/>
                    <a:pt x="33" y="16"/>
                    <a:pt x="24" y="15"/>
                  </a:cubicBezTo>
                  <a:cubicBezTo>
                    <a:pt x="34" y="21"/>
                    <a:pt x="46" y="24"/>
                    <a:pt x="50" y="25"/>
                  </a:cubicBezTo>
                  <a:cubicBezTo>
                    <a:pt x="52" y="28"/>
                    <a:pt x="54" y="31"/>
                    <a:pt x="59" y="34"/>
                  </a:cubicBezTo>
                  <a:cubicBezTo>
                    <a:pt x="44" y="31"/>
                    <a:pt x="25" y="29"/>
                    <a:pt x="13" y="24"/>
                  </a:cubicBezTo>
                  <a:cubicBezTo>
                    <a:pt x="9" y="22"/>
                    <a:pt x="1" y="15"/>
                    <a:pt x="0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16" name="Freeform 1041"/>
            <p:cNvSpPr>
              <a:spLocks/>
            </p:cNvSpPr>
            <p:nvPr userDrawn="1"/>
          </p:nvSpPr>
          <p:spPr bwMode="auto">
            <a:xfrm>
              <a:off x="250" y="268"/>
              <a:ext cx="6" cy="3"/>
            </a:xfrm>
            <a:custGeom>
              <a:avLst/>
              <a:gdLst>
                <a:gd name="T0" fmla="*/ 0 w 14"/>
                <a:gd name="T1" fmla="*/ 0 h 8"/>
                <a:gd name="T2" fmla="*/ 0 w 14"/>
                <a:gd name="T3" fmla="*/ 0 h 8"/>
                <a:gd name="T4" fmla="*/ 14 w 14"/>
                <a:gd name="T5" fmla="*/ 8 h 8"/>
                <a:gd name="T6" fmla="*/ 12 w 14"/>
                <a:gd name="T7" fmla="*/ 8 h 8"/>
                <a:gd name="T8" fmla="*/ 0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0" y="0"/>
                  </a:moveTo>
                  <a:lnTo>
                    <a:pt x="0" y="0"/>
                  </a:lnTo>
                  <a:cubicBezTo>
                    <a:pt x="5" y="2"/>
                    <a:pt x="10" y="6"/>
                    <a:pt x="14" y="8"/>
                  </a:cubicBezTo>
                  <a:lnTo>
                    <a:pt x="12" y="8"/>
                  </a:lnTo>
                  <a:cubicBezTo>
                    <a:pt x="8" y="6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17" name="Freeform 1042"/>
            <p:cNvSpPr>
              <a:spLocks/>
            </p:cNvSpPr>
            <p:nvPr userDrawn="1"/>
          </p:nvSpPr>
          <p:spPr bwMode="auto">
            <a:xfrm>
              <a:off x="298" y="263"/>
              <a:ext cx="16" cy="22"/>
            </a:xfrm>
            <a:custGeom>
              <a:avLst/>
              <a:gdLst>
                <a:gd name="T0" fmla="*/ 34 w 37"/>
                <a:gd name="T1" fmla="*/ 0 h 50"/>
                <a:gd name="T2" fmla="*/ 34 w 37"/>
                <a:gd name="T3" fmla="*/ 0 h 50"/>
                <a:gd name="T4" fmla="*/ 18 w 37"/>
                <a:gd name="T5" fmla="*/ 50 h 50"/>
                <a:gd name="T6" fmla="*/ 0 w 37"/>
                <a:gd name="T7" fmla="*/ 50 h 50"/>
                <a:gd name="T8" fmla="*/ 2 w 37"/>
                <a:gd name="T9" fmla="*/ 49 h 50"/>
                <a:gd name="T10" fmla="*/ 32 w 37"/>
                <a:gd name="T11" fmla="*/ 0 h 50"/>
                <a:gd name="T12" fmla="*/ 31 w 37"/>
                <a:gd name="T13" fmla="*/ 19 h 50"/>
                <a:gd name="T14" fmla="*/ 34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4" y="0"/>
                  </a:moveTo>
                  <a:lnTo>
                    <a:pt x="34" y="0"/>
                  </a:lnTo>
                  <a:cubicBezTo>
                    <a:pt x="37" y="21"/>
                    <a:pt x="31" y="38"/>
                    <a:pt x="18" y="50"/>
                  </a:cubicBezTo>
                  <a:lnTo>
                    <a:pt x="0" y="50"/>
                  </a:lnTo>
                  <a:lnTo>
                    <a:pt x="2" y="49"/>
                  </a:lnTo>
                  <a:cubicBezTo>
                    <a:pt x="21" y="42"/>
                    <a:pt x="29" y="25"/>
                    <a:pt x="32" y="0"/>
                  </a:cubicBezTo>
                  <a:cubicBezTo>
                    <a:pt x="32" y="5"/>
                    <a:pt x="32" y="14"/>
                    <a:pt x="31" y="19"/>
                  </a:cubicBezTo>
                  <a:cubicBezTo>
                    <a:pt x="33" y="13"/>
                    <a:pt x="33" y="6"/>
                    <a:pt x="3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18" name="Freeform 1043"/>
            <p:cNvSpPr>
              <a:spLocks/>
            </p:cNvSpPr>
            <p:nvPr userDrawn="1"/>
          </p:nvSpPr>
          <p:spPr bwMode="auto">
            <a:xfrm>
              <a:off x="197" y="261"/>
              <a:ext cx="39" cy="21"/>
            </a:xfrm>
            <a:custGeom>
              <a:avLst/>
              <a:gdLst>
                <a:gd name="T0" fmla="*/ 0 w 87"/>
                <a:gd name="T1" fmla="*/ 3 h 45"/>
                <a:gd name="T2" fmla="*/ 0 w 87"/>
                <a:gd name="T3" fmla="*/ 3 h 45"/>
                <a:gd name="T4" fmla="*/ 40 w 87"/>
                <a:gd name="T5" fmla="*/ 8 h 45"/>
                <a:gd name="T6" fmla="*/ 72 w 87"/>
                <a:gd name="T7" fmla="*/ 23 h 45"/>
                <a:gd name="T8" fmla="*/ 76 w 87"/>
                <a:gd name="T9" fmla="*/ 31 h 45"/>
                <a:gd name="T10" fmla="*/ 28 w 87"/>
                <a:gd name="T11" fmla="*/ 17 h 45"/>
                <a:gd name="T12" fmla="*/ 83 w 87"/>
                <a:gd name="T13" fmla="*/ 38 h 45"/>
                <a:gd name="T14" fmla="*/ 87 w 87"/>
                <a:gd name="T15" fmla="*/ 42 h 45"/>
                <a:gd name="T16" fmla="*/ 80 w 87"/>
                <a:gd name="T17" fmla="*/ 45 h 45"/>
                <a:gd name="T18" fmla="*/ 43 w 87"/>
                <a:gd name="T19" fmla="*/ 37 h 45"/>
                <a:gd name="T20" fmla="*/ 0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0" y="3"/>
                  </a:moveTo>
                  <a:lnTo>
                    <a:pt x="0" y="3"/>
                  </a:lnTo>
                  <a:cubicBezTo>
                    <a:pt x="10" y="0"/>
                    <a:pt x="30" y="4"/>
                    <a:pt x="40" y="8"/>
                  </a:cubicBezTo>
                  <a:cubicBezTo>
                    <a:pt x="46" y="11"/>
                    <a:pt x="67" y="19"/>
                    <a:pt x="72" y="23"/>
                  </a:cubicBezTo>
                  <a:cubicBezTo>
                    <a:pt x="74" y="26"/>
                    <a:pt x="74" y="28"/>
                    <a:pt x="76" y="31"/>
                  </a:cubicBezTo>
                  <a:cubicBezTo>
                    <a:pt x="68" y="28"/>
                    <a:pt x="49" y="21"/>
                    <a:pt x="28" y="17"/>
                  </a:cubicBezTo>
                  <a:cubicBezTo>
                    <a:pt x="43" y="24"/>
                    <a:pt x="68" y="33"/>
                    <a:pt x="83" y="38"/>
                  </a:cubicBezTo>
                  <a:cubicBezTo>
                    <a:pt x="84" y="39"/>
                    <a:pt x="86" y="41"/>
                    <a:pt x="87" y="42"/>
                  </a:cubicBezTo>
                  <a:cubicBezTo>
                    <a:pt x="84" y="42"/>
                    <a:pt x="82" y="44"/>
                    <a:pt x="80" y="45"/>
                  </a:cubicBezTo>
                  <a:cubicBezTo>
                    <a:pt x="75" y="45"/>
                    <a:pt x="49" y="39"/>
                    <a:pt x="43" y="37"/>
                  </a:cubicBezTo>
                  <a:cubicBezTo>
                    <a:pt x="24" y="31"/>
                    <a:pt x="2" y="18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19" name="Freeform 1044"/>
            <p:cNvSpPr>
              <a:spLocks/>
            </p:cNvSpPr>
            <p:nvPr userDrawn="1"/>
          </p:nvSpPr>
          <p:spPr bwMode="auto">
            <a:xfrm>
              <a:off x="222" y="260"/>
              <a:ext cx="13" cy="8"/>
            </a:xfrm>
            <a:custGeom>
              <a:avLst/>
              <a:gdLst>
                <a:gd name="T0" fmla="*/ 0 w 29"/>
                <a:gd name="T1" fmla="*/ 0 h 16"/>
                <a:gd name="T2" fmla="*/ 0 w 29"/>
                <a:gd name="T3" fmla="*/ 0 h 16"/>
                <a:gd name="T4" fmla="*/ 29 w 29"/>
                <a:gd name="T5" fmla="*/ 15 h 16"/>
                <a:gd name="T6" fmla="*/ 25 w 29"/>
                <a:gd name="T7" fmla="*/ 16 h 16"/>
                <a:gd name="T8" fmla="*/ 0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0" y="0"/>
                  </a:moveTo>
                  <a:lnTo>
                    <a:pt x="0" y="0"/>
                  </a:lnTo>
                  <a:cubicBezTo>
                    <a:pt x="10" y="5"/>
                    <a:pt x="27" y="14"/>
                    <a:pt x="29" y="15"/>
                  </a:cubicBezTo>
                  <a:cubicBezTo>
                    <a:pt x="28" y="15"/>
                    <a:pt x="27" y="15"/>
                    <a:pt x="25" y="16"/>
                  </a:cubicBezTo>
                  <a:cubicBezTo>
                    <a:pt x="25" y="16"/>
                    <a:pt x="7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20" name="Freeform 1045"/>
            <p:cNvSpPr>
              <a:spLocks/>
            </p:cNvSpPr>
            <p:nvPr userDrawn="1"/>
          </p:nvSpPr>
          <p:spPr bwMode="auto">
            <a:xfrm>
              <a:off x="315" y="257"/>
              <a:ext cx="6" cy="25"/>
            </a:xfrm>
            <a:custGeom>
              <a:avLst/>
              <a:gdLst>
                <a:gd name="T0" fmla="*/ 3 w 12"/>
                <a:gd name="T1" fmla="*/ 0 h 55"/>
                <a:gd name="T2" fmla="*/ 3 w 12"/>
                <a:gd name="T3" fmla="*/ 0 h 55"/>
                <a:gd name="T4" fmla="*/ 12 w 12"/>
                <a:gd name="T5" fmla="*/ 27 h 55"/>
                <a:gd name="T6" fmla="*/ 3 w 12"/>
                <a:gd name="T7" fmla="*/ 55 h 55"/>
                <a:gd name="T8" fmla="*/ 0 w 12"/>
                <a:gd name="T9" fmla="*/ 24 h 55"/>
                <a:gd name="T10" fmla="*/ 1 w 12"/>
                <a:gd name="T11" fmla="*/ 1 h 55"/>
                <a:gd name="T12" fmla="*/ 7 w 12"/>
                <a:gd name="T13" fmla="*/ 28 h 55"/>
                <a:gd name="T14" fmla="*/ 3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3" y="0"/>
                  </a:moveTo>
                  <a:lnTo>
                    <a:pt x="3" y="0"/>
                  </a:lnTo>
                  <a:cubicBezTo>
                    <a:pt x="6" y="6"/>
                    <a:pt x="12" y="22"/>
                    <a:pt x="12" y="27"/>
                  </a:cubicBezTo>
                  <a:cubicBezTo>
                    <a:pt x="12" y="39"/>
                    <a:pt x="6" y="48"/>
                    <a:pt x="3" y="55"/>
                  </a:cubicBezTo>
                  <a:cubicBezTo>
                    <a:pt x="4" y="45"/>
                    <a:pt x="3" y="33"/>
                    <a:pt x="0" y="24"/>
                  </a:cubicBezTo>
                  <a:cubicBezTo>
                    <a:pt x="1" y="17"/>
                    <a:pt x="1" y="8"/>
                    <a:pt x="1" y="1"/>
                  </a:cubicBezTo>
                  <a:cubicBezTo>
                    <a:pt x="2" y="4"/>
                    <a:pt x="6" y="19"/>
                    <a:pt x="7" y="28"/>
                  </a:cubicBezTo>
                  <a:cubicBezTo>
                    <a:pt x="7" y="20"/>
                    <a:pt x="4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21" name="Freeform 1046"/>
            <p:cNvSpPr>
              <a:spLocks/>
            </p:cNvSpPr>
            <p:nvPr userDrawn="1"/>
          </p:nvSpPr>
          <p:spPr bwMode="auto">
            <a:xfrm>
              <a:off x="323" y="257"/>
              <a:ext cx="7" cy="27"/>
            </a:xfrm>
            <a:custGeom>
              <a:avLst/>
              <a:gdLst>
                <a:gd name="T0" fmla="*/ 0 w 15"/>
                <a:gd name="T1" fmla="*/ 0 h 60"/>
                <a:gd name="T2" fmla="*/ 0 w 15"/>
                <a:gd name="T3" fmla="*/ 0 h 60"/>
                <a:gd name="T4" fmla="*/ 7 w 15"/>
                <a:gd name="T5" fmla="*/ 29 h 60"/>
                <a:gd name="T6" fmla="*/ 2 w 15"/>
                <a:gd name="T7" fmla="*/ 1 h 60"/>
                <a:gd name="T8" fmla="*/ 7 w 15"/>
                <a:gd name="T9" fmla="*/ 15 h 60"/>
                <a:gd name="T10" fmla="*/ 15 w 15"/>
                <a:gd name="T11" fmla="*/ 42 h 60"/>
                <a:gd name="T12" fmla="*/ 7 w 15"/>
                <a:gd name="T13" fmla="*/ 60 h 60"/>
                <a:gd name="T14" fmla="*/ 4 w 15"/>
                <a:gd name="T15" fmla="*/ 31 h 60"/>
                <a:gd name="T16" fmla="*/ 1 w 15"/>
                <a:gd name="T17" fmla="*/ 20 h 60"/>
                <a:gd name="T18" fmla="*/ 0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0" y="0"/>
                  </a:moveTo>
                  <a:lnTo>
                    <a:pt x="0" y="0"/>
                  </a:lnTo>
                  <a:cubicBezTo>
                    <a:pt x="1" y="6"/>
                    <a:pt x="7" y="26"/>
                    <a:pt x="7" y="29"/>
                  </a:cubicBezTo>
                  <a:cubicBezTo>
                    <a:pt x="6" y="19"/>
                    <a:pt x="4" y="10"/>
                    <a:pt x="2" y="1"/>
                  </a:cubicBezTo>
                  <a:cubicBezTo>
                    <a:pt x="2" y="1"/>
                    <a:pt x="6" y="12"/>
                    <a:pt x="7" y="15"/>
                  </a:cubicBezTo>
                  <a:cubicBezTo>
                    <a:pt x="9" y="22"/>
                    <a:pt x="14" y="35"/>
                    <a:pt x="15" y="42"/>
                  </a:cubicBezTo>
                  <a:cubicBezTo>
                    <a:pt x="13" y="49"/>
                    <a:pt x="10" y="54"/>
                    <a:pt x="7" y="60"/>
                  </a:cubicBezTo>
                  <a:cubicBezTo>
                    <a:pt x="7" y="50"/>
                    <a:pt x="6" y="41"/>
                    <a:pt x="4" y="31"/>
                  </a:cubicBezTo>
                  <a:cubicBezTo>
                    <a:pt x="3" y="28"/>
                    <a:pt x="1" y="24"/>
                    <a:pt x="1" y="20"/>
                  </a:cubicBezTo>
                  <a:cubicBezTo>
                    <a:pt x="0" y="14"/>
                    <a:pt x="0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22" name="Freeform 1047"/>
            <p:cNvSpPr>
              <a:spLocks/>
            </p:cNvSpPr>
            <p:nvPr userDrawn="1"/>
          </p:nvSpPr>
          <p:spPr bwMode="auto">
            <a:xfrm>
              <a:off x="235" y="256"/>
              <a:ext cx="26" cy="18"/>
            </a:xfrm>
            <a:custGeom>
              <a:avLst/>
              <a:gdLst>
                <a:gd name="T0" fmla="*/ 0 w 58"/>
                <a:gd name="T1" fmla="*/ 0 h 39"/>
                <a:gd name="T2" fmla="*/ 0 w 58"/>
                <a:gd name="T3" fmla="*/ 0 h 39"/>
                <a:gd name="T4" fmla="*/ 58 w 58"/>
                <a:gd name="T5" fmla="*/ 34 h 39"/>
                <a:gd name="T6" fmla="*/ 51 w 58"/>
                <a:gd name="T7" fmla="*/ 34 h 39"/>
                <a:gd name="T8" fmla="*/ 23 w 58"/>
                <a:gd name="T9" fmla="*/ 18 h 39"/>
                <a:gd name="T10" fmla="*/ 45 w 58"/>
                <a:gd name="T11" fmla="*/ 35 h 39"/>
                <a:gd name="T12" fmla="*/ 38 w 58"/>
                <a:gd name="T13" fmla="*/ 39 h 39"/>
                <a:gd name="T14" fmla="*/ 12 w 58"/>
                <a:gd name="T15" fmla="*/ 26 h 39"/>
                <a:gd name="T16" fmla="*/ 0 w 58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39">
                  <a:moveTo>
                    <a:pt x="0" y="0"/>
                  </a:moveTo>
                  <a:lnTo>
                    <a:pt x="0" y="0"/>
                  </a:lnTo>
                  <a:cubicBezTo>
                    <a:pt x="27" y="2"/>
                    <a:pt x="41" y="22"/>
                    <a:pt x="58" y="34"/>
                  </a:cubicBezTo>
                  <a:cubicBezTo>
                    <a:pt x="56" y="34"/>
                    <a:pt x="54" y="34"/>
                    <a:pt x="51" y="34"/>
                  </a:cubicBezTo>
                  <a:cubicBezTo>
                    <a:pt x="48" y="33"/>
                    <a:pt x="33" y="22"/>
                    <a:pt x="23" y="18"/>
                  </a:cubicBezTo>
                  <a:cubicBezTo>
                    <a:pt x="28" y="25"/>
                    <a:pt x="38" y="29"/>
                    <a:pt x="45" y="35"/>
                  </a:cubicBezTo>
                  <a:cubicBezTo>
                    <a:pt x="43" y="36"/>
                    <a:pt x="41" y="37"/>
                    <a:pt x="38" y="39"/>
                  </a:cubicBezTo>
                  <a:cubicBezTo>
                    <a:pt x="34" y="37"/>
                    <a:pt x="18" y="28"/>
                    <a:pt x="12" y="26"/>
                  </a:cubicBezTo>
                  <a:cubicBezTo>
                    <a:pt x="5" y="18"/>
                    <a:pt x="0" y="8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23" name="Freeform 1048"/>
            <p:cNvSpPr>
              <a:spLocks/>
            </p:cNvSpPr>
            <p:nvPr userDrawn="1"/>
          </p:nvSpPr>
          <p:spPr bwMode="auto">
            <a:xfrm>
              <a:off x="251" y="255"/>
              <a:ext cx="3" cy="4"/>
            </a:xfrm>
            <a:custGeom>
              <a:avLst/>
              <a:gdLst>
                <a:gd name="T0" fmla="*/ 0 w 7"/>
                <a:gd name="T1" fmla="*/ 0 h 10"/>
                <a:gd name="T2" fmla="*/ 0 w 7"/>
                <a:gd name="T3" fmla="*/ 0 h 10"/>
                <a:gd name="T4" fmla="*/ 7 w 7"/>
                <a:gd name="T5" fmla="*/ 7 h 10"/>
                <a:gd name="T6" fmla="*/ 7 w 7"/>
                <a:gd name="T7" fmla="*/ 10 h 10"/>
                <a:gd name="T8" fmla="*/ 0 w 7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0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5" y="5"/>
                    <a:pt x="7" y="7"/>
                  </a:cubicBezTo>
                  <a:cubicBezTo>
                    <a:pt x="7" y="8"/>
                    <a:pt x="7" y="9"/>
                    <a:pt x="7" y="10"/>
                  </a:cubicBezTo>
                  <a:cubicBezTo>
                    <a:pt x="5" y="7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24" name="Freeform 1049"/>
            <p:cNvSpPr>
              <a:spLocks/>
            </p:cNvSpPr>
            <p:nvPr userDrawn="1"/>
          </p:nvSpPr>
          <p:spPr bwMode="auto">
            <a:xfrm>
              <a:off x="252" y="251"/>
              <a:ext cx="45" cy="64"/>
            </a:xfrm>
            <a:custGeom>
              <a:avLst/>
              <a:gdLst>
                <a:gd name="T0" fmla="*/ 13 w 100"/>
                <a:gd name="T1" fmla="*/ 95 h 142"/>
                <a:gd name="T2" fmla="*/ 13 w 100"/>
                <a:gd name="T3" fmla="*/ 95 h 142"/>
                <a:gd name="T4" fmla="*/ 0 w 100"/>
                <a:gd name="T5" fmla="*/ 82 h 142"/>
                <a:gd name="T6" fmla="*/ 16 w 100"/>
                <a:gd name="T7" fmla="*/ 74 h 142"/>
                <a:gd name="T8" fmla="*/ 30 w 100"/>
                <a:gd name="T9" fmla="*/ 78 h 142"/>
                <a:gd name="T10" fmla="*/ 31 w 100"/>
                <a:gd name="T11" fmla="*/ 76 h 142"/>
                <a:gd name="T12" fmla="*/ 2 w 100"/>
                <a:gd name="T13" fmla="*/ 51 h 142"/>
                <a:gd name="T14" fmla="*/ 37 w 100"/>
                <a:gd name="T15" fmla="*/ 61 h 142"/>
                <a:gd name="T16" fmla="*/ 38 w 100"/>
                <a:gd name="T17" fmla="*/ 60 h 142"/>
                <a:gd name="T18" fmla="*/ 14 w 100"/>
                <a:gd name="T19" fmla="*/ 36 h 142"/>
                <a:gd name="T20" fmla="*/ 8 w 100"/>
                <a:gd name="T21" fmla="*/ 0 h 142"/>
                <a:gd name="T22" fmla="*/ 55 w 100"/>
                <a:gd name="T23" fmla="*/ 52 h 142"/>
                <a:gd name="T24" fmla="*/ 42 w 100"/>
                <a:gd name="T25" fmla="*/ 83 h 142"/>
                <a:gd name="T26" fmla="*/ 62 w 100"/>
                <a:gd name="T27" fmla="*/ 110 h 142"/>
                <a:gd name="T28" fmla="*/ 93 w 100"/>
                <a:gd name="T29" fmla="*/ 98 h 142"/>
                <a:gd name="T30" fmla="*/ 100 w 100"/>
                <a:gd name="T31" fmla="*/ 98 h 142"/>
                <a:gd name="T32" fmla="*/ 100 w 100"/>
                <a:gd name="T33" fmla="*/ 110 h 142"/>
                <a:gd name="T34" fmla="*/ 98 w 100"/>
                <a:gd name="T35" fmla="*/ 112 h 142"/>
                <a:gd name="T36" fmla="*/ 100 w 100"/>
                <a:gd name="T37" fmla="*/ 120 h 142"/>
                <a:gd name="T38" fmla="*/ 100 w 100"/>
                <a:gd name="T39" fmla="*/ 129 h 142"/>
                <a:gd name="T40" fmla="*/ 96 w 100"/>
                <a:gd name="T41" fmla="*/ 126 h 142"/>
                <a:gd name="T42" fmla="*/ 100 w 100"/>
                <a:gd name="T43" fmla="*/ 131 h 142"/>
                <a:gd name="T44" fmla="*/ 100 w 100"/>
                <a:gd name="T45" fmla="*/ 133 h 142"/>
                <a:gd name="T46" fmla="*/ 96 w 100"/>
                <a:gd name="T47" fmla="*/ 131 h 142"/>
                <a:gd name="T48" fmla="*/ 91 w 100"/>
                <a:gd name="T49" fmla="*/ 115 h 142"/>
                <a:gd name="T50" fmla="*/ 89 w 100"/>
                <a:gd name="T51" fmla="*/ 116 h 142"/>
                <a:gd name="T52" fmla="*/ 94 w 100"/>
                <a:gd name="T53" fmla="*/ 130 h 142"/>
                <a:gd name="T54" fmla="*/ 87 w 100"/>
                <a:gd name="T55" fmla="*/ 142 h 142"/>
                <a:gd name="T56" fmla="*/ 74 w 100"/>
                <a:gd name="T57" fmla="*/ 134 h 142"/>
                <a:gd name="T58" fmla="*/ 72 w 100"/>
                <a:gd name="T59" fmla="*/ 120 h 142"/>
                <a:gd name="T60" fmla="*/ 70 w 100"/>
                <a:gd name="T61" fmla="*/ 120 h 142"/>
                <a:gd name="T62" fmla="*/ 71 w 100"/>
                <a:gd name="T63" fmla="*/ 133 h 142"/>
                <a:gd name="T64" fmla="*/ 61 w 100"/>
                <a:gd name="T65" fmla="*/ 142 h 142"/>
                <a:gd name="T66" fmla="*/ 52 w 100"/>
                <a:gd name="T67" fmla="*/ 132 h 142"/>
                <a:gd name="T68" fmla="*/ 55 w 100"/>
                <a:gd name="T69" fmla="*/ 119 h 142"/>
                <a:gd name="T70" fmla="*/ 54 w 100"/>
                <a:gd name="T71" fmla="*/ 118 h 142"/>
                <a:gd name="T72" fmla="*/ 48 w 100"/>
                <a:gd name="T73" fmla="*/ 133 h 142"/>
                <a:gd name="T74" fmla="*/ 34 w 100"/>
                <a:gd name="T75" fmla="*/ 134 h 142"/>
                <a:gd name="T76" fmla="*/ 30 w 100"/>
                <a:gd name="T77" fmla="*/ 121 h 142"/>
                <a:gd name="T78" fmla="*/ 38 w 100"/>
                <a:gd name="T79" fmla="*/ 111 h 142"/>
                <a:gd name="T80" fmla="*/ 36 w 100"/>
                <a:gd name="T81" fmla="*/ 110 h 142"/>
                <a:gd name="T82" fmla="*/ 26 w 100"/>
                <a:gd name="T83" fmla="*/ 120 h 142"/>
                <a:gd name="T84" fmla="*/ 8 w 100"/>
                <a:gd name="T85" fmla="*/ 116 h 142"/>
                <a:gd name="T86" fmla="*/ 14 w 100"/>
                <a:gd name="T87" fmla="*/ 100 h 142"/>
                <a:gd name="T88" fmla="*/ 28 w 100"/>
                <a:gd name="T89" fmla="*/ 97 h 142"/>
                <a:gd name="T90" fmla="*/ 27 w 100"/>
                <a:gd name="T91" fmla="*/ 95 h 142"/>
                <a:gd name="T92" fmla="*/ 13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13" y="95"/>
                  </a:moveTo>
                  <a:lnTo>
                    <a:pt x="13" y="95"/>
                  </a:lnTo>
                  <a:cubicBezTo>
                    <a:pt x="5" y="94"/>
                    <a:pt x="2" y="86"/>
                    <a:pt x="0" y="82"/>
                  </a:cubicBezTo>
                  <a:cubicBezTo>
                    <a:pt x="3" y="80"/>
                    <a:pt x="8" y="72"/>
                    <a:pt x="16" y="74"/>
                  </a:cubicBezTo>
                  <a:cubicBezTo>
                    <a:pt x="21" y="75"/>
                    <a:pt x="26" y="76"/>
                    <a:pt x="30" y="78"/>
                  </a:cubicBezTo>
                  <a:cubicBezTo>
                    <a:pt x="31" y="77"/>
                    <a:pt x="31" y="77"/>
                    <a:pt x="31" y="76"/>
                  </a:cubicBezTo>
                  <a:cubicBezTo>
                    <a:pt x="14" y="72"/>
                    <a:pt x="2" y="65"/>
                    <a:pt x="2" y="51"/>
                  </a:cubicBezTo>
                  <a:cubicBezTo>
                    <a:pt x="15" y="42"/>
                    <a:pt x="28" y="50"/>
                    <a:pt x="37" y="61"/>
                  </a:cubicBezTo>
                  <a:lnTo>
                    <a:pt x="38" y="60"/>
                  </a:lnTo>
                  <a:cubicBezTo>
                    <a:pt x="31" y="49"/>
                    <a:pt x="22" y="44"/>
                    <a:pt x="14" y="36"/>
                  </a:cubicBezTo>
                  <a:cubicBezTo>
                    <a:pt x="7" y="28"/>
                    <a:pt x="4" y="12"/>
                    <a:pt x="8" y="0"/>
                  </a:cubicBezTo>
                  <a:cubicBezTo>
                    <a:pt x="23" y="19"/>
                    <a:pt x="49" y="37"/>
                    <a:pt x="55" y="52"/>
                  </a:cubicBezTo>
                  <a:cubicBezTo>
                    <a:pt x="62" y="68"/>
                    <a:pt x="45" y="72"/>
                    <a:pt x="42" y="83"/>
                  </a:cubicBezTo>
                  <a:cubicBezTo>
                    <a:pt x="39" y="96"/>
                    <a:pt x="47" y="105"/>
                    <a:pt x="62" y="110"/>
                  </a:cubicBezTo>
                  <a:cubicBezTo>
                    <a:pt x="74" y="114"/>
                    <a:pt x="88" y="110"/>
                    <a:pt x="93" y="98"/>
                  </a:cubicBezTo>
                  <a:cubicBezTo>
                    <a:pt x="96" y="98"/>
                    <a:pt x="97" y="99"/>
                    <a:pt x="100" y="98"/>
                  </a:cubicBezTo>
                  <a:lnTo>
                    <a:pt x="100" y="110"/>
                  </a:lnTo>
                  <a:cubicBezTo>
                    <a:pt x="98" y="111"/>
                    <a:pt x="100" y="110"/>
                    <a:pt x="98" y="112"/>
                  </a:cubicBezTo>
                  <a:cubicBezTo>
                    <a:pt x="99" y="115"/>
                    <a:pt x="100" y="118"/>
                    <a:pt x="100" y="120"/>
                  </a:cubicBezTo>
                  <a:lnTo>
                    <a:pt x="100" y="129"/>
                  </a:lnTo>
                  <a:cubicBezTo>
                    <a:pt x="99" y="129"/>
                    <a:pt x="98" y="129"/>
                    <a:pt x="96" y="126"/>
                  </a:cubicBezTo>
                  <a:cubicBezTo>
                    <a:pt x="97" y="129"/>
                    <a:pt x="98" y="130"/>
                    <a:pt x="100" y="131"/>
                  </a:cubicBezTo>
                  <a:lnTo>
                    <a:pt x="100" y="133"/>
                  </a:lnTo>
                  <a:cubicBezTo>
                    <a:pt x="99" y="133"/>
                    <a:pt x="97" y="132"/>
                    <a:pt x="96" y="131"/>
                  </a:cubicBezTo>
                  <a:cubicBezTo>
                    <a:pt x="94" y="127"/>
                    <a:pt x="93" y="119"/>
                    <a:pt x="91" y="115"/>
                  </a:cubicBezTo>
                  <a:cubicBezTo>
                    <a:pt x="91" y="114"/>
                    <a:pt x="89" y="114"/>
                    <a:pt x="89" y="116"/>
                  </a:cubicBezTo>
                  <a:cubicBezTo>
                    <a:pt x="90" y="118"/>
                    <a:pt x="93" y="128"/>
                    <a:pt x="94" y="130"/>
                  </a:cubicBezTo>
                  <a:cubicBezTo>
                    <a:pt x="95" y="137"/>
                    <a:pt x="90" y="138"/>
                    <a:pt x="87" y="142"/>
                  </a:cubicBezTo>
                  <a:cubicBezTo>
                    <a:pt x="81" y="139"/>
                    <a:pt x="75" y="141"/>
                    <a:pt x="74" y="134"/>
                  </a:cubicBezTo>
                  <a:cubicBezTo>
                    <a:pt x="73" y="129"/>
                    <a:pt x="73" y="125"/>
                    <a:pt x="72" y="120"/>
                  </a:cubicBezTo>
                  <a:cubicBezTo>
                    <a:pt x="72" y="119"/>
                    <a:pt x="70" y="119"/>
                    <a:pt x="70" y="120"/>
                  </a:cubicBezTo>
                  <a:cubicBezTo>
                    <a:pt x="71" y="125"/>
                    <a:pt x="71" y="132"/>
                    <a:pt x="71" y="133"/>
                  </a:cubicBezTo>
                  <a:cubicBezTo>
                    <a:pt x="71" y="139"/>
                    <a:pt x="65" y="139"/>
                    <a:pt x="61" y="142"/>
                  </a:cubicBezTo>
                  <a:cubicBezTo>
                    <a:pt x="57" y="139"/>
                    <a:pt x="51" y="138"/>
                    <a:pt x="52" y="132"/>
                  </a:cubicBezTo>
                  <a:cubicBezTo>
                    <a:pt x="52" y="130"/>
                    <a:pt x="55" y="122"/>
                    <a:pt x="55" y="119"/>
                  </a:cubicBezTo>
                  <a:cubicBezTo>
                    <a:pt x="56" y="118"/>
                    <a:pt x="54" y="118"/>
                    <a:pt x="54" y="118"/>
                  </a:cubicBezTo>
                  <a:cubicBezTo>
                    <a:pt x="53" y="122"/>
                    <a:pt x="50" y="129"/>
                    <a:pt x="48" y="133"/>
                  </a:cubicBezTo>
                  <a:cubicBezTo>
                    <a:pt x="45" y="138"/>
                    <a:pt x="40" y="134"/>
                    <a:pt x="34" y="134"/>
                  </a:cubicBezTo>
                  <a:cubicBezTo>
                    <a:pt x="32" y="130"/>
                    <a:pt x="26" y="126"/>
                    <a:pt x="30" y="121"/>
                  </a:cubicBezTo>
                  <a:cubicBezTo>
                    <a:pt x="31" y="119"/>
                    <a:pt x="38" y="111"/>
                    <a:pt x="38" y="111"/>
                  </a:cubicBezTo>
                  <a:cubicBezTo>
                    <a:pt x="38" y="110"/>
                    <a:pt x="37" y="109"/>
                    <a:pt x="36" y="110"/>
                  </a:cubicBezTo>
                  <a:cubicBezTo>
                    <a:pt x="34" y="111"/>
                    <a:pt x="31" y="115"/>
                    <a:pt x="26" y="120"/>
                  </a:cubicBezTo>
                  <a:cubicBezTo>
                    <a:pt x="21" y="124"/>
                    <a:pt x="11" y="116"/>
                    <a:pt x="8" y="116"/>
                  </a:cubicBezTo>
                  <a:cubicBezTo>
                    <a:pt x="9" y="111"/>
                    <a:pt x="8" y="103"/>
                    <a:pt x="14" y="100"/>
                  </a:cubicBezTo>
                  <a:cubicBezTo>
                    <a:pt x="19" y="98"/>
                    <a:pt x="26" y="97"/>
                    <a:pt x="28" y="97"/>
                  </a:cubicBezTo>
                  <a:cubicBezTo>
                    <a:pt x="28" y="96"/>
                    <a:pt x="27" y="95"/>
                    <a:pt x="27" y="95"/>
                  </a:cubicBezTo>
                  <a:cubicBezTo>
                    <a:pt x="23" y="96"/>
                    <a:pt x="17" y="96"/>
                    <a:pt x="13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25" name="Freeform 1050"/>
            <p:cNvSpPr>
              <a:spLocks/>
            </p:cNvSpPr>
            <p:nvPr userDrawn="1"/>
          </p:nvSpPr>
          <p:spPr bwMode="auto">
            <a:xfrm>
              <a:off x="224" y="248"/>
              <a:ext cx="10" cy="7"/>
            </a:xfrm>
            <a:custGeom>
              <a:avLst/>
              <a:gdLst>
                <a:gd name="T0" fmla="*/ 0 w 22"/>
                <a:gd name="T1" fmla="*/ 0 h 16"/>
                <a:gd name="T2" fmla="*/ 0 w 22"/>
                <a:gd name="T3" fmla="*/ 0 h 16"/>
                <a:gd name="T4" fmla="*/ 22 w 22"/>
                <a:gd name="T5" fmla="*/ 14 h 16"/>
                <a:gd name="T6" fmla="*/ 20 w 22"/>
                <a:gd name="T7" fmla="*/ 14 h 16"/>
                <a:gd name="T8" fmla="*/ 20 w 22"/>
                <a:gd name="T9" fmla="*/ 16 h 16"/>
                <a:gd name="T10" fmla="*/ 0 w 22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6">
                  <a:moveTo>
                    <a:pt x="0" y="0"/>
                  </a:moveTo>
                  <a:lnTo>
                    <a:pt x="0" y="0"/>
                  </a:lnTo>
                  <a:cubicBezTo>
                    <a:pt x="6" y="3"/>
                    <a:pt x="19" y="11"/>
                    <a:pt x="22" y="14"/>
                  </a:cubicBezTo>
                  <a:cubicBezTo>
                    <a:pt x="21" y="14"/>
                    <a:pt x="21" y="14"/>
                    <a:pt x="20" y="14"/>
                  </a:cubicBezTo>
                  <a:cubicBezTo>
                    <a:pt x="20" y="15"/>
                    <a:pt x="20" y="16"/>
                    <a:pt x="20" y="16"/>
                  </a:cubicBezTo>
                  <a:cubicBezTo>
                    <a:pt x="16" y="12"/>
                    <a:pt x="5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26" name="Freeform 1051"/>
            <p:cNvSpPr>
              <a:spLocks/>
            </p:cNvSpPr>
            <p:nvPr userDrawn="1"/>
          </p:nvSpPr>
          <p:spPr bwMode="auto">
            <a:xfrm>
              <a:off x="315" y="243"/>
              <a:ext cx="8" cy="31"/>
            </a:xfrm>
            <a:custGeom>
              <a:avLst/>
              <a:gdLst>
                <a:gd name="T0" fmla="*/ 2 w 17"/>
                <a:gd name="T1" fmla="*/ 0 h 68"/>
                <a:gd name="T2" fmla="*/ 2 w 17"/>
                <a:gd name="T3" fmla="*/ 0 h 68"/>
                <a:gd name="T4" fmla="*/ 9 w 17"/>
                <a:gd name="T5" fmla="*/ 14 h 68"/>
                <a:gd name="T6" fmla="*/ 16 w 17"/>
                <a:gd name="T7" fmla="*/ 68 h 68"/>
                <a:gd name="T8" fmla="*/ 0 w 17"/>
                <a:gd name="T9" fmla="*/ 16 h 68"/>
                <a:gd name="T10" fmla="*/ 14 w 17"/>
                <a:gd name="T11" fmla="*/ 42 h 68"/>
                <a:gd name="T12" fmla="*/ 2 w 17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68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8" y="12"/>
                    <a:pt x="9" y="14"/>
                  </a:cubicBezTo>
                  <a:cubicBezTo>
                    <a:pt x="16" y="25"/>
                    <a:pt x="17" y="44"/>
                    <a:pt x="16" y="68"/>
                  </a:cubicBezTo>
                  <a:cubicBezTo>
                    <a:pt x="12" y="44"/>
                    <a:pt x="1" y="26"/>
                    <a:pt x="0" y="16"/>
                  </a:cubicBezTo>
                  <a:cubicBezTo>
                    <a:pt x="5" y="22"/>
                    <a:pt x="10" y="31"/>
                    <a:pt x="14" y="42"/>
                  </a:cubicBezTo>
                  <a:cubicBezTo>
                    <a:pt x="13" y="36"/>
                    <a:pt x="5" y="7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27" name="Freeform 1052"/>
            <p:cNvSpPr>
              <a:spLocks/>
            </p:cNvSpPr>
            <p:nvPr userDrawn="1"/>
          </p:nvSpPr>
          <p:spPr bwMode="auto">
            <a:xfrm>
              <a:off x="199" y="245"/>
              <a:ext cx="40" cy="25"/>
            </a:xfrm>
            <a:custGeom>
              <a:avLst/>
              <a:gdLst>
                <a:gd name="T0" fmla="*/ 1 w 88"/>
                <a:gd name="T1" fmla="*/ 1 h 55"/>
                <a:gd name="T2" fmla="*/ 1 w 88"/>
                <a:gd name="T3" fmla="*/ 1 h 55"/>
                <a:gd name="T4" fmla="*/ 45 w 88"/>
                <a:gd name="T5" fmla="*/ 15 h 55"/>
                <a:gd name="T6" fmla="*/ 79 w 88"/>
                <a:gd name="T7" fmla="*/ 37 h 55"/>
                <a:gd name="T8" fmla="*/ 88 w 88"/>
                <a:gd name="T9" fmla="*/ 49 h 55"/>
                <a:gd name="T10" fmla="*/ 81 w 88"/>
                <a:gd name="T11" fmla="*/ 49 h 55"/>
                <a:gd name="T12" fmla="*/ 31 w 88"/>
                <a:gd name="T13" fmla="*/ 23 h 55"/>
                <a:gd name="T14" fmla="*/ 73 w 88"/>
                <a:gd name="T15" fmla="*/ 51 h 55"/>
                <a:gd name="T16" fmla="*/ 67 w 88"/>
                <a:gd name="T17" fmla="*/ 55 h 55"/>
                <a:gd name="T18" fmla="*/ 27 w 88"/>
                <a:gd name="T19" fmla="*/ 37 h 55"/>
                <a:gd name="T20" fmla="*/ 1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1" y="1"/>
                  </a:moveTo>
                  <a:lnTo>
                    <a:pt x="1" y="1"/>
                  </a:lnTo>
                  <a:cubicBezTo>
                    <a:pt x="16" y="0"/>
                    <a:pt x="33" y="8"/>
                    <a:pt x="45" y="15"/>
                  </a:cubicBezTo>
                  <a:cubicBezTo>
                    <a:pt x="53" y="20"/>
                    <a:pt x="68" y="29"/>
                    <a:pt x="79" y="37"/>
                  </a:cubicBezTo>
                  <a:cubicBezTo>
                    <a:pt x="81" y="42"/>
                    <a:pt x="82" y="41"/>
                    <a:pt x="88" y="49"/>
                  </a:cubicBezTo>
                  <a:cubicBezTo>
                    <a:pt x="83" y="48"/>
                    <a:pt x="83" y="49"/>
                    <a:pt x="81" y="49"/>
                  </a:cubicBezTo>
                  <a:cubicBezTo>
                    <a:pt x="75" y="45"/>
                    <a:pt x="47" y="29"/>
                    <a:pt x="31" y="23"/>
                  </a:cubicBezTo>
                  <a:cubicBezTo>
                    <a:pt x="44" y="34"/>
                    <a:pt x="68" y="48"/>
                    <a:pt x="73" y="51"/>
                  </a:cubicBezTo>
                  <a:cubicBezTo>
                    <a:pt x="70" y="52"/>
                    <a:pt x="68" y="54"/>
                    <a:pt x="67" y="55"/>
                  </a:cubicBezTo>
                  <a:cubicBezTo>
                    <a:pt x="58" y="52"/>
                    <a:pt x="35" y="43"/>
                    <a:pt x="27" y="37"/>
                  </a:cubicBezTo>
                  <a:cubicBezTo>
                    <a:pt x="15" y="29"/>
                    <a:pt x="0" y="18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28" name="Freeform 1053"/>
            <p:cNvSpPr>
              <a:spLocks/>
            </p:cNvSpPr>
            <p:nvPr userDrawn="1"/>
          </p:nvSpPr>
          <p:spPr bwMode="auto">
            <a:xfrm>
              <a:off x="317" y="243"/>
              <a:ext cx="14" cy="32"/>
            </a:xfrm>
            <a:custGeom>
              <a:avLst/>
              <a:gdLst>
                <a:gd name="T0" fmla="*/ 0 w 31"/>
                <a:gd name="T1" fmla="*/ 0 h 72"/>
                <a:gd name="T2" fmla="*/ 0 w 31"/>
                <a:gd name="T3" fmla="*/ 0 h 72"/>
                <a:gd name="T4" fmla="*/ 27 w 31"/>
                <a:gd name="T5" fmla="*/ 38 h 72"/>
                <a:gd name="T6" fmla="*/ 30 w 31"/>
                <a:gd name="T7" fmla="*/ 72 h 72"/>
                <a:gd name="T8" fmla="*/ 0 w 31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72">
                  <a:moveTo>
                    <a:pt x="0" y="0"/>
                  </a:moveTo>
                  <a:lnTo>
                    <a:pt x="0" y="0"/>
                  </a:lnTo>
                  <a:cubicBezTo>
                    <a:pt x="10" y="12"/>
                    <a:pt x="23" y="29"/>
                    <a:pt x="27" y="38"/>
                  </a:cubicBezTo>
                  <a:cubicBezTo>
                    <a:pt x="31" y="52"/>
                    <a:pt x="30" y="64"/>
                    <a:pt x="30" y="72"/>
                  </a:cubicBezTo>
                  <a:cubicBezTo>
                    <a:pt x="25" y="46"/>
                    <a:pt x="15" y="2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29" name="Freeform 1054"/>
            <p:cNvSpPr>
              <a:spLocks/>
            </p:cNvSpPr>
            <p:nvPr userDrawn="1"/>
          </p:nvSpPr>
          <p:spPr bwMode="auto">
            <a:xfrm>
              <a:off x="305" y="243"/>
              <a:ext cx="11" cy="33"/>
            </a:xfrm>
            <a:custGeom>
              <a:avLst/>
              <a:gdLst>
                <a:gd name="T0" fmla="*/ 10 w 25"/>
                <a:gd name="T1" fmla="*/ 0 h 74"/>
                <a:gd name="T2" fmla="*/ 10 w 25"/>
                <a:gd name="T3" fmla="*/ 0 h 74"/>
                <a:gd name="T4" fmla="*/ 23 w 25"/>
                <a:gd name="T5" fmla="*/ 16 h 74"/>
                <a:gd name="T6" fmla="*/ 21 w 25"/>
                <a:gd name="T7" fmla="*/ 69 h 74"/>
                <a:gd name="T8" fmla="*/ 13 w 25"/>
                <a:gd name="T9" fmla="*/ 29 h 74"/>
                <a:gd name="T10" fmla="*/ 6 w 25"/>
                <a:gd name="T11" fmla="*/ 74 h 74"/>
                <a:gd name="T12" fmla="*/ 6 w 25"/>
                <a:gd name="T13" fmla="*/ 20 h 74"/>
                <a:gd name="T14" fmla="*/ 0 w 25"/>
                <a:gd name="T15" fmla="*/ 8 h 74"/>
                <a:gd name="T16" fmla="*/ 20 w 25"/>
                <a:gd name="T17" fmla="*/ 30 h 74"/>
                <a:gd name="T18" fmla="*/ 10 w 25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74">
                  <a:moveTo>
                    <a:pt x="10" y="0"/>
                  </a:moveTo>
                  <a:lnTo>
                    <a:pt x="10" y="0"/>
                  </a:lnTo>
                  <a:cubicBezTo>
                    <a:pt x="14" y="4"/>
                    <a:pt x="21" y="11"/>
                    <a:pt x="23" y="16"/>
                  </a:cubicBezTo>
                  <a:cubicBezTo>
                    <a:pt x="25" y="30"/>
                    <a:pt x="24" y="56"/>
                    <a:pt x="21" y="69"/>
                  </a:cubicBezTo>
                  <a:cubicBezTo>
                    <a:pt x="21" y="56"/>
                    <a:pt x="19" y="37"/>
                    <a:pt x="13" y="29"/>
                  </a:cubicBezTo>
                  <a:cubicBezTo>
                    <a:pt x="17" y="43"/>
                    <a:pt x="14" y="58"/>
                    <a:pt x="6" y="74"/>
                  </a:cubicBezTo>
                  <a:cubicBezTo>
                    <a:pt x="10" y="60"/>
                    <a:pt x="11" y="34"/>
                    <a:pt x="6" y="20"/>
                  </a:cubicBezTo>
                  <a:cubicBezTo>
                    <a:pt x="5" y="16"/>
                    <a:pt x="2" y="11"/>
                    <a:pt x="0" y="8"/>
                  </a:cubicBezTo>
                  <a:cubicBezTo>
                    <a:pt x="6" y="11"/>
                    <a:pt x="17" y="23"/>
                    <a:pt x="20" y="30"/>
                  </a:cubicBezTo>
                  <a:cubicBezTo>
                    <a:pt x="17" y="18"/>
                    <a:pt x="14" y="10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30" name="Freeform 1055"/>
            <p:cNvSpPr>
              <a:spLocks/>
            </p:cNvSpPr>
            <p:nvPr userDrawn="1"/>
          </p:nvSpPr>
          <p:spPr bwMode="auto">
            <a:xfrm>
              <a:off x="276" y="241"/>
              <a:ext cx="14" cy="8"/>
            </a:xfrm>
            <a:custGeom>
              <a:avLst/>
              <a:gdLst>
                <a:gd name="T0" fmla="*/ 5 w 32"/>
                <a:gd name="T1" fmla="*/ 6 h 16"/>
                <a:gd name="T2" fmla="*/ 5 w 32"/>
                <a:gd name="T3" fmla="*/ 6 h 16"/>
                <a:gd name="T4" fmla="*/ 32 w 32"/>
                <a:gd name="T5" fmla="*/ 2 h 16"/>
                <a:gd name="T6" fmla="*/ 2 w 32"/>
                <a:gd name="T7" fmla="*/ 16 h 16"/>
                <a:gd name="T8" fmla="*/ 5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5" y="6"/>
                  </a:moveTo>
                  <a:lnTo>
                    <a:pt x="5" y="6"/>
                  </a:lnTo>
                  <a:cubicBezTo>
                    <a:pt x="12" y="1"/>
                    <a:pt x="20" y="0"/>
                    <a:pt x="32" y="2"/>
                  </a:cubicBezTo>
                  <a:cubicBezTo>
                    <a:pt x="23" y="2"/>
                    <a:pt x="6" y="0"/>
                    <a:pt x="2" y="16"/>
                  </a:cubicBezTo>
                  <a:cubicBezTo>
                    <a:pt x="0" y="13"/>
                    <a:pt x="1" y="8"/>
                    <a:pt x="5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31" name="Freeform 1056"/>
            <p:cNvSpPr>
              <a:spLocks/>
            </p:cNvSpPr>
            <p:nvPr userDrawn="1"/>
          </p:nvSpPr>
          <p:spPr bwMode="auto">
            <a:xfrm>
              <a:off x="259" y="238"/>
              <a:ext cx="26" cy="9"/>
            </a:xfrm>
            <a:custGeom>
              <a:avLst/>
              <a:gdLst>
                <a:gd name="T0" fmla="*/ 44 w 59"/>
                <a:gd name="T1" fmla="*/ 2 h 20"/>
                <a:gd name="T2" fmla="*/ 44 w 59"/>
                <a:gd name="T3" fmla="*/ 2 h 20"/>
                <a:gd name="T4" fmla="*/ 59 w 59"/>
                <a:gd name="T5" fmla="*/ 3 h 20"/>
                <a:gd name="T6" fmla="*/ 22 w 59"/>
                <a:gd name="T7" fmla="*/ 18 h 20"/>
                <a:gd name="T8" fmla="*/ 0 w 59"/>
                <a:gd name="T9" fmla="*/ 9 h 20"/>
                <a:gd name="T10" fmla="*/ 19 w 59"/>
                <a:gd name="T11" fmla="*/ 10 h 20"/>
                <a:gd name="T12" fmla="*/ 44 w 59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20">
                  <a:moveTo>
                    <a:pt x="44" y="2"/>
                  </a:moveTo>
                  <a:lnTo>
                    <a:pt x="44" y="2"/>
                  </a:lnTo>
                  <a:cubicBezTo>
                    <a:pt x="47" y="1"/>
                    <a:pt x="54" y="0"/>
                    <a:pt x="59" y="3"/>
                  </a:cubicBezTo>
                  <a:cubicBezTo>
                    <a:pt x="33" y="3"/>
                    <a:pt x="32" y="15"/>
                    <a:pt x="22" y="18"/>
                  </a:cubicBezTo>
                  <a:cubicBezTo>
                    <a:pt x="14" y="20"/>
                    <a:pt x="4" y="17"/>
                    <a:pt x="0" y="9"/>
                  </a:cubicBezTo>
                  <a:cubicBezTo>
                    <a:pt x="6" y="12"/>
                    <a:pt x="12" y="12"/>
                    <a:pt x="19" y="10"/>
                  </a:cubicBezTo>
                  <a:cubicBezTo>
                    <a:pt x="27" y="8"/>
                    <a:pt x="34" y="3"/>
                    <a:pt x="4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32" name="Freeform 1057"/>
            <p:cNvSpPr>
              <a:spLocks/>
            </p:cNvSpPr>
            <p:nvPr userDrawn="1"/>
          </p:nvSpPr>
          <p:spPr bwMode="auto">
            <a:xfrm>
              <a:off x="308" y="236"/>
              <a:ext cx="12" cy="19"/>
            </a:xfrm>
            <a:custGeom>
              <a:avLst/>
              <a:gdLst>
                <a:gd name="T0" fmla="*/ 0 w 26"/>
                <a:gd name="T1" fmla="*/ 0 h 42"/>
                <a:gd name="T2" fmla="*/ 0 w 26"/>
                <a:gd name="T3" fmla="*/ 0 h 42"/>
                <a:gd name="T4" fmla="*/ 15 w 26"/>
                <a:gd name="T5" fmla="*/ 20 h 42"/>
                <a:gd name="T6" fmla="*/ 2 w 26"/>
                <a:gd name="T7" fmla="*/ 0 h 42"/>
                <a:gd name="T8" fmla="*/ 14 w 26"/>
                <a:gd name="T9" fmla="*/ 9 h 42"/>
                <a:gd name="T10" fmla="*/ 26 w 26"/>
                <a:gd name="T11" fmla="*/ 42 h 42"/>
                <a:gd name="T12" fmla="*/ 3 w 26"/>
                <a:gd name="T13" fmla="*/ 13 h 42"/>
                <a:gd name="T14" fmla="*/ 0 w 26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1" y="16"/>
                    <a:pt x="15" y="20"/>
                  </a:cubicBezTo>
                  <a:cubicBezTo>
                    <a:pt x="12" y="13"/>
                    <a:pt x="6" y="6"/>
                    <a:pt x="2" y="0"/>
                  </a:cubicBezTo>
                  <a:cubicBezTo>
                    <a:pt x="4" y="3"/>
                    <a:pt x="11" y="7"/>
                    <a:pt x="14" y="9"/>
                  </a:cubicBezTo>
                  <a:cubicBezTo>
                    <a:pt x="18" y="16"/>
                    <a:pt x="24" y="33"/>
                    <a:pt x="26" y="42"/>
                  </a:cubicBezTo>
                  <a:cubicBezTo>
                    <a:pt x="18" y="30"/>
                    <a:pt x="8" y="18"/>
                    <a:pt x="3" y="13"/>
                  </a:cubicBezTo>
                  <a:cubicBezTo>
                    <a:pt x="3" y="9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33" name="Freeform 1058"/>
            <p:cNvSpPr>
              <a:spLocks/>
            </p:cNvSpPr>
            <p:nvPr userDrawn="1"/>
          </p:nvSpPr>
          <p:spPr bwMode="auto">
            <a:xfrm>
              <a:off x="238" y="237"/>
              <a:ext cx="17" cy="28"/>
            </a:xfrm>
            <a:custGeom>
              <a:avLst/>
              <a:gdLst>
                <a:gd name="T0" fmla="*/ 8 w 38"/>
                <a:gd name="T1" fmla="*/ 0 h 62"/>
                <a:gd name="T2" fmla="*/ 8 w 38"/>
                <a:gd name="T3" fmla="*/ 0 h 62"/>
                <a:gd name="T4" fmla="*/ 35 w 38"/>
                <a:gd name="T5" fmla="*/ 34 h 62"/>
                <a:gd name="T6" fmla="*/ 34 w 38"/>
                <a:gd name="T7" fmla="*/ 44 h 62"/>
                <a:gd name="T8" fmla="*/ 19 w 38"/>
                <a:gd name="T9" fmla="*/ 28 h 62"/>
                <a:gd name="T10" fmla="*/ 35 w 38"/>
                <a:gd name="T11" fmla="*/ 51 h 62"/>
                <a:gd name="T12" fmla="*/ 38 w 38"/>
                <a:gd name="T13" fmla="*/ 62 h 62"/>
                <a:gd name="T14" fmla="*/ 15 w 38"/>
                <a:gd name="T15" fmla="*/ 42 h 62"/>
                <a:gd name="T16" fmla="*/ 8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8" y="0"/>
                  </a:moveTo>
                  <a:lnTo>
                    <a:pt x="8" y="0"/>
                  </a:lnTo>
                  <a:cubicBezTo>
                    <a:pt x="13" y="14"/>
                    <a:pt x="27" y="28"/>
                    <a:pt x="35" y="34"/>
                  </a:cubicBezTo>
                  <a:cubicBezTo>
                    <a:pt x="34" y="38"/>
                    <a:pt x="34" y="41"/>
                    <a:pt x="34" y="44"/>
                  </a:cubicBezTo>
                  <a:cubicBezTo>
                    <a:pt x="32" y="42"/>
                    <a:pt x="25" y="34"/>
                    <a:pt x="19" y="28"/>
                  </a:cubicBezTo>
                  <a:cubicBezTo>
                    <a:pt x="23" y="38"/>
                    <a:pt x="31" y="47"/>
                    <a:pt x="35" y="51"/>
                  </a:cubicBezTo>
                  <a:cubicBezTo>
                    <a:pt x="35" y="54"/>
                    <a:pt x="36" y="58"/>
                    <a:pt x="38" y="62"/>
                  </a:cubicBezTo>
                  <a:cubicBezTo>
                    <a:pt x="32" y="57"/>
                    <a:pt x="20" y="47"/>
                    <a:pt x="15" y="42"/>
                  </a:cubicBezTo>
                  <a:cubicBezTo>
                    <a:pt x="5" y="31"/>
                    <a:pt x="0" y="14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34" name="Freeform 1059"/>
            <p:cNvSpPr>
              <a:spLocks/>
            </p:cNvSpPr>
            <p:nvPr userDrawn="1"/>
          </p:nvSpPr>
          <p:spPr bwMode="auto">
            <a:xfrm>
              <a:off x="228" y="231"/>
              <a:ext cx="10" cy="14"/>
            </a:xfrm>
            <a:custGeom>
              <a:avLst/>
              <a:gdLst>
                <a:gd name="T0" fmla="*/ 0 w 23"/>
                <a:gd name="T1" fmla="*/ 0 h 30"/>
                <a:gd name="T2" fmla="*/ 0 w 23"/>
                <a:gd name="T3" fmla="*/ 0 h 30"/>
                <a:gd name="T4" fmla="*/ 23 w 23"/>
                <a:gd name="T5" fmla="*/ 26 h 30"/>
                <a:gd name="T6" fmla="*/ 23 w 23"/>
                <a:gd name="T7" fmla="*/ 30 h 30"/>
                <a:gd name="T8" fmla="*/ 0 w 23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0">
                  <a:moveTo>
                    <a:pt x="0" y="0"/>
                  </a:moveTo>
                  <a:lnTo>
                    <a:pt x="0" y="0"/>
                  </a:lnTo>
                  <a:cubicBezTo>
                    <a:pt x="7" y="10"/>
                    <a:pt x="21" y="25"/>
                    <a:pt x="23" y="26"/>
                  </a:cubicBezTo>
                  <a:cubicBezTo>
                    <a:pt x="23" y="27"/>
                    <a:pt x="23" y="28"/>
                    <a:pt x="23" y="30"/>
                  </a:cubicBezTo>
                  <a:cubicBezTo>
                    <a:pt x="16" y="23"/>
                    <a:pt x="5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35" name="Freeform 1060"/>
            <p:cNvSpPr>
              <a:spLocks/>
            </p:cNvSpPr>
            <p:nvPr userDrawn="1"/>
          </p:nvSpPr>
          <p:spPr bwMode="auto">
            <a:xfrm>
              <a:off x="311" y="233"/>
              <a:ext cx="17" cy="24"/>
            </a:xfrm>
            <a:custGeom>
              <a:avLst/>
              <a:gdLst>
                <a:gd name="T0" fmla="*/ 0 w 38"/>
                <a:gd name="T1" fmla="*/ 0 h 52"/>
                <a:gd name="T2" fmla="*/ 0 w 38"/>
                <a:gd name="T3" fmla="*/ 0 h 52"/>
                <a:gd name="T4" fmla="*/ 18 w 38"/>
                <a:gd name="T5" fmla="*/ 19 h 52"/>
                <a:gd name="T6" fmla="*/ 1 w 38"/>
                <a:gd name="T7" fmla="*/ 0 h 52"/>
                <a:gd name="T8" fmla="*/ 16 w 38"/>
                <a:gd name="T9" fmla="*/ 6 h 52"/>
                <a:gd name="T10" fmla="*/ 38 w 38"/>
                <a:gd name="T11" fmla="*/ 52 h 52"/>
                <a:gd name="T12" fmla="*/ 0 w 38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2">
                  <a:moveTo>
                    <a:pt x="0" y="0"/>
                  </a:moveTo>
                  <a:lnTo>
                    <a:pt x="0" y="0"/>
                  </a:lnTo>
                  <a:cubicBezTo>
                    <a:pt x="4" y="3"/>
                    <a:pt x="15" y="17"/>
                    <a:pt x="18" y="19"/>
                  </a:cubicBezTo>
                  <a:cubicBezTo>
                    <a:pt x="16" y="13"/>
                    <a:pt x="5" y="4"/>
                    <a:pt x="1" y="0"/>
                  </a:cubicBezTo>
                  <a:cubicBezTo>
                    <a:pt x="5" y="2"/>
                    <a:pt x="11" y="5"/>
                    <a:pt x="16" y="6"/>
                  </a:cubicBezTo>
                  <a:cubicBezTo>
                    <a:pt x="19" y="10"/>
                    <a:pt x="34" y="34"/>
                    <a:pt x="38" y="52"/>
                  </a:cubicBezTo>
                  <a:cubicBezTo>
                    <a:pt x="24" y="29"/>
                    <a:pt x="10" y="2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36" name="Freeform 1061"/>
            <p:cNvSpPr>
              <a:spLocks/>
            </p:cNvSpPr>
            <p:nvPr userDrawn="1"/>
          </p:nvSpPr>
          <p:spPr bwMode="auto">
            <a:xfrm>
              <a:off x="292" y="231"/>
              <a:ext cx="20" cy="21"/>
            </a:xfrm>
            <a:custGeom>
              <a:avLst/>
              <a:gdLst>
                <a:gd name="T0" fmla="*/ 11 w 44"/>
                <a:gd name="T1" fmla="*/ 0 h 47"/>
                <a:gd name="T2" fmla="*/ 11 w 44"/>
                <a:gd name="T3" fmla="*/ 0 h 47"/>
                <a:gd name="T4" fmla="*/ 35 w 44"/>
                <a:gd name="T5" fmla="*/ 22 h 47"/>
                <a:gd name="T6" fmla="*/ 44 w 44"/>
                <a:gd name="T7" fmla="*/ 47 h 47"/>
                <a:gd name="T8" fmla="*/ 26 w 44"/>
                <a:gd name="T9" fmla="*/ 32 h 47"/>
                <a:gd name="T10" fmla="*/ 9 w 44"/>
                <a:gd name="T11" fmla="*/ 18 h 47"/>
                <a:gd name="T12" fmla="*/ 0 w 44"/>
                <a:gd name="T13" fmla="*/ 6 h 47"/>
                <a:gd name="T14" fmla="*/ 32 w 44"/>
                <a:gd name="T15" fmla="*/ 29 h 47"/>
                <a:gd name="T16" fmla="*/ 11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1" y="0"/>
                  </a:moveTo>
                  <a:lnTo>
                    <a:pt x="11" y="0"/>
                  </a:lnTo>
                  <a:cubicBezTo>
                    <a:pt x="19" y="4"/>
                    <a:pt x="32" y="15"/>
                    <a:pt x="35" y="22"/>
                  </a:cubicBezTo>
                  <a:cubicBezTo>
                    <a:pt x="38" y="28"/>
                    <a:pt x="44" y="45"/>
                    <a:pt x="44" y="47"/>
                  </a:cubicBezTo>
                  <a:cubicBezTo>
                    <a:pt x="39" y="41"/>
                    <a:pt x="34" y="35"/>
                    <a:pt x="26" y="32"/>
                  </a:cubicBezTo>
                  <a:cubicBezTo>
                    <a:pt x="22" y="27"/>
                    <a:pt x="15" y="21"/>
                    <a:pt x="9" y="18"/>
                  </a:cubicBezTo>
                  <a:cubicBezTo>
                    <a:pt x="7" y="15"/>
                    <a:pt x="2" y="9"/>
                    <a:pt x="0" y="6"/>
                  </a:cubicBezTo>
                  <a:cubicBezTo>
                    <a:pt x="6" y="11"/>
                    <a:pt x="23" y="24"/>
                    <a:pt x="32" y="29"/>
                  </a:cubicBezTo>
                  <a:cubicBezTo>
                    <a:pt x="26" y="18"/>
                    <a:pt x="18" y="7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37" name="Freeform 1062"/>
            <p:cNvSpPr>
              <a:spLocks/>
            </p:cNvSpPr>
            <p:nvPr userDrawn="1"/>
          </p:nvSpPr>
          <p:spPr bwMode="auto">
            <a:xfrm>
              <a:off x="301" y="227"/>
              <a:ext cx="13" cy="12"/>
            </a:xfrm>
            <a:custGeom>
              <a:avLst/>
              <a:gdLst>
                <a:gd name="T0" fmla="*/ 0 w 29"/>
                <a:gd name="T1" fmla="*/ 0 h 26"/>
                <a:gd name="T2" fmla="*/ 0 w 29"/>
                <a:gd name="T3" fmla="*/ 0 h 26"/>
                <a:gd name="T4" fmla="*/ 12 w 29"/>
                <a:gd name="T5" fmla="*/ 2 h 26"/>
                <a:gd name="T6" fmla="*/ 29 w 29"/>
                <a:gd name="T7" fmla="*/ 26 h 26"/>
                <a:gd name="T8" fmla="*/ 0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0" y="0"/>
                  </a:moveTo>
                  <a:lnTo>
                    <a:pt x="0" y="0"/>
                  </a:lnTo>
                  <a:cubicBezTo>
                    <a:pt x="4" y="1"/>
                    <a:pt x="9" y="2"/>
                    <a:pt x="12" y="2"/>
                  </a:cubicBezTo>
                  <a:cubicBezTo>
                    <a:pt x="17" y="6"/>
                    <a:pt x="23" y="15"/>
                    <a:pt x="29" y="26"/>
                  </a:cubicBezTo>
                  <a:cubicBezTo>
                    <a:pt x="17" y="19"/>
                    <a:pt x="6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38" name="Freeform 1063"/>
            <p:cNvSpPr>
              <a:spLocks/>
            </p:cNvSpPr>
            <p:nvPr userDrawn="1"/>
          </p:nvSpPr>
          <p:spPr bwMode="auto">
            <a:xfrm>
              <a:off x="307" y="228"/>
              <a:ext cx="16" cy="8"/>
            </a:xfrm>
            <a:custGeom>
              <a:avLst/>
              <a:gdLst>
                <a:gd name="T0" fmla="*/ 5 w 34"/>
                <a:gd name="T1" fmla="*/ 0 h 18"/>
                <a:gd name="T2" fmla="*/ 5 w 34"/>
                <a:gd name="T3" fmla="*/ 0 h 18"/>
                <a:gd name="T4" fmla="*/ 34 w 34"/>
                <a:gd name="T5" fmla="*/ 15 h 18"/>
                <a:gd name="T6" fmla="*/ 0 w 34"/>
                <a:gd name="T7" fmla="*/ 0 h 18"/>
                <a:gd name="T8" fmla="*/ 5 w 34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21" y="14"/>
                    <a:pt x="34" y="15"/>
                  </a:cubicBezTo>
                  <a:cubicBezTo>
                    <a:pt x="20" y="18"/>
                    <a:pt x="4" y="8"/>
                    <a:pt x="0" y="0"/>
                  </a:cubicBezTo>
                  <a:cubicBezTo>
                    <a:pt x="1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39" name="Freeform 1064"/>
            <p:cNvSpPr>
              <a:spLocks/>
            </p:cNvSpPr>
            <p:nvPr userDrawn="1"/>
          </p:nvSpPr>
          <p:spPr bwMode="auto">
            <a:xfrm>
              <a:off x="289" y="224"/>
              <a:ext cx="2" cy="1"/>
            </a:xfrm>
            <a:custGeom>
              <a:avLst/>
              <a:gdLst>
                <a:gd name="T0" fmla="*/ 5 w 5"/>
                <a:gd name="T1" fmla="*/ 0 h 3"/>
                <a:gd name="T2" fmla="*/ 5 w 5"/>
                <a:gd name="T3" fmla="*/ 0 h 3"/>
                <a:gd name="T4" fmla="*/ 0 w 5"/>
                <a:gd name="T5" fmla="*/ 3 h 3"/>
                <a:gd name="T6" fmla="*/ 5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5" y="0"/>
                  </a:lnTo>
                  <a:cubicBezTo>
                    <a:pt x="4" y="1"/>
                    <a:pt x="1" y="3"/>
                    <a:pt x="0" y="3"/>
                  </a:cubicBezTo>
                  <a:cubicBezTo>
                    <a:pt x="2" y="1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40" name="Freeform 1065"/>
            <p:cNvSpPr>
              <a:spLocks/>
            </p:cNvSpPr>
            <p:nvPr userDrawn="1"/>
          </p:nvSpPr>
          <p:spPr bwMode="auto">
            <a:xfrm>
              <a:off x="286" y="223"/>
              <a:ext cx="4" cy="2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1 h 5"/>
                <a:gd name="T6" fmla="*/ 1 w 9"/>
                <a:gd name="T7" fmla="*/ 5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cubicBezTo>
                    <a:pt x="3" y="0"/>
                    <a:pt x="8" y="1"/>
                    <a:pt x="9" y="1"/>
                  </a:cubicBezTo>
                  <a:cubicBezTo>
                    <a:pt x="7" y="2"/>
                    <a:pt x="3" y="4"/>
                    <a:pt x="1" y="5"/>
                  </a:cubicBezTo>
                  <a:cubicBezTo>
                    <a:pt x="2" y="3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41" name="Freeform 1066"/>
            <p:cNvSpPr>
              <a:spLocks/>
            </p:cNvSpPr>
            <p:nvPr userDrawn="1"/>
          </p:nvSpPr>
          <p:spPr bwMode="auto">
            <a:xfrm>
              <a:off x="283" y="223"/>
              <a:ext cx="2" cy="3"/>
            </a:xfrm>
            <a:custGeom>
              <a:avLst/>
              <a:gdLst>
                <a:gd name="T0" fmla="*/ 1 w 4"/>
                <a:gd name="T1" fmla="*/ 0 h 6"/>
                <a:gd name="T2" fmla="*/ 1 w 4"/>
                <a:gd name="T3" fmla="*/ 0 h 6"/>
                <a:gd name="T4" fmla="*/ 3 w 4"/>
                <a:gd name="T5" fmla="*/ 3 h 6"/>
                <a:gd name="T6" fmla="*/ 4 w 4"/>
                <a:gd name="T7" fmla="*/ 6 h 6"/>
                <a:gd name="T8" fmla="*/ 1 w 4"/>
                <a:gd name="T9" fmla="*/ 3 h 6"/>
                <a:gd name="T10" fmla="*/ 1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3" y="3"/>
                  </a:cubicBezTo>
                  <a:cubicBezTo>
                    <a:pt x="3" y="3"/>
                    <a:pt x="4" y="6"/>
                    <a:pt x="4" y="6"/>
                  </a:cubicBezTo>
                  <a:cubicBezTo>
                    <a:pt x="4" y="6"/>
                    <a:pt x="1" y="5"/>
                    <a:pt x="1" y="3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42" name="Freeform 1067"/>
            <p:cNvSpPr>
              <a:spLocks/>
            </p:cNvSpPr>
            <p:nvPr userDrawn="1"/>
          </p:nvSpPr>
          <p:spPr bwMode="auto">
            <a:xfrm>
              <a:off x="282" y="223"/>
              <a:ext cx="3" cy="5"/>
            </a:xfrm>
            <a:custGeom>
              <a:avLst/>
              <a:gdLst>
                <a:gd name="T0" fmla="*/ 0 w 8"/>
                <a:gd name="T1" fmla="*/ 0 h 10"/>
                <a:gd name="T2" fmla="*/ 0 w 8"/>
                <a:gd name="T3" fmla="*/ 0 h 10"/>
                <a:gd name="T4" fmla="*/ 2 w 8"/>
                <a:gd name="T5" fmla="*/ 0 h 10"/>
                <a:gd name="T6" fmla="*/ 8 w 8"/>
                <a:gd name="T7" fmla="*/ 7 h 10"/>
                <a:gd name="T8" fmla="*/ 5 w 8"/>
                <a:gd name="T9" fmla="*/ 10 h 10"/>
                <a:gd name="T10" fmla="*/ 0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2" y="0"/>
                    <a:pt x="2" y="0"/>
                  </a:cubicBezTo>
                  <a:cubicBezTo>
                    <a:pt x="2" y="4"/>
                    <a:pt x="3" y="6"/>
                    <a:pt x="8" y="7"/>
                  </a:cubicBezTo>
                  <a:cubicBezTo>
                    <a:pt x="7" y="8"/>
                    <a:pt x="6" y="9"/>
                    <a:pt x="5" y="10"/>
                  </a:cubicBezTo>
                  <a:cubicBezTo>
                    <a:pt x="2" y="8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43" name="Freeform 1068"/>
            <p:cNvSpPr>
              <a:spLocks/>
            </p:cNvSpPr>
            <p:nvPr userDrawn="1"/>
          </p:nvSpPr>
          <p:spPr bwMode="auto">
            <a:xfrm>
              <a:off x="264" y="223"/>
              <a:ext cx="31" cy="22"/>
            </a:xfrm>
            <a:custGeom>
              <a:avLst/>
              <a:gdLst>
                <a:gd name="T0" fmla="*/ 2 w 71"/>
                <a:gd name="T1" fmla="*/ 12 h 47"/>
                <a:gd name="T2" fmla="*/ 2 w 71"/>
                <a:gd name="T3" fmla="*/ 12 h 47"/>
                <a:gd name="T4" fmla="*/ 24 w 71"/>
                <a:gd name="T5" fmla="*/ 0 h 47"/>
                <a:gd name="T6" fmla="*/ 71 w 71"/>
                <a:gd name="T7" fmla="*/ 44 h 47"/>
                <a:gd name="T8" fmla="*/ 59 w 71"/>
                <a:gd name="T9" fmla="*/ 39 h 47"/>
                <a:gd name="T10" fmla="*/ 26 w 71"/>
                <a:gd name="T11" fmla="*/ 25 h 47"/>
                <a:gd name="T12" fmla="*/ 5 w 71"/>
                <a:gd name="T13" fmla="*/ 32 h 47"/>
                <a:gd name="T14" fmla="*/ 2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2" y="12"/>
                  </a:moveTo>
                  <a:lnTo>
                    <a:pt x="2" y="12"/>
                  </a:lnTo>
                  <a:cubicBezTo>
                    <a:pt x="4" y="6"/>
                    <a:pt x="13" y="0"/>
                    <a:pt x="24" y="0"/>
                  </a:cubicBezTo>
                  <a:cubicBezTo>
                    <a:pt x="37" y="19"/>
                    <a:pt x="51" y="32"/>
                    <a:pt x="71" y="44"/>
                  </a:cubicBezTo>
                  <a:cubicBezTo>
                    <a:pt x="69" y="47"/>
                    <a:pt x="63" y="41"/>
                    <a:pt x="59" y="39"/>
                  </a:cubicBezTo>
                  <a:cubicBezTo>
                    <a:pt x="50" y="33"/>
                    <a:pt x="38" y="25"/>
                    <a:pt x="26" y="25"/>
                  </a:cubicBezTo>
                  <a:cubicBezTo>
                    <a:pt x="17" y="24"/>
                    <a:pt x="10" y="27"/>
                    <a:pt x="5" y="32"/>
                  </a:cubicBezTo>
                  <a:cubicBezTo>
                    <a:pt x="1" y="28"/>
                    <a:pt x="0" y="18"/>
                    <a:pt x="2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44" name="Freeform 1069"/>
            <p:cNvSpPr>
              <a:spLocks/>
            </p:cNvSpPr>
            <p:nvPr userDrawn="1"/>
          </p:nvSpPr>
          <p:spPr bwMode="auto">
            <a:xfrm>
              <a:off x="202" y="222"/>
              <a:ext cx="41" cy="38"/>
            </a:xfrm>
            <a:custGeom>
              <a:avLst/>
              <a:gdLst>
                <a:gd name="T0" fmla="*/ 7 w 93"/>
                <a:gd name="T1" fmla="*/ 0 h 83"/>
                <a:gd name="T2" fmla="*/ 7 w 93"/>
                <a:gd name="T3" fmla="*/ 0 h 83"/>
                <a:gd name="T4" fmla="*/ 93 w 93"/>
                <a:gd name="T5" fmla="*/ 75 h 83"/>
                <a:gd name="T6" fmla="*/ 75 w 93"/>
                <a:gd name="T7" fmla="*/ 71 h 83"/>
                <a:gd name="T8" fmla="*/ 32 w 93"/>
                <a:gd name="T9" fmla="*/ 41 h 83"/>
                <a:gd name="T10" fmla="*/ 71 w 93"/>
                <a:gd name="T11" fmla="*/ 76 h 83"/>
                <a:gd name="T12" fmla="*/ 73 w 93"/>
                <a:gd name="T13" fmla="*/ 83 h 83"/>
                <a:gd name="T14" fmla="*/ 19 w 93"/>
                <a:gd name="T15" fmla="*/ 46 h 83"/>
                <a:gd name="T16" fmla="*/ 7 w 93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83">
                  <a:moveTo>
                    <a:pt x="7" y="0"/>
                  </a:moveTo>
                  <a:lnTo>
                    <a:pt x="7" y="0"/>
                  </a:lnTo>
                  <a:cubicBezTo>
                    <a:pt x="16" y="6"/>
                    <a:pt x="56" y="50"/>
                    <a:pt x="93" y="75"/>
                  </a:cubicBezTo>
                  <a:cubicBezTo>
                    <a:pt x="88" y="73"/>
                    <a:pt x="80" y="71"/>
                    <a:pt x="75" y="71"/>
                  </a:cubicBezTo>
                  <a:cubicBezTo>
                    <a:pt x="72" y="69"/>
                    <a:pt x="45" y="49"/>
                    <a:pt x="32" y="41"/>
                  </a:cubicBezTo>
                  <a:cubicBezTo>
                    <a:pt x="43" y="54"/>
                    <a:pt x="65" y="71"/>
                    <a:pt x="71" y="76"/>
                  </a:cubicBezTo>
                  <a:cubicBezTo>
                    <a:pt x="71" y="77"/>
                    <a:pt x="71" y="80"/>
                    <a:pt x="73" y="83"/>
                  </a:cubicBezTo>
                  <a:cubicBezTo>
                    <a:pt x="59" y="74"/>
                    <a:pt x="35" y="62"/>
                    <a:pt x="19" y="46"/>
                  </a:cubicBezTo>
                  <a:cubicBezTo>
                    <a:pt x="7" y="35"/>
                    <a:pt x="0" y="1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45" name="Freeform 1070"/>
            <p:cNvSpPr>
              <a:spLocks/>
            </p:cNvSpPr>
            <p:nvPr userDrawn="1"/>
          </p:nvSpPr>
          <p:spPr bwMode="auto">
            <a:xfrm>
              <a:off x="274" y="220"/>
              <a:ext cx="34" cy="40"/>
            </a:xfrm>
            <a:custGeom>
              <a:avLst/>
              <a:gdLst>
                <a:gd name="T0" fmla="*/ 2 w 76"/>
                <a:gd name="T1" fmla="*/ 6 h 89"/>
                <a:gd name="T2" fmla="*/ 2 w 76"/>
                <a:gd name="T3" fmla="*/ 6 h 89"/>
                <a:gd name="T4" fmla="*/ 7 w 76"/>
                <a:gd name="T5" fmla="*/ 3 h 89"/>
                <a:gd name="T6" fmla="*/ 23 w 76"/>
                <a:gd name="T7" fmla="*/ 28 h 89"/>
                <a:gd name="T8" fmla="*/ 45 w 76"/>
                <a:gd name="T9" fmla="*/ 42 h 89"/>
                <a:gd name="T10" fmla="*/ 68 w 76"/>
                <a:gd name="T11" fmla="*/ 62 h 89"/>
                <a:gd name="T12" fmla="*/ 75 w 76"/>
                <a:gd name="T13" fmla="*/ 89 h 89"/>
                <a:gd name="T14" fmla="*/ 46 w 76"/>
                <a:gd name="T15" fmla="*/ 48 h 89"/>
                <a:gd name="T16" fmla="*/ 17 w 76"/>
                <a:gd name="T17" fmla="*/ 25 h 89"/>
                <a:gd name="T18" fmla="*/ 2 w 76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89">
                  <a:moveTo>
                    <a:pt x="2" y="6"/>
                  </a:moveTo>
                  <a:lnTo>
                    <a:pt x="2" y="6"/>
                  </a:lnTo>
                  <a:cubicBezTo>
                    <a:pt x="0" y="2"/>
                    <a:pt x="6" y="0"/>
                    <a:pt x="7" y="3"/>
                  </a:cubicBezTo>
                  <a:cubicBezTo>
                    <a:pt x="11" y="13"/>
                    <a:pt x="17" y="22"/>
                    <a:pt x="23" y="28"/>
                  </a:cubicBezTo>
                  <a:cubicBezTo>
                    <a:pt x="28" y="33"/>
                    <a:pt x="38" y="39"/>
                    <a:pt x="45" y="42"/>
                  </a:cubicBezTo>
                  <a:cubicBezTo>
                    <a:pt x="52" y="46"/>
                    <a:pt x="64" y="55"/>
                    <a:pt x="68" y="62"/>
                  </a:cubicBezTo>
                  <a:cubicBezTo>
                    <a:pt x="72" y="69"/>
                    <a:pt x="76" y="79"/>
                    <a:pt x="75" y="89"/>
                  </a:cubicBezTo>
                  <a:cubicBezTo>
                    <a:pt x="71" y="75"/>
                    <a:pt x="59" y="56"/>
                    <a:pt x="46" y="48"/>
                  </a:cubicBezTo>
                  <a:cubicBezTo>
                    <a:pt x="35" y="41"/>
                    <a:pt x="24" y="34"/>
                    <a:pt x="17" y="25"/>
                  </a:cubicBezTo>
                  <a:cubicBezTo>
                    <a:pt x="12" y="19"/>
                    <a:pt x="6" y="13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46" name="Freeform 1071"/>
            <p:cNvSpPr>
              <a:spLocks/>
            </p:cNvSpPr>
            <p:nvPr userDrawn="1"/>
          </p:nvSpPr>
          <p:spPr bwMode="auto">
            <a:xfrm>
              <a:off x="278" y="218"/>
              <a:ext cx="38" cy="24"/>
            </a:xfrm>
            <a:custGeom>
              <a:avLst/>
              <a:gdLst>
                <a:gd name="T0" fmla="*/ 2 w 85"/>
                <a:gd name="T1" fmla="*/ 1 h 53"/>
                <a:gd name="T2" fmla="*/ 2 w 85"/>
                <a:gd name="T3" fmla="*/ 1 h 53"/>
                <a:gd name="T4" fmla="*/ 78 w 85"/>
                <a:gd name="T5" fmla="*/ 2 h 53"/>
                <a:gd name="T6" fmla="*/ 85 w 85"/>
                <a:gd name="T7" fmla="*/ 0 h 53"/>
                <a:gd name="T8" fmla="*/ 77 w 85"/>
                <a:gd name="T9" fmla="*/ 6 h 53"/>
                <a:gd name="T10" fmla="*/ 30 w 85"/>
                <a:gd name="T11" fmla="*/ 12 h 53"/>
                <a:gd name="T12" fmla="*/ 7 w 85"/>
                <a:gd name="T13" fmla="*/ 10 h 53"/>
                <a:gd name="T14" fmla="*/ 13 w 85"/>
                <a:gd name="T15" fmla="*/ 23 h 53"/>
                <a:gd name="T16" fmla="*/ 30 w 85"/>
                <a:gd name="T17" fmla="*/ 16 h 53"/>
                <a:gd name="T18" fmla="*/ 59 w 85"/>
                <a:gd name="T19" fmla="*/ 14 h 53"/>
                <a:gd name="T20" fmla="*/ 81 w 85"/>
                <a:gd name="T21" fmla="*/ 15 h 53"/>
                <a:gd name="T22" fmla="*/ 46 w 85"/>
                <a:gd name="T23" fmla="*/ 18 h 53"/>
                <a:gd name="T24" fmla="*/ 69 w 85"/>
                <a:gd name="T25" fmla="*/ 50 h 53"/>
                <a:gd name="T26" fmla="*/ 35 w 85"/>
                <a:gd name="T27" fmla="*/ 21 h 53"/>
                <a:gd name="T28" fmla="*/ 60 w 85"/>
                <a:gd name="T29" fmla="*/ 53 h 53"/>
                <a:gd name="T30" fmla="*/ 27 w 85"/>
                <a:gd name="T31" fmla="*/ 27 h 53"/>
                <a:gd name="T32" fmla="*/ 39 w 85"/>
                <a:gd name="T33" fmla="*/ 45 h 53"/>
                <a:gd name="T34" fmla="*/ 19 w 85"/>
                <a:gd name="T35" fmla="*/ 32 h 53"/>
                <a:gd name="T36" fmla="*/ 0 w 85"/>
                <a:gd name="T37" fmla="*/ 4 h 53"/>
                <a:gd name="T38" fmla="*/ 2 w 85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53">
                  <a:moveTo>
                    <a:pt x="2" y="1"/>
                  </a:moveTo>
                  <a:lnTo>
                    <a:pt x="2" y="1"/>
                  </a:lnTo>
                  <a:cubicBezTo>
                    <a:pt x="16" y="1"/>
                    <a:pt x="61" y="2"/>
                    <a:pt x="78" y="2"/>
                  </a:cubicBezTo>
                  <a:cubicBezTo>
                    <a:pt x="80" y="2"/>
                    <a:pt x="83" y="1"/>
                    <a:pt x="85" y="0"/>
                  </a:cubicBezTo>
                  <a:cubicBezTo>
                    <a:pt x="84" y="2"/>
                    <a:pt x="79" y="4"/>
                    <a:pt x="77" y="6"/>
                  </a:cubicBezTo>
                  <a:cubicBezTo>
                    <a:pt x="64" y="12"/>
                    <a:pt x="47" y="14"/>
                    <a:pt x="30" y="12"/>
                  </a:cubicBezTo>
                  <a:cubicBezTo>
                    <a:pt x="26" y="11"/>
                    <a:pt x="15" y="7"/>
                    <a:pt x="7" y="10"/>
                  </a:cubicBezTo>
                  <a:cubicBezTo>
                    <a:pt x="7" y="14"/>
                    <a:pt x="12" y="21"/>
                    <a:pt x="13" y="23"/>
                  </a:cubicBezTo>
                  <a:cubicBezTo>
                    <a:pt x="18" y="19"/>
                    <a:pt x="23" y="18"/>
                    <a:pt x="30" y="16"/>
                  </a:cubicBezTo>
                  <a:cubicBezTo>
                    <a:pt x="39" y="13"/>
                    <a:pt x="49" y="13"/>
                    <a:pt x="59" y="14"/>
                  </a:cubicBezTo>
                  <a:cubicBezTo>
                    <a:pt x="65" y="15"/>
                    <a:pt x="74" y="16"/>
                    <a:pt x="81" y="15"/>
                  </a:cubicBezTo>
                  <a:cubicBezTo>
                    <a:pt x="73" y="21"/>
                    <a:pt x="60" y="22"/>
                    <a:pt x="46" y="18"/>
                  </a:cubicBezTo>
                  <a:cubicBezTo>
                    <a:pt x="56" y="25"/>
                    <a:pt x="67" y="37"/>
                    <a:pt x="69" y="50"/>
                  </a:cubicBezTo>
                  <a:cubicBezTo>
                    <a:pt x="61" y="38"/>
                    <a:pt x="48" y="28"/>
                    <a:pt x="35" y="21"/>
                  </a:cubicBezTo>
                  <a:cubicBezTo>
                    <a:pt x="45" y="30"/>
                    <a:pt x="56" y="45"/>
                    <a:pt x="60" y="53"/>
                  </a:cubicBezTo>
                  <a:cubicBezTo>
                    <a:pt x="49" y="47"/>
                    <a:pt x="35" y="36"/>
                    <a:pt x="27" y="27"/>
                  </a:cubicBezTo>
                  <a:cubicBezTo>
                    <a:pt x="29" y="32"/>
                    <a:pt x="34" y="40"/>
                    <a:pt x="39" y="45"/>
                  </a:cubicBezTo>
                  <a:cubicBezTo>
                    <a:pt x="37" y="44"/>
                    <a:pt x="26" y="39"/>
                    <a:pt x="19" y="32"/>
                  </a:cubicBezTo>
                  <a:cubicBezTo>
                    <a:pt x="12" y="26"/>
                    <a:pt x="4" y="13"/>
                    <a:pt x="0" y="4"/>
                  </a:cubicBezTo>
                  <a:cubicBezTo>
                    <a:pt x="0" y="2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47" name="Freeform 1072"/>
            <p:cNvSpPr>
              <a:spLocks/>
            </p:cNvSpPr>
            <p:nvPr userDrawn="1"/>
          </p:nvSpPr>
          <p:spPr bwMode="auto">
            <a:xfrm>
              <a:off x="210" y="199"/>
              <a:ext cx="32" cy="55"/>
            </a:xfrm>
            <a:custGeom>
              <a:avLst/>
              <a:gdLst>
                <a:gd name="T0" fmla="*/ 13 w 70"/>
                <a:gd name="T1" fmla="*/ 0 h 121"/>
                <a:gd name="T2" fmla="*/ 13 w 70"/>
                <a:gd name="T3" fmla="*/ 0 h 121"/>
                <a:gd name="T4" fmla="*/ 66 w 70"/>
                <a:gd name="T5" fmla="*/ 84 h 121"/>
                <a:gd name="T6" fmla="*/ 63 w 70"/>
                <a:gd name="T7" fmla="*/ 95 h 121"/>
                <a:gd name="T8" fmla="*/ 24 w 70"/>
                <a:gd name="T9" fmla="*/ 47 h 121"/>
                <a:gd name="T10" fmla="*/ 63 w 70"/>
                <a:gd name="T11" fmla="*/ 104 h 121"/>
                <a:gd name="T12" fmla="*/ 70 w 70"/>
                <a:gd name="T13" fmla="*/ 121 h 121"/>
                <a:gd name="T14" fmla="*/ 7 w 70"/>
                <a:gd name="T15" fmla="*/ 40 h 121"/>
                <a:gd name="T16" fmla="*/ 13 w 70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21">
                  <a:moveTo>
                    <a:pt x="13" y="0"/>
                  </a:moveTo>
                  <a:lnTo>
                    <a:pt x="13" y="0"/>
                  </a:lnTo>
                  <a:cubicBezTo>
                    <a:pt x="19" y="12"/>
                    <a:pt x="47" y="63"/>
                    <a:pt x="66" y="84"/>
                  </a:cubicBezTo>
                  <a:cubicBezTo>
                    <a:pt x="65" y="87"/>
                    <a:pt x="63" y="91"/>
                    <a:pt x="63" y="95"/>
                  </a:cubicBezTo>
                  <a:cubicBezTo>
                    <a:pt x="52" y="83"/>
                    <a:pt x="38" y="62"/>
                    <a:pt x="24" y="47"/>
                  </a:cubicBezTo>
                  <a:cubicBezTo>
                    <a:pt x="32" y="67"/>
                    <a:pt x="52" y="94"/>
                    <a:pt x="63" y="104"/>
                  </a:cubicBezTo>
                  <a:cubicBezTo>
                    <a:pt x="64" y="108"/>
                    <a:pt x="66" y="116"/>
                    <a:pt x="70" y="121"/>
                  </a:cubicBezTo>
                  <a:cubicBezTo>
                    <a:pt x="44" y="101"/>
                    <a:pt x="14" y="64"/>
                    <a:pt x="7" y="40"/>
                  </a:cubicBezTo>
                  <a:cubicBezTo>
                    <a:pt x="0" y="17"/>
                    <a:pt x="6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48" name="Freeform 1073"/>
            <p:cNvSpPr>
              <a:spLocks/>
            </p:cNvSpPr>
            <p:nvPr userDrawn="1"/>
          </p:nvSpPr>
          <p:spPr bwMode="auto">
            <a:xfrm>
              <a:off x="305" y="278"/>
              <a:ext cx="4" cy="5"/>
            </a:xfrm>
            <a:custGeom>
              <a:avLst/>
              <a:gdLst>
                <a:gd name="T0" fmla="*/ 9 w 9"/>
                <a:gd name="T1" fmla="*/ 0 h 11"/>
                <a:gd name="T2" fmla="*/ 9 w 9"/>
                <a:gd name="T3" fmla="*/ 0 h 11"/>
                <a:gd name="T4" fmla="*/ 0 w 9"/>
                <a:gd name="T5" fmla="*/ 11 h 11"/>
                <a:gd name="T6" fmla="*/ 9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9" y="0"/>
                  </a:moveTo>
                  <a:lnTo>
                    <a:pt x="9" y="0"/>
                  </a:lnTo>
                  <a:cubicBezTo>
                    <a:pt x="8" y="4"/>
                    <a:pt x="5" y="8"/>
                    <a:pt x="0" y="11"/>
                  </a:cubicBezTo>
                  <a:cubicBezTo>
                    <a:pt x="4" y="7"/>
                    <a:pt x="5" y="5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49" name="Freeform 1074"/>
            <p:cNvSpPr>
              <a:spLocks/>
            </p:cNvSpPr>
            <p:nvPr userDrawn="1"/>
          </p:nvSpPr>
          <p:spPr bwMode="auto">
            <a:xfrm>
              <a:off x="288" y="285"/>
              <a:ext cx="6" cy="7"/>
            </a:xfrm>
            <a:custGeom>
              <a:avLst/>
              <a:gdLst>
                <a:gd name="T0" fmla="*/ 3 w 13"/>
                <a:gd name="T1" fmla="*/ 0 h 15"/>
                <a:gd name="T2" fmla="*/ 3 w 13"/>
                <a:gd name="T3" fmla="*/ 0 h 15"/>
                <a:gd name="T4" fmla="*/ 13 w 13"/>
                <a:gd name="T5" fmla="*/ 4 h 15"/>
                <a:gd name="T6" fmla="*/ 4 w 13"/>
                <a:gd name="T7" fmla="*/ 4 h 15"/>
                <a:gd name="T8" fmla="*/ 10 w 13"/>
                <a:gd name="T9" fmla="*/ 15 h 15"/>
                <a:gd name="T10" fmla="*/ 3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3" y="0"/>
                  </a:moveTo>
                  <a:lnTo>
                    <a:pt x="3" y="0"/>
                  </a:lnTo>
                  <a:cubicBezTo>
                    <a:pt x="5" y="2"/>
                    <a:pt x="9" y="4"/>
                    <a:pt x="13" y="4"/>
                  </a:cubicBezTo>
                  <a:cubicBezTo>
                    <a:pt x="10" y="5"/>
                    <a:pt x="7" y="5"/>
                    <a:pt x="4" y="4"/>
                  </a:cubicBezTo>
                  <a:cubicBezTo>
                    <a:pt x="4" y="6"/>
                    <a:pt x="6" y="12"/>
                    <a:pt x="10" y="15"/>
                  </a:cubicBezTo>
                  <a:cubicBezTo>
                    <a:pt x="4" y="13"/>
                    <a:pt x="0" y="4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50" name="Freeform 1075"/>
            <p:cNvSpPr>
              <a:spLocks/>
            </p:cNvSpPr>
            <p:nvPr userDrawn="1"/>
          </p:nvSpPr>
          <p:spPr bwMode="auto">
            <a:xfrm>
              <a:off x="268" y="230"/>
              <a:ext cx="4" cy="4"/>
            </a:xfrm>
            <a:custGeom>
              <a:avLst/>
              <a:gdLst>
                <a:gd name="T0" fmla="*/ 5 w 8"/>
                <a:gd name="T1" fmla="*/ 1 h 7"/>
                <a:gd name="T2" fmla="*/ 5 w 8"/>
                <a:gd name="T3" fmla="*/ 1 h 7"/>
                <a:gd name="T4" fmla="*/ 6 w 8"/>
                <a:gd name="T5" fmla="*/ 4 h 7"/>
                <a:gd name="T6" fmla="*/ 8 w 8"/>
                <a:gd name="T7" fmla="*/ 5 h 7"/>
                <a:gd name="T8" fmla="*/ 0 w 8"/>
                <a:gd name="T9" fmla="*/ 7 h 7"/>
                <a:gd name="T10" fmla="*/ 5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5" y="1"/>
                  </a:moveTo>
                  <a:lnTo>
                    <a:pt x="5" y="1"/>
                  </a:lnTo>
                  <a:cubicBezTo>
                    <a:pt x="8" y="0"/>
                    <a:pt x="6" y="3"/>
                    <a:pt x="6" y="4"/>
                  </a:cubicBezTo>
                  <a:cubicBezTo>
                    <a:pt x="8" y="3"/>
                    <a:pt x="8" y="4"/>
                    <a:pt x="8" y="5"/>
                  </a:cubicBezTo>
                  <a:cubicBezTo>
                    <a:pt x="5" y="5"/>
                    <a:pt x="3" y="6"/>
                    <a:pt x="0" y="7"/>
                  </a:cubicBezTo>
                  <a:cubicBezTo>
                    <a:pt x="1" y="5"/>
                    <a:pt x="2" y="2"/>
                    <a:pt x="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51" name="Freeform 1076"/>
            <p:cNvSpPr>
              <a:spLocks/>
            </p:cNvSpPr>
            <p:nvPr userDrawn="1"/>
          </p:nvSpPr>
          <p:spPr bwMode="auto">
            <a:xfrm>
              <a:off x="246" y="221"/>
              <a:ext cx="2" cy="3"/>
            </a:xfrm>
            <a:custGeom>
              <a:avLst/>
              <a:gdLst>
                <a:gd name="T0" fmla="*/ 5 w 5"/>
                <a:gd name="T1" fmla="*/ 0 h 6"/>
                <a:gd name="T2" fmla="*/ 5 w 5"/>
                <a:gd name="T3" fmla="*/ 0 h 6"/>
                <a:gd name="T4" fmla="*/ 3 w 5"/>
                <a:gd name="T5" fmla="*/ 6 h 6"/>
                <a:gd name="T6" fmla="*/ 5 w 5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5" y="0"/>
                  </a:moveTo>
                  <a:lnTo>
                    <a:pt x="5" y="0"/>
                  </a:lnTo>
                  <a:cubicBezTo>
                    <a:pt x="3" y="2"/>
                    <a:pt x="3" y="3"/>
                    <a:pt x="3" y="6"/>
                  </a:cubicBezTo>
                  <a:cubicBezTo>
                    <a:pt x="0" y="4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52" name="Freeform 1077"/>
            <p:cNvSpPr>
              <a:spLocks/>
            </p:cNvSpPr>
            <p:nvPr userDrawn="1"/>
          </p:nvSpPr>
          <p:spPr bwMode="auto">
            <a:xfrm>
              <a:off x="209" y="201"/>
              <a:ext cx="16" cy="29"/>
            </a:xfrm>
            <a:custGeom>
              <a:avLst/>
              <a:gdLst>
                <a:gd name="T0" fmla="*/ 16 w 36"/>
                <a:gd name="T1" fmla="*/ 0 h 63"/>
                <a:gd name="T2" fmla="*/ 16 w 36"/>
                <a:gd name="T3" fmla="*/ 0 h 63"/>
                <a:gd name="T4" fmla="*/ 36 w 36"/>
                <a:gd name="T5" fmla="*/ 36 h 63"/>
                <a:gd name="T6" fmla="*/ 15 w 36"/>
                <a:gd name="T7" fmla="*/ 5 h 63"/>
                <a:gd name="T8" fmla="*/ 26 w 36"/>
                <a:gd name="T9" fmla="*/ 63 h 63"/>
                <a:gd name="T10" fmla="*/ 16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16" y="0"/>
                  </a:moveTo>
                  <a:lnTo>
                    <a:pt x="16" y="0"/>
                  </a:lnTo>
                  <a:cubicBezTo>
                    <a:pt x="18" y="5"/>
                    <a:pt x="29" y="25"/>
                    <a:pt x="36" y="36"/>
                  </a:cubicBezTo>
                  <a:cubicBezTo>
                    <a:pt x="29" y="26"/>
                    <a:pt x="19" y="12"/>
                    <a:pt x="15" y="5"/>
                  </a:cubicBezTo>
                  <a:cubicBezTo>
                    <a:pt x="5" y="20"/>
                    <a:pt x="20" y="48"/>
                    <a:pt x="26" y="63"/>
                  </a:cubicBezTo>
                  <a:cubicBezTo>
                    <a:pt x="17" y="49"/>
                    <a:pt x="0" y="15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53" name="Freeform 1078"/>
            <p:cNvSpPr>
              <a:spLocks/>
            </p:cNvSpPr>
            <p:nvPr userDrawn="1"/>
          </p:nvSpPr>
          <p:spPr bwMode="auto">
            <a:xfrm>
              <a:off x="201" y="247"/>
              <a:ext cx="17" cy="15"/>
            </a:xfrm>
            <a:custGeom>
              <a:avLst/>
              <a:gdLst>
                <a:gd name="T0" fmla="*/ 0 w 38"/>
                <a:gd name="T1" fmla="*/ 0 h 34"/>
                <a:gd name="T2" fmla="*/ 0 w 38"/>
                <a:gd name="T3" fmla="*/ 0 h 34"/>
                <a:gd name="T4" fmla="*/ 38 w 38"/>
                <a:gd name="T5" fmla="*/ 14 h 34"/>
                <a:gd name="T6" fmla="*/ 3 w 38"/>
                <a:gd name="T7" fmla="*/ 3 h 34"/>
                <a:gd name="T8" fmla="*/ 29 w 38"/>
                <a:gd name="T9" fmla="*/ 34 h 34"/>
                <a:gd name="T10" fmla="*/ 0 w 3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4">
                  <a:moveTo>
                    <a:pt x="0" y="0"/>
                  </a:moveTo>
                  <a:lnTo>
                    <a:pt x="0" y="0"/>
                  </a:lnTo>
                  <a:cubicBezTo>
                    <a:pt x="12" y="1"/>
                    <a:pt x="29" y="7"/>
                    <a:pt x="38" y="14"/>
                  </a:cubicBezTo>
                  <a:cubicBezTo>
                    <a:pt x="32" y="10"/>
                    <a:pt x="13" y="4"/>
                    <a:pt x="3" y="3"/>
                  </a:cubicBezTo>
                  <a:cubicBezTo>
                    <a:pt x="8" y="21"/>
                    <a:pt x="19" y="27"/>
                    <a:pt x="29" y="34"/>
                  </a:cubicBezTo>
                  <a:cubicBezTo>
                    <a:pt x="18" y="28"/>
                    <a:pt x="0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54" name="Freeform 1079"/>
            <p:cNvSpPr>
              <a:spLocks/>
            </p:cNvSpPr>
            <p:nvPr userDrawn="1"/>
          </p:nvSpPr>
          <p:spPr bwMode="auto">
            <a:xfrm>
              <a:off x="203" y="225"/>
              <a:ext cx="17" cy="21"/>
            </a:xfrm>
            <a:custGeom>
              <a:avLst/>
              <a:gdLst>
                <a:gd name="T0" fmla="*/ 6 w 39"/>
                <a:gd name="T1" fmla="*/ 0 h 48"/>
                <a:gd name="T2" fmla="*/ 6 w 39"/>
                <a:gd name="T3" fmla="*/ 0 h 48"/>
                <a:gd name="T4" fmla="*/ 39 w 39"/>
                <a:gd name="T5" fmla="*/ 31 h 48"/>
                <a:gd name="T6" fmla="*/ 8 w 39"/>
                <a:gd name="T7" fmla="*/ 5 h 48"/>
                <a:gd name="T8" fmla="*/ 27 w 39"/>
                <a:gd name="T9" fmla="*/ 48 h 48"/>
                <a:gd name="T10" fmla="*/ 6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6" y="0"/>
                  </a:moveTo>
                  <a:lnTo>
                    <a:pt x="6" y="0"/>
                  </a:lnTo>
                  <a:cubicBezTo>
                    <a:pt x="11" y="3"/>
                    <a:pt x="33" y="24"/>
                    <a:pt x="39" y="31"/>
                  </a:cubicBezTo>
                  <a:cubicBezTo>
                    <a:pt x="31" y="24"/>
                    <a:pt x="17" y="10"/>
                    <a:pt x="8" y="5"/>
                  </a:cubicBezTo>
                  <a:cubicBezTo>
                    <a:pt x="6" y="24"/>
                    <a:pt x="22" y="42"/>
                    <a:pt x="27" y="48"/>
                  </a:cubicBezTo>
                  <a:cubicBezTo>
                    <a:pt x="17" y="40"/>
                    <a:pt x="0" y="2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55" name="Freeform 1080"/>
            <p:cNvSpPr>
              <a:spLocks/>
            </p:cNvSpPr>
            <p:nvPr userDrawn="1"/>
          </p:nvSpPr>
          <p:spPr bwMode="auto">
            <a:xfrm>
              <a:off x="240" y="239"/>
              <a:ext cx="9" cy="19"/>
            </a:xfrm>
            <a:custGeom>
              <a:avLst/>
              <a:gdLst>
                <a:gd name="T0" fmla="*/ 5 w 20"/>
                <a:gd name="T1" fmla="*/ 0 h 41"/>
                <a:gd name="T2" fmla="*/ 5 w 20"/>
                <a:gd name="T3" fmla="*/ 0 h 41"/>
                <a:gd name="T4" fmla="*/ 15 w 20"/>
                <a:gd name="T5" fmla="*/ 16 h 41"/>
                <a:gd name="T6" fmla="*/ 6 w 20"/>
                <a:gd name="T7" fmla="*/ 8 h 41"/>
                <a:gd name="T8" fmla="*/ 20 w 20"/>
                <a:gd name="T9" fmla="*/ 41 h 41"/>
                <a:gd name="T10" fmla="*/ 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10" y="11"/>
                    <a:pt x="15" y="16"/>
                  </a:cubicBezTo>
                  <a:cubicBezTo>
                    <a:pt x="11" y="14"/>
                    <a:pt x="6" y="9"/>
                    <a:pt x="6" y="8"/>
                  </a:cubicBezTo>
                  <a:cubicBezTo>
                    <a:pt x="4" y="17"/>
                    <a:pt x="13" y="34"/>
                    <a:pt x="20" y="41"/>
                  </a:cubicBezTo>
                  <a:cubicBezTo>
                    <a:pt x="4" y="29"/>
                    <a:pt x="0" y="11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56" name="Freeform 1081"/>
            <p:cNvSpPr>
              <a:spLocks/>
            </p:cNvSpPr>
            <p:nvPr userDrawn="1"/>
          </p:nvSpPr>
          <p:spPr bwMode="auto">
            <a:xfrm>
              <a:off x="237" y="257"/>
              <a:ext cx="10" cy="11"/>
            </a:xfrm>
            <a:custGeom>
              <a:avLst/>
              <a:gdLst>
                <a:gd name="T0" fmla="*/ 0 w 23"/>
                <a:gd name="T1" fmla="*/ 0 h 23"/>
                <a:gd name="T2" fmla="*/ 0 w 23"/>
                <a:gd name="T3" fmla="*/ 0 h 23"/>
                <a:gd name="T4" fmla="*/ 23 w 23"/>
                <a:gd name="T5" fmla="*/ 10 h 23"/>
                <a:gd name="T6" fmla="*/ 3 w 23"/>
                <a:gd name="T7" fmla="*/ 3 h 23"/>
                <a:gd name="T8" fmla="*/ 15 w 23"/>
                <a:gd name="T9" fmla="*/ 23 h 23"/>
                <a:gd name="T10" fmla="*/ 0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20" y="7"/>
                    <a:pt x="23" y="10"/>
                  </a:cubicBezTo>
                  <a:cubicBezTo>
                    <a:pt x="17" y="7"/>
                    <a:pt x="11" y="4"/>
                    <a:pt x="3" y="3"/>
                  </a:cubicBezTo>
                  <a:cubicBezTo>
                    <a:pt x="4" y="8"/>
                    <a:pt x="10" y="17"/>
                    <a:pt x="15" y="23"/>
                  </a:cubicBezTo>
                  <a:cubicBezTo>
                    <a:pt x="6" y="17"/>
                    <a:pt x="0" y="6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57" name="Freeform 1082"/>
            <p:cNvSpPr>
              <a:spLocks/>
            </p:cNvSpPr>
            <p:nvPr userDrawn="1"/>
          </p:nvSpPr>
          <p:spPr bwMode="auto">
            <a:xfrm>
              <a:off x="199" y="263"/>
              <a:ext cx="16" cy="13"/>
            </a:xfrm>
            <a:custGeom>
              <a:avLst/>
              <a:gdLst>
                <a:gd name="T0" fmla="*/ 0 w 35"/>
                <a:gd name="T1" fmla="*/ 1 h 28"/>
                <a:gd name="T2" fmla="*/ 0 w 35"/>
                <a:gd name="T3" fmla="*/ 1 h 28"/>
                <a:gd name="T4" fmla="*/ 35 w 35"/>
                <a:gd name="T5" fmla="*/ 8 h 28"/>
                <a:gd name="T6" fmla="*/ 4 w 35"/>
                <a:gd name="T7" fmla="*/ 4 h 28"/>
                <a:gd name="T8" fmla="*/ 33 w 35"/>
                <a:gd name="T9" fmla="*/ 28 h 28"/>
                <a:gd name="T10" fmla="*/ 0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0" y="1"/>
                  </a:moveTo>
                  <a:lnTo>
                    <a:pt x="0" y="1"/>
                  </a:lnTo>
                  <a:cubicBezTo>
                    <a:pt x="11" y="0"/>
                    <a:pt x="27" y="4"/>
                    <a:pt x="35" y="8"/>
                  </a:cubicBezTo>
                  <a:cubicBezTo>
                    <a:pt x="24" y="6"/>
                    <a:pt x="19" y="3"/>
                    <a:pt x="4" y="4"/>
                  </a:cubicBezTo>
                  <a:cubicBezTo>
                    <a:pt x="8" y="11"/>
                    <a:pt x="22" y="23"/>
                    <a:pt x="33" y="28"/>
                  </a:cubicBezTo>
                  <a:cubicBezTo>
                    <a:pt x="15" y="22"/>
                    <a:pt x="2" y="9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58" name="Freeform 1083"/>
            <p:cNvSpPr>
              <a:spLocks/>
            </p:cNvSpPr>
            <p:nvPr userDrawn="1"/>
          </p:nvSpPr>
          <p:spPr bwMode="auto">
            <a:xfrm>
              <a:off x="233" y="269"/>
              <a:ext cx="9" cy="9"/>
            </a:xfrm>
            <a:custGeom>
              <a:avLst/>
              <a:gdLst>
                <a:gd name="T0" fmla="*/ 22 w 22"/>
                <a:gd name="T1" fmla="*/ 5 h 20"/>
                <a:gd name="T2" fmla="*/ 22 w 22"/>
                <a:gd name="T3" fmla="*/ 5 h 20"/>
                <a:gd name="T4" fmla="*/ 3 w 22"/>
                <a:gd name="T5" fmla="*/ 6 h 20"/>
                <a:gd name="T6" fmla="*/ 16 w 22"/>
                <a:gd name="T7" fmla="*/ 20 h 20"/>
                <a:gd name="T8" fmla="*/ 0 w 22"/>
                <a:gd name="T9" fmla="*/ 5 h 20"/>
                <a:gd name="T10" fmla="*/ 22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22" y="5"/>
                  </a:moveTo>
                  <a:lnTo>
                    <a:pt x="22" y="5"/>
                  </a:lnTo>
                  <a:cubicBezTo>
                    <a:pt x="15" y="3"/>
                    <a:pt x="10" y="2"/>
                    <a:pt x="3" y="6"/>
                  </a:cubicBezTo>
                  <a:cubicBezTo>
                    <a:pt x="4" y="12"/>
                    <a:pt x="11" y="18"/>
                    <a:pt x="16" y="20"/>
                  </a:cubicBezTo>
                  <a:cubicBezTo>
                    <a:pt x="9" y="19"/>
                    <a:pt x="1" y="13"/>
                    <a:pt x="0" y="5"/>
                  </a:cubicBezTo>
                  <a:cubicBezTo>
                    <a:pt x="7" y="0"/>
                    <a:pt x="16" y="2"/>
                    <a:pt x="22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59" name="Freeform 1084"/>
            <p:cNvSpPr>
              <a:spLocks/>
            </p:cNvSpPr>
            <p:nvPr userDrawn="1"/>
          </p:nvSpPr>
          <p:spPr bwMode="auto">
            <a:xfrm>
              <a:off x="246" y="276"/>
              <a:ext cx="7" cy="3"/>
            </a:xfrm>
            <a:custGeom>
              <a:avLst/>
              <a:gdLst>
                <a:gd name="T0" fmla="*/ 0 w 15"/>
                <a:gd name="T1" fmla="*/ 0 h 6"/>
                <a:gd name="T2" fmla="*/ 0 w 15"/>
                <a:gd name="T3" fmla="*/ 0 h 6"/>
                <a:gd name="T4" fmla="*/ 15 w 15"/>
                <a:gd name="T5" fmla="*/ 4 h 6"/>
                <a:gd name="T6" fmla="*/ 15 w 15"/>
                <a:gd name="T7" fmla="*/ 6 h 6"/>
                <a:gd name="T8" fmla="*/ 0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0" y="0"/>
                  </a:moveTo>
                  <a:lnTo>
                    <a:pt x="0" y="0"/>
                  </a:lnTo>
                  <a:cubicBezTo>
                    <a:pt x="5" y="1"/>
                    <a:pt x="10" y="2"/>
                    <a:pt x="15" y="4"/>
                  </a:cubicBezTo>
                  <a:lnTo>
                    <a:pt x="15" y="6"/>
                  </a:lnTo>
                  <a:cubicBezTo>
                    <a:pt x="11" y="4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60" name="Freeform 1085"/>
            <p:cNvSpPr>
              <a:spLocks/>
            </p:cNvSpPr>
            <p:nvPr userDrawn="1"/>
          </p:nvSpPr>
          <p:spPr bwMode="auto">
            <a:xfrm>
              <a:off x="255" y="273"/>
              <a:ext cx="8" cy="8"/>
            </a:xfrm>
            <a:custGeom>
              <a:avLst/>
              <a:gdLst>
                <a:gd name="T0" fmla="*/ 19 w 19"/>
                <a:gd name="T1" fmla="*/ 4 h 19"/>
                <a:gd name="T2" fmla="*/ 19 w 19"/>
                <a:gd name="T3" fmla="*/ 4 h 19"/>
                <a:gd name="T4" fmla="*/ 3 w 19"/>
                <a:gd name="T5" fmla="*/ 5 h 19"/>
                <a:gd name="T6" fmla="*/ 10 w 19"/>
                <a:gd name="T7" fmla="*/ 19 h 19"/>
                <a:gd name="T8" fmla="*/ 0 w 19"/>
                <a:gd name="T9" fmla="*/ 4 h 19"/>
                <a:gd name="T10" fmla="*/ 19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9" y="4"/>
                  </a:moveTo>
                  <a:lnTo>
                    <a:pt x="19" y="4"/>
                  </a:lnTo>
                  <a:cubicBezTo>
                    <a:pt x="13" y="3"/>
                    <a:pt x="7" y="3"/>
                    <a:pt x="3" y="5"/>
                  </a:cubicBezTo>
                  <a:cubicBezTo>
                    <a:pt x="3" y="10"/>
                    <a:pt x="6" y="16"/>
                    <a:pt x="10" y="19"/>
                  </a:cubicBezTo>
                  <a:cubicBezTo>
                    <a:pt x="4" y="17"/>
                    <a:pt x="0" y="9"/>
                    <a:pt x="0" y="4"/>
                  </a:cubicBezTo>
                  <a:cubicBezTo>
                    <a:pt x="4" y="2"/>
                    <a:pt x="11" y="0"/>
                    <a:pt x="19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61" name="Freeform 1086"/>
            <p:cNvSpPr>
              <a:spLocks/>
            </p:cNvSpPr>
            <p:nvPr userDrawn="1"/>
          </p:nvSpPr>
          <p:spPr bwMode="auto">
            <a:xfrm>
              <a:off x="255" y="253"/>
              <a:ext cx="8" cy="16"/>
            </a:xfrm>
            <a:custGeom>
              <a:avLst/>
              <a:gdLst>
                <a:gd name="T0" fmla="*/ 3 w 17"/>
                <a:gd name="T1" fmla="*/ 0 h 34"/>
                <a:gd name="T2" fmla="*/ 3 w 17"/>
                <a:gd name="T3" fmla="*/ 0 h 34"/>
                <a:gd name="T4" fmla="*/ 17 w 17"/>
                <a:gd name="T5" fmla="*/ 15 h 34"/>
                <a:gd name="T6" fmla="*/ 5 w 17"/>
                <a:gd name="T7" fmla="*/ 6 h 34"/>
                <a:gd name="T8" fmla="*/ 14 w 17"/>
                <a:gd name="T9" fmla="*/ 34 h 34"/>
                <a:gd name="T10" fmla="*/ 3 w 17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4">
                  <a:moveTo>
                    <a:pt x="3" y="0"/>
                  </a:moveTo>
                  <a:lnTo>
                    <a:pt x="3" y="0"/>
                  </a:lnTo>
                  <a:cubicBezTo>
                    <a:pt x="6" y="4"/>
                    <a:pt x="14" y="12"/>
                    <a:pt x="17" y="15"/>
                  </a:cubicBezTo>
                  <a:cubicBezTo>
                    <a:pt x="12" y="12"/>
                    <a:pt x="8" y="10"/>
                    <a:pt x="5" y="6"/>
                  </a:cubicBezTo>
                  <a:cubicBezTo>
                    <a:pt x="3" y="16"/>
                    <a:pt x="11" y="31"/>
                    <a:pt x="14" y="34"/>
                  </a:cubicBezTo>
                  <a:cubicBezTo>
                    <a:pt x="4" y="26"/>
                    <a:pt x="0" y="13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62" name="Freeform 1087"/>
            <p:cNvSpPr>
              <a:spLocks/>
            </p:cNvSpPr>
            <p:nvPr userDrawn="1"/>
          </p:nvSpPr>
          <p:spPr bwMode="auto">
            <a:xfrm>
              <a:off x="263" y="264"/>
              <a:ext cx="9" cy="9"/>
            </a:xfrm>
            <a:custGeom>
              <a:avLst/>
              <a:gdLst>
                <a:gd name="T0" fmla="*/ 0 w 20"/>
                <a:gd name="T1" fmla="*/ 0 h 21"/>
                <a:gd name="T2" fmla="*/ 0 w 20"/>
                <a:gd name="T3" fmla="*/ 0 h 21"/>
                <a:gd name="T4" fmla="*/ 20 w 20"/>
                <a:gd name="T5" fmla="*/ 18 h 21"/>
                <a:gd name="T6" fmla="*/ 20 w 20"/>
                <a:gd name="T7" fmla="*/ 20 h 21"/>
                <a:gd name="T8" fmla="*/ 18 w 20"/>
                <a:gd name="T9" fmla="*/ 21 h 21"/>
                <a:gd name="T10" fmla="*/ 0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lnTo>
                    <a:pt x="0" y="0"/>
                  </a:lnTo>
                  <a:cubicBezTo>
                    <a:pt x="8" y="5"/>
                    <a:pt x="20" y="18"/>
                    <a:pt x="20" y="18"/>
                  </a:cubicBezTo>
                  <a:lnTo>
                    <a:pt x="20" y="20"/>
                  </a:lnTo>
                  <a:lnTo>
                    <a:pt x="18" y="21"/>
                  </a:lnTo>
                  <a:cubicBezTo>
                    <a:pt x="18" y="21"/>
                    <a:pt x="4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63" name="Freeform 1088"/>
            <p:cNvSpPr>
              <a:spLocks/>
            </p:cNvSpPr>
            <p:nvPr userDrawn="1"/>
          </p:nvSpPr>
          <p:spPr bwMode="auto">
            <a:xfrm>
              <a:off x="267" y="268"/>
              <a:ext cx="4" cy="5"/>
            </a:xfrm>
            <a:custGeom>
              <a:avLst/>
              <a:gdLst>
                <a:gd name="T0" fmla="*/ 0 w 10"/>
                <a:gd name="T1" fmla="*/ 0 h 11"/>
                <a:gd name="T2" fmla="*/ 0 w 10"/>
                <a:gd name="T3" fmla="*/ 0 h 11"/>
                <a:gd name="T4" fmla="*/ 10 w 10"/>
                <a:gd name="T5" fmla="*/ 10 h 11"/>
                <a:gd name="T6" fmla="*/ 9 w 10"/>
                <a:gd name="T7" fmla="*/ 11 h 11"/>
                <a:gd name="T8" fmla="*/ 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10" y="10"/>
                    <a:pt x="10" y="10"/>
                  </a:cubicBezTo>
                  <a:lnTo>
                    <a:pt x="9" y="11"/>
                  </a:lnTo>
                  <a:cubicBezTo>
                    <a:pt x="9" y="1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64" name="Freeform 1089"/>
            <p:cNvSpPr>
              <a:spLocks/>
            </p:cNvSpPr>
            <p:nvPr userDrawn="1"/>
          </p:nvSpPr>
          <p:spPr bwMode="auto">
            <a:xfrm>
              <a:off x="261" y="278"/>
              <a:ext cx="7" cy="5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8 h 11"/>
                <a:gd name="T6" fmla="*/ 15 w 15"/>
                <a:gd name="T7" fmla="*/ 10 h 11"/>
                <a:gd name="T8" fmla="*/ 13 w 15"/>
                <a:gd name="T9" fmla="*/ 11 h 11"/>
                <a:gd name="T10" fmla="*/ 0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8" y="3"/>
                    <a:pt x="13" y="6"/>
                    <a:pt x="15" y="8"/>
                  </a:cubicBezTo>
                  <a:cubicBezTo>
                    <a:pt x="15" y="8"/>
                    <a:pt x="15" y="10"/>
                    <a:pt x="15" y="10"/>
                  </a:cubicBezTo>
                  <a:lnTo>
                    <a:pt x="13" y="11"/>
                  </a:lnTo>
                  <a:cubicBezTo>
                    <a:pt x="10" y="9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65" name="Freeform 1090"/>
            <p:cNvSpPr>
              <a:spLocks/>
            </p:cNvSpPr>
            <p:nvPr userDrawn="1"/>
          </p:nvSpPr>
          <p:spPr bwMode="auto">
            <a:xfrm>
              <a:off x="264" y="280"/>
              <a:ext cx="3" cy="2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3 h 4"/>
                <a:gd name="T6" fmla="*/ 5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6" y="3"/>
                    <a:pt x="6" y="3"/>
                  </a:cubicBezTo>
                  <a:lnTo>
                    <a:pt x="5" y="4"/>
                  </a:lnTo>
                  <a:cubicBezTo>
                    <a:pt x="5" y="4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66" name="Freeform 1091"/>
            <p:cNvSpPr>
              <a:spLocks/>
            </p:cNvSpPr>
            <p:nvPr userDrawn="1"/>
          </p:nvSpPr>
          <p:spPr bwMode="auto">
            <a:xfrm>
              <a:off x="223" y="314"/>
              <a:ext cx="25" cy="28"/>
            </a:xfrm>
            <a:custGeom>
              <a:avLst/>
              <a:gdLst>
                <a:gd name="T0" fmla="*/ 53 w 56"/>
                <a:gd name="T1" fmla="*/ 0 h 63"/>
                <a:gd name="T2" fmla="*/ 53 w 56"/>
                <a:gd name="T3" fmla="*/ 0 h 63"/>
                <a:gd name="T4" fmla="*/ 53 w 56"/>
                <a:gd name="T5" fmla="*/ 5 h 63"/>
                <a:gd name="T6" fmla="*/ 24 w 56"/>
                <a:gd name="T7" fmla="*/ 40 h 63"/>
                <a:gd name="T8" fmla="*/ 54 w 56"/>
                <a:gd name="T9" fmla="*/ 11 h 63"/>
                <a:gd name="T10" fmla="*/ 56 w 56"/>
                <a:gd name="T11" fmla="*/ 17 h 63"/>
                <a:gd name="T12" fmla="*/ 23 w 56"/>
                <a:gd name="T13" fmla="*/ 56 h 63"/>
                <a:gd name="T14" fmla="*/ 3 w 56"/>
                <a:gd name="T15" fmla="*/ 58 h 63"/>
                <a:gd name="T16" fmla="*/ 6 w 56"/>
                <a:gd name="T17" fmla="*/ 40 h 63"/>
                <a:gd name="T18" fmla="*/ 53 w 56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63">
                  <a:moveTo>
                    <a:pt x="53" y="0"/>
                  </a:moveTo>
                  <a:lnTo>
                    <a:pt x="53" y="0"/>
                  </a:lnTo>
                  <a:cubicBezTo>
                    <a:pt x="53" y="2"/>
                    <a:pt x="53" y="4"/>
                    <a:pt x="53" y="5"/>
                  </a:cubicBezTo>
                  <a:cubicBezTo>
                    <a:pt x="50" y="9"/>
                    <a:pt x="31" y="30"/>
                    <a:pt x="24" y="40"/>
                  </a:cubicBezTo>
                  <a:cubicBezTo>
                    <a:pt x="31" y="33"/>
                    <a:pt x="49" y="17"/>
                    <a:pt x="54" y="11"/>
                  </a:cubicBezTo>
                  <a:cubicBezTo>
                    <a:pt x="54" y="11"/>
                    <a:pt x="56" y="14"/>
                    <a:pt x="56" y="17"/>
                  </a:cubicBezTo>
                  <a:cubicBezTo>
                    <a:pt x="55" y="17"/>
                    <a:pt x="28" y="50"/>
                    <a:pt x="23" y="56"/>
                  </a:cubicBezTo>
                  <a:cubicBezTo>
                    <a:pt x="17" y="63"/>
                    <a:pt x="9" y="58"/>
                    <a:pt x="3" y="58"/>
                  </a:cubicBezTo>
                  <a:cubicBezTo>
                    <a:pt x="3" y="52"/>
                    <a:pt x="0" y="47"/>
                    <a:pt x="6" y="40"/>
                  </a:cubicBezTo>
                  <a:cubicBezTo>
                    <a:pt x="9" y="37"/>
                    <a:pt x="48" y="4"/>
                    <a:pt x="5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67" name="Freeform 1092"/>
            <p:cNvSpPr>
              <a:spLocks/>
            </p:cNvSpPr>
            <p:nvPr userDrawn="1"/>
          </p:nvSpPr>
          <p:spPr bwMode="auto">
            <a:xfrm>
              <a:off x="213" y="310"/>
              <a:ext cx="34" cy="22"/>
            </a:xfrm>
            <a:custGeom>
              <a:avLst/>
              <a:gdLst>
                <a:gd name="T0" fmla="*/ 0 w 76"/>
                <a:gd name="T1" fmla="*/ 39 h 47"/>
                <a:gd name="T2" fmla="*/ 0 w 76"/>
                <a:gd name="T3" fmla="*/ 39 h 47"/>
                <a:gd name="T4" fmla="*/ 19 w 76"/>
                <a:gd name="T5" fmla="*/ 15 h 47"/>
                <a:gd name="T6" fmla="*/ 57 w 76"/>
                <a:gd name="T7" fmla="*/ 0 h 47"/>
                <a:gd name="T8" fmla="*/ 61 w 76"/>
                <a:gd name="T9" fmla="*/ 1 h 47"/>
                <a:gd name="T10" fmla="*/ 28 w 76"/>
                <a:gd name="T11" fmla="*/ 23 h 47"/>
                <a:gd name="T12" fmla="*/ 67 w 76"/>
                <a:gd name="T13" fmla="*/ 3 h 47"/>
                <a:gd name="T14" fmla="*/ 76 w 76"/>
                <a:gd name="T15" fmla="*/ 2 h 47"/>
                <a:gd name="T16" fmla="*/ 24 w 76"/>
                <a:gd name="T17" fmla="*/ 39 h 47"/>
                <a:gd name="T18" fmla="*/ 0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0" y="39"/>
                  </a:moveTo>
                  <a:lnTo>
                    <a:pt x="0" y="39"/>
                  </a:lnTo>
                  <a:cubicBezTo>
                    <a:pt x="1" y="33"/>
                    <a:pt x="1" y="22"/>
                    <a:pt x="19" y="15"/>
                  </a:cubicBezTo>
                  <a:cubicBezTo>
                    <a:pt x="24" y="13"/>
                    <a:pt x="52" y="1"/>
                    <a:pt x="57" y="0"/>
                  </a:cubicBezTo>
                  <a:cubicBezTo>
                    <a:pt x="59" y="0"/>
                    <a:pt x="61" y="1"/>
                    <a:pt x="61" y="1"/>
                  </a:cubicBezTo>
                  <a:cubicBezTo>
                    <a:pt x="57" y="3"/>
                    <a:pt x="39" y="15"/>
                    <a:pt x="28" y="23"/>
                  </a:cubicBezTo>
                  <a:cubicBezTo>
                    <a:pt x="41" y="19"/>
                    <a:pt x="65" y="4"/>
                    <a:pt x="67" y="3"/>
                  </a:cubicBezTo>
                  <a:cubicBezTo>
                    <a:pt x="69" y="3"/>
                    <a:pt x="72" y="4"/>
                    <a:pt x="76" y="2"/>
                  </a:cubicBezTo>
                  <a:cubicBezTo>
                    <a:pt x="69" y="7"/>
                    <a:pt x="34" y="34"/>
                    <a:pt x="24" y="39"/>
                  </a:cubicBezTo>
                  <a:cubicBezTo>
                    <a:pt x="9" y="47"/>
                    <a:pt x="5" y="41"/>
                    <a:pt x="0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68" name="Freeform 1093"/>
            <p:cNvSpPr>
              <a:spLocks/>
            </p:cNvSpPr>
            <p:nvPr userDrawn="1"/>
          </p:nvSpPr>
          <p:spPr bwMode="auto">
            <a:xfrm>
              <a:off x="205" y="302"/>
              <a:ext cx="36" cy="15"/>
            </a:xfrm>
            <a:custGeom>
              <a:avLst/>
              <a:gdLst>
                <a:gd name="T0" fmla="*/ 79 w 79"/>
                <a:gd name="T1" fmla="*/ 0 h 33"/>
                <a:gd name="T2" fmla="*/ 79 w 79"/>
                <a:gd name="T3" fmla="*/ 0 h 33"/>
                <a:gd name="T4" fmla="*/ 75 w 79"/>
                <a:gd name="T5" fmla="*/ 6 h 33"/>
                <a:gd name="T6" fmla="*/ 35 w 79"/>
                <a:gd name="T7" fmla="*/ 17 h 33"/>
                <a:gd name="T8" fmla="*/ 74 w 79"/>
                <a:gd name="T9" fmla="*/ 11 h 33"/>
                <a:gd name="T10" fmla="*/ 74 w 79"/>
                <a:gd name="T11" fmla="*/ 15 h 33"/>
                <a:gd name="T12" fmla="*/ 33 w 79"/>
                <a:gd name="T13" fmla="*/ 29 h 33"/>
                <a:gd name="T14" fmla="*/ 0 w 79"/>
                <a:gd name="T15" fmla="*/ 25 h 33"/>
                <a:gd name="T16" fmla="*/ 24 w 79"/>
                <a:gd name="T17" fmla="*/ 8 h 33"/>
                <a:gd name="T18" fmla="*/ 79 w 79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33">
                  <a:moveTo>
                    <a:pt x="79" y="0"/>
                  </a:moveTo>
                  <a:lnTo>
                    <a:pt x="79" y="0"/>
                  </a:lnTo>
                  <a:cubicBezTo>
                    <a:pt x="77" y="2"/>
                    <a:pt x="76" y="4"/>
                    <a:pt x="75" y="6"/>
                  </a:cubicBezTo>
                  <a:cubicBezTo>
                    <a:pt x="73" y="7"/>
                    <a:pt x="48" y="12"/>
                    <a:pt x="35" y="17"/>
                  </a:cubicBezTo>
                  <a:cubicBezTo>
                    <a:pt x="49" y="17"/>
                    <a:pt x="74" y="11"/>
                    <a:pt x="74" y="11"/>
                  </a:cubicBezTo>
                  <a:cubicBezTo>
                    <a:pt x="74" y="12"/>
                    <a:pt x="74" y="14"/>
                    <a:pt x="74" y="15"/>
                  </a:cubicBezTo>
                  <a:cubicBezTo>
                    <a:pt x="65" y="20"/>
                    <a:pt x="38" y="27"/>
                    <a:pt x="33" y="29"/>
                  </a:cubicBezTo>
                  <a:cubicBezTo>
                    <a:pt x="23" y="33"/>
                    <a:pt x="5" y="31"/>
                    <a:pt x="0" y="25"/>
                  </a:cubicBezTo>
                  <a:cubicBezTo>
                    <a:pt x="5" y="15"/>
                    <a:pt x="15" y="9"/>
                    <a:pt x="24" y="8"/>
                  </a:cubicBezTo>
                  <a:cubicBezTo>
                    <a:pt x="36" y="6"/>
                    <a:pt x="65" y="2"/>
                    <a:pt x="7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69" name="Freeform 1094"/>
            <p:cNvSpPr>
              <a:spLocks/>
            </p:cNvSpPr>
            <p:nvPr userDrawn="1"/>
          </p:nvSpPr>
          <p:spPr bwMode="auto">
            <a:xfrm>
              <a:off x="202" y="294"/>
              <a:ext cx="16" cy="10"/>
            </a:xfrm>
            <a:custGeom>
              <a:avLst/>
              <a:gdLst>
                <a:gd name="T0" fmla="*/ 29 w 35"/>
                <a:gd name="T1" fmla="*/ 0 h 22"/>
                <a:gd name="T2" fmla="*/ 29 w 35"/>
                <a:gd name="T3" fmla="*/ 0 h 22"/>
                <a:gd name="T4" fmla="*/ 4 w 35"/>
                <a:gd name="T5" fmla="*/ 10 h 22"/>
                <a:gd name="T6" fmla="*/ 35 w 35"/>
                <a:gd name="T7" fmla="*/ 20 h 22"/>
                <a:gd name="T8" fmla="*/ 0 w 35"/>
                <a:gd name="T9" fmla="*/ 10 h 22"/>
                <a:gd name="T10" fmla="*/ 29 w 35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2">
                  <a:moveTo>
                    <a:pt x="29" y="0"/>
                  </a:moveTo>
                  <a:lnTo>
                    <a:pt x="29" y="0"/>
                  </a:lnTo>
                  <a:cubicBezTo>
                    <a:pt x="20" y="1"/>
                    <a:pt x="9" y="5"/>
                    <a:pt x="4" y="10"/>
                  </a:cubicBezTo>
                  <a:cubicBezTo>
                    <a:pt x="8" y="17"/>
                    <a:pt x="26" y="20"/>
                    <a:pt x="35" y="20"/>
                  </a:cubicBezTo>
                  <a:cubicBezTo>
                    <a:pt x="19" y="22"/>
                    <a:pt x="4" y="18"/>
                    <a:pt x="0" y="10"/>
                  </a:cubicBezTo>
                  <a:cubicBezTo>
                    <a:pt x="6" y="3"/>
                    <a:pt x="20" y="0"/>
                    <a:pt x="2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70" name="Freeform 1095"/>
            <p:cNvSpPr>
              <a:spLocks/>
            </p:cNvSpPr>
            <p:nvPr userDrawn="1"/>
          </p:nvSpPr>
          <p:spPr bwMode="auto">
            <a:xfrm>
              <a:off x="199" y="279"/>
              <a:ext cx="17" cy="11"/>
            </a:xfrm>
            <a:custGeom>
              <a:avLst/>
              <a:gdLst>
                <a:gd name="T0" fmla="*/ 36 w 36"/>
                <a:gd name="T1" fmla="*/ 3 h 23"/>
                <a:gd name="T2" fmla="*/ 36 w 36"/>
                <a:gd name="T3" fmla="*/ 3 h 23"/>
                <a:gd name="T4" fmla="*/ 6 w 36"/>
                <a:gd name="T5" fmla="*/ 6 h 23"/>
                <a:gd name="T6" fmla="*/ 35 w 36"/>
                <a:gd name="T7" fmla="*/ 23 h 23"/>
                <a:gd name="T8" fmla="*/ 0 w 36"/>
                <a:gd name="T9" fmla="*/ 4 h 23"/>
                <a:gd name="T10" fmla="*/ 36 w 36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3">
                  <a:moveTo>
                    <a:pt x="36" y="3"/>
                  </a:moveTo>
                  <a:lnTo>
                    <a:pt x="36" y="3"/>
                  </a:lnTo>
                  <a:cubicBezTo>
                    <a:pt x="26" y="2"/>
                    <a:pt x="14" y="2"/>
                    <a:pt x="6" y="6"/>
                  </a:cubicBezTo>
                  <a:cubicBezTo>
                    <a:pt x="9" y="11"/>
                    <a:pt x="21" y="20"/>
                    <a:pt x="35" y="23"/>
                  </a:cubicBezTo>
                  <a:cubicBezTo>
                    <a:pt x="24" y="22"/>
                    <a:pt x="4" y="14"/>
                    <a:pt x="0" y="4"/>
                  </a:cubicBezTo>
                  <a:cubicBezTo>
                    <a:pt x="9" y="0"/>
                    <a:pt x="29" y="0"/>
                    <a:pt x="36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71" name="Freeform 1096"/>
            <p:cNvSpPr>
              <a:spLocks/>
            </p:cNvSpPr>
            <p:nvPr userDrawn="1"/>
          </p:nvSpPr>
          <p:spPr bwMode="auto">
            <a:xfrm>
              <a:off x="233" y="281"/>
              <a:ext cx="9" cy="9"/>
            </a:xfrm>
            <a:custGeom>
              <a:avLst/>
              <a:gdLst>
                <a:gd name="T0" fmla="*/ 21 w 21"/>
                <a:gd name="T1" fmla="*/ 3 h 19"/>
                <a:gd name="T2" fmla="*/ 21 w 21"/>
                <a:gd name="T3" fmla="*/ 3 h 19"/>
                <a:gd name="T4" fmla="*/ 3 w 21"/>
                <a:gd name="T5" fmla="*/ 9 h 19"/>
                <a:gd name="T6" fmla="*/ 16 w 21"/>
                <a:gd name="T7" fmla="*/ 19 h 19"/>
                <a:gd name="T8" fmla="*/ 0 w 21"/>
                <a:gd name="T9" fmla="*/ 8 h 19"/>
                <a:gd name="T10" fmla="*/ 21 w 21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9">
                  <a:moveTo>
                    <a:pt x="21" y="3"/>
                  </a:moveTo>
                  <a:lnTo>
                    <a:pt x="21" y="3"/>
                  </a:lnTo>
                  <a:cubicBezTo>
                    <a:pt x="12" y="2"/>
                    <a:pt x="6" y="5"/>
                    <a:pt x="3" y="9"/>
                  </a:cubicBezTo>
                  <a:cubicBezTo>
                    <a:pt x="5" y="14"/>
                    <a:pt x="11" y="18"/>
                    <a:pt x="16" y="19"/>
                  </a:cubicBezTo>
                  <a:cubicBezTo>
                    <a:pt x="9" y="19"/>
                    <a:pt x="2" y="14"/>
                    <a:pt x="0" y="8"/>
                  </a:cubicBezTo>
                  <a:cubicBezTo>
                    <a:pt x="4" y="3"/>
                    <a:pt x="14" y="0"/>
                    <a:pt x="21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72" name="Freeform 1097"/>
            <p:cNvSpPr>
              <a:spLocks/>
            </p:cNvSpPr>
            <p:nvPr userDrawn="1"/>
          </p:nvSpPr>
          <p:spPr bwMode="auto">
            <a:xfrm>
              <a:off x="254" y="284"/>
              <a:ext cx="7" cy="9"/>
            </a:xfrm>
            <a:custGeom>
              <a:avLst/>
              <a:gdLst>
                <a:gd name="T0" fmla="*/ 16 w 16"/>
                <a:gd name="T1" fmla="*/ 2 h 19"/>
                <a:gd name="T2" fmla="*/ 16 w 16"/>
                <a:gd name="T3" fmla="*/ 2 h 19"/>
                <a:gd name="T4" fmla="*/ 3 w 16"/>
                <a:gd name="T5" fmla="*/ 8 h 19"/>
                <a:gd name="T6" fmla="*/ 11 w 16"/>
                <a:gd name="T7" fmla="*/ 19 h 19"/>
                <a:gd name="T8" fmla="*/ 0 w 16"/>
                <a:gd name="T9" fmla="*/ 8 h 19"/>
                <a:gd name="T10" fmla="*/ 16 w 16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9">
                  <a:moveTo>
                    <a:pt x="16" y="2"/>
                  </a:moveTo>
                  <a:lnTo>
                    <a:pt x="16" y="2"/>
                  </a:lnTo>
                  <a:cubicBezTo>
                    <a:pt x="10" y="2"/>
                    <a:pt x="6" y="5"/>
                    <a:pt x="3" y="8"/>
                  </a:cubicBezTo>
                  <a:cubicBezTo>
                    <a:pt x="5" y="12"/>
                    <a:pt x="7" y="17"/>
                    <a:pt x="11" y="19"/>
                  </a:cubicBezTo>
                  <a:cubicBezTo>
                    <a:pt x="5" y="18"/>
                    <a:pt x="2" y="13"/>
                    <a:pt x="0" y="8"/>
                  </a:cubicBezTo>
                  <a:cubicBezTo>
                    <a:pt x="3" y="5"/>
                    <a:pt x="8" y="0"/>
                    <a:pt x="16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73" name="Freeform 1098"/>
            <p:cNvSpPr>
              <a:spLocks/>
            </p:cNvSpPr>
            <p:nvPr userDrawn="1"/>
          </p:nvSpPr>
          <p:spPr bwMode="auto">
            <a:xfrm>
              <a:off x="229" y="305"/>
              <a:ext cx="10" cy="3"/>
            </a:xfrm>
            <a:custGeom>
              <a:avLst/>
              <a:gdLst>
                <a:gd name="T0" fmla="*/ 0 w 22"/>
                <a:gd name="T1" fmla="*/ 6 h 6"/>
                <a:gd name="T2" fmla="*/ 0 w 22"/>
                <a:gd name="T3" fmla="*/ 6 h 6"/>
                <a:gd name="T4" fmla="*/ 22 w 22"/>
                <a:gd name="T5" fmla="*/ 0 h 6"/>
                <a:gd name="T6" fmla="*/ 21 w 22"/>
                <a:gd name="T7" fmla="*/ 2 h 6"/>
                <a:gd name="T8" fmla="*/ 0 w 2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6">
                  <a:moveTo>
                    <a:pt x="0" y="6"/>
                  </a:moveTo>
                  <a:lnTo>
                    <a:pt x="0" y="6"/>
                  </a:lnTo>
                  <a:cubicBezTo>
                    <a:pt x="11" y="3"/>
                    <a:pt x="17" y="1"/>
                    <a:pt x="22" y="0"/>
                  </a:cubicBezTo>
                  <a:lnTo>
                    <a:pt x="21" y="2"/>
                  </a:lnTo>
                  <a:cubicBezTo>
                    <a:pt x="15" y="4"/>
                    <a:pt x="9" y="4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74" name="Freeform 1099"/>
            <p:cNvSpPr>
              <a:spLocks/>
            </p:cNvSpPr>
            <p:nvPr userDrawn="1"/>
          </p:nvSpPr>
          <p:spPr bwMode="auto">
            <a:xfrm>
              <a:off x="207" y="307"/>
              <a:ext cx="13" cy="9"/>
            </a:xfrm>
            <a:custGeom>
              <a:avLst/>
              <a:gdLst>
                <a:gd name="T0" fmla="*/ 23 w 30"/>
                <a:gd name="T1" fmla="*/ 0 h 21"/>
                <a:gd name="T2" fmla="*/ 23 w 30"/>
                <a:gd name="T3" fmla="*/ 0 h 21"/>
                <a:gd name="T4" fmla="*/ 4 w 30"/>
                <a:gd name="T5" fmla="*/ 13 h 21"/>
                <a:gd name="T6" fmla="*/ 30 w 30"/>
                <a:gd name="T7" fmla="*/ 17 h 21"/>
                <a:gd name="T8" fmla="*/ 0 w 30"/>
                <a:gd name="T9" fmla="*/ 14 h 21"/>
                <a:gd name="T10" fmla="*/ 23 w 3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1">
                  <a:moveTo>
                    <a:pt x="23" y="0"/>
                  </a:moveTo>
                  <a:lnTo>
                    <a:pt x="23" y="0"/>
                  </a:lnTo>
                  <a:cubicBezTo>
                    <a:pt x="16" y="1"/>
                    <a:pt x="8" y="7"/>
                    <a:pt x="4" y="13"/>
                  </a:cubicBezTo>
                  <a:cubicBezTo>
                    <a:pt x="13" y="20"/>
                    <a:pt x="23" y="18"/>
                    <a:pt x="30" y="17"/>
                  </a:cubicBezTo>
                  <a:cubicBezTo>
                    <a:pt x="22" y="20"/>
                    <a:pt x="9" y="21"/>
                    <a:pt x="0" y="14"/>
                  </a:cubicBezTo>
                  <a:cubicBezTo>
                    <a:pt x="5" y="5"/>
                    <a:pt x="15" y="0"/>
                    <a:pt x="2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75" name="Freeform 1100"/>
            <p:cNvSpPr>
              <a:spLocks/>
            </p:cNvSpPr>
            <p:nvPr userDrawn="1"/>
          </p:nvSpPr>
          <p:spPr bwMode="auto">
            <a:xfrm>
              <a:off x="286" y="428"/>
              <a:ext cx="10" cy="14"/>
            </a:xfrm>
            <a:custGeom>
              <a:avLst/>
              <a:gdLst>
                <a:gd name="T0" fmla="*/ 12 w 23"/>
                <a:gd name="T1" fmla="*/ 2 h 31"/>
                <a:gd name="T2" fmla="*/ 12 w 23"/>
                <a:gd name="T3" fmla="*/ 2 h 31"/>
                <a:gd name="T4" fmla="*/ 23 w 23"/>
                <a:gd name="T5" fmla="*/ 31 h 31"/>
                <a:gd name="T6" fmla="*/ 9 w 23"/>
                <a:gd name="T7" fmla="*/ 3 h 31"/>
                <a:gd name="T8" fmla="*/ 0 w 23"/>
                <a:gd name="T9" fmla="*/ 8 h 31"/>
                <a:gd name="T10" fmla="*/ 12 w 23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1">
                  <a:moveTo>
                    <a:pt x="12" y="2"/>
                  </a:moveTo>
                  <a:lnTo>
                    <a:pt x="12" y="2"/>
                  </a:lnTo>
                  <a:cubicBezTo>
                    <a:pt x="11" y="8"/>
                    <a:pt x="10" y="26"/>
                    <a:pt x="23" y="31"/>
                  </a:cubicBezTo>
                  <a:cubicBezTo>
                    <a:pt x="10" y="28"/>
                    <a:pt x="7" y="13"/>
                    <a:pt x="9" y="3"/>
                  </a:cubicBezTo>
                  <a:cubicBezTo>
                    <a:pt x="7" y="3"/>
                    <a:pt x="3" y="5"/>
                    <a:pt x="0" y="8"/>
                  </a:cubicBezTo>
                  <a:cubicBezTo>
                    <a:pt x="2" y="3"/>
                    <a:pt x="6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76" name="Freeform 1101"/>
            <p:cNvSpPr>
              <a:spLocks/>
            </p:cNvSpPr>
            <p:nvPr userDrawn="1"/>
          </p:nvSpPr>
          <p:spPr bwMode="auto">
            <a:xfrm>
              <a:off x="281" y="424"/>
              <a:ext cx="9" cy="9"/>
            </a:xfrm>
            <a:custGeom>
              <a:avLst/>
              <a:gdLst>
                <a:gd name="T0" fmla="*/ 19 w 19"/>
                <a:gd name="T1" fmla="*/ 0 h 21"/>
                <a:gd name="T2" fmla="*/ 19 w 19"/>
                <a:gd name="T3" fmla="*/ 0 h 21"/>
                <a:gd name="T4" fmla="*/ 4 w 19"/>
                <a:gd name="T5" fmla="*/ 21 h 21"/>
                <a:gd name="T6" fmla="*/ 19 w 19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1">
                  <a:moveTo>
                    <a:pt x="19" y="0"/>
                  </a:moveTo>
                  <a:lnTo>
                    <a:pt x="19" y="0"/>
                  </a:lnTo>
                  <a:cubicBezTo>
                    <a:pt x="5" y="4"/>
                    <a:pt x="4" y="15"/>
                    <a:pt x="4" y="21"/>
                  </a:cubicBezTo>
                  <a:cubicBezTo>
                    <a:pt x="0" y="9"/>
                    <a:pt x="7" y="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77" name="Freeform 1102"/>
            <p:cNvSpPr>
              <a:spLocks/>
            </p:cNvSpPr>
            <p:nvPr userDrawn="1"/>
          </p:nvSpPr>
          <p:spPr bwMode="auto">
            <a:xfrm>
              <a:off x="288" y="418"/>
              <a:ext cx="5" cy="1"/>
            </a:xfrm>
            <a:custGeom>
              <a:avLst/>
              <a:gdLst>
                <a:gd name="T0" fmla="*/ 6 w 11"/>
                <a:gd name="T1" fmla="*/ 0 h 2"/>
                <a:gd name="T2" fmla="*/ 6 w 11"/>
                <a:gd name="T3" fmla="*/ 0 h 2"/>
                <a:gd name="T4" fmla="*/ 4 w 11"/>
                <a:gd name="T5" fmla="*/ 2 h 2"/>
                <a:gd name="T6" fmla="*/ 0 w 11"/>
                <a:gd name="T7" fmla="*/ 1 h 2"/>
                <a:gd name="T8" fmla="*/ 6 w 1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">
                  <a:moveTo>
                    <a:pt x="6" y="0"/>
                  </a:moveTo>
                  <a:lnTo>
                    <a:pt x="6" y="0"/>
                  </a:lnTo>
                  <a:cubicBezTo>
                    <a:pt x="11" y="0"/>
                    <a:pt x="5" y="2"/>
                    <a:pt x="4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2" y="1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78" name="Freeform 1103"/>
            <p:cNvSpPr>
              <a:spLocks/>
            </p:cNvSpPr>
            <p:nvPr userDrawn="1"/>
          </p:nvSpPr>
          <p:spPr bwMode="auto">
            <a:xfrm>
              <a:off x="281" y="413"/>
              <a:ext cx="6" cy="8"/>
            </a:xfrm>
            <a:custGeom>
              <a:avLst/>
              <a:gdLst>
                <a:gd name="T0" fmla="*/ 5 w 14"/>
                <a:gd name="T1" fmla="*/ 0 h 16"/>
                <a:gd name="T2" fmla="*/ 5 w 14"/>
                <a:gd name="T3" fmla="*/ 0 h 16"/>
                <a:gd name="T4" fmla="*/ 14 w 14"/>
                <a:gd name="T5" fmla="*/ 15 h 16"/>
                <a:gd name="T6" fmla="*/ 5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5" y="0"/>
                  </a:moveTo>
                  <a:lnTo>
                    <a:pt x="5" y="0"/>
                  </a:lnTo>
                  <a:cubicBezTo>
                    <a:pt x="5" y="5"/>
                    <a:pt x="6" y="12"/>
                    <a:pt x="14" y="15"/>
                  </a:cubicBezTo>
                  <a:cubicBezTo>
                    <a:pt x="7" y="16"/>
                    <a:pt x="0" y="8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79" name="Freeform 1104"/>
            <p:cNvSpPr>
              <a:spLocks/>
            </p:cNvSpPr>
            <p:nvPr userDrawn="1"/>
          </p:nvSpPr>
          <p:spPr bwMode="auto">
            <a:xfrm>
              <a:off x="310" y="407"/>
              <a:ext cx="13" cy="37"/>
            </a:xfrm>
            <a:custGeom>
              <a:avLst/>
              <a:gdLst>
                <a:gd name="T0" fmla="*/ 28 w 28"/>
                <a:gd name="T1" fmla="*/ 0 h 83"/>
                <a:gd name="T2" fmla="*/ 28 w 28"/>
                <a:gd name="T3" fmla="*/ 0 h 83"/>
                <a:gd name="T4" fmla="*/ 6 w 28"/>
                <a:gd name="T5" fmla="*/ 45 h 83"/>
                <a:gd name="T6" fmla="*/ 16 w 28"/>
                <a:gd name="T7" fmla="*/ 83 h 83"/>
                <a:gd name="T8" fmla="*/ 4 w 28"/>
                <a:gd name="T9" fmla="*/ 45 h 83"/>
                <a:gd name="T10" fmla="*/ 28 w 28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83">
                  <a:moveTo>
                    <a:pt x="28" y="0"/>
                  </a:moveTo>
                  <a:lnTo>
                    <a:pt x="28" y="0"/>
                  </a:lnTo>
                  <a:cubicBezTo>
                    <a:pt x="23" y="12"/>
                    <a:pt x="10" y="28"/>
                    <a:pt x="6" y="45"/>
                  </a:cubicBezTo>
                  <a:cubicBezTo>
                    <a:pt x="3" y="61"/>
                    <a:pt x="8" y="77"/>
                    <a:pt x="16" y="83"/>
                  </a:cubicBezTo>
                  <a:cubicBezTo>
                    <a:pt x="7" y="78"/>
                    <a:pt x="0" y="64"/>
                    <a:pt x="4" y="45"/>
                  </a:cubicBezTo>
                  <a:cubicBezTo>
                    <a:pt x="8" y="28"/>
                    <a:pt x="19" y="14"/>
                    <a:pt x="2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80" name="Freeform 1105"/>
            <p:cNvSpPr>
              <a:spLocks/>
            </p:cNvSpPr>
            <p:nvPr userDrawn="1"/>
          </p:nvSpPr>
          <p:spPr bwMode="auto">
            <a:xfrm>
              <a:off x="290" y="403"/>
              <a:ext cx="26" cy="36"/>
            </a:xfrm>
            <a:custGeom>
              <a:avLst/>
              <a:gdLst>
                <a:gd name="T0" fmla="*/ 58 w 58"/>
                <a:gd name="T1" fmla="*/ 0 h 80"/>
                <a:gd name="T2" fmla="*/ 58 w 58"/>
                <a:gd name="T3" fmla="*/ 0 h 80"/>
                <a:gd name="T4" fmla="*/ 34 w 58"/>
                <a:gd name="T5" fmla="*/ 16 h 80"/>
                <a:gd name="T6" fmla="*/ 8 w 58"/>
                <a:gd name="T7" fmla="*/ 59 h 80"/>
                <a:gd name="T8" fmla="*/ 24 w 58"/>
                <a:gd name="T9" fmla="*/ 78 h 80"/>
                <a:gd name="T10" fmla="*/ 8 w 58"/>
                <a:gd name="T11" fmla="*/ 71 h 80"/>
                <a:gd name="T12" fmla="*/ 26 w 58"/>
                <a:gd name="T13" fmla="*/ 18 h 80"/>
                <a:gd name="T14" fmla="*/ 58 w 5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80">
                  <a:moveTo>
                    <a:pt x="58" y="0"/>
                  </a:moveTo>
                  <a:lnTo>
                    <a:pt x="58" y="0"/>
                  </a:lnTo>
                  <a:cubicBezTo>
                    <a:pt x="51" y="6"/>
                    <a:pt x="38" y="13"/>
                    <a:pt x="34" y="16"/>
                  </a:cubicBezTo>
                  <a:cubicBezTo>
                    <a:pt x="23" y="23"/>
                    <a:pt x="6" y="36"/>
                    <a:pt x="8" y="59"/>
                  </a:cubicBezTo>
                  <a:cubicBezTo>
                    <a:pt x="10" y="78"/>
                    <a:pt x="19" y="78"/>
                    <a:pt x="24" y="78"/>
                  </a:cubicBezTo>
                  <a:cubicBezTo>
                    <a:pt x="17" y="80"/>
                    <a:pt x="11" y="77"/>
                    <a:pt x="8" y="71"/>
                  </a:cubicBezTo>
                  <a:cubicBezTo>
                    <a:pt x="0" y="54"/>
                    <a:pt x="8" y="31"/>
                    <a:pt x="26" y="18"/>
                  </a:cubicBezTo>
                  <a:cubicBezTo>
                    <a:pt x="36" y="12"/>
                    <a:pt x="46" y="7"/>
                    <a:pt x="5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81" name="Freeform 1106"/>
            <p:cNvSpPr>
              <a:spLocks/>
            </p:cNvSpPr>
            <p:nvPr userDrawn="1"/>
          </p:nvSpPr>
          <p:spPr bwMode="auto">
            <a:xfrm>
              <a:off x="300" y="424"/>
              <a:ext cx="8" cy="4"/>
            </a:xfrm>
            <a:custGeom>
              <a:avLst/>
              <a:gdLst>
                <a:gd name="T0" fmla="*/ 0 w 18"/>
                <a:gd name="T1" fmla="*/ 0 h 9"/>
                <a:gd name="T2" fmla="*/ 0 w 18"/>
                <a:gd name="T3" fmla="*/ 0 h 9"/>
                <a:gd name="T4" fmla="*/ 18 w 18"/>
                <a:gd name="T5" fmla="*/ 4 h 9"/>
                <a:gd name="T6" fmla="*/ 0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2" y="6"/>
                    <a:pt x="18" y="4"/>
                  </a:cubicBezTo>
                  <a:cubicBezTo>
                    <a:pt x="13" y="9"/>
                    <a:pt x="3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82" name="Freeform 1107"/>
            <p:cNvSpPr>
              <a:spLocks/>
            </p:cNvSpPr>
            <p:nvPr userDrawn="1"/>
          </p:nvSpPr>
          <p:spPr bwMode="auto">
            <a:xfrm>
              <a:off x="311" y="368"/>
              <a:ext cx="1" cy="2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0 h 5"/>
                <a:gd name="T4" fmla="*/ 1 w 3"/>
                <a:gd name="T5" fmla="*/ 0 h 5"/>
                <a:gd name="T6" fmla="*/ 3 w 3"/>
                <a:gd name="T7" fmla="*/ 5 h 5"/>
                <a:gd name="T8" fmla="*/ 0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3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83" name="Freeform 1108"/>
            <p:cNvSpPr>
              <a:spLocks/>
            </p:cNvSpPr>
            <p:nvPr userDrawn="1"/>
          </p:nvSpPr>
          <p:spPr bwMode="auto">
            <a:xfrm>
              <a:off x="296" y="363"/>
              <a:ext cx="3" cy="1"/>
            </a:xfrm>
            <a:custGeom>
              <a:avLst/>
              <a:gdLst>
                <a:gd name="T0" fmla="*/ 7 w 7"/>
                <a:gd name="T1" fmla="*/ 1 h 4"/>
                <a:gd name="T2" fmla="*/ 7 w 7"/>
                <a:gd name="T3" fmla="*/ 1 h 4"/>
                <a:gd name="T4" fmla="*/ 0 w 7"/>
                <a:gd name="T5" fmla="*/ 4 h 4"/>
                <a:gd name="T6" fmla="*/ 7 w 7"/>
                <a:gd name="T7" fmla="*/ 0 h 4"/>
                <a:gd name="T8" fmla="*/ 7 w 7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7" y="1"/>
                  </a:moveTo>
                  <a:lnTo>
                    <a:pt x="7" y="1"/>
                  </a:lnTo>
                  <a:lnTo>
                    <a:pt x="0" y="4"/>
                  </a:lnTo>
                  <a:lnTo>
                    <a:pt x="7" y="0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84" name="Freeform 1109"/>
            <p:cNvSpPr>
              <a:spLocks/>
            </p:cNvSpPr>
            <p:nvPr userDrawn="1"/>
          </p:nvSpPr>
          <p:spPr bwMode="auto">
            <a:xfrm>
              <a:off x="215" y="319"/>
              <a:ext cx="8" cy="10"/>
            </a:xfrm>
            <a:custGeom>
              <a:avLst/>
              <a:gdLst>
                <a:gd name="T0" fmla="*/ 12 w 18"/>
                <a:gd name="T1" fmla="*/ 0 h 22"/>
                <a:gd name="T2" fmla="*/ 12 w 18"/>
                <a:gd name="T3" fmla="*/ 0 h 22"/>
                <a:gd name="T4" fmla="*/ 2 w 18"/>
                <a:gd name="T5" fmla="*/ 16 h 22"/>
                <a:gd name="T6" fmla="*/ 18 w 18"/>
                <a:gd name="T7" fmla="*/ 18 h 22"/>
                <a:gd name="T8" fmla="*/ 0 w 18"/>
                <a:gd name="T9" fmla="*/ 18 h 22"/>
                <a:gd name="T10" fmla="*/ 12 w 18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2">
                  <a:moveTo>
                    <a:pt x="12" y="0"/>
                  </a:moveTo>
                  <a:lnTo>
                    <a:pt x="12" y="0"/>
                  </a:lnTo>
                  <a:cubicBezTo>
                    <a:pt x="4" y="4"/>
                    <a:pt x="4" y="11"/>
                    <a:pt x="2" y="16"/>
                  </a:cubicBezTo>
                  <a:cubicBezTo>
                    <a:pt x="8" y="16"/>
                    <a:pt x="11" y="20"/>
                    <a:pt x="18" y="18"/>
                  </a:cubicBezTo>
                  <a:cubicBezTo>
                    <a:pt x="9" y="22"/>
                    <a:pt x="7" y="19"/>
                    <a:pt x="0" y="18"/>
                  </a:cubicBezTo>
                  <a:cubicBezTo>
                    <a:pt x="1" y="10"/>
                    <a:pt x="2" y="5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85" name="Freeform 1110"/>
            <p:cNvSpPr>
              <a:spLocks/>
            </p:cNvSpPr>
            <p:nvPr userDrawn="1"/>
          </p:nvSpPr>
          <p:spPr bwMode="auto">
            <a:xfrm>
              <a:off x="234" y="311"/>
              <a:ext cx="8" cy="5"/>
            </a:xfrm>
            <a:custGeom>
              <a:avLst/>
              <a:gdLst>
                <a:gd name="T0" fmla="*/ 0 w 20"/>
                <a:gd name="T1" fmla="*/ 11 h 11"/>
                <a:gd name="T2" fmla="*/ 0 w 20"/>
                <a:gd name="T3" fmla="*/ 11 h 11"/>
                <a:gd name="T4" fmla="*/ 18 w 20"/>
                <a:gd name="T5" fmla="*/ 0 h 11"/>
                <a:gd name="T6" fmla="*/ 20 w 20"/>
                <a:gd name="T7" fmla="*/ 0 h 11"/>
                <a:gd name="T8" fmla="*/ 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1"/>
                  </a:moveTo>
                  <a:lnTo>
                    <a:pt x="0" y="11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86" name="Freeform 1111"/>
            <p:cNvSpPr>
              <a:spLocks/>
            </p:cNvSpPr>
            <p:nvPr userDrawn="1"/>
          </p:nvSpPr>
          <p:spPr bwMode="auto">
            <a:xfrm>
              <a:off x="240" y="317"/>
              <a:ext cx="7" cy="8"/>
            </a:xfrm>
            <a:custGeom>
              <a:avLst/>
              <a:gdLst>
                <a:gd name="T0" fmla="*/ 0 w 16"/>
                <a:gd name="T1" fmla="*/ 18 h 18"/>
                <a:gd name="T2" fmla="*/ 0 w 16"/>
                <a:gd name="T3" fmla="*/ 18 h 18"/>
                <a:gd name="T4" fmla="*/ 16 w 16"/>
                <a:gd name="T5" fmla="*/ 0 h 18"/>
                <a:gd name="T6" fmla="*/ 16 w 16"/>
                <a:gd name="T7" fmla="*/ 2 h 18"/>
                <a:gd name="T8" fmla="*/ 0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0" y="18"/>
                  </a:moveTo>
                  <a:lnTo>
                    <a:pt x="0" y="18"/>
                  </a:lnTo>
                  <a:lnTo>
                    <a:pt x="16" y="0"/>
                  </a:lnTo>
                  <a:lnTo>
                    <a:pt x="16" y="2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87" name="Freeform 1112"/>
            <p:cNvSpPr>
              <a:spLocks/>
            </p:cNvSpPr>
            <p:nvPr userDrawn="1"/>
          </p:nvSpPr>
          <p:spPr bwMode="auto">
            <a:xfrm>
              <a:off x="225" y="331"/>
              <a:ext cx="9" cy="10"/>
            </a:xfrm>
            <a:custGeom>
              <a:avLst/>
              <a:gdLst>
                <a:gd name="T0" fmla="*/ 8 w 20"/>
                <a:gd name="T1" fmla="*/ 0 h 21"/>
                <a:gd name="T2" fmla="*/ 8 w 20"/>
                <a:gd name="T3" fmla="*/ 0 h 21"/>
                <a:gd name="T4" fmla="*/ 3 w 20"/>
                <a:gd name="T5" fmla="*/ 16 h 21"/>
                <a:gd name="T6" fmla="*/ 20 w 20"/>
                <a:gd name="T7" fmla="*/ 12 h 21"/>
                <a:gd name="T8" fmla="*/ 2 w 20"/>
                <a:gd name="T9" fmla="*/ 18 h 21"/>
                <a:gd name="T10" fmla="*/ 8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8" y="0"/>
                  </a:moveTo>
                  <a:lnTo>
                    <a:pt x="8" y="0"/>
                  </a:lnTo>
                  <a:cubicBezTo>
                    <a:pt x="2" y="6"/>
                    <a:pt x="3" y="11"/>
                    <a:pt x="3" y="16"/>
                  </a:cubicBezTo>
                  <a:cubicBezTo>
                    <a:pt x="10" y="16"/>
                    <a:pt x="14" y="18"/>
                    <a:pt x="20" y="12"/>
                  </a:cubicBezTo>
                  <a:cubicBezTo>
                    <a:pt x="14" y="21"/>
                    <a:pt x="8" y="17"/>
                    <a:pt x="2" y="18"/>
                  </a:cubicBezTo>
                  <a:cubicBezTo>
                    <a:pt x="1" y="9"/>
                    <a:pt x="0" y="7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88" name="Freeform 1113"/>
            <p:cNvSpPr>
              <a:spLocks/>
            </p:cNvSpPr>
            <p:nvPr userDrawn="1"/>
          </p:nvSpPr>
          <p:spPr bwMode="auto">
            <a:xfrm>
              <a:off x="250" y="322"/>
              <a:ext cx="6" cy="9"/>
            </a:xfrm>
            <a:custGeom>
              <a:avLst/>
              <a:gdLst>
                <a:gd name="T0" fmla="*/ 0 w 13"/>
                <a:gd name="T1" fmla="*/ 19 h 19"/>
                <a:gd name="T2" fmla="*/ 0 w 13"/>
                <a:gd name="T3" fmla="*/ 19 h 19"/>
                <a:gd name="T4" fmla="*/ 13 w 13"/>
                <a:gd name="T5" fmla="*/ 0 h 19"/>
                <a:gd name="T6" fmla="*/ 13 w 13"/>
                <a:gd name="T7" fmla="*/ 2 h 19"/>
                <a:gd name="T8" fmla="*/ 0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0" y="19"/>
                  </a:moveTo>
                  <a:lnTo>
                    <a:pt x="0" y="19"/>
                  </a:lnTo>
                  <a:lnTo>
                    <a:pt x="13" y="0"/>
                  </a:lnTo>
                  <a:lnTo>
                    <a:pt x="13" y="2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89" name="Freeform 1114"/>
            <p:cNvSpPr>
              <a:spLocks/>
            </p:cNvSpPr>
            <p:nvPr userDrawn="1"/>
          </p:nvSpPr>
          <p:spPr bwMode="auto">
            <a:xfrm>
              <a:off x="237" y="339"/>
              <a:ext cx="10" cy="9"/>
            </a:xfrm>
            <a:custGeom>
              <a:avLst/>
              <a:gdLst>
                <a:gd name="T0" fmla="*/ 8 w 24"/>
                <a:gd name="T1" fmla="*/ 0 h 20"/>
                <a:gd name="T2" fmla="*/ 8 w 24"/>
                <a:gd name="T3" fmla="*/ 0 h 20"/>
                <a:gd name="T4" fmla="*/ 9 w 24"/>
                <a:gd name="T5" fmla="*/ 16 h 20"/>
                <a:gd name="T6" fmla="*/ 24 w 24"/>
                <a:gd name="T7" fmla="*/ 7 h 20"/>
                <a:gd name="T8" fmla="*/ 8 w 24"/>
                <a:gd name="T9" fmla="*/ 18 h 20"/>
                <a:gd name="T10" fmla="*/ 8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8" y="0"/>
                  </a:moveTo>
                  <a:lnTo>
                    <a:pt x="8" y="0"/>
                  </a:lnTo>
                  <a:cubicBezTo>
                    <a:pt x="4" y="9"/>
                    <a:pt x="7" y="11"/>
                    <a:pt x="9" y="16"/>
                  </a:cubicBezTo>
                  <a:cubicBezTo>
                    <a:pt x="15" y="14"/>
                    <a:pt x="20" y="17"/>
                    <a:pt x="24" y="7"/>
                  </a:cubicBezTo>
                  <a:cubicBezTo>
                    <a:pt x="20" y="20"/>
                    <a:pt x="14" y="16"/>
                    <a:pt x="8" y="18"/>
                  </a:cubicBezTo>
                  <a:cubicBezTo>
                    <a:pt x="4" y="10"/>
                    <a:pt x="0" y="10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90" name="Freeform 1115"/>
            <p:cNvSpPr>
              <a:spLocks/>
            </p:cNvSpPr>
            <p:nvPr userDrawn="1"/>
          </p:nvSpPr>
          <p:spPr bwMode="auto">
            <a:xfrm>
              <a:off x="261" y="326"/>
              <a:ext cx="4" cy="11"/>
            </a:xfrm>
            <a:custGeom>
              <a:avLst/>
              <a:gdLst>
                <a:gd name="T0" fmla="*/ 0 w 10"/>
                <a:gd name="T1" fmla="*/ 24 h 24"/>
                <a:gd name="T2" fmla="*/ 0 w 10"/>
                <a:gd name="T3" fmla="*/ 24 h 24"/>
                <a:gd name="T4" fmla="*/ 7 w 10"/>
                <a:gd name="T5" fmla="*/ 2 h 24"/>
                <a:gd name="T6" fmla="*/ 10 w 10"/>
                <a:gd name="T7" fmla="*/ 0 h 24"/>
                <a:gd name="T8" fmla="*/ 10 w 10"/>
                <a:gd name="T9" fmla="*/ 2 h 24"/>
                <a:gd name="T10" fmla="*/ 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0" y="24"/>
                  </a:moveTo>
                  <a:lnTo>
                    <a:pt x="0" y="24"/>
                  </a:lnTo>
                  <a:lnTo>
                    <a:pt x="7" y="2"/>
                  </a:lnTo>
                  <a:cubicBezTo>
                    <a:pt x="8" y="2"/>
                    <a:pt x="9" y="1"/>
                    <a:pt x="10" y="0"/>
                  </a:cubicBezTo>
                  <a:lnTo>
                    <a:pt x="10" y="2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91" name="Freeform 1116"/>
            <p:cNvSpPr>
              <a:spLocks/>
            </p:cNvSpPr>
            <p:nvPr userDrawn="1"/>
          </p:nvSpPr>
          <p:spPr bwMode="auto">
            <a:xfrm>
              <a:off x="251" y="344"/>
              <a:ext cx="11" cy="8"/>
            </a:xfrm>
            <a:custGeom>
              <a:avLst/>
              <a:gdLst>
                <a:gd name="T0" fmla="*/ 5 w 24"/>
                <a:gd name="T1" fmla="*/ 0 h 17"/>
                <a:gd name="T2" fmla="*/ 5 w 24"/>
                <a:gd name="T3" fmla="*/ 0 h 17"/>
                <a:gd name="T4" fmla="*/ 10 w 24"/>
                <a:gd name="T5" fmla="*/ 15 h 17"/>
                <a:gd name="T6" fmla="*/ 24 w 24"/>
                <a:gd name="T7" fmla="*/ 4 h 17"/>
                <a:gd name="T8" fmla="*/ 9 w 24"/>
                <a:gd name="T9" fmla="*/ 17 h 17"/>
                <a:gd name="T10" fmla="*/ 5 w 2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7">
                  <a:moveTo>
                    <a:pt x="5" y="0"/>
                  </a:moveTo>
                  <a:lnTo>
                    <a:pt x="5" y="0"/>
                  </a:lnTo>
                  <a:cubicBezTo>
                    <a:pt x="3" y="10"/>
                    <a:pt x="7" y="10"/>
                    <a:pt x="10" y="15"/>
                  </a:cubicBezTo>
                  <a:cubicBezTo>
                    <a:pt x="16" y="12"/>
                    <a:pt x="21" y="14"/>
                    <a:pt x="24" y="4"/>
                  </a:cubicBezTo>
                  <a:cubicBezTo>
                    <a:pt x="22" y="17"/>
                    <a:pt x="15" y="14"/>
                    <a:pt x="9" y="17"/>
                  </a:cubicBezTo>
                  <a:cubicBezTo>
                    <a:pt x="4" y="10"/>
                    <a:pt x="0" y="12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92" name="Freeform 1117"/>
            <p:cNvSpPr>
              <a:spLocks/>
            </p:cNvSpPr>
            <p:nvPr userDrawn="1"/>
          </p:nvSpPr>
          <p:spPr bwMode="auto">
            <a:xfrm>
              <a:off x="275" y="329"/>
              <a:ext cx="2" cy="9"/>
            </a:xfrm>
            <a:custGeom>
              <a:avLst/>
              <a:gdLst>
                <a:gd name="T0" fmla="*/ 0 w 4"/>
                <a:gd name="T1" fmla="*/ 19 h 19"/>
                <a:gd name="T2" fmla="*/ 0 w 4"/>
                <a:gd name="T3" fmla="*/ 19 h 19"/>
                <a:gd name="T4" fmla="*/ 1 w 4"/>
                <a:gd name="T5" fmla="*/ 3 h 19"/>
                <a:gd name="T6" fmla="*/ 4 w 4"/>
                <a:gd name="T7" fmla="*/ 0 h 19"/>
                <a:gd name="T8" fmla="*/ 0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0" y="19"/>
                  </a:moveTo>
                  <a:lnTo>
                    <a:pt x="0" y="19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93" name="Freeform 1118"/>
            <p:cNvSpPr>
              <a:spLocks/>
            </p:cNvSpPr>
            <p:nvPr userDrawn="1"/>
          </p:nvSpPr>
          <p:spPr bwMode="auto">
            <a:xfrm>
              <a:off x="268" y="343"/>
              <a:ext cx="11" cy="6"/>
            </a:xfrm>
            <a:custGeom>
              <a:avLst/>
              <a:gdLst>
                <a:gd name="T0" fmla="*/ 2 w 24"/>
                <a:gd name="T1" fmla="*/ 0 h 14"/>
                <a:gd name="T2" fmla="*/ 2 w 24"/>
                <a:gd name="T3" fmla="*/ 0 h 14"/>
                <a:gd name="T4" fmla="*/ 11 w 24"/>
                <a:gd name="T5" fmla="*/ 12 h 14"/>
                <a:gd name="T6" fmla="*/ 22 w 24"/>
                <a:gd name="T7" fmla="*/ 0 h 14"/>
                <a:gd name="T8" fmla="*/ 11 w 24"/>
                <a:gd name="T9" fmla="*/ 14 h 14"/>
                <a:gd name="T10" fmla="*/ 2 w 24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4">
                  <a:moveTo>
                    <a:pt x="2" y="0"/>
                  </a:moveTo>
                  <a:lnTo>
                    <a:pt x="2" y="0"/>
                  </a:lnTo>
                  <a:cubicBezTo>
                    <a:pt x="2" y="10"/>
                    <a:pt x="8" y="8"/>
                    <a:pt x="11" y="12"/>
                  </a:cubicBezTo>
                  <a:cubicBezTo>
                    <a:pt x="16" y="8"/>
                    <a:pt x="22" y="11"/>
                    <a:pt x="22" y="0"/>
                  </a:cubicBezTo>
                  <a:cubicBezTo>
                    <a:pt x="24" y="14"/>
                    <a:pt x="16" y="10"/>
                    <a:pt x="11" y="14"/>
                  </a:cubicBezTo>
                  <a:cubicBezTo>
                    <a:pt x="5" y="8"/>
                    <a:pt x="0" y="12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94" name="Freeform 1119"/>
            <p:cNvSpPr>
              <a:spLocks/>
            </p:cNvSpPr>
            <p:nvPr userDrawn="1"/>
          </p:nvSpPr>
          <p:spPr bwMode="auto">
            <a:xfrm>
              <a:off x="249" y="294"/>
              <a:ext cx="9" cy="2"/>
            </a:xfrm>
            <a:custGeom>
              <a:avLst/>
              <a:gdLst>
                <a:gd name="T0" fmla="*/ 0 w 20"/>
                <a:gd name="T1" fmla="*/ 3 h 3"/>
                <a:gd name="T2" fmla="*/ 0 w 20"/>
                <a:gd name="T3" fmla="*/ 3 h 3"/>
                <a:gd name="T4" fmla="*/ 16 w 20"/>
                <a:gd name="T5" fmla="*/ 0 h 3"/>
                <a:gd name="T6" fmla="*/ 20 w 20"/>
                <a:gd name="T7" fmla="*/ 2 h 3"/>
                <a:gd name="T8" fmla="*/ 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3" y="1"/>
                    <a:pt x="16" y="0"/>
                  </a:cubicBezTo>
                  <a:cubicBezTo>
                    <a:pt x="17" y="1"/>
                    <a:pt x="20" y="2"/>
                    <a:pt x="20" y="2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95" name="Freeform 1120"/>
            <p:cNvSpPr>
              <a:spLocks/>
            </p:cNvSpPr>
            <p:nvPr userDrawn="1"/>
          </p:nvSpPr>
          <p:spPr bwMode="auto">
            <a:xfrm>
              <a:off x="236" y="293"/>
              <a:ext cx="8" cy="7"/>
            </a:xfrm>
            <a:custGeom>
              <a:avLst/>
              <a:gdLst>
                <a:gd name="T0" fmla="*/ 17 w 18"/>
                <a:gd name="T1" fmla="*/ 0 h 16"/>
                <a:gd name="T2" fmla="*/ 17 w 18"/>
                <a:gd name="T3" fmla="*/ 0 h 16"/>
                <a:gd name="T4" fmla="*/ 3 w 18"/>
                <a:gd name="T5" fmla="*/ 9 h 16"/>
                <a:gd name="T6" fmla="*/ 18 w 18"/>
                <a:gd name="T7" fmla="*/ 15 h 16"/>
                <a:gd name="T8" fmla="*/ 0 w 18"/>
                <a:gd name="T9" fmla="*/ 10 h 16"/>
                <a:gd name="T10" fmla="*/ 17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7" y="0"/>
                  </a:moveTo>
                  <a:lnTo>
                    <a:pt x="17" y="0"/>
                  </a:lnTo>
                  <a:cubicBezTo>
                    <a:pt x="8" y="2"/>
                    <a:pt x="5" y="4"/>
                    <a:pt x="3" y="9"/>
                  </a:cubicBezTo>
                  <a:cubicBezTo>
                    <a:pt x="6" y="13"/>
                    <a:pt x="13" y="15"/>
                    <a:pt x="18" y="15"/>
                  </a:cubicBezTo>
                  <a:cubicBezTo>
                    <a:pt x="10" y="16"/>
                    <a:pt x="3" y="14"/>
                    <a:pt x="0" y="10"/>
                  </a:cubicBezTo>
                  <a:cubicBezTo>
                    <a:pt x="3" y="3"/>
                    <a:pt x="8" y="0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96" name="Freeform 1121"/>
            <p:cNvSpPr>
              <a:spLocks/>
            </p:cNvSpPr>
            <p:nvPr userDrawn="1"/>
          </p:nvSpPr>
          <p:spPr bwMode="auto">
            <a:xfrm>
              <a:off x="251" y="303"/>
              <a:ext cx="4" cy="1"/>
            </a:xfrm>
            <a:custGeom>
              <a:avLst/>
              <a:gdLst>
                <a:gd name="T0" fmla="*/ 0 w 9"/>
                <a:gd name="T1" fmla="*/ 4 h 4"/>
                <a:gd name="T2" fmla="*/ 0 w 9"/>
                <a:gd name="T3" fmla="*/ 4 h 4"/>
                <a:gd name="T4" fmla="*/ 9 w 9"/>
                <a:gd name="T5" fmla="*/ 0 h 4"/>
                <a:gd name="T6" fmla="*/ 9 w 9"/>
                <a:gd name="T7" fmla="*/ 1 h 4"/>
                <a:gd name="T8" fmla="*/ 0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0" y="4"/>
                  </a:moveTo>
                  <a:lnTo>
                    <a:pt x="0" y="4"/>
                  </a:lnTo>
                  <a:lnTo>
                    <a:pt x="9" y="0"/>
                  </a:lnTo>
                  <a:lnTo>
                    <a:pt x="9" y="1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97" name="Freeform 1122"/>
            <p:cNvSpPr>
              <a:spLocks/>
            </p:cNvSpPr>
            <p:nvPr userDrawn="1"/>
          </p:nvSpPr>
          <p:spPr bwMode="auto">
            <a:xfrm>
              <a:off x="241" y="303"/>
              <a:ext cx="7" cy="8"/>
            </a:xfrm>
            <a:custGeom>
              <a:avLst/>
              <a:gdLst>
                <a:gd name="T0" fmla="*/ 11 w 16"/>
                <a:gd name="T1" fmla="*/ 0 h 18"/>
                <a:gd name="T2" fmla="*/ 11 w 16"/>
                <a:gd name="T3" fmla="*/ 0 h 18"/>
                <a:gd name="T4" fmla="*/ 3 w 16"/>
                <a:gd name="T5" fmla="*/ 11 h 18"/>
                <a:gd name="T6" fmla="*/ 16 w 16"/>
                <a:gd name="T7" fmla="*/ 14 h 18"/>
                <a:gd name="T8" fmla="*/ 0 w 16"/>
                <a:gd name="T9" fmla="*/ 12 h 18"/>
                <a:gd name="T10" fmla="*/ 11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11" y="0"/>
                  </a:moveTo>
                  <a:lnTo>
                    <a:pt x="11" y="0"/>
                  </a:lnTo>
                  <a:cubicBezTo>
                    <a:pt x="4" y="2"/>
                    <a:pt x="4" y="6"/>
                    <a:pt x="3" y="11"/>
                  </a:cubicBezTo>
                  <a:cubicBezTo>
                    <a:pt x="6" y="14"/>
                    <a:pt x="12" y="16"/>
                    <a:pt x="16" y="14"/>
                  </a:cubicBezTo>
                  <a:cubicBezTo>
                    <a:pt x="9" y="18"/>
                    <a:pt x="4" y="14"/>
                    <a:pt x="0" y="12"/>
                  </a:cubicBezTo>
                  <a:cubicBezTo>
                    <a:pt x="2" y="5"/>
                    <a:pt x="3" y="1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98" name="Freeform 1123"/>
            <p:cNvSpPr>
              <a:spLocks/>
            </p:cNvSpPr>
            <p:nvPr userDrawn="1"/>
          </p:nvSpPr>
          <p:spPr bwMode="auto">
            <a:xfrm>
              <a:off x="248" y="311"/>
              <a:ext cx="9" cy="8"/>
            </a:xfrm>
            <a:custGeom>
              <a:avLst/>
              <a:gdLst>
                <a:gd name="T0" fmla="*/ 7 w 19"/>
                <a:gd name="T1" fmla="*/ 0 h 18"/>
                <a:gd name="T2" fmla="*/ 7 w 19"/>
                <a:gd name="T3" fmla="*/ 0 h 18"/>
                <a:gd name="T4" fmla="*/ 5 w 19"/>
                <a:gd name="T5" fmla="*/ 14 h 18"/>
                <a:gd name="T6" fmla="*/ 19 w 19"/>
                <a:gd name="T7" fmla="*/ 11 h 18"/>
                <a:gd name="T8" fmla="*/ 3 w 19"/>
                <a:gd name="T9" fmla="*/ 17 h 18"/>
                <a:gd name="T10" fmla="*/ 7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7" y="0"/>
                  </a:moveTo>
                  <a:lnTo>
                    <a:pt x="7" y="0"/>
                  </a:lnTo>
                  <a:cubicBezTo>
                    <a:pt x="2" y="5"/>
                    <a:pt x="4" y="9"/>
                    <a:pt x="5" y="14"/>
                  </a:cubicBezTo>
                  <a:cubicBezTo>
                    <a:pt x="10" y="14"/>
                    <a:pt x="15" y="15"/>
                    <a:pt x="19" y="11"/>
                  </a:cubicBezTo>
                  <a:cubicBezTo>
                    <a:pt x="14" y="18"/>
                    <a:pt x="9" y="16"/>
                    <a:pt x="3" y="17"/>
                  </a:cubicBezTo>
                  <a:cubicBezTo>
                    <a:pt x="1" y="8"/>
                    <a:pt x="0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99" name="Freeform 1124"/>
            <p:cNvSpPr>
              <a:spLocks/>
            </p:cNvSpPr>
            <p:nvPr userDrawn="1"/>
          </p:nvSpPr>
          <p:spPr bwMode="auto">
            <a:xfrm>
              <a:off x="258" y="306"/>
              <a:ext cx="4" cy="4"/>
            </a:xfrm>
            <a:custGeom>
              <a:avLst/>
              <a:gdLst>
                <a:gd name="T0" fmla="*/ 0 w 9"/>
                <a:gd name="T1" fmla="*/ 8 h 8"/>
                <a:gd name="T2" fmla="*/ 0 w 9"/>
                <a:gd name="T3" fmla="*/ 8 h 8"/>
                <a:gd name="T4" fmla="*/ 7 w 9"/>
                <a:gd name="T5" fmla="*/ 0 h 8"/>
                <a:gd name="T6" fmla="*/ 9 w 9"/>
                <a:gd name="T7" fmla="*/ 1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9" y="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00" name="Freeform 1125"/>
            <p:cNvSpPr>
              <a:spLocks/>
            </p:cNvSpPr>
            <p:nvPr userDrawn="1"/>
          </p:nvSpPr>
          <p:spPr bwMode="auto">
            <a:xfrm>
              <a:off x="265" y="312"/>
              <a:ext cx="2" cy="4"/>
            </a:xfrm>
            <a:custGeom>
              <a:avLst/>
              <a:gdLst>
                <a:gd name="T0" fmla="*/ 0 w 5"/>
                <a:gd name="T1" fmla="*/ 10 h 10"/>
                <a:gd name="T2" fmla="*/ 0 w 5"/>
                <a:gd name="T3" fmla="*/ 10 h 10"/>
                <a:gd name="T4" fmla="*/ 4 w 5"/>
                <a:gd name="T5" fmla="*/ 0 h 10"/>
                <a:gd name="T6" fmla="*/ 5 w 5"/>
                <a:gd name="T7" fmla="*/ 2 h 10"/>
                <a:gd name="T8" fmla="*/ 0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0" y="10"/>
                  </a:moveTo>
                  <a:lnTo>
                    <a:pt x="0" y="10"/>
                  </a:lnTo>
                  <a:lnTo>
                    <a:pt x="4" y="0"/>
                  </a:lnTo>
                  <a:lnTo>
                    <a:pt x="5" y="2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01" name="Freeform 1126"/>
            <p:cNvSpPr>
              <a:spLocks/>
            </p:cNvSpPr>
            <p:nvPr userDrawn="1"/>
          </p:nvSpPr>
          <p:spPr bwMode="auto">
            <a:xfrm>
              <a:off x="257" y="319"/>
              <a:ext cx="8" cy="7"/>
            </a:xfrm>
            <a:custGeom>
              <a:avLst/>
              <a:gdLst>
                <a:gd name="T0" fmla="*/ 5 w 19"/>
                <a:gd name="T1" fmla="*/ 0 h 16"/>
                <a:gd name="T2" fmla="*/ 5 w 19"/>
                <a:gd name="T3" fmla="*/ 0 h 16"/>
                <a:gd name="T4" fmla="*/ 7 w 19"/>
                <a:gd name="T5" fmla="*/ 12 h 16"/>
                <a:gd name="T6" fmla="*/ 19 w 19"/>
                <a:gd name="T7" fmla="*/ 8 h 16"/>
                <a:gd name="T8" fmla="*/ 6 w 19"/>
                <a:gd name="T9" fmla="*/ 14 h 16"/>
                <a:gd name="T10" fmla="*/ 5 w 19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6" y="8"/>
                    <a:pt x="7" y="12"/>
                  </a:cubicBezTo>
                  <a:cubicBezTo>
                    <a:pt x="12" y="12"/>
                    <a:pt x="16" y="12"/>
                    <a:pt x="19" y="8"/>
                  </a:cubicBezTo>
                  <a:cubicBezTo>
                    <a:pt x="16" y="16"/>
                    <a:pt x="11" y="13"/>
                    <a:pt x="6" y="14"/>
                  </a:cubicBezTo>
                  <a:cubicBezTo>
                    <a:pt x="4" y="9"/>
                    <a:pt x="0" y="7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02" name="Freeform 1127"/>
            <p:cNvSpPr>
              <a:spLocks/>
            </p:cNvSpPr>
            <p:nvPr userDrawn="1"/>
          </p:nvSpPr>
          <p:spPr bwMode="auto">
            <a:xfrm>
              <a:off x="266" y="324"/>
              <a:ext cx="9" cy="6"/>
            </a:xfrm>
            <a:custGeom>
              <a:avLst/>
              <a:gdLst>
                <a:gd name="T0" fmla="*/ 4 w 20"/>
                <a:gd name="T1" fmla="*/ 0 h 14"/>
                <a:gd name="T2" fmla="*/ 4 w 20"/>
                <a:gd name="T3" fmla="*/ 0 h 14"/>
                <a:gd name="T4" fmla="*/ 8 w 20"/>
                <a:gd name="T5" fmla="*/ 11 h 14"/>
                <a:gd name="T6" fmla="*/ 20 w 20"/>
                <a:gd name="T7" fmla="*/ 4 h 14"/>
                <a:gd name="T8" fmla="*/ 8 w 20"/>
                <a:gd name="T9" fmla="*/ 14 h 14"/>
                <a:gd name="T10" fmla="*/ 4 w 20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4">
                  <a:moveTo>
                    <a:pt x="4" y="0"/>
                  </a:moveTo>
                  <a:lnTo>
                    <a:pt x="4" y="0"/>
                  </a:lnTo>
                  <a:cubicBezTo>
                    <a:pt x="2" y="6"/>
                    <a:pt x="6" y="7"/>
                    <a:pt x="8" y="11"/>
                  </a:cubicBezTo>
                  <a:cubicBezTo>
                    <a:pt x="14" y="9"/>
                    <a:pt x="18" y="9"/>
                    <a:pt x="20" y="4"/>
                  </a:cubicBezTo>
                  <a:cubicBezTo>
                    <a:pt x="19" y="12"/>
                    <a:pt x="13" y="11"/>
                    <a:pt x="8" y="14"/>
                  </a:cubicBezTo>
                  <a:cubicBezTo>
                    <a:pt x="6" y="9"/>
                    <a:pt x="0" y="7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03" name="Freeform 1128"/>
            <p:cNvSpPr>
              <a:spLocks/>
            </p:cNvSpPr>
            <p:nvPr userDrawn="1"/>
          </p:nvSpPr>
          <p:spPr bwMode="auto">
            <a:xfrm>
              <a:off x="278" y="327"/>
              <a:ext cx="9" cy="5"/>
            </a:xfrm>
            <a:custGeom>
              <a:avLst/>
              <a:gdLst>
                <a:gd name="T0" fmla="*/ 1 w 21"/>
                <a:gd name="T1" fmla="*/ 0 h 12"/>
                <a:gd name="T2" fmla="*/ 1 w 21"/>
                <a:gd name="T3" fmla="*/ 0 h 12"/>
                <a:gd name="T4" fmla="*/ 11 w 21"/>
                <a:gd name="T5" fmla="*/ 9 h 12"/>
                <a:gd name="T6" fmla="*/ 19 w 21"/>
                <a:gd name="T7" fmla="*/ 1 h 12"/>
                <a:gd name="T8" fmla="*/ 11 w 21"/>
                <a:gd name="T9" fmla="*/ 12 h 12"/>
                <a:gd name="T10" fmla="*/ 1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8" y="6"/>
                    <a:pt x="11" y="9"/>
                  </a:cubicBezTo>
                  <a:cubicBezTo>
                    <a:pt x="15" y="7"/>
                    <a:pt x="19" y="7"/>
                    <a:pt x="19" y="1"/>
                  </a:cubicBezTo>
                  <a:cubicBezTo>
                    <a:pt x="21" y="10"/>
                    <a:pt x="15" y="8"/>
                    <a:pt x="11" y="12"/>
                  </a:cubicBezTo>
                  <a:cubicBezTo>
                    <a:pt x="7" y="8"/>
                    <a:pt x="0" y="9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04" name="Freeform 1129"/>
            <p:cNvSpPr>
              <a:spLocks/>
            </p:cNvSpPr>
            <p:nvPr userDrawn="1"/>
          </p:nvSpPr>
          <p:spPr bwMode="auto">
            <a:xfrm>
              <a:off x="282" y="314"/>
              <a:ext cx="1" cy="7"/>
            </a:xfrm>
            <a:custGeom>
              <a:avLst/>
              <a:gdLst>
                <a:gd name="T0" fmla="*/ 0 w 2"/>
                <a:gd name="T1" fmla="*/ 1 h 15"/>
                <a:gd name="T2" fmla="*/ 0 w 2"/>
                <a:gd name="T3" fmla="*/ 1 h 15"/>
                <a:gd name="T4" fmla="*/ 2 w 2"/>
                <a:gd name="T5" fmla="*/ 0 h 15"/>
                <a:gd name="T6" fmla="*/ 1 w 2"/>
                <a:gd name="T7" fmla="*/ 15 h 15"/>
                <a:gd name="T8" fmla="*/ 0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0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" y="1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05" name="Freeform 1130"/>
            <p:cNvSpPr>
              <a:spLocks/>
            </p:cNvSpPr>
            <p:nvPr userDrawn="1"/>
          </p:nvSpPr>
          <p:spPr bwMode="auto">
            <a:xfrm>
              <a:off x="290" y="326"/>
              <a:ext cx="8" cy="6"/>
            </a:xfrm>
            <a:custGeom>
              <a:avLst/>
              <a:gdLst>
                <a:gd name="T0" fmla="*/ 16 w 20"/>
                <a:gd name="T1" fmla="*/ 0 h 12"/>
                <a:gd name="T2" fmla="*/ 16 w 20"/>
                <a:gd name="T3" fmla="*/ 0 h 12"/>
                <a:gd name="T4" fmla="*/ 11 w 20"/>
                <a:gd name="T5" fmla="*/ 12 h 12"/>
                <a:gd name="T6" fmla="*/ 0 w 20"/>
                <a:gd name="T7" fmla="*/ 2 h 12"/>
                <a:gd name="T8" fmla="*/ 11 w 20"/>
                <a:gd name="T9" fmla="*/ 10 h 12"/>
                <a:gd name="T10" fmla="*/ 16 w 2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16" y="0"/>
                  </a:moveTo>
                  <a:lnTo>
                    <a:pt x="16" y="0"/>
                  </a:lnTo>
                  <a:cubicBezTo>
                    <a:pt x="20" y="7"/>
                    <a:pt x="14" y="8"/>
                    <a:pt x="11" y="12"/>
                  </a:cubicBezTo>
                  <a:cubicBezTo>
                    <a:pt x="7" y="9"/>
                    <a:pt x="0" y="10"/>
                    <a:pt x="0" y="2"/>
                  </a:cubicBezTo>
                  <a:cubicBezTo>
                    <a:pt x="1" y="7"/>
                    <a:pt x="6" y="7"/>
                    <a:pt x="11" y="10"/>
                  </a:cubicBezTo>
                  <a:cubicBezTo>
                    <a:pt x="14" y="6"/>
                    <a:pt x="17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06" name="Freeform 1131"/>
            <p:cNvSpPr>
              <a:spLocks/>
            </p:cNvSpPr>
            <p:nvPr userDrawn="1"/>
          </p:nvSpPr>
          <p:spPr bwMode="auto">
            <a:xfrm>
              <a:off x="291" y="316"/>
              <a:ext cx="2" cy="6"/>
            </a:xfrm>
            <a:custGeom>
              <a:avLst/>
              <a:gdLst>
                <a:gd name="T0" fmla="*/ 0 w 4"/>
                <a:gd name="T1" fmla="*/ 1 h 14"/>
                <a:gd name="T2" fmla="*/ 0 w 4"/>
                <a:gd name="T3" fmla="*/ 1 h 14"/>
                <a:gd name="T4" fmla="*/ 1 w 4"/>
                <a:gd name="T5" fmla="*/ 2 h 14"/>
                <a:gd name="T6" fmla="*/ 2 w 4"/>
                <a:gd name="T7" fmla="*/ 0 h 14"/>
                <a:gd name="T8" fmla="*/ 4 w 4"/>
                <a:gd name="T9" fmla="*/ 14 h 14"/>
                <a:gd name="T10" fmla="*/ 0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0" y="1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2" y="0"/>
                  </a:lnTo>
                  <a:lnTo>
                    <a:pt x="4" y="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07" name="Freeform 1132"/>
            <p:cNvSpPr>
              <a:spLocks/>
            </p:cNvSpPr>
            <p:nvPr userDrawn="1"/>
          </p:nvSpPr>
          <p:spPr bwMode="auto">
            <a:xfrm>
              <a:off x="256" y="297"/>
              <a:ext cx="8" cy="9"/>
            </a:xfrm>
            <a:custGeom>
              <a:avLst/>
              <a:gdLst>
                <a:gd name="T0" fmla="*/ 9 w 18"/>
                <a:gd name="T1" fmla="*/ 0 h 21"/>
                <a:gd name="T2" fmla="*/ 9 w 18"/>
                <a:gd name="T3" fmla="*/ 0 h 21"/>
                <a:gd name="T4" fmla="*/ 4 w 18"/>
                <a:gd name="T5" fmla="*/ 12 h 21"/>
                <a:gd name="T6" fmla="*/ 18 w 18"/>
                <a:gd name="T7" fmla="*/ 15 h 21"/>
                <a:gd name="T8" fmla="*/ 1 w 18"/>
                <a:gd name="T9" fmla="*/ 13 h 21"/>
                <a:gd name="T10" fmla="*/ 9 w 18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1">
                  <a:moveTo>
                    <a:pt x="9" y="0"/>
                  </a:moveTo>
                  <a:lnTo>
                    <a:pt x="9" y="0"/>
                  </a:lnTo>
                  <a:cubicBezTo>
                    <a:pt x="3" y="2"/>
                    <a:pt x="5" y="6"/>
                    <a:pt x="4" y="12"/>
                  </a:cubicBezTo>
                  <a:cubicBezTo>
                    <a:pt x="9" y="14"/>
                    <a:pt x="13" y="18"/>
                    <a:pt x="18" y="15"/>
                  </a:cubicBezTo>
                  <a:cubicBezTo>
                    <a:pt x="12" y="21"/>
                    <a:pt x="7" y="15"/>
                    <a:pt x="1" y="13"/>
                  </a:cubicBezTo>
                  <a:cubicBezTo>
                    <a:pt x="4" y="5"/>
                    <a:pt x="0" y="3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08" name="Freeform 1133"/>
            <p:cNvSpPr>
              <a:spLocks noEditPoints="1"/>
            </p:cNvSpPr>
            <p:nvPr userDrawn="1"/>
          </p:nvSpPr>
          <p:spPr bwMode="auto">
            <a:xfrm>
              <a:off x="259" y="289"/>
              <a:ext cx="8" cy="2"/>
            </a:xfrm>
            <a:custGeom>
              <a:avLst/>
              <a:gdLst>
                <a:gd name="T0" fmla="*/ 9 w 18"/>
                <a:gd name="T1" fmla="*/ 2 h 5"/>
                <a:gd name="T2" fmla="*/ 9 w 18"/>
                <a:gd name="T3" fmla="*/ 2 h 5"/>
                <a:gd name="T4" fmla="*/ 16 w 18"/>
                <a:gd name="T5" fmla="*/ 4 h 5"/>
                <a:gd name="T6" fmla="*/ 16 w 18"/>
                <a:gd name="T7" fmla="*/ 3 h 5"/>
                <a:gd name="T8" fmla="*/ 9 w 18"/>
                <a:gd name="T9" fmla="*/ 2 h 5"/>
                <a:gd name="T10" fmla="*/ 0 w 18"/>
                <a:gd name="T11" fmla="*/ 1 h 5"/>
                <a:gd name="T12" fmla="*/ 0 w 18"/>
                <a:gd name="T13" fmla="*/ 1 h 5"/>
                <a:gd name="T14" fmla="*/ 17 w 18"/>
                <a:gd name="T15" fmla="*/ 2 h 5"/>
                <a:gd name="T16" fmla="*/ 18 w 18"/>
                <a:gd name="T17" fmla="*/ 4 h 5"/>
                <a:gd name="T18" fmla="*/ 16 w 18"/>
                <a:gd name="T19" fmla="*/ 5 h 5"/>
                <a:gd name="T20" fmla="*/ 0 w 18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5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6" y="4"/>
                    <a:pt x="16" y="4"/>
                  </a:cubicBezTo>
                  <a:lnTo>
                    <a:pt x="16" y="3"/>
                  </a:lnTo>
                  <a:cubicBezTo>
                    <a:pt x="16" y="3"/>
                    <a:pt x="10" y="2"/>
                    <a:pt x="9" y="2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8" y="0"/>
                    <a:pt x="17" y="2"/>
                    <a:pt x="17" y="2"/>
                  </a:cubicBezTo>
                  <a:lnTo>
                    <a:pt x="18" y="4"/>
                  </a:lnTo>
                  <a:lnTo>
                    <a:pt x="16" y="5"/>
                  </a:lnTo>
                  <a:cubicBezTo>
                    <a:pt x="12" y="5"/>
                    <a:pt x="8" y="3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09" name="Freeform 1134"/>
            <p:cNvSpPr>
              <a:spLocks noEditPoints="1"/>
            </p:cNvSpPr>
            <p:nvPr userDrawn="1"/>
          </p:nvSpPr>
          <p:spPr bwMode="auto">
            <a:xfrm>
              <a:off x="261" y="297"/>
              <a:ext cx="7" cy="4"/>
            </a:xfrm>
            <a:custGeom>
              <a:avLst/>
              <a:gdLst>
                <a:gd name="T0" fmla="*/ 9 w 15"/>
                <a:gd name="T1" fmla="*/ 5 h 10"/>
                <a:gd name="T2" fmla="*/ 9 w 15"/>
                <a:gd name="T3" fmla="*/ 5 h 10"/>
                <a:gd name="T4" fmla="*/ 14 w 15"/>
                <a:gd name="T5" fmla="*/ 2 h 10"/>
                <a:gd name="T6" fmla="*/ 14 w 15"/>
                <a:gd name="T7" fmla="*/ 1 h 10"/>
                <a:gd name="T8" fmla="*/ 9 w 15"/>
                <a:gd name="T9" fmla="*/ 5 h 10"/>
                <a:gd name="T10" fmla="*/ 0 w 15"/>
                <a:gd name="T11" fmla="*/ 10 h 10"/>
                <a:gd name="T12" fmla="*/ 0 w 15"/>
                <a:gd name="T13" fmla="*/ 10 h 10"/>
                <a:gd name="T14" fmla="*/ 13 w 15"/>
                <a:gd name="T15" fmla="*/ 0 h 10"/>
                <a:gd name="T16" fmla="*/ 15 w 15"/>
                <a:gd name="T17" fmla="*/ 1 h 10"/>
                <a:gd name="T18" fmla="*/ 15 w 15"/>
                <a:gd name="T19" fmla="*/ 3 h 10"/>
                <a:gd name="T20" fmla="*/ 0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9" y="5"/>
                  </a:moveTo>
                  <a:lnTo>
                    <a:pt x="9" y="5"/>
                  </a:lnTo>
                  <a:cubicBezTo>
                    <a:pt x="10" y="5"/>
                    <a:pt x="14" y="2"/>
                    <a:pt x="14" y="2"/>
                  </a:cubicBezTo>
                  <a:lnTo>
                    <a:pt x="14" y="1"/>
                  </a:lnTo>
                  <a:cubicBezTo>
                    <a:pt x="14" y="1"/>
                    <a:pt x="10" y="4"/>
                    <a:pt x="9" y="5"/>
                  </a:cubicBezTo>
                  <a:close/>
                  <a:moveTo>
                    <a:pt x="0" y="10"/>
                  </a:moveTo>
                  <a:lnTo>
                    <a:pt x="0" y="10"/>
                  </a:lnTo>
                  <a:cubicBezTo>
                    <a:pt x="7" y="4"/>
                    <a:pt x="13" y="0"/>
                    <a:pt x="13" y="0"/>
                  </a:cubicBezTo>
                  <a:lnTo>
                    <a:pt x="15" y="1"/>
                  </a:lnTo>
                  <a:lnTo>
                    <a:pt x="15" y="3"/>
                  </a:lnTo>
                  <a:cubicBezTo>
                    <a:pt x="15" y="3"/>
                    <a:pt x="8" y="8"/>
                    <a:pt x="0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10" name="Freeform 1135"/>
            <p:cNvSpPr>
              <a:spLocks/>
            </p:cNvSpPr>
            <p:nvPr userDrawn="1"/>
          </p:nvSpPr>
          <p:spPr bwMode="auto">
            <a:xfrm>
              <a:off x="265" y="305"/>
              <a:ext cx="9" cy="8"/>
            </a:xfrm>
            <a:custGeom>
              <a:avLst/>
              <a:gdLst>
                <a:gd name="T0" fmla="*/ 5 w 20"/>
                <a:gd name="T1" fmla="*/ 0 h 16"/>
                <a:gd name="T2" fmla="*/ 5 w 20"/>
                <a:gd name="T3" fmla="*/ 0 h 16"/>
                <a:gd name="T4" fmla="*/ 8 w 20"/>
                <a:gd name="T5" fmla="*/ 10 h 16"/>
                <a:gd name="T6" fmla="*/ 20 w 20"/>
                <a:gd name="T7" fmla="*/ 10 h 16"/>
                <a:gd name="T8" fmla="*/ 7 w 20"/>
                <a:gd name="T9" fmla="*/ 12 h 16"/>
                <a:gd name="T10" fmla="*/ 5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7" y="6"/>
                    <a:pt x="8" y="10"/>
                  </a:cubicBezTo>
                  <a:cubicBezTo>
                    <a:pt x="14" y="9"/>
                    <a:pt x="17" y="14"/>
                    <a:pt x="20" y="10"/>
                  </a:cubicBezTo>
                  <a:cubicBezTo>
                    <a:pt x="16" y="16"/>
                    <a:pt x="12" y="11"/>
                    <a:pt x="7" y="12"/>
                  </a:cubicBezTo>
                  <a:cubicBezTo>
                    <a:pt x="6" y="8"/>
                    <a:pt x="0" y="6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11" name="Freeform 1136"/>
            <p:cNvSpPr>
              <a:spLocks noEditPoints="1"/>
            </p:cNvSpPr>
            <p:nvPr userDrawn="1"/>
          </p:nvSpPr>
          <p:spPr bwMode="auto">
            <a:xfrm>
              <a:off x="270" y="302"/>
              <a:ext cx="4" cy="5"/>
            </a:xfrm>
            <a:custGeom>
              <a:avLst/>
              <a:gdLst>
                <a:gd name="T0" fmla="*/ 4 w 8"/>
                <a:gd name="T1" fmla="*/ 5 h 12"/>
                <a:gd name="T2" fmla="*/ 4 w 8"/>
                <a:gd name="T3" fmla="*/ 5 h 12"/>
                <a:gd name="T4" fmla="*/ 7 w 8"/>
                <a:gd name="T5" fmla="*/ 1 h 12"/>
                <a:gd name="T6" fmla="*/ 6 w 8"/>
                <a:gd name="T7" fmla="*/ 1 h 12"/>
                <a:gd name="T8" fmla="*/ 4 w 8"/>
                <a:gd name="T9" fmla="*/ 5 h 12"/>
                <a:gd name="T10" fmla="*/ 0 w 8"/>
                <a:gd name="T11" fmla="*/ 12 h 12"/>
                <a:gd name="T12" fmla="*/ 0 w 8"/>
                <a:gd name="T13" fmla="*/ 12 h 12"/>
                <a:gd name="T14" fmla="*/ 5 w 8"/>
                <a:gd name="T15" fmla="*/ 0 h 12"/>
                <a:gd name="T16" fmla="*/ 7 w 8"/>
                <a:gd name="T17" fmla="*/ 0 h 12"/>
                <a:gd name="T18" fmla="*/ 8 w 8"/>
                <a:gd name="T19" fmla="*/ 1 h 12"/>
                <a:gd name="T20" fmla="*/ 0 w 8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2">
                  <a:moveTo>
                    <a:pt x="4" y="5"/>
                  </a:moveTo>
                  <a:lnTo>
                    <a:pt x="4" y="5"/>
                  </a:lnTo>
                  <a:cubicBezTo>
                    <a:pt x="5" y="4"/>
                    <a:pt x="7" y="1"/>
                    <a:pt x="7" y="1"/>
                  </a:cubicBezTo>
                  <a:lnTo>
                    <a:pt x="6" y="1"/>
                  </a:lnTo>
                  <a:cubicBezTo>
                    <a:pt x="6" y="1"/>
                    <a:pt x="4" y="4"/>
                    <a:pt x="4" y="5"/>
                  </a:cubicBezTo>
                  <a:close/>
                  <a:moveTo>
                    <a:pt x="0" y="12"/>
                  </a:moveTo>
                  <a:lnTo>
                    <a:pt x="0" y="12"/>
                  </a:lnTo>
                  <a:cubicBezTo>
                    <a:pt x="3" y="4"/>
                    <a:pt x="5" y="0"/>
                    <a:pt x="5" y="0"/>
                  </a:cubicBezTo>
                  <a:lnTo>
                    <a:pt x="7" y="0"/>
                  </a:lnTo>
                  <a:lnTo>
                    <a:pt x="8" y="1"/>
                  </a:lnTo>
                  <a:cubicBezTo>
                    <a:pt x="8" y="1"/>
                    <a:pt x="6" y="7"/>
                    <a:pt x="0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12" name="Freeform 1137"/>
            <p:cNvSpPr>
              <a:spLocks noEditPoints="1"/>
            </p:cNvSpPr>
            <p:nvPr userDrawn="1"/>
          </p:nvSpPr>
          <p:spPr bwMode="auto">
            <a:xfrm>
              <a:off x="280" y="304"/>
              <a:ext cx="1" cy="6"/>
            </a:xfrm>
            <a:custGeom>
              <a:avLst/>
              <a:gdLst>
                <a:gd name="T0" fmla="*/ 1 w 4"/>
                <a:gd name="T1" fmla="*/ 6 h 12"/>
                <a:gd name="T2" fmla="*/ 1 w 4"/>
                <a:gd name="T3" fmla="*/ 6 h 12"/>
                <a:gd name="T4" fmla="*/ 3 w 4"/>
                <a:gd name="T5" fmla="*/ 1 h 12"/>
                <a:gd name="T6" fmla="*/ 2 w 4"/>
                <a:gd name="T7" fmla="*/ 1 h 12"/>
                <a:gd name="T8" fmla="*/ 1 w 4"/>
                <a:gd name="T9" fmla="*/ 6 h 12"/>
                <a:gd name="T10" fmla="*/ 1 w 4"/>
                <a:gd name="T11" fmla="*/ 12 h 12"/>
                <a:gd name="T12" fmla="*/ 1 w 4"/>
                <a:gd name="T13" fmla="*/ 12 h 12"/>
                <a:gd name="T14" fmla="*/ 0 w 4"/>
                <a:gd name="T15" fmla="*/ 1 h 12"/>
                <a:gd name="T16" fmla="*/ 2 w 4"/>
                <a:gd name="T17" fmla="*/ 0 h 12"/>
                <a:gd name="T18" fmla="*/ 4 w 4"/>
                <a:gd name="T19" fmla="*/ 1 h 12"/>
                <a:gd name="T20" fmla="*/ 1 w 4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2">
                  <a:moveTo>
                    <a:pt x="1" y="6"/>
                  </a:moveTo>
                  <a:lnTo>
                    <a:pt x="1" y="6"/>
                  </a:lnTo>
                  <a:cubicBezTo>
                    <a:pt x="2" y="5"/>
                    <a:pt x="3" y="1"/>
                    <a:pt x="3" y="1"/>
                  </a:cubicBezTo>
                  <a:lnTo>
                    <a:pt x="2" y="1"/>
                  </a:lnTo>
                  <a:cubicBezTo>
                    <a:pt x="2" y="1"/>
                    <a:pt x="1" y="5"/>
                    <a:pt x="1" y="6"/>
                  </a:cubicBezTo>
                  <a:close/>
                  <a:moveTo>
                    <a:pt x="1" y="12"/>
                  </a:moveTo>
                  <a:lnTo>
                    <a:pt x="1" y="12"/>
                  </a:lnTo>
                  <a:cubicBezTo>
                    <a:pt x="0" y="7"/>
                    <a:pt x="0" y="1"/>
                    <a:pt x="0" y="1"/>
                  </a:cubicBezTo>
                  <a:lnTo>
                    <a:pt x="2" y="0"/>
                  </a:lnTo>
                  <a:lnTo>
                    <a:pt x="4" y="1"/>
                  </a:lnTo>
                  <a:cubicBezTo>
                    <a:pt x="4" y="1"/>
                    <a:pt x="3" y="7"/>
                    <a:pt x="1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13" name="Freeform 1138"/>
            <p:cNvSpPr>
              <a:spLocks/>
            </p:cNvSpPr>
            <p:nvPr userDrawn="1"/>
          </p:nvSpPr>
          <p:spPr bwMode="auto">
            <a:xfrm>
              <a:off x="276" y="310"/>
              <a:ext cx="8" cy="4"/>
            </a:xfrm>
            <a:custGeom>
              <a:avLst/>
              <a:gdLst>
                <a:gd name="T0" fmla="*/ 1 w 17"/>
                <a:gd name="T1" fmla="*/ 0 h 10"/>
                <a:gd name="T2" fmla="*/ 1 w 17"/>
                <a:gd name="T3" fmla="*/ 0 h 10"/>
                <a:gd name="T4" fmla="*/ 8 w 17"/>
                <a:gd name="T5" fmla="*/ 8 h 10"/>
                <a:gd name="T6" fmla="*/ 17 w 17"/>
                <a:gd name="T7" fmla="*/ 1 h 10"/>
                <a:gd name="T8" fmla="*/ 8 w 17"/>
                <a:gd name="T9" fmla="*/ 10 h 10"/>
                <a:gd name="T10" fmla="*/ 1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6" y="5"/>
                    <a:pt x="8" y="8"/>
                  </a:cubicBezTo>
                  <a:cubicBezTo>
                    <a:pt x="12" y="4"/>
                    <a:pt x="16" y="6"/>
                    <a:pt x="17" y="1"/>
                  </a:cubicBezTo>
                  <a:cubicBezTo>
                    <a:pt x="17" y="9"/>
                    <a:pt x="11" y="6"/>
                    <a:pt x="8" y="10"/>
                  </a:cubicBezTo>
                  <a:cubicBezTo>
                    <a:pt x="6" y="6"/>
                    <a:pt x="0" y="8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14" name="Freeform 1139"/>
            <p:cNvSpPr>
              <a:spLocks noEditPoints="1"/>
            </p:cNvSpPr>
            <p:nvPr userDrawn="1"/>
          </p:nvSpPr>
          <p:spPr bwMode="auto">
            <a:xfrm>
              <a:off x="288" y="304"/>
              <a:ext cx="2" cy="6"/>
            </a:xfrm>
            <a:custGeom>
              <a:avLst/>
              <a:gdLst>
                <a:gd name="T0" fmla="*/ 3 w 5"/>
                <a:gd name="T1" fmla="*/ 8 h 14"/>
                <a:gd name="T2" fmla="*/ 3 w 5"/>
                <a:gd name="T3" fmla="*/ 8 h 14"/>
                <a:gd name="T4" fmla="*/ 2 w 5"/>
                <a:gd name="T5" fmla="*/ 1 h 14"/>
                <a:gd name="T6" fmla="*/ 1 w 5"/>
                <a:gd name="T7" fmla="*/ 2 h 14"/>
                <a:gd name="T8" fmla="*/ 3 w 5"/>
                <a:gd name="T9" fmla="*/ 8 h 14"/>
                <a:gd name="T10" fmla="*/ 4 w 5"/>
                <a:gd name="T11" fmla="*/ 14 h 14"/>
                <a:gd name="T12" fmla="*/ 4 w 5"/>
                <a:gd name="T13" fmla="*/ 14 h 14"/>
                <a:gd name="T14" fmla="*/ 0 w 5"/>
                <a:gd name="T15" fmla="*/ 2 h 14"/>
                <a:gd name="T16" fmla="*/ 2 w 5"/>
                <a:gd name="T17" fmla="*/ 0 h 14"/>
                <a:gd name="T18" fmla="*/ 3 w 5"/>
                <a:gd name="T19" fmla="*/ 1 h 14"/>
                <a:gd name="T20" fmla="*/ 4 w 5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4">
                  <a:moveTo>
                    <a:pt x="3" y="8"/>
                  </a:moveTo>
                  <a:lnTo>
                    <a:pt x="3" y="8"/>
                  </a:lnTo>
                  <a:cubicBezTo>
                    <a:pt x="3" y="7"/>
                    <a:pt x="2" y="1"/>
                    <a:pt x="2" y="1"/>
                  </a:cubicBezTo>
                  <a:lnTo>
                    <a:pt x="1" y="2"/>
                  </a:lnTo>
                  <a:cubicBezTo>
                    <a:pt x="1" y="2"/>
                    <a:pt x="3" y="7"/>
                    <a:pt x="3" y="8"/>
                  </a:cubicBezTo>
                  <a:close/>
                  <a:moveTo>
                    <a:pt x="4" y="14"/>
                  </a:moveTo>
                  <a:lnTo>
                    <a:pt x="4" y="14"/>
                  </a:lnTo>
                  <a:cubicBezTo>
                    <a:pt x="1" y="6"/>
                    <a:pt x="0" y="2"/>
                    <a:pt x="0" y="2"/>
                  </a:cubicBezTo>
                  <a:lnTo>
                    <a:pt x="2" y="0"/>
                  </a:lnTo>
                  <a:lnTo>
                    <a:pt x="3" y="1"/>
                  </a:lnTo>
                  <a:cubicBezTo>
                    <a:pt x="3" y="1"/>
                    <a:pt x="5" y="6"/>
                    <a:pt x="4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15" name="Freeform 1140"/>
            <p:cNvSpPr>
              <a:spLocks/>
            </p:cNvSpPr>
            <p:nvPr userDrawn="1"/>
          </p:nvSpPr>
          <p:spPr bwMode="auto">
            <a:xfrm>
              <a:off x="286" y="309"/>
              <a:ext cx="8" cy="5"/>
            </a:xfrm>
            <a:custGeom>
              <a:avLst/>
              <a:gdLst>
                <a:gd name="T0" fmla="*/ 0 w 19"/>
                <a:gd name="T1" fmla="*/ 4 h 12"/>
                <a:gd name="T2" fmla="*/ 0 w 19"/>
                <a:gd name="T3" fmla="*/ 4 h 12"/>
                <a:gd name="T4" fmla="*/ 10 w 19"/>
                <a:gd name="T5" fmla="*/ 9 h 12"/>
                <a:gd name="T6" fmla="*/ 17 w 19"/>
                <a:gd name="T7" fmla="*/ 0 h 12"/>
                <a:gd name="T8" fmla="*/ 11 w 19"/>
                <a:gd name="T9" fmla="*/ 11 h 12"/>
                <a:gd name="T10" fmla="*/ 0 w 19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0" y="4"/>
                  </a:moveTo>
                  <a:lnTo>
                    <a:pt x="0" y="4"/>
                  </a:lnTo>
                  <a:cubicBezTo>
                    <a:pt x="2" y="10"/>
                    <a:pt x="7" y="7"/>
                    <a:pt x="10" y="9"/>
                  </a:cubicBezTo>
                  <a:cubicBezTo>
                    <a:pt x="13" y="5"/>
                    <a:pt x="18" y="5"/>
                    <a:pt x="17" y="0"/>
                  </a:cubicBezTo>
                  <a:cubicBezTo>
                    <a:pt x="19" y="8"/>
                    <a:pt x="13" y="7"/>
                    <a:pt x="11" y="11"/>
                  </a:cubicBezTo>
                  <a:cubicBezTo>
                    <a:pt x="6" y="9"/>
                    <a:pt x="1" y="12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16" name="Freeform 1141"/>
            <p:cNvSpPr>
              <a:spLocks/>
            </p:cNvSpPr>
            <p:nvPr userDrawn="1"/>
          </p:nvSpPr>
          <p:spPr bwMode="auto">
            <a:xfrm>
              <a:off x="297" y="302"/>
              <a:ext cx="0" cy="2"/>
            </a:xfrm>
            <a:custGeom>
              <a:avLst/>
              <a:gdLst>
                <a:gd name="T0" fmla="*/ 1 w 1"/>
                <a:gd name="T1" fmla="*/ 4 h 4"/>
                <a:gd name="T2" fmla="*/ 1 w 1"/>
                <a:gd name="T3" fmla="*/ 4 h 4"/>
                <a:gd name="T4" fmla="*/ 0 w 1"/>
                <a:gd name="T5" fmla="*/ 0 h 4"/>
                <a:gd name="T6" fmla="*/ 1 w 1"/>
                <a:gd name="T7" fmla="*/ 0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1" y="4"/>
                  </a:lnTo>
                  <a:cubicBezTo>
                    <a:pt x="1" y="3"/>
                    <a:pt x="0" y="0"/>
                    <a:pt x="0" y="0"/>
                  </a:cubicBezTo>
                  <a:lnTo>
                    <a:pt x="1" y="0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17" name="Freeform 1142"/>
            <p:cNvSpPr>
              <a:spLocks/>
            </p:cNvSpPr>
            <p:nvPr userDrawn="1"/>
          </p:nvSpPr>
          <p:spPr bwMode="auto">
            <a:xfrm>
              <a:off x="309" y="154"/>
              <a:ext cx="44" cy="53"/>
            </a:xfrm>
            <a:custGeom>
              <a:avLst/>
              <a:gdLst>
                <a:gd name="T0" fmla="*/ 79 w 99"/>
                <a:gd name="T1" fmla="*/ 113 h 116"/>
                <a:gd name="T2" fmla="*/ 79 w 99"/>
                <a:gd name="T3" fmla="*/ 113 h 116"/>
                <a:gd name="T4" fmla="*/ 50 w 99"/>
                <a:gd name="T5" fmla="*/ 116 h 116"/>
                <a:gd name="T6" fmla="*/ 20 w 99"/>
                <a:gd name="T7" fmla="*/ 113 h 116"/>
                <a:gd name="T8" fmla="*/ 20 w 99"/>
                <a:gd name="T9" fmla="*/ 99 h 116"/>
                <a:gd name="T10" fmla="*/ 8 w 99"/>
                <a:gd name="T11" fmla="*/ 74 h 116"/>
                <a:gd name="T12" fmla="*/ 31 w 99"/>
                <a:gd name="T13" fmla="*/ 38 h 116"/>
                <a:gd name="T14" fmla="*/ 39 w 99"/>
                <a:gd name="T15" fmla="*/ 37 h 116"/>
                <a:gd name="T16" fmla="*/ 39 w 99"/>
                <a:gd name="T17" fmla="*/ 41 h 116"/>
                <a:gd name="T18" fmla="*/ 43 w 99"/>
                <a:gd name="T19" fmla="*/ 40 h 116"/>
                <a:gd name="T20" fmla="*/ 43 w 99"/>
                <a:gd name="T21" fmla="*/ 36 h 116"/>
                <a:gd name="T22" fmla="*/ 45 w 99"/>
                <a:gd name="T23" fmla="*/ 36 h 116"/>
                <a:gd name="T24" fmla="*/ 41 w 99"/>
                <a:gd name="T25" fmla="*/ 28 h 116"/>
                <a:gd name="T26" fmla="*/ 44 w 99"/>
                <a:gd name="T27" fmla="*/ 21 h 116"/>
                <a:gd name="T28" fmla="*/ 41 w 99"/>
                <a:gd name="T29" fmla="*/ 21 h 116"/>
                <a:gd name="T30" fmla="*/ 46 w 99"/>
                <a:gd name="T31" fmla="*/ 14 h 116"/>
                <a:gd name="T32" fmla="*/ 39 w 99"/>
                <a:gd name="T33" fmla="*/ 19 h 116"/>
                <a:gd name="T34" fmla="*/ 39 w 99"/>
                <a:gd name="T35" fmla="*/ 2 h 116"/>
                <a:gd name="T36" fmla="*/ 46 w 99"/>
                <a:gd name="T37" fmla="*/ 6 h 116"/>
                <a:gd name="T38" fmla="*/ 41 w 99"/>
                <a:gd name="T39" fmla="*/ 0 h 116"/>
                <a:gd name="T40" fmla="*/ 59 w 99"/>
                <a:gd name="T41" fmla="*/ 0 h 116"/>
                <a:gd name="T42" fmla="*/ 53 w 99"/>
                <a:gd name="T43" fmla="*/ 6 h 116"/>
                <a:gd name="T44" fmla="*/ 61 w 99"/>
                <a:gd name="T45" fmla="*/ 2 h 116"/>
                <a:gd name="T46" fmla="*/ 61 w 99"/>
                <a:gd name="T47" fmla="*/ 19 h 116"/>
                <a:gd name="T48" fmla="*/ 53 w 99"/>
                <a:gd name="T49" fmla="*/ 14 h 116"/>
                <a:gd name="T50" fmla="*/ 59 w 99"/>
                <a:gd name="T51" fmla="*/ 21 h 116"/>
                <a:gd name="T52" fmla="*/ 56 w 99"/>
                <a:gd name="T53" fmla="*/ 21 h 116"/>
                <a:gd name="T54" fmla="*/ 59 w 99"/>
                <a:gd name="T55" fmla="*/ 28 h 116"/>
                <a:gd name="T56" fmla="*/ 54 w 99"/>
                <a:gd name="T57" fmla="*/ 36 h 116"/>
                <a:gd name="T58" fmla="*/ 56 w 99"/>
                <a:gd name="T59" fmla="*/ 36 h 116"/>
                <a:gd name="T60" fmla="*/ 56 w 99"/>
                <a:gd name="T61" fmla="*/ 40 h 116"/>
                <a:gd name="T62" fmla="*/ 60 w 99"/>
                <a:gd name="T63" fmla="*/ 41 h 116"/>
                <a:gd name="T64" fmla="*/ 61 w 99"/>
                <a:gd name="T65" fmla="*/ 37 h 116"/>
                <a:gd name="T66" fmla="*/ 68 w 99"/>
                <a:gd name="T67" fmla="*/ 38 h 116"/>
                <a:gd name="T68" fmla="*/ 91 w 99"/>
                <a:gd name="T69" fmla="*/ 74 h 116"/>
                <a:gd name="T70" fmla="*/ 79 w 99"/>
                <a:gd name="T71" fmla="*/ 99 h 116"/>
                <a:gd name="T72" fmla="*/ 79 w 99"/>
                <a:gd name="T73" fmla="*/ 11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" h="116">
                  <a:moveTo>
                    <a:pt x="79" y="113"/>
                  </a:moveTo>
                  <a:lnTo>
                    <a:pt x="79" y="113"/>
                  </a:lnTo>
                  <a:cubicBezTo>
                    <a:pt x="74" y="115"/>
                    <a:pt x="63" y="116"/>
                    <a:pt x="50" y="116"/>
                  </a:cubicBezTo>
                  <a:cubicBezTo>
                    <a:pt x="36" y="116"/>
                    <a:pt x="25" y="115"/>
                    <a:pt x="20" y="113"/>
                  </a:cubicBezTo>
                  <a:lnTo>
                    <a:pt x="20" y="99"/>
                  </a:lnTo>
                  <a:cubicBezTo>
                    <a:pt x="15" y="91"/>
                    <a:pt x="11" y="82"/>
                    <a:pt x="8" y="74"/>
                  </a:cubicBezTo>
                  <a:cubicBezTo>
                    <a:pt x="0" y="52"/>
                    <a:pt x="12" y="42"/>
                    <a:pt x="31" y="38"/>
                  </a:cubicBezTo>
                  <a:cubicBezTo>
                    <a:pt x="33" y="37"/>
                    <a:pt x="36" y="36"/>
                    <a:pt x="39" y="37"/>
                  </a:cubicBezTo>
                  <a:lnTo>
                    <a:pt x="39" y="41"/>
                  </a:lnTo>
                  <a:lnTo>
                    <a:pt x="43" y="40"/>
                  </a:lnTo>
                  <a:lnTo>
                    <a:pt x="43" y="36"/>
                  </a:lnTo>
                  <a:cubicBezTo>
                    <a:pt x="44" y="36"/>
                    <a:pt x="45" y="36"/>
                    <a:pt x="45" y="36"/>
                  </a:cubicBezTo>
                  <a:cubicBezTo>
                    <a:pt x="42" y="35"/>
                    <a:pt x="41" y="32"/>
                    <a:pt x="41" y="28"/>
                  </a:cubicBezTo>
                  <a:cubicBezTo>
                    <a:pt x="41" y="25"/>
                    <a:pt x="42" y="23"/>
                    <a:pt x="44" y="21"/>
                  </a:cubicBezTo>
                  <a:lnTo>
                    <a:pt x="41" y="21"/>
                  </a:lnTo>
                  <a:cubicBezTo>
                    <a:pt x="42" y="19"/>
                    <a:pt x="46" y="16"/>
                    <a:pt x="46" y="14"/>
                  </a:cubicBezTo>
                  <a:cubicBezTo>
                    <a:pt x="44" y="14"/>
                    <a:pt x="40" y="17"/>
                    <a:pt x="39" y="19"/>
                  </a:cubicBezTo>
                  <a:lnTo>
                    <a:pt x="39" y="2"/>
                  </a:lnTo>
                  <a:cubicBezTo>
                    <a:pt x="40" y="4"/>
                    <a:pt x="44" y="6"/>
                    <a:pt x="46" y="6"/>
                  </a:cubicBezTo>
                  <a:cubicBezTo>
                    <a:pt x="46" y="4"/>
                    <a:pt x="42" y="2"/>
                    <a:pt x="41" y="0"/>
                  </a:cubicBezTo>
                  <a:lnTo>
                    <a:pt x="59" y="0"/>
                  </a:lnTo>
                  <a:cubicBezTo>
                    <a:pt x="57" y="2"/>
                    <a:pt x="54" y="4"/>
                    <a:pt x="53" y="6"/>
                  </a:cubicBezTo>
                  <a:cubicBezTo>
                    <a:pt x="55" y="6"/>
                    <a:pt x="59" y="4"/>
                    <a:pt x="61" y="2"/>
                  </a:cubicBezTo>
                  <a:lnTo>
                    <a:pt x="61" y="19"/>
                  </a:lnTo>
                  <a:cubicBezTo>
                    <a:pt x="59" y="17"/>
                    <a:pt x="55" y="14"/>
                    <a:pt x="53" y="14"/>
                  </a:cubicBezTo>
                  <a:cubicBezTo>
                    <a:pt x="54" y="16"/>
                    <a:pt x="57" y="19"/>
                    <a:pt x="59" y="21"/>
                  </a:cubicBezTo>
                  <a:lnTo>
                    <a:pt x="56" y="21"/>
                  </a:lnTo>
                  <a:cubicBezTo>
                    <a:pt x="58" y="23"/>
                    <a:pt x="59" y="25"/>
                    <a:pt x="59" y="28"/>
                  </a:cubicBezTo>
                  <a:cubicBezTo>
                    <a:pt x="59" y="32"/>
                    <a:pt x="57" y="35"/>
                    <a:pt x="54" y="36"/>
                  </a:cubicBezTo>
                  <a:cubicBezTo>
                    <a:pt x="55" y="36"/>
                    <a:pt x="56" y="36"/>
                    <a:pt x="56" y="36"/>
                  </a:cubicBezTo>
                  <a:lnTo>
                    <a:pt x="56" y="40"/>
                  </a:lnTo>
                  <a:lnTo>
                    <a:pt x="60" y="41"/>
                  </a:lnTo>
                  <a:lnTo>
                    <a:pt x="61" y="37"/>
                  </a:lnTo>
                  <a:cubicBezTo>
                    <a:pt x="64" y="36"/>
                    <a:pt x="66" y="37"/>
                    <a:pt x="68" y="38"/>
                  </a:cubicBezTo>
                  <a:cubicBezTo>
                    <a:pt x="87" y="42"/>
                    <a:pt x="99" y="52"/>
                    <a:pt x="91" y="74"/>
                  </a:cubicBezTo>
                  <a:cubicBezTo>
                    <a:pt x="88" y="82"/>
                    <a:pt x="84" y="91"/>
                    <a:pt x="79" y="99"/>
                  </a:cubicBezTo>
                  <a:lnTo>
                    <a:pt x="79" y="11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18" name="Freeform 1143"/>
            <p:cNvSpPr>
              <a:spLocks/>
            </p:cNvSpPr>
            <p:nvPr userDrawn="1"/>
          </p:nvSpPr>
          <p:spPr bwMode="auto">
            <a:xfrm>
              <a:off x="320" y="202"/>
              <a:ext cx="21" cy="2"/>
            </a:xfrm>
            <a:custGeom>
              <a:avLst/>
              <a:gdLst>
                <a:gd name="T0" fmla="*/ 24 w 47"/>
                <a:gd name="T1" fmla="*/ 4 h 4"/>
                <a:gd name="T2" fmla="*/ 24 w 47"/>
                <a:gd name="T3" fmla="*/ 4 h 4"/>
                <a:gd name="T4" fmla="*/ 0 w 47"/>
                <a:gd name="T5" fmla="*/ 2 h 4"/>
                <a:gd name="T6" fmla="*/ 24 w 47"/>
                <a:gd name="T7" fmla="*/ 0 h 4"/>
                <a:gd name="T8" fmla="*/ 47 w 47"/>
                <a:gd name="T9" fmla="*/ 2 h 4"/>
                <a:gd name="T10" fmla="*/ 24 w 47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">
                  <a:moveTo>
                    <a:pt x="24" y="4"/>
                  </a:moveTo>
                  <a:lnTo>
                    <a:pt x="24" y="4"/>
                  </a:lnTo>
                  <a:cubicBezTo>
                    <a:pt x="15" y="4"/>
                    <a:pt x="6" y="3"/>
                    <a:pt x="0" y="2"/>
                  </a:cubicBezTo>
                  <a:cubicBezTo>
                    <a:pt x="6" y="0"/>
                    <a:pt x="15" y="0"/>
                    <a:pt x="24" y="0"/>
                  </a:cubicBezTo>
                  <a:cubicBezTo>
                    <a:pt x="33" y="0"/>
                    <a:pt x="42" y="0"/>
                    <a:pt x="47" y="2"/>
                  </a:cubicBezTo>
                  <a:cubicBezTo>
                    <a:pt x="41" y="3"/>
                    <a:pt x="32" y="4"/>
                    <a:pt x="24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19" name="Freeform 1144"/>
            <p:cNvSpPr>
              <a:spLocks/>
            </p:cNvSpPr>
            <p:nvPr userDrawn="1"/>
          </p:nvSpPr>
          <p:spPr bwMode="auto">
            <a:xfrm>
              <a:off x="319" y="204"/>
              <a:ext cx="24" cy="2"/>
            </a:xfrm>
            <a:custGeom>
              <a:avLst/>
              <a:gdLst>
                <a:gd name="T0" fmla="*/ 0 w 53"/>
                <a:gd name="T1" fmla="*/ 2 h 5"/>
                <a:gd name="T2" fmla="*/ 0 w 53"/>
                <a:gd name="T3" fmla="*/ 2 h 5"/>
                <a:gd name="T4" fmla="*/ 0 w 53"/>
                <a:gd name="T5" fmla="*/ 0 h 5"/>
                <a:gd name="T6" fmla="*/ 27 w 53"/>
                <a:gd name="T7" fmla="*/ 3 h 5"/>
                <a:gd name="T8" fmla="*/ 53 w 53"/>
                <a:gd name="T9" fmla="*/ 0 h 5"/>
                <a:gd name="T10" fmla="*/ 53 w 53"/>
                <a:gd name="T11" fmla="*/ 2 h 5"/>
                <a:gd name="T12" fmla="*/ 27 w 53"/>
                <a:gd name="T13" fmla="*/ 5 h 5"/>
                <a:gd name="T14" fmla="*/ 0 w 53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cubicBezTo>
                    <a:pt x="5" y="2"/>
                    <a:pt x="16" y="3"/>
                    <a:pt x="27" y="3"/>
                  </a:cubicBezTo>
                  <a:cubicBezTo>
                    <a:pt x="37" y="3"/>
                    <a:pt x="48" y="2"/>
                    <a:pt x="53" y="0"/>
                  </a:cubicBezTo>
                  <a:lnTo>
                    <a:pt x="53" y="2"/>
                  </a:lnTo>
                  <a:cubicBezTo>
                    <a:pt x="48" y="4"/>
                    <a:pt x="40" y="5"/>
                    <a:pt x="27" y="5"/>
                  </a:cubicBezTo>
                  <a:cubicBezTo>
                    <a:pt x="14" y="5"/>
                    <a:pt x="5" y="4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20" name="Freeform 1145"/>
            <p:cNvSpPr>
              <a:spLocks/>
            </p:cNvSpPr>
            <p:nvPr userDrawn="1"/>
          </p:nvSpPr>
          <p:spPr bwMode="auto">
            <a:xfrm>
              <a:off x="343" y="200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21" name="Freeform 1146"/>
            <p:cNvSpPr>
              <a:spLocks/>
            </p:cNvSpPr>
            <p:nvPr userDrawn="1"/>
          </p:nvSpPr>
          <p:spPr bwMode="auto">
            <a:xfrm>
              <a:off x="333" y="186"/>
              <a:ext cx="1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22" name="Freeform 1147"/>
            <p:cNvSpPr>
              <a:spLocks/>
            </p:cNvSpPr>
            <p:nvPr userDrawn="1"/>
          </p:nvSpPr>
          <p:spPr bwMode="auto">
            <a:xfrm>
              <a:off x="347" y="186"/>
              <a:ext cx="2" cy="4"/>
            </a:xfrm>
            <a:custGeom>
              <a:avLst/>
              <a:gdLst>
                <a:gd name="T0" fmla="*/ 3 w 4"/>
                <a:gd name="T1" fmla="*/ 2 h 7"/>
                <a:gd name="T2" fmla="*/ 3 w 4"/>
                <a:gd name="T3" fmla="*/ 2 h 7"/>
                <a:gd name="T4" fmla="*/ 1 w 4"/>
                <a:gd name="T5" fmla="*/ 7 h 7"/>
                <a:gd name="T6" fmla="*/ 0 w 4"/>
                <a:gd name="T7" fmla="*/ 4 h 7"/>
                <a:gd name="T8" fmla="*/ 3 w 4"/>
                <a:gd name="T9" fmla="*/ 0 h 7"/>
                <a:gd name="T10" fmla="*/ 4 w 4"/>
                <a:gd name="T11" fmla="*/ 0 h 7"/>
                <a:gd name="T12" fmla="*/ 3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2" y="5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0"/>
                  </a:lnTo>
                  <a:cubicBezTo>
                    <a:pt x="3" y="1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23" name="Freeform 1148"/>
            <p:cNvSpPr>
              <a:spLocks/>
            </p:cNvSpPr>
            <p:nvPr userDrawn="1"/>
          </p:nvSpPr>
          <p:spPr bwMode="auto">
            <a:xfrm>
              <a:off x="348" y="181"/>
              <a:ext cx="2" cy="5"/>
            </a:xfrm>
            <a:custGeom>
              <a:avLst/>
              <a:gdLst>
                <a:gd name="T0" fmla="*/ 3 w 4"/>
                <a:gd name="T1" fmla="*/ 9 h 10"/>
                <a:gd name="T2" fmla="*/ 3 w 4"/>
                <a:gd name="T3" fmla="*/ 9 h 10"/>
                <a:gd name="T4" fmla="*/ 3 w 4"/>
                <a:gd name="T5" fmla="*/ 10 h 10"/>
                <a:gd name="T6" fmla="*/ 0 w 4"/>
                <a:gd name="T7" fmla="*/ 5 h 10"/>
                <a:gd name="T8" fmla="*/ 3 w 4"/>
                <a:gd name="T9" fmla="*/ 0 h 10"/>
                <a:gd name="T10" fmla="*/ 4 w 4"/>
                <a:gd name="T11" fmla="*/ 3 h 10"/>
                <a:gd name="T12" fmla="*/ 3 w 4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3" y="9"/>
                  </a:moveTo>
                  <a:lnTo>
                    <a:pt x="3" y="9"/>
                  </a:lnTo>
                  <a:lnTo>
                    <a:pt x="3" y="10"/>
                  </a:ln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3"/>
                  </a:lnTo>
                  <a:cubicBezTo>
                    <a:pt x="4" y="5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24" name="Freeform 1149"/>
            <p:cNvSpPr>
              <a:spLocks/>
            </p:cNvSpPr>
            <p:nvPr userDrawn="1"/>
          </p:nvSpPr>
          <p:spPr bwMode="auto">
            <a:xfrm>
              <a:off x="350" y="181"/>
              <a:ext cx="0" cy="1"/>
            </a:xfrm>
            <a:custGeom>
              <a:avLst/>
              <a:gdLst>
                <a:gd name="T0" fmla="*/ 3 h 3"/>
                <a:gd name="T1" fmla="*/ 3 h 3"/>
                <a:gd name="T2" fmla="*/ 1 h 3"/>
                <a:gd name="T3" fmla="*/ 0 h 3"/>
                <a:gd name="T4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25" name="Freeform 1150"/>
            <p:cNvSpPr>
              <a:spLocks/>
            </p:cNvSpPr>
            <p:nvPr userDrawn="1"/>
          </p:nvSpPr>
          <p:spPr bwMode="auto">
            <a:xfrm>
              <a:off x="347" y="177"/>
              <a:ext cx="3" cy="4"/>
            </a:xfrm>
            <a:custGeom>
              <a:avLst/>
              <a:gdLst>
                <a:gd name="T0" fmla="*/ 5 w 5"/>
                <a:gd name="T1" fmla="*/ 7 h 8"/>
                <a:gd name="T2" fmla="*/ 5 w 5"/>
                <a:gd name="T3" fmla="*/ 7 h 8"/>
                <a:gd name="T4" fmla="*/ 4 w 5"/>
                <a:gd name="T5" fmla="*/ 8 h 8"/>
                <a:gd name="T6" fmla="*/ 0 w 5"/>
                <a:gd name="T7" fmla="*/ 2 h 8"/>
                <a:gd name="T8" fmla="*/ 2 w 5"/>
                <a:gd name="T9" fmla="*/ 0 h 8"/>
                <a:gd name="T10" fmla="*/ 5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7"/>
                  </a:moveTo>
                  <a:lnTo>
                    <a:pt x="5" y="7"/>
                  </a:lnTo>
                  <a:lnTo>
                    <a:pt x="4" y="8"/>
                  </a:lnTo>
                  <a:cubicBezTo>
                    <a:pt x="3" y="6"/>
                    <a:pt x="2" y="4"/>
                    <a:pt x="0" y="2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4" y="2"/>
                    <a:pt x="5" y="4"/>
                    <a:pt x="5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26" name="Freeform 1151"/>
            <p:cNvSpPr>
              <a:spLocks/>
            </p:cNvSpPr>
            <p:nvPr userDrawn="1"/>
          </p:nvSpPr>
          <p:spPr bwMode="auto">
            <a:xfrm>
              <a:off x="345" y="175"/>
              <a:ext cx="3" cy="2"/>
            </a:xfrm>
            <a:custGeom>
              <a:avLst/>
              <a:gdLst>
                <a:gd name="T0" fmla="*/ 5 w 5"/>
                <a:gd name="T1" fmla="*/ 3 h 5"/>
                <a:gd name="T2" fmla="*/ 5 w 5"/>
                <a:gd name="T3" fmla="*/ 3 h 5"/>
                <a:gd name="T4" fmla="*/ 4 w 5"/>
                <a:gd name="T5" fmla="*/ 5 h 5"/>
                <a:gd name="T6" fmla="*/ 0 w 5"/>
                <a:gd name="T7" fmla="*/ 0 h 5"/>
                <a:gd name="T8" fmla="*/ 0 w 5"/>
                <a:gd name="T9" fmla="*/ 0 h 5"/>
                <a:gd name="T10" fmla="*/ 5 w 5"/>
                <a:gd name="T11" fmla="*/ 3 h 5"/>
                <a:gd name="T12" fmla="*/ 5 w 5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cubicBezTo>
                    <a:pt x="3" y="4"/>
                    <a:pt x="1" y="2"/>
                    <a:pt x="0" y="0"/>
                  </a:cubicBezTo>
                  <a:lnTo>
                    <a:pt x="0" y="0"/>
                  </a:lnTo>
                  <a:cubicBezTo>
                    <a:pt x="1" y="1"/>
                    <a:pt x="3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27" name="Freeform 1152"/>
            <p:cNvSpPr>
              <a:spLocks/>
            </p:cNvSpPr>
            <p:nvPr userDrawn="1"/>
          </p:nvSpPr>
          <p:spPr bwMode="auto">
            <a:xfrm>
              <a:off x="345" y="175"/>
              <a:ext cx="0" cy="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28" name="Freeform 1153"/>
            <p:cNvSpPr>
              <a:spLocks/>
            </p:cNvSpPr>
            <p:nvPr userDrawn="1"/>
          </p:nvSpPr>
          <p:spPr bwMode="auto">
            <a:xfrm>
              <a:off x="341" y="174"/>
              <a:ext cx="4" cy="4"/>
            </a:xfrm>
            <a:custGeom>
              <a:avLst/>
              <a:gdLst>
                <a:gd name="T0" fmla="*/ 5 w 7"/>
                <a:gd name="T1" fmla="*/ 1 h 9"/>
                <a:gd name="T2" fmla="*/ 5 w 7"/>
                <a:gd name="T3" fmla="*/ 1 h 9"/>
                <a:gd name="T4" fmla="*/ 7 w 7"/>
                <a:gd name="T5" fmla="*/ 3 h 9"/>
                <a:gd name="T6" fmla="*/ 4 w 7"/>
                <a:gd name="T7" fmla="*/ 9 h 9"/>
                <a:gd name="T8" fmla="*/ 0 w 7"/>
                <a:gd name="T9" fmla="*/ 4 h 9"/>
                <a:gd name="T10" fmla="*/ 3 w 7"/>
                <a:gd name="T11" fmla="*/ 0 h 9"/>
                <a:gd name="T12" fmla="*/ 5 w 7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5" y="1"/>
                  </a:moveTo>
                  <a:lnTo>
                    <a:pt x="5" y="1"/>
                  </a:lnTo>
                  <a:cubicBezTo>
                    <a:pt x="6" y="2"/>
                    <a:pt x="7" y="3"/>
                    <a:pt x="7" y="3"/>
                  </a:cubicBezTo>
                  <a:cubicBezTo>
                    <a:pt x="6" y="5"/>
                    <a:pt x="5" y="7"/>
                    <a:pt x="4" y="9"/>
                  </a:cubicBezTo>
                  <a:cubicBezTo>
                    <a:pt x="3" y="7"/>
                    <a:pt x="1" y="6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29" name="Freeform 1154"/>
            <p:cNvSpPr>
              <a:spLocks/>
            </p:cNvSpPr>
            <p:nvPr userDrawn="1"/>
          </p:nvSpPr>
          <p:spPr bwMode="auto">
            <a:xfrm>
              <a:off x="339" y="173"/>
              <a:ext cx="3" cy="2"/>
            </a:xfrm>
            <a:custGeom>
              <a:avLst/>
              <a:gdLst>
                <a:gd name="T0" fmla="*/ 7 w 7"/>
                <a:gd name="T1" fmla="*/ 2 h 5"/>
                <a:gd name="T2" fmla="*/ 7 w 7"/>
                <a:gd name="T3" fmla="*/ 2 h 5"/>
                <a:gd name="T4" fmla="*/ 4 w 7"/>
                <a:gd name="T5" fmla="*/ 5 h 5"/>
                <a:gd name="T6" fmla="*/ 0 w 7"/>
                <a:gd name="T7" fmla="*/ 2 h 5"/>
                <a:gd name="T8" fmla="*/ 1 w 7"/>
                <a:gd name="T9" fmla="*/ 0 h 5"/>
                <a:gd name="T10" fmla="*/ 7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7" y="2"/>
                  </a:moveTo>
                  <a:lnTo>
                    <a:pt x="7" y="2"/>
                  </a:lnTo>
                  <a:cubicBezTo>
                    <a:pt x="6" y="3"/>
                    <a:pt x="5" y="4"/>
                    <a:pt x="4" y="5"/>
                  </a:cubicBezTo>
                  <a:cubicBezTo>
                    <a:pt x="3" y="4"/>
                    <a:pt x="2" y="3"/>
                    <a:pt x="0" y="2"/>
                  </a:cubicBezTo>
                  <a:lnTo>
                    <a:pt x="1" y="0"/>
                  </a:lnTo>
                  <a:cubicBezTo>
                    <a:pt x="3" y="0"/>
                    <a:pt x="5" y="1"/>
                    <a:pt x="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30" name="Freeform 1155"/>
            <p:cNvSpPr>
              <a:spLocks/>
            </p:cNvSpPr>
            <p:nvPr userDrawn="1"/>
          </p:nvSpPr>
          <p:spPr bwMode="auto">
            <a:xfrm>
              <a:off x="339" y="174"/>
              <a:ext cx="2" cy="4"/>
            </a:xfrm>
            <a:custGeom>
              <a:avLst/>
              <a:gdLst>
                <a:gd name="T0" fmla="*/ 1 w 5"/>
                <a:gd name="T1" fmla="*/ 0 h 8"/>
                <a:gd name="T2" fmla="*/ 1 w 5"/>
                <a:gd name="T3" fmla="*/ 0 h 8"/>
                <a:gd name="T4" fmla="*/ 5 w 5"/>
                <a:gd name="T5" fmla="*/ 3 h 8"/>
                <a:gd name="T6" fmla="*/ 1 w 5"/>
                <a:gd name="T7" fmla="*/ 8 h 8"/>
                <a:gd name="T8" fmla="*/ 0 w 5"/>
                <a:gd name="T9" fmla="*/ 7 h 8"/>
                <a:gd name="T10" fmla="*/ 1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4" y="2"/>
                    <a:pt x="5" y="3"/>
                  </a:cubicBezTo>
                  <a:cubicBezTo>
                    <a:pt x="3" y="5"/>
                    <a:pt x="2" y="7"/>
                    <a:pt x="1" y="8"/>
                  </a:cubicBezTo>
                  <a:lnTo>
                    <a:pt x="0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31" name="Freeform 1156"/>
            <p:cNvSpPr>
              <a:spLocks/>
            </p:cNvSpPr>
            <p:nvPr userDrawn="1"/>
          </p:nvSpPr>
          <p:spPr bwMode="auto">
            <a:xfrm>
              <a:off x="338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32" name="Freeform 1157"/>
            <p:cNvSpPr>
              <a:spLocks/>
            </p:cNvSpPr>
            <p:nvPr userDrawn="1"/>
          </p:nvSpPr>
          <p:spPr bwMode="auto">
            <a:xfrm>
              <a:off x="338" y="178"/>
              <a:ext cx="3" cy="4"/>
            </a:xfrm>
            <a:custGeom>
              <a:avLst/>
              <a:gdLst>
                <a:gd name="T0" fmla="*/ 1 w 7"/>
                <a:gd name="T1" fmla="*/ 3 h 9"/>
                <a:gd name="T2" fmla="*/ 1 w 7"/>
                <a:gd name="T3" fmla="*/ 3 h 9"/>
                <a:gd name="T4" fmla="*/ 3 w 7"/>
                <a:gd name="T5" fmla="*/ 0 h 9"/>
                <a:gd name="T6" fmla="*/ 7 w 7"/>
                <a:gd name="T7" fmla="*/ 5 h 9"/>
                <a:gd name="T8" fmla="*/ 3 w 7"/>
                <a:gd name="T9" fmla="*/ 9 h 9"/>
                <a:gd name="T10" fmla="*/ 0 w 7"/>
                <a:gd name="T11" fmla="*/ 6 h 9"/>
                <a:gd name="T12" fmla="*/ 1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1" y="3"/>
                  </a:moveTo>
                  <a:lnTo>
                    <a:pt x="1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6" y="4"/>
                    <a:pt x="7" y="5"/>
                  </a:cubicBezTo>
                  <a:cubicBezTo>
                    <a:pt x="6" y="7"/>
                    <a:pt x="5" y="8"/>
                    <a:pt x="3" y="9"/>
                  </a:cubicBezTo>
                  <a:cubicBezTo>
                    <a:pt x="2" y="8"/>
                    <a:pt x="1" y="7"/>
                    <a:pt x="0" y="6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33" name="Freeform 1158"/>
            <p:cNvSpPr>
              <a:spLocks/>
            </p:cNvSpPr>
            <p:nvPr userDrawn="1"/>
          </p:nvSpPr>
          <p:spPr bwMode="auto">
            <a:xfrm>
              <a:off x="337" y="181"/>
              <a:ext cx="2" cy="4"/>
            </a:xfrm>
            <a:custGeom>
              <a:avLst/>
              <a:gdLst>
                <a:gd name="T0" fmla="*/ 1 w 4"/>
                <a:gd name="T1" fmla="*/ 0 h 7"/>
                <a:gd name="T2" fmla="*/ 1 w 4"/>
                <a:gd name="T3" fmla="*/ 0 h 7"/>
                <a:gd name="T4" fmla="*/ 4 w 4"/>
                <a:gd name="T5" fmla="*/ 3 h 7"/>
                <a:gd name="T6" fmla="*/ 0 w 4"/>
                <a:gd name="T7" fmla="*/ 7 h 7"/>
                <a:gd name="T8" fmla="*/ 1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2" y="4"/>
                    <a:pt x="1" y="6"/>
                    <a:pt x="0" y="7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34" name="Freeform 1159"/>
            <p:cNvSpPr>
              <a:spLocks/>
            </p:cNvSpPr>
            <p:nvPr userDrawn="1"/>
          </p:nvSpPr>
          <p:spPr bwMode="auto">
            <a:xfrm>
              <a:off x="337" y="185"/>
              <a:ext cx="2" cy="4"/>
            </a:xfrm>
            <a:custGeom>
              <a:avLst/>
              <a:gdLst>
                <a:gd name="T0" fmla="*/ 1 w 5"/>
                <a:gd name="T1" fmla="*/ 1 h 8"/>
                <a:gd name="T2" fmla="*/ 1 w 5"/>
                <a:gd name="T3" fmla="*/ 1 h 8"/>
                <a:gd name="T4" fmla="*/ 2 w 5"/>
                <a:gd name="T5" fmla="*/ 0 h 8"/>
                <a:gd name="T6" fmla="*/ 5 w 5"/>
                <a:gd name="T7" fmla="*/ 5 h 8"/>
                <a:gd name="T8" fmla="*/ 1 w 5"/>
                <a:gd name="T9" fmla="*/ 8 h 8"/>
                <a:gd name="T10" fmla="*/ 1 w 5"/>
                <a:gd name="T11" fmla="*/ 7 h 8"/>
                <a:gd name="T12" fmla="*/ 1 w 5"/>
                <a:gd name="T13" fmla="*/ 7 h 8"/>
                <a:gd name="T14" fmla="*/ 0 w 5"/>
                <a:gd name="T15" fmla="*/ 6 h 8"/>
                <a:gd name="T16" fmla="*/ 1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1" y="1"/>
                  </a:moveTo>
                  <a:lnTo>
                    <a:pt x="1" y="1"/>
                  </a:lnTo>
                  <a:lnTo>
                    <a:pt x="2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7"/>
                    <a:pt x="1" y="8"/>
                  </a:cubicBezTo>
                  <a:lnTo>
                    <a:pt x="1" y="7"/>
                  </a:lnTo>
                  <a:lnTo>
                    <a:pt x="1" y="7"/>
                  </a:lnTo>
                  <a:cubicBezTo>
                    <a:pt x="1" y="7"/>
                    <a:pt x="0" y="7"/>
                    <a:pt x="0" y="6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35" name="Freeform 1160"/>
            <p:cNvSpPr>
              <a:spLocks/>
            </p:cNvSpPr>
            <p:nvPr userDrawn="1"/>
          </p:nvSpPr>
          <p:spPr bwMode="auto">
            <a:xfrm>
              <a:off x="337" y="189"/>
              <a:ext cx="0" cy="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0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36" name="Freeform 1161"/>
            <p:cNvSpPr>
              <a:spLocks/>
            </p:cNvSpPr>
            <p:nvPr userDrawn="1"/>
          </p:nvSpPr>
          <p:spPr bwMode="auto">
            <a:xfrm>
              <a:off x="342" y="196"/>
              <a:ext cx="3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4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2" y="2"/>
                    <a:pt x="3" y="1"/>
                    <a:pt x="4" y="0"/>
                  </a:cubicBezTo>
                  <a:lnTo>
                    <a:pt x="5" y="2"/>
                  </a:lnTo>
                  <a:cubicBezTo>
                    <a:pt x="4" y="3"/>
                    <a:pt x="4" y="3"/>
                    <a:pt x="4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37" name="Freeform 1162"/>
            <p:cNvSpPr>
              <a:spLocks/>
            </p:cNvSpPr>
            <p:nvPr userDrawn="1"/>
          </p:nvSpPr>
          <p:spPr bwMode="auto">
            <a:xfrm>
              <a:off x="343" y="195"/>
              <a:ext cx="1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38" name="Freeform 1163"/>
            <p:cNvSpPr>
              <a:spLocks/>
            </p:cNvSpPr>
            <p:nvPr userDrawn="1"/>
          </p:nvSpPr>
          <p:spPr bwMode="auto">
            <a:xfrm>
              <a:off x="344" y="193"/>
              <a:ext cx="2" cy="3"/>
            </a:xfrm>
            <a:custGeom>
              <a:avLst/>
              <a:gdLst>
                <a:gd name="T0" fmla="*/ 0 w 6"/>
                <a:gd name="T1" fmla="*/ 3 h 7"/>
                <a:gd name="T2" fmla="*/ 0 w 6"/>
                <a:gd name="T3" fmla="*/ 3 h 7"/>
                <a:gd name="T4" fmla="*/ 6 w 6"/>
                <a:gd name="T5" fmla="*/ 0 h 7"/>
                <a:gd name="T6" fmla="*/ 2 w 6"/>
                <a:gd name="T7" fmla="*/ 7 h 7"/>
                <a:gd name="T8" fmla="*/ 2 w 6"/>
                <a:gd name="T9" fmla="*/ 6 h 7"/>
                <a:gd name="T10" fmla="*/ 2 w 6"/>
                <a:gd name="T11" fmla="*/ 6 h 7"/>
                <a:gd name="T12" fmla="*/ 1 w 6"/>
                <a:gd name="T13" fmla="*/ 5 h 7"/>
                <a:gd name="T14" fmla="*/ 0 w 6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7">
                  <a:moveTo>
                    <a:pt x="0" y="3"/>
                  </a:moveTo>
                  <a:lnTo>
                    <a:pt x="0" y="3"/>
                  </a:lnTo>
                  <a:cubicBezTo>
                    <a:pt x="3" y="2"/>
                    <a:pt x="4" y="1"/>
                    <a:pt x="6" y="0"/>
                  </a:cubicBezTo>
                  <a:cubicBezTo>
                    <a:pt x="4" y="2"/>
                    <a:pt x="3" y="5"/>
                    <a:pt x="2" y="7"/>
                  </a:cubicBezTo>
                  <a:lnTo>
                    <a:pt x="2" y="6"/>
                  </a:lnTo>
                  <a:lnTo>
                    <a:pt x="2" y="6"/>
                  </a:lnTo>
                  <a:lnTo>
                    <a:pt x="1" y="5"/>
                  </a:ln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39" name="Freeform 1164"/>
            <p:cNvSpPr>
              <a:spLocks/>
            </p:cNvSpPr>
            <p:nvPr userDrawn="1"/>
          </p:nvSpPr>
          <p:spPr bwMode="auto">
            <a:xfrm>
              <a:off x="345" y="189"/>
              <a:ext cx="3" cy="4"/>
            </a:xfrm>
            <a:custGeom>
              <a:avLst/>
              <a:gdLst>
                <a:gd name="T0" fmla="*/ 3 w 6"/>
                <a:gd name="T1" fmla="*/ 8 h 9"/>
                <a:gd name="T2" fmla="*/ 3 w 6"/>
                <a:gd name="T3" fmla="*/ 8 h 9"/>
                <a:gd name="T4" fmla="*/ 3 w 6"/>
                <a:gd name="T5" fmla="*/ 9 h 9"/>
                <a:gd name="T6" fmla="*/ 0 w 6"/>
                <a:gd name="T7" fmla="*/ 4 h 9"/>
                <a:gd name="T8" fmla="*/ 4 w 6"/>
                <a:gd name="T9" fmla="*/ 0 h 9"/>
                <a:gd name="T10" fmla="*/ 6 w 6"/>
                <a:gd name="T11" fmla="*/ 3 h 9"/>
                <a:gd name="T12" fmla="*/ 3 w 6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3" y="8"/>
                  </a:moveTo>
                  <a:lnTo>
                    <a:pt x="3" y="8"/>
                  </a:lnTo>
                  <a:lnTo>
                    <a:pt x="3" y="9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5" y="1"/>
                    <a:pt x="5" y="2"/>
                    <a:pt x="6" y="3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40" name="Freeform 1165"/>
            <p:cNvSpPr>
              <a:spLocks/>
            </p:cNvSpPr>
            <p:nvPr userDrawn="1"/>
          </p:nvSpPr>
          <p:spPr bwMode="auto">
            <a:xfrm>
              <a:off x="335" y="172"/>
              <a:ext cx="4" cy="14"/>
            </a:xfrm>
            <a:custGeom>
              <a:avLst/>
              <a:gdLst>
                <a:gd name="T0" fmla="*/ 5 w 9"/>
                <a:gd name="T1" fmla="*/ 0 h 32"/>
                <a:gd name="T2" fmla="*/ 5 w 9"/>
                <a:gd name="T3" fmla="*/ 0 h 32"/>
                <a:gd name="T4" fmla="*/ 9 w 9"/>
                <a:gd name="T5" fmla="*/ 1 h 32"/>
                <a:gd name="T6" fmla="*/ 2 w 9"/>
                <a:gd name="T7" fmla="*/ 32 h 32"/>
                <a:gd name="T8" fmla="*/ 2 w 9"/>
                <a:gd name="T9" fmla="*/ 31 h 32"/>
                <a:gd name="T10" fmla="*/ 1 w 9"/>
                <a:gd name="T11" fmla="*/ 32 h 32"/>
                <a:gd name="T12" fmla="*/ 0 w 9"/>
                <a:gd name="T13" fmla="*/ 32 h 32"/>
                <a:gd name="T14" fmla="*/ 5 w 9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2">
                  <a:moveTo>
                    <a:pt x="5" y="0"/>
                  </a:moveTo>
                  <a:lnTo>
                    <a:pt x="5" y="0"/>
                  </a:lnTo>
                  <a:cubicBezTo>
                    <a:pt x="6" y="0"/>
                    <a:pt x="8" y="0"/>
                    <a:pt x="9" y="1"/>
                  </a:cubicBezTo>
                  <a:lnTo>
                    <a:pt x="2" y="32"/>
                  </a:lnTo>
                  <a:cubicBezTo>
                    <a:pt x="2" y="32"/>
                    <a:pt x="2" y="32"/>
                    <a:pt x="2" y="31"/>
                  </a:cubicBezTo>
                  <a:lnTo>
                    <a:pt x="1" y="32"/>
                  </a:lnTo>
                  <a:cubicBezTo>
                    <a:pt x="1" y="32"/>
                    <a:pt x="1" y="32"/>
                    <a:pt x="0" y="32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41" name="Freeform 1166"/>
            <p:cNvSpPr>
              <a:spLocks/>
            </p:cNvSpPr>
            <p:nvPr userDrawn="1"/>
          </p:nvSpPr>
          <p:spPr bwMode="auto">
            <a:xfrm>
              <a:off x="33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5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6" y="1"/>
                    <a:pt x="7" y="3"/>
                    <a:pt x="8" y="5"/>
                  </a:cubicBezTo>
                  <a:cubicBezTo>
                    <a:pt x="7" y="6"/>
                    <a:pt x="6" y="8"/>
                    <a:pt x="5" y="9"/>
                  </a:cubicBezTo>
                  <a:cubicBezTo>
                    <a:pt x="3" y="8"/>
                    <a:pt x="2" y="6"/>
                    <a:pt x="0" y="5"/>
                  </a:cubicBezTo>
                  <a:cubicBezTo>
                    <a:pt x="2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42" name="Freeform 1167"/>
            <p:cNvSpPr>
              <a:spLocks/>
            </p:cNvSpPr>
            <p:nvPr userDrawn="1"/>
          </p:nvSpPr>
          <p:spPr bwMode="auto">
            <a:xfrm>
              <a:off x="343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6 h 11"/>
                <a:gd name="T6" fmla="*/ 4 w 8"/>
                <a:gd name="T7" fmla="*/ 0 h 11"/>
                <a:gd name="T8" fmla="*/ 8 w 8"/>
                <a:gd name="T9" fmla="*/ 5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2" y="7"/>
                    <a:pt x="0" y="6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4"/>
                    <a:pt x="8" y="5"/>
                  </a:cubicBezTo>
                  <a:cubicBezTo>
                    <a:pt x="7" y="7"/>
                    <a:pt x="6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43" name="Freeform 1168"/>
            <p:cNvSpPr>
              <a:spLocks/>
            </p:cNvSpPr>
            <p:nvPr userDrawn="1"/>
          </p:nvSpPr>
          <p:spPr bwMode="auto">
            <a:xfrm>
              <a:off x="341" y="178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3"/>
                    <a:pt x="3" y="2"/>
                    <a:pt x="4" y="0"/>
                  </a:cubicBezTo>
                  <a:cubicBezTo>
                    <a:pt x="5" y="2"/>
                    <a:pt x="7" y="4"/>
                    <a:pt x="8" y="5"/>
                  </a:cubicBezTo>
                  <a:cubicBezTo>
                    <a:pt x="7" y="7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44" name="Freeform 1169"/>
            <p:cNvSpPr>
              <a:spLocks/>
            </p:cNvSpPr>
            <p:nvPr userDrawn="1"/>
          </p:nvSpPr>
          <p:spPr bwMode="auto">
            <a:xfrm>
              <a:off x="340" y="181"/>
              <a:ext cx="3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45" name="Freeform 1170"/>
            <p:cNvSpPr>
              <a:spLocks/>
            </p:cNvSpPr>
            <p:nvPr userDrawn="1"/>
          </p:nvSpPr>
          <p:spPr bwMode="auto">
            <a:xfrm>
              <a:off x="337" y="183"/>
              <a:ext cx="4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5"/>
                    <a:pt x="0" y="4"/>
                  </a:cubicBezTo>
                  <a:cubicBezTo>
                    <a:pt x="2" y="2"/>
                    <a:pt x="3" y="1"/>
                    <a:pt x="4" y="0"/>
                  </a:cubicBezTo>
                  <a:cubicBezTo>
                    <a:pt x="6" y="1"/>
                    <a:pt x="7" y="3"/>
                    <a:pt x="8" y="4"/>
                  </a:cubicBezTo>
                  <a:cubicBezTo>
                    <a:pt x="7" y="6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46" name="Freeform 1171"/>
            <p:cNvSpPr>
              <a:spLocks/>
            </p:cNvSpPr>
            <p:nvPr userDrawn="1"/>
          </p:nvSpPr>
          <p:spPr bwMode="auto">
            <a:xfrm>
              <a:off x="345" y="178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4"/>
                    <a:pt x="8" y="6"/>
                  </a:cubicBezTo>
                  <a:cubicBezTo>
                    <a:pt x="6" y="8"/>
                    <a:pt x="5" y="10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47" name="Freeform 1172"/>
            <p:cNvSpPr>
              <a:spLocks/>
            </p:cNvSpPr>
            <p:nvPr userDrawn="1"/>
          </p:nvSpPr>
          <p:spPr bwMode="auto">
            <a:xfrm>
              <a:off x="344" y="181"/>
              <a:ext cx="3" cy="5"/>
            </a:xfrm>
            <a:custGeom>
              <a:avLst/>
              <a:gdLst>
                <a:gd name="T0" fmla="*/ 4 w 7"/>
                <a:gd name="T1" fmla="*/ 10 h 10"/>
                <a:gd name="T2" fmla="*/ 4 w 7"/>
                <a:gd name="T3" fmla="*/ 10 h 10"/>
                <a:gd name="T4" fmla="*/ 0 w 7"/>
                <a:gd name="T5" fmla="*/ 5 h 10"/>
                <a:gd name="T6" fmla="*/ 3 w 7"/>
                <a:gd name="T7" fmla="*/ 0 h 10"/>
                <a:gd name="T8" fmla="*/ 7 w 7"/>
                <a:gd name="T9" fmla="*/ 6 h 10"/>
                <a:gd name="T10" fmla="*/ 4 w 7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5" y="2"/>
                    <a:pt x="6" y="4"/>
                    <a:pt x="7" y="6"/>
                  </a:cubicBezTo>
                  <a:cubicBezTo>
                    <a:pt x="6" y="7"/>
                    <a:pt x="5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48" name="Freeform 1173"/>
            <p:cNvSpPr>
              <a:spLocks/>
            </p:cNvSpPr>
            <p:nvPr userDrawn="1"/>
          </p:nvSpPr>
          <p:spPr bwMode="auto">
            <a:xfrm>
              <a:off x="341" y="183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4 w 8"/>
                <a:gd name="T5" fmla="*/ 10 h 10"/>
                <a:gd name="T6" fmla="*/ 4 w 8"/>
                <a:gd name="T7" fmla="*/ 9 h 10"/>
                <a:gd name="T8" fmla="*/ 4 w 8"/>
                <a:gd name="T9" fmla="*/ 9 h 10"/>
                <a:gd name="T10" fmla="*/ 3 w 8"/>
                <a:gd name="T11" fmla="*/ 9 h 10"/>
                <a:gd name="T12" fmla="*/ 0 w 8"/>
                <a:gd name="T13" fmla="*/ 4 h 10"/>
                <a:gd name="T14" fmla="*/ 4 w 8"/>
                <a:gd name="T15" fmla="*/ 0 h 10"/>
                <a:gd name="T16" fmla="*/ 8 w 8"/>
                <a:gd name="T17" fmla="*/ 6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lnTo>
                    <a:pt x="4" y="10"/>
                  </a:lnTo>
                  <a:cubicBezTo>
                    <a:pt x="4" y="9"/>
                    <a:pt x="4" y="9"/>
                    <a:pt x="4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3" y="9"/>
                  </a:cubicBez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3" y="2"/>
                    <a:pt x="4" y="0"/>
                  </a:cubicBezTo>
                  <a:cubicBezTo>
                    <a:pt x="6" y="2"/>
                    <a:pt x="7" y="4"/>
                    <a:pt x="8" y="6"/>
                  </a:cubicBezTo>
                  <a:cubicBezTo>
                    <a:pt x="7" y="7"/>
                    <a:pt x="6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49" name="Freeform 1174"/>
            <p:cNvSpPr>
              <a:spLocks/>
            </p:cNvSpPr>
            <p:nvPr userDrawn="1"/>
          </p:nvSpPr>
          <p:spPr bwMode="auto">
            <a:xfrm>
              <a:off x="340" y="186"/>
              <a:ext cx="2" cy="2"/>
            </a:xfrm>
            <a:custGeom>
              <a:avLst/>
              <a:gdLst>
                <a:gd name="T0" fmla="*/ 6 w 6"/>
                <a:gd name="T1" fmla="*/ 4 h 5"/>
                <a:gd name="T2" fmla="*/ 6 w 6"/>
                <a:gd name="T3" fmla="*/ 4 h 5"/>
                <a:gd name="T4" fmla="*/ 1 w 6"/>
                <a:gd name="T5" fmla="*/ 5 h 5"/>
                <a:gd name="T6" fmla="*/ 0 w 6"/>
                <a:gd name="T7" fmla="*/ 4 h 5"/>
                <a:gd name="T8" fmla="*/ 4 w 6"/>
                <a:gd name="T9" fmla="*/ 0 h 5"/>
                <a:gd name="T10" fmla="*/ 6 w 6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6" y="4"/>
                  </a:moveTo>
                  <a:lnTo>
                    <a:pt x="6" y="4"/>
                  </a:lnTo>
                  <a:cubicBezTo>
                    <a:pt x="5" y="4"/>
                    <a:pt x="3" y="4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4" y="1"/>
                    <a:pt x="5" y="2"/>
                    <a:pt x="6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50" name="Freeform 1175"/>
            <p:cNvSpPr>
              <a:spLocks/>
            </p:cNvSpPr>
            <p:nvPr userDrawn="1"/>
          </p:nvSpPr>
          <p:spPr bwMode="auto">
            <a:xfrm>
              <a:off x="343" y="188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1" y="0"/>
                  </a:cubicBez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51" name="Freeform 1176"/>
            <p:cNvSpPr>
              <a:spLocks/>
            </p:cNvSpPr>
            <p:nvPr userDrawn="1"/>
          </p:nvSpPr>
          <p:spPr bwMode="auto">
            <a:xfrm>
              <a:off x="337" y="187"/>
              <a:ext cx="3" cy="2"/>
            </a:xfrm>
            <a:custGeom>
              <a:avLst/>
              <a:gdLst>
                <a:gd name="T0" fmla="*/ 5 w 5"/>
                <a:gd name="T1" fmla="*/ 2 h 4"/>
                <a:gd name="T2" fmla="*/ 5 w 5"/>
                <a:gd name="T3" fmla="*/ 2 h 4"/>
                <a:gd name="T4" fmla="*/ 1 w 5"/>
                <a:gd name="T5" fmla="*/ 4 h 4"/>
                <a:gd name="T6" fmla="*/ 0 w 5"/>
                <a:gd name="T7" fmla="*/ 4 h 4"/>
                <a:gd name="T8" fmla="*/ 0 w 5"/>
                <a:gd name="T9" fmla="*/ 4 h 4"/>
                <a:gd name="T10" fmla="*/ 4 w 5"/>
                <a:gd name="T11" fmla="*/ 0 h 4"/>
                <a:gd name="T12" fmla="*/ 5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lnTo>
                    <a:pt x="5" y="2"/>
                  </a:lnTo>
                  <a:cubicBezTo>
                    <a:pt x="4" y="2"/>
                    <a:pt x="3" y="3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lnTo>
                    <a:pt x="0" y="4"/>
                  </a:lnTo>
                  <a:cubicBezTo>
                    <a:pt x="1" y="2"/>
                    <a:pt x="3" y="1"/>
                    <a:pt x="4" y="0"/>
                  </a:cubicBezTo>
                  <a:cubicBezTo>
                    <a:pt x="4" y="1"/>
                    <a:pt x="5" y="1"/>
                    <a:pt x="5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52" name="Freeform 1177"/>
            <p:cNvSpPr>
              <a:spLocks/>
            </p:cNvSpPr>
            <p:nvPr userDrawn="1"/>
          </p:nvSpPr>
          <p:spPr bwMode="auto">
            <a:xfrm>
              <a:off x="341" y="191"/>
              <a:ext cx="0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53" name="Freeform 1178"/>
            <p:cNvSpPr>
              <a:spLocks/>
            </p:cNvSpPr>
            <p:nvPr userDrawn="1"/>
          </p:nvSpPr>
          <p:spPr bwMode="auto">
            <a:xfrm>
              <a:off x="340" y="192"/>
              <a:ext cx="2" cy="2"/>
            </a:xfrm>
            <a:custGeom>
              <a:avLst/>
              <a:gdLst>
                <a:gd name="T0" fmla="*/ 2 w 5"/>
                <a:gd name="T1" fmla="*/ 3 h 3"/>
                <a:gd name="T2" fmla="*/ 2 w 5"/>
                <a:gd name="T3" fmla="*/ 3 h 3"/>
                <a:gd name="T4" fmla="*/ 0 w 5"/>
                <a:gd name="T5" fmla="*/ 3 h 3"/>
                <a:gd name="T6" fmla="*/ 5 w 5"/>
                <a:gd name="T7" fmla="*/ 0 h 3"/>
                <a:gd name="T8" fmla="*/ 5 w 5"/>
                <a:gd name="T9" fmla="*/ 0 h 3"/>
                <a:gd name="T10" fmla="*/ 2 w 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lnTo>
                    <a:pt x="2" y="3"/>
                  </a:lnTo>
                  <a:cubicBezTo>
                    <a:pt x="1" y="3"/>
                    <a:pt x="1" y="3"/>
                    <a:pt x="0" y="3"/>
                  </a:cubicBezTo>
                  <a:cubicBezTo>
                    <a:pt x="2" y="2"/>
                    <a:pt x="3" y="1"/>
                    <a:pt x="5" y="0"/>
                  </a:cubicBezTo>
                  <a:lnTo>
                    <a:pt x="5" y="0"/>
                  </a:lnTo>
                  <a:cubicBezTo>
                    <a:pt x="4" y="1"/>
                    <a:pt x="3" y="2"/>
                    <a:pt x="2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54" name="Freeform 1179"/>
            <p:cNvSpPr>
              <a:spLocks/>
            </p:cNvSpPr>
            <p:nvPr userDrawn="1"/>
          </p:nvSpPr>
          <p:spPr bwMode="auto">
            <a:xfrm>
              <a:off x="345" y="184"/>
              <a:ext cx="4" cy="4"/>
            </a:xfrm>
            <a:custGeom>
              <a:avLst/>
              <a:gdLst>
                <a:gd name="T0" fmla="*/ 3 w 7"/>
                <a:gd name="T1" fmla="*/ 9 h 9"/>
                <a:gd name="T2" fmla="*/ 3 w 7"/>
                <a:gd name="T3" fmla="*/ 9 h 9"/>
                <a:gd name="T4" fmla="*/ 0 w 7"/>
                <a:gd name="T5" fmla="*/ 4 h 9"/>
                <a:gd name="T6" fmla="*/ 4 w 7"/>
                <a:gd name="T7" fmla="*/ 0 h 9"/>
                <a:gd name="T8" fmla="*/ 7 w 7"/>
                <a:gd name="T9" fmla="*/ 4 h 9"/>
                <a:gd name="T10" fmla="*/ 3 w 7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6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55" name="Freeform 1180"/>
            <p:cNvSpPr>
              <a:spLocks/>
            </p:cNvSpPr>
            <p:nvPr userDrawn="1"/>
          </p:nvSpPr>
          <p:spPr bwMode="auto">
            <a:xfrm>
              <a:off x="344" y="186"/>
              <a:ext cx="3" cy="4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0 w 7"/>
                <a:gd name="T5" fmla="*/ 4 h 8"/>
                <a:gd name="T6" fmla="*/ 4 w 7"/>
                <a:gd name="T7" fmla="*/ 0 h 8"/>
                <a:gd name="T8" fmla="*/ 7 w 7"/>
                <a:gd name="T9" fmla="*/ 4 h 8"/>
                <a:gd name="T10" fmla="*/ 3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5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56" name="Freeform 1181"/>
            <p:cNvSpPr>
              <a:spLocks/>
            </p:cNvSpPr>
            <p:nvPr userDrawn="1"/>
          </p:nvSpPr>
          <p:spPr bwMode="auto">
            <a:xfrm>
              <a:off x="341" y="189"/>
              <a:ext cx="4" cy="3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2 w 7"/>
                <a:gd name="T5" fmla="*/ 7 h 8"/>
                <a:gd name="T6" fmla="*/ 4 w 7"/>
                <a:gd name="T7" fmla="*/ 5 h 8"/>
                <a:gd name="T8" fmla="*/ 3 w 7"/>
                <a:gd name="T9" fmla="*/ 5 h 8"/>
                <a:gd name="T10" fmla="*/ 1 w 7"/>
                <a:gd name="T11" fmla="*/ 4 h 8"/>
                <a:gd name="T12" fmla="*/ 0 w 7"/>
                <a:gd name="T13" fmla="*/ 3 h 8"/>
                <a:gd name="T14" fmla="*/ 4 w 7"/>
                <a:gd name="T15" fmla="*/ 0 h 8"/>
                <a:gd name="T16" fmla="*/ 7 w 7"/>
                <a:gd name="T17" fmla="*/ 4 h 8"/>
                <a:gd name="T18" fmla="*/ 3 w 7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lnTo>
                    <a:pt x="2" y="7"/>
                  </a:lnTo>
                  <a:cubicBezTo>
                    <a:pt x="3" y="6"/>
                    <a:pt x="4" y="6"/>
                    <a:pt x="4" y="5"/>
                  </a:cubicBezTo>
                  <a:lnTo>
                    <a:pt x="3" y="5"/>
                  </a:lnTo>
                  <a:cubicBezTo>
                    <a:pt x="3" y="5"/>
                    <a:pt x="2" y="4"/>
                    <a:pt x="1" y="4"/>
                  </a:cubicBezTo>
                  <a:lnTo>
                    <a:pt x="0" y="3"/>
                  </a:lnTo>
                  <a:cubicBezTo>
                    <a:pt x="2" y="2"/>
                    <a:pt x="3" y="1"/>
                    <a:pt x="4" y="0"/>
                  </a:cubicBezTo>
                  <a:cubicBezTo>
                    <a:pt x="5" y="1"/>
                    <a:pt x="6" y="2"/>
                    <a:pt x="7" y="4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57" name="Freeform 1182"/>
            <p:cNvSpPr>
              <a:spLocks/>
            </p:cNvSpPr>
            <p:nvPr userDrawn="1"/>
          </p:nvSpPr>
          <p:spPr bwMode="auto">
            <a:xfrm>
              <a:off x="341" y="193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4 h 5"/>
                <a:gd name="T6" fmla="*/ 4 w 5"/>
                <a:gd name="T7" fmla="*/ 5 h 5"/>
                <a:gd name="T8" fmla="*/ 0 w 5"/>
                <a:gd name="T9" fmla="*/ 4 h 5"/>
                <a:gd name="T10" fmla="*/ 0 w 5"/>
                <a:gd name="T11" fmla="*/ 4 h 5"/>
                <a:gd name="T12" fmla="*/ 1 w 5"/>
                <a:gd name="T13" fmla="*/ 2 h 5"/>
                <a:gd name="T14" fmla="*/ 1 w 5"/>
                <a:gd name="T15" fmla="*/ 2 h 5"/>
                <a:gd name="T16" fmla="*/ 3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5" y="3"/>
                    <a:pt x="5" y="4"/>
                  </a:cubicBezTo>
                  <a:lnTo>
                    <a:pt x="4" y="5"/>
                  </a:lnTo>
                  <a:cubicBezTo>
                    <a:pt x="3" y="5"/>
                    <a:pt x="1" y="4"/>
                    <a:pt x="0" y="4"/>
                  </a:cubicBezTo>
                  <a:lnTo>
                    <a:pt x="0" y="4"/>
                  </a:lnTo>
                  <a:cubicBezTo>
                    <a:pt x="0" y="4"/>
                    <a:pt x="1" y="3"/>
                    <a:pt x="1" y="2"/>
                  </a:cubicBezTo>
                  <a:lnTo>
                    <a:pt x="1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984" name="Group 1384"/>
          <p:cNvGrpSpPr>
            <a:grpSpLocks/>
          </p:cNvGrpSpPr>
          <p:nvPr/>
        </p:nvGrpSpPr>
        <p:grpSpPr bwMode="auto">
          <a:xfrm>
            <a:off x="369888" y="246064"/>
            <a:ext cx="184150" cy="117475"/>
            <a:chOff x="233" y="155"/>
            <a:chExt cx="116" cy="74"/>
          </a:xfrm>
        </p:grpSpPr>
        <p:sp>
          <p:nvSpPr>
            <p:cNvPr id="1558" name="Freeform 1184"/>
            <p:cNvSpPr>
              <a:spLocks/>
            </p:cNvSpPr>
            <p:nvPr userDrawn="1"/>
          </p:nvSpPr>
          <p:spPr bwMode="auto">
            <a:xfrm>
              <a:off x="343" y="191"/>
              <a:ext cx="3" cy="3"/>
            </a:xfrm>
            <a:custGeom>
              <a:avLst/>
              <a:gdLst>
                <a:gd name="T0" fmla="*/ 4 w 7"/>
                <a:gd name="T1" fmla="*/ 0 h 8"/>
                <a:gd name="T2" fmla="*/ 4 w 7"/>
                <a:gd name="T3" fmla="*/ 0 h 8"/>
                <a:gd name="T4" fmla="*/ 7 w 7"/>
                <a:gd name="T5" fmla="*/ 5 h 8"/>
                <a:gd name="T6" fmla="*/ 2 w 7"/>
                <a:gd name="T7" fmla="*/ 8 h 8"/>
                <a:gd name="T8" fmla="*/ 0 w 7"/>
                <a:gd name="T9" fmla="*/ 4 h 8"/>
                <a:gd name="T10" fmla="*/ 4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0"/>
                  </a:moveTo>
                  <a:lnTo>
                    <a:pt x="4" y="0"/>
                  </a:lnTo>
                  <a:cubicBezTo>
                    <a:pt x="5" y="2"/>
                    <a:pt x="6" y="4"/>
                    <a:pt x="7" y="5"/>
                  </a:cubicBezTo>
                  <a:cubicBezTo>
                    <a:pt x="6" y="6"/>
                    <a:pt x="4" y="7"/>
                    <a:pt x="2" y="8"/>
                  </a:cubicBezTo>
                  <a:cubicBezTo>
                    <a:pt x="1" y="7"/>
                    <a:pt x="1" y="6"/>
                    <a:pt x="0" y="4"/>
                  </a:cubicBezTo>
                  <a:cubicBezTo>
                    <a:pt x="2" y="3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59" name="Freeform 1185"/>
            <p:cNvSpPr>
              <a:spLocks/>
            </p:cNvSpPr>
            <p:nvPr userDrawn="1"/>
          </p:nvSpPr>
          <p:spPr bwMode="auto">
            <a:xfrm>
              <a:off x="333" y="184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60" name="Freeform 1186"/>
            <p:cNvSpPr>
              <a:spLocks/>
            </p:cNvSpPr>
            <p:nvPr userDrawn="1"/>
          </p:nvSpPr>
          <p:spPr bwMode="auto">
            <a:xfrm>
              <a:off x="333" y="182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2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61" name="Freeform 1187"/>
            <p:cNvSpPr>
              <a:spLocks/>
            </p:cNvSpPr>
            <p:nvPr userDrawn="1"/>
          </p:nvSpPr>
          <p:spPr bwMode="auto">
            <a:xfrm>
              <a:off x="333" y="181"/>
              <a:ext cx="2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3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62" name="Freeform 1188"/>
            <p:cNvSpPr>
              <a:spLocks/>
            </p:cNvSpPr>
            <p:nvPr userDrawn="1"/>
          </p:nvSpPr>
          <p:spPr bwMode="auto">
            <a:xfrm>
              <a:off x="333" y="179"/>
              <a:ext cx="2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3 w 3"/>
                <a:gd name="T7" fmla="*/ 3 h 3"/>
                <a:gd name="T8" fmla="*/ 0 w 3"/>
                <a:gd name="T9" fmla="*/ 2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63" name="Freeform 1189"/>
            <p:cNvSpPr>
              <a:spLocks/>
            </p:cNvSpPr>
            <p:nvPr userDrawn="1"/>
          </p:nvSpPr>
          <p:spPr bwMode="auto">
            <a:xfrm>
              <a:off x="334" y="177"/>
              <a:ext cx="1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2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64" name="Freeform 1190"/>
            <p:cNvSpPr>
              <a:spLocks/>
            </p:cNvSpPr>
            <p:nvPr userDrawn="1"/>
          </p:nvSpPr>
          <p:spPr bwMode="auto">
            <a:xfrm>
              <a:off x="334" y="176"/>
              <a:ext cx="1" cy="0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0 h 2"/>
                <a:gd name="T4" fmla="*/ 3 w 3"/>
                <a:gd name="T5" fmla="*/ 0 h 2"/>
                <a:gd name="T6" fmla="*/ 3 w 3"/>
                <a:gd name="T7" fmla="*/ 2 h 2"/>
                <a:gd name="T8" fmla="*/ 0 w 3"/>
                <a:gd name="T9" fmla="*/ 1 h 2"/>
                <a:gd name="T10" fmla="*/ 0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65" name="Freeform 1191"/>
            <p:cNvSpPr>
              <a:spLocks/>
            </p:cNvSpPr>
            <p:nvPr userDrawn="1"/>
          </p:nvSpPr>
          <p:spPr bwMode="auto">
            <a:xfrm>
              <a:off x="334" y="174"/>
              <a:ext cx="2" cy="1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0 h 2"/>
                <a:gd name="T4" fmla="*/ 4 w 4"/>
                <a:gd name="T5" fmla="*/ 0 h 2"/>
                <a:gd name="T6" fmla="*/ 4 w 4"/>
                <a:gd name="T7" fmla="*/ 2 h 2"/>
                <a:gd name="T8" fmla="*/ 0 w 4"/>
                <a:gd name="T9" fmla="*/ 1 h 2"/>
                <a:gd name="T10" fmla="*/ 0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66" name="Freeform 1192"/>
            <p:cNvSpPr>
              <a:spLocks/>
            </p:cNvSpPr>
            <p:nvPr userDrawn="1"/>
          </p:nvSpPr>
          <p:spPr bwMode="auto">
            <a:xfrm>
              <a:off x="332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67" name="Freeform 1193"/>
            <p:cNvSpPr>
              <a:spLocks/>
            </p:cNvSpPr>
            <p:nvPr userDrawn="1"/>
          </p:nvSpPr>
          <p:spPr bwMode="auto">
            <a:xfrm>
              <a:off x="332" y="199"/>
              <a:ext cx="1" cy="1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68" name="Freeform 1194"/>
            <p:cNvSpPr>
              <a:spLocks/>
            </p:cNvSpPr>
            <p:nvPr userDrawn="1"/>
          </p:nvSpPr>
          <p:spPr bwMode="auto">
            <a:xfrm>
              <a:off x="335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69" name="Freeform 1195"/>
            <p:cNvSpPr>
              <a:spLocks/>
            </p:cNvSpPr>
            <p:nvPr userDrawn="1"/>
          </p:nvSpPr>
          <p:spPr bwMode="auto">
            <a:xfrm>
              <a:off x="334" y="200"/>
              <a:ext cx="1" cy="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2" y="1"/>
                  </a:lnTo>
                  <a:lnTo>
                    <a:pt x="0" y="1"/>
                  </a:ln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70" name="Freeform 1196"/>
            <p:cNvSpPr>
              <a:spLocks/>
            </p:cNvSpPr>
            <p:nvPr userDrawn="1"/>
          </p:nvSpPr>
          <p:spPr bwMode="auto">
            <a:xfrm>
              <a:off x="337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71" name="Freeform 1197"/>
            <p:cNvSpPr>
              <a:spLocks/>
            </p:cNvSpPr>
            <p:nvPr userDrawn="1"/>
          </p:nvSpPr>
          <p:spPr bwMode="auto">
            <a:xfrm>
              <a:off x="337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72" name="Freeform 1198"/>
            <p:cNvSpPr>
              <a:spLocks/>
            </p:cNvSpPr>
            <p:nvPr userDrawn="1"/>
          </p:nvSpPr>
          <p:spPr bwMode="auto">
            <a:xfrm>
              <a:off x="339" y="199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73" name="Freeform 1199"/>
            <p:cNvSpPr>
              <a:spLocks/>
            </p:cNvSpPr>
            <p:nvPr userDrawn="1"/>
          </p:nvSpPr>
          <p:spPr bwMode="auto">
            <a:xfrm>
              <a:off x="339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74" name="Freeform 1200"/>
            <p:cNvSpPr>
              <a:spLocks/>
            </p:cNvSpPr>
            <p:nvPr userDrawn="1"/>
          </p:nvSpPr>
          <p:spPr bwMode="auto">
            <a:xfrm>
              <a:off x="341" y="199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75" name="Freeform 1201"/>
            <p:cNvSpPr>
              <a:spLocks/>
            </p:cNvSpPr>
            <p:nvPr userDrawn="1"/>
          </p:nvSpPr>
          <p:spPr bwMode="auto">
            <a:xfrm>
              <a:off x="341" y="2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76" name="Freeform 1202"/>
            <p:cNvSpPr>
              <a:spLocks/>
            </p:cNvSpPr>
            <p:nvPr userDrawn="1"/>
          </p:nvSpPr>
          <p:spPr bwMode="auto">
            <a:xfrm>
              <a:off x="333" y="198"/>
              <a:ext cx="1" cy="2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77" name="Freeform 1203"/>
            <p:cNvSpPr>
              <a:spLocks/>
            </p:cNvSpPr>
            <p:nvPr userDrawn="1"/>
          </p:nvSpPr>
          <p:spPr bwMode="auto">
            <a:xfrm>
              <a:off x="33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0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78" name="Freeform 1204"/>
            <p:cNvSpPr>
              <a:spLocks/>
            </p:cNvSpPr>
            <p:nvPr userDrawn="1"/>
          </p:nvSpPr>
          <p:spPr bwMode="auto">
            <a:xfrm>
              <a:off x="337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79" name="Freeform 1205"/>
            <p:cNvSpPr>
              <a:spLocks/>
            </p:cNvSpPr>
            <p:nvPr userDrawn="1"/>
          </p:nvSpPr>
          <p:spPr bwMode="auto">
            <a:xfrm>
              <a:off x="340" y="199"/>
              <a:ext cx="1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1 w 3"/>
                <a:gd name="T7" fmla="*/ 3 h 3"/>
                <a:gd name="T8" fmla="*/ 0 w 3"/>
                <a:gd name="T9" fmla="*/ 1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80" name="Freeform 1206"/>
            <p:cNvSpPr>
              <a:spLocks/>
            </p:cNvSpPr>
            <p:nvPr userDrawn="1"/>
          </p:nvSpPr>
          <p:spPr bwMode="auto">
            <a:xfrm>
              <a:off x="341" y="200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81" name="Freeform 1207"/>
            <p:cNvSpPr>
              <a:spLocks/>
            </p:cNvSpPr>
            <p:nvPr userDrawn="1"/>
          </p:nvSpPr>
          <p:spPr bwMode="auto">
            <a:xfrm>
              <a:off x="341" y="17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1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1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82" name="Freeform 1208"/>
            <p:cNvSpPr>
              <a:spLocks/>
            </p:cNvSpPr>
            <p:nvPr userDrawn="1"/>
          </p:nvSpPr>
          <p:spPr bwMode="auto">
            <a:xfrm>
              <a:off x="344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83" name="Freeform 1209"/>
            <p:cNvSpPr>
              <a:spLocks/>
            </p:cNvSpPr>
            <p:nvPr userDrawn="1"/>
          </p:nvSpPr>
          <p:spPr bwMode="auto">
            <a:xfrm>
              <a:off x="346" y="182"/>
              <a:ext cx="1" cy="3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84" name="Freeform 1210"/>
            <p:cNvSpPr>
              <a:spLocks/>
            </p:cNvSpPr>
            <p:nvPr userDrawn="1"/>
          </p:nvSpPr>
          <p:spPr bwMode="auto">
            <a:xfrm>
              <a:off x="347" y="185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85" name="Freeform 1211"/>
            <p:cNvSpPr>
              <a:spLocks/>
            </p:cNvSpPr>
            <p:nvPr userDrawn="1"/>
          </p:nvSpPr>
          <p:spPr bwMode="auto">
            <a:xfrm>
              <a:off x="344" y="185"/>
              <a:ext cx="1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86" name="Freeform 1212"/>
            <p:cNvSpPr>
              <a:spLocks/>
            </p:cNvSpPr>
            <p:nvPr userDrawn="1"/>
          </p:nvSpPr>
          <p:spPr bwMode="auto">
            <a:xfrm>
              <a:off x="340" y="184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87" name="Freeform 1213"/>
            <p:cNvSpPr>
              <a:spLocks/>
            </p:cNvSpPr>
            <p:nvPr userDrawn="1"/>
          </p:nvSpPr>
          <p:spPr bwMode="auto">
            <a:xfrm>
              <a:off x="342" y="182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88" name="Freeform 1214"/>
            <p:cNvSpPr>
              <a:spLocks/>
            </p:cNvSpPr>
            <p:nvPr userDrawn="1"/>
          </p:nvSpPr>
          <p:spPr bwMode="auto">
            <a:xfrm>
              <a:off x="340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89" name="Freeform 1215"/>
            <p:cNvSpPr>
              <a:spLocks/>
            </p:cNvSpPr>
            <p:nvPr userDrawn="1"/>
          </p:nvSpPr>
          <p:spPr bwMode="auto">
            <a:xfrm>
              <a:off x="344" y="174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90" name="Freeform 1216"/>
            <p:cNvSpPr>
              <a:spLocks/>
            </p:cNvSpPr>
            <p:nvPr userDrawn="1"/>
          </p:nvSpPr>
          <p:spPr bwMode="auto">
            <a:xfrm>
              <a:off x="346" y="17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91" name="Freeform 1217"/>
            <p:cNvSpPr>
              <a:spLocks/>
            </p:cNvSpPr>
            <p:nvPr userDrawn="1"/>
          </p:nvSpPr>
          <p:spPr bwMode="auto">
            <a:xfrm>
              <a:off x="348" y="180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92" name="Freeform 1218"/>
            <p:cNvSpPr>
              <a:spLocks/>
            </p:cNvSpPr>
            <p:nvPr userDrawn="1"/>
          </p:nvSpPr>
          <p:spPr bwMode="auto">
            <a:xfrm>
              <a:off x="345" y="18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93" name="Freeform 1219"/>
            <p:cNvSpPr>
              <a:spLocks/>
            </p:cNvSpPr>
            <p:nvPr userDrawn="1"/>
          </p:nvSpPr>
          <p:spPr bwMode="auto">
            <a:xfrm>
              <a:off x="345" y="191"/>
              <a:ext cx="0" cy="3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94" name="Freeform 1220"/>
            <p:cNvSpPr>
              <a:spLocks/>
            </p:cNvSpPr>
            <p:nvPr userDrawn="1"/>
          </p:nvSpPr>
          <p:spPr bwMode="auto">
            <a:xfrm>
              <a:off x="338" y="186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95" name="Freeform 1221"/>
            <p:cNvSpPr>
              <a:spLocks/>
            </p:cNvSpPr>
            <p:nvPr userDrawn="1"/>
          </p:nvSpPr>
          <p:spPr bwMode="auto">
            <a:xfrm>
              <a:off x="343" y="189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96" name="Freeform 1222"/>
            <p:cNvSpPr>
              <a:spLocks/>
            </p:cNvSpPr>
            <p:nvPr userDrawn="1"/>
          </p:nvSpPr>
          <p:spPr bwMode="auto">
            <a:xfrm>
              <a:off x="339" y="195"/>
              <a:ext cx="5" cy="2"/>
            </a:xfrm>
            <a:custGeom>
              <a:avLst/>
              <a:gdLst>
                <a:gd name="T0" fmla="*/ 11 w 11"/>
                <a:gd name="T1" fmla="*/ 2 h 4"/>
                <a:gd name="T2" fmla="*/ 11 w 11"/>
                <a:gd name="T3" fmla="*/ 2 h 4"/>
                <a:gd name="T4" fmla="*/ 6 w 11"/>
                <a:gd name="T5" fmla="*/ 4 h 4"/>
                <a:gd name="T6" fmla="*/ 0 w 11"/>
                <a:gd name="T7" fmla="*/ 2 h 4"/>
                <a:gd name="T8" fmla="*/ 3 w 11"/>
                <a:gd name="T9" fmla="*/ 0 h 4"/>
                <a:gd name="T10" fmla="*/ 11 w 11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">
                  <a:moveTo>
                    <a:pt x="11" y="2"/>
                  </a:moveTo>
                  <a:lnTo>
                    <a:pt x="11" y="2"/>
                  </a:lnTo>
                  <a:cubicBezTo>
                    <a:pt x="10" y="3"/>
                    <a:pt x="8" y="3"/>
                    <a:pt x="6" y="4"/>
                  </a:cubicBezTo>
                  <a:cubicBezTo>
                    <a:pt x="4" y="3"/>
                    <a:pt x="2" y="3"/>
                    <a:pt x="0" y="2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6" y="0"/>
                    <a:pt x="9" y="1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97" name="Freeform 1223"/>
            <p:cNvSpPr>
              <a:spLocks/>
            </p:cNvSpPr>
            <p:nvPr userDrawn="1"/>
          </p:nvSpPr>
          <p:spPr bwMode="auto">
            <a:xfrm>
              <a:off x="337" y="188"/>
              <a:ext cx="6" cy="3"/>
            </a:xfrm>
            <a:custGeom>
              <a:avLst/>
              <a:gdLst>
                <a:gd name="T0" fmla="*/ 0 w 13"/>
                <a:gd name="T1" fmla="*/ 6 h 7"/>
                <a:gd name="T2" fmla="*/ 0 w 13"/>
                <a:gd name="T3" fmla="*/ 6 h 7"/>
                <a:gd name="T4" fmla="*/ 13 w 13"/>
                <a:gd name="T5" fmla="*/ 0 h 7"/>
                <a:gd name="T6" fmla="*/ 7 w 13"/>
                <a:gd name="T7" fmla="*/ 7 h 7"/>
                <a:gd name="T8" fmla="*/ 4 w 13"/>
                <a:gd name="T9" fmla="*/ 7 h 7"/>
                <a:gd name="T10" fmla="*/ 5 w 13"/>
                <a:gd name="T11" fmla="*/ 5 h 7"/>
                <a:gd name="T12" fmla="*/ 4 w 13"/>
                <a:gd name="T13" fmla="*/ 5 h 7"/>
                <a:gd name="T14" fmla="*/ 0 w 13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0" y="6"/>
                  </a:moveTo>
                  <a:lnTo>
                    <a:pt x="0" y="6"/>
                  </a:lnTo>
                  <a:cubicBezTo>
                    <a:pt x="4" y="3"/>
                    <a:pt x="8" y="0"/>
                    <a:pt x="13" y="0"/>
                  </a:cubicBezTo>
                  <a:cubicBezTo>
                    <a:pt x="12" y="2"/>
                    <a:pt x="10" y="5"/>
                    <a:pt x="7" y="7"/>
                  </a:cubicBezTo>
                  <a:cubicBezTo>
                    <a:pt x="6" y="7"/>
                    <a:pt x="5" y="7"/>
                    <a:pt x="4" y="7"/>
                  </a:cubicBezTo>
                  <a:cubicBezTo>
                    <a:pt x="4" y="7"/>
                    <a:pt x="4" y="6"/>
                    <a:pt x="5" y="5"/>
                  </a:cubicBezTo>
                  <a:lnTo>
                    <a:pt x="4" y="5"/>
                  </a:lnTo>
                  <a:cubicBezTo>
                    <a:pt x="4" y="5"/>
                    <a:pt x="2" y="5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98" name="Freeform 1224"/>
            <p:cNvSpPr>
              <a:spLocks/>
            </p:cNvSpPr>
            <p:nvPr userDrawn="1"/>
          </p:nvSpPr>
          <p:spPr bwMode="auto">
            <a:xfrm>
              <a:off x="333" y="187"/>
              <a:ext cx="0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2 h 5"/>
                <a:gd name="T10" fmla="*/ 1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99" name="Freeform 1225"/>
            <p:cNvSpPr>
              <a:spLocks/>
            </p:cNvSpPr>
            <p:nvPr userDrawn="1"/>
          </p:nvSpPr>
          <p:spPr bwMode="auto">
            <a:xfrm>
              <a:off x="335" y="189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4 h 5"/>
                <a:gd name="T6" fmla="*/ 0 w 4"/>
                <a:gd name="T7" fmla="*/ 5 h 5"/>
                <a:gd name="T8" fmla="*/ 2 w 4"/>
                <a:gd name="T9" fmla="*/ 1 h 5"/>
                <a:gd name="T10" fmla="*/ 4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3" y="3"/>
                    <a:pt x="2" y="4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1" y="4"/>
                    <a:pt x="2" y="2"/>
                    <a:pt x="2" y="1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00" name="Freeform 1226"/>
            <p:cNvSpPr>
              <a:spLocks/>
            </p:cNvSpPr>
            <p:nvPr userDrawn="1"/>
          </p:nvSpPr>
          <p:spPr bwMode="auto">
            <a:xfrm>
              <a:off x="337" y="191"/>
              <a:ext cx="5" cy="3"/>
            </a:xfrm>
            <a:custGeom>
              <a:avLst/>
              <a:gdLst>
                <a:gd name="T0" fmla="*/ 4 w 13"/>
                <a:gd name="T1" fmla="*/ 2 h 6"/>
                <a:gd name="T2" fmla="*/ 4 w 13"/>
                <a:gd name="T3" fmla="*/ 2 h 6"/>
                <a:gd name="T4" fmla="*/ 13 w 13"/>
                <a:gd name="T5" fmla="*/ 1 h 6"/>
                <a:gd name="T6" fmla="*/ 6 w 13"/>
                <a:gd name="T7" fmla="*/ 5 h 6"/>
                <a:gd name="T8" fmla="*/ 0 w 13"/>
                <a:gd name="T9" fmla="*/ 6 h 6"/>
                <a:gd name="T10" fmla="*/ 4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4" y="2"/>
                  </a:moveTo>
                  <a:lnTo>
                    <a:pt x="4" y="2"/>
                  </a:lnTo>
                  <a:cubicBezTo>
                    <a:pt x="7" y="1"/>
                    <a:pt x="10" y="0"/>
                    <a:pt x="13" y="1"/>
                  </a:cubicBezTo>
                  <a:cubicBezTo>
                    <a:pt x="11" y="3"/>
                    <a:pt x="9" y="4"/>
                    <a:pt x="6" y="5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2" y="5"/>
                    <a:pt x="3" y="3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01" name="Freeform 1227"/>
            <p:cNvSpPr>
              <a:spLocks/>
            </p:cNvSpPr>
            <p:nvPr userDrawn="1"/>
          </p:nvSpPr>
          <p:spPr bwMode="auto">
            <a:xfrm>
              <a:off x="332" y="187"/>
              <a:ext cx="3" cy="7"/>
            </a:xfrm>
            <a:custGeom>
              <a:avLst/>
              <a:gdLst>
                <a:gd name="T0" fmla="*/ 1 w 7"/>
                <a:gd name="T1" fmla="*/ 7 h 16"/>
                <a:gd name="T2" fmla="*/ 1 w 7"/>
                <a:gd name="T3" fmla="*/ 7 h 16"/>
                <a:gd name="T4" fmla="*/ 7 w 7"/>
                <a:gd name="T5" fmla="*/ 0 h 16"/>
                <a:gd name="T6" fmla="*/ 4 w 7"/>
                <a:gd name="T7" fmla="*/ 11 h 16"/>
                <a:gd name="T8" fmla="*/ 0 w 7"/>
                <a:gd name="T9" fmla="*/ 16 h 16"/>
                <a:gd name="T10" fmla="*/ 1 w 7"/>
                <a:gd name="T11" fmla="*/ 8 h 16"/>
                <a:gd name="T12" fmla="*/ 1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1" y="7"/>
                  </a:moveTo>
                  <a:lnTo>
                    <a:pt x="1" y="7"/>
                  </a:lnTo>
                  <a:cubicBezTo>
                    <a:pt x="3" y="4"/>
                    <a:pt x="5" y="2"/>
                    <a:pt x="7" y="0"/>
                  </a:cubicBezTo>
                  <a:cubicBezTo>
                    <a:pt x="7" y="4"/>
                    <a:pt x="6" y="8"/>
                    <a:pt x="4" y="11"/>
                  </a:cubicBezTo>
                  <a:cubicBezTo>
                    <a:pt x="3" y="13"/>
                    <a:pt x="1" y="14"/>
                    <a:pt x="0" y="16"/>
                  </a:cubicBezTo>
                  <a:cubicBezTo>
                    <a:pt x="1" y="14"/>
                    <a:pt x="1" y="11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02" name="Freeform 1228"/>
            <p:cNvSpPr>
              <a:spLocks/>
            </p:cNvSpPr>
            <p:nvPr userDrawn="1"/>
          </p:nvSpPr>
          <p:spPr bwMode="auto">
            <a:xfrm>
              <a:off x="333" y="194"/>
              <a:ext cx="8" cy="2"/>
            </a:xfrm>
            <a:custGeom>
              <a:avLst/>
              <a:gdLst>
                <a:gd name="T0" fmla="*/ 16 w 16"/>
                <a:gd name="T1" fmla="*/ 1 h 5"/>
                <a:gd name="T2" fmla="*/ 16 w 16"/>
                <a:gd name="T3" fmla="*/ 1 h 5"/>
                <a:gd name="T4" fmla="*/ 9 w 16"/>
                <a:gd name="T5" fmla="*/ 5 h 5"/>
                <a:gd name="T6" fmla="*/ 0 w 16"/>
                <a:gd name="T7" fmla="*/ 5 h 5"/>
                <a:gd name="T8" fmla="*/ 16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16" y="1"/>
                  </a:moveTo>
                  <a:lnTo>
                    <a:pt x="16" y="1"/>
                  </a:lnTo>
                  <a:cubicBezTo>
                    <a:pt x="14" y="3"/>
                    <a:pt x="12" y="4"/>
                    <a:pt x="9" y="5"/>
                  </a:cubicBezTo>
                  <a:cubicBezTo>
                    <a:pt x="6" y="5"/>
                    <a:pt x="3" y="5"/>
                    <a:pt x="0" y="5"/>
                  </a:cubicBezTo>
                  <a:cubicBezTo>
                    <a:pt x="5" y="1"/>
                    <a:pt x="11" y="0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03" name="Freeform 1229"/>
            <p:cNvSpPr>
              <a:spLocks/>
            </p:cNvSpPr>
            <p:nvPr userDrawn="1"/>
          </p:nvSpPr>
          <p:spPr bwMode="auto">
            <a:xfrm>
              <a:off x="332" y="191"/>
              <a:ext cx="6" cy="4"/>
            </a:xfrm>
            <a:custGeom>
              <a:avLst/>
              <a:gdLst>
                <a:gd name="T0" fmla="*/ 14 w 14"/>
                <a:gd name="T1" fmla="*/ 0 h 11"/>
                <a:gd name="T2" fmla="*/ 14 w 14"/>
                <a:gd name="T3" fmla="*/ 0 h 11"/>
                <a:gd name="T4" fmla="*/ 0 w 14"/>
                <a:gd name="T5" fmla="*/ 11 h 11"/>
                <a:gd name="T6" fmla="*/ 14 w 14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lnTo>
                    <a:pt x="14" y="0"/>
                  </a:lnTo>
                  <a:cubicBezTo>
                    <a:pt x="12" y="6"/>
                    <a:pt x="5" y="10"/>
                    <a:pt x="0" y="11"/>
                  </a:cubicBezTo>
                  <a:cubicBezTo>
                    <a:pt x="2" y="6"/>
                    <a:pt x="8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04" name="Freeform 1230"/>
            <p:cNvSpPr>
              <a:spLocks/>
            </p:cNvSpPr>
            <p:nvPr userDrawn="1"/>
          </p:nvSpPr>
          <p:spPr bwMode="auto">
            <a:xfrm>
              <a:off x="319" y="200"/>
              <a:ext cx="0" cy="1"/>
            </a:xfrm>
            <a:custGeom>
              <a:avLst/>
              <a:gdLst>
                <a:gd name="T0" fmla="*/ 0 h 2"/>
                <a:gd name="T1" fmla="*/ 0 h 2"/>
                <a:gd name="T2" fmla="*/ 1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05" name="Freeform 1231"/>
            <p:cNvSpPr>
              <a:spLocks/>
            </p:cNvSpPr>
            <p:nvPr userDrawn="1"/>
          </p:nvSpPr>
          <p:spPr bwMode="auto">
            <a:xfrm>
              <a:off x="328" y="186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06" name="Freeform 1232"/>
            <p:cNvSpPr>
              <a:spLocks/>
            </p:cNvSpPr>
            <p:nvPr userDrawn="1"/>
          </p:nvSpPr>
          <p:spPr bwMode="auto">
            <a:xfrm>
              <a:off x="313" y="186"/>
              <a:ext cx="2" cy="4"/>
            </a:xfrm>
            <a:custGeom>
              <a:avLst/>
              <a:gdLst>
                <a:gd name="T0" fmla="*/ 0 w 4"/>
                <a:gd name="T1" fmla="*/ 2 h 7"/>
                <a:gd name="T2" fmla="*/ 0 w 4"/>
                <a:gd name="T3" fmla="*/ 2 h 7"/>
                <a:gd name="T4" fmla="*/ 0 w 4"/>
                <a:gd name="T5" fmla="*/ 0 h 7"/>
                <a:gd name="T6" fmla="*/ 0 w 4"/>
                <a:gd name="T7" fmla="*/ 0 h 7"/>
                <a:gd name="T8" fmla="*/ 4 w 4"/>
                <a:gd name="T9" fmla="*/ 4 h 7"/>
                <a:gd name="T10" fmla="*/ 2 w 4"/>
                <a:gd name="T11" fmla="*/ 7 h 7"/>
                <a:gd name="T12" fmla="*/ 0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cubicBezTo>
                    <a:pt x="1" y="2"/>
                    <a:pt x="3" y="3"/>
                    <a:pt x="4" y="4"/>
                  </a:cubicBezTo>
                  <a:cubicBezTo>
                    <a:pt x="3" y="5"/>
                    <a:pt x="3" y="6"/>
                    <a:pt x="2" y="7"/>
                  </a:cubicBezTo>
                  <a:cubicBezTo>
                    <a:pt x="2" y="5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07" name="Freeform 1233"/>
            <p:cNvSpPr>
              <a:spLocks/>
            </p:cNvSpPr>
            <p:nvPr userDrawn="1"/>
          </p:nvSpPr>
          <p:spPr bwMode="auto">
            <a:xfrm>
              <a:off x="312" y="181"/>
              <a:ext cx="3" cy="5"/>
            </a:xfrm>
            <a:custGeom>
              <a:avLst/>
              <a:gdLst>
                <a:gd name="T0" fmla="*/ 1 w 5"/>
                <a:gd name="T1" fmla="*/ 9 h 10"/>
                <a:gd name="T2" fmla="*/ 1 w 5"/>
                <a:gd name="T3" fmla="*/ 9 h 10"/>
                <a:gd name="T4" fmla="*/ 0 w 5"/>
                <a:gd name="T5" fmla="*/ 3 h 10"/>
                <a:gd name="T6" fmla="*/ 1 w 5"/>
                <a:gd name="T7" fmla="*/ 0 h 10"/>
                <a:gd name="T8" fmla="*/ 5 w 5"/>
                <a:gd name="T9" fmla="*/ 5 h 10"/>
                <a:gd name="T10" fmla="*/ 2 w 5"/>
                <a:gd name="T11" fmla="*/ 10 h 10"/>
                <a:gd name="T12" fmla="*/ 1 w 5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0">
                  <a:moveTo>
                    <a:pt x="1" y="9"/>
                  </a:moveTo>
                  <a:lnTo>
                    <a:pt x="1" y="9"/>
                  </a:lnTo>
                  <a:cubicBezTo>
                    <a:pt x="1" y="7"/>
                    <a:pt x="0" y="5"/>
                    <a:pt x="0" y="3"/>
                  </a:cubicBezTo>
                  <a:lnTo>
                    <a:pt x="1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8"/>
                    <a:pt x="2" y="10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08" name="Freeform 1234"/>
            <p:cNvSpPr>
              <a:spLocks/>
            </p:cNvSpPr>
            <p:nvPr userDrawn="1"/>
          </p:nvSpPr>
          <p:spPr bwMode="auto">
            <a:xfrm>
              <a:off x="312" y="181"/>
              <a:ext cx="1" cy="1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0 h 3"/>
                <a:gd name="T6" fmla="*/ 1 w 1"/>
                <a:gd name="T7" fmla="*/ 1 h 3"/>
                <a:gd name="T8" fmla="*/ 0 w 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lnTo>
                    <a:pt x="1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09" name="Freeform 1235"/>
            <p:cNvSpPr>
              <a:spLocks/>
            </p:cNvSpPr>
            <p:nvPr userDrawn="1"/>
          </p:nvSpPr>
          <p:spPr bwMode="auto">
            <a:xfrm>
              <a:off x="312" y="177"/>
              <a:ext cx="3" cy="4"/>
            </a:xfrm>
            <a:custGeom>
              <a:avLst/>
              <a:gdLst>
                <a:gd name="T0" fmla="*/ 0 w 5"/>
                <a:gd name="T1" fmla="*/ 7 h 8"/>
                <a:gd name="T2" fmla="*/ 0 w 5"/>
                <a:gd name="T3" fmla="*/ 7 h 8"/>
                <a:gd name="T4" fmla="*/ 4 w 5"/>
                <a:gd name="T5" fmla="*/ 0 h 8"/>
                <a:gd name="T6" fmla="*/ 5 w 5"/>
                <a:gd name="T7" fmla="*/ 2 h 8"/>
                <a:gd name="T8" fmla="*/ 1 w 5"/>
                <a:gd name="T9" fmla="*/ 8 h 8"/>
                <a:gd name="T10" fmla="*/ 0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0" y="7"/>
                  </a:moveTo>
                  <a:lnTo>
                    <a:pt x="0" y="7"/>
                  </a:lnTo>
                  <a:cubicBezTo>
                    <a:pt x="1" y="4"/>
                    <a:pt x="2" y="2"/>
                    <a:pt x="4" y="0"/>
                  </a:cubicBezTo>
                  <a:cubicBezTo>
                    <a:pt x="4" y="1"/>
                    <a:pt x="5" y="2"/>
                    <a:pt x="5" y="2"/>
                  </a:cubicBezTo>
                  <a:cubicBezTo>
                    <a:pt x="4" y="4"/>
                    <a:pt x="3" y="6"/>
                    <a:pt x="1" y="8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10" name="Freeform 1236"/>
            <p:cNvSpPr>
              <a:spLocks/>
            </p:cNvSpPr>
            <p:nvPr userDrawn="1"/>
          </p:nvSpPr>
          <p:spPr bwMode="auto">
            <a:xfrm>
              <a:off x="314" y="175"/>
              <a:ext cx="3" cy="2"/>
            </a:xfrm>
            <a:custGeom>
              <a:avLst/>
              <a:gdLst>
                <a:gd name="T0" fmla="*/ 0 w 6"/>
                <a:gd name="T1" fmla="*/ 3 h 5"/>
                <a:gd name="T2" fmla="*/ 0 w 6"/>
                <a:gd name="T3" fmla="*/ 3 h 5"/>
                <a:gd name="T4" fmla="*/ 1 w 6"/>
                <a:gd name="T5" fmla="*/ 3 h 5"/>
                <a:gd name="T6" fmla="*/ 6 w 6"/>
                <a:gd name="T7" fmla="*/ 0 h 5"/>
                <a:gd name="T8" fmla="*/ 6 w 6"/>
                <a:gd name="T9" fmla="*/ 0 h 5"/>
                <a:gd name="T10" fmla="*/ 2 w 6"/>
                <a:gd name="T11" fmla="*/ 5 h 5"/>
                <a:gd name="T12" fmla="*/ 0 w 6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" y="3"/>
                    <a:pt x="1" y="3"/>
                  </a:cubicBezTo>
                  <a:cubicBezTo>
                    <a:pt x="2" y="2"/>
                    <a:pt x="4" y="1"/>
                    <a:pt x="6" y="0"/>
                  </a:cubicBezTo>
                  <a:lnTo>
                    <a:pt x="6" y="0"/>
                  </a:lnTo>
                  <a:cubicBezTo>
                    <a:pt x="4" y="2"/>
                    <a:pt x="3" y="4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11" name="Freeform 1237"/>
            <p:cNvSpPr>
              <a:spLocks/>
            </p:cNvSpPr>
            <p:nvPr userDrawn="1"/>
          </p:nvSpPr>
          <p:spPr bwMode="auto">
            <a:xfrm>
              <a:off x="317" y="175"/>
              <a:ext cx="0" cy="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12" name="Freeform 1238"/>
            <p:cNvSpPr>
              <a:spLocks/>
            </p:cNvSpPr>
            <p:nvPr userDrawn="1"/>
          </p:nvSpPr>
          <p:spPr bwMode="auto">
            <a:xfrm>
              <a:off x="317" y="174"/>
              <a:ext cx="4" cy="4"/>
            </a:xfrm>
            <a:custGeom>
              <a:avLst/>
              <a:gdLst>
                <a:gd name="T0" fmla="*/ 2 w 8"/>
                <a:gd name="T1" fmla="*/ 1 h 9"/>
                <a:gd name="T2" fmla="*/ 2 w 8"/>
                <a:gd name="T3" fmla="*/ 1 h 9"/>
                <a:gd name="T4" fmla="*/ 5 w 8"/>
                <a:gd name="T5" fmla="*/ 0 h 9"/>
                <a:gd name="T6" fmla="*/ 8 w 8"/>
                <a:gd name="T7" fmla="*/ 4 h 9"/>
                <a:gd name="T8" fmla="*/ 4 w 8"/>
                <a:gd name="T9" fmla="*/ 9 h 9"/>
                <a:gd name="T10" fmla="*/ 0 w 8"/>
                <a:gd name="T11" fmla="*/ 3 h 9"/>
                <a:gd name="T12" fmla="*/ 2 w 8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4" y="0"/>
                    <a:pt x="5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ubicBezTo>
                    <a:pt x="2" y="7"/>
                    <a:pt x="1" y="5"/>
                    <a:pt x="0" y="3"/>
                  </a:cubicBezTo>
                  <a:cubicBezTo>
                    <a:pt x="1" y="3"/>
                    <a:pt x="1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13" name="Freeform 1239"/>
            <p:cNvSpPr>
              <a:spLocks/>
            </p:cNvSpPr>
            <p:nvPr userDrawn="1"/>
          </p:nvSpPr>
          <p:spPr bwMode="auto">
            <a:xfrm>
              <a:off x="320" y="173"/>
              <a:ext cx="3" cy="2"/>
            </a:xfrm>
            <a:custGeom>
              <a:avLst/>
              <a:gdLst>
                <a:gd name="T0" fmla="*/ 0 w 7"/>
                <a:gd name="T1" fmla="*/ 2 h 5"/>
                <a:gd name="T2" fmla="*/ 0 w 7"/>
                <a:gd name="T3" fmla="*/ 2 h 5"/>
                <a:gd name="T4" fmla="*/ 7 w 7"/>
                <a:gd name="T5" fmla="*/ 0 h 5"/>
                <a:gd name="T6" fmla="*/ 7 w 7"/>
                <a:gd name="T7" fmla="*/ 2 h 5"/>
                <a:gd name="T8" fmla="*/ 3 w 7"/>
                <a:gd name="T9" fmla="*/ 5 h 5"/>
                <a:gd name="T10" fmla="*/ 0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5" y="0"/>
                    <a:pt x="7" y="0"/>
                  </a:cubicBezTo>
                  <a:lnTo>
                    <a:pt x="7" y="2"/>
                  </a:lnTo>
                  <a:cubicBezTo>
                    <a:pt x="6" y="3"/>
                    <a:pt x="4" y="4"/>
                    <a:pt x="3" y="5"/>
                  </a:cubicBezTo>
                  <a:cubicBezTo>
                    <a:pt x="2" y="4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14" name="Freeform 1240"/>
            <p:cNvSpPr>
              <a:spLocks/>
            </p:cNvSpPr>
            <p:nvPr userDrawn="1"/>
          </p:nvSpPr>
          <p:spPr bwMode="auto">
            <a:xfrm>
              <a:off x="321" y="174"/>
              <a:ext cx="3" cy="4"/>
            </a:xfrm>
            <a:custGeom>
              <a:avLst/>
              <a:gdLst>
                <a:gd name="T0" fmla="*/ 3 w 5"/>
                <a:gd name="T1" fmla="*/ 0 h 8"/>
                <a:gd name="T2" fmla="*/ 3 w 5"/>
                <a:gd name="T3" fmla="*/ 0 h 8"/>
                <a:gd name="T4" fmla="*/ 5 w 5"/>
                <a:gd name="T5" fmla="*/ 7 h 8"/>
                <a:gd name="T6" fmla="*/ 4 w 5"/>
                <a:gd name="T7" fmla="*/ 8 h 8"/>
                <a:gd name="T8" fmla="*/ 0 w 5"/>
                <a:gd name="T9" fmla="*/ 3 h 8"/>
                <a:gd name="T10" fmla="*/ 3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0"/>
                  </a:moveTo>
                  <a:lnTo>
                    <a:pt x="3" y="0"/>
                  </a:lnTo>
                  <a:lnTo>
                    <a:pt x="5" y="7"/>
                  </a:lnTo>
                  <a:lnTo>
                    <a:pt x="4" y="8"/>
                  </a:lnTo>
                  <a:cubicBezTo>
                    <a:pt x="2" y="7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15" name="Freeform 1241"/>
            <p:cNvSpPr>
              <a:spLocks/>
            </p:cNvSpPr>
            <p:nvPr userDrawn="1"/>
          </p:nvSpPr>
          <p:spPr bwMode="auto">
            <a:xfrm>
              <a:off x="323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16" name="Freeform 1242"/>
            <p:cNvSpPr>
              <a:spLocks/>
            </p:cNvSpPr>
            <p:nvPr userDrawn="1"/>
          </p:nvSpPr>
          <p:spPr bwMode="auto">
            <a:xfrm>
              <a:off x="321" y="178"/>
              <a:ext cx="3" cy="4"/>
            </a:xfrm>
            <a:custGeom>
              <a:avLst/>
              <a:gdLst>
                <a:gd name="T0" fmla="*/ 7 w 7"/>
                <a:gd name="T1" fmla="*/ 3 h 9"/>
                <a:gd name="T2" fmla="*/ 7 w 7"/>
                <a:gd name="T3" fmla="*/ 3 h 9"/>
                <a:gd name="T4" fmla="*/ 7 w 7"/>
                <a:gd name="T5" fmla="*/ 6 h 9"/>
                <a:gd name="T6" fmla="*/ 4 w 7"/>
                <a:gd name="T7" fmla="*/ 9 h 9"/>
                <a:gd name="T8" fmla="*/ 0 w 7"/>
                <a:gd name="T9" fmla="*/ 5 h 9"/>
                <a:gd name="T10" fmla="*/ 5 w 7"/>
                <a:gd name="T11" fmla="*/ 0 h 9"/>
                <a:gd name="T12" fmla="*/ 7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7" y="3"/>
                  </a:moveTo>
                  <a:lnTo>
                    <a:pt x="7" y="3"/>
                  </a:lnTo>
                  <a:lnTo>
                    <a:pt x="7" y="6"/>
                  </a:lnTo>
                  <a:cubicBezTo>
                    <a:pt x="6" y="7"/>
                    <a:pt x="5" y="8"/>
                    <a:pt x="4" y="9"/>
                  </a:cubicBez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5" y="0"/>
                  </a:cubicBezTo>
                  <a:cubicBezTo>
                    <a:pt x="5" y="1"/>
                    <a:pt x="6" y="2"/>
                    <a:pt x="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17" name="Freeform 1243"/>
            <p:cNvSpPr>
              <a:spLocks/>
            </p:cNvSpPr>
            <p:nvPr userDrawn="1"/>
          </p:nvSpPr>
          <p:spPr bwMode="auto">
            <a:xfrm>
              <a:off x="323" y="181"/>
              <a:ext cx="2" cy="4"/>
            </a:xfrm>
            <a:custGeom>
              <a:avLst/>
              <a:gdLst>
                <a:gd name="T0" fmla="*/ 2 w 4"/>
                <a:gd name="T1" fmla="*/ 0 h 7"/>
                <a:gd name="T2" fmla="*/ 2 w 4"/>
                <a:gd name="T3" fmla="*/ 0 h 7"/>
                <a:gd name="T4" fmla="*/ 4 w 4"/>
                <a:gd name="T5" fmla="*/ 7 h 7"/>
                <a:gd name="T6" fmla="*/ 0 w 4"/>
                <a:gd name="T7" fmla="*/ 3 h 7"/>
                <a:gd name="T8" fmla="*/ 2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lnTo>
                    <a:pt x="2" y="0"/>
                  </a:lnTo>
                  <a:lnTo>
                    <a:pt x="4" y="7"/>
                  </a:lnTo>
                  <a:cubicBezTo>
                    <a:pt x="2" y="6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18" name="Freeform 1244"/>
            <p:cNvSpPr>
              <a:spLocks/>
            </p:cNvSpPr>
            <p:nvPr userDrawn="1"/>
          </p:nvSpPr>
          <p:spPr bwMode="auto">
            <a:xfrm>
              <a:off x="323" y="185"/>
              <a:ext cx="2" cy="4"/>
            </a:xfrm>
            <a:custGeom>
              <a:avLst/>
              <a:gdLst>
                <a:gd name="T0" fmla="*/ 4 w 5"/>
                <a:gd name="T1" fmla="*/ 1 h 8"/>
                <a:gd name="T2" fmla="*/ 4 w 5"/>
                <a:gd name="T3" fmla="*/ 1 h 8"/>
                <a:gd name="T4" fmla="*/ 5 w 5"/>
                <a:gd name="T5" fmla="*/ 6 h 8"/>
                <a:gd name="T6" fmla="*/ 4 w 5"/>
                <a:gd name="T7" fmla="*/ 7 h 8"/>
                <a:gd name="T8" fmla="*/ 4 w 5"/>
                <a:gd name="T9" fmla="*/ 7 h 8"/>
                <a:gd name="T10" fmla="*/ 4 w 5"/>
                <a:gd name="T11" fmla="*/ 8 h 8"/>
                <a:gd name="T12" fmla="*/ 0 w 5"/>
                <a:gd name="T13" fmla="*/ 5 h 8"/>
                <a:gd name="T14" fmla="*/ 4 w 5"/>
                <a:gd name="T15" fmla="*/ 0 h 8"/>
                <a:gd name="T16" fmla="*/ 4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4" y="1"/>
                  </a:moveTo>
                  <a:lnTo>
                    <a:pt x="4" y="1"/>
                  </a:lnTo>
                  <a:lnTo>
                    <a:pt x="5" y="6"/>
                  </a:lnTo>
                  <a:cubicBezTo>
                    <a:pt x="5" y="7"/>
                    <a:pt x="5" y="7"/>
                    <a:pt x="4" y="7"/>
                  </a:cubicBezTo>
                  <a:lnTo>
                    <a:pt x="4" y="7"/>
                  </a:lnTo>
                  <a:lnTo>
                    <a:pt x="4" y="8"/>
                  </a:lnTo>
                  <a:cubicBezTo>
                    <a:pt x="3" y="7"/>
                    <a:pt x="1" y="6"/>
                    <a:pt x="0" y="5"/>
                  </a:cubicBezTo>
                  <a:cubicBezTo>
                    <a:pt x="1" y="3"/>
                    <a:pt x="2" y="2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19" name="Freeform 1245"/>
            <p:cNvSpPr>
              <a:spLocks/>
            </p:cNvSpPr>
            <p:nvPr userDrawn="1"/>
          </p:nvSpPr>
          <p:spPr bwMode="auto">
            <a:xfrm>
              <a:off x="325" y="189"/>
              <a:ext cx="0" cy="1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20" name="Freeform 1246"/>
            <p:cNvSpPr>
              <a:spLocks/>
            </p:cNvSpPr>
            <p:nvPr userDrawn="1"/>
          </p:nvSpPr>
          <p:spPr bwMode="auto">
            <a:xfrm>
              <a:off x="318" y="196"/>
              <a:ext cx="2" cy="2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2 h 4"/>
                <a:gd name="T4" fmla="*/ 1 w 4"/>
                <a:gd name="T5" fmla="*/ 4 h 4"/>
                <a:gd name="T6" fmla="*/ 0 w 4"/>
                <a:gd name="T7" fmla="*/ 2 h 4"/>
                <a:gd name="T8" fmla="*/ 0 w 4"/>
                <a:gd name="T9" fmla="*/ 0 h 4"/>
                <a:gd name="T10" fmla="*/ 4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2"/>
                  </a:lnTo>
                  <a:cubicBezTo>
                    <a:pt x="3" y="3"/>
                    <a:pt x="2" y="3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lnTo>
                    <a:pt x="0" y="0"/>
                  </a:lnTo>
                  <a:cubicBezTo>
                    <a:pt x="2" y="1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21" name="Freeform 1247"/>
            <p:cNvSpPr>
              <a:spLocks/>
            </p:cNvSpPr>
            <p:nvPr userDrawn="1"/>
          </p:nvSpPr>
          <p:spPr bwMode="auto">
            <a:xfrm>
              <a:off x="318" y="195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22" name="Freeform 1248"/>
            <p:cNvSpPr>
              <a:spLocks/>
            </p:cNvSpPr>
            <p:nvPr userDrawn="1"/>
          </p:nvSpPr>
          <p:spPr bwMode="auto">
            <a:xfrm>
              <a:off x="316" y="193"/>
              <a:ext cx="2" cy="3"/>
            </a:xfrm>
            <a:custGeom>
              <a:avLst/>
              <a:gdLst>
                <a:gd name="T0" fmla="*/ 5 w 5"/>
                <a:gd name="T1" fmla="*/ 3 h 7"/>
                <a:gd name="T2" fmla="*/ 5 w 5"/>
                <a:gd name="T3" fmla="*/ 3 h 7"/>
                <a:gd name="T4" fmla="*/ 4 w 5"/>
                <a:gd name="T5" fmla="*/ 5 h 7"/>
                <a:gd name="T6" fmla="*/ 3 w 5"/>
                <a:gd name="T7" fmla="*/ 6 h 7"/>
                <a:gd name="T8" fmla="*/ 4 w 5"/>
                <a:gd name="T9" fmla="*/ 6 h 7"/>
                <a:gd name="T10" fmla="*/ 3 w 5"/>
                <a:gd name="T11" fmla="*/ 7 h 7"/>
                <a:gd name="T12" fmla="*/ 0 w 5"/>
                <a:gd name="T13" fmla="*/ 0 h 7"/>
                <a:gd name="T14" fmla="*/ 5 w 5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7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lnTo>
                    <a:pt x="3" y="6"/>
                  </a:lnTo>
                  <a:lnTo>
                    <a:pt x="4" y="6"/>
                  </a:lnTo>
                  <a:lnTo>
                    <a:pt x="3" y="7"/>
                  </a:lnTo>
                  <a:cubicBezTo>
                    <a:pt x="2" y="5"/>
                    <a:pt x="1" y="2"/>
                    <a:pt x="0" y="0"/>
                  </a:cubicBezTo>
                  <a:cubicBezTo>
                    <a:pt x="1" y="1"/>
                    <a:pt x="3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23" name="Freeform 1249"/>
            <p:cNvSpPr>
              <a:spLocks/>
            </p:cNvSpPr>
            <p:nvPr userDrawn="1"/>
          </p:nvSpPr>
          <p:spPr bwMode="auto">
            <a:xfrm>
              <a:off x="315" y="189"/>
              <a:ext cx="2" cy="4"/>
            </a:xfrm>
            <a:custGeom>
              <a:avLst/>
              <a:gdLst>
                <a:gd name="T0" fmla="*/ 2 w 5"/>
                <a:gd name="T1" fmla="*/ 8 h 9"/>
                <a:gd name="T2" fmla="*/ 2 w 5"/>
                <a:gd name="T3" fmla="*/ 8 h 9"/>
                <a:gd name="T4" fmla="*/ 0 w 5"/>
                <a:gd name="T5" fmla="*/ 3 h 9"/>
                <a:gd name="T6" fmla="*/ 1 w 5"/>
                <a:gd name="T7" fmla="*/ 0 h 9"/>
                <a:gd name="T8" fmla="*/ 5 w 5"/>
                <a:gd name="T9" fmla="*/ 4 h 9"/>
                <a:gd name="T10" fmla="*/ 3 w 5"/>
                <a:gd name="T11" fmla="*/ 9 h 9"/>
                <a:gd name="T12" fmla="*/ 2 w 5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2" y="8"/>
                  </a:moveTo>
                  <a:lnTo>
                    <a:pt x="2" y="8"/>
                  </a:ln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3" y="1"/>
                    <a:pt x="4" y="2"/>
                    <a:pt x="5" y="4"/>
                  </a:cubicBezTo>
                  <a:cubicBezTo>
                    <a:pt x="4" y="5"/>
                    <a:pt x="4" y="7"/>
                    <a:pt x="3" y="9"/>
                  </a:cubicBezTo>
                  <a:lnTo>
                    <a:pt x="2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24" name="Freeform 1250"/>
            <p:cNvSpPr>
              <a:spLocks/>
            </p:cNvSpPr>
            <p:nvPr userDrawn="1"/>
          </p:nvSpPr>
          <p:spPr bwMode="auto">
            <a:xfrm>
              <a:off x="324" y="172"/>
              <a:ext cx="3" cy="14"/>
            </a:xfrm>
            <a:custGeom>
              <a:avLst/>
              <a:gdLst>
                <a:gd name="T0" fmla="*/ 4 w 8"/>
                <a:gd name="T1" fmla="*/ 0 h 32"/>
                <a:gd name="T2" fmla="*/ 4 w 8"/>
                <a:gd name="T3" fmla="*/ 0 h 32"/>
                <a:gd name="T4" fmla="*/ 8 w 8"/>
                <a:gd name="T5" fmla="*/ 32 h 32"/>
                <a:gd name="T6" fmla="*/ 7 w 8"/>
                <a:gd name="T7" fmla="*/ 32 h 32"/>
                <a:gd name="T8" fmla="*/ 6 w 8"/>
                <a:gd name="T9" fmla="*/ 31 h 32"/>
                <a:gd name="T10" fmla="*/ 6 w 8"/>
                <a:gd name="T11" fmla="*/ 32 h 32"/>
                <a:gd name="T12" fmla="*/ 0 w 8"/>
                <a:gd name="T13" fmla="*/ 1 h 32"/>
                <a:gd name="T14" fmla="*/ 4 w 8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2">
                  <a:moveTo>
                    <a:pt x="4" y="0"/>
                  </a:moveTo>
                  <a:lnTo>
                    <a:pt x="4" y="0"/>
                  </a:lnTo>
                  <a:lnTo>
                    <a:pt x="8" y="32"/>
                  </a:lnTo>
                  <a:cubicBezTo>
                    <a:pt x="7" y="32"/>
                    <a:pt x="7" y="32"/>
                    <a:pt x="7" y="32"/>
                  </a:cubicBezTo>
                  <a:lnTo>
                    <a:pt x="6" y="31"/>
                  </a:lnTo>
                  <a:cubicBezTo>
                    <a:pt x="6" y="32"/>
                    <a:pt x="6" y="32"/>
                    <a:pt x="6" y="32"/>
                  </a:cubicBezTo>
                  <a:lnTo>
                    <a:pt x="0" y="1"/>
                  </a:lnTo>
                  <a:cubicBezTo>
                    <a:pt x="1" y="0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25" name="Freeform 1251"/>
            <p:cNvSpPr>
              <a:spLocks/>
            </p:cNvSpPr>
            <p:nvPr userDrawn="1"/>
          </p:nvSpPr>
          <p:spPr bwMode="auto">
            <a:xfrm>
              <a:off x="31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4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5" y="1"/>
                    <a:pt x="7" y="3"/>
                    <a:pt x="8" y="5"/>
                  </a:cubicBezTo>
                  <a:cubicBezTo>
                    <a:pt x="7" y="6"/>
                    <a:pt x="5" y="8"/>
                    <a:pt x="4" y="9"/>
                  </a:cubicBez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26" name="Freeform 1252"/>
            <p:cNvSpPr>
              <a:spLocks/>
            </p:cNvSpPr>
            <p:nvPr userDrawn="1"/>
          </p:nvSpPr>
          <p:spPr bwMode="auto">
            <a:xfrm>
              <a:off x="315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7" y="4"/>
                    <a:pt x="8" y="6"/>
                  </a:cubicBezTo>
                  <a:cubicBezTo>
                    <a:pt x="7" y="7"/>
                    <a:pt x="5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27" name="Freeform 1253"/>
            <p:cNvSpPr>
              <a:spLocks/>
            </p:cNvSpPr>
            <p:nvPr userDrawn="1"/>
          </p:nvSpPr>
          <p:spPr bwMode="auto">
            <a:xfrm>
              <a:off x="317" y="178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3"/>
                    <a:pt x="8" y="5"/>
                  </a:cubicBezTo>
                  <a:cubicBezTo>
                    <a:pt x="7" y="7"/>
                    <a:pt x="6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28" name="Freeform 1254"/>
            <p:cNvSpPr>
              <a:spLocks/>
            </p:cNvSpPr>
            <p:nvPr userDrawn="1"/>
          </p:nvSpPr>
          <p:spPr bwMode="auto">
            <a:xfrm>
              <a:off x="319" y="181"/>
              <a:ext cx="4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29" name="Freeform 1255"/>
            <p:cNvSpPr>
              <a:spLocks/>
            </p:cNvSpPr>
            <p:nvPr userDrawn="1"/>
          </p:nvSpPr>
          <p:spPr bwMode="auto">
            <a:xfrm>
              <a:off x="321" y="183"/>
              <a:ext cx="3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7" y="2"/>
                    <a:pt x="8" y="4"/>
                  </a:cubicBezTo>
                  <a:cubicBezTo>
                    <a:pt x="7" y="5"/>
                    <a:pt x="6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30" name="Freeform 1256"/>
            <p:cNvSpPr>
              <a:spLocks/>
            </p:cNvSpPr>
            <p:nvPr userDrawn="1"/>
          </p:nvSpPr>
          <p:spPr bwMode="auto">
            <a:xfrm>
              <a:off x="313" y="178"/>
              <a:ext cx="3" cy="5"/>
            </a:xfrm>
            <a:custGeom>
              <a:avLst/>
              <a:gdLst>
                <a:gd name="T0" fmla="*/ 3 w 7"/>
                <a:gd name="T1" fmla="*/ 11 h 11"/>
                <a:gd name="T2" fmla="*/ 3 w 7"/>
                <a:gd name="T3" fmla="*/ 11 h 11"/>
                <a:gd name="T4" fmla="*/ 0 w 7"/>
                <a:gd name="T5" fmla="*/ 6 h 11"/>
                <a:gd name="T6" fmla="*/ 4 w 7"/>
                <a:gd name="T7" fmla="*/ 0 h 11"/>
                <a:gd name="T8" fmla="*/ 7 w 7"/>
                <a:gd name="T9" fmla="*/ 5 h 11"/>
                <a:gd name="T10" fmla="*/ 3 w 7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3" y="11"/>
                  </a:moveTo>
                  <a:lnTo>
                    <a:pt x="3" y="11"/>
                  </a:lnTo>
                  <a:cubicBezTo>
                    <a:pt x="2" y="10"/>
                    <a:pt x="1" y="8"/>
                    <a:pt x="0" y="6"/>
                  </a:cubicBezTo>
                  <a:cubicBezTo>
                    <a:pt x="1" y="4"/>
                    <a:pt x="2" y="2"/>
                    <a:pt x="4" y="0"/>
                  </a:cubicBezTo>
                  <a:cubicBezTo>
                    <a:pt x="5" y="2"/>
                    <a:pt x="6" y="4"/>
                    <a:pt x="7" y="5"/>
                  </a:cubicBezTo>
                  <a:cubicBezTo>
                    <a:pt x="6" y="7"/>
                    <a:pt x="5" y="9"/>
                    <a:pt x="3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31" name="Freeform 1257"/>
            <p:cNvSpPr>
              <a:spLocks/>
            </p:cNvSpPr>
            <p:nvPr userDrawn="1"/>
          </p:nvSpPr>
          <p:spPr bwMode="auto">
            <a:xfrm>
              <a:off x="315" y="181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2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3"/>
                    <a:pt x="8" y="5"/>
                  </a:cubicBezTo>
                  <a:cubicBezTo>
                    <a:pt x="6" y="6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32" name="Freeform 1258"/>
            <p:cNvSpPr>
              <a:spLocks/>
            </p:cNvSpPr>
            <p:nvPr userDrawn="1"/>
          </p:nvSpPr>
          <p:spPr bwMode="auto">
            <a:xfrm>
              <a:off x="317" y="183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4 h 10"/>
                <a:gd name="T10" fmla="*/ 5 w 8"/>
                <a:gd name="T11" fmla="*/ 9 h 10"/>
                <a:gd name="T12" fmla="*/ 5 w 8"/>
                <a:gd name="T13" fmla="*/ 9 h 10"/>
                <a:gd name="T14" fmla="*/ 4 w 8"/>
                <a:gd name="T15" fmla="*/ 9 h 10"/>
                <a:gd name="T16" fmla="*/ 4 w 8"/>
                <a:gd name="T17" fmla="*/ 10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6" y="2"/>
                    <a:pt x="7" y="3"/>
                    <a:pt x="8" y="4"/>
                  </a:cubicBezTo>
                  <a:cubicBezTo>
                    <a:pt x="7" y="6"/>
                    <a:pt x="6" y="7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4" y="10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33" name="Freeform 1259"/>
            <p:cNvSpPr>
              <a:spLocks/>
            </p:cNvSpPr>
            <p:nvPr userDrawn="1"/>
          </p:nvSpPr>
          <p:spPr bwMode="auto">
            <a:xfrm>
              <a:off x="320" y="186"/>
              <a:ext cx="3" cy="2"/>
            </a:xfrm>
            <a:custGeom>
              <a:avLst/>
              <a:gdLst>
                <a:gd name="T0" fmla="*/ 0 w 7"/>
                <a:gd name="T1" fmla="*/ 4 h 5"/>
                <a:gd name="T2" fmla="*/ 0 w 7"/>
                <a:gd name="T3" fmla="*/ 4 h 5"/>
                <a:gd name="T4" fmla="*/ 3 w 7"/>
                <a:gd name="T5" fmla="*/ 0 h 5"/>
                <a:gd name="T6" fmla="*/ 7 w 7"/>
                <a:gd name="T7" fmla="*/ 4 h 5"/>
                <a:gd name="T8" fmla="*/ 6 w 7"/>
                <a:gd name="T9" fmla="*/ 5 h 5"/>
                <a:gd name="T10" fmla="*/ 0 w 7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4"/>
                  </a:moveTo>
                  <a:lnTo>
                    <a:pt x="0" y="4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6" y="2"/>
                    <a:pt x="7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3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34" name="Freeform 1260"/>
            <p:cNvSpPr>
              <a:spLocks/>
            </p:cNvSpPr>
            <p:nvPr userDrawn="1"/>
          </p:nvSpPr>
          <p:spPr bwMode="auto">
            <a:xfrm>
              <a:off x="319" y="1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35" name="Freeform 1261"/>
            <p:cNvSpPr>
              <a:spLocks/>
            </p:cNvSpPr>
            <p:nvPr userDrawn="1"/>
          </p:nvSpPr>
          <p:spPr bwMode="auto">
            <a:xfrm>
              <a:off x="323" y="187"/>
              <a:ext cx="2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1 w 5"/>
                <a:gd name="T5" fmla="*/ 0 h 4"/>
                <a:gd name="T6" fmla="*/ 5 w 5"/>
                <a:gd name="T7" fmla="*/ 4 h 4"/>
                <a:gd name="T8" fmla="*/ 4 w 5"/>
                <a:gd name="T9" fmla="*/ 4 h 4"/>
                <a:gd name="T10" fmla="*/ 3 w 5"/>
                <a:gd name="T11" fmla="*/ 4 h 4"/>
                <a:gd name="T12" fmla="*/ 0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2" y="1"/>
                    <a:pt x="3" y="2"/>
                    <a:pt x="5" y="4"/>
                  </a:cubicBezTo>
                  <a:lnTo>
                    <a:pt x="4" y="4"/>
                  </a:lnTo>
                  <a:cubicBezTo>
                    <a:pt x="4" y="4"/>
                    <a:pt x="3" y="4"/>
                    <a:pt x="3" y="4"/>
                  </a:cubicBezTo>
                  <a:cubicBezTo>
                    <a:pt x="2" y="3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36" name="Rectangle 1262"/>
            <p:cNvSpPr>
              <a:spLocks noChangeArrowheads="1"/>
            </p:cNvSpPr>
            <p:nvPr userDrawn="1"/>
          </p:nvSpPr>
          <p:spPr bwMode="auto">
            <a:xfrm>
              <a:off x="321" y="191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37" name="Freeform 1263"/>
            <p:cNvSpPr>
              <a:spLocks/>
            </p:cNvSpPr>
            <p:nvPr userDrawn="1"/>
          </p:nvSpPr>
          <p:spPr bwMode="auto">
            <a:xfrm>
              <a:off x="320" y="192"/>
              <a:ext cx="2" cy="2"/>
            </a:xfrm>
            <a:custGeom>
              <a:avLst/>
              <a:gdLst>
                <a:gd name="T0" fmla="*/ 3 w 4"/>
                <a:gd name="T1" fmla="*/ 3 h 3"/>
                <a:gd name="T2" fmla="*/ 3 w 4"/>
                <a:gd name="T3" fmla="*/ 3 h 3"/>
                <a:gd name="T4" fmla="*/ 0 w 4"/>
                <a:gd name="T5" fmla="*/ 0 h 3"/>
                <a:gd name="T6" fmla="*/ 0 w 4"/>
                <a:gd name="T7" fmla="*/ 0 h 3"/>
                <a:gd name="T8" fmla="*/ 4 w 4"/>
                <a:gd name="T9" fmla="*/ 3 h 3"/>
                <a:gd name="T10" fmla="*/ 3 w 4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0"/>
                  </a:lnTo>
                  <a:cubicBezTo>
                    <a:pt x="1" y="1"/>
                    <a:pt x="2" y="2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38" name="Freeform 1264"/>
            <p:cNvSpPr>
              <a:spLocks/>
            </p:cNvSpPr>
            <p:nvPr userDrawn="1"/>
          </p:nvSpPr>
          <p:spPr bwMode="auto">
            <a:xfrm>
              <a:off x="314" y="184"/>
              <a:ext cx="2" cy="4"/>
            </a:xfrm>
            <a:custGeom>
              <a:avLst/>
              <a:gdLst>
                <a:gd name="T0" fmla="*/ 3 w 6"/>
                <a:gd name="T1" fmla="*/ 9 h 9"/>
                <a:gd name="T2" fmla="*/ 3 w 6"/>
                <a:gd name="T3" fmla="*/ 9 h 9"/>
                <a:gd name="T4" fmla="*/ 0 w 6"/>
                <a:gd name="T5" fmla="*/ 4 h 9"/>
                <a:gd name="T6" fmla="*/ 2 w 6"/>
                <a:gd name="T7" fmla="*/ 0 h 9"/>
                <a:gd name="T8" fmla="*/ 6 w 6"/>
                <a:gd name="T9" fmla="*/ 4 h 9"/>
                <a:gd name="T10" fmla="*/ 3 w 6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0" y="3"/>
                    <a:pt x="1" y="1"/>
                    <a:pt x="2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39" name="Freeform 1265"/>
            <p:cNvSpPr>
              <a:spLocks/>
            </p:cNvSpPr>
            <p:nvPr userDrawn="1"/>
          </p:nvSpPr>
          <p:spPr bwMode="auto">
            <a:xfrm>
              <a:off x="315" y="186"/>
              <a:ext cx="4" cy="4"/>
            </a:xfrm>
            <a:custGeom>
              <a:avLst/>
              <a:gdLst>
                <a:gd name="T0" fmla="*/ 4 w 7"/>
                <a:gd name="T1" fmla="*/ 8 h 8"/>
                <a:gd name="T2" fmla="*/ 4 w 7"/>
                <a:gd name="T3" fmla="*/ 8 h 8"/>
                <a:gd name="T4" fmla="*/ 0 w 7"/>
                <a:gd name="T5" fmla="*/ 4 h 8"/>
                <a:gd name="T6" fmla="*/ 3 w 7"/>
                <a:gd name="T7" fmla="*/ 0 h 8"/>
                <a:gd name="T8" fmla="*/ 7 w 7"/>
                <a:gd name="T9" fmla="*/ 4 h 8"/>
                <a:gd name="T10" fmla="*/ 4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1" y="6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1"/>
                    <a:pt x="5" y="3"/>
                    <a:pt x="7" y="4"/>
                  </a:cubicBezTo>
                  <a:cubicBezTo>
                    <a:pt x="6" y="5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40" name="Freeform 1266"/>
            <p:cNvSpPr>
              <a:spLocks/>
            </p:cNvSpPr>
            <p:nvPr userDrawn="1"/>
          </p:nvSpPr>
          <p:spPr bwMode="auto">
            <a:xfrm>
              <a:off x="318" y="189"/>
              <a:ext cx="2" cy="3"/>
            </a:xfrm>
            <a:custGeom>
              <a:avLst/>
              <a:gdLst>
                <a:gd name="T0" fmla="*/ 4 w 6"/>
                <a:gd name="T1" fmla="*/ 8 h 8"/>
                <a:gd name="T2" fmla="*/ 4 w 6"/>
                <a:gd name="T3" fmla="*/ 8 h 8"/>
                <a:gd name="T4" fmla="*/ 0 w 6"/>
                <a:gd name="T5" fmla="*/ 4 h 8"/>
                <a:gd name="T6" fmla="*/ 2 w 6"/>
                <a:gd name="T7" fmla="*/ 0 h 8"/>
                <a:gd name="T8" fmla="*/ 6 w 6"/>
                <a:gd name="T9" fmla="*/ 3 h 8"/>
                <a:gd name="T10" fmla="*/ 6 w 6"/>
                <a:gd name="T11" fmla="*/ 4 h 8"/>
                <a:gd name="T12" fmla="*/ 3 w 6"/>
                <a:gd name="T13" fmla="*/ 5 h 8"/>
                <a:gd name="T14" fmla="*/ 2 w 6"/>
                <a:gd name="T15" fmla="*/ 5 h 8"/>
                <a:gd name="T16" fmla="*/ 4 w 6"/>
                <a:gd name="T17" fmla="*/ 7 h 8"/>
                <a:gd name="T18" fmla="*/ 4 w 6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8">
                  <a:moveTo>
                    <a:pt x="4" y="8"/>
                  </a:moveTo>
                  <a:lnTo>
                    <a:pt x="4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1"/>
                    <a:pt x="5" y="2"/>
                    <a:pt x="6" y="3"/>
                  </a:cubicBezTo>
                  <a:lnTo>
                    <a:pt x="6" y="4"/>
                  </a:lnTo>
                  <a:cubicBezTo>
                    <a:pt x="4" y="4"/>
                    <a:pt x="3" y="5"/>
                    <a:pt x="3" y="5"/>
                  </a:cubicBezTo>
                  <a:lnTo>
                    <a:pt x="2" y="5"/>
                  </a:lnTo>
                  <a:cubicBezTo>
                    <a:pt x="3" y="6"/>
                    <a:pt x="3" y="6"/>
                    <a:pt x="4" y="7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41" name="Freeform 1267"/>
            <p:cNvSpPr>
              <a:spLocks/>
            </p:cNvSpPr>
            <p:nvPr userDrawn="1"/>
          </p:nvSpPr>
          <p:spPr bwMode="auto">
            <a:xfrm>
              <a:off x="319" y="193"/>
              <a:ext cx="2" cy="2"/>
            </a:xfrm>
            <a:custGeom>
              <a:avLst/>
              <a:gdLst>
                <a:gd name="T0" fmla="*/ 2 w 6"/>
                <a:gd name="T1" fmla="*/ 0 h 5"/>
                <a:gd name="T2" fmla="*/ 2 w 6"/>
                <a:gd name="T3" fmla="*/ 0 h 5"/>
                <a:gd name="T4" fmla="*/ 5 w 6"/>
                <a:gd name="T5" fmla="*/ 2 h 5"/>
                <a:gd name="T6" fmla="*/ 4 w 6"/>
                <a:gd name="T7" fmla="*/ 2 h 5"/>
                <a:gd name="T8" fmla="*/ 6 w 6"/>
                <a:gd name="T9" fmla="*/ 4 h 5"/>
                <a:gd name="T10" fmla="*/ 6 w 6"/>
                <a:gd name="T11" fmla="*/ 4 h 5"/>
                <a:gd name="T12" fmla="*/ 2 w 6"/>
                <a:gd name="T13" fmla="*/ 5 h 5"/>
                <a:gd name="T14" fmla="*/ 0 w 6"/>
                <a:gd name="T15" fmla="*/ 4 h 5"/>
                <a:gd name="T16" fmla="*/ 2 w 6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2" y="0"/>
                  </a:lnTo>
                  <a:lnTo>
                    <a:pt x="5" y="2"/>
                  </a:lnTo>
                  <a:lnTo>
                    <a:pt x="4" y="2"/>
                  </a:lnTo>
                  <a:cubicBezTo>
                    <a:pt x="5" y="3"/>
                    <a:pt x="5" y="4"/>
                    <a:pt x="6" y="4"/>
                  </a:cubicBezTo>
                  <a:lnTo>
                    <a:pt x="6" y="4"/>
                  </a:lnTo>
                  <a:cubicBezTo>
                    <a:pt x="4" y="4"/>
                    <a:pt x="3" y="5"/>
                    <a:pt x="2" y="5"/>
                  </a:cubicBezTo>
                  <a:lnTo>
                    <a:pt x="0" y="4"/>
                  </a:lnTo>
                  <a:cubicBezTo>
                    <a:pt x="1" y="3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42" name="Freeform 1268"/>
            <p:cNvSpPr>
              <a:spLocks/>
            </p:cNvSpPr>
            <p:nvPr userDrawn="1"/>
          </p:nvSpPr>
          <p:spPr bwMode="auto">
            <a:xfrm>
              <a:off x="316" y="191"/>
              <a:ext cx="3" cy="3"/>
            </a:xfrm>
            <a:custGeom>
              <a:avLst/>
              <a:gdLst>
                <a:gd name="T0" fmla="*/ 3 w 7"/>
                <a:gd name="T1" fmla="*/ 0 h 8"/>
                <a:gd name="T2" fmla="*/ 3 w 7"/>
                <a:gd name="T3" fmla="*/ 0 h 8"/>
                <a:gd name="T4" fmla="*/ 7 w 7"/>
                <a:gd name="T5" fmla="*/ 4 h 8"/>
                <a:gd name="T6" fmla="*/ 5 w 7"/>
                <a:gd name="T7" fmla="*/ 8 h 8"/>
                <a:gd name="T8" fmla="*/ 0 w 7"/>
                <a:gd name="T9" fmla="*/ 5 h 8"/>
                <a:gd name="T10" fmla="*/ 3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0"/>
                  </a:moveTo>
                  <a:lnTo>
                    <a:pt x="3" y="0"/>
                  </a:lnTo>
                  <a:cubicBezTo>
                    <a:pt x="4" y="2"/>
                    <a:pt x="6" y="3"/>
                    <a:pt x="7" y="4"/>
                  </a:cubicBezTo>
                  <a:cubicBezTo>
                    <a:pt x="7" y="6"/>
                    <a:pt x="6" y="7"/>
                    <a:pt x="5" y="8"/>
                  </a:cubicBezTo>
                  <a:cubicBezTo>
                    <a:pt x="3" y="7"/>
                    <a:pt x="2" y="6"/>
                    <a:pt x="0" y="5"/>
                  </a:cubicBezTo>
                  <a:cubicBezTo>
                    <a:pt x="1" y="4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43" name="Freeform 1269"/>
            <p:cNvSpPr>
              <a:spLocks/>
            </p:cNvSpPr>
            <p:nvPr userDrawn="1"/>
          </p:nvSpPr>
          <p:spPr bwMode="auto">
            <a:xfrm>
              <a:off x="328" y="184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44" name="Freeform 1270"/>
            <p:cNvSpPr>
              <a:spLocks/>
            </p:cNvSpPr>
            <p:nvPr userDrawn="1"/>
          </p:nvSpPr>
          <p:spPr bwMode="auto">
            <a:xfrm>
              <a:off x="328" y="182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1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1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45" name="Freeform 1271"/>
            <p:cNvSpPr>
              <a:spLocks/>
            </p:cNvSpPr>
            <p:nvPr userDrawn="1"/>
          </p:nvSpPr>
          <p:spPr bwMode="auto">
            <a:xfrm>
              <a:off x="328" y="181"/>
              <a:ext cx="0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46" name="Freeform 1272"/>
            <p:cNvSpPr>
              <a:spLocks/>
            </p:cNvSpPr>
            <p:nvPr userDrawn="1"/>
          </p:nvSpPr>
          <p:spPr bwMode="auto">
            <a:xfrm>
              <a:off x="327" y="179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47" name="Freeform 1273"/>
            <p:cNvSpPr>
              <a:spLocks/>
            </p:cNvSpPr>
            <p:nvPr userDrawn="1"/>
          </p:nvSpPr>
          <p:spPr bwMode="auto">
            <a:xfrm>
              <a:off x="327" y="177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48" name="Freeform 1274"/>
            <p:cNvSpPr>
              <a:spLocks/>
            </p:cNvSpPr>
            <p:nvPr userDrawn="1"/>
          </p:nvSpPr>
          <p:spPr bwMode="auto">
            <a:xfrm>
              <a:off x="327" y="176"/>
              <a:ext cx="1" cy="0"/>
            </a:xfrm>
            <a:custGeom>
              <a:avLst/>
              <a:gdLst>
                <a:gd name="T0" fmla="*/ 3 w 4"/>
                <a:gd name="T1" fmla="*/ 0 h 2"/>
                <a:gd name="T2" fmla="*/ 3 w 4"/>
                <a:gd name="T3" fmla="*/ 0 h 2"/>
                <a:gd name="T4" fmla="*/ 4 w 4"/>
                <a:gd name="T5" fmla="*/ 1 h 2"/>
                <a:gd name="T6" fmla="*/ 0 w 4"/>
                <a:gd name="T7" fmla="*/ 2 h 2"/>
                <a:gd name="T8" fmla="*/ 0 w 4"/>
                <a:gd name="T9" fmla="*/ 0 h 2"/>
                <a:gd name="T10" fmla="*/ 3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0"/>
                  </a:lnTo>
                  <a:lnTo>
                    <a:pt x="4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49" name="Freeform 1275"/>
            <p:cNvSpPr>
              <a:spLocks/>
            </p:cNvSpPr>
            <p:nvPr userDrawn="1"/>
          </p:nvSpPr>
          <p:spPr bwMode="auto">
            <a:xfrm>
              <a:off x="327" y="174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3 w 3"/>
                <a:gd name="T5" fmla="*/ 1 h 2"/>
                <a:gd name="T6" fmla="*/ 0 w 3"/>
                <a:gd name="T7" fmla="*/ 2 h 2"/>
                <a:gd name="T8" fmla="*/ 0 w 3"/>
                <a:gd name="T9" fmla="*/ 0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3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50" name="Freeform 1276"/>
            <p:cNvSpPr>
              <a:spLocks/>
            </p:cNvSpPr>
            <p:nvPr userDrawn="1"/>
          </p:nvSpPr>
          <p:spPr bwMode="auto">
            <a:xfrm>
              <a:off x="329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51" name="Freeform 1277"/>
            <p:cNvSpPr>
              <a:spLocks/>
            </p:cNvSpPr>
            <p:nvPr userDrawn="1"/>
          </p:nvSpPr>
          <p:spPr bwMode="auto">
            <a:xfrm>
              <a:off x="329" y="199"/>
              <a:ext cx="1" cy="1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1 w 2"/>
                <a:gd name="T5" fmla="*/ 0 h 2"/>
                <a:gd name="T6" fmla="*/ 2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52" name="Freeform 1278"/>
            <p:cNvSpPr>
              <a:spLocks/>
            </p:cNvSpPr>
            <p:nvPr userDrawn="1"/>
          </p:nvSpPr>
          <p:spPr bwMode="auto">
            <a:xfrm>
              <a:off x="327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53" name="Freeform 1279"/>
            <p:cNvSpPr>
              <a:spLocks/>
            </p:cNvSpPr>
            <p:nvPr userDrawn="1"/>
          </p:nvSpPr>
          <p:spPr bwMode="auto">
            <a:xfrm>
              <a:off x="327" y="200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54" name="Freeform 1280"/>
            <p:cNvSpPr>
              <a:spLocks/>
            </p:cNvSpPr>
            <p:nvPr userDrawn="1"/>
          </p:nvSpPr>
          <p:spPr bwMode="auto">
            <a:xfrm>
              <a:off x="324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55" name="Freeform 1281"/>
            <p:cNvSpPr>
              <a:spLocks/>
            </p:cNvSpPr>
            <p:nvPr userDrawn="1"/>
          </p:nvSpPr>
          <p:spPr bwMode="auto">
            <a:xfrm>
              <a:off x="325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56" name="Freeform 1282"/>
            <p:cNvSpPr>
              <a:spLocks/>
            </p:cNvSpPr>
            <p:nvPr userDrawn="1"/>
          </p:nvSpPr>
          <p:spPr bwMode="auto">
            <a:xfrm>
              <a:off x="322" y="199"/>
              <a:ext cx="1" cy="0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57" name="Freeform 1283"/>
            <p:cNvSpPr>
              <a:spLocks/>
            </p:cNvSpPr>
            <p:nvPr userDrawn="1"/>
          </p:nvSpPr>
          <p:spPr bwMode="auto">
            <a:xfrm>
              <a:off x="323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58" name="Freeform 1284"/>
            <p:cNvSpPr>
              <a:spLocks/>
            </p:cNvSpPr>
            <p:nvPr userDrawn="1"/>
          </p:nvSpPr>
          <p:spPr bwMode="auto">
            <a:xfrm>
              <a:off x="320" y="199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59" name="Freeform 1285"/>
            <p:cNvSpPr>
              <a:spLocks/>
            </p:cNvSpPr>
            <p:nvPr userDrawn="1"/>
          </p:nvSpPr>
          <p:spPr bwMode="auto">
            <a:xfrm>
              <a:off x="321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60" name="Freeform 1286"/>
            <p:cNvSpPr>
              <a:spLocks/>
            </p:cNvSpPr>
            <p:nvPr userDrawn="1"/>
          </p:nvSpPr>
          <p:spPr bwMode="auto">
            <a:xfrm>
              <a:off x="328" y="198"/>
              <a:ext cx="1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4 w 4"/>
                <a:gd name="T5" fmla="*/ 2 h 3"/>
                <a:gd name="T6" fmla="*/ 2 w 4"/>
                <a:gd name="T7" fmla="*/ 3 h 3"/>
                <a:gd name="T8" fmla="*/ 0 w 4"/>
                <a:gd name="T9" fmla="*/ 2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61" name="Freeform 1287"/>
            <p:cNvSpPr>
              <a:spLocks/>
            </p:cNvSpPr>
            <p:nvPr userDrawn="1"/>
          </p:nvSpPr>
          <p:spPr bwMode="auto">
            <a:xfrm>
              <a:off x="32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62" name="Freeform 1288"/>
            <p:cNvSpPr>
              <a:spLocks/>
            </p:cNvSpPr>
            <p:nvPr userDrawn="1"/>
          </p:nvSpPr>
          <p:spPr bwMode="auto">
            <a:xfrm>
              <a:off x="323" y="199"/>
              <a:ext cx="1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1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63" name="Freeform 1289"/>
            <p:cNvSpPr>
              <a:spLocks/>
            </p:cNvSpPr>
            <p:nvPr userDrawn="1"/>
          </p:nvSpPr>
          <p:spPr bwMode="auto">
            <a:xfrm>
              <a:off x="321" y="199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64" name="Freeform 1290"/>
            <p:cNvSpPr>
              <a:spLocks/>
            </p:cNvSpPr>
            <p:nvPr userDrawn="1"/>
          </p:nvSpPr>
          <p:spPr bwMode="auto">
            <a:xfrm>
              <a:off x="320" y="200"/>
              <a:ext cx="0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65" name="Freeform 1291"/>
            <p:cNvSpPr>
              <a:spLocks/>
            </p:cNvSpPr>
            <p:nvPr userDrawn="1"/>
          </p:nvSpPr>
          <p:spPr bwMode="auto">
            <a:xfrm>
              <a:off x="320" y="177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66" name="Freeform 1292"/>
            <p:cNvSpPr>
              <a:spLocks/>
            </p:cNvSpPr>
            <p:nvPr userDrawn="1"/>
          </p:nvSpPr>
          <p:spPr bwMode="auto">
            <a:xfrm>
              <a:off x="317" y="180"/>
              <a:ext cx="2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4 h 4"/>
                <a:gd name="T6" fmla="*/ 0 w 3"/>
                <a:gd name="T7" fmla="*/ 2 h 4"/>
                <a:gd name="T8" fmla="*/ 3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67" name="Freeform 1293"/>
            <p:cNvSpPr>
              <a:spLocks/>
            </p:cNvSpPr>
            <p:nvPr userDrawn="1"/>
          </p:nvSpPr>
          <p:spPr bwMode="auto">
            <a:xfrm>
              <a:off x="315" y="182"/>
              <a:ext cx="1" cy="3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68" name="Freeform 1294"/>
            <p:cNvSpPr>
              <a:spLocks/>
            </p:cNvSpPr>
            <p:nvPr userDrawn="1"/>
          </p:nvSpPr>
          <p:spPr bwMode="auto">
            <a:xfrm>
              <a:off x="314" y="185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69" name="Freeform 1295"/>
            <p:cNvSpPr>
              <a:spLocks/>
            </p:cNvSpPr>
            <p:nvPr userDrawn="1"/>
          </p:nvSpPr>
          <p:spPr bwMode="auto">
            <a:xfrm>
              <a:off x="317" y="185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70" name="Freeform 1296"/>
            <p:cNvSpPr>
              <a:spLocks/>
            </p:cNvSpPr>
            <p:nvPr userDrawn="1"/>
          </p:nvSpPr>
          <p:spPr bwMode="auto">
            <a:xfrm>
              <a:off x="321" y="184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4 h 4"/>
                <a:gd name="T6" fmla="*/ 0 w 3"/>
                <a:gd name="T7" fmla="*/ 2 h 4"/>
                <a:gd name="T8" fmla="*/ 2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3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71" name="Freeform 1297"/>
            <p:cNvSpPr>
              <a:spLocks/>
            </p:cNvSpPr>
            <p:nvPr userDrawn="1"/>
          </p:nvSpPr>
          <p:spPr bwMode="auto">
            <a:xfrm>
              <a:off x="320" y="182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72" name="Freeform 1298"/>
            <p:cNvSpPr>
              <a:spLocks/>
            </p:cNvSpPr>
            <p:nvPr userDrawn="1"/>
          </p:nvSpPr>
          <p:spPr bwMode="auto">
            <a:xfrm>
              <a:off x="321" y="180"/>
              <a:ext cx="1" cy="1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73" name="Freeform 1299"/>
            <p:cNvSpPr>
              <a:spLocks/>
            </p:cNvSpPr>
            <p:nvPr userDrawn="1"/>
          </p:nvSpPr>
          <p:spPr bwMode="auto">
            <a:xfrm>
              <a:off x="318" y="174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1 w 2"/>
                <a:gd name="T5" fmla="*/ 5 h 5"/>
                <a:gd name="T6" fmla="*/ 0 w 2"/>
                <a:gd name="T7" fmla="*/ 2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1" y="5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74" name="Freeform 1300"/>
            <p:cNvSpPr>
              <a:spLocks/>
            </p:cNvSpPr>
            <p:nvPr userDrawn="1"/>
          </p:nvSpPr>
          <p:spPr bwMode="auto">
            <a:xfrm>
              <a:off x="315" y="177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75" name="Freeform 1301"/>
            <p:cNvSpPr>
              <a:spLocks/>
            </p:cNvSpPr>
            <p:nvPr userDrawn="1"/>
          </p:nvSpPr>
          <p:spPr bwMode="auto">
            <a:xfrm>
              <a:off x="314" y="180"/>
              <a:ext cx="0" cy="2"/>
            </a:xfrm>
            <a:custGeom>
              <a:avLst/>
              <a:gdLst>
                <a:gd name="T0" fmla="*/ 1 w 1"/>
                <a:gd name="T1" fmla="*/ 0 h 5"/>
                <a:gd name="T2" fmla="*/ 1 w 1"/>
                <a:gd name="T3" fmla="*/ 0 h 5"/>
                <a:gd name="T4" fmla="*/ 1 w 1"/>
                <a:gd name="T5" fmla="*/ 5 h 5"/>
                <a:gd name="T6" fmla="*/ 0 w 1"/>
                <a:gd name="T7" fmla="*/ 2 h 5"/>
                <a:gd name="T8" fmla="*/ 1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3"/>
                    <a:pt x="1" y="5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76" name="Freeform 1302"/>
            <p:cNvSpPr>
              <a:spLocks/>
            </p:cNvSpPr>
            <p:nvPr userDrawn="1"/>
          </p:nvSpPr>
          <p:spPr bwMode="auto">
            <a:xfrm>
              <a:off x="316" y="187"/>
              <a:ext cx="1" cy="2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1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77" name="Freeform 1303"/>
            <p:cNvSpPr>
              <a:spLocks/>
            </p:cNvSpPr>
            <p:nvPr userDrawn="1"/>
          </p:nvSpPr>
          <p:spPr bwMode="auto">
            <a:xfrm>
              <a:off x="316" y="191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78" name="Freeform 1304"/>
            <p:cNvSpPr>
              <a:spLocks/>
            </p:cNvSpPr>
            <p:nvPr userDrawn="1"/>
          </p:nvSpPr>
          <p:spPr bwMode="auto">
            <a:xfrm>
              <a:off x="324" y="186"/>
              <a:ext cx="0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79" name="Freeform 1305"/>
            <p:cNvSpPr>
              <a:spLocks/>
            </p:cNvSpPr>
            <p:nvPr userDrawn="1"/>
          </p:nvSpPr>
          <p:spPr bwMode="auto">
            <a:xfrm>
              <a:off x="318" y="189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2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80" name="Freeform 1306"/>
            <p:cNvSpPr>
              <a:spLocks/>
            </p:cNvSpPr>
            <p:nvPr userDrawn="1"/>
          </p:nvSpPr>
          <p:spPr bwMode="auto">
            <a:xfrm>
              <a:off x="318" y="195"/>
              <a:ext cx="6" cy="2"/>
            </a:xfrm>
            <a:custGeom>
              <a:avLst/>
              <a:gdLst>
                <a:gd name="T0" fmla="*/ 0 w 12"/>
                <a:gd name="T1" fmla="*/ 2 h 4"/>
                <a:gd name="T2" fmla="*/ 0 w 12"/>
                <a:gd name="T3" fmla="*/ 2 h 4"/>
                <a:gd name="T4" fmla="*/ 8 w 12"/>
                <a:gd name="T5" fmla="*/ 0 h 4"/>
                <a:gd name="T6" fmla="*/ 12 w 12"/>
                <a:gd name="T7" fmla="*/ 2 h 4"/>
                <a:gd name="T8" fmla="*/ 5 w 12"/>
                <a:gd name="T9" fmla="*/ 4 h 4"/>
                <a:gd name="T10" fmla="*/ 0 w 1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6" y="0"/>
                    <a:pt x="8" y="0"/>
                  </a:cubicBezTo>
                  <a:cubicBezTo>
                    <a:pt x="9" y="1"/>
                    <a:pt x="11" y="2"/>
                    <a:pt x="12" y="2"/>
                  </a:cubicBezTo>
                  <a:cubicBezTo>
                    <a:pt x="9" y="3"/>
                    <a:pt x="7" y="3"/>
                    <a:pt x="5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81" name="Freeform 1307"/>
            <p:cNvSpPr>
              <a:spLocks/>
            </p:cNvSpPr>
            <p:nvPr userDrawn="1"/>
          </p:nvSpPr>
          <p:spPr bwMode="auto">
            <a:xfrm>
              <a:off x="320" y="188"/>
              <a:ext cx="5" cy="3"/>
            </a:xfrm>
            <a:custGeom>
              <a:avLst/>
              <a:gdLst>
                <a:gd name="T0" fmla="*/ 12 w 12"/>
                <a:gd name="T1" fmla="*/ 6 h 7"/>
                <a:gd name="T2" fmla="*/ 12 w 12"/>
                <a:gd name="T3" fmla="*/ 6 h 7"/>
                <a:gd name="T4" fmla="*/ 8 w 12"/>
                <a:gd name="T5" fmla="*/ 5 h 7"/>
                <a:gd name="T6" fmla="*/ 8 w 12"/>
                <a:gd name="T7" fmla="*/ 5 h 7"/>
                <a:gd name="T8" fmla="*/ 9 w 12"/>
                <a:gd name="T9" fmla="*/ 7 h 7"/>
                <a:gd name="T10" fmla="*/ 5 w 12"/>
                <a:gd name="T11" fmla="*/ 7 h 7"/>
                <a:gd name="T12" fmla="*/ 0 w 12"/>
                <a:gd name="T13" fmla="*/ 0 h 7"/>
                <a:gd name="T14" fmla="*/ 12 w 12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7">
                  <a:moveTo>
                    <a:pt x="12" y="6"/>
                  </a:moveTo>
                  <a:lnTo>
                    <a:pt x="12" y="6"/>
                  </a:lnTo>
                  <a:cubicBezTo>
                    <a:pt x="10" y="5"/>
                    <a:pt x="9" y="5"/>
                    <a:pt x="8" y="5"/>
                  </a:cubicBezTo>
                  <a:lnTo>
                    <a:pt x="8" y="5"/>
                  </a:lnTo>
                  <a:cubicBezTo>
                    <a:pt x="8" y="6"/>
                    <a:pt x="8" y="7"/>
                    <a:pt x="9" y="7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3" y="5"/>
                    <a:pt x="1" y="2"/>
                    <a:pt x="0" y="0"/>
                  </a:cubicBezTo>
                  <a:cubicBezTo>
                    <a:pt x="4" y="0"/>
                    <a:pt x="9" y="3"/>
                    <a:pt x="1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82" name="Freeform 1308"/>
            <p:cNvSpPr>
              <a:spLocks/>
            </p:cNvSpPr>
            <p:nvPr userDrawn="1"/>
          </p:nvSpPr>
          <p:spPr bwMode="auto">
            <a:xfrm>
              <a:off x="329" y="18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1 w 2"/>
                <a:gd name="T7" fmla="*/ 5 h 5"/>
                <a:gd name="T8" fmla="*/ 0 w 2"/>
                <a:gd name="T9" fmla="*/ 3 h 5"/>
                <a:gd name="T10" fmla="*/ 0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2"/>
                    <a:pt x="2" y="2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83" name="Freeform 1309"/>
            <p:cNvSpPr>
              <a:spLocks/>
            </p:cNvSpPr>
            <p:nvPr userDrawn="1"/>
          </p:nvSpPr>
          <p:spPr bwMode="auto">
            <a:xfrm>
              <a:off x="325" y="189"/>
              <a:ext cx="2" cy="2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3 w 4"/>
                <a:gd name="T5" fmla="*/ 1 h 5"/>
                <a:gd name="T6" fmla="*/ 4 w 4"/>
                <a:gd name="T7" fmla="*/ 5 h 5"/>
                <a:gd name="T8" fmla="*/ 2 w 4"/>
                <a:gd name="T9" fmla="*/ 4 h 5"/>
                <a:gd name="T10" fmla="*/ 0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2" y="0"/>
                    <a:pt x="3" y="1"/>
                  </a:cubicBezTo>
                  <a:cubicBezTo>
                    <a:pt x="3" y="2"/>
                    <a:pt x="3" y="4"/>
                    <a:pt x="4" y="5"/>
                  </a:cubicBezTo>
                  <a:cubicBezTo>
                    <a:pt x="3" y="5"/>
                    <a:pt x="3" y="4"/>
                    <a:pt x="2" y="4"/>
                  </a:cubicBez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84" name="Freeform 1310"/>
            <p:cNvSpPr>
              <a:spLocks/>
            </p:cNvSpPr>
            <p:nvPr userDrawn="1"/>
          </p:nvSpPr>
          <p:spPr bwMode="auto">
            <a:xfrm>
              <a:off x="320" y="191"/>
              <a:ext cx="5" cy="3"/>
            </a:xfrm>
            <a:custGeom>
              <a:avLst/>
              <a:gdLst>
                <a:gd name="T0" fmla="*/ 9 w 13"/>
                <a:gd name="T1" fmla="*/ 2 h 6"/>
                <a:gd name="T2" fmla="*/ 9 w 13"/>
                <a:gd name="T3" fmla="*/ 2 h 6"/>
                <a:gd name="T4" fmla="*/ 13 w 13"/>
                <a:gd name="T5" fmla="*/ 6 h 6"/>
                <a:gd name="T6" fmla="*/ 7 w 13"/>
                <a:gd name="T7" fmla="*/ 5 h 6"/>
                <a:gd name="T8" fmla="*/ 0 w 13"/>
                <a:gd name="T9" fmla="*/ 1 h 6"/>
                <a:gd name="T10" fmla="*/ 9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2" y="5"/>
                    <a:pt x="13" y="6"/>
                  </a:cubicBezTo>
                  <a:cubicBezTo>
                    <a:pt x="11" y="6"/>
                    <a:pt x="9" y="5"/>
                    <a:pt x="7" y="5"/>
                  </a:cubicBezTo>
                  <a:cubicBezTo>
                    <a:pt x="4" y="4"/>
                    <a:pt x="2" y="3"/>
                    <a:pt x="0" y="1"/>
                  </a:cubicBezTo>
                  <a:cubicBezTo>
                    <a:pt x="3" y="0"/>
                    <a:pt x="6" y="1"/>
                    <a:pt x="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85" name="Freeform 1311"/>
            <p:cNvSpPr>
              <a:spLocks/>
            </p:cNvSpPr>
            <p:nvPr userDrawn="1"/>
          </p:nvSpPr>
          <p:spPr bwMode="auto">
            <a:xfrm>
              <a:off x="327" y="187"/>
              <a:ext cx="3" cy="7"/>
            </a:xfrm>
            <a:custGeom>
              <a:avLst/>
              <a:gdLst>
                <a:gd name="T0" fmla="*/ 6 w 7"/>
                <a:gd name="T1" fmla="*/ 7 h 16"/>
                <a:gd name="T2" fmla="*/ 6 w 7"/>
                <a:gd name="T3" fmla="*/ 7 h 16"/>
                <a:gd name="T4" fmla="*/ 6 w 7"/>
                <a:gd name="T5" fmla="*/ 8 h 16"/>
                <a:gd name="T6" fmla="*/ 7 w 7"/>
                <a:gd name="T7" fmla="*/ 16 h 16"/>
                <a:gd name="T8" fmla="*/ 3 w 7"/>
                <a:gd name="T9" fmla="*/ 11 h 16"/>
                <a:gd name="T10" fmla="*/ 0 w 7"/>
                <a:gd name="T11" fmla="*/ 0 h 16"/>
                <a:gd name="T12" fmla="*/ 6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6" y="7"/>
                  </a:moveTo>
                  <a:lnTo>
                    <a:pt x="6" y="7"/>
                  </a:lnTo>
                  <a:cubicBezTo>
                    <a:pt x="6" y="7"/>
                    <a:pt x="6" y="8"/>
                    <a:pt x="6" y="8"/>
                  </a:cubicBezTo>
                  <a:cubicBezTo>
                    <a:pt x="6" y="11"/>
                    <a:pt x="7" y="14"/>
                    <a:pt x="7" y="16"/>
                  </a:cubicBezTo>
                  <a:cubicBezTo>
                    <a:pt x="6" y="14"/>
                    <a:pt x="5" y="13"/>
                    <a:pt x="3" y="11"/>
                  </a:cubicBezTo>
                  <a:cubicBezTo>
                    <a:pt x="1" y="8"/>
                    <a:pt x="0" y="4"/>
                    <a:pt x="0" y="0"/>
                  </a:cubicBezTo>
                  <a:cubicBezTo>
                    <a:pt x="3" y="2"/>
                    <a:pt x="5" y="4"/>
                    <a:pt x="6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86" name="Freeform 1312"/>
            <p:cNvSpPr>
              <a:spLocks/>
            </p:cNvSpPr>
            <p:nvPr userDrawn="1"/>
          </p:nvSpPr>
          <p:spPr bwMode="auto">
            <a:xfrm>
              <a:off x="321" y="194"/>
              <a:ext cx="7" cy="2"/>
            </a:xfrm>
            <a:custGeom>
              <a:avLst/>
              <a:gdLst>
                <a:gd name="T0" fmla="*/ 0 w 16"/>
                <a:gd name="T1" fmla="*/ 1 h 5"/>
                <a:gd name="T2" fmla="*/ 0 w 16"/>
                <a:gd name="T3" fmla="*/ 1 h 5"/>
                <a:gd name="T4" fmla="*/ 16 w 16"/>
                <a:gd name="T5" fmla="*/ 5 h 5"/>
                <a:gd name="T6" fmla="*/ 7 w 16"/>
                <a:gd name="T7" fmla="*/ 5 h 5"/>
                <a:gd name="T8" fmla="*/ 0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0" y="1"/>
                  </a:moveTo>
                  <a:lnTo>
                    <a:pt x="0" y="1"/>
                  </a:lnTo>
                  <a:cubicBezTo>
                    <a:pt x="5" y="0"/>
                    <a:pt x="12" y="1"/>
                    <a:pt x="16" y="5"/>
                  </a:cubicBezTo>
                  <a:cubicBezTo>
                    <a:pt x="13" y="5"/>
                    <a:pt x="10" y="5"/>
                    <a:pt x="7" y="5"/>
                  </a:cubicBezTo>
                  <a:cubicBezTo>
                    <a:pt x="5" y="4"/>
                    <a:pt x="2" y="3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87" name="Freeform 1313"/>
            <p:cNvSpPr>
              <a:spLocks/>
            </p:cNvSpPr>
            <p:nvPr userDrawn="1"/>
          </p:nvSpPr>
          <p:spPr bwMode="auto">
            <a:xfrm>
              <a:off x="324" y="191"/>
              <a:ext cx="6" cy="4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11 h 11"/>
                <a:gd name="T6" fmla="*/ 0 w 15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6" y="1"/>
                    <a:pt x="12" y="6"/>
                    <a:pt x="15" y="11"/>
                  </a:cubicBezTo>
                  <a:cubicBezTo>
                    <a:pt x="9" y="10"/>
                    <a:pt x="3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88" name="Freeform 1314"/>
            <p:cNvSpPr>
              <a:spLocks/>
            </p:cNvSpPr>
            <p:nvPr userDrawn="1"/>
          </p:nvSpPr>
          <p:spPr bwMode="auto">
            <a:xfrm>
              <a:off x="330" y="198"/>
              <a:ext cx="2" cy="2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0 w 3"/>
                <a:gd name="T7" fmla="*/ 2 h 3"/>
                <a:gd name="T8" fmla="*/ 2 w 3"/>
                <a:gd name="T9" fmla="*/ 0 h 3"/>
                <a:gd name="T10" fmla="*/ 3 w 3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89" name="Freeform 1315"/>
            <p:cNvSpPr>
              <a:spLocks/>
            </p:cNvSpPr>
            <p:nvPr userDrawn="1"/>
          </p:nvSpPr>
          <p:spPr bwMode="auto">
            <a:xfrm>
              <a:off x="319" y="197"/>
              <a:ext cx="24" cy="3"/>
            </a:xfrm>
            <a:custGeom>
              <a:avLst/>
              <a:gdLst>
                <a:gd name="T0" fmla="*/ 27 w 54"/>
                <a:gd name="T1" fmla="*/ 1 h 6"/>
                <a:gd name="T2" fmla="*/ 27 w 54"/>
                <a:gd name="T3" fmla="*/ 1 h 6"/>
                <a:gd name="T4" fmla="*/ 0 w 54"/>
                <a:gd name="T5" fmla="*/ 6 h 6"/>
                <a:gd name="T6" fmla="*/ 0 w 54"/>
                <a:gd name="T7" fmla="*/ 4 h 6"/>
                <a:gd name="T8" fmla="*/ 27 w 54"/>
                <a:gd name="T9" fmla="*/ 0 h 6"/>
                <a:gd name="T10" fmla="*/ 54 w 54"/>
                <a:gd name="T11" fmla="*/ 4 h 6"/>
                <a:gd name="T12" fmla="*/ 54 w 54"/>
                <a:gd name="T13" fmla="*/ 6 h 6"/>
                <a:gd name="T14" fmla="*/ 27 w 54"/>
                <a:gd name="T1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6"/>
                  </a:cubicBezTo>
                  <a:lnTo>
                    <a:pt x="0" y="4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4"/>
                  </a:cubicBezTo>
                  <a:lnTo>
                    <a:pt x="54" y="6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90" name="Freeform 1316"/>
            <p:cNvSpPr>
              <a:spLocks/>
            </p:cNvSpPr>
            <p:nvPr userDrawn="1"/>
          </p:nvSpPr>
          <p:spPr bwMode="auto">
            <a:xfrm>
              <a:off x="329" y="171"/>
              <a:ext cx="2" cy="16"/>
            </a:xfrm>
            <a:custGeom>
              <a:avLst/>
              <a:gdLst>
                <a:gd name="T0" fmla="*/ 4 w 4"/>
                <a:gd name="T1" fmla="*/ 31 h 35"/>
                <a:gd name="T2" fmla="*/ 4 w 4"/>
                <a:gd name="T3" fmla="*/ 31 h 35"/>
                <a:gd name="T4" fmla="*/ 2 w 4"/>
                <a:gd name="T5" fmla="*/ 35 h 35"/>
                <a:gd name="T6" fmla="*/ 0 w 4"/>
                <a:gd name="T7" fmla="*/ 0 h 35"/>
                <a:gd name="T8" fmla="*/ 2 w 4"/>
                <a:gd name="T9" fmla="*/ 1 h 35"/>
                <a:gd name="T10" fmla="*/ 1 w 4"/>
                <a:gd name="T11" fmla="*/ 3 h 35"/>
                <a:gd name="T12" fmla="*/ 2 w 4"/>
                <a:gd name="T13" fmla="*/ 6 h 35"/>
                <a:gd name="T14" fmla="*/ 1 w 4"/>
                <a:gd name="T15" fmla="*/ 9 h 35"/>
                <a:gd name="T16" fmla="*/ 3 w 4"/>
                <a:gd name="T17" fmla="*/ 12 h 35"/>
                <a:gd name="T18" fmla="*/ 1 w 4"/>
                <a:gd name="T19" fmla="*/ 14 h 35"/>
                <a:gd name="T20" fmla="*/ 3 w 4"/>
                <a:gd name="T21" fmla="*/ 17 h 35"/>
                <a:gd name="T22" fmla="*/ 2 w 4"/>
                <a:gd name="T23" fmla="*/ 19 h 35"/>
                <a:gd name="T24" fmla="*/ 3 w 4"/>
                <a:gd name="T25" fmla="*/ 22 h 35"/>
                <a:gd name="T26" fmla="*/ 2 w 4"/>
                <a:gd name="T27" fmla="*/ 24 h 35"/>
                <a:gd name="T28" fmla="*/ 3 w 4"/>
                <a:gd name="T29" fmla="*/ 26 h 35"/>
                <a:gd name="T30" fmla="*/ 2 w 4"/>
                <a:gd name="T31" fmla="*/ 28 h 35"/>
                <a:gd name="T32" fmla="*/ 4 w 4"/>
                <a:gd name="T33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4" y="31"/>
                  </a:moveTo>
                  <a:lnTo>
                    <a:pt x="4" y="31"/>
                  </a:lnTo>
                  <a:cubicBezTo>
                    <a:pt x="3" y="32"/>
                    <a:pt x="3" y="33"/>
                    <a:pt x="2" y="35"/>
                  </a:cubicBezTo>
                  <a:lnTo>
                    <a:pt x="0" y="0"/>
                  </a:lnTo>
                  <a:cubicBezTo>
                    <a:pt x="1" y="1"/>
                    <a:pt x="1" y="1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4"/>
                    <a:pt x="2" y="5"/>
                    <a:pt x="2" y="6"/>
                  </a:cubicBezTo>
                  <a:cubicBezTo>
                    <a:pt x="2" y="7"/>
                    <a:pt x="1" y="8"/>
                    <a:pt x="1" y="9"/>
                  </a:cubicBezTo>
                  <a:cubicBezTo>
                    <a:pt x="1" y="10"/>
                    <a:pt x="2" y="11"/>
                    <a:pt x="3" y="12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1" y="15"/>
                    <a:pt x="2" y="16"/>
                    <a:pt x="3" y="17"/>
                  </a:cubicBezTo>
                  <a:cubicBezTo>
                    <a:pt x="2" y="17"/>
                    <a:pt x="2" y="18"/>
                    <a:pt x="2" y="19"/>
                  </a:cubicBezTo>
                  <a:cubicBezTo>
                    <a:pt x="2" y="20"/>
                    <a:pt x="2" y="21"/>
                    <a:pt x="3" y="22"/>
                  </a:cubicBezTo>
                  <a:cubicBezTo>
                    <a:pt x="2" y="22"/>
                    <a:pt x="2" y="23"/>
                    <a:pt x="2" y="24"/>
                  </a:cubicBezTo>
                  <a:cubicBezTo>
                    <a:pt x="2" y="25"/>
                    <a:pt x="2" y="25"/>
                    <a:pt x="3" y="26"/>
                  </a:cubicBezTo>
                  <a:cubicBezTo>
                    <a:pt x="2" y="26"/>
                    <a:pt x="2" y="27"/>
                    <a:pt x="2" y="28"/>
                  </a:cubicBezTo>
                  <a:cubicBezTo>
                    <a:pt x="2" y="29"/>
                    <a:pt x="3" y="30"/>
                    <a:pt x="4" y="3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91" name="Freeform 1317"/>
            <p:cNvSpPr>
              <a:spLocks/>
            </p:cNvSpPr>
            <p:nvPr userDrawn="1"/>
          </p:nvSpPr>
          <p:spPr bwMode="auto">
            <a:xfrm>
              <a:off x="331" y="171"/>
              <a:ext cx="2" cy="16"/>
            </a:xfrm>
            <a:custGeom>
              <a:avLst/>
              <a:gdLst>
                <a:gd name="T0" fmla="*/ 2 w 4"/>
                <a:gd name="T1" fmla="*/ 1 h 35"/>
                <a:gd name="T2" fmla="*/ 2 w 4"/>
                <a:gd name="T3" fmla="*/ 1 h 35"/>
                <a:gd name="T4" fmla="*/ 4 w 4"/>
                <a:gd name="T5" fmla="*/ 0 h 35"/>
                <a:gd name="T6" fmla="*/ 2 w 4"/>
                <a:gd name="T7" fmla="*/ 35 h 35"/>
                <a:gd name="T8" fmla="*/ 0 w 4"/>
                <a:gd name="T9" fmla="*/ 31 h 35"/>
                <a:gd name="T10" fmla="*/ 2 w 4"/>
                <a:gd name="T11" fmla="*/ 28 h 35"/>
                <a:gd name="T12" fmla="*/ 1 w 4"/>
                <a:gd name="T13" fmla="*/ 26 h 35"/>
                <a:gd name="T14" fmla="*/ 2 w 4"/>
                <a:gd name="T15" fmla="*/ 24 h 35"/>
                <a:gd name="T16" fmla="*/ 1 w 4"/>
                <a:gd name="T17" fmla="*/ 22 h 35"/>
                <a:gd name="T18" fmla="*/ 3 w 4"/>
                <a:gd name="T19" fmla="*/ 19 h 35"/>
                <a:gd name="T20" fmla="*/ 2 w 4"/>
                <a:gd name="T21" fmla="*/ 17 h 35"/>
                <a:gd name="T22" fmla="*/ 3 w 4"/>
                <a:gd name="T23" fmla="*/ 14 h 35"/>
                <a:gd name="T24" fmla="*/ 2 w 4"/>
                <a:gd name="T25" fmla="*/ 12 h 35"/>
                <a:gd name="T26" fmla="*/ 3 w 4"/>
                <a:gd name="T27" fmla="*/ 9 h 35"/>
                <a:gd name="T28" fmla="*/ 2 w 4"/>
                <a:gd name="T29" fmla="*/ 6 h 35"/>
                <a:gd name="T30" fmla="*/ 3 w 4"/>
                <a:gd name="T31" fmla="*/ 3 h 35"/>
                <a:gd name="T32" fmla="*/ 2 w 4"/>
                <a:gd name="T3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3" y="1"/>
                    <a:pt x="4" y="0"/>
                  </a:cubicBezTo>
                  <a:lnTo>
                    <a:pt x="2" y="35"/>
                  </a:lnTo>
                  <a:cubicBezTo>
                    <a:pt x="2" y="33"/>
                    <a:pt x="1" y="32"/>
                    <a:pt x="0" y="31"/>
                  </a:cubicBezTo>
                  <a:cubicBezTo>
                    <a:pt x="1" y="30"/>
                    <a:pt x="2" y="29"/>
                    <a:pt x="2" y="28"/>
                  </a:cubicBezTo>
                  <a:cubicBezTo>
                    <a:pt x="2" y="27"/>
                    <a:pt x="2" y="26"/>
                    <a:pt x="1" y="26"/>
                  </a:cubicBezTo>
                  <a:cubicBezTo>
                    <a:pt x="2" y="25"/>
                    <a:pt x="2" y="25"/>
                    <a:pt x="2" y="24"/>
                  </a:cubicBezTo>
                  <a:cubicBezTo>
                    <a:pt x="2" y="23"/>
                    <a:pt x="2" y="22"/>
                    <a:pt x="1" y="22"/>
                  </a:cubicBezTo>
                  <a:cubicBezTo>
                    <a:pt x="2" y="21"/>
                    <a:pt x="3" y="20"/>
                    <a:pt x="3" y="19"/>
                  </a:cubicBezTo>
                  <a:cubicBezTo>
                    <a:pt x="3" y="18"/>
                    <a:pt x="2" y="17"/>
                    <a:pt x="2" y="17"/>
                  </a:cubicBezTo>
                  <a:cubicBezTo>
                    <a:pt x="2" y="16"/>
                    <a:pt x="3" y="15"/>
                    <a:pt x="3" y="14"/>
                  </a:cubicBezTo>
                  <a:cubicBezTo>
                    <a:pt x="3" y="13"/>
                    <a:pt x="2" y="12"/>
                    <a:pt x="2" y="12"/>
                  </a:cubicBezTo>
                  <a:cubicBezTo>
                    <a:pt x="3" y="11"/>
                    <a:pt x="3" y="10"/>
                    <a:pt x="3" y="9"/>
                  </a:cubicBezTo>
                  <a:cubicBezTo>
                    <a:pt x="3" y="8"/>
                    <a:pt x="3" y="7"/>
                    <a:pt x="2" y="6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2"/>
                    <a:pt x="3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92" name="Freeform 1318"/>
            <p:cNvSpPr>
              <a:spLocks/>
            </p:cNvSpPr>
            <p:nvPr userDrawn="1"/>
          </p:nvSpPr>
          <p:spPr bwMode="auto">
            <a:xfrm>
              <a:off x="319" y="200"/>
              <a:ext cx="24" cy="2"/>
            </a:xfrm>
            <a:custGeom>
              <a:avLst/>
              <a:gdLst>
                <a:gd name="T0" fmla="*/ 27 w 54"/>
                <a:gd name="T1" fmla="*/ 1 h 4"/>
                <a:gd name="T2" fmla="*/ 27 w 54"/>
                <a:gd name="T3" fmla="*/ 1 h 4"/>
                <a:gd name="T4" fmla="*/ 0 w 54"/>
                <a:gd name="T5" fmla="*/ 4 h 4"/>
                <a:gd name="T6" fmla="*/ 0 w 54"/>
                <a:gd name="T7" fmla="*/ 3 h 4"/>
                <a:gd name="T8" fmla="*/ 27 w 54"/>
                <a:gd name="T9" fmla="*/ 0 h 4"/>
                <a:gd name="T10" fmla="*/ 54 w 54"/>
                <a:gd name="T11" fmla="*/ 3 h 4"/>
                <a:gd name="T12" fmla="*/ 54 w 54"/>
                <a:gd name="T13" fmla="*/ 4 h 4"/>
                <a:gd name="T14" fmla="*/ 27 w 54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4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4"/>
                  </a:cubicBezTo>
                  <a:lnTo>
                    <a:pt x="0" y="3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3"/>
                  </a:cubicBezTo>
                  <a:lnTo>
                    <a:pt x="54" y="4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93" name="Freeform 1319"/>
            <p:cNvSpPr>
              <a:spLocks/>
            </p:cNvSpPr>
            <p:nvPr userDrawn="1"/>
          </p:nvSpPr>
          <p:spPr bwMode="auto">
            <a:xfrm>
              <a:off x="330" y="186"/>
              <a:ext cx="2" cy="9"/>
            </a:xfrm>
            <a:custGeom>
              <a:avLst/>
              <a:gdLst>
                <a:gd name="T0" fmla="*/ 5 w 5"/>
                <a:gd name="T1" fmla="*/ 10 h 20"/>
                <a:gd name="T2" fmla="*/ 5 w 5"/>
                <a:gd name="T3" fmla="*/ 10 h 20"/>
                <a:gd name="T4" fmla="*/ 3 w 5"/>
                <a:gd name="T5" fmla="*/ 20 h 20"/>
                <a:gd name="T6" fmla="*/ 0 w 5"/>
                <a:gd name="T7" fmla="*/ 10 h 20"/>
                <a:gd name="T8" fmla="*/ 3 w 5"/>
                <a:gd name="T9" fmla="*/ 0 h 20"/>
                <a:gd name="T10" fmla="*/ 5 w 5"/>
                <a:gd name="T1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10"/>
                  </a:moveTo>
                  <a:lnTo>
                    <a:pt x="5" y="10"/>
                  </a:lnTo>
                  <a:cubicBezTo>
                    <a:pt x="5" y="14"/>
                    <a:pt x="4" y="17"/>
                    <a:pt x="3" y="20"/>
                  </a:cubicBezTo>
                  <a:cubicBezTo>
                    <a:pt x="1" y="17"/>
                    <a:pt x="0" y="14"/>
                    <a:pt x="0" y="10"/>
                  </a:cubicBezTo>
                  <a:cubicBezTo>
                    <a:pt x="0" y="7"/>
                    <a:pt x="1" y="3"/>
                    <a:pt x="3" y="0"/>
                  </a:cubicBezTo>
                  <a:cubicBezTo>
                    <a:pt x="4" y="3"/>
                    <a:pt x="5" y="7"/>
                    <a:pt x="5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94" name="Freeform 1320"/>
            <p:cNvSpPr>
              <a:spLocks/>
            </p:cNvSpPr>
            <p:nvPr userDrawn="1"/>
          </p:nvSpPr>
          <p:spPr bwMode="auto">
            <a:xfrm>
              <a:off x="327" y="155"/>
              <a:ext cx="8" cy="8"/>
            </a:xfrm>
            <a:custGeom>
              <a:avLst/>
              <a:gdLst>
                <a:gd name="T0" fmla="*/ 11 w 18"/>
                <a:gd name="T1" fmla="*/ 2 h 17"/>
                <a:gd name="T2" fmla="*/ 11 w 18"/>
                <a:gd name="T3" fmla="*/ 2 h 17"/>
                <a:gd name="T4" fmla="*/ 10 w 18"/>
                <a:gd name="T5" fmla="*/ 5 h 17"/>
                <a:gd name="T6" fmla="*/ 18 w 18"/>
                <a:gd name="T7" fmla="*/ 4 h 17"/>
                <a:gd name="T8" fmla="*/ 18 w 18"/>
                <a:gd name="T9" fmla="*/ 12 h 17"/>
                <a:gd name="T10" fmla="*/ 12 w 18"/>
                <a:gd name="T11" fmla="*/ 10 h 17"/>
                <a:gd name="T12" fmla="*/ 13 w 18"/>
                <a:gd name="T13" fmla="*/ 17 h 17"/>
                <a:gd name="T14" fmla="*/ 4 w 18"/>
                <a:gd name="T15" fmla="*/ 17 h 17"/>
                <a:gd name="T16" fmla="*/ 7 w 18"/>
                <a:gd name="T17" fmla="*/ 11 h 17"/>
                <a:gd name="T18" fmla="*/ 0 w 18"/>
                <a:gd name="T19" fmla="*/ 12 h 17"/>
                <a:gd name="T20" fmla="*/ 0 w 18"/>
                <a:gd name="T21" fmla="*/ 4 h 17"/>
                <a:gd name="T22" fmla="*/ 6 w 18"/>
                <a:gd name="T23" fmla="*/ 6 h 17"/>
                <a:gd name="T24" fmla="*/ 4 w 18"/>
                <a:gd name="T25" fmla="*/ 0 h 17"/>
                <a:gd name="T26" fmla="*/ 13 w 18"/>
                <a:gd name="T27" fmla="*/ 0 h 17"/>
                <a:gd name="T28" fmla="*/ 11 w 18"/>
                <a:gd name="T2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7">
                  <a:moveTo>
                    <a:pt x="11" y="2"/>
                  </a:moveTo>
                  <a:lnTo>
                    <a:pt x="11" y="2"/>
                  </a:lnTo>
                  <a:cubicBezTo>
                    <a:pt x="11" y="3"/>
                    <a:pt x="10" y="4"/>
                    <a:pt x="10" y="5"/>
                  </a:cubicBezTo>
                  <a:cubicBezTo>
                    <a:pt x="11" y="9"/>
                    <a:pt x="17" y="4"/>
                    <a:pt x="18" y="4"/>
                  </a:cubicBezTo>
                  <a:lnTo>
                    <a:pt x="18" y="12"/>
                  </a:lnTo>
                  <a:cubicBezTo>
                    <a:pt x="16" y="11"/>
                    <a:pt x="14" y="9"/>
                    <a:pt x="12" y="10"/>
                  </a:cubicBezTo>
                  <a:cubicBezTo>
                    <a:pt x="8" y="10"/>
                    <a:pt x="12" y="16"/>
                    <a:pt x="13" y="17"/>
                  </a:cubicBezTo>
                  <a:lnTo>
                    <a:pt x="4" y="17"/>
                  </a:lnTo>
                  <a:cubicBezTo>
                    <a:pt x="5" y="16"/>
                    <a:pt x="7" y="13"/>
                    <a:pt x="7" y="11"/>
                  </a:cubicBezTo>
                  <a:cubicBezTo>
                    <a:pt x="7" y="7"/>
                    <a:pt x="1" y="12"/>
                    <a:pt x="0" y="12"/>
                  </a:cubicBezTo>
                  <a:lnTo>
                    <a:pt x="0" y="4"/>
                  </a:lnTo>
                  <a:cubicBezTo>
                    <a:pt x="1" y="5"/>
                    <a:pt x="4" y="7"/>
                    <a:pt x="6" y="6"/>
                  </a:cubicBezTo>
                  <a:cubicBezTo>
                    <a:pt x="10" y="6"/>
                    <a:pt x="5" y="1"/>
                    <a:pt x="4" y="0"/>
                  </a:cubicBezTo>
                  <a:lnTo>
                    <a:pt x="13" y="0"/>
                  </a:lnTo>
                  <a:cubicBezTo>
                    <a:pt x="12" y="1"/>
                    <a:pt x="12" y="2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95" name="Freeform 1321"/>
            <p:cNvSpPr>
              <a:spLocks/>
            </p:cNvSpPr>
            <p:nvPr userDrawn="1"/>
          </p:nvSpPr>
          <p:spPr bwMode="auto">
            <a:xfrm>
              <a:off x="328" y="164"/>
              <a:ext cx="6" cy="6"/>
            </a:xfrm>
            <a:custGeom>
              <a:avLst/>
              <a:gdLst>
                <a:gd name="T0" fmla="*/ 7 w 13"/>
                <a:gd name="T1" fmla="*/ 0 h 14"/>
                <a:gd name="T2" fmla="*/ 7 w 13"/>
                <a:gd name="T3" fmla="*/ 0 h 14"/>
                <a:gd name="T4" fmla="*/ 13 w 13"/>
                <a:gd name="T5" fmla="*/ 7 h 14"/>
                <a:gd name="T6" fmla="*/ 7 w 13"/>
                <a:gd name="T7" fmla="*/ 14 h 14"/>
                <a:gd name="T8" fmla="*/ 0 w 13"/>
                <a:gd name="T9" fmla="*/ 7 h 14"/>
                <a:gd name="T10" fmla="*/ 7 w 1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4">
                  <a:moveTo>
                    <a:pt x="7" y="0"/>
                  </a:moveTo>
                  <a:lnTo>
                    <a:pt x="7" y="0"/>
                  </a:lnTo>
                  <a:cubicBezTo>
                    <a:pt x="10" y="0"/>
                    <a:pt x="13" y="3"/>
                    <a:pt x="13" y="7"/>
                  </a:cubicBezTo>
                  <a:cubicBezTo>
                    <a:pt x="13" y="11"/>
                    <a:pt x="10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96" name="Freeform 1322"/>
            <p:cNvSpPr>
              <a:spLocks/>
            </p:cNvSpPr>
            <p:nvPr userDrawn="1"/>
          </p:nvSpPr>
          <p:spPr bwMode="auto">
            <a:xfrm>
              <a:off x="330" y="181"/>
              <a:ext cx="2" cy="2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2 w 3"/>
                <a:gd name="T5" fmla="*/ 0 h 3"/>
                <a:gd name="T6" fmla="*/ 2 w 3"/>
                <a:gd name="T7" fmla="*/ 0 h 3"/>
                <a:gd name="T8" fmla="*/ 3 w 3"/>
                <a:gd name="T9" fmla="*/ 2 h 3"/>
                <a:gd name="T10" fmla="*/ 2 w 3"/>
                <a:gd name="T11" fmla="*/ 3 h 3"/>
                <a:gd name="T12" fmla="*/ 0 w 3"/>
                <a:gd name="T13" fmla="*/ 2 h 3"/>
                <a:gd name="T14" fmla="*/ 1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2" y="0"/>
                  </a:ln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97" name="Freeform 1323"/>
            <p:cNvSpPr>
              <a:spLocks/>
            </p:cNvSpPr>
            <p:nvPr userDrawn="1"/>
          </p:nvSpPr>
          <p:spPr bwMode="auto">
            <a:xfrm>
              <a:off x="330" y="183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2 h 4"/>
                <a:gd name="T6" fmla="*/ 2 w 3"/>
                <a:gd name="T7" fmla="*/ 4 h 4"/>
                <a:gd name="T8" fmla="*/ 0 w 3"/>
                <a:gd name="T9" fmla="*/ 2 h 4"/>
                <a:gd name="T10" fmla="*/ 1 w 3"/>
                <a:gd name="T11" fmla="*/ 0 h 4"/>
                <a:gd name="T12" fmla="*/ 2 w 3"/>
                <a:gd name="T13" fmla="*/ 1 h 4"/>
                <a:gd name="T14" fmla="*/ 2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3" y="1"/>
                    <a:pt x="3" y="2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98" name="Freeform 1324"/>
            <p:cNvSpPr>
              <a:spLocks/>
            </p:cNvSpPr>
            <p:nvPr userDrawn="1"/>
          </p:nvSpPr>
          <p:spPr bwMode="auto">
            <a:xfrm>
              <a:off x="330" y="179"/>
              <a:ext cx="2" cy="2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2 w 3"/>
                <a:gd name="T5" fmla="*/ 0 h 4"/>
                <a:gd name="T6" fmla="*/ 2 w 3"/>
                <a:gd name="T7" fmla="*/ 0 h 4"/>
                <a:gd name="T8" fmla="*/ 3 w 3"/>
                <a:gd name="T9" fmla="*/ 2 h 4"/>
                <a:gd name="T10" fmla="*/ 2 w 3"/>
                <a:gd name="T11" fmla="*/ 4 h 4"/>
                <a:gd name="T12" fmla="*/ 0 w 3"/>
                <a:gd name="T13" fmla="*/ 2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99" name="Freeform 1325"/>
            <p:cNvSpPr>
              <a:spLocks/>
            </p:cNvSpPr>
            <p:nvPr userDrawn="1"/>
          </p:nvSpPr>
          <p:spPr bwMode="auto">
            <a:xfrm>
              <a:off x="330" y="177"/>
              <a:ext cx="2" cy="2"/>
            </a:xfrm>
            <a:custGeom>
              <a:avLst/>
              <a:gdLst>
                <a:gd name="T0" fmla="*/ 1 w 4"/>
                <a:gd name="T1" fmla="*/ 0 h 4"/>
                <a:gd name="T2" fmla="*/ 1 w 4"/>
                <a:gd name="T3" fmla="*/ 0 h 4"/>
                <a:gd name="T4" fmla="*/ 2 w 4"/>
                <a:gd name="T5" fmla="*/ 0 h 4"/>
                <a:gd name="T6" fmla="*/ 2 w 4"/>
                <a:gd name="T7" fmla="*/ 0 h 4"/>
                <a:gd name="T8" fmla="*/ 4 w 4"/>
                <a:gd name="T9" fmla="*/ 2 h 4"/>
                <a:gd name="T10" fmla="*/ 2 w 4"/>
                <a:gd name="T11" fmla="*/ 4 h 4"/>
                <a:gd name="T12" fmla="*/ 0 w 4"/>
                <a:gd name="T13" fmla="*/ 2 h 4"/>
                <a:gd name="T14" fmla="*/ 1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00" name="Freeform 1326"/>
            <p:cNvSpPr>
              <a:spLocks/>
            </p:cNvSpPr>
            <p:nvPr userDrawn="1"/>
          </p:nvSpPr>
          <p:spPr bwMode="auto">
            <a:xfrm>
              <a:off x="330" y="175"/>
              <a:ext cx="2" cy="1"/>
            </a:xfrm>
            <a:custGeom>
              <a:avLst/>
              <a:gdLst>
                <a:gd name="T0" fmla="*/ 2 w 4"/>
                <a:gd name="T1" fmla="*/ 4 h 4"/>
                <a:gd name="T2" fmla="*/ 2 w 4"/>
                <a:gd name="T3" fmla="*/ 4 h 4"/>
                <a:gd name="T4" fmla="*/ 0 w 4"/>
                <a:gd name="T5" fmla="*/ 2 h 4"/>
                <a:gd name="T6" fmla="*/ 1 w 4"/>
                <a:gd name="T7" fmla="*/ 0 h 4"/>
                <a:gd name="T8" fmla="*/ 2 w 4"/>
                <a:gd name="T9" fmla="*/ 0 h 4"/>
                <a:gd name="T10" fmla="*/ 2 w 4"/>
                <a:gd name="T11" fmla="*/ 0 h 4"/>
                <a:gd name="T12" fmla="*/ 4 w 4"/>
                <a:gd name="T13" fmla="*/ 2 h 4"/>
                <a:gd name="T14" fmla="*/ 2 w 4"/>
                <a:gd name="T15" fmla="*/ 4 h 4"/>
                <a:gd name="T16" fmla="*/ 2 w 4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2" y="4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lnTo>
                    <a:pt x="2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01" name="Freeform 1327"/>
            <p:cNvSpPr>
              <a:spLocks/>
            </p:cNvSpPr>
            <p:nvPr userDrawn="1"/>
          </p:nvSpPr>
          <p:spPr bwMode="auto">
            <a:xfrm>
              <a:off x="330" y="172"/>
              <a:ext cx="2" cy="2"/>
            </a:xfrm>
            <a:custGeom>
              <a:avLst/>
              <a:gdLst>
                <a:gd name="T0" fmla="*/ 3 w 5"/>
                <a:gd name="T1" fmla="*/ 0 h 4"/>
                <a:gd name="T2" fmla="*/ 3 w 5"/>
                <a:gd name="T3" fmla="*/ 0 h 4"/>
                <a:gd name="T4" fmla="*/ 5 w 5"/>
                <a:gd name="T5" fmla="*/ 2 h 4"/>
                <a:gd name="T6" fmla="*/ 3 w 5"/>
                <a:gd name="T7" fmla="*/ 4 h 4"/>
                <a:gd name="T8" fmla="*/ 0 w 5"/>
                <a:gd name="T9" fmla="*/ 2 h 4"/>
                <a:gd name="T10" fmla="*/ 3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02" name="Freeform 1328"/>
            <p:cNvSpPr>
              <a:spLocks/>
            </p:cNvSpPr>
            <p:nvPr userDrawn="1"/>
          </p:nvSpPr>
          <p:spPr bwMode="auto">
            <a:xfrm>
              <a:off x="233" y="181"/>
              <a:ext cx="98" cy="48"/>
            </a:xfrm>
            <a:custGeom>
              <a:avLst/>
              <a:gdLst>
                <a:gd name="T0" fmla="*/ 208 w 220"/>
                <a:gd name="T1" fmla="*/ 57 h 105"/>
                <a:gd name="T2" fmla="*/ 208 w 220"/>
                <a:gd name="T3" fmla="*/ 57 h 105"/>
                <a:gd name="T4" fmla="*/ 159 w 220"/>
                <a:gd name="T5" fmla="*/ 81 h 105"/>
                <a:gd name="T6" fmla="*/ 99 w 220"/>
                <a:gd name="T7" fmla="*/ 81 h 105"/>
                <a:gd name="T8" fmla="*/ 63 w 220"/>
                <a:gd name="T9" fmla="*/ 68 h 105"/>
                <a:gd name="T10" fmla="*/ 63 w 220"/>
                <a:gd name="T11" fmla="*/ 22 h 105"/>
                <a:gd name="T12" fmla="*/ 41 w 220"/>
                <a:gd name="T13" fmla="*/ 31 h 105"/>
                <a:gd name="T14" fmla="*/ 39 w 220"/>
                <a:gd name="T15" fmla="*/ 39 h 105"/>
                <a:gd name="T16" fmla="*/ 47 w 220"/>
                <a:gd name="T17" fmla="*/ 74 h 105"/>
                <a:gd name="T18" fmla="*/ 38 w 220"/>
                <a:gd name="T19" fmla="*/ 93 h 105"/>
                <a:gd name="T20" fmla="*/ 42 w 220"/>
                <a:gd name="T21" fmla="*/ 105 h 105"/>
                <a:gd name="T22" fmla="*/ 27 w 220"/>
                <a:gd name="T23" fmla="*/ 85 h 105"/>
                <a:gd name="T24" fmla="*/ 33 w 220"/>
                <a:gd name="T25" fmla="*/ 72 h 105"/>
                <a:gd name="T26" fmla="*/ 11 w 220"/>
                <a:gd name="T27" fmla="*/ 77 h 105"/>
                <a:gd name="T28" fmla="*/ 9 w 220"/>
                <a:gd name="T29" fmla="*/ 87 h 105"/>
                <a:gd name="T30" fmla="*/ 0 w 220"/>
                <a:gd name="T31" fmla="*/ 74 h 105"/>
                <a:gd name="T32" fmla="*/ 11 w 220"/>
                <a:gd name="T33" fmla="*/ 65 h 105"/>
                <a:gd name="T34" fmla="*/ 20 w 220"/>
                <a:gd name="T35" fmla="*/ 63 h 105"/>
                <a:gd name="T36" fmla="*/ 9 w 220"/>
                <a:gd name="T37" fmla="*/ 38 h 105"/>
                <a:gd name="T38" fmla="*/ 33 w 220"/>
                <a:gd name="T39" fmla="*/ 23 h 105"/>
                <a:gd name="T40" fmla="*/ 40 w 220"/>
                <a:gd name="T41" fmla="*/ 16 h 105"/>
                <a:gd name="T42" fmla="*/ 61 w 220"/>
                <a:gd name="T43" fmla="*/ 2 h 105"/>
                <a:gd name="T44" fmla="*/ 74 w 220"/>
                <a:gd name="T45" fmla="*/ 10 h 105"/>
                <a:gd name="T46" fmla="*/ 84 w 220"/>
                <a:gd name="T47" fmla="*/ 16 h 105"/>
                <a:gd name="T48" fmla="*/ 81 w 220"/>
                <a:gd name="T49" fmla="*/ 42 h 105"/>
                <a:gd name="T50" fmla="*/ 76 w 220"/>
                <a:gd name="T51" fmla="*/ 63 h 105"/>
                <a:gd name="T52" fmla="*/ 101 w 220"/>
                <a:gd name="T53" fmla="*/ 79 h 105"/>
                <a:gd name="T54" fmla="*/ 143 w 220"/>
                <a:gd name="T55" fmla="*/ 79 h 105"/>
                <a:gd name="T56" fmla="*/ 188 w 220"/>
                <a:gd name="T57" fmla="*/ 51 h 105"/>
                <a:gd name="T58" fmla="*/ 191 w 220"/>
                <a:gd name="T59" fmla="*/ 48 h 105"/>
                <a:gd name="T60" fmla="*/ 220 w 220"/>
                <a:gd name="T61" fmla="*/ 45 h 105"/>
                <a:gd name="T62" fmla="*/ 208 w 220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0" h="105">
                  <a:moveTo>
                    <a:pt x="208" y="57"/>
                  </a:moveTo>
                  <a:lnTo>
                    <a:pt x="208" y="57"/>
                  </a:lnTo>
                  <a:cubicBezTo>
                    <a:pt x="199" y="66"/>
                    <a:pt x="179" y="77"/>
                    <a:pt x="159" y="81"/>
                  </a:cubicBezTo>
                  <a:cubicBezTo>
                    <a:pt x="143" y="84"/>
                    <a:pt x="111" y="82"/>
                    <a:pt x="99" y="81"/>
                  </a:cubicBezTo>
                  <a:cubicBezTo>
                    <a:pt x="84" y="80"/>
                    <a:pt x="70" y="76"/>
                    <a:pt x="63" y="68"/>
                  </a:cubicBezTo>
                  <a:cubicBezTo>
                    <a:pt x="50" y="54"/>
                    <a:pt x="71" y="36"/>
                    <a:pt x="63" y="22"/>
                  </a:cubicBezTo>
                  <a:cubicBezTo>
                    <a:pt x="56" y="26"/>
                    <a:pt x="51" y="30"/>
                    <a:pt x="41" y="31"/>
                  </a:cubicBezTo>
                  <a:cubicBezTo>
                    <a:pt x="40" y="33"/>
                    <a:pt x="39" y="37"/>
                    <a:pt x="39" y="39"/>
                  </a:cubicBezTo>
                  <a:cubicBezTo>
                    <a:pt x="35" y="55"/>
                    <a:pt x="51" y="58"/>
                    <a:pt x="47" y="74"/>
                  </a:cubicBezTo>
                  <a:cubicBezTo>
                    <a:pt x="45" y="82"/>
                    <a:pt x="40" y="84"/>
                    <a:pt x="38" y="93"/>
                  </a:cubicBezTo>
                  <a:cubicBezTo>
                    <a:pt x="38" y="93"/>
                    <a:pt x="37" y="100"/>
                    <a:pt x="42" y="105"/>
                  </a:cubicBezTo>
                  <a:cubicBezTo>
                    <a:pt x="30" y="105"/>
                    <a:pt x="23" y="95"/>
                    <a:pt x="27" y="85"/>
                  </a:cubicBezTo>
                  <a:cubicBezTo>
                    <a:pt x="29" y="81"/>
                    <a:pt x="33" y="77"/>
                    <a:pt x="33" y="72"/>
                  </a:cubicBezTo>
                  <a:cubicBezTo>
                    <a:pt x="27" y="81"/>
                    <a:pt x="21" y="80"/>
                    <a:pt x="11" y="77"/>
                  </a:cubicBezTo>
                  <a:cubicBezTo>
                    <a:pt x="7" y="76"/>
                    <a:pt x="6" y="82"/>
                    <a:pt x="9" y="87"/>
                  </a:cubicBezTo>
                  <a:cubicBezTo>
                    <a:pt x="2" y="83"/>
                    <a:pt x="0" y="77"/>
                    <a:pt x="0" y="74"/>
                  </a:cubicBezTo>
                  <a:cubicBezTo>
                    <a:pt x="0" y="67"/>
                    <a:pt x="6" y="63"/>
                    <a:pt x="11" y="65"/>
                  </a:cubicBezTo>
                  <a:cubicBezTo>
                    <a:pt x="14" y="65"/>
                    <a:pt x="20" y="69"/>
                    <a:pt x="20" y="63"/>
                  </a:cubicBezTo>
                  <a:cubicBezTo>
                    <a:pt x="21" y="53"/>
                    <a:pt x="6" y="54"/>
                    <a:pt x="9" y="38"/>
                  </a:cubicBezTo>
                  <a:cubicBezTo>
                    <a:pt x="11" y="29"/>
                    <a:pt x="20" y="25"/>
                    <a:pt x="33" y="23"/>
                  </a:cubicBezTo>
                  <a:cubicBezTo>
                    <a:pt x="35" y="22"/>
                    <a:pt x="38" y="19"/>
                    <a:pt x="40" y="16"/>
                  </a:cubicBezTo>
                  <a:cubicBezTo>
                    <a:pt x="48" y="3"/>
                    <a:pt x="56" y="0"/>
                    <a:pt x="61" y="2"/>
                  </a:cubicBezTo>
                  <a:cubicBezTo>
                    <a:pt x="66" y="5"/>
                    <a:pt x="69" y="8"/>
                    <a:pt x="74" y="10"/>
                  </a:cubicBezTo>
                  <a:cubicBezTo>
                    <a:pt x="77" y="12"/>
                    <a:pt x="81" y="13"/>
                    <a:pt x="84" y="16"/>
                  </a:cubicBezTo>
                  <a:cubicBezTo>
                    <a:pt x="89" y="24"/>
                    <a:pt x="84" y="35"/>
                    <a:pt x="81" y="42"/>
                  </a:cubicBezTo>
                  <a:cubicBezTo>
                    <a:pt x="79" y="47"/>
                    <a:pt x="74" y="56"/>
                    <a:pt x="76" y="63"/>
                  </a:cubicBezTo>
                  <a:cubicBezTo>
                    <a:pt x="78" y="72"/>
                    <a:pt x="92" y="77"/>
                    <a:pt x="101" y="79"/>
                  </a:cubicBezTo>
                  <a:cubicBezTo>
                    <a:pt x="108" y="81"/>
                    <a:pt x="130" y="82"/>
                    <a:pt x="143" y="79"/>
                  </a:cubicBezTo>
                  <a:cubicBezTo>
                    <a:pt x="155" y="76"/>
                    <a:pt x="182" y="61"/>
                    <a:pt x="188" y="51"/>
                  </a:cubicBezTo>
                  <a:cubicBezTo>
                    <a:pt x="191" y="48"/>
                    <a:pt x="191" y="48"/>
                    <a:pt x="191" y="48"/>
                  </a:cubicBezTo>
                  <a:cubicBezTo>
                    <a:pt x="200" y="44"/>
                    <a:pt x="220" y="45"/>
                    <a:pt x="220" y="45"/>
                  </a:cubicBezTo>
                  <a:cubicBezTo>
                    <a:pt x="220" y="45"/>
                    <a:pt x="216" y="49"/>
                    <a:pt x="208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03" name="Freeform 1329"/>
            <p:cNvSpPr>
              <a:spLocks/>
            </p:cNvSpPr>
            <p:nvPr userDrawn="1"/>
          </p:nvSpPr>
          <p:spPr bwMode="auto">
            <a:xfrm>
              <a:off x="298" y="203"/>
              <a:ext cx="25" cy="14"/>
            </a:xfrm>
            <a:custGeom>
              <a:avLst/>
              <a:gdLst>
                <a:gd name="T0" fmla="*/ 45 w 55"/>
                <a:gd name="T1" fmla="*/ 3 h 32"/>
                <a:gd name="T2" fmla="*/ 45 w 55"/>
                <a:gd name="T3" fmla="*/ 3 h 32"/>
                <a:gd name="T4" fmla="*/ 55 w 55"/>
                <a:gd name="T5" fmla="*/ 0 h 32"/>
                <a:gd name="T6" fmla="*/ 0 w 55"/>
                <a:gd name="T7" fmla="*/ 32 h 32"/>
                <a:gd name="T8" fmla="*/ 45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45" y="3"/>
                  </a:moveTo>
                  <a:lnTo>
                    <a:pt x="45" y="3"/>
                  </a:lnTo>
                  <a:cubicBezTo>
                    <a:pt x="48" y="1"/>
                    <a:pt x="55" y="0"/>
                    <a:pt x="55" y="0"/>
                  </a:cubicBezTo>
                  <a:cubicBezTo>
                    <a:pt x="49" y="10"/>
                    <a:pt x="21" y="28"/>
                    <a:pt x="0" y="32"/>
                  </a:cubicBezTo>
                  <a:cubicBezTo>
                    <a:pt x="11" y="29"/>
                    <a:pt x="38" y="15"/>
                    <a:pt x="4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04" name="Freeform 1330"/>
            <p:cNvSpPr>
              <a:spLocks/>
            </p:cNvSpPr>
            <p:nvPr userDrawn="1"/>
          </p:nvSpPr>
          <p:spPr bwMode="auto">
            <a:xfrm>
              <a:off x="302" y="202"/>
              <a:ext cx="26" cy="15"/>
            </a:xfrm>
            <a:custGeom>
              <a:avLst/>
              <a:gdLst>
                <a:gd name="T0" fmla="*/ 59 w 59"/>
                <a:gd name="T1" fmla="*/ 0 h 33"/>
                <a:gd name="T2" fmla="*/ 59 w 59"/>
                <a:gd name="T3" fmla="*/ 0 h 33"/>
                <a:gd name="T4" fmla="*/ 0 w 59"/>
                <a:gd name="T5" fmla="*/ 33 h 33"/>
                <a:gd name="T6" fmla="*/ 50 w 59"/>
                <a:gd name="T7" fmla="*/ 1 h 33"/>
                <a:gd name="T8" fmla="*/ 59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59" y="0"/>
                  </a:moveTo>
                  <a:lnTo>
                    <a:pt x="59" y="0"/>
                  </a:lnTo>
                  <a:cubicBezTo>
                    <a:pt x="52" y="13"/>
                    <a:pt x="25" y="29"/>
                    <a:pt x="0" y="33"/>
                  </a:cubicBezTo>
                  <a:cubicBezTo>
                    <a:pt x="24" y="25"/>
                    <a:pt x="45" y="11"/>
                    <a:pt x="50" y="1"/>
                  </a:cubicBezTo>
                  <a:cubicBezTo>
                    <a:pt x="54" y="0"/>
                    <a:pt x="56" y="0"/>
                    <a:pt x="5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05" name="Freeform 1331"/>
            <p:cNvSpPr>
              <a:spLocks/>
            </p:cNvSpPr>
            <p:nvPr userDrawn="1"/>
          </p:nvSpPr>
          <p:spPr bwMode="auto">
            <a:xfrm>
              <a:off x="235" y="195"/>
              <a:ext cx="18" cy="32"/>
            </a:xfrm>
            <a:custGeom>
              <a:avLst/>
              <a:gdLst>
                <a:gd name="T0" fmla="*/ 26 w 41"/>
                <a:gd name="T1" fmla="*/ 1 h 70"/>
                <a:gd name="T2" fmla="*/ 26 w 41"/>
                <a:gd name="T3" fmla="*/ 1 h 70"/>
                <a:gd name="T4" fmla="*/ 28 w 41"/>
                <a:gd name="T5" fmla="*/ 0 h 70"/>
                <a:gd name="T6" fmla="*/ 27 w 41"/>
                <a:gd name="T7" fmla="*/ 13 h 70"/>
                <a:gd name="T8" fmla="*/ 30 w 41"/>
                <a:gd name="T9" fmla="*/ 0 h 70"/>
                <a:gd name="T10" fmla="*/ 33 w 41"/>
                <a:gd name="T11" fmla="*/ 0 h 70"/>
                <a:gd name="T12" fmla="*/ 34 w 41"/>
                <a:gd name="T13" fmla="*/ 24 h 70"/>
                <a:gd name="T14" fmla="*/ 36 w 41"/>
                <a:gd name="T15" fmla="*/ 49 h 70"/>
                <a:gd name="T16" fmla="*/ 32 w 41"/>
                <a:gd name="T17" fmla="*/ 70 h 70"/>
                <a:gd name="T18" fmla="*/ 28 w 41"/>
                <a:gd name="T19" fmla="*/ 47 h 70"/>
                <a:gd name="T20" fmla="*/ 28 w 41"/>
                <a:gd name="T21" fmla="*/ 33 h 70"/>
                <a:gd name="T22" fmla="*/ 17 w 41"/>
                <a:gd name="T23" fmla="*/ 45 h 70"/>
                <a:gd name="T24" fmla="*/ 0 w 41"/>
                <a:gd name="T25" fmla="*/ 46 h 70"/>
                <a:gd name="T26" fmla="*/ 11 w 41"/>
                <a:gd name="T27" fmla="*/ 41 h 70"/>
                <a:gd name="T28" fmla="*/ 20 w 41"/>
                <a:gd name="T29" fmla="*/ 21 h 70"/>
                <a:gd name="T30" fmla="*/ 15 w 41"/>
                <a:gd name="T31" fmla="*/ 3 h 70"/>
                <a:gd name="T32" fmla="*/ 16 w 41"/>
                <a:gd name="T33" fmla="*/ 13 h 70"/>
                <a:gd name="T34" fmla="*/ 18 w 41"/>
                <a:gd name="T35" fmla="*/ 2 h 70"/>
                <a:gd name="T36" fmla="*/ 20 w 41"/>
                <a:gd name="T37" fmla="*/ 2 h 70"/>
                <a:gd name="T38" fmla="*/ 20 w 41"/>
                <a:gd name="T39" fmla="*/ 13 h 70"/>
                <a:gd name="T40" fmla="*/ 21 w 41"/>
                <a:gd name="T41" fmla="*/ 1 h 70"/>
                <a:gd name="T42" fmla="*/ 23 w 41"/>
                <a:gd name="T43" fmla="*/ 1 h 70"/>
                <a:gd name="T44" fmla="*/ 24 w 41"/>
                <a:gd name="T45" fmla="*/ 13 h 70"/>
                <a:gd name="T46" fmla="*/ 2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26" y="1"/>
                  </a:moveTo>
                  <a:lnTo>
                    <a:pt x="26" y="1"/>
                  </a:lnTo>
                  <a:lnTo>
                    <a:pt x="28" y="0"/>
                  </a:lnTo>
                  <a:cubicBezTo>
                    <a:pt x="26" y="4"/>
                    <a:pt x="26" y="8"/>
                    <a:pt x="27" y="13"/>
                  </a:cubicBezTo>
                  <a:cubicBezTo>
                    <a:pt x="27" y="7"/>
                    <a:pt x="29" y="2"/>
                    <a:pt x="30" y="0"/>
                  </a:cubicBezTo>
                  <a:cubicBezTo>
                    <a:pt x="31" y="0"/>
                    <a:pt x="33" y="0"/>
                    <a:pt x="33" y="0"/>
                  </a:cubicBezTo>
                  <a:cubicBezTo>
                    <a:pt x="28" y="11"/>
                    <a:pt x="30" y="19"/>
                    <a:pt x="34" y="24"/>
                  </a:cubicBezTo>
                  <a:cubicBezTo>
                    <a:pt x="41" y="32"/>
                    <a:pt x="41" y="40"/>
                    <a:pt x="36" y="49"/>
                  </a:cubicBezTo>
                  <a:cubicBezTo>
                    <a:pt x="34" y="53"/>
                    <a:pt x="26" y="63"/>
                    <a:pt x="32" y="70"/>
                  </a:cubicBezTo>
                  <a:cubicBezTo>
                    <a:pt x="18" y="63"/>
                    <a:pt x="24" y="51"/>
                    <a:pt x="28" y="47"/>
                  </a:cubicBezTo>
                  <a:cubicBezTo>
                    <a:pt x="31" y="43"/>
                    <a:pt x="31" y="36"/>
                    <a:pt x="28" y="33"/>
                  </a:cubicBezTo>
                  <a:cubicBezTo>
                    <a:pt x="28" y="40"/>
                    <a:pt x="22" y="45"/>
                    <a:pt x="17" y="45"/>
                  </a:cubicBezTo>
                  <a:cubicBezTo>
                    <a:pt x="12" y="45"/>
                    <a:pt x="3" y="38"/>
                    <a:pt x="0" y="46"/>
                  </a:cubicBezTo>
                  <a:cubicBezTo>
                    <a:pt x="0" y="38"/>
                    <a:pt x="6" y="40"/>
                    <a:pt x="11" y="41"/>
                  </a:cubicBezTo>
                  <a:cubicBezTo>
                    <a:pt x="26" y="44"/>
                    <a:pt x="26" y="26"/>
                    <a:pt x="20" y="21"/>
                  </a:cubicBezTo>
                  <a:cubicBezTo>
                    <a:pt x="14" y="16"/>
                    <a:pt x="6" y="9"/>
                    <a:pt x="15" y="3"/>
                  </a:cubicBezTo>
                  <a:cubicBezTo>
                    <a:pt x="14" y="6"/>
                    <a:pt x="14" y="10"/>
                    <a:pt x="16" y="13"/>
                  </a:cubicBezTo>
                  <a:cubicBezTo>
                    <a:pt x="15" y="9"/>
                    <a:pt x="17" y="3"/>
                    <a:pt x="18" y="2"/>
                  </a:cubicBezTo>
                  <a:lnTo>
                    <a:pt x="20" y="2"/>
                  </a:lnTo>
                  <a:cubicBezTo>
                    <a:pt x="18" y="5"/>
                    <a:pt x="18" y="9"/>
                    <a:pt x="20" y="13"/>
                  </a:cubicBezTo>
                  <a:cubicBezTo>
                    <a:pt x="19" y="10"/>
                    <a:pt x="20" y="4"/>
                    <a:pt x="21" y="1"/>
                  </a:cubicBezTo>
                  <a:lnTo>
                    <a:pt x="23" y="1"/>
                  </a:lnTo>
                  <a:cubicBezTo>
                    <a:pt x="22" y="4"/>
                    <a:pt x="22" y="8"/>
                    <a:pt x="24" y="13"/>
                  </a:cubicBezTo>
                  <a:cubicBezTo>
                    <a:pt x="23" y="7"/>
                    <a:pt x="25" y="3"/>
                    <a:pt x="2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06" name="Freeform 1332"/>
            <p:cNvSpPr>
              <a:spLocks/>
            </p:cNvSpPr>
            <p:nvPr userDrawn="1"/>
          </p:nvSpPr>
          <p:spPr bwMode="auto">
            <a:xfrm>
              <a:off x="260" y="190"/>
              <a:ext cx="9" cy="23"/>
            </a:xfrm>
            <a:custGeom>
              <a:avLst/>
              <a:gdLst>
                <a:gd name="T0" fmla="*/ 8 w 21"/>
                <a:gd name="T1" fmla="*/ 0 h 51"/>
                <a:gd name="T2" fmla="*/ 8 w 21"/>
                <a:gd name="T3" fmla="*/ 0 h 51"/>
                <a:gd name="T4" fmla="*/ 10 w 21"/>
                <a:gd name="T5" fmla="*/ 0 h 51"/>
                <a:gd name="T6" fmla="*/ 12 w 21"/>
                <a:gd name="T7" fmla="*/ 11 h 51"/>
                <a:gd name="T8" fmla="*/ 13 w 21"/>
                <a:gd name="T9" fmla="*/ 0 h 51"/>
                <a:gd name="T10" fmla="*/ 8 w 21"/>
                <a:gd name="T11" fmla="*/ 27 h 51"/>
                <a:gd name="T12" fmla="*/ 10 w 21"/>
                <a:gd name="T13" fmla="*/ 51 h 51"/>
                <a:gd name="T14" fmla="*/ 0 w 21"/>
                <a:gd name="T15" fmla="*/ 38 h 51"/>
                <a:gd name="T16" fmla="*/ 3 w 21"/>
                <a:gd name="T17" fmla="*/ 22 h 51"/>
                <a:gd name="T18" fmla="*/ 4 w 21"/>
                <a:gd name="T19" fmla="*/ 1 h 51"/>
                <a:gd name="T20" fmla="*/ 7 w 21"/>
                <a:gd name="T21" fmla="*/ 1 h 51"/>
                <a:gd name="T22" fmla="*/ 9 w 21"/>
                <a:gd name="T23" fmla="*/ 12 h 51"/>
                <a:gd name="T24" fmla="*/ 8 w 21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51">
                  <a:moveTo>
                    <a:pt x="8" y="0"/>
                  </a:moveTo>
                  <a:lnTo>
                    <a:pt x="8" y="0"/>
                  </a:lnTo>
                  <a:cubicBezTo>
                    <a:pt x="9" y="0"/>
                    <a:pt x="10" y="0"/>
                    <a:pt x="10" y="0"/>
                  </a:cubicBezTo>
                  <a:cubicBezTo>
                    <a:pt x="12" y="3"/>
                    <a:pt x="12" y="7"/>
                    <a:pt x="12" y="11"/>
                  </a:cubicBezTo>
                  <a:cubicBezTo>
                    <a:pt x="13" y="7"/>
                    <a:pt x="14" y="4"/>
                    <a:pt x="13" y="0"/>
                  </a:cubicBezTo>
                  <a:cubicBezTo>
                    <a:pt x="21" y="0"/>
                    <a:pt x="12" y="19"/>
                    <a:pt x="8" y="27"/>
                  </a:cubicBezTo>
                  <a:cubicBezTo>
                    <a:pt x="6" y="31"/>
                    <a:pt x="3" y="42"/>
                    <a:pt x="10" y="51"/>
                  </a:cubicBezTo>
                  <a:cubicBezTo>
                    <a:pt x="7" y="49"/>
                    <a:pt x="0" y="42"/>
                    <a:pt x="0" y="38"/>
                  </a:cubicBezTo>
                  <a:cubicBezTo>
                    <a:pt x="0" y="29"/>
                    <a:pt x="2" y="25"/>
                    <a:pt x="3" y="22"/>
                  </a:cubicBezTo>
                  <a:cubicBezTo>
                    <a:pt x="6" y="15"/>
                    <a:pt x="7" y="7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8" y="2"/>
                    <a:pt x="9" y="7"/>
                    <a:pt x="9" y="12"/>
                  </a:cubicBezTo>
                  <a:cubicBezTo>
                    <a:pt x="11" y="7"/>
                    <a:pt x="10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07" name="Freeform 1333"/>
            <p:cNvSpPr>
              <a:spLocks/>
            </p:cNvSpPr>
            <p:nvPr userDrawn="1"/>
          </p:nvSpPr>
          <p:spPr bwMode="auto">
            <a:xfrm>
              <a:off x="234" y="187"/>
              <a:ext cx="40" cy="30"/>
            </a:xfrm>
            <a:custGeom>
              <a:avLst/>
              <a:gdLst>
                <a:gd name="T0" fmla="*/ 66 w 90"/>
                <a:gd name="T1" fmla="*/ 1 h 65"/>
                <a:gd name="T2" fmla="*/ 66 w 90"/>
                <a:gd name="T3" fmla="*/ 1 h 65"/>
                <a:gd name="T4" fmla="*/ 75 w 90"/>
                <a:gd name="T5" fmla="*/ 1 h 65"/>
                <a:gd name="T6" fmla="*/ 69 w 90"/>
                <a:gd name="T7" fmla="*/ 48 h 65"/>
                <a:gd name="T8" fmla="*/ 89 w 90"/>
                <a:gd name="T9" fmla="*/ 65 h 65"/>
                <a:gd name="T10" fmla="*/ 67 w 90"/>
                <a:gd name="T11" fmla="*/ 41 h 65"/>
                <a:gd name="T12" fmla="*/ 72 w 90"/>
                <a:gd name="T13" fmla="*/ 4 h 65"/>
                <a:gd name="T14" fmla="*/ 40 w 90"/>
                <a:gd name="T15" fmla="*/ 14 h 65"/>
                <a:gd name="T16" fmla="*/ 11 w 90"/>
                <a:gd name="T17" fmla="*/ 31 h 65"/>
                <a:gd name="T18" fmla="*/ 21 w 90"/>
                <a:gd name="T19" fmla="*/ 42 h 65"/>
                <a:gd name="T20" fmla="*/ 14 w 90"/>
                <a:gd name="T21" fmla="*/ 57 h 65"/>
                <a:gd name="T22" fmla="*/ 0 w 90"/>
                <a:gd name="T23" fmla="*/ 60 h 65"/>
                <a:gd name="T24" fmla="*/ 19 w 90"/>
                <a:gd name="T25" fmla="*/ 52 h 65"/>
                <a:gd name="T26" fmla="*/ 13 w 90"/>
                <a:gd name="T27" fmla="*/ 38 h 65"/>
                <a:gd name="T28" fmla="*/ 8 w 90"/>
                <a:gd name="T29" fmla="*/ 27 h 65"/>
                <a:gd name="T30" fmla="*/ 42 w 90"/>
                <a:gd name="T31" fmla="*/ 10 h 65"/>
                <a:gd name="T32" fmla="*/ 66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66" y="1"/>
                  </a:moveTo>
                  <a:lnTo>
                    <a:pt x="66" y="1"/>
                  </a:lnTo>
                  <a:cubicBezTo>
                    <a:pt x="70" y="0"/>
                    <a:pt x="73" y="0"/>
                    <a:pt x="75" y="1"/>
                  </a:cubicBezTo>
                  <a:cubicBezTo>
                    <a:pt x="90" y="10"/>
                    <a:pt x="68" y="32"/>
                    <a:pt x="69" y="48"/>
                  </a:cubicBezTo>
                  <a:cubicBezTo>
                    <a:pt x="70" y="58"/>
                    <a:pt x="83" y="62"/>
                    <a:pt x="89" y="65"/>
                  </a:cubicBezTo>
                  <a:cubicBezTo>
                    <a:pt x="74" y="63"/>
                    <a:pt x="64" y="55"/>
                    <a:pt x="67" y="41"/>
                  </a:cubicBezTo>
                  <a:cubicBezTo>
                    <a:pt x="68" y="30"/>
                    <a:pt x="85" y="8"/>
                    <a:pt x="72" y="4"/>
                  </a:cubicBezTo>
                  <a:cubicBezTo>
                    <a:pt x="63" y="1"/>
                    <a:pt x="53" y="12"/>
                    <a:pt x="40" y="14"/>
                  </a:cubicBezTo>
                  <a:cubicBezTo>
                    <a:pt x="29" y="16"/>
                    <a:pt x="8" y="16"/>
                    <a:pt x="11" y="31"/>
                  </a:cubicBezTo>
                  <a:cubicBezTo>
                    <a:pt x="12" y="35"/>
                    <a:pt x="18" y="38"/>
                    <a:pt x="21" y="42"/>
                  </a:cubicBezTo>
                  <a:cubicBezTo>
                    <a:pt x="26" y="49"/>
                    <a:pt x="22" y="59"/>
                    <a:pt x="14" y="57"/>
                  </a:cubicBezTo>
                  <a:cubicBezTo>
                    <a:pt x="4" y="54"/>
                    <a:pt x="2" y="55"/>
                    <a:pt x="0" y="60"/>
                  </a:cubicBezTo>
                  <a:cubicBezTo>
                    <a:pt x="1" y="44"/>
                    <a:pt x="16" y="61"/>
                    <a:pt x="19" y="52"/>
                  </a:cubicBezTo>
                  <a:cubicBezTo>
                    <a:pt x="22" y="45"/>
                    <a:pt x="17" y="42"/>
                    <a:pt x="13" y="38"/>
                  </a:cubicBezTo>
                  <a:cubicBezTo>
                    <a:pt x="11" y="36"/>
                    <a:pt x="7" y="32"/>
                    <a:pt x="8" y="27"/>
                  </a:cubicBezTo>
                  <a:cubicBezTo>
                    <a:pt x="10" y="12"/>
                    <a:pt x="30" y="13"/>
                    <a:pt x="42" y="10"/>
                  </a:cubicBezTo>
                  <a:cubicBezTo>
                    <a:pt x="49" y="9"/>
                    <a:pt x="59" y="2"/>
                    <a:pt x="6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08" name="Freeform 1334"/>
            <p:cNvSpPr>
              <a:spLocks/>
            </p:cNvSpPr>
            <p:nvPr userDrawn="1"/>
          </p:nvSpPr>
          <p:spPr bwMode="auto">
            <a:xfrm>
              <a:off x="249" y="182"/>
              <a:ext cx="16" cy="9"/>
            </a:xfrm>
            <a:custGeom>
              <a:avLst/>
              <a:gdLst>
                <a:gd name="T0" fmla="*/ 21 w 36"/>
                <a:gd name="T1" fmla="*/ 1 h 20"/>
                <a:gd name="T2" fmla="*/ 21 w 36"/>
                <a:gd name="T3" fmla="*/ 1 h 20"/>
                <a:gd name="T4" fmla="*/ 25 w 36"/>
                <a:gd name="T5" fmla="*/ 3 h 20"/>
                <a:gd name="T6" fmla="*/ 15 w 36"/>
                <a:gd name="T7" fmla="*/ 8 h 20"/>
                <a:gd name="T8" fmla="*/ 27 w 36"/>
                <a:gd name="T9" fmla="*/ 4 h 20"/>
                <a:gd name="T10" fmla="*/ 29 w 36"/>
                <a:gd name="T11" fmla="*/ 5 h 20"/>
                <a:gd name="T12" fmla="*/ 19 w 36"/>
                <a:gd name="T13" fmla="*/ 10 h 20"/>
                <a:gd name="T14" fmla="*/ 32 w 36"/>
                <a:gd name="T15" fmla="*/ 7 h 20"/>
                <a:gd name="T16" fmla="*/ 36 w 36"/>
                <a:gd name="T17" fmla="*/ 9 h 20"/>
                <a:gd name="T18" fmla="*/ 17 w 36"/>
                <a:gd name="T19" fmla="*/ 16 h 20"/>
                <a:gd name="T20" fmla="*/ 0 w 36"/>
                <a:gd name="T21" fmla="*/ 20 h 20"/>
                <a:gd name="T22" fmla="*/ 7 w 36"/>
                <a:gd name="T23" fmla="*/ 12 h 20"/>
                <a:gd name="T24" fmla="*/ 21 w 36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20">
                  <a:moveTo>
                    <a:pt x="21" y="1"/>
                  </a:moveTo>
                  <a:lnTo>
                    <a:pt x="21" y="1"/>
                  </a:lnTo>
                  <a:cubicBezTo>
                    <a:pt x="23" y="1"/>
                    <a:pt x="24" y="2"/>
                    <a:pt x="25" y="3"/>
                  </a:cubicBezTo>
                  <a:cubicBezTo>
                    <a:pt x="21" y="3"/>
                    <a:pt x="18" y="5"/>
                    <a:pt x="15" y="8"/>
                  </a:cubicBezTo>
                  <a:cubicBezTo>
                    <a:pt x="17" y="7"/>
                    <a:pt x="24" y="4"/>
                    <a:pt x="27" y="4"/>
                  </a:cubicBezTo>
                  <a:cubicBezTo>
                    <a:pt x="28" y="5"/>
                    <a:pt x="29" y="5"/>
                    <a:pt x="29" y="5"/>
                  </a:cubicBezTo>
                  <a:cubicBezTo>
                    <a:pt x="28" y="6"/>
                    <a:pt x="22" y="6"/>
                    <a:pt x="19" y="10"/>
                  </a:cubicBezTo>
                  <a:cubicBezTo>
                    <a:pt x="24" y="7"/>
                    <a:pt x="29" y="7"/>
                    <a:pt x="32" y="7"/>
                  </a:cubicBezTo>
                  <a:cubicBezTo>
                    <a:pt x="33" y="8"/>
                    <a:pt x="34" y="9"/>
                    <a:pt x="36" y="9"/>
                  </a:cubicBezTo>
                  <a:cubicBezTo>
                    <a:pt x="30" y="9"/>
                    <a:pt x="26" y="10"/>
                    <a:pt x="17" y="16"/>
                  </a:cubicBezTo>
                  <a:cubicBezTo>
                    <a:pt x="11" y="19"/>
                    <a:pt x="0" y="20"/>
                    <a:pt x="0" y="20"/>
                  </a:cubicBezTo>
                  <a:cubicBezTo>
                    <a:pt x="3" y="18"/>
                    <a:pt x="6" y="13"/>
                    <a:pt x="7" y="12"/>
                  </a:cubicBezTo>
                  <a:cubicBezTo>
                    <a:pt x="10" y="7"/>
                    <a:pt x="16" y="0"/>
                    <a:pt x="2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09" name="Freeform 1335"/>
            <p:cNvSpPr>
              <a:spLocks/>
            </p:cNvSpPr>
            <p:nvPr userDrawn="1"/>
          </p:nvSpPr>
          <p:spPr bwMode="auto">
            <a:xfrm>
              <a:off x="247" y="208"/>
              <a:ext cx="5" cy="8"/>
            </a:xfrm>
            <a:custGeom>
              <a:avLst/>
              <a:gdLst>
                <a:gd name="T0" fmla="*/ 1 w 12"/>
                <a:gd name="T1" fmla="*/ 0 h 19"/>
                <a:gd name="T2" fmla="*/ 1 w 12"/>
                <a:gd name="T3" fmla="*/ 0 h 19"/>
                <a:gd name="T4" fmla="*/ 5 w 12"/>
                <a:gd name="T5" fmla="*/ 19 h 19"/>
                <a:gd name="T6" fmla="*/ 1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" y="0"/>
                  </a:moveTo>
                  <a:lnTo>
                    <a:pt x="1" y="0"/>
                  </a:lnTo>
                  <a:cubicBezTo>
                    <a:pt x="2" y="4"/>
                    <a:pt x="12" y="8"/>
                    <a:pt x="5" y="19"/>
                  </a:cubicBezTo>
                  <a:cubicBezTo>
                    <a:pt x="9" y="9"/>
                    <a:pt x="0" y="5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10" name="Freeform 1336"/>
            <p:cNvSpPr>
              <a:spLocks/>
            </p:cNvSpPr>
            <p:nvPr userDrawn="1"/>
          </p:nvSpPr>
          <p:spPr bwMode="auto">
            <a:xfrm>
              <a:off x="273" y="186"/>
              <a:ext cx="30" cy="33"/>
            </a:xfrm>
            <a:custGeom>
              <a:avLst/>
              <a:gdLst>
                <a:gd name="T0" fmla="*/ 30 w 68"/>
                <a:gd name="T1" fmla="*/ 25 h 73"/>
                <a:gd name="T2" fmla="*/ 30 w 68"/>
                <a:gd name="T3" fmla="*/ 25 h 73"/>
                <a:gd name="T4" fmla="*/ 28 w 68"/>
                <a:gd name="T5" fmla="*/ 21 h 73"/>
                <a:gd name="T6" fmla="*/ 29 w 68"/>
                <a:gd name="T7" fmla="*/ 16 h 73"/>
                <a:gd name="T8" fmla="*/ 27 w 68"/>
                <a:gd name="T9" fmla="*/ 16 h 73"/>
                <a:gd name="T10" fmla="*/ 28 w 68"/>
                <a:gd name="T11" fmla="*/ 16 h 73"/>
                <a:gd name="T12" fmla="*/ 30 w 68"/>
                <a:gd name="T13" fmla="*/ 13 h 73"/>
                <a:gd name="T14" fmla="*/ 31 w 68"/>
                <a:gd name="T15" fmla="*/ 12 h 73"/>
                <a:gd name="T16" fmla="*/ 30 w 68"/>
                <a:gd name="T17" fmla="*/ 13 h 73"/>
                <a:gd name="T18" fmla="*/ 27 w 68"/>
                <a:gd name="T19" fmla="*/ 15 h 73"/>
                <a:gd name="T20" fmla="*/ 26 w 68"/>
                <a:gd name="T21" fmla="*/ 15 h 73"/>
                <a:gd name="T22" fmla="*/ 26 w 68"/>
                <a:gd name="T23" fmla="*/ 1 h 73"/>
                <a:gd name="T24" fmla="*/ 27 w 68"/>
                <a:gd name="T25" fmla="*/ 2 h 73"/>
                <a:gd name="T26" fmla="*/ 30 w 68"/>
                <a:gd name="T27" fmla="*/ 4 h 73"/>
                <a:gd name="T28" fmla="*/ 31 w 68"/>
                <a:gd name="T29" fmla="*/ 5 h 73"/>
                <a:gd name="T30" fmla="*/ 30 w 68"/>
                <a:gd name="T31" fmla="*/ 4 h 73"/>
                <a:gd name="T32" fmla="*/ 28 w 68"/>
                <a:gd name="T33" fmla="*/ 1 h 73"/>
                <a:gd name="T34" fmla="*/ 27 w 68"/>
                <a:gd name="T35" fmla="*/ 0 h 73"/>
                <a:gd name="T36" fmla="*/ 42 w 68"/>
                <a:gd name="T37" fmla="*/ 0 h 73"/>
                <a:gd name="T38" fmla="*/ 41 w 68"/>
                <a:gd name="T39" fmla="*/ 1 h 73"/>
                <a:gd name="T40" fmla="*/ 39 w 68"/>
                <a:gd name="T41" fmla="*/ 4 h 73"/>
                <a:gd name="T42" fmla="*/ 38 w 68"/>
                <a:gd name="T43" fmla="*/ 5 h 73"/>
                <a:gd name="T44" fmla="*/ 39 w 68"/>
                <a:gd name="T45" fmla="*/ 4 h 73"/>
                <a:gd name="T46" fmla="*/ 42 w 68"/>
                <a:gd name="T47" fmla="*/ 2 h 73"/>
                <a:gd name="T48" fmla="*/ 42 w 68"/>
                <a:gd name="T49" fmla="*/ 1 h 73"/>
                <a:gd name="T50" fmla="*/ 42 w 68"/>
                <a:gd name="T51" fmla="*/ 15 h 73"/>
                <a:gd name="T52" fmla="*/ 42 w 68"/>
                <a:gd name="T53" fmla="*/ 15 h 73"/>
                <a:gd name="T54" fmla="*/ 39 w 68"/>
                <a:gd name="T55" fmla="*/ 13 h 73"/>
                <a:gd name="T56" fmla="*/ 38 w 68"/>
                <a:gd name="T57" fmla="*/ 12 h 73"/>
                <a:gd name="T58" fmla="*/ 39 w 68"/>
                <a:gd name="T59" fmla="*/ 13 h 73"/>
                <a:gd name="T60" fmla="*/ 41 w 68"/>
                <a:gd name="T61" fmla="*/ 16 h 73"/>
                <a:gd name="T62" fmla="*/ 42 w 68"/>
                <a:gd name="T63" fmla="*/ 16 h 73"/>
                <a:gd name="T64" fmla="*/ 40 w 68"/>
                <a:gd name="T65" fmla="*/ 16 h 73"/>
                <a:gd name="T66" fmla="*/ 41 w 68"/>
                <a:gd name="T67" fmla="*/ 21 h 73"/>
                <a:gd name="T68" fmla="*/ 39 w 68"/>
                <a:gd name="T69" fmla="*/ 25 h 73"/>
                <a:gd name="T70" fmla="*/ 39 w 68"/>
                <a:gd name="T71" fmla="*/ 25 h 73"/>
                <a:gd name="T72" fmla="*/ 39 w 68"/>
                <a:gd name="T73" fmla="*/ 28 h 73"/>
                <a:gd name="T74" fmla="*/ 41 w 68"/>
                <a:gd name="T75" fmla="*/ 29 h 73"/>
                <a:gd name="T76" fmla="*/ 41 w 68"/>
                <a:gd name="T77" fmla="*/ 26 h 73"/>
                <a:gd name="T78" fmla="*/ 42 w 68"/>
                <a:gd name="T79" fmla="*/ 26 h 73"/>
                <a:gd name="T80" fmla="*/ 47 w 68"/>
                <a:gd name="T81" fmla="*/ 27 h 73"/>
                <a:gd name="T82" fmla="*/ 63 w 68"/>
                <a:gd name="T83" fmla="*/ 51 h 73"/>
                <a:gd name="T84" fmla="*/ 56 w 68"/>
                <a:gd name="T85" fmla="*/ 66 h 73"/>
                <a:gd name="T86" fmla="*/ 56 w 68"/>
                <a:gd name="T87" fmla="*/ 73 h 73"/>
                <a:gd name="T88" fmla="*/ 34 w 68"/>
                <a:gd name="T89" fmla="*/ 73 h 73"/>
                <a:gd name="T90" fmla="*/ 12 w 68"/>
                <a:gd name="T91" fmla="*/ 73 h 73"/>
                <a:gd name="T92" fmla="*/ 13 w 68"/>
                <a:gd name="T93" fmla="*/ 66 h 73"/>
                <a:gd name="T94" fmla="*/ 6 w 68"/>
                <a:gd name="T95" fmla="*/ 51 h 73"/>
                <a:gd name="T96" fmla="*/ 22 w 68"/>
                <a:gd name="T97" fmla="*/ 27 h 73"/>
                <a:gd name="T98" fmla="*/ 27 w 68"/>
                <a:gd name="T99" fmla="*/ 26 h 73"/>
                <a:gd name="T100" fmla="*/ 27 w 68"/>
                <a:gd name="T101" fmla="*/ 26 h 73"/>
                <a:gd name="T102" fmla="*/ 28 w 68"/>
                <a:gd name="T103" fmla="*/ 29 h 73"/>
                <a:gd name="T104" fmla="*/ 30 w 68"/>
                <a:gd name="T105" fmla="*/ 28 h 73"/>
                <a:gd name="T106" fmla="*/ 29 w 68"/>
                <a:gd name="T107" fmla="*/ 25 h 73"/>
                <a:gd name="T108" fmla="*/ 30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0" y="25"/>
                  </a:moveTo>
                  <a:lnTo>
                    <a:pt x="30" y="25"/>
                  </a:lnTo>
                  <a:cubicBezTo>
                    <a:pt x="29" y="24"/>
                    <a:pt x="28" y="22"/>
                    <a:pt x="28" y="21"/>
                  </a:cubicBezTo>
                  <a:cubicBezTo>
                    <a:pt x="28" y="19"/>
                    <a:pt x="28" y="17"/>
                    <a:pt x="29" y="16"/>
                  </a:cubicBezTo>
                  <a:lnTo>
                    <a:pt x="27" y="16"/>
                  </a:lnTo>
                  <a:lnTo>
                    <a:pt x="28" y="16"/>
                  </a:lnTo>
                  <a:cubicBezTo>
                    <a:pt x="29" y="15"/>
                    <a:pt x="29" y="14"/>
                    <a:pt x="30" y="13"/>
                  </a:cubicBezTo>
                  <a:cubicBezTo>
                    <a:pt x="30" y="13"/>
                    <a:pt x="31" y="12"/>
                    <a:pt x="31" y="12"/>
                  </a:cubicBezTo>
                  <a:cubicBezTo>
                    <a:pt x="31" y="12"/>
                    <a:pt x="30" y="12"/>
                    <a:pt x="30" y="13"/>
                  </a:cubicBezTo>
                  <a:cubicBezTo>
                    <a:pt x="29" y="13"/>
                    <a:pt x="28" y="14"/>
                    <a:pt x="27" y="15"/>
                  </a:cubicBezTo>
                  <a:lnTo>
                    <a:pt x="26" y="15"/>
                  </a:lnTo>
                  <a:lnTo>
                    <a:pt x="26" y="1"/>
                  </a:lnTo>
                  <a:lnTo>
                    <a:pt x="27" y="2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1" y="5"/>
                    <a:pt x="31" y="5"/>
                  </a:cubicBezTo>
                  <a:cubicBezTo>
                    <a:pt x="31" y="5"/>
                    <a:pt x="30" y="4"/>
                    <a:pt x="30" y="4"/>
                  </a:cubicBezTo>
                  <a:cubicBezTo>
                    <a:pt x="29" y="3"/>
                    <a:pt x="29" y="2"/>
                    <a:pt x="28" y="1"/>
                  </a:cubicBezTo>
                  <a:lnTo>
                    <a:pt x="27" y="0"/>
                  </a:lnTo>
                  <a:lnTo>
                    <a:pt x="42" y="0"/>
                  </a:lnTo>
                  <a:lnTo>
                    <a:pt x="41" y="1"/>
                  </a:lnTo>
                  <a:cubicBezTo>
                    <a:pt x="40" y="2"/>
                    <a:pt x="40" y="3"/>
                    <a:pt x="39" y="4"/>
                  </a:cubicBezTo>
                  <a:cubicBezTo>
                    <a:pt x="38" y="4"/>
                    <a:pt x="38" y="5"/>
                    <a:pt x="38" y="5"/>
                  </a:cubicBezTo>
                  <a:cubicBezTo>
                    <a:pt x="38" y="5"/>
                    <a:pt x="39" y="4"/>
                    <a:pt x="39" y="4"/>
                  </a:cubicBezTo>
                  <a:cubicBezTo>
                    <a:pt x="40" y="3"/>
                    <a:pt x="41" y="2"/>
                    <a:pt x="42" y="2"/>
                  </a:cubicBezTo>
                  <a:lnTo>
                    <a:pt x="42" y="1"/>
                  </a:lnTo>
                  <a:lnTo>
                    <a:pt x="42" y="15"/>
                  </a:lnTo>
                  <a:lnTo>
                    <a:pt x="42" y="15"/>
                  </a:lnTo>
                  <a:cubicBezTo>
                    <a:pt x="41" y="14"/>
                    <a:pt x="40" y="13"/>
                    <a:pt x="39" y="13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3"/>
                    <a:pt x="39" y="13"/>
                  </a:cubicBezTo>
                  <a:cubicBezTo>
                    <a:pt x="40" y="14"/>
                    <a:pt x="40" y="15"/>
                    <a:pt x="41" y="16"/>
                  </a:cubicBezTo>
                  <a:lnTo>
                    <a:pt x="42" y="16"/>
                  </a:lnTo>
                  <a:lnTo>
                    <a:pt x="40" y="16"/>
                  </a:lnTo>
                  <a:cubicBezTo>
                    <a:pt x="41" y="17"/>
                    <a:pt x="41" y="19"/>
                    <a:pt x="41" y="21"/>
                  </a:cubicBezTo>
                  <a:cubicBezTo>
                    <a:pt x="41" y="22"/>
                    <a:pt x="40" y="24"/>
                    <a:pt x="39" y="25"/>
                  </a:cubicBezTo>
                  <a:lnTo>
                    <a:pt x="39" y="25"/>
                  </a:lnTo>
                  <a:lnTo>
                    <a:pt x="39" y="28"/>
                  </a:lnTo>
                  <a:lnTo>
                    <a:pt x="41" y="29"/>
                  </a:lnTo>
                  <a:lnTo>
                    <a:pt x="41" y="26"/>
                  </a:lnTo>
                  <a:lnTo>
                    <a:pt x="42" y="26"/>
                  </a:lnTo>
                  <a:cubicBezTo>
                    <a:pt x="44" y="26"/>
                    <a:pt x="46" y="26"/>
                    <a:pt x="47" y="27"/>
                  </a:cubicBezTo>
                  <a:cubicBezTo>
                    <a:pt x="60" y="30"/>
                    <a:pt x="68" y="36"/>
                    <a:pt x="63" y="51"/>
                  </a:cubicBezTo>
                  <a:cubicBezTo>
                    <a:pt x="61" y="56"/>
                    <a:pt x="59" y="61"/>
                    <a:pt x="56" y="66"/>
                  </a:cubicBezTo>
                  <a:lnTo>
                    <a:pt x="56" y="73"/>
                  </a:lnTo>
                  <a:cubicBezTo>
                    <a:pt x="56" y="73"/>
                    <a:pt x="40" y="73"/>
                    <a:pt x="34" y="73"/>
                  </a:cubicBezTo>
                  <a:cubicBezTo>
                    <a:pt x="28" y="73"/>
                    <a:pt x="12" y="73"/>
                    <a:pt x="12" y="73"/>
                  </a:cubicBezTo>
                  <a:lnTo>
                    <a:pt x="13" y="66"/>
                  </a:lnTo>
                  <a:cubicBezTo>
                    <a:pt x="10" y="61"/>
                    <a:pt x="8" y="56"/>
                    <a:pt x="6" y="51"/>
                  </a:cubicBezTo>
                  <a:cubicBezTo>
                    <a:pt x="0" y="36"/>
                    <a:pt x="9" y="30"/>
                    <a:pt x="22" y="27"/>
                  </a:cubicBezTo>
                  <a:cubicBezTo>
                    <a:pt x="23" y="26"/>
                    <a:pt x="25" y="26"/>
                    <a:pt x="27" y="26"/>
                  </a:cubicBezTo>
                  <a:lnTo>
                    <a:pt x="27" y="26"/>
                  </a:lnTo>
                  <a:lnTo>
                    <a:pt x="28" y="29"/>
                  </a:lnTo>
                  <a:lnTo>
                    <a:pt x="30" y="28"/>
                  </a:lnTo>
                  <a:lnTo>
                    <a:pt x="29" y="25"/>
                  </a:lnTo>
                  <a:lnTo>
                    <a:pt x="30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11" name="Freeform 1337"/>
            <p:cNvSpPr>
              <a:spLocks/>
            </p:cNvSpPr>
            <p:nvPr userDrawn="1"/>
          </p:nvSpPr>
          <p:spPr bwMode="auto">
            <a:xfrm>
              <a:off x="290" y="208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12" name="Freeform 1338"/>
            <p:cNvSpPr>
              <a:spLocks/>
            </p:cNvSpPr>
            <p:nvPr userDrawn="1"/>
          </p:nvSpPr>
          <p:spPr bwMode="auto">
            <a:xfrm>
              <a:off x="299" y="208"/>
              <a:ext cx="1" cy="2"/>
            </a:xfrm>
            <a:custGeom>
              <a:avLst/>
              <a:gdLst>
                <a:gd name="T0" fmla="*/ 2 w 2"/>
                <a:gd name="T1" fmla="*/ 2 h 5"/>
                <a:gd name="T2" fmla="*/ 2 w 2"/>
                <a:gd name="T3" fmla="*/ 2 h 5"/>
                <a:gd name="T4" fmla="*/ 1 w 2"/>
                <a:gd name="T5" fmla="*/ 5 h 5"/>
                <a:gd name="T6" fmla="*/ 0 w 2"/>
                <a:gd name="T7" fmla="*/ 3 h 5"/>
                <a:gd name="T8" fmla="*/ 2 w 2"/>
                <a:gd name="T9" fmla="*/ 0 h 5"/>
                <a:gd name="T10" fmla="*/ 2 w 2"/>
                <a:gd name="T11" fmla="*/ 1 h 5"/>
                <a:gd name="T12" fmla="*/ 2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lnTo>
                    <a:pt x="2" y="2"/>
                  </a:lnTo>
                  <a:cubicBezTo>
                    <a:pt x="2" y="3"/>
                    <a:pt x="1" y="4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lnTo>
                    <a:pt x="2" y="1"/>
                  </a:ln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13" name="Freeform 1339"/>
            <p:cNvSpPr>
              <a:spLocks/>
            </p:cNvSpPr>
            <p:nvPr userDrawn="1"/>
          </p:nvSpPr>
          <p:spPr bwMode="auto">
            <a:xfrm>
              <a:off x="299" y="205"/>
              <a:ext cx="2" cy="2"/>
            </a:xfrm>
            <a:custGeom>
              <a:avLst/>
              <a:gdLst>
                <a:gd name="T0" fmla="*/ 3 w 3"/>
                <a:gd name="T1" fmla="*/ 6 h 6"/>
                <a:gd name="T2" fmla="*/ 3 w 3"/>
                <a:gd name="T3" fmla="*/ 6 h 6"/>
                <a:gd name="T4" fmla="*/ 2 w 3"/>
                <a:gd name="T5" fmla="*/ 6 h 6"/>
                <a:gd name="T6" fmla="*/ 0 w 3"/>
                <a:gd name="T7" fmla="*/ 3 h 6"/>
                <a:gd name="T8" fmla="*/ 3 w 3"/>
                <a:gd name="T9" fmla="*/ 0 h 6"/>
                <a:gd name="T10" fmla="*/ 3 w 3"/>
                <a:gd name="T11" fmla="*/ 2 h 6"/>
                <a:gd name="T12" fmla="*/ 3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3" y="6"/>
                  </a:moveTo>
                  <a:lnTo>
                    <a:pt x="3" y="6"/>
                  </a:ln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lnTo>
                    <a:pt x="3" y="2"/>
                  </a:lnTo>
                  <a:cubicBezTo>
                    <a:pt x="3" y="3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14" name="Freeform 1340"/>
            <p:cNvSpPr>
              <a:spLocks/>
            </p:cNvSpPr>
            <p:nvPr userDrawn="1"/>
          </p:nvSpPr>
          <p:spPr bwMode="auto">
            <a:xfrm>
              <a:off x="301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15" name="Freeform 1341"/>
            <p:cNvSpPr>
              <a:spLocks/>
            </p:cNvSpPr>
            <p:nvPr userDrawn="1"/>
          </p:nvSpPr>
          <p:spPr bwMode="auto">
            <a:xfrm>
              <a:off x="299" y="201"/>
              <a:ext cx="2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3 w 3"/>
                <a:gd name="T5" fmla="*/ 6 h 6"/>
                <a:gd name="T6" fmla="*/ 0 w 3"/>
                <a:gd name="T7" fmla="*/ 2 h 6"/>
                <a:gd name="T8" fmla="*/ 1 w 3"/>
                <a:gd name="T9" fmla="*/ 0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lnTo>
                    <a:pt x="3" y="6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2"/>
                    <a:pt x="3" y="3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16" name="Freeform 1342"/>
            <p:cNvSpPr>
              <a:spLocks/>
            </p:cNvSpPr>
            <p:nvPr userDrawn="1"/>
          </p:nvSpPr>
          <p:spPr bwMode="auto">
            <a:xfrm>
              <a:off x="298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3 w 4"/>
                <a:gd name="T11" fmla="*/ 3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3" y="4"/>
                  </a:ln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1" y="1"/>
                    <a:pt x="2" y="2"/>
                    <a:pt x="3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17" name="Rectangle 1343"/>
            <p:cNvSpPr>
              <a:spLocks noChangeArrowheads="1"/>
            </p:cNvSpPr>
            <p:nvPr userDrawn="1"/>
          </p:nvSpPr>
          <p:spPr bwMode="auto">
            <a:xfrm>
              <a:off x="298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18" name="Freeform 1344"/>
            <p:cNvSpPr>
              <a:spLocks/>
            </p:cNvSpPr>
            <p:nvPr userDrawn="1"/>
          </p:nvSpPr>
          <p:spPr bwMode="auto">
            <a:xfrm>
              <a:off x="295" y="199"/>
              <a:ext cx="3" cy="3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2 w 5"/>
                <a:gd name="T11" fmla="*/ 0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5" y="2"/>
                    <a:pt x="5" y="3"/>
                  </a:cubicBez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19" name="Freeform 1345"/>
            <p:cNvSpPr>
              <a:spLocks/>
            </p:cNvSpPr>
            <p:nvPr userDrawn="1"/>
          </p:nvSpPr>
          <p:spPr bwMode="auto">
            <a:xfrm>
              <a:off x="294" y="199"/>
              <a:ext cx="2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3" y="3"/>
                    <a:pt x="3" y="4"/>
                  </a:cubicBez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2" y="0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20" name="Freeform 1346"/>
            <p:cNvSpPr>
              <a:spLocks/>
            </p:cNvSpPr>
            <p:nvPr userDrawn="1"/>
          </p:nvSpPr>
          <p:spPr bwMode="auto">
            <a:xfrm>
              <a:off x="294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3 w 3"/>
                <a:gd name="T5" fmla="*/ 2 h 6"/>
                <a:gd name="T6" fmla="*/ 1 w 3"/>
                <a:gd name="T7" fmla="*/ 6 h 6"/>
                <a:gd name="T8" fmla="*/ 0 w 3"/>
                <a:gd name="T9" fmla="*/ 5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3" y="2"/>
                  </a:cubicBezTo>
                  <a:cubicBezTo>
                    <a:pt x="2" y="3"/>
                    <a:pt x="1" y="5"/>
                    <a:pt x="1" y="6"/>
                  </a:cubicBezTo>
                  <a:lnTo>
                    <a:pt x="0" y="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21" name="Freeform 1347"/>
            <p:cNvSpPr>
              <a:spLocks/>
            </p:cNvSpPr>
            <p:nvPr userDrawn="1"/>
          </p:nvSpPr>
          <p:spPr bwMode="auto">
            <a:xfrm>
              <a:off x="294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22" name="Freeform 1348"/>
            <p:cNvSpPr>
              <a:spLocks/>
            </p:cNvSpPr>
            <p:nvPr userDrawn="1"/>
          </p:nvSpPr>
          <p:spPr bwMode="auto">
            <a:xfrm>
              <a:off x="293" y="203"/>
              <a:ext cx="2" cy="2"/>
            </a:xfrm>
            <a:custGeom>
              <a:avLst/>
              <a:gdLst>
                <a:gd name="T0" fmla="*/ 0 w 4"/>
                <a:gd name="T1" fmla="*/ 1 h 6"/>
                <a:gd name="T2" fmla="*/ 0 w 4"/>
                <a:gd name="T3" fmla="*/ 1 h 6"/>
                <a:gd name="T4" fmla="*/ 2 w 4"/>
                <a:gd name="T5" fmla="*/ 0 h 6"/>
                <a:gd name="T6" fmla="*/ 4 w 4"/>
                <a:gd name="T7" fmla="*/ 3 h 6"/>
                <a:gd name="T8" fmla="*/ 2 w 4"/>
                <a:gd name="T9" fmla="*/ 6 h 6"/>
                <a:gd name="T10" fmla="*/ 0 w 4"/>
                <a:gd name="T11" fmla="*/ 3 h 6"/>
                <a:gd name="T12" fmla="*/ 0 w 4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0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1" y="4"/>
                    <a:pt x="0" y="3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23" name="Freeform 1349"/>
            <p:cNvSpPr>
              <a:spLocks/>
            </p:cNvSpPr>
            <p:nvPr userDrawn="1"/>
          </p:nvSpPr>
          <p:spPr bwMode="auto">
            <a:xfrm>
              <a:off x="293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3 w 3"/>
                <a:gd name="T5" fmla="*/ 2 h 5"/>
                <a:gd name="T6" fmla="*/ 0 w 3"/>
                <a:gd name="T7" fmla="*/ 5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2" y="3"/>
                    <a:pt x="1" y="4"/>
                    <a:pt x="0" y="5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24" name="Freeform 1350"/>
            <p:cNvSpPr>
              <a:spLocks/>
            </p:cNvSpPr>
            <p:nvPr userDrawn="1"/>
          </p:nvSpPr>
          <p:spPr bwMode="auto">
            <a:xfrm>
              <a:off x="292" y="207"/>
              <a:ext cx="2" cy="3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1 w 3"/>
                <a:gd name="T5" fmla="*/ 0 h 5"/>
                <a:gd name="T6" fmla="*/ 3 w 3"/>
                <a:gd name="T7" fmla="*/ 2 h 5"/>
                <a:gd name="T8" fmla="*/ 1 w 3"/>
                <a:gd name="T9" fmla="*/ 5 h 5"/>
                <a:gd name="T10" fmla="*/ 1 w 3"/>
                <a:gd name="T11" fmla="*/ 4 h 5"/>
                <a:gd name="T12" fmla="*/ 0 w 3"/>
                <a:gd name="T13" fmla="*/ 4 h 5"/>
                <a:gd name="T14" fmla="*/ 0 w 3"/>
                <a:gd name="T15" fmla="*/ 4 h 5"/>
                <a:gd name="T16" fmla="*/ 1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2" y="3"/>
                    <a:pt x="2" y="4"/>
                    <a:pt x="1" y="5"/>
                  </a:cubicBezTo>
                  <a:lnTo>
                    <a:pt x="1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25" name="Freeform 1351"/>
            <p:cNvSpPr>
              <a:spLocks/>
            </p:cNvSpPr>
            <p:nvPr userDrawn="1"/>
          </p:nvSpPr>
          <p:spPr bwMode="auto">
            <a:xfrm>
              <a:off x="292" y="210"/>
              <a:ext cx="1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26" name="Freeform 1352"/>
            <p:cNvSpPr>
              <a:spLocks/>
            </p:cNvSpPr>
            <p:nvPr userDrawn="1"/>
          </p:nvSpPr>
          <p:spPr bwMode="auto">
            <a:xfrm>
              <a:off x="297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27" name="Freeform 1353"/>
            <p:cNvSpPr>
              <a:spLocks/>
            </p:cNvSpPr>
            <p:nvPr userDrawn="1"/>
          </p:nvSpPr>
          <p:spPr bwMode="auto">
            <a:xfrm>
              <a:off x="297" y="213"/>
              <a:ext cx="1" cy="1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2 h 3"/>
                <a:gd name="T4" fmla="*/ 3 w 3"/>
                <a:gd name="T5" fmla="*/ 0 h 3"/>
                <a:gd name="T6" fmla="*/ 1 w 3"/>
                <a:gd name="T7" fmla="*/ 3 h 3"/>
                <a:gd name="T8" fmla="*/ 1 w 3"/>
                <a:gd name="T9" fmla="*/ 3 h 3"/>
                <a:gd name="T10" fmla="*/ 0 w 3"/>
                <a:gd name="T11" fmla="*/ 3 h 3"/>
                <a:gd name="T12" fmla="*/ 0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lnTo>
                    <a:pt x="0" y="2"/>
                  </a:lnTo>
                  <a:cubicBezTo>
                    <a:pt x="1" y="1"/>
                    <a:pt x="2" y="0"/>
                    <a:pt x="3" y="0"/>
                  </a:cubicBezTo>
                  <a:cubicBezTo>
                    <a:pt x="3" y="1"/>
                    <a:pt x="2" y="2"/>
                    <a:pt x="1" y="3"/>
                  </a:cubicBezTo>
                  <a:lnTo>
                    <a:pt x="1" y="3"/>
                  </a:lnTo>
                  <a:lnTo>
                    <a:pt x="0" y="3"/>
                  </a:lnTo>
                  <a:cubicBezTo>
                    <a:pt x="0" y="3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28" name="Freeform 1354"/>
            <p:cNvSpPr>
              <a:spLocks/>
            </p:cNvSpPr>
            <p:nvPr userDrawn="1"/>
          </p:nvSpPr>
          <p:spPr bwMode="auto">
            <a:xfrm>
              <a:off x="298" y="210"/>
              <a:ext cx="1" cy="2"/>
            </a:xfrm>
            <a:custGeom>
              <a:avLst/>
              <a:gdLst>
                <a:gd name="T0" fmla="*/ 2 w 3"/>
                <a:gd name="T1" fmla="*/ 5 h 6"/>
                <a:gd name="T2" fmla="*/ 2 w 3"/>
                <a:gd name="T3" fmla="*/ 5 h 6"/>
                <a:gd name="T4" fmla="*/ 1 w 3"/>
                <a:gd name="T5" fmla="*/ 6 h 6"/>
                <a:gd name="T6" fmla="*/ 0 w 3"/>
                <a:gd name="T7" fmla="*/ 2 h 6"/>
                <a:gd name="T8" fmla="*/ 2 w 3"/>
                <a:gd name="T9" fmla="*/ 0 h 6"/>
                <a:gd name="T10" fmla="*/ 3 w 3"/>
                <a:gd name="T11" fmla="*/ 2 h 6"/>
                <a:gd name="T12" fmla="*/ 2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5"/>
                  </a:moveTo>
                  <a:lnTo>
                    <a:pt x="2" y="5"/>
                  </a:lnTo>
                  <a:lnTo>
                    <a:pt x="1" y="6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2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29" name="Freeform 1355"/>
            <p:cNvSpPr>
              <a:spLocks/>
            </p:cNvSpPr>
            <p:nvPr userDrawn="1"/>
          </p:nvSpPr>
          <p:spPr bwMode="auto">
            <a:xfrm>
              <a:off x="291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1 h 22"/>
                <a:gd name="T6" fmla="*/ 2 w 6"/>
                <a:gd name="T7" fmla="*/ 22 h 22"/>
                <a:gd name="T8" fmla="*/ 1 w 6"/>
                <a:gd name="T9" fmla="*/ 21 h 22"/>
                <a:gd name="T10" fmla="*/ 1 w 6"/>
                <a:gd name="T11" fmla="*/ 21 h 22"/>
                <a:gd name="T12" fmla="*/ 0 w 6"/>
                <a:gd name="T13" fmla="*/ 22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0"/>
                    <a:pt x="6" y="1"/>
                  </a:cubicBezTo>
                  <a:lnTo>
                    <a:pt x="2" y="22"/>
                  </a:lnTo>
                  <a:cubicBezTo>
                    <a:pt x="2" y="21"/>
                    <a:pt x="1" y="21"/>
                    <a:pt x="1" y="21"/>
                  </a:cubicBezTo>
                  <a:lnTo>
                    <a:pt x="1" y="21"/>
                  </a:lnTo>
                  <a:cubicBezTo>
                    <a:pt x="1" y="21"/>
                    <a:pt x="1" y="21"/>
                    <a:pt x="0" y="22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30" name="Freeform 1356"/>
            <p:cNvSpPr>
              <a:spLocks/>
            </p:cNvSpPr>
            <p:nvPr userDrawn="1"/>
          </p:nvSpPr>
          <p:spPr bwMode="auto">
            <a:xfrm>
              <a:off x="294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31" name="Freeform 1357"/>
            <p:cNvSpPr>
              <a:spLocks/>
            </p:cNvSpPr>
            <p:nvPr userDrawn="1"/>
          </p:nvSpPr>
          <p:spPr bwMode="auto">
            <a:xfrm>
              <a:off x="297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32" name="Freeform 1358"/>
            <p:cNvSpPr>
              <a:spLocks/>
            </p:cNvSpPr>
            <p:nvPr userDrawn="1"/>
          </p:nvSpPr>
          <p:spPr bwMode="auto">
            <a:xfrm>
              <a:off x="295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33" name="Freeform 1359"/>
            <p:cNvSpPr>
              <a:spLocks/>
            </p:cNvSpPr>
            <p:nvPr userDrawn="1"/>
          </p:nvSpPr>
          <p:spPr bwMode="auto">
            <a:xfrm>
              <a:off x="294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34" name="Freeform 1360"/>
            <p:cNvSpPr>
              <a:spLocks/>
            </p:cNvSpPr>
            <p:nvPr userDrawn="1"/>
          </p:nvSpPr>
          <p:spPr bwMode="auto">
            <a:xfrm>
              <a:off x="293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35" name="Freeform 1361"/>
            <p:cNvSpPr>
              <a:spLocks/>
            </p:cNvSpPr>
            <p:nvPr userDrawn="1"/>
          </p:nvSpPr>
          <p:spPr bwMode="auto">
            <a:xfrm>
              <a:off x="298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0 w 5"/>
                <a:gd name="T5" fmla="*/ 4 h 8"/>
                <a:gd name="T6" fmla="*/ 3 w 5"/>
                <a:gd name="T7" fmla="*/ 0 h 8"/>
                <a:gd name="T8" fmla="*/ 5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2"/>
                    <a:pt x="4" y="3"/>
                    <a:pt x="5" y="4"/>
                  </a:cubicBezTo>
                  <a:cubicBezTo>
                    <a:pt x="4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36" name="Freeform 1362"/>
            <p:cNvSpPr>
              <a:spLocks/>
            </p:cNvSpPr>
            <p:nvPr userDrawn="1"/>
          </p:nvSpPr>
          <p:spPr bwMode="auto">
            <a:xfrm>
              <a:off x="297" y="204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3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37" name="Freeform 1363"/>
            <p:cNvSpPr>
              <a:spLocks/>
            </p:cNvSpPr>
            <p:nvPr userDrawn="1"/>
          </p:nvSpPr>
          <p:spPr bwMode="auto">
            <a:xfrm>
              <a:off x="295" y="206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3 w 6"/>
                <a:gd name="T5" fmla="*/ 6 h 7"/>
                <a:gd name="T6" fmla="*/ 3 w 6"/>
                <a:gd name="T7" fmla="*/ 5 h 7"/>
                <a:gd name="T8" fmla="*/ 3 w 6"/>
                <a:gd name="T9" fmla="*/ 5 h 7"/>
                <a:gd name="T10" fmla="*/ 2 w 6"/>
                <a:gd name="T11" fmla="*/ 5 h 7"/>
                <a:gd name="T12" fmla="*/ 0 w 6"/>
                <a:gd name="T13" fmla="*/ 3 h 7"/>
                <a:gd name="T14" fmla="*/ 3 w 6"/>
                <a:gd name="T15" fmla="*/ 0 h 7"/>
                <a:gd name="T16" fmla="*/ 6 w 6"/>
                <a:gd name="T17" fmla="*/ 4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lnTo>
                    <a:pt x="3" y="6"/>
                  </a:lnTo>
                  <a:cubicBezTo>
                    <a:pt x="3" y="6"/>
                    <a:pt x="3" y="6"/>
                    <a:pt x="3" y="5"/>
                  </a:cubicBezTo>
                  <a:lnTo>
                    <a:pt x="3" y="5"/>
                  </a:lnTo>
                  <a:lnTo>
                    <a:pt x="2" y="5"/>
                  </a:ln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38" name="Freeform 1364"/>
            <p:cNvSpPr>
              <a:spLocks/>
            </p:cNvSpPr>
            <p:nvPr userDrawn="1"/>
          </p:nvSpPr>
          <p:spPr bwMode="auto">
            <a:xfrm>
              <a:off x="294" y="207"/>
              <a:ext cx="2" cy="2"/>
            </a:xfrm>
            <a:custGeom>
              <a:avLst/>
              <a:gdLst>
                <a:gd name="T0" fmla="*/ 5 w 5"/>
                <a:gd name="T1" fmla="*/ 3 h 4"/>
                <a:gd name="T2" fmla="*/ 5 w 5"/>
                <a:gd name="T3" fmla="*/ 3 h 4"/>
                <a:gd name="T4" fmla="*/ 1 w 5"/>
                <a:gd name="T5" fmla="*/ 4 h 4"/>
                <a:gd name="T6" fmla="*/ 0 w 5"/>
                <a:gd name="T7" fmla="*/ 2 h 4"/>
                <a:gd name="T8" fmla="*/ 3 w 5"/>
                <a:gd name="T9" fmla="*/ 0 h 4"/>
                <a:gd name="T10" fmla="*/ 5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5" y="3"/>
                  </a:moveTo>
                  <a:lnTo>
                    <a:pt x="5" y="3"/>
                  </a:lnTo>
                  <a:cubicBezTo>
                    <a:pt x="4" y="3"/>
                    <a:pt x="2" y="3"/>
                    <a:pt x="1" y="4"/>
                  </a:cubicBezTo>
                  <a:lnTo>
                    <a:pt x="0" y="2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39" name="Rectangle 1365"/>
            <p:cNvSpPr>
              <a:spLocks noChangeArrowheads="1"/>
            </p:cNvSpPr>
            <p:nvPr userDrawn="1"/>
          </p:nvSpPr>
          <p:spPr bwMode="auto">
            <a:xfrm>
              <a:off x="29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40" name="Freeform 1366"/>
            <p:cNvSpPr>
              <a:spLocks/>
            </p:cNvSpPr>
            <p:nvPr userDrawn="1"/>
          </p:nvSpPr>
          <p:spPr bwMode="auto">
            <a:xfrm>
              <a:off x="293" y="209"/>
              <a:ext cx="1" cy="1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1 h 3"/>
                <a:gd name="T4" fmla="*/ 1 w 3"/>
                <a:gd name="T5" fmla="*/ 2 h 3"/>
                <a:gd name="T6" fmla="*/ 0 w 3"/>
                <a:gd name="T7" fmla="*/ 3 h 3"/>
                <a:gd name="T8" fmla="*/ 0 w 3"/>
                <a:gd name="T9" fmla="*/ 2 h 3"/>
                <a:gd name="T10" fmla="*/ 3 w 3"/>
                <a:gd name="T11" fmla="*/ 0 h 3"/>
                <a:gd name="T12" fmla="*/ 3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lnTo>
                    <a:pt x="0" y="3"/>
                  </a:lnTo>
                  <a:lnTo>
                    <a:pt x="0" y="2"/>
                  </a:lnTo>
                  <a:cubicBezTo>
                    <a:pt x="1" y="1"/>
                    <a:pt x="2" y="1"/>
                    <a:pt x="3" y="0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41" name="Freeform 1367"/>
            <p:cNvSpPr>
              <a:spLocks/>
            </p:cNvSpPr>
            <p:nvPr userDrawn="1"/>
          </p:nvSpPr>
          <p:spPr bwMode="auto">
            <a:xfrm>
              <a:off x="295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42" name="Freeform 1368"/>
            <p:cNvSpPr>
              <a:spLocks/>
            </p:cNvSpPr>
            <p:nvPr userDrawn="1"/>
          </p:nvSpPr>
          <p:spPr bwMode="auto">
            <a:xfrm>
              <a:off x="294" y="212"/>
              <a:ext cx="2" cy="1"/>
            </a:xfrm>
            <a:custGeom>
              <a:avLst/>
              <a:gdLst>
                <a:gd name="T0" fmla="*/ 1 w 3"/>
                <a:gd name="T1" fmla="*/ 2 h 2"/>
                <a:gd name="T2" fmla="*/ 1 w 3"/>
                <a:gd name="T3" fmla="*/ 2 h 2"/>
                <a:gd name="T4" fmla="*/ 0 w 3"/>
                <a:gd name="T5" fmla="*/ 2 h 2"/>
                <a:gd name="T6" fmla="*/ 3 w 3"/>
                <a:gd name="T7" fmla="*/ 0 h 2"/>
                <a:gd name="T8" fmla="*/ 3 w 3"/>
                <a:gd name="T9" fmla="*/ 0 h 2"/>
                <a:gd name="T10" fmla="*/ 1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1" y="2"/>
                  </a:lnTo>
                  <a:cubicBezTo>
                    <a:pt x="1" y="2"/>
                    <a:pt x="1" y="2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lnTo>
                    <a:pt x="3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43" name="Freeform 1369"/>
            <p:cNvSpPr>
              <a:spLocks/>
            </p:cNvSpPr>
            <p:nvPr userDrawn="1"/>
          </p:nvSpPr>
          <p:spPr bwMode="auto">
            <a:xfrm>
              <a:off x="298" y="206"/>
              <a:ext cx="2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44" name="Freeform 1370"/>
            <p:cNvSpPr>
              <a:spLocks/>
            </p:cNvSpPr>
            <p:nvPr userDrawn="1"/>
          </p:nvSpPr>
          <p:spPr bwMode="auto">
            <a:xfrm>
              <a:off x="297" y="208"/>
              <a:ext cx="2" cy="2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45" name="Freeform 1371"/>
            <p:cNvSpPr>
              <a:spLocks/>
            </p:cNvSpPr>
            <p:nvPr userDrawn="1"/>
          </p:nvSpPr>
          <p:spPr bwMode="auto">
            <a:xfrm>
              <a:off x="295" y="209"/>
              <a:ext cx="3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2 w 5"/>
                <a:gd name="T5" fmla="*/ 6 h 6"/>
                <a:gd name="T6" fmla="*/ 3 w 5"/>
                <a:gd name="T7" fmla="*/ 4 h 6"/>
                <a:gd name="T8" fmla="*/ 2 w 5"/>
                <a:gd name="T9" fmla="*/ 4 h 6"/>
                <a:gd name="T10" fmla="*/ 1 w 5"/>
                <a:gd name="T11" fmla="*/ 4 h 6"/>
                <a:gd name="T12" fmla="*/ 0 w 5"/>
                <a:gd name="T13" fmla="*/ 3 h 6"/>
                <a:gd name="T14" fmla="*/ 3 w 5"/>
                <a:gd name="T15" fmla="*/ 0 h 6"/>
                <a:gd name="T16" fmla="*/ 5 w 5"/>
                <a:gd name="T17" fmla="*/ 3 h 6"/>
                <a:gd name="T18" fmla="*/ 2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lnTo>
                    <a:pt x="2" y="6"/>
                  </a:lnTo>
                  <a:cubicBezTo>
                    <a:pt x="2" y="5"/>
                    <a:pt x="2" y="5"/>
                    <a:pt x="3" y="4"/>
                  </a:cubicBezTo>
                  <a:lnTo>
                    <a:pt x="2" y="4"/>
                  </a:lnTo>
                  <a:cubicBezTo>
                    <a:pt x="2" y="4"/>
                    <a:pt x="2" y="4"/>
                    <a:pt x="1" y="4"/>
                  </a:cubicBezTo>
                  <a:lnTo>
                    <a:pt x="0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46" name="Freeform 1372"/>
            <p:cNvSpPr>
              <a:spLocks/>
            </p:cNvSpPr>
            <p:nvPr userDrawn="1"/>
          </p:nvSpPr>
          <p:spPr bwMode="auto">
            <a:xfrm>
              <a:off x="295" y="212"/>
              <a:ext cx="2" cy="2"/>
            </a:xfrm>
            <a:custGeom>
              <a:avLst/>
              <a:gdLst>
                <a:gd name="T0" fmla="*/ 3 w 4"/>
                <a:gd name="T1" fmla="*/ 0 h 3"/>
                <a:gd name="T2" fmla="*/ 3 w 4"/>
                <a:gd name="T3" fmla="*/ 0 h 3"/>
                <a:gd name="T4" fmla="*/ 4 w 4"/>
                <a:gd name="T5" fmla="*/ 2 h 3"/>
                <a:gd name="T6" fmla="*/ 3 w 4"/>
                <a:gd name="T7" fmla="*/ 3 h 3"/>
                <a:gd name="T8" fmla="*/ 0 w 4"/>
                <a:gd name="T9" fmla="*/ 3 h 3"/>
                <a:gd name="T10" fmla="*/ 0 w 4"/>
                <a:gd name="T11" fmla="*/ 3 h 3"/>
                <a:gd name="T12" fmla="*/ 1 w 4"/>
                <a:gd name="T13" fmla="*/ 1 h 3"/>
                <a:gd name="T14" fmla="*/ 1 w 4"/>
                <a:gd name="T15" fmla="*/ 1 h 3"/>
                <a:gd name="T16" fmla="*/ 3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4" y="2"/>
                    <a:pt x="4" y="2"/>
                  </a:cubicBezTo>
                  <a:lnTo>
                    <a:pt x="3" y="3"/>
                  </a:lnTo>
                  <a:cubicBezTo>
                    <a:pt x="2" y="3"/>
                    <a:pt x="1" y="3"/>
                    <a:pt x="0" y="3"/>
                  </a:cubicBezTo>
                  <a:lnTo>
                    <a:pt x="0" y="3"/>
                  </a:lnTo>
                  <a:cubicBezTo>
                    <a:pt x="1" y="2"/>
                    <a:pt x="1" y="2"/>
                    <a:pt x="1" y="1"/>
                  </a:cubicBez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47" name="Freeform 1373"/>
            <p:cNvSpPr>
              <a:spLocks/>
            </p:cNvSpPr>
            <p:nvPr userDrawn="1"/>
          </p:nvSpPr>
          <p:spPr bwMode="auto">
            <a:xfrm>
              <a:off x="296" y="211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3 h 5"/>
                <a:gd name="T6" fmla="*/ 2 w 5"/>
                <a:gd name="T7" fmla="*/ 5 h 5"/>
                <a:gd name="T8" fmla="*/ 0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4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48" name="Freeform 1374"/>
            <p:cNvSpPr>
              <a:spLocks/>
            </p:cNvSpPr>
            <p:nvPr userDrawn="1"/>
          </p:nvSpPr>
          <p:spPr bwMode="auto">
            <a:xfrm>
              <a:off x="290" y="206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0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49" name="Freeform 1375"/>
            <p:cNvSpPr>
              <a:spLocks/>
            </p:cNvSpPr>
            <p:nvPr userDrawn="1"/>
          </p:nvSpPr>
          <p:spPr bwMode="auto">
            <a:xfrm>
              <a:off x="290" y="205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50" name="Freeform 1376"/>
            <p:cNvSpPr>
              <a:spLocks/>
            </p:cNvSpPr>
            <p:nvPr userDrawn="1"/>
          </p:nvSpPr>
          <p:spPr bwMode="auto">
            <a:xfrm>
              <a:off x="290" y="204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51" name="Freeform 1377"/>
            <p:cNvSpPr>
              <a:spLocks/>
            </p:cNvSpPr>
            <p:nvPr userDrawn="1"/>
          </p:nvSpPr>
          <p:spPr bwMode="auto">
            <a:xfrm>
              <a:off x="290" y="203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2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52" name="Freeform 1378"/>
            <p:cNvSpPr>
              <a:spLocks/>
            </p:cNvSpPr>
            <p:nvPr userDrawn="1"/>
          </p:nvSpPr>
          <p:spPr bwMode="auto">
            <a:xfrm>
              <a:off x="290" y="202"/>
              <a:ext cx="1" cy="0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3 w 3"/>
                <a:gd name="T5" fmla="*/ 0 h 1"/>
                <a:gd name="T6" fmla="*/ 2 w 3"/>
                <a:gd name="T7" fmla="*/ 1 h 1"/>
                <a:gd name="T8" fmla="*/ 0 w 3"/>
                <a:gd name="T9" fmla="*/ 1 h 1"/>
                <a:gd name="T10" fmla="*/ 0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53" name="Freeform 1379"/>
            <p:cNvSpPr>
              <a:spLocks/>
            </p:cNvSpPr>
            <p:nvPr userDrawn="1"/>
          </p:nvSpPr>
          <p:spPr bwMode="auto">
            <a:xfrm>
              <a:off x="290" y="200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54" name="Freeform 1380"/>
            <p:cNvSpPr>
              <a:spLocks/>
            </p:cNvSpPr>
            <p:nvPr userDrawn="1"/>
          </p:nvSpPr>
          <p:spPr bwMode="auto">
            <a:xfrm>
              <a:off x="290" y="199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55" name="Freeform 1381"/>
            <p:cNvSpPr>
              <a:spLocks/>
            </p:cNvSpPr>
            <p:nvPr userDrawn="1"/>
          </p:nvSpPr>
          <p:spPr bwMode="auto">
            <a:xfrm>
              <a:off x="295" y="201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56" name="Freeform 1382"/>
            <p:cNvSpPr>
              <a:spLocks/>
            </p:cNvSpPr>
            <p:nvPr userDrawn="1"/>
          </p:nvSpPr>
          <p:spPr bwMode="auto">
            <a:xfrm>
              <a:off x="297" y="203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57" name="Freeform 1383"/>
            <p:cNvSpPr>
              <a:spLocks/>
            </p:cNvSpPr>
            <p:nvPr userDrawn="1"/>
          </p:nvSpPr>
          <p:spPr bwMode="auto">
            <a:xfrm>
              <a:off x="298" y="205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985" name="Group 1585"/>
          <p:cNvGrpSpPr>
            <a:grpSpLocks/>
          </p:cNvGrpSpPr>
          <p:nvPr/>
        </p:nvGrpSpPr>
        <p:grpSpPr bwMode="auto">
          <a:xfrm>
            <a:off x="438153" y="295276"/>
            <a:ext cx="303213" cy="430213"/>
            <a:chOff x="276" y="186"/>
            <a:chExt cx="191" cy="271"/>
          </a:xfrm>
        </p:grpSpPr>
        <p:sp>
          <p:nvSpPr>
            <p:cNvPr id="1358" name="Freeform 1385"/>
            <p:cNvSpPr>
              <a:spLocks/>
            </p:cNvSpPr>
            <p:nvPr userDrawn="1"/>
          </p:nvSpPr>
          <p:spPr bwMode="auto">
            <a:xfrm>
              <a:off x="299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59" name="Freeform 1386"/>
            <p:cNvSpPr>
              <a:spLocks/>
            </p:cNvSpPr>
            <p:nvPr userDrawn="1"/>
          </p:nvSpPr>
          <p:spPr bwMode="auto">
            <a:xfrm>
              <a:off x="297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60" name="Freeform 1387"/>
            <p:cNvSpPr>
              <a:spLocks/>
            </p:cNvSpPr>
            <p:nvPr userDrawn="1"/>
          </p:nvSpPr>
          <p:spPr bwMode="auto">
            <a:xfrm>
              <a:off x="294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61" name="Freeform 1388"/>
            <p:cNvSpPr>
              <a:spLocks/>
            </p:cNvSpPr>
            <p:nvPr userDrawn="1"/>
          </p:nvSpPr>
          <p:spPr bwMode="auto">
            <a:xfrm>
              <a:off x="296" y="205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62" name="Freeform 1389"/>
            <p:cNvSpPr>
              <a:spLocks/>
            </p:cNvSpPr>
            <p:nvPr userDrawn="1"/>
          </p:nvSpPr>
          <p:spPr bwMode="auto">
            <a:xfrm>
              <a:off x="294" y="203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63" name="Freeform 1390"/>
            <p:cNvSpPr>
              <a:spLocks/>
            </p:cNvSpPr>
            <p:nvPr userDrawn="1"/>
          </p:nvSpPr>
          <p:spPr bwMode="auto">
            <a:xfrm>
              <a:off x="297" y="200"/>
              <a:ext cx="1" cy="1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64" name="Freeform 1391"/>
            <p:cNvSpPr>
              <a:spLocks/>
            </p:cNvSpPr>
            <p:nvPr userDrawn="1"/>
          </p:nvSpPr>
          <p:spPr bwMode="auto">
            <a:xfrm>
              <a:off x="298" y="2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65" name="Freeform 1392"/>
            <p:cNvSpPr>
              <a:spLocks/>
            </p:cNvSpPr>
            <p:nvPr userDrawn="1"/>
          </p:nvSpPr>
          <p:spPr bwMode="auto">
            <a:xfrm>
              <a:off x="300" y="204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66" name="Freeform 1393"/>
            <p:cNvSpPr>
              <a:spLocks/>
            </p:cNvSpPr>
            <p:nvPr userDrawn="1"/>
          </p:nvSpPr>
          <p:spPr bwMode="auto">
            <a:xfrm>
              <a:off x="298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67" name="Freeform 1394"/>
            <p:cNvSpPr>
              <a:spLocks/>
            </p:cNvSpPr>
            <p:nvPr userDrawn="1"/>
          </p:nvSpPr>
          <p:spPr bwMode="auto">
            <a:xfrm>
              <a:off x="298" y="211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68" name="Freeform 1395"/>
            <p:cNvSpPr>
              <a:spLocks/>
            </p:cNvSpPr>
            <p:nvPr userDrawn="1"/>
          </p:nvSpPr>
          <p:spPr bwMode="auto">
            <a:xfrm>
              <a:off x="293" y="208"/>
              <a:ext cx="1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69" name="Freeform 1396"/>
            <p:cNvSpPr>
              <a:spLocks/>
            </p:cNvSpPr>
            <p:nvPr userDrawn="1"/>
          </p:nvSpPr>
          <p:spPr bwMode="auto">
            <a:xfrm>
              <a:off x="297" y="21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70" name="Freeform 1397"/>
            <p:cNvSpPr>
              <a:spLocks/>
            </p:cNvSpPr>
            <p:nvPr userDrawn="1"/>
          </p:nvSpPr>
          <p:spPr bwMode="auto">
            <a:xfrm>
              <a:off x="294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1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1"/>
                    <a:pt x="1" y="0"/>
                  </a:cubicBezTo>
                  <a:cubicBezTo>
                    <a:pt x="3" y="0"/>
                    <a:pt x="4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71" name="Freeform 1398"/>
            <p:cNvSpPr>
              <a:spLocks/>
            </p:cNvSpPr>
            <p:nvPr userDrawn="1"/>
          </p:nvSpPr>
          <p:spPr bwMode="auto">
            <a:xfrm>
              <a:off x="293" y="209"/>
              <a:ext cx="3" cy="2"/>
            </a:xfrm>
            <a:custGeom>
              <a:avLst/>
              <a:gdLst>
                <a:gd name="T0" fmla="*/ 0 w 8"/>
                <a:gd name="T1" fmla="*/ 4 h 5"/>
                <a:gd name="T2" fmla="*/ 0 w 8"/>
                <a:gd name="T3" fmla="*/ 4 h 5"/>
                <a:gd name="T4" fmla="*/ 8 w 8"/>
                <a:gd name="T5" fmla="*/ 0 h 5"/>
                <a:gd name="T6" fmla="*/ 4 w 8"/>
                <a:gd name="T7" fmla="*/ 5 h 5"/>
                <a:gd name="T8" fmla="*/ 2 w 8"/>
                <a:gd name="T9" fmla="*/ 5 h 5"/>
                <a:gd name="T10" fmla="*/ 3 w 8"/>
                <a:gd name="T11" fmla="*/ 4 h 5"/>
                <a:gd name="T12" fmla="*/ 2 w 8"/>
                <a:gd name="T13" fmla="*/ 4 h 5"/>
                <a:gd name="T14" fmla="*/ 0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0" y="4"/>
                  </a:moveTo>
                  <a:lnTo>
                    <a:pt x="0" y="4"/>
                  </a:lnTo>
                  <a:cubicBezTo>
                    <a:pt x="2" y="2"/>
                    <a:pt x="5" y="1"/>
                    <a:pt x="8" y="0"/>
                  </a:cubicBezTo>
                  <a:cubicBezTo>
                    <a:pt x="7" y="2"/>
                    <a:pt x="6" y="4"/>
                    <a:pt x="4" y="5"/>
                  </a:cubicBezTo>
                  <a:cubicBezTo>
                    <a:pt x="4" y="5"/>
                    <a:pt x="3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lnTo>
                    <a:pt x="2" y="4"/>
                  </a:lnTo>
                  <a:cubicBezTo>
                    <a:pt x="2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72" name="Freeform 1399"/>
            <p:cNvSpPr>
              <a:spLocks/>
            </p:cNvSpPr>
            <p:nvPr userDrawn="1"/>
          </p:nvSpPr>
          <p:spPr bwMode="auto">
            <a:xfrm>
              <a:off x="289" y="208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73" name="Freeform 1400"/>
            <p:cNvSpPr>
              <a:spLocks/>
            </p:cNvSpPr>
            <p:nvPr userDrawn="1"/>
          </p:nvSpPr>
          <p:spPr bwMode="auto">
            <a:xfrm>
              <a:off x="291" y="210"/>
              <a:ext cx="1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3 h 4"/>
                <a:gd name="T6" fmla="*/ 0 w 3"/>
                <a:gd name="T7" fmla="*/ 4 h 4"/>
                <a:gd name="T8" fmla="*/ 1 w 3"/>
                <a:gd name="T9" fmla="*/ 1 h 4"/>
                <a:gd name="T10" fmla="*/ 3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74" name="Freeform 1401"/>
            <p:cNvSpPr>
              <a:spLocks/>
            </p:cNvSpPr>
            <p:nvPr userDrawn="1"/>
          </p:nvSpPr>
          <p:spPr bwMode="auto">
            <a:xfrm>
              <a:off x="292" y="211"/>
              <a:ext cx="4" cy="2"/>
            </a:xfrm>
            <a:custGeom>
              <a:avLst/>
              <a:gdLst>
                <a:gd name="T0" fmla="*/ 2 w 8"/>
                <a:gd name="T1" fmla="*/ 1 h 4"/>
                <a:gd name="T2" fmla="*/ 2 w 8"/>
                <a:gd name="T3" fmla="*/ 1 h 4"/>
                <a:gd name="T4" fmla="*/ 8 w 8"/>
                <a:gd name="T5" fmla="*/ 1 h 4"/>
                <a:gd name="T6" fmla="*/ 4 w 8"/>
                <a:gd name="T7" fmla="*/ 4 h 4"/>
                <a:gd name="T8" fmla="*/ 0 w 8"/>
                <a:gd name="T9" fmla="*/ 4 h 4"/>
                <a:gd name="T10" fmla="*/ 2 w 8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2" y="1"/>
                  </a:moveTo>
                  <a:lnTo>
                    <a:pt x="2" y="1"/>
                  </a:lnTo>
                  <a:cubicBezTo>
                    <a:pt x="4" y="1"/>
                    <a:pt x="7" y="0"/>
                    <a:pt x="8" y="1"/>
                  </a:cubicBezTo>
                  <a:cubicBezTo>
                    <a:pt x="7" y="2"/>
                    <a:pt x="6" y="3"/>
                    <a:pt x="4" y="4"/>
                  </a:cubicBezTo>
                  <a:cubicBezTo>
                    <a:pt x="3" y="4"/>
                    <a:pt x="1" y="4"/>
                    <a:pt x="0" y="4"/>
                  </a:cubicBezTo>
                  <a:cubicBezTo>
                    <a:pt x="1" y="3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75" name="Freeform 1402"/>
            <p:cNvSpPr>
              <a:spLocks/>
            </p:cNvSpPr>
            <p:nvPr userDrawn="1"/>
          </p:nvSpPr>
          <p:spPr bwMode="auto">
            <a:xfrm>
              <a:off x="289" y="208"/>
              <a:ext cx="2" cy="5"/>
            </a:xfrm>
            <a:custGeom>
              <a:avLst/>
              <a:gdLst>
                <a:gd name="T0" fmla="*/ 1 w 5"/>
                <a:gd name="T1" fmla="*/ 5 h 11"/>
                <a:gd name="T2" fmla="*/ 1 w 5"/>
                <a:gd name="T3" fmla="*/ 5 h 11"/>
                <a:gd name="T4" fmla="*/ 5 w 5"/>
                <a:gd name="T5" fmla="*/ 0 h 11"/>
                <a:gd name="T6" fmla="*/ 3 w 5"/>
                <a:gd name="T7" fmla="*/ 8 h 11"/>
                <a:gd name="T8" fmla="*/ 0 w 5"/>
                <a:gd name="T9" fmla="*/ 11 h 11"/>
                <a:gd name="T10" fmla="*/ 1 w 5"/>
                <a:gd name="T11" fmla="*/ 6 h 11"/>
                <a:gd name="T12" fmla="*/ 1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1" y="5"/>
                  </a:moveTo>
                  <a:lnTo>
                    <a:pt x="1" y="5"/>
                  </a:lnTo>
                  <a:cubicBezTo>
                    <a:pt x="2" y="3"/>
                    <a:pt x="3" y="1"/>
                    <a:pt x="5" y="0"/>
                  </a:cubicBezTo>
                  <a:cubicBezTo>
                    <a:pt x="5" y="3"/>
                    <a:pt x="4" y="5"/>
                    <a:pt x="3" y="8"/>
                  </a:cubicBezTo>
                  <a:cubicBezTo>
                    <a:pt x="2" y="9"/>
                    <a:pt x="1" y="10"/>
                    <a:pt x="0" y="11"/>
                  </a:cubicBezTo>
                  <a:cubicBezTo>
                    <a:pt x="1" y="9"/>
                    <a:pt x="1" y="7"/>
                    <a:pt x="1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76" name="Freeform 1403"/>
            <p:cNvSpPr>
              <a:spLocks/>
            </p:cNvSpPr>
            <p:nvPr userDrawn="1"/>
          </p:nvSpPr>
          <p:spPr bwMode="auto">
            <a:xfrm>
              <a:off x="290" y="213"/>
              <a:ext cx="5" cy="1"/>
            </a:xfrm>
            <a:custGeom>
              <a:avLst/>
              <a:gdLst>
                <a:gd name="T0" fmla="*/ 11 w 11"/>
                <a:gd name="T1" fmla="*/ 1 h 3"/>
                <a:gd name="T2" fmla="*/ 11 w 11"/>
                <a:gd name="T3" fmla="*/ 1 h 3"/>
                <a:gd name="T4" fmla="*/ 7 w 11"/>
                <a:gd name="T5" fmla="*/ 3 h 3"/>
                <a:gd name="T6" fmla="*/ 1 w 11"/>
                <a:gd name="T7" fmla="*/ 3 h 3"/>
                <a:gd name="T8" fmla="*/ 0 w 11"/>
                <a:gd name="T9" fmla="*/ 3 h 3"/>
                <a:gd name="T10" fmla="*/ 11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11" y="1"/>
                  </a:moveTo>
                  <a:lnTo>
                    <a:pt x="11" y="1"/>
                  </a:lnTo>
                  <a:cubicBezTo>
                    <a:pt x="10" y="2"/>
                    <a:pt x="9" y="3"/>
                    <a:pt x="7" y="3"/>
                  </a:cubicBezTo>
                  <a:cubicBezTo>
                    <a:pt x="5" y="3"/>
                    <a:pt x="3" y="3"/>
                    <a:pt x="1" y="3"/>
                  </a:cubicBezTo>
                  <a:lnTo>
                    <a:pt x="0" y="3"/>
                  </a:lnTo>
                  <a:cubicBezTo>
                    <a:pt x="3" y="1"/>
                    <a:pt x="7" y="0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77" name="Freeform 1404"/>
            <p:cNvSpPr>
              <a:spLocks/>
            </p:cNvSpPr>
            <p:nvPr userDrawn="1"/>
          </p:nvSpPr>
          <p:spPr bwMode="auto">
            <a:xfrm>
              <a:off x="289" y="211"/>
              <a:ext cx="4" cy="3"/>
            </a:xfrm>
            <a:custGeom>
              <a:avLst/>
              <a:gdLst>
                <a:gd name="T0" fmla="*/ 9 w 9"/>
                <a:gd name="T1" fmla="*/ 0 h 7"/>
                <a:gd name="T2" fmla="*/ 9 w 9"/>
                <a:gd name="T3" fmla="*/ 0 h 7"/>
                <a:gd name="T4" fmla="*/ 0 w 9"/>
                <a:gd name="T5" fmla="*/ 7 h 7"/>
                <a:gd name="T6" fmla="*/ 9 w 9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9" y="0"/>
                  </a:moveTo>
                  <a:lnTo>
                    <a:pt x="9" y="0"/>
                  </a:lnTo>
                  <a:cubicBezTo>
                    <a:pt x="8" y="3"/>
                    <a:pt x="4" y="6"/>
                    <a:pt x="0" y="7"/>
                  </a:cubicBezTo>
                  <a:cubicBezTo>
                    <a:pt x="1" y="3"/>
                    <a:pt x="5" y="0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78" name="Freeform 1405"/>
            <p:cNvSpPr>
              <a:spLocks/>
            </p:cNvSpPr>
            <p:nvPr userDrawn="1"/>
          </p:nvSpPr>
          <p:spPr bwMode="auto">
            <a:xfrm>
              <a:off x="286" y="208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79" name="Freeform 1406"/>
            <p:cNvSpPr>
              <a:spLocks/>
            </p:cNvSpPr>
            <p:nvPr userDrawn="1"/>
          </p:nvSpPr>
          <p:spPr bwMode="auto">
            <a:xfrm>
              <a:off x="277" y="208"/>
              <a:ext cx="0" cy="2"/>
            </a:xfrm>
            <a:custGeom>
              <a:avLst/>
              <a:gdLst>
                <a:gd name="T0" fmla="*/ 0 w 2"/>
                <a:gd name="T1" fmla="*/ 2 h 5"/>
                <a:gd name="T2" fmla="*/ 0 w 2"/>
                <a:gd name="T3" fmla="*/ 2 h 5"/>
                <a:gd name="T4" fmla="*/ 0 w 2"/>
                <a:gd name="T5" fmla="*/ 1 h 5"/>
                <a:gd name="T6" fmla="*/ 0 w 2"/>
                <a:gd name="T7" fmla="*/ 0 h 5"/>
                <a:gd name="T8" fmla="*/ 2 w 2"/>
                <a:gd name="T9" fmla="*/ 3 h 5"/>
                <a:gd name="T10" fmla="*/ 1 w 2"/>
                <a:gd name="T11" fmla="*/ 5 h 5"/>
                <a:gd name="T12" fmla="*/ 0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ubicBezTo>
                    <a:pt x="1" y="1"/>
                    <a:pt x="1" y="2"/>
                    <a:pt x="2" y="3"/>
                  </a:cubicBezTo>
                  <a:cubicBezTo>
                    <a:pt x="2" y="4"/>
                    <a:pt x="2" y="4"/>
                    <a:pt x="1" y="5"/>
                  </a:cubicBezTo>
                  <a:cubicBezTo>
                    <a:pt x="1" y="4"/>
                    <a:pt x="0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80" name="Freeform 1407"/>
            <p:cNvSpPr>
              <a:spLocks/>
            </p:cNvSpPr>
            <p:nvPr userDrawn="1"/>
          </p:nvSpPr>
          <p:spPr bwMode="auto">
            <a:xfrm>
              <a:off x="276" y="205"/>
              <a:ext cx="1" cy="2"/>
            </a:xfrm>
            <a:custGeom>
              <a:avLst/>
              <a:gdLst>
                <a:gd name="T0" fmla="*/ 1 w 4"/>
                <a:gd name="T1" fmla="*/ 6 h 6"/>
                <a:gd name="T2" fmla="*/ 1 w 4"/>
                <a:gd name="T3" fmla="*/ 6 h 6"/>
                <a:gd name="T4" fmla="*/ 0 w 4"/>
                <a:gd name="T5" fmla="*/ 2 h 6"/>
                <a:gd name="T6" fmla="*/ 1 w 4"/>
                <a:gd name="T7" fmla="*/ 0 h 6"/>
                <a:gd name="T8" fmla="*/ 4 w 4"/>
                <a:gd name="T9" fmla="*/ 3 h 6"/>
                <a:gd name="T10" fmla="*/ 2 w 4"/>
                <a:gd name="T11" fmla="*/ 6 h 6"/>
                <a:gd name="T12" fmla="*/ 1 w 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1" y="6"/>
                  </a:moveTo>
                  <a:lnTo>
                    <a:pt x="1" y="6"/>
                  </a:lnTo>
                  <a:cubicBezTo>
                    <a:pt x="1" y="5"/>
                    <a:pt x="0" y="3"/>
                    <a:pt x="0" y="2"/>
                  </a:cubicBez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3" y="4"/>
                    <a:pt x="2" y="5"/>
                    <a:pt x="2" y="6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81" name="Freeform 1408"/>
            <p:cNvSpPr>
              <a:spLocks/>
            </p:cNvSpPr>
            <p:nvPr userDrawn="1"/>
          </p:nvSpPr>
          <p:spPr bwMode="auto">
            <a:xfrm>
              <a:off x="276" y="204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1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82" name="Freeform 1409"/>
            <p:cNvSpPr>
              <a:spLocks/>
            </p:cNvSpPr>
            <p:nvPr userDrawn="1"/>
          </p:nvSpPr>
          <p:spPr bwMode="auto">
            <a:xfrm>
              <a:off x="276" y="201"/>
              <a:ext cx="1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2 w 3"/>
                <a:gd name="T5" fmla="*/ 0 h 6"/>
                <a:gd name="T6" fmla="*/ 3 w 3"/>
                <a:gd name="T7" fmla="*/ 2 h 6"/>
                <a:gd name="T8" fmla="*/ 0 w 3"/>
                <a:gd name="T9" fmla="*/ 6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cubicBezTo>
                    <a:pt x="0" y="3"/>
                    <a:pt x="1" y="2"/>
                    <a:pt x="2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2" y="3"/>
                    <a:pt x="1" y="4"/>
                    <a:pt x="0" y="6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83" name="Freeform 1410"/>
            <p:cNvSpPr>
              <a:spLocks/>
            </p:cNvSpPr>
            <p:nvPr userDrawn="1"/>
          </p:nvSpPr>
          <p:spPr bwMode="auto">
            <a:xfrm>
              <a:off x="277" y="200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3 h 4"/>
                <a:gd name="T6" fmla="*/ 4 w 4"/>
                <a:gd name="T7" fmla="*/ 0 h 4"/>
                <a:gd name="T8" fmla="*/ 4 w 4"/>
                <a:gd name="T9" fmla="*/ 1 h 4"/>
                <a:gd name="T10" fmla="*/ 1 w 4"/>
                <a:gd name="T11" fmla="*/ 4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4" y="1"/>
                  </a:lnTo>
                  <a:cubicBezTo>
                    <a:pt x="3" y="2"/>
                    <a:pt x="2" y="3"/>
                    <a:pt x="1" y="4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84" name="Freeform 1411"/>
            <p:cNvSpPr>
              <a:spLocks/>
            </p:cNvSpPr>
            <p:nvPr userDrawn="1"/>
          </p:nvSpPr>
          <p:spPr bwMode="auto">
            <a:xfrm>
              <a:off x="279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85" name="Freeform 1412"/>
            <p:cNvSpPr>
              <a:spLocks/>
            </p:cNvSpPr>
            <p:nvPr userDrawn="1"/>
          </p:nvSpPr>
          <p:spPr bwMode="auto">
            <a:xfrm>
              <a:off x="279" y="199"/>
              <a:ext cx="2" cy="3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3 w 5"/>
                <a:gd name="T5" fmla="*/ 0 h 6"/>
                <a:gd name="T6" fmla="*/ 5 w 5"/>
                <a:gd name="T7" fmla="*/ 3 h 6"/>
                <a:gd name="T8" fmla="*/ 2 w 5"/>
                <a:gd name="T9" fmla="*/ 6 h 6"/>
                <a:gd name="T10" fmla="*/ 0 w 5"/>
                <a:gd name="T11" fmla="*/ 3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cubicBezTo>
                    <a:pt x="2" y="1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86" name="Freeform 1413"/>
            <p:cNvSpPr>
              <a:spLocks/>
            </p:cNvSpPr>
            <p:nvPr userDrawn="1"/>
          </p:nvSpPr>
          <p:spPr bwMode="auto">
            <a:xfrm>
              <a:off x="281" y="199"/>
              <a:ext cx="2" cy="1"/>
            </a:xfrm>
            <a:custGeom>
              <a:avLst/>
              <a:gdLst>
                <a:gd name="T0" fmla="*/ 0 w 5"/>
                <a:gd name="T1" fmla="*/ 1 h 4"/>
                <a:gd name="T2" fmla="*/ 0 w 5"/>
                <a:gd name="T3" fmla="*/ 1 h 4"/>
                <a:gd name="T4" fmla="*/ 5 w 5"/>
                <a:gd name="T5" fmla="*/ 0 h 4"/>
                <a:gd name="T6" fmla="*/ 5 w 5"/>
                <a:gd name="T7" fmla="*/ 1 h 4"/>
                <a:gd name="T8" fmla="*/ 2 w 5"/>
                <a:gd name="T9" fmla="*/ 4 h 4"/>
                <a:gd name="T10" fmla="*/ 0 w 5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lnTo>
                    <a:pt x="5" y="1"/>
                  </a:lnTo>
                  <a:cubicBezTo>
                    <a:pt x="4" y="2"/>
                    <a:pt x="3" y="3"/>
                    <a:pt x="2" y="4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87" name="Freeform 1414"/>
            <p:cNvSpPr>
              <a:spLocks/>
            </p:cNvSpPr>
            <p:nvPr userDrawn="1"/>
          </p:nvSpPr>
          <p:spPr bwMode="auto">
            <a:xfrm>
              <a:off x="282" y="200"/>
              <a:ext cx="1" cy="2"/>
            </a:xfrm>
            <a:custGeom>
              <a:avLst/>
              <a:gdLst>
                <a:gd name="T0" fmla="*/ 2 w 3"/>
                <a:gd name="T1" fmla="*/ 0 h 6"/>
                <a:gd name="T2" fmla="*/ 2 w 3"/>
                <a:gd name="T3" fmla="*/ 0 h 6"/>
                <a:gd name="T4" fmla="*/ 3 w 3"/>
                <a:gd name="T5" fmla="*/ 5 h 6"/>
                <a:gd name="T6" fmla="*/ 2 w 3"/>
                <a:gd name="T7" fmla="*/ 6 h 6"/>
                <a:gd name="T8" fmla="*/ 0 w 3"/>
                <a:gd name="T9" fmla="*/ 2 h 6"/>
                <a:gd name="T10" fmla="*/ 2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lnTo>
                    <a:pt x="2" y="6"/>
                  </a:lnTo>
                  <a:cubicBezTo>
                    <a:pt x="1" y="5"/>
                    <a:pt x="0" y="3"/>
                    <a:pt x="0" y="2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88" name="Freeform 1415"/>
            <p:cNvSpPr>
              <a:spLocks/>
            </p:cNvSpPr>
            <p:nvPr userDrawn="1"/>
          </p:nvSpPr>
          <p:spPr bwMode="auto">
            <a:xfrm>
              <a:off x="283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89" name="Freeform 1416"/>
            <p:cNvSpPr>
              <a:spLocks/>
            </p:cNvSpPr>
            <p:nvPr userDrawn="1"/>
          </p:nvSpPr>
          <p:spPr bwMode="auto">
            <a:xfrm>
              <a:off x="281" y="203"/>
              <a:ext cx="3" cy="2"/>
            </a:xfrm>
            <a:custGeom>
              <a:avLst/>
              <a:gdLst>
                <a:gd name="T0" fmla="*/ 5 w 5"/>
                <a:gd name="T1" fmla="*/ 1 h 6"/>
                <a:gd name="T2" fmla="*/ 5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  <a:gd name="T12" fmla="*/ 5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lnTo>
                    <a:pt x="5" y="1"/>
                  </a:lnTo>
                  <a:lnTo>
                    <a:pt x="5" y="3"/>
                  </a:ln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90" name="Freeform 1417"/>
            <p:cNvSpPr>
              <a:spLocks/>
            </p:cNvSpPr>
            <p:nvPr userDrawn="1"/>
          </p:nvSpPr>
          <p:spPr bwMode="auto">
            <a:xfrm>
              <a:off x="283" y="205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2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91" name="Freeform 1418"/>
            <p:cNvSpPr>
              <a:spLocks/>
            </p:cNvSpPr>
            <p:nvPr userDrawn="1"/>
          </p:nvSpPr>
          <p:spPr bwMode="auto">
            <a:xfrm>
              <a:off x="283" y="207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4 h 5"/>
                <a:gd name="T6" fmla="*/ 3 w 3"/>
                <a:gd name="T7" fmla="*/ 4 h 5"/>
                <a:gd name="T8" fmla="*/ 2 w 3"/>
                <a:gd name="T9" fmla="*/ 4 h 5"/>
                <a:gd name="T10" fmla="*/ 2 w 3"/>
                <a:gd name="T11" fmla="*/ 5 h 5"/>
                <a:gd name="T12" fmla="*/ 0 w 3"/>
                <a:gd name="T13" fmla="*/ 2 h 5"/>
                <a:gd name="T14" fmla="*/ 2 w 3"/>
                <a:gd name="T15" fmla="*/ 0 h 5"/>
                <a:gd name="T16" fmla="*/ 2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4"/>
                  </a:lnTo>
                  <a:lnTo>
                    <a:pt x="3" y="4"/>
                  </a:lnTo>
                  <a:lnTo>
                    <a:pt x="2" y="4"/>
                  </a:lnTo>
                  <a:lnTo>
                    <a:pt x="2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92" name="Freeform 1419"/>
            <p:cNvSpPr>
              <a:spLocks/>
            </p:cNvSpPr>
            <p:nvPr userDrawn="1"/>
          </p:nvSpPr>
          <p:spPr bwMode="auto">
            <a:xfrm>
              <a:off x="284" y="210"/>
              <a:ext cx="1" cy="0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93" name="Freeform 1420"/>
            <p:cNvSpPr>
              <a:spLocks/>
            </p:cNvSpPr>
            <p:nvPr userDrawn="1"/>
          </p:nvSpPr>
          <p:spPr bwMode="auto">
            <a:xfrm>
              <a:off x="280" y="214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94" name="Freeform 1421"/>
            <p:cNvSpPr>
              <a:spLocks/>
            </p:cNvSpPr>
            <p:nvPr userDrawn="1"/>
          </p:nvSpPr>
          <p:spPr bwMode="auto">
            <a:xfrm>
              <a:off x="278" y="213"/>
              <a:ext cx="2" cy="1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2 w 3"/>
                <a:gd name="T7" fmla="*/ 3 h 3"/>
                <a:gd name="T8" fmla="*/ 1 w 3"/>
                <a:gd name="T9" fmla="*/ 3 h 3"/>
                <a:gd name="T10" fmla="*/ 0 w 3"/>
                <a:gd name="T11" fmla="*/ 0 h 3"/>
                <a:gd name="T12" fmla="*/ 3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2"/>
                    <a:pt x="3" y="3"/>
                    <a:pt x="2" y="3"/>
                  </a:cubicBezTo>
                  <a:lnTo>
                    <a:pt x="2" y="3"/>
                  </a:lnTo>
                  <a:lnTo>
                    <a:pt x="1" y="3"/>
                  </a:lnTo>
                  <a:cubicBezTo>
                    <a:pt x="1" y="2"/>
                    <a:pt x="0" y="1"/>
                    <a:pt x="0" y="0"/>
                  </a:cubicBezTo>
                  <a:cubicBezTo>
                    <a:pt x="1" y="0"/>
                    <a:pt x="2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95" name="Freeform 1422"/>
            <p:cNvSpPr>
              <a:spLocks/>
            </p:cNvSpPr>
            <p:nvPr userDrawn="1"/>
          </p:nvSpPr>
          <p:spPr bwMode="auto">
            <a:xfrm>
              <a:off x="277" y="210"/>
              <a:ext cx="2" cy="2"/>
            </a:xfrm>
            <a:custGeom>
              <a:avLst/>
              <a:gdLst>
                <a:gd name="T0" fmla="*/ 1 w 3"/>
                <a:gd name="T1" fmla="*/ 5 h 6"/>
                <a:gd name="T2" fmla="*/ 1 w 3"/>
                <a:gd name="T3" fmla="*/ 5 h 6"/>
                <a:gd name="T4" fmla="*/ 0 w 3"/>
                <a:gd name="T5" fmla="*/ 2 h 6"/>
                <a:gd name="T6" fmla="*/ 1 w 3"/>
                <a:gd name="T7" fmla="*/ 0 h 6"/>
                <a:gd name="T8" fmla="*/ 3 w 3"/>
                <a:gd name="T9" fmla="*/ 2 h 6"/>
                <a:gd name="T10" fmla="*/ 2 w 3"/>
                <a:gd name="T11" fmla="*/ 6 h 6"/>
                <a:gd name="T12" fmla="*/ 1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5"/>
                  </a:moveTo>
                  <a:lnTo>
                    <a:pt x="1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3" y="3"/>
                    <a:pt x="2" y="4"/>
                    <a:pt x="2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96" name="Freeform 1423"/>
            <p:cNvSpPr>
              <a:spLocks/>
            </p:cNvSpPr>
            <p:nvPr userDrawn="1"/>
          </p:nvSpPr>
          <p:spPr bwMode="auto">
            <a:xfrm>
              <a:off x="283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22 h 22"/>
                <a:gd name="T6" fmla="*/ 5 w 6"/>
                <a:gd name="T7" fmla="*/ 21 h 22"/>
                <a:gd name="T8" fmla="*/ 4 w 6"/>
                <a:gd name="T9" fmla="*/ 21 h 22"/>
                <a:gd name="T10" fmla="*/ 4 w 6"/>
                <a:gd name="T11" fmla="*/ 22 h 22"/>
                <a:gd name="T12" fmla="*/ 0 w 6"/>
                <a:gd name="T13" fmla="*/ 1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lnTo>
                    <a:pt x="6" y="22"/>
                  </a:lnTo>
                  <a:cubicBezTo>
                    <a:pt x="5" y="21"/>
                    <a:pt x="5" y="21"/>
                    <a:pt x="5" y="21"/>
                  </a:cubicBezTo>
                  <a:lnTo>
                    <a:pt x="4" y="21"/>
                  </a:lnTo>
                  <a:cubicBezTo>
                    <a:pt x="4" y="21"/>
                    <a:pt x="4" y="21"/>
                    <a:pt x="4" y="22"/>
                  </a:cubicBezTo>
                  <a:lnTo>
                    <a:pt x="0" y="1"/>
                  </a:ln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97" name="Freeform 1424"/>
            <p:cNvSpPr>
              <a:spLocks/>
            </p:cNvSpPr>
            <p:nvPr userDrawn="1"/>
          </p:nvSpPr>
          <p:spPr bwMode="auto">
            <a:xfrm>
              <a:off x="281" y="201"/>
              <a:ext cx="2" cy="3"/>
            </a:xfrm>
            <a:custGeom>
              <a:avLst/>
              <a:gdLst>
                <a:gd name="T0" fmla="*/ 2 w 5"/>
                <a:gd name="T1" fmla="*/ 0 h 6"/>
                <a:gd name="T2" fmla="*/ 2 w 5"/>
                <a:gd name="T3" fmla="*/ 0 h 6"/>
                <a:gd name="T4" fmla="*/ 5 w 5"/>
                <a:gd name="T5" fmla="*/ 3 h 6"/>
                <a:gd name="T6" fmla="*/ 2 w 5"/>
                <a:gd name="T7" fmla="*/ 6 h 6"/>
                <a:gd name="T8" fmla="*/ 0 w 5"/>
                <a:gd name="T9" fmla="*/ 3 h 6"/>
                <a:gd name="T10" fmla="*/ 2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98" name="Freeform 1425"/>
            <p:cNvSpPr>
              <a:spLocks/>
            </p:cNvSpPr>
            <p:nvPr userDrawn="1"/>
          </p:nvSpPr>
          <p:spPr bwMode="auto">
            <a:xfrm>
              <a:off x="277" y="200"/>
              <a:ext cx="3" cy="4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99" name="Freeform 1426"/>
            <p:cNvSpPr>
              <a:spLocks/>
            </p:cNvSpPr>
            <p:nvPr userDrawn="1"/>
          </p:nvSpPr>
          <p:spPr bwMode="auto">
            <a:xfrm>
              <a:off x="279" y="202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00" name="Freeform 1427"/>
            <p:cNvSpPr>
              <a:spLocks/>
            </p:cNvSpPr>
            <p:nvPr userDrawn="1"/>
          </p:nvSpPr>
          <p:spPr bwMode="auto">
            <a:xfrm>
              <a:off x="280" y="204"/>
              <a:ext cx="3" cy="3"/>
            </a:xfrm>
            <a:custGeom>
              <a:avLst/>
              <a:gdLst>
                <a:gd name="T0" fmla="*/ 3 w 6"/>
                <a:gd name="T1" fmla="*/ 6 h 6"/>
                <a:gd name="T2" fmla="*/ 3 w 6"/>
                <a:gd name="T3" fmla="*/ 6 h 6"/>
                <a:gd name="T4" fmla="*/ 0 w 6"/>
                <a:gd name="T5" fmla="*/ 3 h 6"/>
                <a:gd name="T6" fmla="*/ 3 w 6"/>
                <a:gd name="T7" fmla="*/ 0 h 6"/>
                <a:gd name="T8" fmla="*/ 6 w 6"/>
                <a:gd name="T9" fmla="*/ 3 h 6"/>
                <a:gd name="T10" fmla="*/ 3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01" name="Freeform 1428"/>
            <p:cNvSpPr>
              <a:spLocks/>
            </p:cNvSpPr>
            <p:nvPr userDrawn="1"/>
          </p:nvSpPr>
          <p:spPr bwMode="auto">
            <a:xfrm>
              <a:off x="281" y="206"/>
              <a:ext cx="3" cy="2"/>
            </a:xfrm>
            <a:custGeom>
              <a:avLst/>
              <a:gdLst>
                <a:gd name="T0" fmla="*/ 3 w 6"/>
                <a:gd name="T1" fmla="*/ 5 h 5"/>
                <a:gd name="T2" fmla="*/ 3 w 6"/>
                <a:gd name="T3" fmla="*/ 5 h 5"/>
                <a:gd name="T4" fmla="*/ 0 w 6"/>
                <a:gd name="T5" fmla="*/ 3 h 5"/>
                <a:gd name="T6" fmla="*/ 3 w 6"/>
                <a:gd name="T7" fmla="*/ 0 h 5"/>
                <a:gd name="T8" fmla="*/ 6 w 6"/>
                <a:gd name="T9" fmla="*/ 2 h 5"/>
                <a:gd name="T10" fmla="*/ 3 w 6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5" y="1"/>
                    <a:pt x="6" y="2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02" name="Freeform 1429"/>
            <p:cNvSpPr>
              <a:spLocks/>
            </p:cNvSpPr>
            <p:nvPr userDrawn="1"/>
          </p:nvSpPr>
          <p:spPr bwMode="auto">
            <a:xfrm>
              <a:off x="277" y="202"/>
              <a:ext cx="2" cy="4"/>
            </a:xfrm>
            <a:custGeom>
              <a:avLst/>
              <a:gdLst>
                <a:gd name="T0" fmla="*/ 2 w 5"/>
                <a:gd name="T1" fmla="*/ 8 h 8"/>
                <a:gd name="T2" fmla="*/ 2 w 5"/>
                <a:gd name="T3" fmla="*/ 8 h 8"/>
                <a:gd name="T4" fmla="*/ 0 w 5"/>
                <a:gd name="T5" fmla="*/ 4 h 8"/>
                <a:gd name="T6" fmla="*/ 2 w 5"/>
                <a:gd name="T7" fmla="*/ 0 h 8"/>
                <a:gd name="T8" fmla="*/ 5 w 5"/>
                <a:gd name="T9" fmla="*/ 4 h 8"/>
                <a:gd name="T10" fmla="*/ 2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2" y="8"/>
                  </a:moveTo>
                  <a:lnTo>
                    <a:pt x="2" y="8"/>
                  </a:lnTo>
                  <a:cubicBezTo>
                    <a:pt x="1" y="7"/>
                    <a:pt x="0" y="6"/>
                    <a:pt x="0" y="4"/>
                  </a:cubicBezTo>
                  <a:cubicBezTo>
                    <a:pt x="1" y="3"/>
                    <a:pt x="1" y="2"/>
                    <a:pt x="2" y="0"/>
                  </a:cubicBezTo>
                  <a:cubicBezTo>
                    <a:pt x="3" y="2"/>
                    <a:pt x="4" y="3"/>
                    <a:pt x="5" y="4"/>
                  </a:cubicBezTo>
                  <a:cubicBezTo>
                    <a:pt x="4" y="5"/>
                    <a:pt x="3" y="6"/>
                    <a:pt x="2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03" name="Freeform 1430"/>
            <p:cNvSpPr>
              <a:spLocks/>
            </p:cNvSpPr>
            <p:nvPr userDrawn="1"/>
          </p:nvSpPr>
          <p:spPr bwMode="auto">
            <a:xfrm>
              <a:off x="277" y="204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04" name="Freeform 1431"/>
            <p:cNvSpPr>
              <a:spLocks/>
            </p:cNvSpPr>
            <p:nvPr userDrawn="1"/>
          </p:nvSpPr>
          <p:spPr bwMode="auto">
            <a:xfrm>
              <a:off x="279" y="206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4 w 6"/>
                <a:gd name="T11" fmla="*/ 5 h 7"/>
                <a:gd name="T12" fmla="*/ 3 w 6"/>
                <a:gd name="T13" fmla="*/ 5 h 7"/>
                <a:gd name="T14" fmla="*/ 3 w 6"/>
                <a:gd name="T15" fmla="*/ 5 h 7"/>
                <a:gd name="T16" fmla="*/ 3 w 6"/>
                <a:gd name="T17" fmla="*/ 6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4"/>
                    <a:pt x="4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3" y="6"/>
                    <a:pt x="3" y="6"/>
                    <a:pt x="3" y="6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05" name="Freeform 1432"/>
            <p:cNvSpPr>
              <a:spLocks/>
            </p:cNvSpPr>
            <p:nvPr userDrawn="1"/>
          </p:nvSpPr>
          <p:spPr bwMode="auto">
            <a:xfrm>
              <a:off x="281" y="207"/>
              <a:ext cx="2" cy="2"/>
            </a:xfrm>
            <a:custGeom>
              <a:avLst/>
              <a:gdLst>
                <a:gd name="T0" fmla="*/ 0 w 5"/>
                <a:gd name="T1" fmla="*/ 3 h 4"/>
                <a:gd name="T2" fmla="*/ 0 w 5"/>
                <a:gd name="T3" fmla="*/ 3 h 4"/>
                <a:gd name="T4" fmla="*/ 2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2"/>
                  </a:cubicBezTo>
                  <a:lnTo>
                    <a:pt x="4" y="4"/>
                  </a:lnTo>
                  <a:cubicBezTo>
                    <a:pt x="2" y="3"/>
                    <a:pt x="1" y="3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06" name="Rectangle 1433"/>
            <p:cNvSpPr>
              <a:spLocks noChangeArrowheads="1"/>
            </p:cNvSpPr>
            <p:nvPr userDrawn="1"/>
          </p:nvSpPr>
          <p:spPr bwMode="auto">
            <a:xfrm>
              <a:off x="280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07" name="Freeform 1434"/>
            <p:cNvSpPr>
              <a:spLocks/>
            </p:cNvSpPr>
            <p:nvPr userDrawn="1"/>
          </p:nvSpPr>
          <p:spPr bwMode="auto">
            <a:xfrm>
              <a:off x="283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0 w 3"/>
                <a:gd name="T5" fmla="*/ 0 h 3"/>
                <a:gd name="T6" fmla="*/ 3 w 3"/>
                <a:gd name="T7" fmla="*/ 2 h 3"/>
                <a:gd name="T8" fmla="*/ 2 w 3"/>
                <a:gd name="T9" fmla="*/ 3 h 3"/>
                <a:gd name="T10" fmla="*/ 2 w 3"/>
                <a:gd name="T11" fmla="*/ 2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1" y="1"/>
                    <a:pt x="2" y="1"/>
                    <a:pt x="3" y="2"/>
                  </a:cubicBezTo>
                  <a:lnTo>
                    <a:pt x="2" y="3"/>
                  </a:lnTo>
                  <a:lnTo>
                    <a:pt x="2" y="2"/>
                  </a:lnTo>
                  <a:cubicBezTo>
                    <a:pt x="1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08" name="Freeform 1435"/>
            <p:cNvSpPr>
              <a:spLocks/>
            </p:cNvSpPr>
            <p:nvPr userDrawn="1"/>
          </p:nvSpPr>
          <p:spPr bwMode="auto">
            <a:xfrm>
              <a:off x="281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09" name="Freeform 1436"/>
            <p:cNvSpPr>
              <a:spLocks/>
            </p:cNvSpPr>
            <p:nvPr userDrawn="1"/>
          </p:nvSpPr>
          <p:spPr bwMode="auto">
            <a:xfrm>
              <a:off x="281" y="212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2 h 2"/>
                <a:gd name="T4" fmla="*/ 0 w 3"/>
                <a:gd name="T5" fmla="*/ 0 h 2"/>
                <a:gd name="T6" fmla="*/ 1 w 3"/>
                <a:gd name="T7" fmla="*/ 0 h 2"/>
                <a:gd name="T8" fmla="*/ 3 w 3"/>
                <a:gd name="T9" fmla="*/ 2 h 2"/>
                <a:gd name="T10" fmla="*/ 3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10" name="Freeform 1437"/>
            <p:cNvSpPr>
              <a:spLocks/>
            </p:cNvSpPr>
            <p:nvPr userDrawn="1"/>
          </p:nvSpPr>
          <p:spPr bwMode="auto">
            <a:xfrm>
              <a:off x="277" y="206"/>
              <a:ext cx="1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11" name="Freeform 1438"/>
            <p:cNvSpPr>
              <a:spLocks/>
            </p:cNvSpPr>
            <p:nvPr userDrawn="1"/>
          </p:nvSpPr>
          <p:spPr bwMode="auto">
            <a:xfrm>
              <a:off x="278" y="208"/>
              <a:ext cx="2" cy="2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12" name="Freeform 1439"/>
            <p:cNvSpPr>
              <a:spLocks/>
            </p:cNvSpPr>
            <p:nvPr userDrawn="1"/>
          </p:nvSpPr>
          <p:spPr bwMode="auto">
            <a:xfrm>
              <a:off x="279" y="209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2 w 5"/>
                <a:gd name="T7" fmla="*/ 0 h 6"/>
                <a:gd name="T8" fmla="*/ 5 w 5"/>
                <a:gd name="T9" fmla="*/ 3 h 6"/>
                <a:gd name="T10" fmla="*/ 4 w 5"/>
                <a:gd name="T11" fmla="*/ 4 h 6"/>
                <a:gd name="T12" fmla="*/ 3 w 5"/>
                <a:gd name="T13" fmla="*/ 4 h 6"/>
                <a:gd name="T14" fmla="*/ 2 w 5"/>
                <a:gd name="T15" fmla="*/ 4 h 6"/>
                <a:gd name="T16" fmla="*/ 3 w 5"/>
                <a:gd name="T17" fmla="*/ 6 h 6"/>
                <a:gd name="T18" fmla="*/ 3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3"/>
                  </a:cubicBezTo>
                  <a:lnTo>
                    <a:pt x="4" y="4"/>
                  </a:lnTo>
                  <a:cubicBezTo>
                    <a:pt x="3" y="4"/>
                    <a:pt x="3" y="4"/>
                    <a:pt x="3" y="4"/>
                  </a:cubicBezTo>
                  <a:lnTo>
                    <a:pt x="2" y="4"/>
                  </a:lnTo>
                  <a:cubicBezTo>
                    <a:pt x="2" y="5"/>
                    <a:pt x="3" y="5"/>
                    <a:pt x="3" y="6"/>
                  </a:cubicBezTo>
                  <a:lnTo>
                    <a:pt x="3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13" name="Freeform 1440"/>
            <p:cNvSpPr>
              <a:spLocks/>
            </p:cNvSpPr>
            <p:nvPr userDrawn="1"/>
          </p:nvSpPr>
          <p:spPr bwMode="auto">
            <a:xfrm>
              <a:off x="280" y="212"/>
              <a:ext cx="2" cy="2"/>
            </a:xfrm>
            <a:custGeom>
              <a:avLst/>
              <a:gdLst>
                <a:gd name="T0" fmla="*/ 1 w 4"/>
                <a:gd name="T1" fmla="*/ 0 h 3"/>
                <a:gd name="T2" fmla="*/ 1 w 4"/>
                <a:gd name="T3" fmla="*/ 0 h 3"/>
                <a:gd name="T4" fmla="*/ 3 w 4"/>
                <a:gd name="T5" fmla="*/ 1 h 3"/>
                <a:gd name="T6" fmla="*/ 3 w 4"/>
                <a:gd name="T7" fmla="*/ 1 h 3"/>
                <a:gd name="T8" fmla="*/ 4 w 4"/>
                <a:gd name="T9" fmla="*/ 3 h 3"/>
                <a:gd name="T10" fmla="*/ 4 w 4"/>
                <a:gd name="T11" fmla="*/ 3 h 3"/>
                <a:gd name="T12" fmla="*/ 1 w 4"/>
                <a:gd name="T13" fmla="*/ 3 h 3"/>
                <a:gd name="T14" fmla="*/ 0 w 4"/>
                <a:gd name="T15" fmla="*/ 2 h 3"/>
                <a:gd name="T16" fmla="*/ 1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1"/>
                  </a:lnTo>
                  <a:cubicBezTo>
                    <a:pt x="3" y="2"/>
                    <a:pt x="3" y="2"/>
                    <a:pt x="4" y="3"/>
                  </a:cubicBezTo>
                  <a:lnTo>
                    <a:pt x="4" y="3"/>
                  </a:lnTo>
                  <a:cubicBezTo>
                    <a:pt x="2" y="3"/>
                    <a:pt x="2" y="3"/>
                    <a:pt x="1" y="3"/>
                  </a:cubicBezTo>
                  <a:lnTo>
                    <a:pt x="0" y="2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14" name="Freeform 1441"/>
            <p:cNvSpPr>
              <a:spLocks/>
            </p:cNvSpPr>
            <p:nvPr userDrawn="1"/>
          </p:nvSpPr>
          <p:spPr bwMode="auto">
            <a:xfrm>
              <a:off x="278" y="211"/>
              <a:ext cx="3" cy="2"/>
            </a:xfrm>
            <a:custGeom>
              <a:avLst/>
              <a:gdLst>
                <a:gd name="T0" fmla="*/ 2 w 5"/>
                <a:gd name="T1" fmla="*/ 0 h 5"/>
                <a:gd name="T2" fmla="*/ 2 w 5"/>
                <a:gd name="T3" fmla="*/ 0 h 5"/>
                <a:gd name="T4" fmla="*/ 5 w 5"/>
                <a:gd name="T5" fmla="*/ 2 h 5"/>
                <a:gd name="T6" fmla="*/ 3 w 5"/>
                <a:gd name="T7" fmla="*/ 5 h 5"/>
                <a:gd name="T8" fmla="*/ 0 w 5"/>
                <a:gd name="T9" fmla="*/ 3 h 5"/>
                <a:gd name="T10" fmla="*/ 2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1"/>
                    <a:pt x="5" y="2"/>
                  </a:cubicBezTo>
                  <a:cubicBezTo>
                    <a:pt x="4" y="3"/>
                    <a:pt x="4" y="4"/>
                    <a:pt x="3" y="5"/>
                  </a:cubicBez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15" name="Freeform 1442"/>
            <p:cNvSpPr>
              <a:spLocks/>
            </p:cNvSpPr>
            <p:nvPr userDrawn="1"/>
          </p:nvSpPr>
          <p:spPr bwMode="auto">
            <a:xfrm>
              <a:off x="286" y="20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2 h 2"/>
                <a:gd name="T8" fmla="*/ 0 w 1"/>
                <a:gd name="T9" fmla="*/ 0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16" name="Freeform 1443"/>
            <p:cNvSpPr>
              <a:spLocks/>
            </p:cNvSpPr>
            <p:nvPr userDrawn="1"/>
          </p:nvSpPr>
          <p:spPr bwMode="auto">
            <a:xfrm>
              <a:off x="286" y="205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2 h 2"/>
                <a:gd name="T6" fmla="*/ 1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1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17" name="Freeform 1444"/>
            <p:cNvSpPr>
              <a:spLocks/>
            </p:cNvSpPr>
            <p:nvPr userDrawn="1"/>
          </p:nvSpPr>
          <p:spPr bwMode="auto">
            <a:xfrm>
              <a:off x="286" y="204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18" name="Freeform 1445"/>
            <p:cNvSpPr>
              <a:spLocks/>
            </p:cNvSpPr>
            <p:nvPr userDrawn="1"/>
          </p:nvSpPr>
          <p:spPr bwMode="auto">
            <a:xfrm>
              <a:off x="286" y="203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2 h 2"/>
                <a:gd name="T6" fmla="*/ 0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19" name="Freeform 1446"/>
            <p:cNvSpPr>
              <a:spLocks/>
            </p:cNvSpPr>
            <p:nvPr userDrawn="1"/>
          </p:nvSpPr>
          <p:spPr bwMode="auto">
            <a:xfrm>
              <a:off x="285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20" name="Freeform 1447"/>
            <p:cNvSpPr>
              <a:spLocks/>
            </p:cNvSpPr>
            <p:nvPr userDrawn="1"/>
          </p:nvSpPr>
          <p:spPr bwMode="auto">
            <a:xfrm>
              <a:off x="285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21" name="Freeform 1448"/>
            <p:cNvSpPr>
              <a:spLocks/>
            </p:cNvSpPr>
            <p:nvPr userDrawn="1"/>
          </p:nvSpPr>
          <p:spPr bwMode="auto">
            <a:xfrm>
              <a:off x="285" y="199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22" name="Freeform 1449"/>
            <p:cNvSpPr>
              <a:spLocks/>
            </p:cNvSpPr>
            <p:nvPr userDrawn="1"/>
          </p:nvSpPr>
          <p:spPr bwMode="auto">
            <a:xfrm>
              <a:off x="281" y="201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23" name="Freeform 1450"/>
            <p:cNvSpPr>
              <a:spLocks/>
            </p:cNvSpPr>
            <p:nvPr userDrawn="1"/>
          </p:nvSpPr>
          <p:spPr bwMode="auto">
            <a:xfrm>
              <a:off x="279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24" name="Freeform 1451"/>
            <p:cNvSpPr>
              <a:spLocks/>
            </p:cNvSpPr>
            <p:nvPr userDrawn="1"/>
          </p:nvSpPr>
          <p:spPr bwMode="auto">
            <a:xfrm>
              <a:off x="278" y="205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0"/>
                    <a:pt x="1" y="1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25" name="Freeform 1452"/>
            <p:cNvSpPr>
              <a:spLocks/>
            </p:cNvSpPr>
            <p:nvPr userDrawn="1"/>
          </p:nvSpPr>
          <p:spPr bwMode="auto">
            <a:xfrm>
              <a:off x="277" y="207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26" name="Freeform 1453"/>
            <p:cNvSpPr>
              <a:spLocks/>
            </p:cNvSpPr>
            <p:nvPr userDrawn="1"/>
          </p:nvSpPr>
          <p:spPr bwMode="auto">
            <a:xfrm>
              <a:off x="279" y="207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27" name="Freeform 1454"/>
            <p:cNvSpPr>
              <a:spLocks/>
            </p:cNvSpPr>
            <p:nvPr userDrawn="1"/>
          </p:nvSpPr>
          <p:spPr bwMode="auto">
            <a:xfrm>
              <a:off x="282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28" name="Freeform 1455"/>
            <p:cNvSpPr>
              <a:spLocks/>
            </p:cNvSpPr>
            <p:nvPr userDrawn="1"/>
          </p:nvSpPr>
          <p:spPr bwMode="auto">
            <a:xfrm>
              <a:off x="281" y="205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29" name="Freeform 1456"/>
            <p:cNvSpPr>
              <a:spLocks/>
            </p:cNvSpPr>
            <p:nvPr userDrawn="1"/>
          </p:nvSpPr>
          <p:spPr bwMode="auto">
            <a:xfrm>
              <a:off x="282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30" name="Freeform 1457"/>
            <p:cNvSpPr>
              <a:spLocks/>
            </p:cNvSpPr>
            <p:nvPr userDrawn="1"/>
          </p:nvSpPr>
          <p:spPr bwMode="auto">
            <a:xfrm>
              <a:off x="279" y="200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31" name="Freeform 1458"/>
            <p:cNvSpPr>
              <a:spLocks/>
            </p:cNvSpPr>
            <p:nvPr userDrawn="1"/>
          </p:nvSpPr>
          <p:spPr bwMode="auto">
            <a:xfrm>
              <a:off x="278" y="20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32" name="Freeform 1459"/>
            <p:cNvSpPr>
              <a:spLocks/>
            </p:cNvSpPr>
            <p:nvPr userDrawn="1"/>
          </p:nvSpPr>
          <p:spPr bwMode="auto">
            <a:xfrm>
              <a:off x="277" y="204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33" name="Freeform 1460"/>
            <p:cNvSpPr>
              <a:spLocks/>
            </p:cNvSpPr>
            <p:nvPr userDrawn="1"/>
          </p:nvSpPr>
          <p:spPr bwMode="auto">
            <a:xfrm>
              <a:off x="278" y="208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34" name="Freeform 1461"/>
            <p:cNvSpPr>
              <a:spLocks/>
            </p:cNvSpPr>
            <p:nvPr userDrawn="1"/>
          </p:nvSpPr>
          <p:spPr bwMode="auto">
            <a:xfrm>
              <a:off x="279" y="21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35" name="Freeform 1462"/>
            <p:cNvSpPr>
              <a:spLocks/>
            </p:cNvSpPr>
            <p:nvPr userDrawn="1"/>
          </p:nvSpPr>
          <p:spPr bwMode="auto">
            <a:xfrm>
              <a:off x="283" y="20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2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36" name="Freeform 1463"/>
            <p:cNvSpPr>
              <a:spLocks/>
            </p:cNvSpPr>
            <p:nvPr userDrawn="1"/>
          </p:nvSpPr>
          <p:spPr bwMode="auto">
            <a:xfrm>
              <a:off x="280" y="21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37" name="Freeform 1464"/>
            <p:cNvSpPr>
              <a:spLocks/>
            </p:cNvSpPr>
            <p:nvPr userDrawn="1"/>
          </p:nvSpPr>
          <p:spPr bwMode="auto">
            <a:xfrm>
              <a:off x="280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5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38" name="Freeform 1465"/>
            <p:cNvSpPr>
              <a:spLocks/>
            </p:cNvSpPr>
            <p:nvPr userDrawn="1"/>
          </p:nvSpPr>
          <p:spPr bwMode="auto">
            <a:xfrm>
              <a:off x="281" y="209"/>
              <a:ext cx="3" cy="2"/>
            </a:xfrm>
            <a:custGeom>
              <a:avLst/>
              <a:gdLst>
                <a:gd name="T0" fmla="*/ 8 w 8"/>
                <a:gd name="T1" fmla="*/ 4 h 5"/>
                <a:gd name="T2" fmla="*/ 8 w 8"/>
                <a:gd name="T3" fmla="*/ 4 h 5"/>
                <a:gd name="T4" fmla="*/ 6 w 8"/>
                <a:gd name="T5" fmla="*/ 4 h 5"/>
                <a:gd name="T6" fmla="*/ 5 w 8"/>
                <a:gd name="T7" fmla="*/ 4 h 5"/>
                <a:gd name="T8" fmla="*/ 6 w 8"/>
                <a:gd name="T9" fmla="*/ 5 h 5"/>
                <a:gd name="T10" fmla="*/ 4 w 8"/>
                <a:gd name="T11" fmla="*/ 5 h 5"/>
                <a:gd name="T12" fmla="*/ 0 w 8"/>
                <a:gd name="T13" fmla="*/ 0 h 5"/>
                <a:gd name="T14" fmla="*/ 8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8" y="4"/>
                  </a:moveTo>
                  <a:lnTo>
                    <a:pt x="8" y="4"/>
                  </a:lnTo>
                  <a:cubicBezTo>
                    <a:pt x="7" y="4"/>
                    <a:pt x="6" y="4"/>
                    <a:pt x="6" y="4"/>
                  </a:cubicBezTo>
                  <a:lnTo>
                    <a:pt x="5" y="4"/>
                  </a:lnTo>
                  <a:cubicBezTo>
                    <a:pt x="5" y="4"/>
                    <a:pt x="6" y="5"/>
                    <a:pt x="6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2" y="4"/>
                    <a:pt x="1" y="2"/>
                    <a:pt x="0" y="0"/>
                  </a:cubicBezTo>
                  <a:cubicBezTo>
                    <a:pt x="3" y="1"/>
                    <a:pt x="6" y="2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39" name="Freeform 1466"/>
            <p:cNvSpPr>
              <a:spLocks/>
            </p:cNvSpPr>
            <p:nvPr userDrawn="1"/>
          </p:nvSpPr>
          <p:spPr bwMode="auto">
            <a:xfrm>
              <a:off x="287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1 w 1"/>
                <a:gd name="T7" fmla="*/ 3 h 3"/>
                <a:gd name="T8" fmla="*/ 0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40" name="Freeform 1467"/>
            <p:cNvSpPr>
              <a:spLocks/>
            </p:cNvSpPr>
            <p:nvPr userDrawn="1"/>
          </p:nvSpPr>
          <p:spPr bwMode="auto">
            <a:xfrm>
              <a:off x="285" y="210"/>
              <a:ext cx="1" cy="1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0 h 4"/>
                <a:gd name="T4" fmla="*/ 2 w 3"/>
                <a:gd name="T5" fmla="*/ 1 h 4"/>
                <a:gd name="T6" fmla="*/ 3 w 3"/>
                <a:gd name="T7" fmla="*/ 4 h 4"/>
                <a:gd name="T8" fmla="*/ 1 w 3"/>
                <a:gd name="T9" fmla="*/ 3 h 4"/>
                <a:gd name="T10" fmla="*/ 0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1" y="1"/>
                    <a:pt x="2" y="1"/>
                  </a:cubicBezTo>
                  <a:cubicBezTo>
                    <a:pt x="2" y="2"/>
                    <a:pt x="2" y="3"/>
                    <a:pt x="3" y="4"/>
                  </a:cubicBezTo>
                  <a:cubicBezTo>
                    <a:pt x="2" y="4"/>
                    <a:pt x="2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41" name="Freeform 1468"/>
            <p:cNvSpPr>
              <a:spLocks/>
            </p:cNvSpPr>
            <p:nvPr userDrawn="1"/>
          </p:nvSpPr>
          <p:spPr bwMode="auto">
            <a:xfrm>
              <a:off x="281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9 w 9"/>
                <a:gd name="T5" fmla="*/ 4 h 4"/>
                <a:gd name="T6" fmla="*/ 5 w 9"/>
                <a:gd name="T7" fmla="*/ 4 h 4"/>
                <a:gd name="T8" fmla="*/ 0 w 9"/>
                <a:gd name="T9" fmla="*/ 1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7" y="2"/>
                    <a:pt x="8" y="3"/>
                    <a:pt x="9" y="4"/>
                  </a:cubicBezTo>
                  <a:cubicBezTo>
                    <a:pt x="7" y="4"/>
                    <a:pt x="6" y="4"/>
                    <a:pt x="5" y="4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2" y="0"/>
                    <a:pt x="4" y="1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42" name="Freeform 1469"/>
            <p:cNvSpPr>
              <a:spLocks/>
            </p:cNvSpPr>
            <p:nvPr userDrawn="1"/>
          </p:nvSpPr>
          <p:spPr bwMode="auto">
            <a:xfrm>
              <a:off x="285" y="208"/>
              <a:ext cx="3" cy="5"/>
            </a:xfrm>
            <a:custGeom>
              <a:avLst/>
              <a:gdLst>
                <a:gd name="T0" fmla="*/ 4 w 5"/>
                <a:gd name="T1" fmla="*/ 5 h 11"/>
                <a:gd name="T2" fmla="*/ 4 w 5"/>
                <a:gd name="T3" fmla="*/ 5 h 11"/>
                <a:gd name="T4" fmla="*/ 4 w 5"/>
                <a:gd name="T5" fmla="*/ 6 h 11"/>
                <a:gd name="T6" fmla="*/ 5 w 5"/>
                <a:gd name="T7" fmla="*/ 11 h 11"/>
                <a:gd name="T8" fmla="*/ 2 w 5"/>
                <a:gd name="T9" fmla="*/ 8 h 11"/>
                <a:gd name="T10" fmla="*/ 0 w 5"/>
                <a:gd name="T11" fmla="*/ 0 h 11"/>
                <a:gd name="T12" fmla="*/ 4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4" y="5"/>
                  </a:moveTo>
                  <a:lnTo>
                    <a:pt x="4" y="5"/>
                  </a:lnTo>
                  <a:lnTo>
                    <a:pt x="4" y="6"/>
                  </a:lnTo>
                  <a:cubicBezTo>
                    <a:pt x="4" y="7"/>
                    <a:pt x="4" y="9"/>
                    <a:pt x="5" y="11"/>
                  </a:cubicBezTo>
                  <a:cubicBezTo>
                    <a:pt x="4" y="10"/>
                    <a:pt x="3" y="9"/>
                    <a:pt x="2" y="8"/>
                  </a:cubicBezTo>
                  <a:cubicBezTo>
                    <a:pt x="1" y="5"/>
                    <a:pt x="0" y="3"/>
                    <a:pt x="0" y="0"/>
                  </a:cubicBezTo>
                  <a:cubicBezTo>
                    <a:pt x="2" y="1"/>
                    <a:pt x="3" y="3"/>
                    <a:pt x="4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43" name="Freeform 1470"/>
            <p:cNvSpPr>
              <a:spLocks/>
            </p:cNvSpPr>
            <p:nvPr userDrawn="1"/>
          </p:nvSpPr>
          <p:spPr bwMode="auto">
            <a:xfrm>
              <a:off x="282" y="213"/>
              <a:ext cx="5" cy="1"/>
            </a:xfrm>
            <a:custGeom>
              <a:avLst/>
              <a:gdLst>
                <a:gd name="T0" fmla="*/ 0 w 11"/>
                <a:gd name="T1" fmla="*/ 1 h 3"/>
                <a:gd name="T2" fmla="*/ 0 w 11"/>
                <a:gd name="T3" fmla="*/ 1 h 3"/>
                <a:gd name="T4" fmla="*/ 11 w 11"/>
                <a:gd name="T5" fmla="*/ 3 h 3"/>
                <a:gd name="T6" fmla="*/ 10 w 11"/>
                <a:gd name="T7" fmla="*/ 3 h 3"/>
                <a:gd name="T8" fmla="*/ 3 w 11"/>
                <a:gd name="T9" fmla="*/ 3 h 3"/>
                <a:gd name="T10" fmla="*/ 0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0" y="1"/>
                  </a:moveTo>
                  <a:lnTo>
                    <a:pt x="0" y="1"/>
                  </a:lnTo>
                  <a:cubicBezTo>
                    <a:pt x="3" y="0"/>
                    <a:pt x="8" y="1"/>
                    <a:pt x="11" y="3"/>
                  </a:cubicBezTo>
                  <a:lnTo>
                    <a:pt x="10" y="3"/>
                  </a:lnTo>
                  <a:cubicBezTo>
                    <a:pt x="8" y="3"/>
                    <a:pt x="5" y="3"/>
                    <a:pt x="3" y="3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44" name="Freeform 1471"/>
            <p:cNvSpPr>
              <a:spLocks/>
            </p:cNvSpPr>
            <p:nvPr userDrawn="1"/>
          </p:nvSpPr>
          <p:spPr bwMode="auto">
            <a:xfrm>
              <a:off x="283" y="211"/>
              <a:ext cx="5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8" y="3"/>
                    <a:pt x="10" y="7"/>
                  </a:cubicBezTo>
                  <a:cubicBezTo>
                    <a:pt x="6" y="6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45" name="Freeform 1472"/>
            <p:cNvSpPr>
              <a:spLocks/>
            </p:cNvSpPr>
            <p:nvPr userDrawn="1"/>
          </p:nvSpPr>
          <p:spPr bwMode="auto">
            <a:xfrm>
              <a:off x="287" y="198"/>
              <a:ext cx="3" cy="11"/>
            </a:xfrm>
            <a:custGeom>
              <a:avLst/>
              <a:gdLst>
                <a:gd name="T0" fmla="*/ 2 w 5"/>
                <a:gd name="T1" fmla="*/ 20 h 24"/>
                <a:gd name="T2" fmla="*/ 2 w 5"/>
                <a:gd name="T3" fmla="*/ 20 h 24"/>
                <a:gd name="T4" fmla="*/ 1 w 5"/>
                <a:gd name="T5" fmla="*/ 24 h 24"/>
                <a:gd name="T6" fmla="*/ 0 w 5"/>
                <a:gd name="T7" fmla="*/ 0 h 24"/>
                <a:gd name="T8" fmla="*/ 2 w 5"/>
                <a:gd name="T9" fmla="*/ 1 h 24"/>
                <a:gd name="T10" fmla="*/ 5 w 5"/>
                <a:gd name="T11" fmla="*/ 0 h 24"/>
                <a:gd name="T12" fmla="*/ 4 w 5"/>
                <a:gd name="T13" fmla="*/ 24 h 24"/>
                <a:gd name="T14" fmla="*/ 2 w 5"/>
                <a:gd name="T15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4">
                  <a:moveTo>
                    <a:pt x="2" y="20"/>
                  </a:moveTo>
                  <a:lnTo>
                    <a:pt x="2" y="20"/>
                  </a:lnTo>
                  <a:cubicBezTo>
                    <a:pt x="2" y="21"/>
                    <a:pt x="1" y="22"/>
                    <a:pt x="1" y="24"/>
                  </a:cubicBezTo>
                  <a:lnTo>
                    <a:pt x="0" y="0"/>
                  </a:lnTo>
                  <a:cubicBezTo>
                    <a:pt x="0" y="1"/>
                    <a:pt x="1" y="1"/>
                    <a:pt x="2" y="1"/>
                  </a:cubicBezTo>
                  <a:cubicBezTo>
                    <a:pt x="4" y="1"/>
                    <a:pt x="4" y="1"/>
                    <a:pt x="5" y="0"/>
                  </a:cubicBezTo>
                  <a:lnTo>
                    <a:pt x="4" y="24"/>
                  </a:lnTo>
                  <a:cubicBezTo>
                    <a:pt x="4" y="22"/>
                    <a:pt x="3" y="21"/>
                    <a:pt x="2" y="2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46" name="Freeform 1473"/>
            <p:cNvSpPr>
              <a:spLocks/>
            </p:cNvSpPr>
            <p:nvPr userDrawn="1"/>
          </p:nvSpPr>
          <p:spPr bwMode="auto">
            <a:xfrm>
              <a:off x="288" y="208"/>
              <a:ext cx="1" cy="6"/>
            </a:xfrm>
            <a:custGeom>
              <a:avLst/>
              <a:gdLst>
                <a:gd name="T0" fmla="*/ 3 w 3"/>
                <a:gd name="T1" fmla="*/ 7 h 13"/>
                <a:gd name="T2" fmla="*/ 3 w 3"/>
                <a:gd name="T3" fmla="*/ 7 h 13"/>
                <a:gd name="T4" fmla="*/ 1 w 3"/>
                <a:gd name="T5" fmla="*/ 13 h 13"/>
                <a:gd name="T6" fmla="*/ 0 w 3"/>
                <a:gd name="T7" fmla="*/ 7 h 13"/>
                <a:gd name="T8" fmla="*/ 1 w 3"/>
                <a:gd name="T9" fmla="*/ 0 h 13"/>
                <a:gd name="T10" fmla="*/ 3 w 3"/>
                <a:gd name="T11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3">
                  <a:moveTo>
                    <a:pt x="3" y="7"/>
                  </a:moveTo>
                  <a:lnTo>
                    <a:pt x="3" y="7"/>
                  </a:lnTo>
                  <a:cubicBezTo>
                    <a:pt x="3" y="9"/>
                    <a:pt x="3" y="11"/>
                    <a:pt x="1" y="13"/>
                  </a:cubicBezTo>
                  <a:cubicBezTo>
                    <a:pt x="0" y="11"/>
                    <a:pt x="0" y="9"/>
                    <a:pt x="0" y="7"/>
                  </a:cubicBezTo>
                  <a:cubicBezTo>
                    <a:pt x="0" y="4"/>
                    <a:pt x="0" y="2"/>
                    <a:pt x="1" y="0"/>
                  </a:cubicBezTo>
                  <a:cubicBezTo>
                    <a:pt x="3" y="2"/>
                    <a:pt x="3" y="4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47" name="Freeform 1474"/>
            <p:cNvSpPr>
              <a:spLocks/>
            </p:cNvSpPr>
            <p:nvPr userDrawn="1"/>
          </p:nvSpPr>
          <p:spPr bwMode="auto">
            <a:xfrm>
              <a:off x="285" y="186"/>
              <a:ext cx="6" cy="6"/>
            </a:xfrm>
            <a:custGeom>
              <a:avLst/>
              <a:gdLst>
                <a:gd name="T0" fmla="*/ 8 w 13"/>
                <a:gd name="T1" fmla="*/ 2 h 12"/>
                <a:gd name="T2" fmla="*/ 8 w 13"/>
                <a:gd name="T3" fmla="*/ 2 h 12"/>
                <a:gd name="T4" fmla="*/ 7 w 13"/>
                <a:gd name="T5" fmla="*/ 4 h 12"/>
                <a:gd name="T6" fmla="*/ 13 w 13"/>
                <a:gd name="T7" fmla="*/ 3 h 12"/>
                <a:gd name="T8" fmla="*/ 13 w 13"/>
                <a:gd name="T9" fmla="*/ 9 h 12"/>
                <a:gd name="T10" fmla="*/ 8 w 13"/>
                <a:gd name="T11" fmla="*/ 7 h 12"/>
                <a:gd name="T12" fmla="*/ 9 w 13"/>
                <a:gd name="T13" fmla="*/ 12 h 12"/>
                <a:gd name="T14" fmla="*/ 3 w 13"/>
                <a:gd name="T15" fmla="*/ 12 h 12"/>
                <a:gd name="T16" fmla="*/ 5 w 13"/>
                <a:gd name="T17" fmla="*/ 8 h 12"/>
                <a:gd name="T18" fmla="*/ 0 w 13"/>
                <a:gd name="T19" fmla="*/ 9 h 12"/>
                <a:gd name="T20" fmla="*/ 0 w 13"/>
                <a:gd name="T21" fmla="*/ 3 h 12"/>
                <a:gd name="T22" fmla="*/ 4 w 13"/>
                <a:gd name="T23" fmla="*/ 5 h 12"/>
                <a:gd name="T24" fmla="*/ 3 w 13"/>
                <a:gd name="T25" fmla="*/ 0 h 12"/>
                <a:gd name="T26" fmla="*/ 9 w 13"/>
                <a:gd name="T27" fmla="*/ 0 h 12"/>
                <a:gd name="T28" fmla="*/ 8 w 13"/>
                <a:gd name="T2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12">
                  <a:moveTo>
                    <a:pt x="8" y="2"/>
                  </a:moveTo>
                  <a:lnTo>
                    <a:pt x="8" y="2"/>
                  </a:lnTo>
                  <a:cubicBezTo>
                    <a:pt x="8" y="3"/>
                    <a:pt x="7" y="4"/>
                    <a:pt x="7" y="4"/>
                  </a:cubicBezTo>
                  <a:cubicBezTo>
                    <a:pt x="8" y="7"/>
                    <a:pt x="12" y="4"/>
                    <a:pt x="13" y="3"/>
                  </a:cubicBezTo>
                  <a:lnTo>
                    <a:pt x="13" y="9"/>
                  </a:lnTo>
                  <a:cubicBezTo>
                    <a:pt x="12" y="9"/>
                    <a:pt x="10" y="7"/>
                    <a:pt x="8" y="7"/>
                  </a:cubicBezTo>
                  <a:cubicBezTo>
                    <a:pt x="6" y="8"/>
                    <a:pt x="9" y="12"/>
                    <a:pt x="9" y="12"/>
                  </a:cubicBezTo>
                  <a:lnTo>
                    <a:pt x="3" y="12"/>
                  </a:lnTo>
                  <a:cubicBezTo>
                    <a:pt x="4" y="12"/>
                    <a:pt x="6" y="10"/>
                    <a:pt x="5" y="8"/>
                  </a:cubicBezTo>
                  <a:cubicBezTo>
                    <a:pt x="5" y="6"/>
                    <a:pt x="1" y="9"/>
                    <a:pt x="0" y="9"/>
                  </a:cubicBezTo>
                  <a:lnTo>
                    <a:pt x="0" y="3"/>
                  </a:lnTo>
                  <a:cubicBezTo>
                    <a:pt x="1" y="4"/>
                    <a:pt x="3" y="6"/>
                    <a:pt x="4" y="5"/>
                  </a:cubicBezTo>
                  <a:cubicBezTo>
                    <a:pt x="7" y="5"/>
                    <a:pt x="4" y="1"/>
                    <a:pt x="3" y="0"/>
                  </a:cubicBezTo>
                  <a:lnTo>
                    <a:pt x="9" y="0"/>
                  </a:lnTo>
                  <a:cubicBezTo>
                    <a:pt x="9" y="1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48" name="Freeform 1475"/>
            <p:cNvSpPr>
              <a:spLocks/>
            </p:cNvSpPr>
            <p:nvPr userDrawn="1"/>
          </p:nvSpPr>
          <p:spPr bwMode="auto">
            <a:xfrm>
              <a:off x="286" y="193"/>
              <a:ext cx="4" cy="4"/>
            </a:xfrm>
            <a:custGeom>
              <a:avLst/>
              <a:gdLst>
                <a:gd name="T0" fmla="*/ 4 w 9"/>
                <a:gd name="T1" fmla="*/ 0 h 9"/>
                <a:gd name="T2" fmla="*/ 4 w 9"/>
                <a:gd name="T3" fmla="*/ 0 h 9"/>
                <a:gd name="T4" fmla="*/ 9 w 9"/>
                <a:gd name="T5" fmla="*/ 5 h 9"/>
                <a:gd name="T6" fmla="*/ 4 w 9"/>
                <a:gd name="T7" fmla="*/ 9 h 9"/>
                <a:gd name="T8" fmla="*/ 0 w 9"/>
                <a:gd name="T9" fmla="*/ 5 h 9"/>
                <a:gd name="T10" fmla="*/ 4 w 9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9">
                  <a:moveTo>
                    <a:pt x="4" y="0"/>
                  </a:moveTo>
                  <a:lnTo>
                    <a:pt x="4" y="0"/>
                  </a:lnTo>
                  <a:cubicBezTo>
                    <a:pt x="7" y="0"/>
                    <a:pt x="9" y="2"/>
                    <a:pt x="9" y="5"/>
                  </a:cubicBezTo>
                  <a:cubicBezTo>
                    <a:pt x="9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49" name="Freeform 1476"/>
            <p:cNvSpPr>
              <a:spLocks/>
            </p:cNvSpPr>
            <p:nvPr userDrawn="1"/>
          </p:nvSpPr>
          <p:spPr bwMode="auto">
            <a:xfrm>
              <a:off x="297" y="216"/>
              <a:ext cx="0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50" name="Freeform 1477"/>
            <p:cNvSpPr>
              <a:spLocks/>
            </p:cNvSpPr>
            <p:nvPr userDrawn="1"/>
          </p:nvSpPr>
          <p:spPr bwMode="auto">
            <a:xfrm>
              <a:off x="289" y="215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51" name="Freeform 1478"/>
            <p:cNvSpPr>
              <a:spLocks/>
            </p:cNvSpPr>
            <p:nvPr userDrawn="1"/>
          </p:nvSpPr>
          <p:spPr bwMode="auto">
            <a:xfrm>
              <a:off x="289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52" name="Freeform 1479"/>
            <p:cNvSpPr>
              <a:spLocks/>
            </p:cNvSpPr>
            <p:nvPr userDrawn="1"/>
          </p:nvSpPr>
          <p:spPr bwMode="auto">
            <a:xfrm>
              <a:off x="29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53" name="Freeform 1480"/>
            <p:cNvSpPr>
              <a:spLocks/>
            </p:cNvSpPr>
            <p:nvPr userDrawn="1"/>
          </p:nvSpPr>
          <p:spPr bwMode="auto">
            <a:xfrm>
              <a:off x="291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54" name="Freeform 1481"/>
            <p:cNvSpPr>
              <a:spLocks/>
            </p:cNvSpPr>
            <p:nvPr userDrawn="1"/>
          </p:nvSpPr>
          <p:spPr bwMode="auto">
            <a:xfrm>
              <a:off x="293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55" name="Freeform 1482"/>
            <p:cNvSpPr>
              <a:spLocks/>
            </p:cNvSpPr>
            <p:nvPr userDrawn="1"/>
          </p:nvSpPr>
          <p:spPr bwMode="auto">
            <a:xfrm>
              <a:off x="293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56" name="Rectangle 1483"/>
            <p:cNvSpPr>
              <a:spLocks noChangeArrowheads="1"/>
            </p:cNvSpPr>
            <p:nvPr userDrawn="1"/>
          </p:nvSpPr>
          <p:spPr bwMode="auto">
            <a:xfrm>
              <a:off x="294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57" name="Freeform 1484"/>
            <p:cNvSpPr>
              <a:spLocks/>
            </p:cNvSpPr>
            <p:nvPr userDrawn="1"/>
          </p:nvSpPr>
          <p:spPr bwMode="auto">
            <a:xfrm>
              <a:off x="294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58" name="Freeform 1485"/>
            <p:cNvSpPr>
              <a:spLocks/>
            </p:cNvSpPr>
            <p:nvPr userDrawn="1"/>
          </p:nvSpPr>
          <p:spPr bwMode="auto">
            <a:xfrm>
              <a:off x="296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59" name="Freeform 1486"/>
            <p:cNvSpPr>
              <a:spLocks/>
            </p:cNvSpPr>
            <p:nvPr userDrawn="1"/>
          </p:nvSpPr>
          <p:spPr bwMode="auto">
            <a:xfrm>
              <a:off x="295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60" name="Freeform 1487"/>
            <p:cNvSpPr>
              <a:spLocks/>
            </p:cNvSpPr>
            <p:nvPr userDrawn="1"/>
          </p:nvSpPr>
          <p:spPr bwMode="auto">
            <a:xfrm>
              <a:off x="290" y="216"/>
              <a:ext cx="1" cy="1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0 h 2"/>
                <a:gd name="T4" fmla="*/ 3 w 3"/>
                <a:gd name="T5" fmla="*/ 1 h 2"/>
                <a:gd name="T6" fmla="*/ 2 w 3"/>
                <a:gd name="T7" fmla="*/ 2 h 2"/>
                <a:gd name="T8" fmla="*/ 0 w 3"/>
                <a:gd name="T9" fmla="*/ 1 h 2"/>
                <a:gd name="T10" fmla="*/ 2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61" name="Freeform 1488"/>
            <p:cNvSpPr>
              <a:spLocks/>
            </p:cNvSpPr>
            <p:nvPr userDrawn="1"/>
          </p:nvSpPr>
          <p:spPr bwMode="auto">
            <a:xfrm>
              <a:off x="291" y="216"/>
              <a:ext cx="2" cy="1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0 h 2"/>
                <a:gd name="T4" fmla="*/ 3 w 3"/>
                <a:gd name="T5" fmla="*/ 1 h 2"/>
                <a:gd name="T6" fmla="*/ 1 w 3"/>
                <a:gd name="T7" fmla="*/ 2 h 2"/>
                <a:gd name="T8" fmla="*/ 0 w 3"/>
                <a:gd name="T9" fmla="*/ 1 h 2"/>
                <a:gd name="T10" fmla="*/ 1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62" name="Freeform 1489"/>
            <p:cNvSpPr>
              <a:spLocks/>
            </p:cNvSpPr>
            <p:nvPr userDrawn="1"/>
          </p:nvSpPr>
          <p:spPr bwMode="auto">
            <a:xfrm>
              <a:off x="29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63" name="Freeform 1490"/>
            <p:cNvSpPr>
              <a:spLocks/>
            </p:cNvSpPr>
            <p:nvPr userDrawn="1"/>
          </p:nvSpPr>
          <p:spPr bwMode="auto">
            <a:xfrm>
              <a:off x="29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64" name="Freeform 1491"/>
            <p:cNvSpPr>
              <a:spLocks/>
            </p:cNvSpPr>
            <p:nvPr userDrawn="1"/>
          </p:nvSpPr>
          <p:spPr bwMode="auto">
            <a:xfrm>
              <a:off x="29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65" name="Freeform 1492"/>
            <p:cNvSpPr>
              <a:spLocks/>
            </p:cNvSpPr>
            <p:nvPr userDrawn="1"/>
          </p:nvSpPr>
          <p:spPr bwMode="auto">
            <a:xfrm>
              <a:off x="280" y="216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66" name="Freeform 1493"/>
            <p:cNvSpPr>
              <a:spLocks/>
            </p:cNvSpPr>
            <p:nvPr userDrawn="1"/>
          </p:nvSpPr>
          <p:spPr bwMode="auto">
            <a:xfrm>
              <a:off x="287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67" name="Freeform 1494"/>
            <p:cNvSpPr>
              <a:spLocks/>
            </p:cNvSpPr>
            <p:nvPr userDrawn="1"/>
          </p:nvSpPr>
          <p:spPr bwMode="auto">
            <a:xfrm>
              <a:off x="287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68" name="Freeform 1495"/>
            <p:cNvSpPr>
              <a:spLocks/>
            </p:cNvSpPr>
            <p:nvPr userDrawn="1"/>
          </p:nvSpPr>
          <p:spPr bwMode="auto">
            <a:xfrm>
              <a:off x="285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69" name="Freeform 1496"/>
            <p:cNvSpPr>
              <a:spLocks/>
            </p:cNvSpPr>
            <p:nvPr userDrawn="1"/>
          </p:nvSpPr>
          <p:spPr bwMode="auto">
            <a:xfrm>
              <a:off x="285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70" name="Freeform 1497"/>
            <p:cNvSpPr>
              <a:spLocks/>
            </p:cNvSpPr>
            <p:nvPr userDrawn="1"/>
          </p:nvSpPr>
          <p:spPr bwMode="auto">
            <a:xfrm>
              <a:off x="284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71" name="Freeform 1498"/>
            <p:cNvSpPr>
              <a:spLocks/>
            </p:cNvSpPr>
            <p:nvPr userDrawn="1"/>
          </p:nvSpPr>
          <p:spPr bwMode="auto">
            <a:xfrm>
              <a:off x="284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72" name="Rectangle 1499"/>
            <p:cNvSpPr>
              <a:spLocks noChangeArrowheads="1"/>
            </p:cNvSpPr>
            <p:nvPr userDrawn="1"/>
          </p:nvSpPr>
          <p:spPr bwMode="auto">
            <a:xfrm>
              <a:off x="282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73" name="Freeform 1500"/>
            <p:cNvSpPr>
              <a:spLocks/>
            </p:cNvSpPr>
            <p:nvPr userDrawn="1"/>
          </p:nvSpPr>
          <p:spPr bwMode="auto">
            <a:xfrm>
              <a:off x="282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74" name="Freeform 1501"/>
            <p:cNvSpPr>
              <a:spLocks/>
            </p:cNvSpPr>
            <p:nvPr userDrawn="1"/>
          </p:nvSpPr>
          <p:spPr bwMode="auto">
            <a:xfrm>
              <a:off x="28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75" name="Freeform 1502"/>
            <p:cNvSpPr>
              <a:spLocks/>
            </p:cNvSpPr>
            <p:nvPr userDrawn="1"/>
          </p:nvSpPr>
          <p:spPr bwMode="auto">
            <a:xfrm>
              <a:off x="281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76" name="Freeform 1503"/>
            <p:cNvSpPr>
              <a:spLocks/>
            </p:cNvSpPr>
            <p:nvPr userDrawn="1"/>
          </p:nvSpPr>
          <p:spPr bwMode="auto">
            <a:xfrm>
              <a:off x="28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77" name="Freeform 1504"/>
            <p:cNvSpPr>
              <a:spLocks/>
            </p:cNvSpPr>
            <p:nvPr userDrawn="1"/>
          </p:nvSpPr>
          <p:spPr bwMode="auto">
            <a:xfrm>
              <a:off x="28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78" name="Freeform 1505"/>
            <p:cNvSpPr>
              <a:spLocks/>
            </p:cNvSpPr>
            <p:nvPr userDrawn="1"/>
          </p:nvSpPr>
          <p:spPr bwMode="auto">
            <a:xfrm>
              <a:off x="28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79" name="Freeform 1506"/>
            <p:cNvSpPr>
              <a:spLocks/>
            </p:cNvSpPr>
            <p:nvPr userDrawn="1"/>
          </p:nvSpPr>
          <p:spPr bwMode="auto">
            <a:xfrm>
              <a:off x="281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80" name="Freeform 1507"/>
            <p:cNvSpPr>
              <a:spLocks/>
            </p:cNvSpPr>
            <p:nvPr userDrawn="1"/>
          </p:nvSpPr>
          <p:spPr bwMode="auto">
            <a:xfrm>
              <a:off x="280" y="21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81" name="Freeform 1508"/>
            <p:cNvSpPr>
              <a:spLocks/>
            </p:cNvSpPr>
            <p:nvPr userDrawn="1"/>
          </p:nvSpPr>
          <p:spPr bwMode="auto">
            <a:xfrm>
              <a:off x="288" y="216"/>
              <a:ext cx="1" cy="1"/>
            </a:xfrm>
            <a:custGeom>
              <a:avLst/>
              <a:gdLst>
                <a:gd name="T0" fmla="*/ 3 w 3"/>
                <a:gd name="T1" fmla="*/ 1 h 2"/>
                <a:gd name="T2" fmla="*/ 3 w 3"/>
                <a:gd name="T3" fmla="*/ 1 h 2"/>
                <a:gd name="T4" fmla="*/ 1 w 3"/>
                <a:gd name="T5" fmla="*/ 2 h 2"/>
                <a:gd name="T6" fmla="*/ 0 w 3"/>
                <a:gd name="T7" fmla="*/ 1 h 2"/>
                <a:gd name="T8" fmla="*/ 1 w 3"/>
                <a:gd name="T9" fmla="*/ 0 h 2"/>
                <a:gd name="T10" fmla="*/ 3 w 3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82" name="Freeform 1509"/>
            <p:cNvSpPr>
              <a:spLocks/>
            </p:cNvSpPr>
            <p:nvPr userDrawn="1"/>
          </p:nvSpPr>
          <p:spPr bwMode="auto">
            <a:xfrm>
              <a:off x="280" y="215"/>
              <a:ext cx="17" cy="0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83" name="Freeform 1510"/>
            <p:cNvSpPr>
              <a:spLocks/>
            </p:cNvSpPr>
            <p:nvPr userDrawn="1"/>
          </p:nvSpPr>
          <p:spPr bwMode="auto">
            <a:xfrm>
              <a:off x="280" y="217"/>
              <a:ext cx="17" cy="1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84" name="Freeform 1511"/>
            <p:cNvSpPr>
              <a:spLocks noEditPoints="1"/>
            </p:cNvSpPr>
            <p:nvPr userDrawn="1"/>
          </p:nvSpPr>
          <p:spPr bwMode="auto">
            <a:xfrm>
              <a:off x="287" y="198"/>
              <a:ext cx="3" cy="9"/>
            </a:xfrm>
            <a:custGeom>
              <a:avLst/>
              <a:gdLst>
                <a:gd name="T0" fmla="*/ 2 w 5"/>
                <a:gd name="T1" fmla="*/ 1 h 21"/>
                <a:gd name="T2" fmla="*/ 2 w 5"/>
                <a:gd name="T3" fmla="*/ 4 h 21"/>
                <a:gd name="T4" fmla="*/ 2 w 5"/>
                <a:gd name="T5" fmla="*/ 1 h 21"/>
                <a:gd name="T6" fmla="*/ 2 w 5"/>
                <a:gd name="T7" fmla="*/ 8 h 21"/>
                <a:gd name="T8" fmla="*/ 4 w 5"/>
                <a:gd name="T9" fmla="*/ 7 h 21"/>
                <a:gd name="T10" fmla="*/ 2 w 5"/>
                <a:gd name="T11" fmla="*/ 5 h 21"/>
                <a:gd name="T12" fmla="*/ 1 w 5"/>
                <a:gd name="T13" fmla="*/ 7 h 21"/>
                <a:gd name="T14" fmla="*/ 2 w 5"/>
                <a:gd name="T15" fmla="*/ 9 h 21"/>
                <a:gd name="T16" fmla="*/ 1 w 5"/>
                <a:gd name="T17" fmla="*/ 10 h 21"/>
                <a:gd name="T18" fmla="*/ 4 w 5"/>
                <a:gd name="T19" fmla="*/ 10 h 21"/>
                <a:gd name="T20" fmla="*/ 2 w 5"/>
                <a:gd name="T21" fmla="*/ 9 h 21"/>
                <a:gd name="T22" fmla="*/ 2 w 5"/>
                <a:gd name="T23" fmla="*/ 12 h 21"/>
                <a:gd name="T24" fmla="*/ 1 w 5"/>
                <a:gd name="T25" fmla="*/ 13 h 21"/>
                <a:gd name="T26" fmla="*/ 3 w 5"/>
                <a:gd name="T27" fmla="*/ 13 h 21"/>
                <a:gd name="T28" fmla="*/ 2 w 5"/>
                <a:gd name="T29" fmla="*/ 12 h 21"/>
                <a:gd name="T30" fmla="*/ 3 w 5"/>
                <a:gd name="T31" fmla="*/ 18 h 21"/>
                <a:gd name="T32" fmla="*/ 2 w 5"/>
                <a:gd name="T33" fmla="*/ 18 h 21"/>
                <a:gd name="T34" fmla="*/ 1 w 5"/>
                <a:gd name="T35" fmla="*/ 19 h 21"/>
                <a:gd name="T36" fmla="*/ 3 w 5"/>
                <a:gd name="T37" fmla="*/ 19 h 21"/>
                <a:gd name="T38" fmla="*/ 3 w 5"/>
                <a:gd name="T39" fmla="*/ 15 h 21"/>
                <a:gd name="T40" fmla="*/ 4 w 5"/>
                <a:gd name="T41" fmla="*/ 16 h 21"/>
                <a:gd name="T42" fmla="*/ 4 w 5"/>
                <a:gd name="T43" fmla="*/ 19 h 21"/>
                <a:gd name="T44" fmla="*/ 1 w 5"/>
                <a:gd name="T45" fmla="*/ 19 h 21"/>
                <a:gd name="T46" fmla="*/ 0 w 5"/>
                <a:gd name="T47" fmla="*/ 16 h 21"/>
                <a:gd name="T48" fmla="*/ 0 w 5"/>
                <a:gd name="T49" fmla="*/ 13 h 21"/>
                <a:gd name="T50" fmla="*/ 0 w 5"/>
                <a:gd name="T51" fmla="*/ 10 h 21"/>
                <a:gd name="T52" fmla="*/ 0 w 5"/>
                <a:gd name="T53" fmla="*/ 7 h 21"/>
                <a:gd name="T54" fmla="*/ 0 w 5"/>
                <a:gd name="T55" fmla="*/ 3 h 21"/>
                <a:gd name="T56" fmla="*/ 5 w 5"/>
                <a:gd name="T57" fmla="*/ 3 h 21"/>
                <a:gd name="T58" fmla="*/ 5 w 5"/>
                <a:gd name="T59" fmla="*/ 7 h 21"/>
                <a:gd name="T60" fmla="*/ 4 w 5"/>
                <a:gd name="T61" fmla="*/ 10 h 21"/>
                <a:gd name="T62" fmla="*/ 4 w 5"/>
                <a:gd name="T63" fmla="*/ 13 h 21"/>
                <a:gd name="T64" fmla="*/ 2 w 5"/>
                <a:gd name="T65" fmla="*/ 15 h 21"/>
                <a:gd name="T66" fmla="*/ 1 w 5"/>
                <a:gd name="T67" fmla="*/ 16 h 21"/>
                <a:gd name="T68" fmla="*/ 3 w 5"/>
                <a:gd name="T69" fmla="*/ 16 h 21"/>
                <a:gd name="T70" fmla="*/ 2 w 5"/>
                <a:gd name="T7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" h="21">
                  <a:moveTo>
                    <a:pt x="2" y="1"/>
                  </a:moveTo>
                  <a:lnTo>
                    <a:pt x="2" y="1"/>
                  </a:lnTo>
                  <a:cubicBezTo>
                    <a:pt x="2" y="1"/>
                    <a:pt x="1" y="2"/>
                    <a:pt x="1" y="3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2"/>
                    <a:pt x="3" y="1"/>
                    <a:pt x="2" y="1"/>
                  </a:cubicBezTo>
                  <a:close/>
                  <a:moveTo>
                    <a:pt x="2" y="8"/>
                  </a:moveTo>
                  <a:lnTo>
                    <a:pt x="2" y="8"/>
                  </a:lnTo>
                  <a:lnTo>
                    <a:pt x="2" y="8"/>
                  </a:lnTo>
                  <a:cubicBezTo>
                    <a:pt x="3" y="8"/>
                    <a:pt x="4" y="7"/>
                    <a:pt x="4" y="7"/>
                  </a:cubicBezTo>
                  <a:cubicBezTo>
                    <a:pt x="4" y="6"/>
                    <a:pt x="3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7"/>
                    <a:pt x="2" y="8"/>
                    <a:pt x="2" y="8"/>
                  </a:cubicBezTo>
                  <a:close/>
                  <a:moveTo>
                    <a:pt x="2" y="9"/>
                  </a:moveTo>
                  <a:lnTo>
                    <a:pt x="2" y="9"/>
                  </a:lnTo>
                  <a:cubicBezTo>
                    <a:pt x="1" y="9"/>
                    <a:pt x="1" y="9"/>
                    <a:pt x="1" y="10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3" y="11"/>
                    <a:pt x="4" y="11"/>
                    <a:pt x="4" y="10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lose/>
                  <a:moveTo>
                    <a:pt x="2" y="12"/>
                  </a:moveTo>
                  <a:lnTo>
                    <a:pt x="2" y="12"/>
                  </a:lnTo>
                  <a:cubicBezTo>
                    <a:pt x="2" y="12"/>
                    <a:pt x="1" y="13"/>
                    <a:pt x="1" y="13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2"/>
                    <a:pt x="3" y="12"/>
                  </a:cubicBezTo>
                  <a:lnTo>
                    <a:pt x="2" y="12"/>
                  </a:lnTo>
                  <a:lnTo>
                    <a:pt x="2" y="12"/>
                  </a:lnTo>
                  <a:close/>
                  <a:moveTo>
                    <a:pt x="3" y="18"/>
                  </a:moveTo>
                  <a:lnTo>
                    <a:pt x="3" y="18"/>
                  </a:lnTo>
                  <a:lnTo>
                    <a:pt x="2" y="18"/>
                  </a:lnTo>
                  <a:lnTo>
                    <a:pt x="2" y="18"/>
                  </a:lnTo>
                  <a:cubicBezTo>
                    <a:pt x="2" y="18"/>
                    <a:pt x="1" y="19"/>
                    <a:pt x="1" y="19"/>
                  </a:cubicBezTo>
                  <a:cubicBezTo>
                    <a:pt x="1" y="20"/>
                    <a:pt x="2" y="20"/>
                    <a:pt x="2" y="20"/>
                  </a:cubicBezTo>
                  <a:cubicBezTo>
                    <a:pt x="3" y="20"/>
                    <a:pt x="3" y="20"/>
                    <a:pt x="3" y="19"/>
                  </a:cubicBezTo>
                  <a:cubicBezTo>
                    <a:pt x="3" y="19"/>
                    <a:pt x="3" y="18"/>
                    <a:pt x="3" y="18"/>
                  </a:cubicBezTo>
                  <a:close/>
                  <a:moveTo>
                    <a:pt x="3" y="15"/>
                  </a:moveTo>
                  <a:lnTo>
                    <a:pt x="3" y="15"/>
                  </a:lnTo>
                  <a:cubicBezTo>
                    <a:pt x="4" y="15"/>
                    <a:pt x="4" y="16"/>
                    <a:pt x="4" y="16"/>
                  </a:cubicBezTo>
                  <a:cubicBezTo>
                    <a:pt x="4" y="17"/>
                    <a:pt x="4" y="17"/>
                    <a:pt x="3" y="18"/>
                  </a:cubicBezTo>
                  <a:cubicBezTo>
                    <a:pt x="4" y="18"/>
                    <a:pt x="4" y="19"/>
                    <a:pt x="4" y="19"/>
                  </a:cubicBezTo>
                  <a:cubicBezTo>
                    <a:pt x="4" y="20"/>
                    <a:pt x="3" y="21"/>
                    <a:pt x="2" y="21"/>
                  </a:cubicBezTo>
                  <a:cubicBezTo>
                    <a:pt x="1" y="21"/>
                    <a:pt x="1" y="20"/>
                    <a:pt x="1" y="19"/>
                  </a:cubicBezTo>
                  <a:cubicBezTo>
                    <a:pt x="1" y="19"/>
                    <a:pt x="1" y="18"/>
                    <a:pt x="1" y="18"/>
                  </a:cubicBezTo>
                  <a:cubicBezTo>
                    <a:pt x="1" y="17"/>
                    <a:pt x="0" y="17"/>
                    <a:pt x="0" y="16"/>
                  </a:cubicBezTo>
                  <a:cubicBezTo>
                    <a:pt x="0" y="16"/>
                    <a:pt x="1" y="15"/>
                    <a:pt x="1" y="15"/>
                  </a:cubicBezTo>
                  <a:cubicBezTo>
                    <a:pt x="1" y="14"/>
                    <a:pt x="0" y="14"/>
                    <a:pt x="0" y="13"/>
                  </a:cubicBezTo>
                  <a:cubicBezTo>
                    <a:pt x="0" y="13"/>
                    <a:pt x="1" y="12"/>
                    <a:pt x="1" y="12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9"/>
                    <a:pt x="0" y="9"/>
                    <a:pt x="1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5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4" y="0"/>
                    <a:pt x="5" y="2"/>
                    <a:pt x="5" y="3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5"/>
                    <a:pt x="5" y="6"/>
                    <a:pt x="5" y="7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4"/>
                    <a:pt x="4" y="14"/>
                    <a:pt x="3" y="15"/>
                  </a:cubicBezTo>
                  <a:close/>
                  <a:moveTo>
                    <a:pt x="2" y="15"/>
                  </a:moveTo>
                  <a:lnTo>
                    <a:pt x="2" y="15"/>
                  </a:lnTo>
                  <a:cubicBezTo>
                    <a:pt x="2" y="15"/>
                    <a:pt x="1" y="16"/>
                    <a:pt x="1" y="16"/>
                  </a:cubicBezTo>
                  <a:cubicBezTo>
                    <a:pt x="1" y="17"/>
                    <a:pt x="2" y="17"/>
                    <a:pt x="2" y="17"/>
                  </a:cubicBezTo>
                  <a:cubicBezTo>
                    <a:pt x="3" y="17"/>
                    <a:pt x="3" y="17"/>
                    <a:pt x="3" y="16"/>
                  </a:cubicBezTo>
                  <a:cubicBezTo>
                    <a:pt x="3" y="16"/>
                    <a:pt x="3" y="15"/>
                    <a:pt x="2" y="15"/>
                  </a:cubicBezTo>
                  <a:lnTo>
                    <a:pt x="2" y="15"/>
                  </a:lnTo>
                  <a:lnTo>
                    <a:pt x="2" y="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85" name="Freeform 1512"/>
            <p:cNvSpPr>
              <a:spLocks/>
            </p:cNvSpPr>
            <p:nvPr userDrawn="1"/>
          </p:nvSpPr>
          <p:spPr bwMode="auto">
            <a:xfrm>
              <a:off x="404" y="362"/>
              <a:ext cx="40" cy="47"/>
            </a:xfrm>
            <a:custGeom>
              <a:avLst/>
              <a:gdLst>
                <a:gd name="T0" fmla="*/ 3 w 88"/>
                <a:gd name="T1" fmla="*/ 61 h 104"/>
                <a:gd name="T2" fmla="*/ 3 w 88"/>
                <a:gd name="T3" fmla="*/ 61 h 104"/>
                <a:gd name="T4" fmla="*/ 3 w 88"/>
                <a:gd name="T5" fmla="*/ 60 h 104"/>
                <a:gd name="T6" fmla="*/ 5 w 88"/>
                <a:gd name="T7" fmla="*/ 57 h 104"/>
                <a:gd name="T8" fmla="*/ 35 w 88"/>
                <a:gd name="T9" fmla="*/ 25 h 104"/>
                <a:gd name="T10" fmla="*/ 34 w 88"/>
                <a:gd name="T11" fmla="*/ 25 h 104"/>
                <a:gd name="T12" fmla="*/ 40 w 88"/>
                <a:gd name="T13" fmla="*/ 16 h 104"/>
                <a:gd name="T14" fmla="*/ 32 w 88"/>
                <a:gd name="T15" fmla="*/ 22 h 104"/>
                <a:gd name="T16" fmla="*/ 32 w 88"/>
                <a:gd name="T17" fmla="*/ 2 h 104"/>
                <a:gd name="T18" fmla="*/ 40 w 88"/>
                <a:gd name="T19" fmla="*/ 8 h 104"/>
                <a:gd name="T20" fmla="*/ 34 w 88"/>
                <a:gd name="T21" fmla="*/ 0 h 104"/>
                <a:gd name="T22" fmla="*/ 54 w 88"/>
                <a:gd name="T23" fmla="*/ 0 h 104"/>
                <a:gd name="T24" fmla="*/ 48 w 88"/>
                <a:gd name="T25" fmla="*/ 8 h 104"/>
                <a:gd name="T26" fmla="*/ 57 w 88"/>
                <a:gd name="T27" fmla="*/ 2 h 104"/>
                <a:gd name="T28" fmla="*/ 57 w 88"/>
                <a:gd name="T29" fmla="*/ 22 h 104"/>
                <a:gd name="T30" fmla="*/ 48 w 88"/>
                <a:gd name="T31" fmla="*/ 16 h 104"/>
                <a:gd name="T32" fmla="*/ 53 w 88"/>
                <a:gd name="T33" fmla="*/ 24 h 104"/>
                <a:gd name="T34" fmla="*/ 54 w 88"/>
                <a:gd name="T35" fmla="*/ 25 h 104"/>
                <a:gd name="T36" fmla="*/ 54 w 88"/>
                <a:gd name="T37" fmla="*/ 25 h 104"/>
                <a:gd name="T38" fmla="*/ 54 w 88"/>
                <a:gd name="T39" fmla="*/ 25 h 104"/>
                <a:gd name="T40" fmla="*/ 83 w 88"/>
                <a:gd name="T41" fmla="*/ 57 h 104"/>
                <a:gd name="T42" fmla="*/ 85 w 88"/>
                <a:gd name="T43" fmla="*/ 60 h 104"/>
                <a:gd name="T44" fmla="*/ 85 w 88"/>
                <a:gd name="T45" fmla="*/ 61 h 104"/>
                <a:gd name="T46" fmla="*/ 88 w 88"/>
                <a:gd name="T47" fmla="*/ 67 h 104"/>
                <a:gd name="T48" fmla="*/ 85 w 88"/>
                <a:gd name="T49" fmla="*/ 73 h 104"/>
                <a:gd name="T50" fmla="*/ 85 w 88"/>
                <a:gd name="T51" fmla="*/ 73 h 104"/>
                <a:gd name="T52" fmla="*/ 82 w 88"/>
                <a:gd name="T53" fmla="*/ 77 h 104"/>
                <a:gd name="T54" fmla="*/ 44 w 88"/>
                <a:gd name="T55" fmla="*/ 104 h 104"/>
                <a:gd name="T56" fmla="*/ 6 w 88"/>
                <a:gd name="T57" fmla="*/ 77 h 104"/>
                <a:gd name="T58" fmla="*/ 3 w 88"/>
                <a:gd name="T59" fmla="*/ 73 h 104"/>
                <a:gd name="T60" fmla="*/ 3 w 88"/>
                <a:gd name="T61" fmla="*/ 73 h 104"/>
                <a:gd name="T62" fmla="*/ 0 w 88"/>
                <a:gd name="T63" fmla="*/ 67 h 104"/>
                <a:gd name="T64" fmla="*/ 3 w 88"/>
                <a:gd name="T65" fmla="*/ 6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8" h="104">
                  <a:moveTo>
                    <a:pt x="3" y="61"/>
                  </a:moveTo>
                  <a:lnTo>
                    <a:pt x="3" y="61"/>
                  </a:lnTo>
                  <a:cubicBezTo>
                    <a:pt x="3" y="61"/>
                    <a:pt x="3" y="60"/>
                    <a:pt x="3" y="60"/>
                  </a:cubicBezTo>
                  <a:cubicBezTo>
                    <a:pt x="3" y="59"/>
                    <a:pt x="3" y="57"/>
                    <a:pt x="5" y="57"/>
                  </a:cubicBezTo>
                  <a:cubicBezTo>
                    <a:pt x="7" y="41"/>
                    <a:pt x="19" y="29"/>
                    <a:pt x="35" y="25"/>
                  </a:cubicBezTo>
                  <a:lnTo>
                    <a:pt x="34" y="25"/>
                  </a:lnTo>
                  <a:cubicBezTo>
                    <a:pt x="36" y="23"/>
                    <a:pt x="40" y="19"/>
                    <a:pt x="40" y="16"/>
                  </a:cubicBezTo>
                  <a:cubicBezTo>
                    <a:pt x="38" y="17"/>
                    <a:pt x="34" y="21"/>
                    <a:pt x="32" y="22"/>
                  </a:cubicBezTo>
                  <a:lnTo>
                    <a:pt x="32" y="2"/>
                  </a:lnTo>
                  <a:cubicBezTo>
                    <a:pt x="34" y="4"/>
                    <a:pt x="38" y="8"/>
                    <a:pt x="40" y="8"/>
                  </a:cubicBezTo>
                  <a:cubicBezTo>
                    <a:pt x="40" y="6"/>
                    <a:pt x="36" y="2"/>
                    <a:pt x="34" y="0"/>
                  </a:cubicBezTo>
                  <a:lnTo>
                    <a:pt x="54" y="0"/>
                  </a:lnTo>
                  <a:cubicBezTo>
                    <a:pt x="53" y="2"/>
                    <a:pt x="49" y="6"/>
                    <a:pt x="48" y="8"/>
                  </a:cubicBezTo>
                  <a:cubicBezTo>
                    <a:pt x="51" y="8"/>
                    <a:pt x="55" y="4"/>
                    <a:pt x="57" y="2"/>
                  </a:cubicBezTo>
                  <a:lnTo>
                    <a:pt x="57" y="22"/>
                  </a:lnTo>
                  <a:cubicBezTo>
                    <a:pt x="55" y="21"/>
                    <a:pt x="51" y="17"/>
                    <a:pt x="48" y="16"/>
                  </a:cubicBezTo>
                  <a:cubicBezTo>
                    <a:pt x="49" y="18"/>
                    <a:pt x="51" y="21"/>
                    <a:pt x="53" y="24"/>
                  </a:cubicBezTo>
                  <a:cubicBezTo>
                    <a:pt x="54" y="24"/>
                    <a:pt x="54" y="24"/>
                    <a:pt x="54" y="25"/>
                  </a:cubicBezTo>
                  <a:lnTo>
                    <a:pt x="54" y="25"/>
                  </a:lnTo>
                  <a:cubicBezTo>
                    <a:pt x="54" y="25"/>
                    <a:pt x="54" y="25"/>
                    <a:pt x="54" y="25"/>
                  </a:cubicBezTo>
                  <a:cubicBezTo>
                    <a:pt x="69" y="29"/>
                    <a:pt x="81" y="42"/>
                    <a:pt x="83" y="57"/>
                  </a:cubicBezTo>
                  <a:cubicBezTo>
                    <a:pt x="84" y="58"/>
                    <a:pt x="85" y="59"/>
                    <a:pt x="85" y="60"/>
                  </a:cubicBezTo>
                  <a:cubicBezTo>
                    <a:pt x="85" y="60"/>
                    <a:pt x="85" y="61"/>
                    <a:pt x="85" y="61"/>
                  </a:cubicBezTo>
                  <a:cubicBezTo>
                    <a:pt x="87" y="62"/>
                    <a:pt x="88" y="65"/>
                    <a:pt x="88" y="67"/>
                  </a:cubicBezTo>
                  <a:cubicBezTo>
                    <a:pt x="88" y="69"/>
                    <a:pt x="87" y="71"/>
                    <a:pt x="85" y="73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5" y="75"/>
                    <a:pt x="83" y="77"/>
                    <a:pt x="82" y="77"/>
                  </a:cubicBezTo>
                  <a:cubicBezTo>
                    <a:pt x="76" y="93"/>
                    <a:pt x="62" y="104"/>
                    <a:pt x="44" y="104"/>
                  </a:cubicBezTo>
                  <a:cubicBezTo>
                    <a:pt x="26" y="104"/>
                    <a:pt x="11" y="93"/>
                    <a:pt x="6" y="77"/>
                  </a:cubicBezTo>
                  <a:cubicBezTo>
                    <a:pt x="4" y="77"/>
                    <a:pt x="3" y="76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1" y="71"/>
                    <a:pt x="0" y="69"/>
                    <a:pt x="0" y="67"/>
                  </a:cubicBezTo>
                  <a:cubicBezTo>
                    <a:pt x="0" y="65"/>
                    <a:pt x="1" y="62"/>
                    <a:pt x="3" y="6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86" name="Freeform 1513"/>
            <p:cNvSpPr>
              <a:spLocks/>
            </p:cNvSpPr>
            <p:nvPr userDrawn="1"/>
          </p:nvSpPr>
          <p:spPr bwMode="auto">
            <a:xfrm>
              <a:off x="408" y="396"/>
              <a:ext cx="32" cy="11"/>
            </a:xfrm>
            <a:custGeom>
              <a:avLst/>
              <a:gdLst>
                <a:gd name="T0" fmla="*/ 70 w 70"/>
                <a:gd name="T1" fmla="*/ 2 h 26"/>
                <a:gd name="T2" fmla="*/ 70 w 70"/>
                <a:gd name="T3" fmla="*/ 2 h 26"/>
                <a:gd name="T4" fmla="*/ 35 w 70"/>
                <a:gd name="T5" fmla="*/ 26 h 26"/>
                <a:gd name="T6" fmla="*/ 0 w 70"/>
                <a:gd name="T7" fmla="*/ 2 h 26"/>
                <a:gd name="T8" fmla="*/ 70 w 70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26">
                  <a:moveTo>
                    <a:pt x="70" y="2"/>
                  </a:moveTo>
                  <a:lnTo>
                    <a:pt x="70" y="2"/>
                  </a:lnTo>
                  <a:cubicBezTo>
                    <a:pt x="64" y="16"/>
                    <a:pt x="51" y="26"/>
                    <a:pt x="35" y="26"/>
                  </a:cubicBezTo>
                  <a:cubicBezTo>
                    <a:pt x="19" y="26"/>
                    <a:pt x="6" y="16"/>
                    <a:pt x="0" y="2"/>
                  </a:cubicBezTo>
                  <a:cubicBezTo>
                    <a:pt x="24" y="0"/>
                    <a:pt x="46" y="0"/>
                    <a:pt x="7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87" name="Freeform 1514"/>
            <p:cNvSpPr>
              <a:spLocks/>
            </p:cNvSpPr>
            <p:nvPr userDrawn="1"/>
          </p:nvSpPr>
          <p:spPr bwMode="auto">
            <a:xfrm>
              <a:off x="429" y="375"/>
              <a:ext cx="11" cy="12"/>
            </a:xfrm>
            <a:custGeom>
              <a:avLst/>
              <a:gdLst>
                <a:gd name="T0" fmla="*/ 0 w 25"/>
                <a:gd name="T1" fmla="*/ 0 h 27"/>
                <a:gd name="T2" fmla="*/ 0 w 25"/>
                <a:gd name="T3" fmla="*/ 0 h 27"/>
                <a:gd name="T4" fmla="*/ 25 w 25"/>
                <a:gd name="T5" fmla="*/ 27 h 27"/>
                <a:gd name="T6" fmla="*/ 0 w 25"/>
                <a:gd name="T7" fmla="*/ 25 h 27"/>
                <a:gd name="T8" fmla="*/ 0 w 25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0" y="0"/>
                  </a:moveTo>
                  <a:lnTo>
                    <a:pt x="0" y="0"/>
                  </a:lnTo>
                  <a:cubicBezTo>
                    <a:pt x="12" y="4"/>
                    <a:pt x="22" y="14"/>
                    <a:pt x="25" y="27"/>
                  </a:cubicBezTo>
                  <a:cubicBezTo>
                    <a:pt x="17" y="26"/>
                    <a:pt x="8" y="26"/>
                    <a:pt x="0" y="25"/>
                  </a:cubicBezTo>
                  <a:cubicBezTo>
                    <a:pt x="0" y="17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88" name="Freeform 1515"/>
            <p:cNvSpPr>
              <a:spLocks/>
            </p:cNvSpPr>
            <p:nvPr userDrawn="1"/>
          </p:nvSpPr>
          <p:spPr bwMode="auto">
            <a:xfrm>
              <a:off x="408" y="374"/>
              <a:ext cx="11" cy="13"/>
            </a:xfrm>
            <a:custGeom>
              <a:avLst/>
              <a:gdLst>
                <a:gd name="T0" fmla="*/ 0 w 26"/>
                <a:gd name="T1" fmla="*/ 28 h 28"/>
                <a:gd name="T2" fmla="*/ 0 w 26"/>
                <a:gd name="T3" fmla="*/ 28 h 28"/>
                <a:gd name="T4" fmla="*/ 26 w 26"/>
                <a:gd name="T5" fmla="*/ 0 h 28"/>
                <a:gd name="T6" fmla="*/ 26 w 26"/>
                <a:gd name="T7" fmla="*/ 26 h 28"/>
                <a:gd name="T8" fmla="*/ 0 w 2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8">
                  <a:moveTo>
                    <a:pt x="0" y="28"/>
                  </a:moveTo>
                  <a:lnTo>
                    <a:pt x="0" y="28"/>
                  </a:lnTo>
                  <a:cubicBezTo>
                    <a:pt x="3" y="15"/>
                    <a:pt x="13" y="4"/>
                    <a:pt x="26" y="0"/>
                  </a:cubicBezTo>
                  <a:cubicBezTo>
                    <a:pt x="26" y="9"/>
                    <a:pt x="26" y="18"/>
                    <a:pt x="26" y="26"/>
                  </a:cubicBezTo>
                  <a:cubicBezTo>
                    <a:pt x="17" y="27"/>
                    <a:pt x="9" y="27"/>
                    <a:pt x="0" y="2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89" name="Freeform 1516"/>
            <p:cNvSpPr>
              <a:spLocks/>
            </p:cNvSpPr>
            <p:nvPr userDrawn="1"/>
          </p:nvSpPr>
          <p:spPr bwMode="auto">
            <a:xfrm>
              <a:off x="406" y="393"/>
              <a:ext cx="35" cy="3"/>
            </a:xfrm>
            <a:custGeom>
              <a:avLst/>
              <a:gdLst>
                <a:gd name="T0" fmla="*/ 77 w 77"/>
                <a:gd name="T1" fmla="*/ 2 h 5"/>
                <a:gd name="T2" fmla="*/ 77 w 77"/>
                <a:gd name="T3" fmla="*/ 2 h 5"/>
                <a:gd name="T4" fmla="*/ 77 w 77"/>
                <a:gd name="T5" fmla="*/ 3 h 5"/>
                <a:gd name="T6" fmla="*/ 76 w 77"/>
                <a:gd name="T7" fmla="*/ 5 h 5"/>
                <a:gd name="T8" fmla="*/ 2 w 77"/>
                <a:gd name="T9" fmla="*/ 5 h 5"/>
                <a:gd name="T10" fmla="*/ 0 w 77"/>
                <a:gd name="T11" fmla="*/ 3 h 5"/>
                <a:gd name="T12" fmla="*/ 1 w 77"/>
                <a:gd name="T13" fmla="*/ 2 h 5"/>
                <a:gd name="T14" fmla="*/ 3 w 77"/>
                <a:gd name="T15" fmla="*/ 2 h 5"/>
                <a:gd name="T16" fmla="*/ 74 w 77"/>
                <a:gd name="T17" fmla="*/ 2 h 5"/>
                <a:gd name="T18" fmla="*/ 77 w 77"/>
                <a:gd name="T1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5">
                  <a:moveTo>
                    <a:pt x="77" y="2"/>
                  </a:moveTo>
                  <a:lnTo>
                    <a:pt x="77" y="2"/>
                  </a:lnTo>
                  <a:cubicBezTo>
                    <a:pt x="77" y="3"/>
                    <a:pt x="77" y="3"/>
                    <a:pt x="77" y="3"/>
                  </a:cubicBezTo>
                  <a:cubicBezTo>
                    <a:pt x="77" y="4"/>
                    <a:pt x="77" y="5"/>
                    <a:pt x="76" y="5"/>
                  </a:cubicBezTo>
                  <a:cubicBezTo>
                    <a:pt x="51" y="2"/>
                    <a:pt x="27" y="2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27" y="0"/>
                    <a:pt x="50" y="0"/>
                    <a:pt x="74" y="2"/>
                  </a:cubicBezTo>
                  <a:cubicBezTo>
                    <a:pt x="75" y="2"/>
                    <a:pt x="76" y="2"/>
                    <a:pt x="7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90" name="Freeform 1517"/>
            <p:cNvSpPr>
              <a:spLocks/>
            </p:cNvSpPr>
            <p:nvPr userDrawn="1"/>
          </p:nvSpPr>
          <p:spPr bwMode="auto">
            <a:xfrm>
              <a:off x="427" y="373"/>
              <a:ext cx="14" cy="16"/>
            </a:xfrm>
            <a:custGeom>
              <a:avLst/>
              <a:gdLst>
                <a:gd name="T0" fmla="*/ 0 w 32"/>
                <a:gd name="T1" fmla="*/ 1 h 36"/>
                <a:gd name="T2" fmla="*/ 0 w 32"/>
                <a:gd name="T3" fmla="*/ 1 h 36"/>
                <a:gd name="T4" fmla="*/ 1 w 32"/>
                <a:gd name="T5" fmla="*/ 0 h 36"/>
                <a:gd name="T6" fmla="*/ 2 w 32"/>
                <a:gd name="T7" fmla="*/ 2 h 36"/>
                <a:gd name="T8" fmla="*/ 3 w 32"/>
                <a:gd name="T9" fmla="*/ 32 h 36"/>
                <a:gd name="T10" fmla="*/ 31 w 32"/>
                <a:gd name="T11" fmla="*/ 33 h 36"/>
                <a:gd name="T12" fmla="*/ 32 w 32"/>
                <a:gd name="T13" fmla="*/ 35 h 36"/>
                <a:gd name="T14" fmla="*/ 32 w 32"/>
                <a:gd name="T15" fmla="*/ 36 h 36"/>
                <a:gd name="T16" fmla="*/ 30 w 32"/>
                <a:gd name="T17" fmla="*/ 35 h 36"/>
                <a:gd name="T18" fmla="*/ 1 w 32"/>
                <a:gd name="T19" fmla="*/ 34 h 36"/>
                <a:gd name="T20" fmla="*/ 0 w 32"/>
                <a:gd name="T21" fmla="*/ 3 h 36"/>
                <a:gd name="T22" fmla="*/ 0 w 32"/>
                <a:gd name="T23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6">
                  <a:moveTo>
                    <a:pt x="0" y="1"/>
                  </a:move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12"/>
                    <a:pt x="3" y="22"/>
                    <a:pt x="3" y="32"/>
                  </a:cubicBezTo>
                  <a:cubicBezTo>
                    <a:pt x="12" y="32"/>
                    <a:pt x="21" y="33"/>
                    <a:pt x="31" y="33"/>
                  </a:cubicBezTo>
                  <a:cubicBezTo>
                    <a:pt x="32" y="34"/>
                    <a:pt x="32" y="34"/>
                    <a:pt x="32" y="35"/>
                  </a:cubicBezTo>
                  <a:cubicBezTo>
                    <a:pt x="32" y="35"/>
                    <a:pt x="32" y="36"/>
                    <a:pt x="32" y="36"/>
                  </a:cubicBezTo>
                  <a:cubicBezTo>
                    <a:pt x="31" y="36"/>
                    <a:pt x="30" y="35"/>
                    <a:pt x="30" y="35"/>
                  </a:cubicBezTo>
                  <a:cubicBezTo>
                    <a:pt x="20" y="35"/>
                    <a:pt x="10" y="34"/>
                    <a:pt x="1" y="34"/>
                  </a:cubicBezTo>
                  <a:cubicBezTo>
                    <a:pt x="1" y="24"/>
                    <a:pt x="1" y="14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91" name="Freeform 1518"/>
            <p:cNvSpPr>
              <a:spLocks/>
            </p:cNvSpPr>
            <p:nvPr userDrawn="1"/>
          </p:nvSpPr>
          <p:spPr bwMode="auto">
            <a:xfrm>
              <a:off x="406" y="373"/>
              <a:ext cx="16" cy="16"/>
            </a:xfrm>
            <a:custGeom>
              <a:avLst/>
              <a:gdLst>
                <a:gd name="T0" fmla="*/ 1 w 34"/>
                <a:gd name="T1" fmla="*/ 36 h 36"/>
                <a:gd name="T2" fmla="*/ 1 w 34"/>
                <a:gd name="T3" fmla="*/ 36 h 36"/>
                <a:gd name="T4" fmla="*/ 0 w 34"/>
                <a:gd name="T5" fmla="*/ 35 h 36"/>
                <a:gd name="T6" fmla="*/ 2 w 34"/>
                <a:gd name="T7" fmla="*/ 33 h 36"/>
                <a:gd name="T8" fmla="*/ 32 w 34"/>
                <a:gd name="T9" fmla="*/ 32 h 36"/>
                <a:gd name="T10" fmla="*/ 32 w 34"/>
                <a:gd name="T11" fmla="*/ 2 h 36"/>
                <a:gd name="T12" fmla="*/ 33 w 34"/>
                <a:gd name="T13" fmla="*/ 0 h 36"/>
                <a:gd name="T14" fmla="*/ 34 w 34"/>
                <a:gd name="T15" fmla="*/ 1 h 36"/>
                <a:gd name="T16" fmla="*/ 34 w 34"/>
                <a:gd name="T17" fmla="*/ 3 h 36"/>
                <a:gd name="T18" fmla="*/ 34 w 34"/>
                <a:gd name="T19" fmla="*/ 34 h 36"/>
                <a:gd name="T20" fmla="*/ 3 w 34"/>
                <a:gd name="T21" fmla="*/ 35 h 36"/>
                <a:gd name="T22" fmla="*/ 1 w 34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6">
                  <a:moveTo>
                    <a:pt x="1" y="36"/>
                  </a:moveTo>
                  <a:lnTo>
                    <a:pt x="1" y="36"/>
                  </a:lnTo>
                  <a:cubicBezTo>
                    <a:pt x="0" y="36"/>
                    <a:pt x="0" y="35"/>
                    <a:pt x="0" y="35"/>
                  </a:cubicBezTo>
                  <a:cubicBezTo>
                    <a:pt x="0" y="34"/>
                    <a:pt x="1" y="34"/>
                    <a:pt x="2" y="33"/>
                  </a:cubicBezTo>
                  <a:cubicBezTo>
                    <a:pt x="12" y="33"/>
                    <a:pt x="21" y="32"/>
                    <a:pt x="32" y="32"/>
                  </a:cubicBezTo>
                  <a:cubicBezTo>
                    <a:pt x="32" y="22"/>
                    <a:pt x="32" y="12"/>
                    <a:pt x="32" y="2"/>
                  </a:cubicBezTo>
                  <a:cubicBezTo>
                    <a:pt x="32" y="1"/>
                    <a:pt x="32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4" y="2"/>
                    <a:pt x="34" y="2"/>
                    <a:pt x="34" y="3"/>
                  </a:cubicBezTo>
                  <a:cubicBezTo>
                    <a:pt x="34" y="14"/>
                    <a:pt x="34" y="24"/>
                    <a:pt x="34" y="34"/>
                  </a:cubicBezTo>
                  <a:cubicBezTo>
                    <a:pt x="23" y="34"/>
                    <a:pt x="13" y="34"/>
                    <a:pt x="3" y="35"/>
                  </a:cubicBezTo>
                  <a:cubicBezTo>
                    <a:pt x="2" y="35"/>
                    <a:pt x="1" y="36"/>
                    <a:pt x="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92" name="Freeform 1519"/>
            <p:cNvSpPr>
              <a:spLocks noEditPoints="1"/>
            </p:cNvSpPr>
            <p:nvPr userDrawn="1"/>
          </p:nvSpPr>
          <p:spPr bwMode="auto">
            <a:xfrm>
              <a:off x="406" y="373"/>
              <a:ext cx="36" cy="21"/>
            </a:xfrm>
            <a:custGeom>
              <a:avLst/>
              <a:gdLst>
                <a:gd name="T0" fmla="*/ 47 w 81"/>
                <a:gd name="T1" fmla="*/ 36 h 47"/>
                <a:gd name="T2" fmla="*/ 46 w 81"/>
                <a:gd name="T3" fmla="*/ 36 h 47"/>
                <a:gd name="T4" fmla="*/ 55 w 81"/>
                <a:gd name="T5" fmla="*/ 39 h 47"/>
                <a:gd name="T6" fmla="*/ 66 w 81"/>
                <a:gd name="T7" fmla="*/ 37 h 47"/>
                <a:gd name="T8" fmla="*/ 71 w 81"/>
                <a:gd name="T9" fmla="*/ 38 h 47"/>
                <a:gd name="T10" fmla="*/ 75 w 81"/>
                <a:gd name="T11" fmla="*/ 47 h 47"/>
                <a:gd name="T12" fmla="*/ 75 w 81"/>
                <a:gd name="T13" fmla="*/ 47 h 47"/>
                <a:gd name="T14" fmla="*/ 64 w 81"/>
                <a:gd name="T15" fmla="*/ 43 h 47"/>
                <a:gd name="T16" fmla="*/ 52 w 81"/>
                <a:gd name="T17" fmla="*/ 45 h 47"/>
                <a:gd name="T18" fmla="*/ 48 w 81"/>
                <a:gd name="T19" fmla="*/ 45 h 47"/>
                <a:gd name="T20" fmla="*/ 40 w 81"/>
                <a:gd name="T21" fmla="*/ 45 h 47"/>
                <a:gd name="T22" fmla="*/ 40 w 81"/>
                <a:gd name="T23" fmla="*/ 45 h 47"/>
                <a:gd name="T24" fmla="*/ 27 w 81"/>
                <a:gd name="T25" fmla="*/ 43 h 47"/>
                <a:gd name="T26" fmla="*/ 16 w 81"/>
                <a:gd name="T27" fmla="*/ 46 h 47"/>
                <a:gd name="T28" fmla="*/ 11 w 81"/>
                <a:gd name="T29" fmla="*/ 46 h 47"/>
                <a:gd name="T30" fmla="*/ 6 w 81"/>
                <a:gd name="T31" fmla="*/ 38 h 47"/>
                <a:gd name="T32" fmla="*/ 6 w 81"/>
                <a:gd name="T33" fmla="*/ 38 h 47"/>
                <a:gd name="T34" fmla="*/ 18 w 81"/>
                <a:gd name="T35" fmla="*/ 39 h 47"/>
                <a:gd name="T36" fmla="*/ 29 w 81"/>
                <a:gd name="T37" fmla="*/ 37 h 47"/>
                <a:gd name="T38" fmla="*/ 34 w 81"/>
                <a:gd name="T39" fmla="*/ 37 h 47"/>
                <a:gd name="T40" fmla="*/ 39 w 81"/>
                <a:gd name="T41" fmla="*/ 35 h 47"/>
                <a:gd name="T42" fmla="*/ 37 w 81"/>
                <a:gd name="T43" fmla="*/ 28 h 47"/>
                <a:gd name="T44" fmla="*/ 37 w 81"/>
                <a:gd name="T45" fmla="*/ 19 h 47"/>
                <a:gd name="T46" fmla="*/ 37 w 81"/>
                <a:gd name="T47" fmla="*/ 19 h 47"/>
                <a:gd name="T48" fmla="*/ 39 w 81"/>
                <a:gd name="T49" fmla="*/ 8 h 47"/>
                <a:gd name="T50" fmla="*/ 46 w 81"/>
                <a:gd name="T51" fmla="*/ 10 h 47"/>
                <a:gd name="T52" fmla="*/ 46 w 81"/>
                <a:gd name="T53" fmla="*/ 15 h 47"/>
                <a:gd name="T54" fmla="*/ 46 w 81"/>
                <a:gd name="T55" fmla="*/ 24 h 47"/>
                <a:gd name="T56" fmla="*/ 46 w 81"/>
                <a:gd name="T57" fmla="*/ 24 h 47"/>
                <a:gd name="T58" fmla="*/ 4 w 81"/>
                <a:gd name="T59" fmla="*/ 39 h 47"/>
                <a:gd name="T60" fmla="*/ 0 w 81"/>
                <a:gd name="T61" fmla="*/ 42 h 47"/>
                <a:gd name="T62" fmla="*/ 6 w 81"/>
                <a:gd name="T63" fmla="*/ 42 h 47"/>
                <a:gd name="T64" fmla="*/ 81 w 81"/>
                <a:gd name="T65" fmla="*/ 44 h 47"/>
                <a:gd name="T66" fmla="*/ 80 w 81"/>
                <a:gd name="T67" fmla="*/ 39 h 47"/>
                <a:gd name="T68" fmla="*/ 80 w 81"/>
                <a:gd name="T69" fmla="*/ 42 h 47"/>
                <a:gd name="T70" fmla="*/ 44 w 81"/>
                <a:gd name="T71" fmla="*/ 31 h 47"/>
                <a:gd name="T72" fmla="*/ 41 w 81"/>
                <a:gd name="T73" fmla="*/ 35 h 47"/>
                <a:gd name="T74" fmla="*/ 44 w 81"/>
                <a:gd name="T75" fmla="*/ 22 h 47"/>
                <a:gd name="T76" fmla="*/ 41 w 81"/>
                <a:gd name="T77" fmla="*/ 18 h 47"/>
                <a:gd name="T78" fmla="*/ 41 w 81"/>
                <a:gd name="T79" fmla="*/ 18 h 47"/>
                <a:gd name="T80" fmla="*/ 44 w 81"/>
                <a:gd name="T81" fmla="*/ 13 h 47"/>
                <a:gd name="T82" fmla="*/ 41 w 81"/>
                <a:gd name="T83" fmla="*/ 17 h 47"/>
                <a:gd name="T84" fmla="*/ 44 w 81"/>
                <a:gd name="T85" fmla="*/ 3 h 47"/>
                <a:gd name="T86" fmla="*/ 41 w 81"/>
                <a:gd name="T87" fmla="*/ 0 h 47"/>
                <a:gd name="T88" fmla="*/ 41 w 81"/>
                <a:gd name="T89" fmla="*/ 0 h 47"/>
                <a:gd name="T90" fmla="*/ 34 w 81"/>
                <a:gd name="T91" fmla="*/ 41 h 47"/>
                <a:gd name="T92" fmla="*/ 32 w 81"/>
                <a:gd name="T93" fmla="*/ 44 h 47"/>
                <a:gd name="T94" fmla="*/ 25 w 81"/>
                <a:gd name="T95" fmla="*/ 41 h 47"/>
                <a:gd name="T96" fmla="*/ 22 w 81"/>
                <a:gd name="T97" fmla="*/ 37 h 47"/>
                <a:gd name="T98" fmla="*/ 22 w 81"/>
                <a:gd name="T99" fmla="*/ 37 h 47"/>
                <a:gd name="T100" fmla="*/ 16 w 81"/>
                <a:gd name="T101" fmla="*/ 42 h 47"/>
                <a:gd name="T102" fmla="*/ 13 w 81"/>
                <a:gd name="T103" fmla="*/ 45 h 47"/>
                <a:gd name="T104" fmla="*/ 71 w 81"/>
                <a:gd name="T105" fmla="*/ 42 h 47"/>
                <a:gd name="T106" fmla="*/ 69 w 81"/>
                <a:gd name="T107" fmla="*/ 38 h 47"/>
                <a:gd name="T108" fmla="*/ 69 w 81"/>
                <a:gd name="T109" fmla="*/ 38 h 47"/>
                <a:gd name="T110" fmla="*/ 62 w 81"/>
                <a:gd name="T111" fmla="*/ 41 h 47"/>
                <a:gd name="T112" fmla="*/ 59 w 81"/>
                <a:gd name="T113" fmla="*/ 45 h 47"/>
                <a:gd name="T114" fmla="*/ 53 w 81"/>
                <a:gd name="T115" fmla="*/ 40 h 47"/>
                <a:gd name="T116" fmla="*/ 50 w 81"/>
                <a:gd name="T117" fmla="*/ 37 h 47"/>
                <a:gd name="T118" fmla="*/ 50 w 81"/>
                <a:gd name="T119" fmla="*/ 37 h 47"/>
                <a:gd name="T120" fmla="*/ 43 w 81"/>
                <a:gd name="T121" fmla="*/ 40 h 47"/>
                <a:gd name="T122" fmla="*/ 41 w 81"/>
                <a:gd name="T123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1" h="47">
                  <a:moveTo>
                    <a:pt x="46" y="36"/>
                  </a:moveTo>
                  <a:lnTo>
                    <a:pt x="46" y="36"/>
                  </a:lnTo>
                  <a:cubicBezTo>
                    <a:pt x="46" y="36"/>
                    <a:pt x="46" y="36"/>
                    <a:pt x="47" y="36"/>
                  </a:cubicBezTo>
                  <a:lnTo>
                    <a:pt x="47" y="36"/>
                  </a:lnTo>
                  <a:cubicBezTo>
                    <a:pt x="46" y="37"/>
                    <a:pt x="46" y="38"/>
                    <a:pt x="46" y="38"/>
                  </a:cubicBezTo>
                  <a:cubicBezTo>
                    <a:pt x="45" y="37"/>
                    <a:pt x="44" y="36"/>
                    <a:pt x="43" y="36"/>
                  </a:cubicBezTo>
                  <a:cubicBezTo>
                    <a:pt x="45" y="35"/>
                    <a:pt x="46" y="34"/>
                    <a:pt x="46" y="33"/>
                  </a:cubicBezTo>
                  <a:lnTo>
                    <a:pt x="46" y="36"/>
                  </a:lnTo>
                  <a:close/>
                  <a:moveTo>
                    <a:pt x="53" y="37"/>
                  </a:moveTo>
                  <a:lnTo>
                    <a:pt x="53" y="37"/>
                  </a:lnTo>
                  <a:lnTo>
                    <a:pt x="57" y="37"/>
                  </a:lnTo>
                  <a:cubicBezTo>
                    <a:pt x="56" y="37"/>
                    <a:pt x="55" y="38"/>
                    <a:pt x="55" y="39"/>
                  </a:cubicBezTo>
                  <a:cubicBezTo>
                    <a:pt x="55" y="38"/>
                    <a:pt x="54" y="37"/>
                    <a:pt x="53" y="37"/>
                  </a:cubicBezTo>
                  <a:close/>
                  <a:moveTo>
                    <a:pt x="62" y="37"/>
                  </a:moveTo>
                  <a:lnTo>
                    <a:pt x="62" y="37"/>
                  </a:lnTo>
                  <a:cubicBezTo>
                    <a:pt x="64" y="37"/>
                    <a:pt x="65" y="37"/>
                    <a:pt x="66" y="37"/>
                  </a:cubicBezTo>
                  <a:cubicBezTo>
                    <a:pt x="65" y="38"/>
                    <a:pt x="65" y="38"/>
                    <a:pt x="64" y="39"/>
                  </a:cubicBezTo>
                  <a:cubicBezTo>
                    <a:pt x="64" y="38"/>
                    <a:pt x="63" y="38"/>
                    <a:pt x="62" y="37"/>
                  </a:cubicBezTo>
                  <a:close/>
                  <a:moveTo>
                    <a:pt x="71" y="38"/>
                  </a:moveTo>
                  <a:lnTo>
                    <a:pt x="71" y="38"/>
                  </a:lnTo>
                  <a:cubicBezTo>
                    <a:pt x="73" y="38"/>
                    <a:pt x="74" y="38"/>
                    <a:pt x="76" y="38"/>
                  </a:cubicBezTo>
                  <a:cubicBezTo>
                    <a:pt x="75" y="38"/>
                    <a:pt x="74" y="39"/>
                    <a:pt x="73" y="40"/>
                  </a:cubicBezTo>
                  <a:cubicBezTo>
                    <a:pt x="73" y="39"/>
                    <a:pt x="72" y="38"/>
                    <a:pt x="71" y="38"/>
                  </a:cubicBezTo>
                  <a:close/>
                  <a:moveTo>
                    <a:pt x="75" y="47"/>
                  </a:moveTo>
                  <a:lnTo>
                    <a:pt x="75" y="47"/>
                  </a:lnTo>
                  <a:cubicBezTo>
                    <a:pt x="73" y="46"/>
                    <a:pt x="72" y="46"/>
                    <a:pt x="71" y="46"/>
                  </a:cubicBezTo>
                  <a:cubicBezTo>
                    <a:pt x="72" y="46"/>
                    <a:pt x="72" y="45"/>
                    <a:pt x="73" y="44"/>
                  </a:cubicBezTo>
                  <a:cubicBezTo>
                    <a:pt x="73" y="45"/>
                    <a:pt x="74" y="46"/>
                    <a:pt x="75" y="47"/>
                  </a:cubicBezTo>
                  <a:close/>
                  <a:moveTo>
                    <a:pt x="65" y="46"/>
                  </a:moveTo>
                  <a:lnTo>
                    <a:pt x="65" y="46"/>
                  </a:lnTo>
                  <a:cubicBezTo>
                    <a:pt x="64" y="46"/>
                    <a:pt x="63" y="46"/>
                    <a:pt x="62" y="46"/>
                  </a:cubicBezTo>
                  <a:cubicBezTo>
                    <a:pt x="63" y="45"/>
                    <a:pt x="63" y="44"/>
                    <a:pt x="64" y="43"/>
                  </a:cubicBezTo>
                  <a:cubicBezTo>
                    <a:pt x="64" y="44"/>
                    <a:pt x="65" y="45"/>
                    <a:pt x="65" y="46"/>
                  </a:cubicBezTo>
                  <a:close/>
                  <a:moveTo>
                    <a:pt x="56" y="45"/>
                  </a:moveTo>
                  <a:lnTo>
                    <a:pt x="56" y="45"/>
                  </a:lnTo>
                  <a:cubicBezTo>
                    <a:pt x="55" y="45"/>
                    <a:pt x="54" y="45"/>
                    <a:pt x="52" y="45"/>
                  </a:cubicBezTo>
                  <a:cubicBezTo>
                    <a:pt x="53" y="45"/>
                    <a:pt x="54" y="44"/>
                    <a:pt x="55" y="43"/>
                  </a:cubicBezTo>
                  <a:cubicBezTo>
                    <a:pt x="55" y="44"/>
                    <a:pt x="56" y="45"/>
                    <a:pt x="56" y="45"/>
                  </a:cubicBezTo>
                  <a:close/>
                  <a:moveTo>
                    <a:pt x="48" y="45"/>
                  </a:moveTo>
                  <a:lnTo>
                    <a:pt x="48" y="45"/>
                  </a:lnTo>
                  <a:cubicBezTo>
                    <a:pt x="46" y="45"/>
                    <a:pt x="44" y="45"/>
                    <a:pt x="42" y="45"/>
                  </a:cubicBezTo>
                  <a:cubicBezTo>
                    <a:pt x="43" y="45"/>
                    <a:pt x="45" y="44"/>
                    <a:pt x="45" y="42"/>
                  </a:cubicBezTo>
                  <a:cubicBezTo>
                    <a:pt x="46" y="43"/>
                    <a:pt x="47" y="44"/>
                    <a:pt x="48" y="45"/>
                  </a:cubicBezTo>
                  <a:close/>
                  <a:moveTo>
                    <a:pt x="40" y="45"/>
                  </a:moveTo>
                  <a:lnTo>
                    <a:pt x="40" y="45"/>
                  </a:lnTo>
                  <a:cubicBezTo>
                    <a:pt x="38" y="45"/>
                    <a:pt x="36" y="45"/>
                    <a:pt x="34" y="45"/>
                  </a:cubicBezTo>
                  <a:cubicBezTo>
                    <a:pt x="35" y="44"/>
                    <a:pt x="36" y="43"/>
                    <a:pt x="36" y="42"/>
                  </a:cubicBezTo>
                  <a:cubicBezTo>
                    <a:pt x="37" y="44"/>
                    <a:pt x="38" y="45"/>
                    <a:pt x="40" y="45"/>
                  </a:cubicBezTo>
                  <a:close/>
                  <a:moveTo>
                    <a:pt x="29" y="45"/>
                  </a:moveTo>
                  <a:lnTo>
                    <a:pt x="29" y="45"/>
                  </a:lnTo>
                  <a:cubicBezTo>
                    <a:pt x="28" y="45"/>
                    <a:pt x="27" y="45"/>
                    <a:pt x="25" y="45"/>
                  </a:cubicBezTo>
                  <a:cubicBezTo>
                    <a:pt x="26" y="45"/>
                    <a:pt x="27" y="44"/>
                    <a:pt x="27" y="43"/>
                  </a:cubicBezTo>
                  <a:cubicBezTo>
                    <a:pt x="28" y="44"/>
                    <a:pt x="28" y="45"/>
                    <a:pt x="29" y="45"/>
                  </a:cubicBezTo>
                  <a:close/>
                  <a:moveTo>
                    <a:pt x="20" y="46"/>
                  </a:moveTo>
                  <a:lnTo>
                    <a:pt x="20" y="46"/>
                  </a:lnTo>
                  <a:cubicBezTo>
                    <a:pt x="19" y="46"/>
                    <a:pt x="17" y="46"/>
                    <a:pt x="16" y="46"/>
                  </a:cubicBezTo>
                  <a:cubicBezTo>
                    <a:pt x="17" y="45"/>
                    <a:pt x="17" y="44"/>
                    <a:pt x="18" y="43"/>
                  </a:cubicBezTo>
                  <a:cubicBezTo>
                    <a:pt x="18" y="44"/>
                    <a:pt x="19" y="45"/>
                    <a:pt x="20" y="46"/>
                  </a:cubicBezTo>
                  <a:close/>
                  <a:moveTo>
                    <a:pt x="11" y="46"/>
                  </a:moveTo>
                  <a:lnTo>
                    <a:pt x="11" y="46"/>
                  </a:lnTo>
                  <a:cubicBezTo>
                    <a:pt x="10" y="46"/>
                    <a:pt x="8" y="46"/>
                    <a:pt x="7" y="47"/>
                  </a:cubicBezTo>
                  <a:cubicBezTo>
                    <a:pt x="8" y="46"/>
                    <a:pt x="8" y="45"/>
                    <a:pt x="9" y="44"/>
                  </a:cubicBezTo>
                  <a:cubicBezTo>
                    <a:pt x="9" y="45"/>
                    <a:pt x="10" y="46"/>
                    <a:pt x="11" y="46"/>
                  </a:cubicBezTo>
                  <a:close/>
                  <a:moveTo>
                    <a:pt x="6" y="38"/>
                  </a:moveTo>
                  <a:lnTo>
                    <a:pt x="6" y="38"/>
                  </a:lnTo>
                  <a:cubicBezTo>
                    <a:pt x="7" y="38"/>
                    <a:pt x="9" y="38"/>
                    <a:pt x="10" y="38"/>
                  </a:cubicBezTo>
                  <a:cubicBezTo>
                    <a:pt x="9" y="38"/>
                    <a:pt x="9" y="39"/>
                    <a:pt x="8" y="40"/>
                  </a:cubicBezTo>
                  <a:cubicBezTo>
                    <a:pt x="8" y="39"/>
                    <a:pt x="7" y="38"/>
                    <a:pt x="6" y="38"/>
                  </a:cubicBezTo>
                  <a:close/>
                  <a:moveTo>
                    <a:pt x="16" y="37"/>
                  </a:moveTo>
                  <a:lnTo>
                    <a:pt x="16" y="37"/>
                  </a:lnTo>
                  <a:cubicBezTo>
                    <a:pt x="17" y="37"/>
                    <a:pt x="18" y="37"/>
                    <a:pt x="20" y="37"/>
                  </a:cubicBezTo>
                  <a:cubicBezTo>
                    <a:pt x="19" y="38"/>
                    <a:pt x="18" y="38"/>
                    <a:pt x="18" y="39"/>
                  </a:cubicBezTo>
                  <a:cubicBezTo>
                    <a:pt x="17" y="38"/>
                    <a:pt x="16" y="38"/>
                    <a:pt x="16" y="37"/>
                  </a:cubicBezTo>
                  <a:close/>
                  <a:moveTo>
                    <a:pt x="25" y="37"/>
                  </a:moveTo>
                  <a:lnTo>
                    <a:pt x="25" y="37"/>
                  </a:lnTo>
                  <a:lnTo>
                    <a:pt x="29" y="37"/>
                  </a:lnTo>
                  <a:cubicBezTo>
                    <a:pt x="28" y="37"/>
                    <a:pt x="27" y="38"/>
                    <a:pt x="27" y="39"/>
                  </a:cubicBezTo>
                  <a:cubicBezTo>
                    <a:pt x="26" y="38"/>
                    <a:pt x="26" y="37"/>
                    <a:pt x="25" y="37"/>
                  </a:cubicBezTo>
                  <a:close/>
                  <a:moveTo>
                    <a:pt x="34" y="37"/>
                  </a:moveTo>
                  <a:lnTo>
                    <a:pt x="34" y="37"/>
                  </a:lnTo>
                  <a:lnTo>
                    <a:pt x="36" y="36"/>
                  </a:lnTo>
                  <a:cubicBezTo>
                    <a:pt x="37" y="36"/>
                    <a:pt x="37" y="36"/>
                    <a:pt x="37" y="36"/>
                  </a:cubicBezTo>
                  <a:lnTo>
                    <a:pt x="37" y="34"/>
                  </a:lnTo>
                  <a:cubicBezTo>
                    <a:pt x="38" y="34"/>
                    <a:pt x="38" y="35"/>
                    <a:pt x="39" y="35"/>
                  </a:cubicBezTo>
                  <a:cubicBezTo>
                    <a:pt x="38" y="36"/>
                    <a:pt x="37" y="37"/>
                    <a:pt x="36" y="38"/>
                  </a:cubicBezTo>
                  <a:cubicBezTo>
                    <a:pt x="36" y="38"/>
                    <a:pt x="35" y="37"/>
                    <a:pt x="34" y="37"/>
                  </a:cubicBezTo>
                  <a:close/>
                  <a:moveTo>
                    <a:pt x="37" y="28"/>
                  </a:moveTo>
                  <a:lnTo>
                    <a:pt x="37" y="28"/>
                  </a:lnTo>
                  <a:lnTo>
                    <a:pt x="37" y="24"/>
                  </a:lnTo>
                  <a:cubicBezTo>
                    <a:pt x="38" y="25"/>
                    <a:pt x="38" y="26"/>
                    <a:pt x="39" y="26"/>
                  </a:cubicBezTo>
                  <a:cubicBezTo>
                    <a:pt x="38" y="27"/>
                    <a:pt x="38" y="27"/>
                    <a:pt x="37" y="28"/>
                  </a:cubicBezTo>
                  <a:close/>
                  <a:moveTo>
                    <a:pt x="37" y="19"/>
                  </a:moveTo>
                  <a:lnTo>
                    <a:pt x="37" y="19"/>
                  </a:lnTo>
                  <a:lnTo>
                    <a:pt x="37" y="15"/>
                  </a:lnTo>
                  <a:cubicBezTo>
                    <a:pt x="38" y="16"/>
                    <a:pt x="38" y="17"/>
                    <a:pt x="39" y="17"/>
                  </a:cubicBezTo>
                  <a:cubicBezTo>
                    <a:pt x="38" y="18"/>
                    <a:pt x="38" y="18"/>
                    <a:pt x="37" y="19"/>
                  </a:cubicBezTo>
                  <a:close/>
                  <a:moveTo>
                    <a:pt x="37" y="10"/>
                  </a:moveTo>
                  <a:lnTo>
                    <a:pt x="37" y="10"/>
                  </a:lnTo>
                  <a:lnTo>
                    <a:pt x="37" y="6"/>
                  </a:lnTo>
                  <a:cubicBezTo>
                    <a:pt x="38" y="7"/>
                    <a:pt x="38" y="8"/>
                    <a:pt x="39" y="8"/>
                  </a:cubicBezTo>
                  <a:cubicBezTo>
                    <a:pt x="38" y="9"/>
                    <a:pt x="38" y="9"/>
                    <a:pt x="37" y="10"/>
                  </a:cubicBezTo>
                  <a:close/>
                  <a:moveTo>
                    <a:pt x="46" y="6"/>
                  </a:moveTo>
                  <a:lnTo>
                    <a:pt x="46" y="6"/>
                  </a:lnTo>
                  <a:lnTo>
                    <a:pt x="46" y="10"/>
                  </a:lnTo>
                  <a:cubicBezTo>
                    <a:pt x="45" y="9"/>
                    <a:pt x="45" y="9"/>
                    <a:pt x="44" y="8"/>
                  </a:cubicBezTo>
                  <a:cubicBezTo>
                    <a:pt x="45" y="8"/>
                    <a:pt x="45" y="7"/>
                    <a:pt x="46" y="6"/>
                  </a:cubicBezTo>
                  <a:close/>
                  <a:moveTo>
                    <a:pt x="46" y="15"/>
                  </a:moveTo>
                  <a:lnTo>
                    <a:pt x="46" y="15"/>
                  </a:lnTo>
                  <a:lnTo>
                    <a:pt x="46" y="20"/>
                  </a:lnTo>
                  <a:cubicBezTo>
                    <a:pt x="45" y="19"/>
                    <a:pt x="45" y="18"/>
                    <a:pt x="44" y="17"/>
                  </a:cubicBezTo>
                  <a:cubicBezTo>
                    <a:pt x="45" y="17"/>
                    <a:pt x="45" y="16"/>
                    <a:pt x="46" y="15"/>
                  </a:cubicBezTo>
                  <a:close/>
                  <a:moveTo>
                    <a:pt x="46" y="24"/>
                  </a:moveTo>
                  <a:lnTo>
                    <a:pt x="46" y="24"/>
                  </a:lnTo>
                  <a:lnTo>
                    <a:pt x="46" y="29"/>
                  </a:lnTo>
                  <a:cubicBezTo>
                    <a:pt x="46" y="28"/>
                    <a:pt x="45" y="27"/>
                    <a:pt x="44" y="26"/>
                  </a:cubicBezTo>
                  <a:cubicBezTo>
                    <a:pt x="45" y="26"/>
                    <a:pt x="46" y="25"/>
                    <a:pt x="46" y="24"/>
                  </a:cubicBezTo>
                  <a:close/>
                  <a:moveTo>
                    <a:pt x="0" y="42"/>
                  </a:moveTo>
                  <a:lnTo>
                    <a:pt x="0" y="42"/>
                  </a:lnTo>
                  <a:cubicBezTo>
                    <a:pt x="0" y="41"/>
                    <a:pt x="1" y="41"/>
                    <a:pt x="1" y="40"/>
                  </a:cubicBezTo>
                  <a:cubicBezTo>
                    <a:pt x="2" y="39"/>
                    <a:pt x="3" y="39"/>
                    <a:pt x="4" y="39"/>
                  </a:cubicBezTo>
                  <a:cubicBezTo>
                    <a:pt x="6" y="39"/>
                    <a:pt x="8" y="41"/>
                    <a:pt x="8" y="43"/>
                  </a:cubicBezTo>
                  <a:cubicBezTo>
                    <a:pt x="8" y="45"/>
                    <a:pt x="6" y="46"/>
                    <a:pt x="4" y="46"/>
                  </a:cubicBezTo>
                  <a:cubicBezTo>
                    <a:pt x="2" y="46"/>
                    <a:pt x="0" y="45"/>
                    <a:pt x="0" y="43"/>
                  </a:cubicBezTo>
                  <a:cubicBezTo>
                    <a:pt x="0" y="43"/>
                    <a:pt x="0" y="42"/>
                    <a:pt x="0" y="42"/>
                  </a:cubicBezTo>
                  <a:close/>
                  <a:moveTo>
                    <a:pt x="6" y="42"/>
                  </a:moveTo>
                  <a:lnTo>
                    <a:pt x="6" y="42"/>
                  </a:lnTo>
                  <a:cubicBezTo>
                    <a:pt x="6" y="44"/>
                    <a:pt x="5" y="45"/>
                    <a:pt x="4" y="45"/>
                  </a:cubicBezTo>
                  <a:cubicBezTo>
                    <a:pt x="6" y="45"/>
                    <a:pt x="7" y="44"/>
                    <a:pt x="6" y="42"/>
                  </a:cubicBezTo>
                  <a:close/>
                  <a:moveTo>
                    <a:pt x="80" y="39"/>
                  </a:moveTo>
                  <a:lnTo>
                    <a:pt x="80" y="39"/>
                  </a:lnTo>
                  <a:cubicBezTo>
                    <a:pt x="81" y="40"/>
                    <a:pt x="81" y="42"/>
                    <a:pt x="81" y="43"/>
                  </a:cubicBezTo>
                  <a:cubicBezTo>
                    <a:pt x="81" y="43"/>
                    <a:pt x="81" y="44"/>
                    <a:pt x="81" y="44"/>
                  </a:cubicBezTo>
                  <a:cubicBezTo>
                    <a:pt x="81" y="45"/>
                    <a:pt x="79" y="46"/>
                    <a:pt x="78" y="46"/>
                  </a:cubicBezTo>
                  <a:cubicBezTo>
                    <a:pt x="76" y="46"/>
                    <a:pt x="74" y="45"/>
                    <a:pt x="74" y="43"/>
                  </a:cubicBezTo>
                  <a:cubicBezTo>
                    <a:pt x="74" y="41"/>
                    <a:pt x="76" y="39"/>
                    <a:pt x="78" y="39"/>
                  </a:cubicBezTo>
                  <a:cubicBezTo>
                    <a:pt x="79" y="39"/>
                    <a:pt x="79" y="39"/>
                    <a:pt x="80" y="39"/>
                  </a:cubicBezTo>
                  <a:close/>
                  <a:moveTo>
                    <a:pt x="80" y="42"/>
                  </a:moveTo>
                  <a:lnTo>
                    <a:pt x="80" y="42"/>
                  </a:lnTo>
                  <a:cubicBezTo>
                    <a:pt x="80" y="44"/>
                    <a:pt x="79" y="45"/>
                    <a:pt x="78" y="45"/>
                  </a:cubicBezTo>
                  <a:cubicBezTo>
                    <a:pt x="80" y="45"/>
                    <a:pt x="81" y="44"/>
                    <a:pt x="80" y="42"/>
                  </a:cubicBezTo>
                  <a:close/>
                  <a:moveTo>
                    <a:pt x="44" y="31"/>
                  </a:moveTo>
                  <a:lnTo>
                    <a:pt x="44" y="31"/>
                  </a:lnTo>
                  <a:cubicBezTo>
                    <a:pt x="43" y="32"/>
                    <a:pt x="43" y="33"/>
                    <a:pt x="42" y="34"/>
                  </a:cubicBezTo>
                  <a:cubicBezTo>
                    <a:pt x="44" y="34"/>
                    <a:pt x="44" y="32"/>
                    <a:pt x="44" y="31"/>
                  </a:cubicBezTo>
                  <a:close/>
                  <a:moveTo>
                    <a:pt x="41" y="27"/>
                  </a:moveTo>
                  <a:lnTo>
                    <a:pt x="41" y="27"/>
                  </a:lnTo>
                  <a:cubicBezTo>
                    <a:pt x="44" y="27"/>
                    <a:pt x="45" y="29"/>
                    <a:pt x="45" y="31"/>
                  </a:cubicBezTo>
                  <a:cubicBezTo>
                    <a:pt x="45" y="33"/>
                    <a:pt x="44" y="35"/>
                    <a:pt x="41" y="35"/>
                  </a:cubicBezTo>
                  <a:cubicBezTo>
                    <a:pt x="39" y="35"/>
                    <a:pt x="38" y="33"/>
                    <a:pt x="38" y="31"/>
                  </a:cubicBezTo>
                  <a:cubicBezTo>
                    <a:pt x="38" y="29"/>
                    <a:pt x="39" y="27"/>
                    <a:pt x="41" y="27"/>
                  </a:cubicBezTo>
                  <a:close/>
                  <a:moveTo>
                    <a:pt x="44" y="22"/>
                  </a:moveTo>
                  <a:lnTo>
                    <a:pt x="44" y="22"/>
                  </a:lnTo>
                  <a:cubicBezTo>
                    <a:pt x="43" y="23"/>
                    <a:pt x="43" y="24"/>
                    <a:pt x="42" y="24"/>
                  </a:cubicBezTo>
                  <a:cubicBezTo>
                    <a:pt x="44" y="25"/>
                    <a:pt x="44" y="23"/>
                    <a:pt x="44" y="22"/>
                  </a:cubicBezTo>
                  <a:close/>
                  <a:moveTo>
                    <a:pt x="41" y="18"/>
                  </a:moveTo>
                  <a:lnTo>
                    <a:pt x="41" y="18"/>
                  </a:lnTo>
                  <a:cubicBezTo>
                    <a:pt x="44" y="18"/>
                    <a:pt x="45" y="20"/>
                    <a:pt x="45" y="22"/>
                  </a:cubicBezTo>
                  <a:cubicBezTo>
                    <a:pt x="45" y="24"/>
                    <a:pt x="44" y="26"/>
                    <a:pt x="41" y="26"/>
                  </a:cubicBezTo>
                  <a:cubicBezTo>
                    <a:pt x="39" y="26"/>
                    <a:pt x="38" y="24"/>
                    <a:pt x="38" y="22"/>
                  </a:cubicBezTo>
                  <a:cubicBezTo>
                    <a:pt x="38" y="20"/>
                    <a:pt x="39" y="18"/>
                    <a:pt x="41" y="18"/>
                  </a:cubicBezTo>
                  <a:close/>
                  <a:moveTo>
                    <a:pt x="44" y="13"/>
                  </a:moveTo>
                  <a:lnTo>
                    <a:pt x="44" y="13"/>
                  </a:lnTo>
                  <a:cubicBezTo>
                    <a:pt x="43" y="14"/>
                    <a:pt x="43" y="15"/>
                    <a:pt x="42" y="15"/>
                  </a:cubicBezTo>
                  <a:cubicBezTo>
                    <a:pt x="44" y="15"/>
                    <a:pt x="44" y="14"/>
                    <a:pt x="44" y="13"/>
                  </a:cubicBezTo>
                  <a:close/>
                  <a:moveTo>
                    <a:pt x="41" y="9"/>
                  </a:moveTo>
                  <a:lnTo>
                    <a:pt x="41" y="9"/>
                  </a:lnTo>
                  <a:cubicBezTo>
                    <a:pt x="44" y="9"/>
                    <a:pt x="45" y="11"/>
                    <a:pt x="45" y="13"/>
                  </a:cubicBezTo>
                  <a:cubicBezTo>
                    <a:pt x="45" y="15"/>
                    <a:pt x="44" y="17"/>
                    <a:pt x="41" y="17"/>
                  </a:cubicBezTo>
                  <a:cubicBezTo>
                    <a:pt x="39" y="17"/>
                    <a:pt x="38" y="15"/>
                    <a:pt x="38" y="13"/>
                  </a:cubicBezTo>
                  <a:cubicBezTo>
                    <a:pt x="38" y="11"/>
                    <a:pt x="39" y="9"/>
                    <a:pt x="41" y="9"/>
                  </a:cubicBezTo>
                  <a:close/>
                  <a:moveTo>
                    <a:pt x="44" y="3"/>
                  </a:moveTo>
                  <a:lnTo>
                    <a:pt x="44" y="3"/>
                  </a:lnTo>
                  <a:cubicBezTo>
                    <a:pt x="43" y="5"/>
                    <a:pt x="43" y="6"/>
                    <a:pt x="42" y="6"/>
                  </a:cubicBezTo>
                  <a:cubicBezTo>
                    <a:pt x="44" y="6"/>
                    <a:pt x="44" y="5"/>
                    <a:pt x="44" y="3"/>
                  </a:cubicBezTo>
                  <a:close/>
                  <a:moveTo>
                    <a:pt x="41" y="0"/>
                  </a:moveTo>
                  <a:lnTo>
                    <a:pt x="41" y="0"/>
                  </a:lnTo>
                  <a:cubicBezTo>
                    <a:pt x="44" y="0"/>
                    <a:pt x="45" y="2"/>
                    <a:pt x="45" y="4"/>
                  </a:cubicBezTo>
                  <a:cubicBezTo>
                    <a:pt x="45" y="6"/>
                    <a:pt x="44" y="7"/>
                    <a:pt x="41" y="7"/>
                  </a:cubicBezTo>
                  <a:cubicBezTo>
                    <a:pt x="39" y="7"/>
                    <a:pt x="38" y="6"/>
                    <a:pt x="38" y="4"/>
                  </a:cubicBezTo>
                  <a:cubicBezTo>
                    <a:pt x="38" y="2"/>
                    <a:pt x="39" y="0"/>
                    <a:pt x="41" y="0"/>
                  </a:cubicBezTo>
                  <a:close/>
                  <a:moveTo>
                    <a:pt x="34" y="41"/>
                  </a:moveTo>
                  <a:lnTo>
                    <a:pt x="34" y="41"/>
                  </a:lnTo>
                  <a:cubicBezTo>
                    <a:pt x="34" y="42"/>
                    <a:pt x="33" y="43"/>
                    <a:pt x="32" y="43"/>
                  </a:cubicBezTo>
                  <a:cubicBezTo>
                    <a:pt x="34" y="43"/>
                    <a:pt x="34" y="42"/>
                    <a:pt x="34" y="41"/>
                  </a:cubicBezTo>
                  <a:close/>
                  <a:moveTo>
                    <a:pt x="32" y="37"/>
                  </a:moveTo>
                  <a:lnTo>
                    <a:pt x="32" y="37"/>
                  </a:lnTo>
                  <a:cubicBezTo>
                    <a:pt x="34" y="37"/>
                    <a:pt x="35" y="39"/>
                    <a:pt x="35" y="41"/>
                  </a:cubicBezTo>
                  <a:cubicBezTo>
                    <a:pt x="35" y="43"/>
                    <a:pt x="34" y="44"/>
                    <a:pt x="32" y="44"/>
                  </a:cubicBezTo>
                  <a:cubicBezTo>
                    <a:pt x="30" y="44"/>
                    <a:pt x="28" y="43"/>
                    <a:pt x="28" y="41"/>
                  </a:cubicBezTo>
                  <a:cubicBezTo>
                    <a:pt x="28" y="39"/>
                    <a:pt x="30" y="37"/>
                    <a:pt x="32" y="37"/>
                  </a:cubicBezTo>
                  <a:close/>
                  <a:moveTo>
                    <a:pt x="25" y="41"/>
                  </a:moveTo>
                  <a:lnTo>
                    <a:pt x="25" y="41"/>
                  </a:lnTo>
                  <a:cubicBezTo>
                    <a:pt x="24" y="42"/>
                    <a:pt x="24" y="43"/>
                    <a:pt x="23" y="44"/>
                  </a:cubicBezTo>
                  <a:cubicBezTo>
                    <a:pt x="24" y="44"/>
                    <a:pt x="25" y="42"/>
                    <a:pt x="25" y="41"/>
                  </a:cubicBezTo>
                  <a:close/>
                  <a:moveTo>
                    <a:pt x="22" y="37"/>
                  </a:moveTo>
                  <a:lnTo>
                    <a:pt x="22" y="37"/>
                  </a:lnTo>
                  <a:cubicBezTo>
                    <a:pt x="24" y="37"/>
                    <a:pt x="26" y="39"/>
                    <a:pt x="26" y="41"/>
                  </a:cubicBezTo>
                  <a:cubicBezTo>
                    <a:pt x="26" y="43"/>
                    <a:pt x="24" y="45"/>
                    <a:pt x="22" y="45"/>
                  </a:cubicBezTo>
                  <a:cubicBezTo>
                    <a:pt x="20" y="45"/>
                    <a:pt x="19" y="43"/>
                    <a:pt x="19" y="41"/>
                  </a:cubicBezTo>
                  <a:cubicBezTo>
                    <a:pt x="19" y="39"/>
                    <a:pt x="20" y="37"/>
                    <a:pt x="22" y="37"/>
                  </a:cubicBezTo>
                  <a:close/>
                  <a:moveTo>
                    <a:pt x="16" y="42"/>
                  </a:moveTo>
                  <a:lnTo>
                    <a:pt x="16" y="42"/>
                  </a:lnTo>
                  <a:cubicBezTo>
                    <a:pt x="15" y="43"/>
                    <a:pt x="14" y="44"/>
                    <a:pt x="13" y="44"/>
                  </a:cubicBezTo>
                  <a:cubicBezTo>
                    <a:pt x="15" y="44"/>
                    <a:pt x="16" y="43"/>
                    <a:pt x="16" y="42"/>
                  </a:cubicBezTo>
                  <a:close/>
                  <a:moveTo>
                    <a:pt x="13" y="38"/>
                  </a:moveTo>
                  <a:lnTo>
                    <a:pt x="13" y="38"/>
                  </a:lnTo>
                  <a:cubicBezTo>
                    <a:pt x="15" y="38"/>
                    <a:pt x="17" y="40"/>
                    <a:pt x="17" y="42"/>
                  </a:cubicBezTo>
                  <a:cubicBezTo>
                    <a:pt x="17" y="44"/>
                    <a:pt x="15" y="45"/>
                    <a:pt x="13" y="45"/>
                  </a:cubicBezTo>
                  <a:cubicBezTo>
                    <a:pt x="11" y="45"/>
                    <a:pt x="9" y="44"/>
                    <a:pt x="9" y="42"/>
                  </a:cubicBezTo>
                  <a:cubicBezTo>
                    <a:pt x="9" y="40"/>
                    <a:pt x="11" y="38"/>
                    <a:pt x="13" y="38"/>
                  </a:cubicBezTo>
                  <a:close/>
                  <a:moveTo>
                    <a:pt x="71" y="42"/>
                  </a:moveTo>
                  <a:lnTo>
                    <a:pt x="71" y="42"/>
                  </a:lnTo>
                  <a:cubicBezTo>
                    <a:pt x="70" y="43"/>
                    <a:pt x="70" y="44"/>
                    <a:pt x="69" y="44"/>
                  </a:cubicBezTo>
                  <a:cubicBezTo>
                    <a:pt x="71" y="45"/>
                    <a:pt x="71" y="43"/>
                    <a:pt x="71" y="42"/>
                  </a:cubicBezTo>
                  <a:close/>
                  <a:moveTo>
                    <a:pt x="69" y="38"/>
                  </a:moveTo>
                  <a:lnTo>
                    <a:pt x="69" y="38"/>
                  </a:lnTo>
                  <a:cubicBezTo>
                    <a:pt x="71" y="38"/>
                    <a:pt x="72" y="40"/>
                    <a:pt x="72" y="42"/>
                  </a:cubicBezTo>
                  <a:cubicBezTo>
                    <a:pt x="72" y="44"/>
                    <a:pt x="71" y="46"/>
                    <a:pt x="69" y="46"/>
                  </a:cubicBezTo>
                  <a:cubicBezTo>
                    <a:pt x="66" y="46"/>
                    <a:pt x="65" y="44"/>
                    <a:pt x="65" y="42"/>
                  </a:cubicBezTo>
                  <a:cubicBezTo>
                    <a:pt x="65" y="40"/>
                    <a:pt x="66" y="38"/>
                    <a:pt x="69" y="38"/>
                  </a:cubicBezTo>
                  <a:close/>
                  <a:moveTo>
                    <a:pt x="62" y="41"/>
                  </a:moveTo>
                  <a:lnTo>
                    <a:pt x="62" y="41"/>
                  </a:lnTo>
                  <a:cubicBezTo>
                    <a:pt x="61" y="42"/>
                    <a:pt x="61" y="43"/>
                    <a:pt x="59" y="44"/>
                  </a:cubicBezTo>
                  <a:cubicBezTo>
                    <a:pt x="61" y="44"/>
                    <a:pt x="62" y="42"/>
                    <a:pt x="62" y="41"/>
                  </a:cubicBezTo>
                  <a:close/>
                  <a:moveTo>
                    <a:pt x="59" y="37"/>
                  </a:moveTo>
                  <a:lnTo>
                    <a:pt x="59" y="37"/>
                  </a:lnTo>
                  <a:cubicBezTo>
                    <a:pt x="61" y="37"/>
                    <a:pt x="63" y="39"/>
                    <a:pt x="63" y="41"/>
                  </a:cubicBezTo>
                  <a:cubicBezTo>
                    <a:pt x="63" y="43"/>
                    <a:pt x="61" y="45"/>
                    <a:pt x="59" y="45"/>
                  </a:cubicBezTo>
                  <a:cubicBezTo>
                    <a:pt x="57" y="45"/>
                    <a:pt x="56" y="43"/>
                    <a:pt x="56" y="41"/>
                  </a:cubicBezTo>
                  <a:cubicBezTo>
                    <a:pt x="56" y="39"/>
                    <a:pt x="57" y="37"/>
                    <a:pt x="59" y="37"/>
                  </a:cubicBezTo>
                  <a:close/>
                  <a:moveTo>
                    <a:pt x="53" y="40"/>
                  </a:moveTo>
                  <a:lnTo>
                    <a:pt x="53" y="40"/>
                  </a:lnTo>
                  <a:cubicBezTo>
                    <a:pt x="52" y="42"/>
                    <a:pt x="51" y="42"/>
                    <a:pt x="50" y="43"/>
                  </a:cubicBezTo>
                  <a:cubicBezTo>
                    <a:pt x="52" y="43"/>
                    <a:pt x="53" y="42"/>
                    <a:pt x="53" y="40"/>
                  </a:cubicBezTo>
                  <a:close/>
                  <a:moveTo>
                    <a:pt x="50" y="37"/>
                  </a:moveTo>
                  <a:lnTo>
                    <a:pt x="50" y="37"/>
                  </a:lnTo>
                  <a:cubicBezTo>
                    <a:pt x="52" y="37"/>
                    <a:pt x="54" y="38"/>
                    <a:pt x="54" y="41"/>
                  </a:cubicBezTo>
                  <a:cubicBezTo>
                    <a:pt x="54" y="43"/>
                    <a:pt x="52" y="44"/>
                    <a:pt x="50" y="44"/>
                  </a:cubicBezTo>
                  <a:cubicBezTo>
                    <a:pt x="48" y="44"/>
                    <a:pt x="46" y="43"/>
                    <a:pt x="46" y="41"/>
                  </a:cubicBezTo>
                  <a:cubicBezTo>
                    <a:pt x="46" y="38"/>
                    <a:pt x="48" y="37"/>
                    <a:pt x="50" y="37"/>
                  </a:cubicBezTo>
                  <a:close/>
                  <a:moveTo>
                    <a:pt x="43" y="40"/>
                  </a:moveTo>
                  <a:lnTo>
                    <a:pt x="43" y="40"/>
                  </a:lnTo>
                  <a:cubicBezTo>
                    <a:pt x="43" y="41"/>
                    <a:pt x="42" y="42"/>
                    <a:pt x="41" y="43"/>
                  </a:cubicBezTo>
                  <a:cubicBezTo>
                    <a:pt x="43" y="43"/>
                    <a:pt x="44" y="41"/>
                    <a:pt x="43" y="40"/>
                  </a:cubicBezTo>
                  <a:close/>
                  <a:moveTo>
                    <a:pt x="41" y="36"/>
                  </a:moveTo>
                  <a:lnTo>
                    <a:pt x="41" y="36"/>
                  </a:lnTo>
                  <a:cubicBezTo>
                    <a:pt x="43" y="36"/>
                    <a:pt x="45" y="38"/>
                    <a:pt x="45" y="40"/>
                  </a:cubicBezTo>
                  <a:cubicBezTo>
                    <a:pt x="45" y="42"/>
                    <a:pt x="43" y="44"/>
                    <a:pt x="41" y="44"/>
                  </a:cubicBezTo>
                  <a:cubicBezTo>
                    <a:pt x="39" y="44"/>
                    <a:pt x="37" y="42"/>
                    <a:pt x="37" y="40"/>
                  </a:cubicBezTo>
                  <a:cubicBezTo>
                    <a:pt x="37" y="38"/>
                    <a:pt x="39" y="36"/>
                    <a:pt x="4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93" name="Freeform 1520"/>
            <p:cNvSpPr>
              <a:spLocks/>
            </p:cNvSpPr>
            <p:nvPr userDrawn="1"/>
          </p:nvSpPr>
          <p:spPr bwMode="auto">
            <a:xfrm>
              <a:off x="419" y="363"/>
              <a:ext cx="9" cy="9"/>
            </a:xfrm>
            <a:custGeom>
              <a:avLst/>
              <a:gdLst>
                <a:gd name="T0" fmla="*/ 13 w 20"/>
                <a:gd name="T1" fmla="*/ 4 h 21"/>
                <a:gd name="T2" fmla="*/ 13 w 20"/>
                <a:gd name="T3" fmla="*/ 4 h 21"/>
                <a:gd name="T4" fmla="*/ 12 w 20"/>
                <a:gd name="T5" fmla="*/ 7 h 21"/>
                <a:gd name="T6" fmla="*/ 20 w 20"/>
                <a:gd name="T7" fmla="*/ 5 h 21"/>
                <a:gd name="T8" fmla="*/ 20 w 20"/>
                <a:gd name="T9" fmla="*/ 15 h 21"/>
                <a:gd name="T10" fmla="*/ 14 w 20"/>
                <a:gd name="T11" fmla="*/ 12 h 21"/>
                <a:gd name="T12" fmla="*/ 15 w 20"/>
                <a:gd name="T13" fmla="*/ 21 h 21"/>
                <a:gd name="T14" fmla="*/ 5 w 20"/>
                <a:gd name="T15" fmla="*/ 21 h 21"/>
                <a:gd name="T16" fmla="*/ 9 w 20"/>
                <a:gd name="T17" fmla="*/ 14 h 21"/>
                <a:gd name="T18" fmla="*/ 0 w 20"/>
                <a:gd name="T19" fmla="*/ 15 h 21"/>
                <a:gd name="T20" fmla="*/ 0 w 20"/>
                <a:gd name="T21" fmla="*/ 5 h 21"/>
                <a:gd name="T22" fmla="*/ 7 w 20"/>
                <a:gd name="T23" fmla="*/ 9 h 21"/>
                <a:gd name="T24" fmla="*/ 5 w 20"/>
                <a:gd name="T25" fmla="*/ 0 h 21"/>
                <a:gd name="T26" fmla="*/ 15 w 20"/>
                <a:gd name="T27" fmla="*/ 0 h 21"/>
                <a:gd name="T28" fmla="*/ 13 w 20"/>
                <a:gd name="T2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13" y="4"/>
                  </a:moveTo>
                  <a:lnTo>
                    <a:pt x="13" y="4"/>
                  </a:lnTo>
                  <a:cubicBezTo>
                    <a:pt x="12" y="5"/>
                    <a:pt x="12" y="6"/>
                    <a:pt x="12" y="7"/>
                  </a:cubicBezTo>
                  <a:cubicBezTo>
                    <a:pt x="13" y="11"/>
                    <a:pt x="19" y="6"/>
                    <a:pt x="20" y="5"/>
                  </a:cubicBezTo>
                  <a:lnTo>
                    <a:pt x="20" y="15"/>
                  </a:lnTo>
                  <a:cubicBezTo>
                    <a:pt x="19" y="14"/>
                    <a:pt x="16" y="12"/>
                    <a:pt x="14" y="12"/>
                  </a:cubicBezTo>
                  <a:cubicBezTo>
                    <a:pt x="9" y="13"/>
                    <a:pt x="14" y="19"/>
                    <a:pt x="15" y="21"/>
                  </a:cubicBezTo>
                  <a:lnTo>
                    <a:pt x="5" y="21"/>
                  </a:lnTo>
                  <a:cubicBezTo>
                    <a:pt x="6" y="19"/>
                    <a:pt x="9" y="16"/>
                    <a:pt x="9" y="14"/>
                  </a:cubicBezTo>
                  <a:cubicBezTo>
                    <a:pt x="8" y="9"/>
                    <a:pt x="1" y="14"/>
                    <a:pt x="0" y="15"/>
                  </a:cubicBezTo>
                  <a:lnTo>
                    <a:pt x="0" y="5"/>
                  </a:lnTo>
                  <a:cubicBezTo>
                    <a:pt x="1" y="6"/>
                    <a:pt x="5" y="9"/>
                    <a:pt x="7" y="9"/>
                  </a:cubicBezTo>
                  <a:cubicBezTo>
                    <a:pt x="11" y="8"/>
                    <a:pt x="6" y="1"/>
                    <a:pt x="5" y="0"/>
                  </a:cubicBezTo>
                  <a:lnTo>
                    <a:pt x="15" y="0"/>
                  </a:lnTo>
                  <a:cubicBezTo>
                    <a:pt x="14" y="1"/>
                    <a:pt x="13" y="3"/>
                    <a:pt x="13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94" name="Freeform 1521"/>
            <p:cNvSpPr>
              <a:spLocks/>
            </p:cNvSpPr>
            <p:nvPr userDrawn="1"/>
          </p:nvSpPr>
          <p:spPr bwMode="auto">
            <a:xfrm>
              <a:off x="361" y="388"/>
              <a:ext cx="74" cy="28"/>
            </a:xfrm>
            <a:custGeom>
              <a:avLst/>
              <a:gdLst>
                <a:gd name="T0" fmla="*/ 109 w 164"/>
                <a:gd name="T1" fmla="*/ 25 h 62"/>
                <a:gd name="T2" fmla="*/ 109 w 164"/>
                <a:gd name="T3" fmla="*/ 25 h 62"/>
                <a:gd name="T4" fmla="*/ 127 w 164"/>
                <a:gd name="T5" fmla="*/ 40 h 62"/>
                <a:gd name="T6" fmla="*/ 133 w 164"/>
                <a:gd name="T7" fmla="*/ 29 h 62"/>
                <a:gd name="T8" fmla="*/ 131 w 164"/>
                <a:gd name="T9" fmla="*/ 24 h 62"/>
                <a:gd name="T10" fmla="*/ 139 w 164"/>
                <a:gd name="T11" fmla="*/ 30 h 62"/>
                <a:gd name="T12" fmla="*/ 144 w 164"/>
                <a:gd name="T13" fmla="*/ 41 h 62"/>
                <a:gd name="T14" fmla="*/ 149 w 164"/>
                <a:gd name="T15" fmla="*/ 41 h 62"/>
                <a:gd name="T16" fmla="*/ 152 w 164"/>
                <a:gd name="T17" fmla="*/ 33 h 62"/>
                <a:gd name="T18" fmla="*/ 151 w 164"/>
                <a:gd name="T19" fmla="*/ 26 h 62"/>
                <a:gd name="T20" fmla="*/ 157 w 164"/>
                <a:gd name="T21" fmla="*/ 32 h 62"/>
                <a:gd name="T22" fmla="*/ 163 w 164"/>
                <a:gd name="T23" fmla="*/ 36 h 62"/>
                <a:gd name="T24" fmla="*/ 161 w 164"/>
                <a:gd name="T25" fmla="*/ 45 h 62"/>
                <a:gd name="T26" fmla="*/ 149 w 164"/>
                <a:gd name="T27" fmla="*/ 50 h 62"/>
                <a:gd name="T28" fmla="*/ 142 w 164"/>
                <a:gd name="T29" fmla="*/ 56 h 62"/>
                <a:gd name="T30" fmla="*/ 128 w 164"/>
                <a:gd name="T31" fmla="*/ 56 h 62"/>
                <a:gd name="T32" fmla="*/ 115 w 164"/>
                <a:gd name="T33" fmla="*/ 62 h 62"/>
                <a:gd name="T34" fmla="*/ 103 w 164"/>
                <a:gd name="T35" fmla="*/ 57 h 62"/>
                <a:gd name="T36" fmla="*/ 85 w 164"/>
                <a:gd name="T37" fmla="*/ 47 h 62"/>
                <a:gd name="T38" fmla="*/ 56 w 164"/>
                <a:gd name="T39" fmla="*/ 41 h 62"/>
                <a:gd name="T40" fmla="*/ 30 w 164"/>
                <a:gd name="T41" fmla="*/ 35 h 62"/>
                <a:gd name="T42" fmla="*/ 2 w 164"/>
                <a:gd name="T43" fmla="*/ 31 h 62"/>
                <a:gd name="T44" fmla="*/ 7 w 164"/>
                <a:gd name="T45" fmla="*/ 14 h 62"/>
                <a:gd name="T46" fmla="*/ 8 w 164"/>
                <a:gd name="T47" fmla="*/ 3 h 62"/>
                <a:gd name="T48" fmla="*/ 36 w 164"/>
                <a:gd name="T49" fmla="*/ 0 h 62"/>
                <a:gd name="T50" fmla="*/ 39 w 164"/>
                <a:gd name="T51" fmla="*/ 15 h 62"/>
                <a:gd name="T52" fmla="*/ 56 w 164"/>
                <a:gd name="T53" fmla="*/ 26 h 62"/>
                <a:gd name="T54" fmla="*/ 95 w 164"/>
                <a:gd name="T55" fmla="*/ 34 h 62"/>
                <a:gd name="T56" fmla="*/ 104 w 164"/>
                <a:gd name="T57" fmla="*/ 25 h 62"/>
                <a:gd name="T58" fmla="*/ 109 w 164"/>
                <a:gd name="T59" fmla="*/ 2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4" h="62">
                  <a:moveTo>
                    <a:pt x="109" y="25"/>
                  </a:moveTo>
                  <a:lnTo>
                    <a:pt x="109" y="25"/>
                  </a:lnTo>
                  <a:cubicBezTo>
                    <a:pt x="112" y="31"/>
                    <a:pt x="118" y="40"/>
                    <a:pt x="127" y="40"/>
                  </a:cubicBezTo>
                  <a:cubicBezTo>
                    <a:pt x="126" y="35"/>
                    <a:pt x="128" y="31"/>
                    <a:pt x="133" y="29"/>
                  </a:cubicBezTo>
                  <a:cubicBezTo>
                    <a:pt x="133" y="28"/>
                    <a:pt x="133" y="25"/>
                    <a:pt x="131" y="24"/>
                  </a:cubicBezTo>
                  <a:cubicBezTo>
                    <a:pt x="136" y="23"/>
                    <a:pt x="138" y="26"/>
                    <a:pt x="139" y="30"/>
                  </a:cubicBezTo>
                  <a:cubicBezTo>
                    <a:pt x="145" y="31"/>
                    <a:pt x="146" y="37"/>
                    <a:pt x="144" y="41"/>
                  </a:cubicBezTo>
                  <a:cubicBezTo>
                    <a:pt x="146" y="42"/>
                    <a:pt x="149" y="41"/>
                    <a:pt x="149" y="41"/>
                  </a:cubicBezTo>
                  <a:cubicBezTo>
                    <a:pt x="147" y="36"/>
                    <a:pt x="150" y="34"/>
                    <a:pt x="152" y="33"/>
                  </a:cubicBezTo>
                  <a:cubicBezTo>
                    <a:pt x="153" y="30"/>
                    <a:pt x="152" y="28"/>
                    <a:pt x="151" y="26"/>
                  </a:cubicBezTo>
                  <a:cubicBezTo>
                    <a:pt x="156" y="26"/>
                    <a:pt x="157" y="31"/>
                    <a:pt x="157" y="32"/>
                  </a:cubicBezTo>
                  <a:cubicBezTo>
                    <a:pt x="160" y="33"/>
                    <a:pt x="161" y="33"/>
                    <a:pt x="163" y="36"/>
                  </a:cubicBezTo>
                  <a:cubicBezTo>
                    <a:pt x="164" y="37"/>
                    <a:pt x="164" y="43"/>
                    <a:pt x="161" y="45"/>
                  </a:cubicBezTo>
                  <a:cubicBezTo>
                    <a:pt x="158" y="47"/>
                    <a:pt x="153" y="47"/>
                    <a:pt x="149" y="50"/>
                  </a:cubicBezTo>
                  <a:cubicBezTo>
                    <a:pt x="147" y="51"/>
                    <a:pt x="146" y="55"/>
                    <a:pt x="142" y="56"/>
                  </a:cubicBezTo>
                  <a:cubicBezTo>
                    <a:pt x="138" y="57"/>
                    <a:pt x="133" y="55"/>
                    <a:pt x="128" y="56"/>
                  </a:cubicBezTo>
                  <a:cubicBezTo>
                    <a:pt x="122" y="58"/>
                    <a:pt x="120" y="62"/>
                    <a:pt x="115" y="62"/>
                  </a:cubicBezTo>
                  <a:cubicBezTo>
                    <a:pt x="110" y="62"/>
                    <a:pt x="111" y="58"/>
                    <a:pt x="103" y="57"/>
                  </a:cubicBezTo>
                  <a:cubicBezTo>
                    <a:pt x="97" y="54"/>
                    <a:pt x="91" y="49"/>
                    <a:pt x="85" y="47"/>
                  </a:cubicBezTo>
                  <a:cubicBezTo>
                    <a:pt x="76" y="44"/>
                    <a:pt x="66" y="43"/>
                    <a:pt x="56" y="41"/>
                  </a:cubicBezTo>
                  <a:cubicBezTo>
                    <a:pt x="47" y="40"/>
                    <a:pt x="39" y="36"/>
                    <a:pt x="30" y="35"/>
                  </a:cubicBezTo>
                  <a:cubicBezTo>
                    <a:pt x="24" y="34"/>
                    <a:pt x="5" y="35"/>
                    <a:pt x="2" y="31"/>
                  </a:cubicBezTo>
                  <a:cubicBezTo>
                    <a:pt x="0" y="27"/>
                    <a:pt x="6" y="25"/>
                    <a:pt x="7" y="14"/>
                  </a:cubicBezTo>
                  <a:cubicBezTo>
                    <a:pt x="7" y="12"/>
                    <a:pt x="8" y="4"/>
                    <a:pt x="8" y="3"/>
                  </a:cubicBezTo>
                  <a:cubicBezTo>
                    <a:pt x="8" y="3"/>
                    <a:pt x="34" y="0"/>
                    <a:pt x="36" y="0"/>
                  </a:cubicBezTo>
                  <a:cubicBezTo>
                    <a:pt x="36" y="7"/>
                    <a:pt x="38" y="13"/>
                    <a:pt x="39" y="15"/>
                  </a:cubicBezTo>
                  <a:cubicBezTo>
                    <a:pt x="43" y="21"/>
                    <a:pt x="50" y="23"/>
                    <a:pt x="56" y="26"/>
                  </a:cubicBezTo>
                  <a:cubicBezTo>
                    <a:pt x="69" y="30"/>
                    <a:pt x="82" y="35"/>
                    <a:pt x="95" y="34"/>
                  </a:cubicBezTo>
                  <a:cubicBezTo>
                    <a:pt x="96" y="34"/>
                    <a:pt x="103" y="30"/>
                    <a:pt x="104" y="25"/>
                  </a:cubicBezTo>
                  <a:cubicBezTo>
                    <a:pt x="105" y="23"/>
                    <a:pt x="108" y="23"/>
                    <a:pt x="109" y="2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95" name="Freeform 1522"/>
            <p:cNvSpPr>
              <a:spLocks/>
            </p:cNvSpPr>
            <p:nvPr userDrawn="1"/>
          </p:nvSpPr>
          <p:spPr bwMode="auto">
            <a:xfrm>
              <a:off x="363" y="388"/>
              <a:ext cx="62" cy="27"/>
            </a:xfrm>
            <a:custGeom>
              <a:avLst/>
              <a:gdLst>
                <a:gd name="T0" fmla="*/ 29 w 138"/>
                <a:gd name="T1" fmla="*/ 0 h 59"/>
                <a:gd name="T2" fmla="*/ 29 w 138"/>
                <a:gd name="T3" fmla="*/ 0 h 59"/>
                <a:gd name="T4" fmla="*/ 32 w 138"/>
                <a:gd name="T5" fmla="*/ 16 h 59"/>
                <a:gd name="T6" fmla="*/ 35 w 138"/>
                <a:gd name="T7" fmla="*/ 20 h 59"/>
                <a:gd name="T8" fmla="*/ 35 w 138"/>
                <a:gd name="T9" fmla="*/ 24 h 59"/>
                <a:gd name="T10" fmla="*/ 40 w 138"/>
                <a:gd name="T11" fmla="*/ 22 h 59"/>
                <a:gd name="T12" fmla="*/ 39 w 138"/>
                <a:gd name="T13" fmla="*/ 26 h 59"/>
                <a:gd name="T14" fmla="*/ 46 w 138"/>
                <a:gd name="T15" fmla="*/ 25 h 59"/>
                <a:gd name="T16" fmla="*/ 45 w 138"/>
                <a:gd name="T17" fmla="*/ 28 h 59"/>
                <a:gd name="T18" fmla="*/ 50 w 138"/>
                <a:gd name="T19" fmla="*/ 28 h 59"/>
                <a:gd name="T20" fmla="*/ 53 w 138"/>
                <a:gd name="T21" fmla="*/ 28 h 59"/>
                <a:gd name="T22" fmla="*/ 73 w 138"/>
                <a:gd name="T23" fmla="*/ 34 h 59"/>
                <a:gd name="T24" fmla="*/ 102 w 138"/>
                <a:gd name="T25" fmla="*/ 27 h 59"/>
                <a:gd name="T26" fmla="*/ 106 w 138"/>
                <a:gd name="T27" fmla="*/ 31 h 59"/>
                <a:gd name="T28" fmla="*/ 102 w 138"/>
                <a:gd name="T29" fmla="*/ 32 h 59"/>
                <a:gd name="T30" fmla="*/ 108 w 138"/>
                <a:gd name="T31" fmla="*/ 38 h 59"/>
                <a:gd name="T32" fmla="*/ 103 w 138"/>
                <a:gd name="T33" fmla="*/ 37 h 59"/>
                <a:gd name="T34" fmla="*/ 107 w 138"/>
                <a:gd name="T35" fmla="*/ 39 h 59"/>
                <a:gd name="T36" fmla="*/ 103 w 138"/>
                <a:gd name="T37" fmla="*/ 39 h 59"/>
                <a:gd name="T38" fmla="*/ 104 w 138"/>
                <a:gd name="T39" fmla="*/ 42 h 59"/>
                <a:gd name="T40" fmla="*/ 120 w 138"/>
                <a:gd name="T41" fmla="*/ 43 h 59"/>
                <a:gd name="T42" fmla="*/ 108 w 138"/>
                <a:gd name="T43" fmla="*/ 47 h 59"/>
                <a:gd name="T44" fmla="*/ 110 w 138"/>
                <a:gd name="T45" fmla="*/ 50 h 59"/>
                <a:gd name="T46" fmla="*/ 112 w 138"/>
                <a:gd name="T47" fmla="*/ 50 h 59"/>
                <a:gd name="T48" fmla="*/ 115 w 138"/>
                <a:gd name="T49" fmla="*/ 53 h 59"/>
                <a:gd name="T50" fmla="*/ 116 w 138"/>
                <a:gd name="T51" fmla="*/ 49 h 59"/>
                <a:gd name="T52" fmla="*/ 119 w 138"/>
                <a:gd name="T53" fmla="*/ 52 h 59"/>
                <a:gd name="T54" fmla="*/ 120 w 138"/>
                <a:gd name="T55" fmla="*/ 47 h 59"/>
                <a:gd name="T56" fmla="*/ 122 w 138"/>
                <a:gd name="T57" fmla="*/ 50 h 59"/>
                <a:gd name="T58" fmla="*/ 123 w 138"/>
                <a:gd name="T59" fmla="*/ 44 h 59"/>
                <a:gd name="T60" fmla="*/ 125 w 138"/>
                <a:gd name="T61" fmla="*/ 46 h 59"/>
                <a:gd name="T62" fmla="*/ 124 w 138"/>
                <a:gd name="T63" fmla="*/ 42 h 59"/>
                <a:gd name="T64" fmla="*/ 127 w 138"/>
                <a:gd name="T65" fmla="*/ 43 h 59"/>
                <a:gd name="T66" fmla="*/ 128 w 138"/>
                <a:gd name="T67" fmla="*/ 32 h 59"/>
                <a:gd name="T68" fmla="*/ 138 w 138"/>
                <a:gd name="T69" fmla="*/ 35 h 59"/>
                <a:gd name="T70" fmla="*/ 136 w 138"/>
                <a:gd name="T71" fmla="*/ 41 h 59"/>
                <a:gd name="T72" fmla="*/ 131 w 138"/>
                <a:gd name="T73" fmla="*/ 45 h 59"/>
                <a:gd name="T74" fmla="*/ 114 w 138"/>
                <a:gd name="T75" fmla="*/ 58 h 59"/>
                <a:gd name="T76" fmla="*/ 102 w 138"/>
                <a:gd name="T77" fmla="*/ 54 h 59"/>
                <a:gd name="T78" fmla="*/ 84 w 138"/>
                <a:gd name="T79" fmla="*/ 44 h 59"/>
                <a:gd name="T80" fmla="*/ 67 w 138"/>
                <a:gd name="T81" fmla="*/ 39 h 59"/>
                <a:gd name="T82" fmla="*/ 64 w 138"/>
                <a:gd name="T83" fmla="*/ 37 h 59"/>
                <a:gd name="T84" fmla="*/ 63 w 138"/>
                <a:gd name="T85" fmla="*/ 39 h 59"/>
                <a:gd name="T86" fmla="*/ 59 w 138"/>
                <a:gd name="T87" fmla="*/ 36 h 59"/>
                <a:gd name="T88" fmla="*/ 58 w 138"/>
                <a:gd name="T89" fmla="*/ 38 h 59"/>
                <a:gd name="T90" fmla="*/ 54 w 138"/>
                <a:gd name="T91" fmla="*/ 34 h 59"/>
                <a:gd name="T92" fmla="*/ 53 w 138"/>
                <a:gd name="T93" fmla="*/ 37 h 59"/>
                <a:gd name="T94" fmla="*/ 49 w 138"/>
                <a:gd name="T95" fmla="*/ 33 h 59"/>
                <a:gd name="T96" fmla="*/ 48 w 138"/>
                <a:gd name="T97" fmla="*/ 36 h 59"/>
                <a:gd name="T98" fmla="*/ 44 w 138"/>
                <a:gd name="T99" fmla="*/ 31 h 59"/>
                <a:gd name="T100" fmla="*/ 43 w 138"/>
                <a:gd name="T101" fmla="*/ 35 h 59"/>
                <a:gd name="T102" fmla="*/ 38 w 138"/>
                <a:gd name="T103" fmla="*/ 29 h 59"/>
                <a:gd name="T104" fmla="*/ 37 w 138"/>
                <a:gd name="T105" fmla="*/ 33 h 59"/>
                <a:gd name="T106" fmla="*/ 33 w 138"/>
                <a:gd name="T107" fmla="*/ 27 h 59"/>
                <a:gd name="T108" fmla="*/ 32 w 138"/>
                <a:gd name="T109" fmla="*/ 32 h 59"/>
                <a:gd name="T110" fmla="*/ 29 w 138"/>
                <a:gd name="T111" fmla="*/ 25 h 59"/>
                <a:gd name="T112" fmla="*/ 27 w 138"/>
                <a:gd name="T113" fmla="*/ 31 h 59"/>
                <a:gd name="T114" fmla="*/ 2 w 138"/>
                <a:gd name="T115" fmla="*/ 28 h 59"/>
                <a:gd name="T116" fmla="*/ 7 w 138"/>
                <a:gd name="T117" fmla="*/ 3 h 59"/>
                <a:gd name="T118" fmla="*/ 29 w 138"/>
                <a:gd name="T1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8" h="59">
                  <a:moveTo>
                    <a:pt x="29" y="0"/>
                  </a:moveTo>
                  <a:lnTo>
                    <a:pt x="29" y="0"/>
                  </a:lnTo>
                  <a:cubicBezTo>
                    <a:pt x="30" y="5"/>
                    <a:pt x="28" y="6"/>
                    <a:pt x="32" y="16"/>
                  </a:cubicBezTo>
                  <a:cubicBezTo>
                    <a:pt x="33" y="17"/>
                    <a:pt x="34" y="19"/>
                    <a:pt x="35" y="20"/>
                  </a:cubicBezTo>
                  <a:cubicBezTo>
                    <a:pt x="35" y="20"/>
                    <a:pt x="34" y="23"/>
                    <a:pt x="35" y="24"/>
                  </a:cubicBezTo>
                  <a:cubicBezTo>
                    <a:pt x="35" y="22"/>
                    <a:pt x="37" y="20"/>
                    <a:pt x="40" y="22"/>
                  </a:cubicBezTo>
                  <a:cubicBezTo>
                    <a:pt x="40" y="23"/>
                    <a:pt x="38" y="24"/>
                    <a:pt x="39" y="26"/>
                  </a:cubicBezTo>
                  <a:cubicBezTo>
                    <a:pt x="40" y="25"/>
                    <a:pt x="43" y="22"/>
                    <a:pt x="46" y="25"/>
                  </a:cubicBezTo>
                  <a:cubicBezTo>
                    <a:pt x="45" y="26"/>
                    <a:pt x="45" y="27"/>
                    <a:pt x="45" y="28"/>
                  </a:cubicBezTo>
                  <a:cubicBezTo>
                    <a:pt x="45" y="27"/>
                    <a:pt x="48" y="25"/>
                    <a:pt x="50" y="28"/>
                  </a:cubicBezTo>
                  <a:cubicBezTo>
                    <a:pt x="51" y="28"/>
                    <a:pt x="50" y="27"/>
                    <a:pt x="53" y="28"/>
                  </a:cubicBezTo>
                  <a:cubicBezTo>
                    <a:pt x="55" y="29"/>
                    <a:pt x="70" y="34"/>
                    <a:pt x="73" y="34"/>
                  </a:cubicBezTo>
                  <a:cubicBezTo>
                    <a:pt x="84" y="37"/>
                    <a:pt x="96" y="38"/>
                    <a:pt x="102" y="27"/>
                  </a:cubicBezTo>
                  <a:cubicBezTo>
                    <a:pt x="104" y="28"/>
                    <a:pt x="104" y="29"/>
                    <a:pt x="106" y="31"/>
                  </a:cubicBezTo>
                  <a:cubicBezTo>
                    <a:pt x="107" y="33"/>
                    <a:pt x="103" y="31"/>
                    <a:pt x="102" y="32"/>
                  </a:cubicBezTo>
                  <a:cubicBezTo>
                    <a:pt x="104" y="33"/>
                    <a:pt x="111" y="34"/>
                    <a:pt x="108" y="38"/>
                  </a:cubicBezTo>
                  <a:cubicBezTo>
                    <a:pt x="107" y="37"/>
                    <a:pt x="106" y="35"/>
                    <a:pt x="103" y="37"/>
                  </a:cubicBezTo>
                  <a:cubicBezTo>
                    <a:pt x="105" y="37"/>
                    <a:pt x="107" y="39"/>
                    <a:pt x="107" y="39"/>
                  </a:cubicBezTo>
                  <a:cubicBezTo>
                    <a:pt x="106" y="39"/>
                    <a:pt x="104" y="39"/>
                    <a:pt x="103" y="39"/>
                  </a:cubicBezTo>
                  <a:cubicBezTo>
                    <a:pt x="102" y="39"/>
                    <a:pt x="102" y="42"/>
                    <a:pt x="104" y="42"/>
                  </a:cubicBezTo>
                  <a:cubicBezTo>
                    <a:pt x="108" y="42"/>
                    <a:pt x="116" y="41"/>
                    <a:pt x="120" y="43"/>
                  </a:cubicBezTo>
                  <a:cubicBezTo>
                    <a:pt x="118" y="46"/>
                    <a:pt x="116" y="47"/>
                    <a:pt x="108" y="47"/>
                  </a:cubicBezTo>
                  <a:cubicBezTo>
                    <a:pt x="106" y="47"/>
                    <a:pt x="109" y="49"/>
                    <a:pt x="110" y="50"/>
                  </a:cubicBezTo>
                  <a:cubicBezTo>
                    <a:pt x="111" y="50"/>
                    <a:pt x="111" y="50"/>
                    <a:pt x="112" y="50"/>
                  </a:cubicBezTo>
                  <a:cubicBezTo>
                    <a:pt x="113" y="50"/>
                    <a:pt x="113" y="52"/>
                    <a:pt x="115" y="53"/>
                  </a:cubicBezTo>
                  <a:cubicBezTo>
                    <a:pt x="114" y="51"/>
                    <a:pt x="114" y="50"/>
                    <a:pt x="116" y="49"/>
                  </a:cubicBezTo>
                  <a:cubicBezTo>
                    <a:pt x="117" y="50"/>
                    <a:pt x="117" y="52"/>
                    <a:pt x="119" y="52"/>
                  </a:cubicBezTo>
                  <a:cubicBezTo>
                    <a:pt x="118" y="50"/>
                    <a:pt x="117" y="48"/>
                    <a:pt x="120" y="47"/>
                  </a:cubicBezTo>
                  <a:cubicBezTo>
                    <a:pt x="121" y="47"/>
                    <a:pt x="121" y="49"/>
                    <a:pt x="122" y="50"/>
                  </a:cubicBezTo>
                  <a:cubicBezTo>
                    <a:pt x="122" y="48"/>
                    <a:pt x="121" y="46"/>
                    <a:pt x="123" y="44"/>
                  </a:cubicBezTo>
                  <a:cubicBezTo>
                    <a:pt x="123" y="46"/>
                    <a:pt x="124" y="46"/>
                    <a:pt x="125" y="46"/>
                  </a:cubicBezTo>
                  <a:cubicBezTo>
                    <a:pt x="124" y="44"/>
                    <a:pt x="124" y="43"/>
                    <a:pt x="124" y="42"/>
                  </a:cubicBezTo>
                  <a:cubicBezTo>
                    <a:pt x="125" y="42"/>
                    <a:pt x="127" y="43"/>
                    <a:pt x="127" y="43"/>
                  </a:cubicBezTo>
                  <a:cubicBezTo>
                    <a:pt x="125" y="38"/>
                    <a:pt x="126" y="35"/>
                    <a:pt x="128" y="32"/>
                  </a:cubicBezTo>
                  <a:cubicBezTo>
                    <a:pt x="131" y="30"/>
                    <a:pt x="137" y="31"/>
                    <a:pt x="138" y="35"/>
                  </a:cubicBezTo>
                  <a:cubicBezTo>
                    <a:pt x="138" y="37"/>
                    <a:pt x="138" y="39"/>
                    <a:pt x="136" y="41"/>
                  </a:cubicBezTo>
                  <a:cubicBezTo>
                    <a:pt x="135" y="43"/>
                    <a:pt x="133" y="43"/>
                    <a:pt x="131" y="45"/>
                  </a:cubicBezTo>
                  <a:cubicBezTo>
                    <a:pt x="125" y="49"/>
                    <a:pt x="121" y="54"/>
                    <a:pt x="114" y="58"/>
                  </a:cubicBezTo>
                  <a:cubicBezTo>
                    <a:pt x="109" y="59"/>
                    <a:pt x="108" y="55"/>
                    <a:pt x="102" y="54"/>
                  </a:cubicBezTo>
                  <a:cubicBezTo>
                    <a:pt x="96" y="51"/>
                    <a:pt x="90" y="47"/>
                    <a:pt x="84" y="44"/>
                  </a:cubicBezTo>
                  <a:cubicBezTo>
                    <a:pt x="75" y="40"/>
                    <a:pt x="69" y="41"/>
                    <a:pt x="67" y="39"/>
                  </a:cubicBezTo>
                  <a:cubicBezTo>
                    <a:pt x="65" y="41"/>
                    <a:pt x="64" y="38"/>
                    <a:pt x="64" y="37"/>
                  </a:cubicBezTo>
                  <a:cubicBezTo>
                    <a:pt x="63" y="38"/>
                    <a:pt x="63" y="39"/>
                    <a:pt x="63" y="39"/>
                  </a:cubicBezTo>
                  <a:cubicBezTo>
                    <a:pt x="59" y="40"/>
                    <a:pt x="58" y="37"/>
                    <a:pt x="59" y="36"/>
                  </a:cubicBezTo>
                  <a:cubicBezTo>
                    <a:pt x="58" y="36"/>
                    <a:pt x="58" y="38"/>
                    <a:pt x="58" y="38"/>
                  </a:cubicBezTo>
                  <a:cubicBezTo>
                    <a:pt x="54" y="39"/>
                    <a:pt x="53" y="35"/>
                    <a:pt x="54" y="34"/>
                  </a:cubicBezTo>
                  <a:cubicBezTo>
                    <a:pt x="52" y="35"/>
                    <a:pt x="52" y="37"/>
                    <a:pt x="53" y="37"/>
                  </a:cubicBezTo>
                  <a:cubicBezTo>
                    <a:pt x="49" y="38"/>
                    <a:pt x="48" y="34"/>
                    <a:pt x="49" y="33"/>
                  </a:cubicBezTo>
                  <a:cubicBezTo>
                    <a:pt x="48" y="34"/>
                    <a:pt x="48" y="36"/>
                    <a:pt x="48" y="36"/>
                  </a:cubicBezTo>
                  <a:cubicBezTo>
                    <a:pt x="44" y="36"/>
                    <a:pt x="44" y="32"/>
                    <a:pt x="44" y="31"/>
                  </a:cubicBezTo>
                  <a:cubicBezTo>
                    <a:pt x="43" y="32"/>
                    <a:pt x="43" y="34"/>
                    <a:pt x="43" y="35"/>
                  </a:cubicBezTo>
                  <a:cubicBezTo>
                    <a:pt x="39" y="35"/>
                    <a:pt x="38" y="31"/>
                    <a:pt x="38" y="29"/>
                  </a:cubicBezTo>
                  <a:cubicBezTo>
                    <a:pt x="37" y="30"/>
                    <a:pt x="37" y="33"/>
                    <a:pt x="37" y="33"/>
                  </a:cubicBezTo>
                  <a:cubicBezTo>
                    <a:pt x="32" y="33"/>
                    <a:pt x="33" y="29"/>
                    <a:pt x="33" y="27"/>
                  </a:cubicBezTo>
                  <a:cubicBezTo>
                    <a:pt x="31" y="29"/>
                    <a:pt x="32" y="32"/>
                    <a:pt x="32" y="32"/>
                  </a:cubicBezTo>
                  <a:cubicBezTo>
                    <a:pt x="28" y="32"/>
                    <a:pt x="27" y="28"/>
                    <a:pt x="29" y="25"/>
                  </a:cubicBezTo>
                  <a:cubicBezTo>
                    <a:pt x="27" y="27"/>
                    <a:pt x="27" y="31"/>
                    <a:pt x="27" y="31"/>
                  </a:cubicBezTo>
                  <a:cubicBezTo>
                    <a:pt x="18" y="31"/>
                    <a:pt x="3" y="30"/>
                    <a:pt x="2" y="28"/>
                  </a:cubicBezTo>
                  <a:cubicBezTo>
                    <a:pt x="0" y="27"/>
                    <a:pt x="7" y="21"/>
                    <a:pt x="7" y="3"/>
                  </a:cubicBezTo>
                  <a:cubicBezTo>
                    <a:pt x="8" y="2"/>
                    <a:pt x="28" y="2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96" name="Freeform 1523"/>
            <p:cNvSpPr>
              <a:spLocks/>
            </p:cNvSpPr>
            <p:nvPr userDrawn="1"/>
          </p:nvSpPr>
          <p:spPr bwMode="auto">
            <a:xfrm>
              <a:off x="365" y="396"/>
              <a:ext cx="6" cy="6"/>
            </a:xfrm>
            <a:custGeom>
              <a:avLst/>
              <a:gdLst>
                <a:gd name="T0" fmla="*/ 5 w 15"/>
                <a:gd name="T1" fmla="*/ 0 h 13"/>
                <a:gd name="T2" fmla="*/ 5 w 15"/>
                <a:gd name="T3" fmla="*/ 0 h 13"/>
                <a:gd name="T4" fmla="*/ 3 w 15"/>
                <a:gd name="T5" fmla="*/ 8 h 13"/>
                <a:gd name="T6" fmla="*/ 15 w 15"/>
                <a:gd name="T7" fmla="*/ 12 h 13"/>
                <a:gd name="T8" fmla="*/ 0 w 15"/>
                <a:gd name="T9" fmla="*/ 10 h 13"/>
                <a:gd name="T10" fmla="*/ 5 w 15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3">
                  <a:moveTo>
                    <a:pt x="5" y="0"/>
                  </a:moveTo>
                  <a:lnTo>
                    <a:pt x="5" y="0"/>
                  </a:lnTo>
                  <a:cubicBezTo>
                    <a:pt x="5" y="2"/>
                    <a:pt x="3" y="7"/>
                    <a:pt x="3" y="8"/>
                  </a:cubicBezTo>
                  <a:cubicBezTo>
                    <a:pt x="4" y="11"/>
                    <a:pt x="12" y="11"/>
                    <a:pt x="15" y="12"/>
                  </a:cubicBezTo>
                  <a:cubicBezTo>
                    <a:pt x="11" y="13"/>
                    <a:pt x="1" y="11"/>
                    <a:pt x="0" y="10"/>
                  </a:cubicBezTo>
                  <a:cubicBezTo>
                    <a:pt x="0" y="9"/>
                    <a:pt x="3" y="5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97" name="Freeform 1524"/>
            <p:cNvSpPr>
              <a:spLocks/>
            </p:cNvSpPr>
            <p:nvPr userDrawn="1"/>
          </p:nvSpPr>
          <p:spPr bwMode="auto">
            <a:xfrm>
              <a:off x="367" y="397"/>
              <a:ext cx="3" cy="2"/>
            </a:xfrm>
            <a:custGeom>
              <a:avLst/>
              <a:gdLst>
                <a:gd name="T0" fmla="*/ 4 w 6"/>
                <a:gd name="T1" fmla="*/ 0 h 6"/>
                <a:gd name="T2" fmla="*/ 4 w 6"/>
                <a:gd name="T3" fmla="*/ 0 h 6"/>
                <a:gd name="T4" fmla="*/ 3 w 6"/>
                <a:gd name="T5" fmla="*/ 4 h 6"/>
                <a:gd name="T6" fmla="*/ 6 w 6"/>
                <a:gd name="T7" fmla="*/ 6 h 6"/>
                <a:gd name="T8" fmla="*/ 1 w 6"/>
                <a:gd name="T9" fmla="*/ 5 h 6"/>
                <a:gd name="T10" fmla="*/ 4 w 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2" y="3"/>
                    <a:pt x="3" y="4"/>
                  </a:cubicBezTo>
                  <a:cubicBezTo>
                    <a:pt x="3" y="5"/>
                    <a:pt x="6" y="6"/>
                    <a:pt x="6" y="6"/>
                  </a:cubicBezTo>
                  <a:cubicBezTo>
                    <a:pt x="5" y="6"/>
                    <a:pt x="2" y="5"/>
                    <a:pt x="1" y="5"/>
                  </a:cubicBezTo>
                  <a:cubicBezTo>
                    <a:pt x="0" y="2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98" name="Freeform 1525"/>
            <p:cNvSpPr>
              <a:spLocks/>
            </p:cNvSpPr>
            <p:nvPr userDrawn="1"/>
          </p:nvSpPr>
          <p:spPr bwMode="auto">
            <a:xfrm>
              <a:off x="430" y="4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99" name="Freeform 1526"/>
            <p:cNvSpPr>
              <a:spLocks/>
            </p:cNvSpPr>
            <p:nvPr userDrawn="1"/>
          </p:nvSpPr>
          <p:spPr bwMode="auto">
            <a:xfrm>
              <a:off x="428" y="404"/>
              <a:ext cx="6" cy="5"/>
            </a:xfrm>
            <a:custGeom>
              <a:avLst/>
              <a:gdLst>
                <a:gd name="T0" fmla="*/ 7 w 13"/>
                <a:gd name="T1" fmla="*/ 0 h 12"/>
                <a:gd name="T2" fmla="*/ 7 w 13"/>
                <a:gd name="T3" fmla="*/ 0 h 12"/>
                <a:gd name="T4" fmla="*/ 9 w 13"/>
                <a:gd name="T5" fmla="*/ 9 h 12"/>
                <a:gd name="T6" fmla="*/ 0 w 13"/>
                <a:gd name="T7" fmla="*/ 12 h 12"/>
                <a:gd name="T8" fmla="*/ 0 w 13"/>
                <a:gd name="T9" fmla="*/ 9 h 12"/>
                <a:gd name="T10" fmla="*/ 5 w 13"/>
                <a:gd name="T11" fmla="*/ 9 h 12"/>
                <a:gd name="T12" fmla="*/ 7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7" y="0"/>
                  </a:moveTo>
                  <a:lnTo>
                    <a:pt x="7" y="0"/>
                  </a:lnTo>
                  <a:cubicBezTo>
                    <a:pt x="11" y="0"/>
                    <a:pt x="13" y="7"/>
                    <a:pt x="9" y="9"/>
                  </a:cubicBezTo>
                  <a:cubicBezTo>
                    <a:pt x="7" y="10"/>
                    <a:pt x="2" y="11"/>
                    <a:pt x="0" y="12"/>
                  </a:cubicBezTo>
                  <a:cubicBezTo>
                    <a:pt x="0" y="11"/>
                    <a:pt x="0" y="9"/>
                    <a:pt x="0" y="9"/>
                  </a:cubicBezTo>
                  <a:cubicBezTo>
                    <a:pt x="1" y="9"/>
                    <a:pt x="4" y="9"/>
                    <a:pt x="5" y="9"/>
                  </a:cubicBezTo>
                  <a:cubicBezTo>
                    <a:pt x="2" y="7"/>
                    <a:pt x="1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00" name="Freeform 1527"/>
            <p:cNvSpPr>
              <a:spLocks/>
            </p:cNvSpPr>
            <p:nvPr userDrawn="1"/>
          </p:nvSpPr>
          <p:spPr bwMode="auto">
            <a:xfrm>
              <a:off x="419" y="408"/>
              <a:ext cx="9" cy="5"/>
            </a:xfrm>
            <a:custGeom>
              <a:avLst/>
              <a:gdLst>
                <a:gd name="T0" fmla="*/ 15 w 19"/>
                <a:gd name="T1" fmla="*/ 1 h 11"/>
                <a:gd name="T2" fmla="*/ 15 w 19"/>
                <a:gd name="T3" fmla="*/ 1 h 11"/>
                <a:gd name="T4" fmla="*/ 18 w 19"/>
                <a:gd name="T5" fmla="*/ 3 h 11"/>
                <a:gd name="T6" fmla="*/ 14 w 19"/>
                <a:gd name="T7" fmla="*/ 8 h 11"/>
                <a:gd name="T8" fmla="*/ 0 w 19"/>
                <a:gd name="T9" fmla="*/ 9 h 11"/>
                <a:gd name="T10" fmla="*/ 11 w 19"/>
                <a:gd name="T11" fmla="*/ 5 h 11"/>
                <a:gd name="T12" fmla="*/ 13 w 19"/>
                <a:gd name="T13" fmla="*/ 2 h 11"/>
                <a:gd name="T14" fmla="*/ 15 w 19"/>
                <a:gd name="T15" fmla="*/ 4 h 11"/>
                <a:gd name="T16" fmla="*/ 15 w 19"/>
                <a:gd name="T1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1">
                  <a:moveTo>
                    <a:pt x="15" y="1"/>
                  </a:moveTo>
                  <a:lnTo>
                    <a:pt x="15" y="1"/>
                  </a:lnTo>
                  <a:cubicBezTo>
                    <a:pt x="17" y="0"/>
                    <a:pt x="19" y="2"/>
                    <a:pt x="18" y="3"/>
                  </a:cubicBezTo>
                  <a:cubicBezTo>
                    <a:pt x="17" y="4"/>
                    <a:pt x="15" y="6"/>
                    <a:pt x="14" y="8"/>
                  </a:cubicBezTo>
                  <a:cubicBezTo>
                    <a:pt x="11" y="11"/>
                    <a:pt x="6" y="9"/>
                    <a:pt x="0" y="9"/>
                  </a:cubicBezTo>
                  <a:cubicBezTo>
                    <a:pt x="5" y="5"/>
                    <a:pt x="6" y="4"/>
                    <a:pt x="11" y="5"/>
                  </a:cubicBezTo>
                  <a:cubicBezTo>
                    <a:pt x="12" y="4"/>
                    <a:pt x="12" y="3"/>
                    <a:pt x="13" y="2"/>
                  </a:cubicBezTo>
                  <a:cubicBezTo>
                    <a:pt x="14" y="1"/>
                    <a:pt x="15" y="4"/>
                    <a:pt x="15" y="4"/>
                  </a:cubicBezTo>
                  <a:cubicBezTo>
                    <a:pt x="16" y="3"/>
                    <a:pt x="16" y="2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01" name="Freeform 1528"/>
            <p:cNvSpPr>
              <a:spLocks/>
            </p:cNvSpPr>
            <p:nvPr userDrawn="1"/>
          </p:nvSpPr>
          <p:spPr bwMode="auto">
            <a:xfrm>
              <a:off x="422" y="40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02" name="Freeform 1529"/>
            <p:cNvSpPr>
              <a:spLocks/>
            </p:cNvSpPr>
            <p:nvPr userDrawn="1"/>
          </p:nvSpPr>
          <p:spPr bwMode="auto">
            <a:xfrm>
              <a:off x="434" y="398"/>
              <a:ext cx="3" cy="4"/>
            </a:xfrm>
            <a:custGeom>
              <a:avLst/>
              <a:gdLst>
                <a:gd name="T0" fmla="*/ 7 w 7"/>
                <a:gd name="T1" fmla="*/ 0 h 9"/>
                <a:gd name="T2" fmla="*/ 7 w 7"/>
                <a:gd name="T3" fmla="*/ 0 h 9"/>
                <a:gd name="T4" fmla="*/ 0 w 7"/>
                <a:gd name="T5" fmla="*/ 9 h 9"/>
                <a:gd name="T6" fmla="*/ 7 w 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9">
                  <a:moveTo>
                    <a:pt x="7" y="0"/>
                  </a:moveTo>
                  <a:lnTo>
                    <a:pt x="7" y="0"/>
                  </a:lnTo>
                  <a:cubicBezTo>
                    <a:pt x="7" y="4"/>
                    <a:pt x="4" y="9"/>
                    <a:pt x="0" y="9"/>
                  </a:cubicBezTo>
                  <a:cubicBezTo>
                    <a:pt x="3" y="7"/>
                    <a:pt x="6" y="4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03" name="Freeform 1530"/>
            <p:cNvSpPr>
              <a:spLocks/>
            </p:cNvSpPr>
            <p:nvPr userDrawn="1"/>
          </p:nvSpPr>
          <p:spPr bwMode="auto">
            <a:xfrm>
              <a:off x="433" y="398"/>
              <a:ext cx="3" cy="3"/>
            </a:xfrm>
            <a:custGeom>
              <a:avLst/>
              <a:gdLst>
                <a:gd name="T0" fmla="*/ 6 w 6"/>
                <a:gd name="T1" fmla="*/ 0 h 7"/>
                <a:gd name="T2" fmla="*/ 6 w 6"/>
                <a:gd name="T3" fmla="*/ 0 h 7"/>
                <a:gd name="T4" fmla="*/ 0 w 6"/>
                <a:gd name="T5" fmla="*/ 7 h 7"/>
                <a:gd name="T6" fmla="*/ 6 w 6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6" y="0"/>
                  </a:moveTo>
                  <a:lnTo>
                    <a:pt x="6" y="0"/>
                  </a:lnTo>
                  <a:cubicBezTo>
                    <a:pt x="6" y="3"/>
                    <a:pt x="3" y="6"/>
                    <a:pt x="0" y="7"/>
                  </a:cubicBezTo>
                  <a:cubicBezTo>
                    <a:pt x="2" y="6"/>
                    <a:pt x="5" y="3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04" name="Freeform 1531"/>
            <p:cNvSpPr>
              <a:spLocks/>
            </p:cNvSpPr>
            <p:nvPr userDrawn="1"/>
          </p:nvSpPr>
          <p:spPr bwMode="auto">
            <a:xfrm>
              <a:off x="432" y="398"/>
              <a:ext cx="2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0 w 3"/>
                <a:gd name="T5" fmla="*/ 3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2" y="3"/>
                    <a:pt x="0" y="3"/>
                  </a:cubicBezTo>
                  <a:cubicBezTo>
                    <a:pt x="1" y="3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05" name="Freeform 1532"/>
            <p:cNvSpPr>
              <a:spLocks noEditPoints="1"/>
            </p:cNvSpPr>
            <p:nvPr userDrawn="1"/>
          </p:nvSpPr>
          <p:spPr bwMode="auto">
            <a:xfrm>
              <a:off x="331" y="196"/>
              <a:ext cx="136" cy="261"/>
            </a:xfrm>
            <a:custGeom>
              <a:avLst/>
              <a:gdLst>
                <a:gd name="T0" fmla="*/ 14 w 304"/>
                <a:gd name="T1" fmla="*/ 489 h 573"/>
                <a:gd name="T2" fmla="*/ 5 w 304"/>
                <a:gd name="T3" fmla="*/ 439 h 573"/>
                <a:gd name="T4" fmla="*/ 36 w 304"/>
                <a:gd name="T5" fmla="*/ 473 h 573"/>
                <a:gd name="T6" fmla="*/ 19 w 304"/>
                <a:gd name="T7" fmla="*/ 451 h 573"/>
                <a:gd name="T8" fmla="*/ 59 w 304"/>
                <a:gd name="T9" fmla="*/ 514 h 573"/>
                <a:gd name="T10" fmla="*/ 0 w 304"/>
                <a:gd name="T11" fmla="*/ 153 h 573"/>
                <a:gd name="T12" fmla="*/ 9 w 304"/>
                <a:gd name="T13" fmla="*/ 82 h 573"/>
                <a:gd name="T14" fmla="*/ 52 w 304"/>
                <a:gd name="T15" fmla="*/ 61 h 573"/>
                <a:gd name="T16" fmla="*/ 118 w 304"/>
                <a:gd name="T17" fmla="*/ 47 h 573"/>
                <a:gd name="T18" fmla="*/ 152 w 304"/>
                <a:gd name="T19" fmla="*/ 83 h 573"/>
                <a:gd name="T20" fmla="*/ 130 w 304"/>
                <a:gd name="T21" fmla="*/ 95 h 573"/>
                <a:gd name="T22" fmla="*/ 155 w 304"/>
                <a:gd name="T23" fmla="*/ 111 h 573"/>
                <a:gd name="T24" fmla="*/ 119 w 304"/>
                <a:gd name="T25" fmla="*/ 122 h 573"/>
                <a:gd name="T26" fmla="*/ 83 w 304"/>
                <a:gd name="T27" fmla="*/ 108 h 573"/>
                <a:gd name="T28" fmla="*/ 61 w 304"/>
                <a:gd name="T29" fmla="*/ 167 h 573"/>
                <a:gd name="T30" fmla="*/ 74 w 304"/>
                <a:gd name="T31" fmla="*/ 193 h 573"/>
                <a:gd name="T32" fmla="*/ 127 w 304"/>
                <a:gd name="T33" fmla="*/ 216 h 573"/>
                <a:gd name="T34" fmla="*/ 168 w 304"/>
                <a:gd name="T35" fmla="*/ 113 h 573"/>
                <a:gd name="T36" fmla="*/ 202 w 304"/>
                <a:gd name="T37" fmla="*/ 87 h 573"/>
                <a:gd name="T38" fmla="*/ 238 w 304"/>
                <a:gd name="T39" fmla="*/ 93 h 573"/>
                <a:gd name="T40" fmla="*/ 297 w 304"/>
                <a:gd name="T41" fmla="*/ 105 h 573"/>
                <a:gd name="T42" fmla="*/ 270 w 304"/>
                <a:gd name="T43" fmla="*/ 178 h 573"/>
                <a:gd name="T44" fmla="*/ 296 w 304"/>
                <a:gd name="T45" fmla="*/ 225 h 573"/>
                <a:gd name="T46" fmla="*/ 239 w 304"/>
                <a:gd name="T47" fmla="*/ 262 h 573"/>
                <a:gd name="T48" fmla="*/ 211 w 304"/>
                <a:gd name="T49" fmla="*/ 275 h 573"/>
                <a:gd name="T50" fmla="*/ 218 w 304"/>
                <a:gd name="T51" fmla="*/ 318 h 573"/>
                <a:gd name="T52" fmla="*/ 207 w 304"/>
                <a:gd name="T53" fmla="*/ 339 h 573"/>
                <a:gd name="T54" fmla="*/ 179 w 304"/>
                <a:gd name="T55" fmla="*/ 330 h 573"/>
                <a:gd name="T56" fmla="*/ 139 w 304"/>
                <a:gd name="T57" fmla="*/ 301 h 573"/>
                <a:gd name="T58" fmla="*/ 113 w 304"/>
                <a:gd name="T59" fmla="*/ 332 h 573"/>
                <a:gd name="T60" fmla="*/ 95 w 304"/>
                <a:gd name="T61" fmla="*/ 297 h 573"/>
                <a:gd name="T62" fmla="*/ 85 w 304"/>
                <a:gd name="T63" fmla="*/ 344 h 573"/>
                <a:gd name="T64" fmla="*/ 136 w 304"/>
                <a:gd name="T65" fmla="*/ 375 h 573"/>
                <a:gd name="T66" fmla="*/ 123 w 304"/>
                <a:gd name="T67" fmla="*/ 416 h 573"/>
                <a:gd name="T68" fmla="*/ 111 w 304"/>
                <a:gd name="T69" fmla="*/ 433 h 573"/>
                <a:gd name="T70" fmla="*/ 90 w 304"/>
                <a:gd name="T71" fmla="*/ 427 h 573"/>
                <a:gd name="T72" fmla="*/ 60 w 304"/>
                <a:gd name="T73" fmla="*/ 433 h 573"/>
                <a:gd name="T74" fmla="*/ 46 w 304"/>
                <a:gd name="T75" fmla="*/ 395 h 573"/>
                <a:gd name="T76" fmla="*/ 30 w 304"/>
                <a:gd name="T77" fmla="*/ 446 h 573"/>
                <a:gd name="T78" fmla="*/ 96 w 304"/>
                <a:gd name="T79" fmla="*/ 466 h 573"/>
                <a:gd name="T80" fmla="*/ 119 w 304"/>
                <a:gd name="T81" fmla="*/ 521 h 573"/>
                <a:gd name="T82" fmla="*/ 97 w 304"/>
                <a:gd name="T83" fmla="*/ 522 h 573"/>
                <a:gd name="T84" fmla="*/ 32 w 304"/>
                <a:gd name="T85" fmla="*/ 559 h 573"/>
                <a:gd name="T86" fmla="*/ 0 w 304"/>
                <a:gd name="T87" fmla="*/ 15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5" y="439"/>
                  </a:moveTo>
                  <a:lnTo>
                    <a:pt x="5" y="439"/>
                  </a:lnTo>
                  <a:cubicBezTo>
                    <a:pt x="3" y="445"/>
                    <a:pt x="11" y="480"/>
                    <a:pt x="14" y="489"/>
                  </a:cubicBezTo>
                  <a:cubicBezTo>
                    <a:pt x="18" y="505"/>
                    <a:pt x="21" y="530"/>
                    <a:pt x="19" y="540"/>
                  </a:cubicBezTo>
                  <a:cubicBezTo>
                    <a:pt x="34" y="533"/>
                    <a:pt x="26" y="504"/>
                    <a:pt x="20" y="491"/>
                  </a:cubicBezTo>
                  <a:cubicBezTo>
                    <a:pt x="13" y="474"/>
                    <a:pt x="7" y="452"/>
                    <a:pt x="5" y="439"/>
                  </a:cubicBezTo>
                  <a:close/>
                  <a:moveTo>
                    <a:pt x="19" y="451"/>
                  </a:moveTo>
                  <a:lnTo>
                    <a:pt x="19" y="451"/>
                  </a:lnTo>
                  <a:cubicBezTo>
                    <a:pt x="23" y="457"/>
                    <a:pt x="32" y="467"/>
                    <a:pt x="36" y="473"/>
                  </a:cubicBezTo>
                  <a:cubicBezTo>
                    <a:pt x="43" y="481"/>
                    <a:pt x="48" y="488"/>
                    <a:pt x="52" y="499"/>
                  </a:cubicBezTo>
                  <a:cubicBezTo>
                    <a:pt x="59" y="498"/>
                    <a:pt x="58" y="489"/>
                    <a:pt x="55" y="484"/>
                  </a:cubicBezTo>
                  <a:cubicBezTo>
                    <a:pt x="50" y="475"/>
                    <a:pt x="30" y="463"/>
                    <a:pt x="19" y="451"/>
                  </a:cubicBezTo>
                  <a:close/>
                  <a:moveTo>
                    <a:pt x="70" y="509"/>
                  </a:moveTo>
                  <a:lnTo>
                    <a:pt x="70" y="509"/>
                  </a:lnTo>
                  <a:cubicBezTo>
                    <a:pt x="67" y="513"/>
                    <a:pt x="63" y="514"/>
                    <a:pt x="59" y="514"/>
                  </a:cubicBezTo>
                  <a:cubicBezTo>
                    <a:pt x="60" y="518"/>
                    <a:pt x="60" y="519"/>
                    <a:pt x="60" y="522"/>
                  </a:cubicBezTo>
                  <a:cubicBezTo>
                    <a:pt x="68" y="522"/>
                    <a:pt x="74" y="517"/>
                    <a:pt x="70" y="509"/>
                  </a:cubicBezTo>
                  <a:close/>
                  <a:moveTo>
                    <a:pt x="0" y="153"/>
                  </a:moveTo>
                  <a:lnTo>
                    <a:pt x="0" y="153"/>
                  </a:lnTo>
                  <a:cubicBezTo>
                    <a:pt x="2" y="126"/>
                    <a:pt x="13" y="106"/>
                    <a:pt x="24" y="88"/>
                  </a:cubicBezTo>
                  <a:cubicBezTo>
                    <a:pt x="18" y="89"/>
                    <a:pt x="12" y="86"/>
                    <a:pt x="9" y="82"/>
                  </a:cubicBezTo>
                  <a:cubicBezTo>
                    <a:pt x="23" y="83"/>
                    <a:pt x="37" y="78"/>
                    <a:pt x="44" y="69"/>
                  </a:cubicBezTo>
                  <a:cubicBezTo>
                    <a:pt x="37" y="67"/>
                    <a:pt x="33" y="63"/>
                    <a:pt x="30" y="58"/>
                  </a:cubicBezTo>
                  <a:cubicBezTo>
                    <a:pt x="36" y="61"/>
                    <a:pt x="44" y="62"/>
                    <a:pt x="52" y="61"/>
                  </a:cubicBezTo>
                  <a:cubicBezTo>
                    <a:pt x="42" y="59"/>
                    <a:pt x="27" y="50"/>
                    <a:pt x="26" y="43"/>
                  </a:cubicBezTo>
                  <a:cubicBezTo>
                    <a:pt x="29" y="46"/>
                    <a:pt x="49" y="47"/>
                    <a:pt x="60" y="47"/>
                  </a:cubicBezTo>
                  <a:lnTo>
                    <a:pt x="118" y="47"/>
                  </a:lnTo>
                  <a:cubicBezTo>
                    <a:pt x="120" y="47"/>
                    <a:pt x="121" y="49"/>
                    <a:pt x="121" y="51"/>
                  </a:cubicBezTo>
                  <a:cubicBezTo>
                    <a:pt x="125" y="50"/>
                    <a:pt x="128" y="52"/>
                    <a:pt x="127" y="56"/>
                  </a:cubicBezTo>
                  <a:cubicBezTo>
                    <a:pt x="142" y="56"/>
                    <a:pt x="155" y="65"/>
                    <a:pt x="152" y="83"/>
                  </a:cubicBezTo>
                  <a:cubicBezTo>
                    <a:pt x="151" y="89"/>
                    <a:pt x="149" y="92"/>
                    <a:pt x="145" y="95"/>
                  </a:cubicBezTo>
                  <a:cubicBezTo>
                    <a:pt x="138" y="85"/>
                    <a:pt x="120" y="84"/>
                    <a:pt x="108" y="91"/>
                  </a:cubicBezTo>
                  <a:cubicBezTo>
                    <a:pt x="115" y="91"/>
                    <a:pt x="124" y="92"/>
                    <a:pt x="130" y="95"/>
                  </a:cubicBezTo>
                  <a:cubicBezTo>
                    <a:pt x="137" y="98"/>
                    <a:pt x="145" y="101"/>
                    <a:pt x="154" y="100"/>
                  </a:cubicBezTo>
                  <a:cubicBezTo>
                    <a:pt x="160" y="100"/>
                    <a:pt x="163" y="96"/>
                    <a:pt x="164" y="91"/>
                  </a:cubicBezTo>
                  <a:cubicBezTo>
                    <a:pt x="167" y="94"/>
                    <a:pt x="165" y="106"/>
                    <a:pt x="155" y="111"/>
                  </a:cubicBezTo>
                  <a:cubicBezTo>
                    <a:pt x="149" y="114"/>
                    <a:pt x="140" y="115"/>
                    <a:pt x="134" y="110"/>
                  </a:cubicBezTo>
                  <a:cubicBezTo>
                    <a:pt x="131" y="109"/>
                    <a:pt x="122" y="98"/>
                    <a:pt x="110" y="98"/>
                  </a:cubicBezTo>
                  <a:cubicBezTo>
                    <a:pt x="127" y="103"/>
                    <a:pt x="132" y="115"/>
                    <a:pt x="119" y="122"/>
                  </a:cubicBezTo>
                  <a:cubicBezTo>
                    <a:pt x="119" y="118"/>
                    <a:pt x="119" y="112"/>
                    <a:pt x="111" y="107"/>
                  </a:cubicBezTo>
                  <a:cubicBezTo>
                    <a:pt x="106" y="104"/>
                    <a:pt x="99" y="102"/>
                    <a:pt x="91" y="105"/>
                  </a:cubicBezTo>
                  <a:cubicBezTo>
                    <a:pt x="89" y="105"/>
                    <a:pt x="85" y="107"/>
                    <a:pt x="83" y="108"/>
                  </a:cubicBezTo>
                  <a:cubicBezTo>
                    <a:pt x="79" y="108"/>
                    <a:pt x="78" y="106"/>
                    <a:pt x="77" y="105"/>
                  </a:cubicBezTo>
                  <a:cubicBezTo>
                    <a:pt x="69" y="111"/>
                    <a:pt x="58" y="128"/>
                    <a:pt x="56" y="139"/>
                  </a:cubicBezTo>
                  <a:cubicBezTo>
                    <a:pt x="53" y="152"/>
                    <a:pt x="55" y="160"/>
                    <a:pt x="61" y="167"/>
                  </a:cubicBezTo>
                  <a:cubicBezTo>
                    <a:pt x="63" y="169"/>
                    <a:pt x="74" y="178"/>
                    <a:pt x="83" y="169"/>
                  </a:cubicBezTo>
                  <a:cubicBezTo>
                    <a:pt x="85" y="182"/>
                    <a:pt x="74" y="189"/>
                    <a:pt x="62" y="185"/>
                  </a:cubicBezTo>
                  <a:cubicBezTo>
                    <a:pt x="64" y="188"/>
                    <a:pt x="69" y="191"/>
                    <a:pt x="74" y="193"/>
                  </a:cubicBezTo>
                  <a:cubicBezTo>
                    <a:pt x="83" y="197"/>
                    <a:pt x="92" y="193"/>
                    <a:pt x="96" y="186"/>
                  </a:cubicBezTo>
                  <a:cubicBezTo>
                    <a:pt x="105" y="197"/>
                    <a:pt x="101" y="216"/>
                    <a:pt x="85" y="217"/>
                  </a:cubicBezTo>
                  <a:cubicBezTo>
                    <a:pt x="92" y="231"/>
                    <a:pt x="116" y="231"/>
                    <a:pt x="127" y="216"/>
                  </a:cubicBezTo>
                  <a:cubicBezTo>
                    <a:pt x="134" y="206"/>
                    <a:pt x="126" y="199"/>
                    <a:pt x="122" y="195"/>
                  </a:cubicBezTo>
                  <a:cubicBezTo>
                    <a:pt x="112" y="185"/>
                    <a:pt x="112" y="176"/>
                    <a:pt x="119" y="165"/>
                  </a:cubicBezTo>
                  <a:cubicBezTo>
                    <a:pt x="128" y="152"/>
                    <a:pt x="157" y="129"/>
                    <a:pt x="168" y="113"/>
                  </a:cubicBezTo>
                  <a:cubicBezTo>
                    <a:pt x="170" y="116"/>
                    <a:pt x="171" y="119"/>
                    <a:pt x="171" y="120"/>
                  </a:cubicBezTo>
                  <a:cubicBezTo>
                    <a:pt x="181" y="112"/>
                    <a:pt x="193" y="96"/>
                    <a:pt x="197" y="83"/>
                  </a:cubicBezTo>
                  <a:cubicBezTo>
                    <a:pt x="199" y="84"/>
                    <a:pt x="200" y="86"/>
                    <a:pt x="202" y="87"/>
                  </a:cubicBezTo>
                  <a:cubicBezTo>
                    <a:pt x="218" y="67"/>
                    <a:pt x="247" y="19"/>
                    <a:pt x="255" y="0"/>
                  </a:cubicBezTo>
                  <a:cubicBezTo>
                    <a:pt x="273" y="8"/>
                    <a:pt x="272" y="33"/>
                    <a:pt x="267" y="47"/>
                  </a:cubicBezTo>
                  <a:cubicBezTo>
                    <a:pt x="262" y="60"/>
                    <a:pt x="254" y="74"/>
                    <a:pt x="238" y="93"/>
                  </a:cubicBezTo>
                  <a:cubicBezTo>
                    <a:pt x="243" y="89"/>
                    <a:pt x="275" y="56"/>
                    <a:pt x="283" y="52"/>
                  </a:cubicBezTo>
                  <a:cubicBezTo>
                    <a:pt x="295" y="69"/>
                    <a:pt x="286" y="99"/>
                    <a:pt x="263" y="112"/>
                  </a:cubicBezTo>
                  <a:cubicBezTo>
                    <a:pt x="271" y="109"/>
                    <a:pt x="288" y="102"/>
                    <a:pt x="297" y="105"/>
                  </a:cubicBezTo>
                  <a:cubicBezTo>
                    <a:pt x="299" y="124"/>
                    <a:pt x="283" y="137"/>
                    <a:pt x="273" y="144"/>
                  </a:cubicBezTo>
                  <a:cubicBezTo>
                    <a:pt x="283" y="142"/>
                    <a:pt x="293" y="140"/>
                    <a:pt x="304" y="143"/>
                  </a:cubicBezTo>
                  <a:cubicBezTo>
                    <a:pt x="303" y="156"/>
                    <a:pt x="290" y="171"/>
                    <a:pt x="270" y="178"/>
                  </a:cubicBezTo>
                  <a:cubicBezTo>
                    <a:pt x="282" y="177"/>
                    <a:pt x="295" y="178"/>
                    <a:pt x="303" y="183"/>
                  </a:cubicBezTo>
                  <a:cubicBezTo>
                    <a:pt x="301" y="196"/>
                    <a:pt x="286" y="208"/>
                    <a:pt x="267" y="211"/>
                  </a:cubicBezTo>
                  <a:cubicBezTo>
                    <a:pt x="279" y="212"/>
                    <a:pt x="291" y="218"/>
                    <a:pt x="296" y="225"/>
                  </a:cubicBezTo>
                  <a:cubicBezTo>
                    <a:pt x="290" y="234"/>
                    <a:pt x="280" y="241"/>
                    <a:pt x="264" y="240"/>
                  </a:cubicBezTo>
                  <a:cubicBezTo>
                    <a:pt x="272" y="243"/>
                    <a:pt x="280" y="250"/>
                    <a:pt x="284" y="259"/>
                  </a:cubicBezTo>
                  <a:cubicBezTo>
                    <a:pt x="275" y="266"/>
                    <a:pt x="264" y="271"/>
                    <a:pt x="239" y="262"/>
                  </a:cubicBezTo>
                  <a:cubicBezTo>
                    <a:pt x="268" y="274"/>
                    <a:pt x="262" y="280"/>
                    <a:pt x="267" y="292"/>
                  </a:cubicBezTo>
                  <a:cubicBezTo>
                    <a:pt x="261" y="294"/>
                    <a:pt x="257" y="299"/>
                    <a:pt x="243" y="296"/>
                  </a:cubicBezTo>
                  <a:cubicBezTo>
                    <a:pt x="235" y="294"/>
                    <a:pt x="222" y="282"/>
                    <a:pt x="211" y="275"/>
                  </a:cubicBezTo>
                  <a:cubicBezTo>
                    <a:pt x="215" y="278"/>
                    <a:pt x="231" y="290"/>
                    <a:pt x="238" y="297"/>
                  </a:cubicBezTo>
                  <a:cubicBezTo>
                    <a:pt x="246" y="305"/>
                    <a:pt x="241" y="312"/>
                    <a:pt x="241" y="319"/>
                  </a:cubicBezTo>
                  <a:cubicBezTo>
                    <a:pt x="235" y="319"/>
                    <a:pt x="225" y="324"/>
                    <a:pt x="218" y="318"/>
                  </a:cubicBezTo>
                  <a:cubicBezTo>
                    <a:pt x="215" y="316"/>
                    <a:pt x="186" y="279"/>
                    <a:pt x="182" y="275"/>
                  </a:cubicBezTo>
                  <a:cubicBezTo>
                    <a:pt x="183" y="278"/>
                    <a:pt x="202" y="302"/>
                    <a:pt x="210" y="316"/>
                  </a:cubicBezTo>
                  <a:cubicBezTo>
                    <a:pt x="217" y="326"/>
                    <a:pt x="208" y="333"/>
                    <a:pt x="207" y="339"/>
                  </a:cubicBezTo>
                  <a:cubicBezTo>
                    <a:pt x="200" y="337"/>
                    <a:pt x="191" y="341"/>
                    <a:pt x="186" y="332"/>
                  </a:cubicBezTo>
                  <a:cubicBezTo>
                    <a:pt x="181" y="325"/>
                    <a:pt x="167" y="297"/>
                    <a:pt x="161" y="289"/>
                  </a:cubicBezTo>
                  <a:cubicBezTo>
                    <a:pt x="163" y="295"/>
                    <a:pt x="178" y="327"/>
                    <a:pt x="179" y="330"/>
                  </a:cubicBezTo>
                  <a:cubicBezTo>
                    <a:pt x="183" y="340"/>
                    <a:pt x="174" y="342"/>
                    <a:pt x="170" y="349"/>
                  </a:cubicBezTo>
                  <a:cubicBezTo>
                    <a:pt x="165" y="346"/>
                    <a:pt x="155" y="349"/>
                    <a:pt x="151" y="339"/>
                  </a:cubicBezTo>
                  <a:cubicBezTo>
                    <a:pt x="148" y="331"/>
                    <a:pt x="142" y="307"/>
                    <a:pt x="139" y="301"/>
                  </a:cubicBezTo>
                  <a:cubicBezTo>
                    <a:pt x="139" y="308"/>
                    <a:pt x="142" y="317"/>
                    <a:pt x="143" y="328"/>
                  </a:cubicBezTo>
                  <a:cubicBezTo>
                    <a:pt x="145" y="339"/>
                    <a:pt x="135" y="339"/>
                    <a:pt x="129" y="345"/>
                  </a:cubicBezTo>
                  <a:cubicBezTo>
                    <a:pt x="124" y="340"/>
                    <a:pt x="115" y="341"/>
                    <a:pt x="113" y="332"/>
                  </a:cubicBezTo>
                  <a:cubicBezTo>
                    <a:pt x="112" y="323"/>
                    <a:pt x="112" y="303"/>
                    <a:pt x="112" y="303"/>
                  </a:cubicBezTo>
                  <a:cubicBezTo>
                    <a:pt x="110" y="304"/>
                    <a:pt x="109" y="304"/>
                    <a:pt x="108" y="306"/>
                  </a:cubicBezTo>
                  <a:cubicBezTo>
                    <a:pt x="104" y="302"/>
                    <a:pt x="97" y="302"/>
                    <a:pt x="95" y="297"/>
                  </a:cubicBezTo>
                  <a:cubicBezTo>
                    <a:pt x="94" y="297"/>
                    <a:pt x="93" y="298"/>
                    <a:pt x="92" y="298"/>
                  </a:cubicBezTo>
                  <a:cubicBezTo>
                    <a:pt x="84" y="312"/>
                    <a:pt x="84" y="337"/>
                    <a:pt x="95" y="346"/>
                  </a:cubicBezTo>
                  <a:cubicBezTo>
                    <a:pt x="92" y="346"/>
                    <a:pt x="88" y="345"/>
                    <a:pt x="85" y="344"/>
                  </a:cubicBezTo>
                  <a:cubicBezTo>
                    <a:pt x="90" y="354"/>
                    <a:pt x="101" y="358"/>
                    <a:pt x="113" y="353"/>
                  </a:cubicBezTo>
                  <a:cubicBezTo>
                    <a:pt x="113" y="356"/>
                    <a:pt x="113" y="357"/>
                    <a:pt x="112" y="359"/>
                  </a:cubicBezTo>
                  <a:cubicBezTo>
                    <a:pt x="125" y="361"/>
                    <a:pt x="131" y="366"/>
                    <a:pt x="136" y="375"/>
                  </a:cubicBezTo>
                  <a:cubicBezTo>
                    <a:pt x="142" y="386"/>
                    <a:pt x="135" y="401"/>
                    <a:pt x="137" y="407"/>
                  </a:cubicBezTo>
                  <a:cubicBezTo>
                    <a:pt x="139" y="411"/>
                    <a:pt x="143" y="414"/>
                    <a:pt x="151" y="411"/>
                  </a:cubicBezTo>
                  <a:cubicBezTo>
                    <a:pt x="147" y="427"/>
                    <a:pt x="128" y="425"/>
                    <a:pt x="123" y="416"/>
                  </a:cubicBezTo>
                  <a:cubicBezTo>
                    <a:pt x="121" y="423"/>
                    <a:pt x="123" y="431"/>
                    <a:pt x="126" y="435"/>
                  </a:cubicBezTo>
                  <a:cubicBezTo>
                    <a:pt x="120" y="435"/>
                    <a:pt x="115" y="432"/>
                    <a:pt x="112" y="428"/>
                  </a:cubicBezTo>
                  <a:cubicBezTo>
                    <a:pt x="111" y="429"/>
                    <a:pt x="111" y="431"/>
                    <a:pt x="111" y="433"/>
                  </a:cubicBezTo>
                  <a:cubicBezTo>
                    <a:pt x="108" y="431"/>
                    <a:pt x="106" y="429"/>
                    <a:pt x="104" y="427"/>
                  </a:cubicBezTo>
                  <a:cubicBezTo>
                    <a:pt x="104" y="430"/>
                    <a:pt x="103" y="435"/>
                    <a:pt x="104" y="439"/>
                  </a:cubicBezTo>
                  <a:cubicBezTo>
                    <a:pt x="98" y="440"/>
                    <a:pt x="92" y="436"/>
                    <a:pt x="90" y="427"/>
                  </a:cubicBezTo>
                  <a:cubicBezTo>
                    <a:pt x="87" y="431"/>
                    <a:pt x="86" y="432"/>
                    <a:pt x="84" y="438"/>
                  </a:cubicBezTo>
                  <a:cubicBezTo>
                    <a:pt x="81" y="436"/>
                    <a:pt x="80" y="434"/>
                    <a:pt x="80" y="430"/>
                  </a:cubicBezTo>
                  <a:cubicBezTo>
                    <a:pt x="73" y="436"/>
                    <a:pt x="64" y="435"/>
                    <a:pt x="60" y="433"/>
                  </a:cubicBezTo>
                  <a:cubicBezTo>
                    <a:pt x="57" y="432"/>
                    <a:pt x="50" y="427"/>
                    <a:pt x="50" y="419"/>
                  </a:cubicBezTo>
                  <a:cubicBezTo>
                    <a:pt x="56" y="422"/>
                    <a:pt x="69" y="426"/>
                    <a:pt x="70" y="412"/>
                  </a:cubicBezTo>
                  <a:cubicBezTo>
                    <a:pt x="72" y="400"/>
                    <a:pt x="61" y="391"/>
                    <a:pt x="46" y="395"/>
                  </a:cubicBezTo>
                  <a:cubicBezTo>
                    <a:pt x="34" y="398"/>
                    <a:pt x="18" y="421"/>
                    <a:pt x="33" y="431"/>
                  </a:cubicBezTo>
                  <a:cubicBezTo>
                    <a:pt x="40" y="436"/>
                    <a:pt x="51" y="441"/>
                    <a:pt x="50" y="454"/>
                  </a:cubicBezTo>
                  <a:cubicBezTo>
                    <a:pt x="45" y="448"/>
                    <a:pt x="39" y="445"/>
                    <a:pt x="30" y="446"/>
                  </a:cubicBezTo>
                  <a:cubicBezTo>
                    <a:pt x="42" y="455"/>
                    <a:pt x="52" y="456"/>
                    <a:pt x="64" y="463"/>
                  </a:cubicBezTo>
                  <a:cubicBezTo>
                    <a:pt x="75" y="469"/>
                    <a:pt x="84" y="480"/>
                    <a:pt x="92" y="480"/>
                  </a:cubicBezTo>
                  <a:cubicBezTo>
                    <a:pt x="99" y="480"/>
                    <a:pt x="102" y="472"/>
                    <a:pt x="96" y="466"/>
                  </a:cubicBezTo>
                  <a:cubicBezTo>
                    <a:pt x="103" y="465"/>
                    <a:pt x="111" y="470"/>
                    <a:pt x="113" y="477"/>
                  </a:cubicBezTo>
                  <a:cubicBezTo>
                    <a:pt x="117" y="486"/>
                    <a:pt x="114" y="493"/>
                    <a:pt x="108" y="496"/>
                  </a:cubicBezTo>
                  <a:cubicBezTo>
                    <a:pt x="116" y="500"/>
                    <a:pt x="122" y="509"/>
                    <a:pt x="119" y="521"/>
                  </a:cubicBezTo>
                  <a:cubicBezTo>
                    <a:pt x="117" y="530"/>
                    <a:pt x="107" y="530"/>
                    <a:pt x="111" y="542"/>
                  </a:cubicBezTo>
                  <a:cubicBezTo>
                    <a:pt x="105" y="541"/>
                    <a:pt x="102" y="537"/>
                    <a:pt x="100" y="532"/>
                  </a:cubicBezTo>
                  <a:cubicBezTo>
                    <a:pt x="99" y="528"/>
                    <a:pt x="99" y="524"/>
                    <a:pt x="97" y="522"/>
                  </a:cubicBezTo>
                  <a:cubicBezTo>
                    <a:pt x="98" y="530"/>
                    <a:pt x="94" y="541"/>
                    <a:pt x="83" y="546"/>
                  </a:cubicBezTo>
                  <a:cubicBezTo>
                    <a:pt x="77" y="549"/>
                    <a:pt x="66" y="550"/>
                    <a:pt x="58" y="542"/>
                  </a:cubicBezTo>
                  <a:cubicBezTo>
                    <a:pt x="55" y="551"/>
                    <a:pt x="43" y="560"/>
                    <a:pt x="32" y="559"/>
                  </a:cubicBezTo>
                  <a:cubicBezTo>
                    <a:pt x="26" y="559"/>
                    <a:pt x="21" y="557"/>
                    <a:pt x="17" y="555"/>
                  </a:cubicBezTo>
                  <a:cubicBezTo>
                    <a:pt x="14" y="562"/>
                    <a:pt x="7" y="569"/>
                    <a:pt x="0" y="573"/>
                  </a:cubicBezTo>
                  <a:lnTo>
                    <a:pt x="0" y="1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06" name="Freeform 1533"/>
            <p:cNvSpPr>
              <a:spLocks/>
            </p:cNvSpPr>
            <p:nvPr userDrawn="1"/>
          </p:nvSpPr>
          <p:spPr bwMode="auto">
            <a:xfrm>
              <a:off x="331" y="447"/>
              <a:ext cx="7" cy="7"/>
            </a:xfrm>
            <a:custGeom>
              <a:avLst/>
              <a:gdLst>
                <a:gd name="T0" fmla="*/ 0 w 15"/>
                <a:gd name="T1" fmla="*/ 13 h 17"/>
                <a:gd name="T2" fmla="*/ 0 w 15"/>
                <a:gd name="T3" fmla="*/ 13 h 17"/>
                <a:gd name="T4" fmla="*/ 0 w 15"/>
                <a:gd name="T5" fmla="*/ 17 h 17"/>
                <a:gd name="T6" fmla="*/ 15 w 15"/>
                <a:gd name="T7" fmla="*/ 2 h 17"/>
                <a:gd name="T8" fmla="*/ 13 w 15"/>
                <a:gd name="T9" fmla="*/ 0 h 17"/>
                <a:gd name="T10" fmla="*/ 0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0" y="13"/>
                  </a:moveTo>
                  <a:lnTo>
                    <a:pt x="0" y="13"/>
                  </a:lnTo>
                  <a:lnTo>
                    <a:pt x="0" y="17"/>
                  </a:lnTo>
                  <a:cubicBezTo>
                    <a:pt x="4" y="16"/>
                    <a:pt x="13" y="8"/>
                    <a:pt x="15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1" y="5"/>
                    <a:pt x="5" y="13"/>
                    <a:pt x="0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07" name="Freeform 1534"/>
            <p:cNvSpPr>
              <a:spLocks/>
            </p:cNvSpPr>
            <p:nvPr userDrawn="1"/>
          </p:nvSpPr>
          <p:spPr bwMode="auto">
            <a:xfrm>
              <a:off x="331" y="398"/>
              <a:ext cx="8" cy="53"/>
            </a:xfrm>
            <a:custGeom>
              <a:avLst/>
              <a:gdLst>
                <a:gd name="T0" fmla="*/ 0 w 18"/>
                <a:gd name="T1" fmla="*/ 108 h 116"/>
                <a:gd name="T2" fmla="*/ 0 w 18"/>
                <a:gd name="T3" fmla="*/ 108 h 116"/>
                <a:gd name="T4" fmla="*/ 0 w 18"/>
                <a:gd name="T5" fmla="*/ 116 h 116"/>
                <a:gd name="T6" fmla="*/ 11 w 18"/>
                <a:gd name="T7" fmla="*/ 104 h 116"/>
                <a:gd name="T8" fmla="*/ 6 w 18"/>
                <a:gd name="T9" fmla="*/ 94 h 116"/>
                <a:gd name="T10" fmla="*/ 12 w 18"/>
                <a:gd name="T11" fmla="*/ 96 h 116"/>
                <a:gd name="T12" fmla="*/ 12 w 18"/>
                <a:gd name="T13" fmla="*/ 71 h 116"/>
                <a:gd name="T14" fmla="*/ 15 w 18"/>
                <a:gd name="T15" fmla="*/ 96 h 116"/>
                <a:gd name="T16" fmla="*/ 16 w 18"/>
                <a:gd name="T17" fmla="*/ 96 h 116"/>
                <a:gd name="T18" fmla="*/ 12 w 18"/>
                <a:gd name="T19" fmla="*/ 45 h 116"/>
                <a:gd name="T20" fmla="*/ 3 w 18"/>
                <a:gd name="T21" fmla="*/ 0 h 116"/>
                <a:gd name="T22" fmla="*/ 1 w 18"/>
                <a:gd name="T23" fmla="*/ 54 h 116"/>
                <a:gd name="T24" fmla="*/ 0 w 18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16">
                  <a:moveTo>
                    <a:pt x="0" y="108"/>
                  </a:moveTo>
                  <a:lnTo>
                    <a:pt x="0" y="108"/>
                  </a:lnTo>
                  <a:lnTo>
                    <a:pt x="0" y="116"/>
                  </a:lnTo>
                  <a:cubicBezTo>
                    <a:pt x="5" y="114"/>
                    <a:pt x="10" y="107"/>
                    <a:pt x="11" y="104"/>
                  </a:cubicBezTo>
                  <a:cubicBezTo>
                    <a:pt x="9" y="101"/>
                    <a:pt x="7" y="97"/>
                    <a:pt x="6" y="94"/>
                  </a:cubicBezTo>
                  <a:cubicBezTo>
                    <a:pt x="9" y="96"/>
                    <a:pt x="10" y="96"/>
                    <a:pt x="12" y="96"/>
                  </a:cubicBezTo>
                  <a:cubicBezTo>
                    <a:pt x="13" y="90"/>
                    <a:pt x="13" y="79"/>
                    <a:pt x="12" y="71"/>
                  </a:cubicBezTo>
                  <a:cubicBezTo>
                    <a:pt x="14" y="76"/>
                    <a:pt x="16" y="89"/>
                    <a:pt x="15" y="96"/>
                  </a:cubicBezTo>
                  <a:cubicBezTo>
                    <a:pt x="15" y="96"/>
                    <a:pt x="16" y="96"/>
                    <a:pt x="16" y="96"/>
                  </a:cubicBezTo>
                  <a:cubicBezTo>
                    <a:pt x="18" y="82"/>
                    <a:pt x="15" y="61"/>
                    <a:pt x="12" y="45"/>
                  </a:cubicBezTo>
                  <a:cubicBezTo>
                    <a:pt x="8" y="28"/>
                    <a:pt x="4" y="17"/>
                    <a:pt x="3" y="0"/>
                  </a:cubicBezTo>
                  <a:cubicBezTo>
                    <a:pt x="0" y="14"/>
                    <a:pt x="0" y="36"/>
                    <a:pt x="1" y="54"/>
                  </a:cubicBezTo>
                  <a:cubicBezTo>
                    <a:pt x="1" y="60"/>
                    <a:pt x="1" y="99"/>
                    <a:pt x="0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08" name="Freeform 1535"/>
            <p:cNvSpPr>
              <a:spLocks/>
            </p:cNvSpPr>
            <p:nvPr userDrawn="1"/>
          </p:nvSpPr>
          <p:spPr bwMode="auto">
            <a:xfrm>
              <a:off x="334" y="393"/>
              <a:ext cx="22" cy="57"/>
            </a:xfrm>
            <a:custGeom>
              <a:avLst/>
              <a:gdLst>
                <a:gd name="T0" fmla="*/ 2 w 50"/>
                <a:gd name="T1" fmla="*/ 0 h 125"/>
                <a:gd name="T2" fmla="*/ 2 w 50"/>
                <a:gd name="T3" fmla="*/ 0 h 125"/>
                <a:gd name="T4" fmla="*/ 13 w 50"/>
                <a:gd name="T5" fmla="*/ 47 h 125"/>
                <a:gd name="T6" fmla="*/ 25 w 50"/>
                <a:gd name="T7" fmla="*/ 84 h 125"/>
                <a:gd name="T8" fmla="*/ 5 w 50"/>
                <a:gd name="T9" fmla="*/ 111 h 125"/>
                <a:gd name="T10" fmla="*/ 19 w 50"/>
                <a:gd name="T11" fmla="*/ 122 h 125"/>
                <a:gd name="T12" fmla="*/ 46 w 50"/>
                <a:gd name="T13" fmla="*/ 112 h 125"/>
                <a:gd name="T14" fmla="*/ 48 w 50"/>
                <a:gd name="T15" fmla="*/ 107 h 125"/>
                <a:gd name="T16" fmla="*/ 39 w 50"/>
                <a:gd name="T17" fmla="*/ 108 h 125"/>
                <a:gd name="T18" fmla="*/ 50 w 50"/>
                <a:gd name="T19" fmla="*/ 89 h 125"/>
                <a:gd name="T20" fmla="*/ 49 w 50"/>
                <a:gd name="T21" fmla="*/ 81 h 125"/>
                <a:gd name="T22" fmla="*/ 38 w 50"/>
                <a:gd name="T23" fmla="*/ 65 h 125"/>
                <a:gd name="T24" fmla="*/ 42 w 50"/>
                <a:gd name="T25" fmla="*/ 66 h 125"/>
                <a:gd name="T26" fmla="*/ 21 w 50"/>
                <a:gd name="T27" fmla="*/ 33 h 125"/>
                <a:gd name="T28" fmla="*/ 2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2" y="0"/>
                  </a:moveTo>
                  <a:lnTo>
                    <a:pt x="2" y="0"/>
                  </a:lnTo>
                  <a:cubicBezTo>
                    <a:pt x="0" y="12"/>
                    <a:pt x="8" y="34"/>
                    <a:pt x="13" y="47"/>
                  </a:cubicBezTo>
                  <a:cubicBezTo>
                    <a:pt x="17" y="59"/>
                    <a:pt x="24" y="69"/>
                    <a:pt x="25" y="84"/>
                  </a:cubicBezTo>
                  <a:cubicBezTo>
                    <a:pt x="26" y="101"/>
                    <a:pt x="20" y="113"/>
                    <a:pt x="5" y="111"/>
                  </a:cubicBezTo>
                  <a:cubicBezTo>
                    <a:pt x="8" y="117"/>
                    <a:pt x="13" y="120"/>
                    <a:pt x="19" y="122"/>
                  </a:cubicBezTo>
                  <a:cubicBezTo>
                    <a:pt x="31" y="125"/>
                    <a:pt x="41" y="119"/>
                    <a:pt x="46" y="112"/>
                  </a:cubicBezTo>
                  <a:cubicBezTo>
                    <a:pt x="47" y="110"/>
                    <a:pt x="48" y="109"/>
                    <a:pt x="48" y="107"/>
                  </a:cubicBezTo>
                  <a:cubicBezTo>
                    <a:pt x="45" y="104"/>
                    <a:pt x="41" y="106"/>
                    <a:pt x="39" y="108"/>
                  </a:cubicBezTo>
                  <a:cubicBezTo>
                    <a:pt x="34" y="97"/>
                    <a:pt x="40" y="91"/>
                    <a:pt x="50" y="89"/>
                  </a:cubicBezTo>
                  <a:cubicBezTo>
                    <a:pt x="50" y="86"/>
                    <a:pt x="50" y="83"/>
                    <a:pt x="49" y="81"/>
                  </a:cubicBezTo>
                  <a:cubicBezTo>
                    <a:pt x="40" y="80"/>
                    <a:pt x="37" y="70"/>
                    <a:pt x="38" y="65"/>
                  </a:cubicBezTo>
                  <a:cubicBezTo>
                    <a:pt x="39" y="66"/>
                    <a:pt x="41" y="66"/>
                    <a:pt x="42" y="66"/>
                  </a:cubicBezTo>
                  <a:cubicBezTo>
                    <a:pt x="39" y="56"/>
                    <a:pt x="29" y="43"/>
                    <a:pt x="21" y="33"/>
                  </a:cubicBezTo>
                  <a:cubicBezTo>
                    <a:pt x="15" y="25"/>
                    <a:pt x="5" y="13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09" name="Freeform 1536"/>
            <p:cNvSpPr>
              <a:spLocks/>
            </p:cNvSpPr>
            <p:nvPr userDrawn="1"/>
          </p:nvSpPr>
          <p:spPr bwMode="auto">
            <a:xfrm>
              <a:off x="335" y="388"/>
              <a:ext cx="49" cy="58"/>
            </a:xfrm>
            <a:custGeom>
              <a:avLst/>
              <a:gdLst>
                <a:gd name="T0" fmla="*/ 4 w 109"/>
                <a:gd name="T1" fmla="*/ 0 h 127"/>
                <a:gd name="T2" fmla="*/ 4 w 109"/>
                <a:gd name="T3" fmla="*/ 0 h 127"/>
                <a:gd name="T4" fmla="*/ 8 w 109"/>
                <a:gd name="T5" fmla="*/ 20 h 127"/>
                <a:gd name="T6" fmla="*/ 36 w 109"/>
                <a:gd name="T7" fmla="*/ 48 h 127"/>
                <a:gd name="T8" fmla="*/ 50 w 109"/>
                <a:gd name="T9" fmla="*/ 61 h 127"/>
                <a:gd name="T10" fmla="*/ 44 w 109"/>
                <a:gd name="T11" fmla="*/ 81 h 127"/>
                <a:gd name="T12" fmla="*/ 38 w 109"/>
                <a:gd name="T13" fmla="*/ 80 h 127"/>
                <a:gd name="T14" fmla="*/ 43 w 109"/>
                <a:gd name="T15" fmla="*/ 87 h 127"/>
                <a:gd name="T16" fmla="*/ 62 w 109"/>
                <a:gd name="T17" fmla="*/ 82 h 127"/>
                <a:gd name="T18" fmla="*/ 57 w 109"/>
                <a:gd name="T19" fmla="*/ 103 h 127"/>
                <a:gd name="T20" fmla="*/ 38 w 109"/>
                <a:gd name="T21" fmla="*/ 114 h 127"/>
                <a:gd name="T22" fmla="*/ 52 w 109"/>
                <a:gd name="T23" fmla="*/ 118 h 127"/>
                <a:gd name="T24" fmla="*/ 82 w 109"/>
                <a:gd name="T25" fmla="*/ 110 h 127"/>
                <a:gd name="T26" fmla="*/ 84 w 109"/>
                <a:gd name="T27" fmla="*/ 93 h 127"/>
                <a:gd name="T28" fmla="*/ 97 w 109"/>
                <a:gd name="T29" fmla="*/ 114 h 127"/>
                <a:gd name="T30" fmla="*/ 107 w 109"/>
                <a:gd name="T31" fmla="*/ 97 h 127"/>
                <a:gd name="T32" fmla="*/ 87 w 109"/>
                <a:gd name="T33" fmla="*/ 74 h 127"/>
                <a:gd name="T34" fmla="*/ 102 w 109"/>
                <a:gd name="T35" fmla="*/ 65 h 127"/>
                <a:gd name="T36" fmla="*/ 94 w 109"/>
                <a:gd name="T37" fmla="*/ 48 h 127"/>
                <a:gd name="T38" fmla="*/ 75 w 109"/>
                <a:gd name="T39" fmla="*/ 60 h 127"/>
                <a:gd name="T40" fmla="*/ 54 w 109"/>
                <a:gd name="T41" fmla="*/ 43 h 127"/>
                <a:gd name="T42" fmla="*/ 20 w 109"/>
                <a:gd name="T43" fmla="*/ 26 h 127"/>
                <a:gd name="T44" fmla="*/ 4 w 109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9" h="127">
                  <a:moveTo>
                    <a:pt x="4" y="0"/>
                  </a:moveTo>
                  <a:lnTo>
                    <a:pt x="4" y="0"/>
                  </a:lnTo>
                  <a:cubicBezTo>
                    <a:pt x="0" y="8"/>
                    <a:pt x="4" y="15"/>
                    <a:pt x="8" y="20"/>
                  </a:cubicBezTo>
                  <a:cubicBezTo>
                    <a:pt x="15" y="31"/>
                    <a:pt x="26" y="40"/>
                    <a:pt x="36" y="48"/>
                  </a:cubicBezTo>
                  <a:cubicBezTo>
                    <a:pt x="41" y="52"/>
                    <a:pt x="47" y="55"/>
                    <a:pt x="50" y="61"/>
                  </a:cubicBezTo>
                  <a:cubicBezTo>
                    <a:pt x="54" y="68"/>
                    <a:pt x="52" y="80"/>
                    <a:pt x="44" y="81"/>
                  </a:cubicBezTo>
                  <a:cubicBezTo>
                    <a:pt x="41" y="81"/>
                    <a:pt x="40" y="80"/>
                    <a:pt x="38" y="80"/>
                  </a:cubicBezTo>
                  <a:cubicBezTo>
                    <a:pt x="38" y="82"/>
                    <a:pt x="41" y="86"/>
                    <a:pt x="43" y="87"/>
                  </a:cubicBezTo>
                  <a:cubicBezTo>
                    <a:pt x="50" y="92"/>
                    <a:pt x="59" y="86"/>
                    <a:pt x="62" y="82"/>
                  </a:cubicBezTo>
                  <a:cubicBezTo>
                    <a:pt x="70" y="90"/>
                    <a:pt x="66" y="101"/>
                    <a:pt x="57" y="103"/>
                  </a:cubicBezTo>
                  <a:cubicBezTo>
                    <a:pt x="48" y="104"/>
                    <a:pt x="37" y="104"/>
                    <a:pt x="38" y="114"/>
                  </a:cubicBezTo>
                  <a:cubicBezTo>
                    <a:pt x="44" y="111"/>
                    <a:pt x="48" y="115"/>
                    <a:pt x="52" y="118"/>
                  </a:cubicBezTo>
                  <a:cubicBezTo>
                    <a:pt x="64" y="127"/>
                    <a:pt x="77" y="121"/>
                    <a:pt x="82" y="110"/>
                  </a:cubicBezTo>
                  <a:cubicBezTo>
                    <a:pt x="84" y="107"/>
                    <a:pt x="85" y="97"/>
                    <a:pt x="84" y="93"/>
                  </a:cubicBezTo>
                  <a:cubicBezTo>
                    <a:pt x="96" y="98"/>
                    <a:pt x="92" y="109"/>
                    <a:pt x="97" y="114"/>
                  </a:cubicBezTo>
                  <a:cubicBezTo>
                    <a:pt x="98" y="106"/>
                    <a:pt x="106" y="103"/>
                    <a:pt x="107" y="97"/>
                  </a:cubicBezTo>
                  <a:cubicBezTo>
                    <a:pt x="109" y="87"/>
                    <a:pt x="101" y="74"/>
                    <a:pt x="87" y="74"/>
                  </a:cubicBezTo>
                  <a:cubicBezTo>
                    <a:pt x="95" y="74"/>
                    <a:pt x="101" y="71"/>
                    <a:pt x="102" y="65"/>
                  </a:cubicBezTo>
                  <a:cubicBezTo>
                    <a:pt x="103" y="55"/>
                    <a:pt x="98" y="50"/>
                    <a:pt x="94" y="48"/>
                  </a:cubicBezTo>
                  <a:cubicBezTo>
                    <a:pt x="97" y="56"/>
                    <a:pt x="88" y="67"/>
                    <a:pt x="75" y="60"/>
                  </a:cubicBezTo>
                  <a:cubicBezTo>
                    <a:pt x="70" y="57"/>
                    <a:pt x="61" y="47"/>
                    <a:pt x="54" y="43"/>
                  </a:cubicBezTo>
                  <a:cubicBezTo>
                    <a:pt x="41" y="37"/>
                    <a:pt x="33" y="35"/>
                    <a:pt x="20" y="26"/>
                  </a:cubicBezTo>
                  <a:cubicBezTo>
                    <a:pt x="12" y="21"/>
                    <a:pt x="4" y="1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10" name="Freeform 1537"/>
            <p:cNvSpPr>
              <a:spLocks/>
            </p:cNvSpPr>
            <p:nvPr userDrawn="1"/>
          </p:nvSpPr>
          <p:spPr bwMode="auto">
            <a:xfrm>
              <a:off x="338" y="383"/>
              <a:ext cx="14" cy="16"/>
            </a:xfrm>
            <a:custGeom>
              <a:avLst/>
              <a:gdLst>
                <a:gd name="T0" fmla="*/ 9 w 30"/>
                <a:gd name="T1" fmla="*/ 0 h 34"/>
                <a:gd name="T2" fmla="*/ 9 w 30"/>
                <a:gd name="T3" fmla="*/ 0 h 34"/>
                <a:gd name="T4" fmla="*/ 14 w 30"/>
                <a:gd name="T5" fmla="*/ 30 h 34"/>
                <a:gd name="T6" fmla="*/ 30 w 30"/>
                <a:gd name="T7" fmla="*/ 34 h 34"/>
                <a:gd name="T8" fmla="*/ 16 w 30"/>
                <a:gd name="T9" fmla="*/ 22 h 34"/>
                <a:gd name="T10" fmla="*/ 9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9" y="0"/>
                  </a:moveTo>
                  <a:lnTo>
                    <a:pt x="9" y="0"/>
                  </a:lnTo>
                  <a:cubicBezTo>
                    <a:pt x="0" y="15"/>
                    <a:pt x="5" y="31"/>
                    <a:pt x="14" y="30"/>
                  </a:cubicBezTo>
                  <a:cubicBezTo>
                    <a:pt x="22" y="30"/>
                    <a:pt x="24" y="30"/>
                    <a:pt x="30" y="34"/>
                  </a:cubicBezTo>
                  <a:cubicBezTo>
                    <a:pt x="27" y="27"/>
                    <a:pt x="18" y="24"/>
                    <a:pt x="16" y="22"/>
                  </a:cubicBezTo>
                  <a:cubicBezTo>
                    <a:pt x="10" y="18"/>
                    <a:pt x="7" y="14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11" name="Freeform 1538"/>
            <p:cNvSpPr>
              <a:spLocks/>
            </p:cNvSpPr>
            <p:nvPr userDrawn="1"/>
          </p:nvSpPr>
          <p:spPr bwMode="auto">
            <a:xfrm>
              <a:off x="377" y="377"/>
              <a:ext cx="4" cy="14"/>
            </a:xfrm>
            <a:custGeom>
              <a:avLst/>
              <a:gdLst>
                <a:gd name="T0" fmla="*/ 5 w 10"/>
                <a:gd name="T1" fmla="*/ 0 h 31"/>
                <a:gd name="T2" fmla="*/ 5 w 10"/>
                <a:gd name="T3" fmla="*/ 0 h 31"/>
                <a:gd name="T4" fmla="*/ 5 w 10"/>
                <a:gd name="T5" fmla="*/ 12 h 31"/>
                <a:gd name="T6" fmla="*/ 0 w 10"/>
                <a:gd name="T7" fmla="*/ 8 h 31"/>
                <a:gd name="T8" fmla="*/ 1 w 10"/>
                <a:gd name="T9" fmla="*/ 25 h 31"/>
                <a:gd name="T10" fmla="*/ 7 w 10"/>
                <a:gd name="T11" fmla="*/ 31 h 31"/>
                <a:gd name="T12" fmla="*/ 8 w 10"/>
                <a:gd name="T13" fmla="*/ 26 h 31"/>
                <a:gd name="T14" fmla="*/ 10 w 10"/>
                <a:gd name="T15" fmla="*/ 9 h 31"/>
                <a:gd name="T16" fmla="*/ 5 w 10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31">
                  <a:moveTo>
                    <a:pt x="5" y="0"/>
                  </a:moveTo>
                  <a:lnTo>
                    <a:pt x="5" y="0"/>
                  </a:lnTo>
                  <a:cubicBezTo>
                    <a:pt x="6" y="5"/>
                    <a:pt x="6" y="8"/>
                    <a:pt x="5" y="12"/>
                  </a:cubicBezTo>
                  <a:cubicBezTo>
                    <a:pt x="4" y="11"/>
                    <a:pt x="2" y="9"/>
                    <a:pt x="0" y="8"/>
                  </a:cubicBezTo>
                  <a:cubicBezTo>
                    <a:pt x="1" y="12"/>
                    <a:pt x="1" y="20"/>
                    <a:pt x="1" y="25"/>
                  </a:cubicBezTo>
                  <a:cubicBezTo>
                    <a:pt x="2" y="26"/>
                    <a:pt x="4" y="29"/>
                    <a:pt x="7" y="31"/>
                  </a:cubicBezTo>
                  <a:cubicBezTo>
                    <a:pt x="7" y="31"/>
                    <a:pt x="7" y="28"/>
                    <a:pt x="8" y="26"/>
                  </a:cubicBezTo>
                  <a:cubicBezTo>
                    <a:pt x="5" y="20"/>
                    <a:pt x="6" y="14"/>
                    <a:pt x="10" y="9"/>
                  </a:cubicBezTo>
                  <a:cubicBezTo>
                    <a:pt x="9" y="8"/>
                    <a:pt x="6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12" name="Freeform 1539"/>
            <p:cNvSpPr>
              <a:spLocks/>
            </p:cNvSpPr>
            <p:nvPr userDrawn="1"/>
          </p:nvSpPr>
          <p:spPr bwMode="auto">
            <a:xfrm>
              <a:off x="371" y="377"/>
              <a:ext cx="6" cy="17"/>
            </a:xfrm>
            <a:custGeom>
              <a:avLst/>
              <a:gdLst>
                <a:gd name="T0" fmla="*/ 5 w 15"/>
                <a:gd name="T1" fmla="*/ 1 h 37"/>
                <a:gd name="T2" fmla="*/ 5 w 15"/>
                <a:gd name="T3" fmla="*/ 1 h 37"/>
                <a:gd name="T4" fmla="*/ 0 w 15"/>
                <a:gd name="T5" fmla="*/ 0 h 37"/>
                <a:gd name="T6" fmla="*/ 4 w 15"/>
                <a:gd name="T7" fmla="*/ 12 h 37"/>
                <a:gd name="T8" fmla="*/ 13 w 15"/>
                <a:gd name="T9" fmla="*/ 37 h 37"/>
                <a:gd name="T10" fmla="*/ 13 w 15"/>
                <a:gd name="T11" fmla="*/ 31 h 37"/>
                <a:gd name="T12" fmla="*/ 13 w 15"/>
                <a:gd name="T13" fmla="*/ 6 h 37"/>
                <a:gd name="T14" fmla="*/ 8 w 15"/>
                <a:gd name="T15" fmla="*/ 2 h 37"/>
                <a:gd name="T16" fmla="*/ 9 w 15"/>
                <a:gd name="T17" fmla="*/ 19 h 37"/>
                <a:gd name="T18" fmla="*/ 5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5" y="1"/>
                  </a:moveTo>
                  <a:lnTo>
                    <a:pt x="5" y="1"/>
                  </a:lnTo>
                  <a:cubicBezTo>
                    <a:pt x="3" y="0"/>
                    <a:pt x="1" y="0"/>
                    <a:pt x="0" y="0"/>
                  </a:cubicBezTo>
                  <a:cubicBezTo>
                    <a:pt x="2" y="4"/>
                    <a:pt x="4" y="8"/>
                    <a:pt x="4" y="12"/>
                  </a:cubicBezTo>
                  <a:cubicBezTo>
                    <a:pt x="6" y="23"/>
                    <a:pt x="2" y="33"/>
                    <a:pt x="13" y="37"/>
                  </a:cubicBezTo>
                  <a:cubicBezTo>
                    <a:pt x="13" y="37"/>
                    <a:pt x="13" y="32"/>
                    <a:pt x="13" y="31"/>
                  </a:cubicBezTo>
                  <a:cubicBezTo>
                    <a:pt x="15" y="21"/>
                    <a:pt x="14" y="12"/>
                    <a:pt x="13" y="6"/>
                  </a:cubicBezTo>
                  <a:cubicBezTo>
                    <a:pt x="11" y="5"/>
                    <a:pt x="9" y="3"/>
                    <a:pt x="8" y="2"/>
                  </a:cubicBezTo>
                  <a:cubicBezTo>
                    <a:pt x="10" y="7"/>
                    <a:pt x="11" y="14"/>
                    <a:pt x="9" y="19"/>
                  </a:cubicBezTo>
                  <a:cubicBezTo>
                    <a:pt x="8" y="12"/>
                    <a:pt x="8" y="7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13" name="Freeform 1540"/>
            <p:cNvSpPr>
              <a:spLocks/>
            </p:cNvSpPr>
            <p:nvPr userDrawn="1"/>
          </p:nvSpPr>
          <p:spPr bwMode="auto">
            <a:xfrm>
              <a:off x="365" y="374"/>
              <a:ext cx="7" cy="19"/>
            </a:xfrm>
            <a:custGeom>
              <a:avLst/>
              <a:gdLst>
                <a:gd name="T0" fmla="*/ 0 w 16"/>
                <a:gd name="T1" fmla="*/ 0 h 42"/>
                <a:gd name="T2" fmla="*/ 0 w 16"/>
                <a:gd name="T3" fmla="*/ 0 h 42"/>
                <a:gd name="T4" fmla="*/ 9 w 16"/>
                <a:gd name="T5" fmla="*/ 24 h 42"/>
                <a:gd name="T6" fmla="*/ 7 w 16"/>
                <a:gd name="T7" fmla="*/ 42 h 42"/>
                <a:gd name="T8" fmla="*/ 15 w 16"/>
                <a:gd name="T9" fmla="*/ 27 h 42"/>
                <a:gd name="T10" fmla="*/ 0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0" y="0"/>
                  </a:moveTo>
                  <a:lnTo>
                    <a:pt x="0" y="0"/>
                  </a:lnTo>
                  <a:cubicBezTo>
                    <a:pt x="7" y="7"/>
                    <a:pt x="10" y="15"/>
                    <a:pt x="9" y="24"/>
                  </a:cubicBezTo>
                  <a:cubicBezTo>
                    <a:pt x="8" y="31"/>
                    <a:pt x="4" y="33"/>
                    <a:pt x="7" y="42"/>
                  </a:cubicBezTo>
                  <a:cubicBezTo>
                    <a:pt x="8" y="37"/>
                    <a:pt x="14" y="34"/>
                    <a:pt x="15" y="27"/>
                  </a:cubicBezTo>
                  <a:cubicBezTo>
                    <a:pt x="16" y="14"/>
                    <a:pt x="9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14" name="Freeform 1541"/>
            <p:cNvSpPr>
              <a:spLocks/>
            </p:cNvSpPr>
            <p:nvPr userDrawn="1"/>
          </p:nvSpPr>
          <p:spPr bwMode="auto">
            <a:xfrm>
              <a:off x="337" y="372"/>
              <a:ext cx="9" cy="21"/>
            </a:xfrm>
            <a:custGeom>
              <a:avLst/>
              <a:gdLst>
                <a:gd name="T0" fmla="*/ 21 w 21"/>
                <a:gd name="T1" fmla="*/ 0 h 46"/>
                <a:gd name="T2" fmla="*/ 21 w 21"/>
                <a:gd name="T3" fmla="*/ 0 h 46"/>
                <a:gd name="T4" fmla="*/ 7 w 21"/>
                <a:gd name="T5" fmla="*/ 16 h 46"/>
                <a:gd name="T6" fmla="*/ 5 w 21"/>
                <a:gd name="T7" fmla="*/ 46 h 46"/>
                <a:gd name="T8" fmla="*/ 15 w 21"/>
                <a:gd name="T9" fmla="*/ 21 h 46"/>
                <a:gd name="T10" fmla="*/ 21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21" y="0"/>
                  </a:moveTo>
                  <a:lnTo>
                    <a:pt x="21" y="0"/>
                  </a:lnTo>
                  <a:cubicBezTo>
                    <a:pt x="16" y="9"/>
                    <a:pt x="9" y="15"/>
                    <a:pt x="7" y="16"/>
                  </a:cubicBezTo>
                  <a:cubicBezTo>
                    <a:pt x="2" y="30"/>
                    <a:pt x="0" y="37"/>
                    <a:pt x="5" y="46"/>
                  </a:cubicBezTo>
                  <a:cubicBezTo>
                    <a:pt x="5" y="33"/>
                    <a:pt x="9" y="27"/>
                    <a:pt x="15" y="21"/>
                  </a:cubicBezTo>
                  <a:cubicBezTo>
                    <a:pt x="16" y="18"/>
                    <a:pt x="20" y="5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15" name="Freeform 1542"/>
            <p:cNvSpPr>
              <a:spLocks/>
            </p:cNvSpPr>
            <p:nvPr userDrawn="1"/>
          </p:nvSpPr>
          <p:spPr bwMode="auto">
            <a:xfrm>
              <a:off x="352" y="372"/>
              <a:ext cx="19" cy="21"/>
            </a:xfrm>
            <a:custGeom>
              <a:avLst/>
              <a:gdLst>
                <a:gd name="T0" fmla="*/ 18 w 44"/>
                <a:gd name="T1" fmla="*/ 0 h 47"/>
                <a:gd name="T2" fmla="*/ 18 w 44"/>
                <a:gd name="T3" fmla="*/ 0 h 47"/>
                <a:gd name="T4" fmla="*/ 0 w 44"/>
                <a:gd name="T5" fmla="*/ 4 h 47"/>
                <a:gd name="T6" fmla="*/ 28 w 44"/>
                <a:gd name="T7" fmla="*/ 21 h 47"/>
                <a:gd name="T8" fmla="*/ 12 w 44"/>
                <a:gd name="T9" fmla="*/ 38 h 47"/>
                <a:gd name="T10" fmla="*/ 23 w 44"/>
                <a:gd name="T11" fmla="*/ 40 h 47"/>
                <a:gd name="T12" fmla="*/ 9 w 44"/>
                <a:gd name="T13" fmla="*/ 37 h 47"/>
                <a:gd name="T14" fmla="*/ 33 w 44"/>
                <a:gd name="T15" fmla="*/ 38 h 47"/>
                <a:gd name="T16" fmla="*/ 18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8" y="0"/>
                  </a:moveTo>
                  <a:lnTo>
                    <a:pt x="18" y="0"/>
                  </a:lnTo>
                  <a:cubicBezTo>
                    <a:pt x="13" y="0"/>
                    <a:pt x="5" y="1"/>
                    <a:pt x="0" y="4"/>
                  </a:cubicBezTo>
                  <a:cubicBezTo>
                    <a:pt x="17" y="2"/>
                    <a:pt x="26" y="9"/>
                    <a:pt x="28" y="21"/>
                  </a:cubicBezTo>
                  <a:cubicBezTo>
                    <a:pt x="29" y="29"/>
                    <a:pt x="24" y="39"/>
                    <a:pt x="12" y="38"/>
                  </a:cubicBezTo>
                  <a:cubicBezTo>
                    <a:pt x="13" y="39"/>
                    <a:pt x="17" y="41"/>
                    <a:pt x="23" y="40"/>
                  </a:cubicBezTo>
                  <a:cubicBezTo>
                    <a:pt x="17" y="43"/>
                    <a:pt x="12" y="40"/>
                    <a:pt x="9" y="37"/>
                  </a:cubicBezTo>
                  <a:cubicBezTo>
                    <a:pt x="12" y="45"/>
                    <a:pt x="26" y="47"/>
                    <a:pt x="33" y="38"/>
                  </a:cubicBezTo>
                  <a:cubicBezTo>
                    <a:pt x="44" y="24"/>
                    <a:pt x="33" y="2"/>
                    <a:pt x="1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16" name="Freeform 1543"/>
            <p:cNvSpPr>
              <a:spLocks/>
            </p:cNvSpPr>
            <p:nvPr userDrawn="1"/>
          </p:nvSpPr>
          <p:spPr bwMode="auto">
            <a:xfrm>
              <a:off x="331" y="370"/>
              <a:ext cx="10" cy="27"/>
            </a:xfrm>
            <a:custGeom>
              <a:avLst/>
              <a:gdLst>
                <a:gd name="T0" fmla="*/ 0 w 21"/>
                <a:gd name="T1" fmla="*/ 50 h 60"/>
                <a:gd name="T2" fmla="*/ 0 w 21"/>
                <a:gd name="T3" fmla="*/ 50 h 60"/>
                <a:gd name="T4" fmla="*/ 0 w 21"/>
                <a:gd name="T5" fmla="*/ 60 h 60"/>
                <a:gd name="T6" fmla="*/ 21 w 21"/>
                <a:gd name="T7" fmla="*/ 0 h 60"/>
                <a:gd name="T8" fmla="*/ 10 w 21"/>
                <a:gd name="T9" fmla="*/ 26 h 60"/>
                <a:gd name="T10" fmla="*/ 1 w 21"/>
                <a:gd name="T11" fmla="*/ 41 h 60"/>
                <a:gd name="T12" fmla="*/ 0 w 21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60">
                  <a:moveTo>
                    <a:pt x="0" y="50"/>
                  </a:moveTo>
                  <a:lnTo>
                    <a:pt x="0" y="50"/>
                  </a:lnTo>
                  <a:lnTo>
                    <a:pt x="0" y="60"/>
                  </a:lnTo>
                  <a:cubicBezTo>
                    <a:pt x="8" y="44"/>
                    <a:pt x="21" y="27"/>
                    <a:pt x="21" y="0"/>
                  </a:cubicBezTo>
                  <a:cubicBezTo>
                    <a:pt x="19" y="10"/>
                    <a:pt x="15" y="18"/>
                    <a:pt x="10" y="26"/>
                  </a:cubicBezTo>
                  <a:cubicBezTo>
                    <a:pt x="8" y="30"/>
                    <a:pt x="2" y="35"/>
                    <a:pt x="1" y="41"/>
                  </a:cubicBezTo>
                  <a:cubicBezTo>
                    <a:pt x="0" y="44"/>
                    <a:pt x="1" y="47"/>
                    <a:pt x="0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17" name="Freeform 1544"/>
            <p:cNvSpPr>
              <a:spLocks/>
            </p:cNvSpPr>
            <p:nvPr userDrawn="1"/>
          </p:nvSpPr>
          <p:spPr bwMode="auto">
            <a:xfrm>
              <a:off x="367" y="369"/>
              <a:ext cx="12" cy="11"/>
            </a:xfrm>
            <a:custGeom>
              <a:avLst/>
              <a:gdLst>
                <a:gd name="T0" fmla="*/ 5 w 25"/>
                <a:gd name="T1" fmla="*/ 0 h 24"/>
                <a:gd name="T2" fmla="*/ 5 w 25"/>
                <a:gd name="T3" fmla="*/ 0 h 24"/>
                <a:gd name="T4" fmla="*/ 17 w 25"/>
                <a:gd name="T5" fmla="*/ 12 h 24"/>
                <a:gd name="T6" fmla="*/ 0 w 25"/>
                <a:gd name="T7" fmla="*/ 3 h 24"/>
                <a:gd name="T8" fmla="*/ 9 w 25"/>
                <a:gd name="T9" fmla="*/ 15 h 24"/>
                <a:gd name="T10" fmla="*/ 25 w 25"/>
                <a:gd name="T11" fmla="*/ 24 h 24"/>
                <a:gd name="T12" fmla="*/ 5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5" y="0"/>
                  </a:moveTo>
                  <a:lnTo>
                    <a:pt x="5" y="0"/>
                  </a:lnTo>
                  <a:cubicBezTo>
                    <a:pt x="7" y="2"/>
                    <a:pt x="14" y="8"/>
                    <a:pt x="17" y="12"/>
                  </a:cubicBezTo>
                  <a:cubicBezTo>
                    <a:pt x="12" y="10"/>
                    <a:pt x="6" y="5"/>
                    <a:pt x="0" y="3"/>
                  </a:cubicBezTo>
                  <a:cubicBezTo>
                    <a:pt x="1" y="4"/>
                    <a:pt x="8" y="14"/>
                    <a:pt x="9" y="15"/>
                  </a:cubicBezTo>
                  <a:cubicBezTo>
                    <a:pt x="15" y="17"/>
                    <a:pt x="21" y="20"/>
                    <a:pt x="25" y="24"/>
                  </a:cubicBezTo>
                  <a:cubicBezTo>
                    <a:pt x="25" y="7"/>
                    <a:pt x="18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18" name="Freeform 1545"/>
            <p:cNvSpPr>
              <a:spLocks/>
            </p:cNvSpPr>
            <p:nvPr userDrawn="1"/>
          </p:nvSpPr>
          <p:spPr bwMode="auto">
            <a:xfrm>
              <a:off x="376" y="369"/>
              <a:ext cx="4" cy="3"/>
            </a:xfrm>
            <a:custGeom>
              <a:avLst/>
              <a:gdLst>
                <a:gd name="T0" fmla="*/ 5 w 8"/>
                <a:gd name="T1" fmla="*/ 1 h 6"/>
                <a:gd name="T2" fmla="*/ 5 w 8"/>
                <a:gd name="T3" fmla="*/ 1 h 6"/>
                <a:gd name="T4" fmla="*/ 0 w 8"/>
                <a:gd name="T5" fmla="*/ 0 h 6"/>
                <a:gd name="T6" fmla="*/ 8 w 8"/>
                <a:gd name="T7" fmla="*/ 6 h 6"/>
                <a:gd name="T8" fmla="*/ 5 w 8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5" y="1"/>
                  </a:moveTo>
                  <a:lnTo>
                    <a:pt x="5" y="1"/>
                  </a:lnTo>
                  <a:lnTo>
                    <a:pt x="0" y="0"/>
                  </a:lnTo>
                  <a:lnTo>
                    <a:pt x="8" y="6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19" name="Freeform 1546"/>
            <p:cNvSpPr>
              <a:spLocks/>
            </p:cNvSpPr>
            <p:nvPr userDrawn="1"/>
          </p:nvSpPr>
          <p:spPr bwMode="auto">
            <a:xfrm>
              <a:off x="375" y="370"/>
              <a:ext cx="11" cy="12"/>
            </a:xfrm>
            <a:custGeom>
              <a:avLst/>
              <a:gdLst>
                <a:gd name="T0" fmla="*/ 20 w 24"/>
                <a:gd name="T1" fmla="*/ 3 h 27"/>
                <a:gd name="T2" fmla="*/ 20 w 24"/>
                <a:gd name="T3" fmla="*/ 3 h 27"/>
                <a:gd name="T4" fmla="*/ 10 w 24"/>
                <a:gd name="T5" fmla="*/ 0 h 27"/>
                <a:gd name="T6" fmla="*/ 16 w 24"/>
                <a:gd name="T7" fmla="*/ 10 h 27"/>
                <a:gd name="T8" fmla="*/ 5 w 24"/>
                <a:gd name="T9" fmla="*/ 0 h 27"/>
                <a:gd name="T10" fmla="*/ 0 w 24"/>
                <a:gd name="T11" fmla="*/ 1 h 27"/>
                <a:gd name="T12" fmla="*/ 16 w 24"/>
                <a:gd name="T13" fmla="*/ 27 h 27"/>
                <a:gd name="T14" fmla="*/ 20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20" y="3"/>
                  </a:moveTo>
                  <a:lnTo>
                    <a:pt x="20" y="3"/>
                  </a:lnTo>
                  <a:cubicBezTo>
                    <a:pt x="17" y="2"/>
                    <a:pt x="10" y="0"/>
                    <a:pt x="10" y="0"/>
                  </a:cubicBezTo>
                  <a:cubicBezTo>
                    <a:pt x="12" y="1"/>
                    <a:pt x="14" y="5"/>
                    <a:pt x="16" y="10"/>
                  </a:cubicBezTo>
                  <a:cubicBezTo>
                    <a:pt x="13" y="6"/>
                    <a:pt x="7" y="2"/>
                    <a:pt x="5" y="0"/>
                  </a:cubicBezTo>
                  <a:cubicBezTo>
                    <a:pt x="3" y="1"/>
                    <a:pt x="1" y="0"/>
                    <a:pt x="0" y="1"/>
                  </a:cubicBezTo>
                  <a:cubicBezTo>
                    <a:pt x="10" y="9"/>
                    <a:pt x="14" y="18"/>
                    <a:pt x="16" y="27"/>
                  </a:cubicBezTo>
                  <a:cubicBezTo>
                    <a:pt x="24" y="19"/>
                    <a:pt x="23" y="11"/>
                    <a:pt x="2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20" name="Freeform 1547"/>
            <p:cNvSpPr>
              <a:spLocks/>
            </p:cNvSpPr>
            <p:nvPr userDrawn="1"/>
          </p:nvSpPr>
          <p:spPr bwMode="auto">
            <a:xfrm>
              <a:off x="380" y="368"/>
              <a:ext cx="10" cy="24"/>
            </a:xfrm>
            <a:custGeom>
              <a:avLst/>
              <a:gdLst>
                <a:gd name="T0" fmla="*/ 11 w 22"/>
                <a:gd name="T1" fmla="*/ 0 h 53"/>
                <a:gd name="T2" fmla="*/ 11 w 22"/>
                <a:gd name="T3" fmla="*/ 0 h 53"/>
                <a:gd name="T4" fmla="*/ 11 w 22"/>
                <a:gd name="T5" fmla="*/ 7 h 53"/>
                <a:gd name="T6" fmla="*/ 5 w 22"/>
                <a:gd name="T7" fmla="*/ 34 h 53"/>
                <a:gd name="T8" fmla="*/ 3 w 22"/>
                <a:gd name="T9" fmla="*/ 30 h 53"/>
                <a:gd name="T10" fmla="*/ 1 w 22"/>
                <a:gd name="T11" fmla="*/ 41 h 53"/>
                <a:gd name="T12" fmla="*/ 11 w 22"/>
                <a:gd name="T13" fmla="*/ 53 h 53"/>
                <a:gd name="T14" fmla="*/ 13 w 22"/>
                <a:gd name="T15" fmla="*/ 32 h 53"/>
                <a:gd name="T16" fmla="*/ 11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1" y="0"/>
                  </a:moveTo>
                  <a:lnTo>
                    <a:pt x="11" y="0"/>
                  </a:lnTo>
                  <a:cubicBezTo>
                    <a:pt x="11" y="0"/>
                    <a:pt x="11" y="4"/>
                    <a:pt x="11" y="7"/>
                  </a:cubicBezTo>
                  <a:cubicBezTo>
                    <a:pt x="13" y="15"/>
                    <a:pt x="15" y="26"/>
                    <a:pt x="5" y="34"/>
                  </a:cubicBezTo>
                  <a:cubicBezTo>
                    <a:pt x="4" y="32"/>
                    <a:pt x="4" y="31"/>
                    <a:pt x="3" y="30"/>
                  </a:cubicBezTo>
                  <a:cubicBezTo>
                    <a:pt x="1" y="32"/>
                    <a:pt x="0" y="38"/>
                    <a:pt x="1" y="41"/>
                  </a:cubicBezTo>
                  <a:cubicBezTo>
                    <a:pt x="3" y="47"/>
                    <a:pt x="6" y="51"/>
                    <a:pt x="11" y="53"/>
                  </a:cubicBezTo>
                  <a:cubicBezTo>
                    <a:pt x="7" y="45"/>
                    <a:pt x="12" y="33"/>
                    <a:pt x="13" y="32"/>
                  </a:cubicBezTo>
                  <a:cubicBezTo>
                    <a:pt x="17" y="21"/>
                    <a:pt x="22" y="9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21" name="Freeform 1548"/>
            <p:cNvSpPr>
              <a:spLocks/>
            </p:cNvSpPr>
            <p:nvPr userDrawn="1"/>
          </p:nvSpPr>
          <p:spPr bwMode="auto">
            <a:xfrm>
              <a:off x="331" y="368"/>
              <a:ext cx="9" cy="19"/>
            </a:xfrm>
            <a:custGeom>
              <a:avLst/>
              <a:gdLst>
                <a:gd name="T0" fmla="*/ 0 w 20"/>
                <a:gd name="T1" fmla="*/ 32 h 42"/>
                <a:gd name="T2" fmla="*/ 0 w 20"/>
                <a:gd name="T3" fmla="*/ 32 h 42"/>
                <a:gd name="T4" fmla="*/ 0 w 20"/>
                <a:gd name="T5" fmla="*/ 42 h 42"/>
                <a:gd name="T6" fmla="*/ 20 w 20"/>
                <a:gd name="T7" fmla="*/ 0 h 42"/>
                <a:gd name="T8" fmla="*/ 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0" y="32"/>
                  </a:moveTo>
                  <a:lnTo>
                    <a:pt x="0" y="32"/>
                  </a:lnTo>
                  <a:lnTo>
                    <a:pt x="0" y="42"/>
                  </a:lnTo>
                  <a:cubicBezTo>
                    <a:pt x="8" y="31"/>
                    <a:pt x="18" y="17"/>
                    <a:pt x="20" y="0"/>
                  </a:cubicBezTo>
                  <a:cubicBezTo>
                    <a:pt x="6" y="3"/>
                    <a:pt x="1" y="14"/>
                    <a:pt x="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22" name="Freeform 1549"/>
            <p:cNvSpPr>
              <a:spLocks/>
            </p:cNvSpPr>
            <p:nvPr userDrawn="1"/>
          </p:nvSpPr>
          <p:spPr bwMode="auto">
            <a:xfrm>
              <a:off x="365" y="368"/>
              <a:ext cx="7" cy="5"/>
            </a:xfrm>
            <a:custGeom>
              <a:avLst/>
              <a:gdLst>
                <a:gd name="T0" fmla="*/ 9 w 16"/>
                <a:gd name="T1" fmla="*/ 4 h 11"/>
                <a:gd name="T2" fmla="*/ 9 w 16"/>
                <a:gd name="T3" fmla="*/ 4 h 11"/>
                <a:gd name="T4" fmla="*/ 0 w 16"/>
                <a:gd name="T5" fmla="*/ 0 h 11"/>
                <a:gd name="T6" fmla="*/ 5 w 16"/>
                <a:gd name="T7" fmla="*/ 5 h 11"/>
                <a:gd name="T8" fmla="*/ 16 w 16"/>
                <a:gd name="T9" fmla="*/ 11 h 11"/>
                <a:gd name="T10" fmla="*/ 9 w 16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1">
                  <a:moveTo>
                    <a:pt x="9" y="4"/>
                  </a:moveTo>
                  <a:lnTo>
                    <a:pt x="9" y="4"/>
                  </a:lnTo>
                  <a:cubicBezTo>
                    <a:pt x="6" y="3"/>
                    <a:pt x="3" y="2"/>
                    <a:pt x="0" y="0"/>
                  </a:cubicBezTo>
                  <a:cubicBezTo>
                    <a:pt x="2" y="2"/>
                    <a:pt x="4" y="4"/>
                    <a:pt x="5" y="5"/>
                  </a:cubicBezTo>
                  <a:cubicBezTo>
                    <a:pt x="8" y="6"/>
                    <a:pt x="14" y="9"/>
                    <a:pt x="16" y="11"/>
                  </a:cubicBezTo>
                  <a:cubicBezTo>
                    <a:pt x="16" y="10"/>
                    <a:pt x="10" y="5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23" name="Freeform 1550"/>
            <p:cNvSpPr>
              <a:spLocks/>
            </p:cNvSpPr>
            <p:nvPr userDrawn="1"/>
          </p:nvSpPr>
          <p:spPr bwMode="auto">
            <a:xfrm>
              <a:off x="344" y="368"/>
              <a:ext cx="1" cy="2"/>
            </a:xfrm>
            <a:custGeom>
              <a:avLst/>
              <a:gdLst>
                <a:gd name="T0" fmla="*/ 3 w 3"/>
                <a:gd name="T1" fmla="*/ 0 h 5"/>
                <a:gd name="T2" fmla="*/ 3 w 3"/>
                <a:gd name="T3" fmla="*/ 0 h 5"/>
                <a:gd name="T4" fmla="*/ 1 w 3"/>
                <a:gd name="T5" fmla="*/ 0 h 5"/>
                <a:gd name="T6" fmla="*/ 0 w 3"/>
                <a:gd name="T7" fmla="*/ 5 h 5"/>
                <a:gd name="T8" fmla="*/ 3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24" name="Freeform 1551"/>
            <p:cNvSpPr>
              <a:spLocks/>
            </p:cNvSpPr>
            <p:nvPr userDrawn="1"/>
          </p:nvSpPr>
          <p:spPr bwMode="auto">
            <a:xfrm>
              <a:off x="341" y="367"/>
              <a:ext cx="6" cy="11"/>
            </a:xfrm>
            <a:custGeom>
              <a:avLst/>
              <a:gdLst>
                <a:gd name="T0" fmla="*/ 15 w 15"/>
                <a:gd name="T1" fmla="*/ 1 h 23"/>
                <a:gd name="T2" fmla="*/ 15 w 15"/>
                <a:gd name="T3" fmla="*/ 1 h 23"/>
                <a:gd name="T4" fmla="*/ 11 w 15"/>
                <a:gd name="T5" fmla="*/ 1 h 23"/>
                <a:gd name="T6" fmla="*/ 5 w 15"/>
                <a:gd name="T7" fmla="*/ 12 h 23"/>
                <a:gd name="T8" fmla="*/ 7 w 15"/>
                <a:gd name="T9" fmla="*/ 1 h 23"/>
                <a:gd name="T10" fmla="*/ 1 w 15"/>
                <a:gd name="T11" fmla="*/ 1 h 23"/>
                <a:gd name="T12" fmla="*/ 0 w 15"/>
                <a:gd name="T13" fmla="*/ 23 h 23"/>
                <a:gd name="T14" fmla="*/ 8 w 15"/>
                <a:gd name="T15" fmla="*/ 15 h 23"/>
                <a:gd name="T16" fmla="*/ 15 w 15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5" y="1"/>
                  </a:moveTo>
                  <a:lnTo>
                    <a:pt x="15" y="1"/>
                  </a:lnTo>
                  <a:lnTo>
                    <a:pt x="11" y="1"/>
                  </a:lnTo>
                  <a:cubicBezTo>
                    <a:pt x="10" y="3"/>
                    <a:pt x="9" y="6"/>
                    <a:pt x="5" y="12"/>
                  </a:cubicBezTo>
                  <a:cubicBezTo>
                    <a:pt x="6" y="6"/>
                    <a:pt x="7" y="1"/>
                    <a:pt x="7" y="1"/>
                  </a:cubicBezTo>
                  <a:cubicBezTo>
                    <a:pt x="7" y="1"/>
                    <a:pt x="3" y="0"/>
                    <a:pt x="1" y="1"/>
                  </a:cubicBezTo>
                  <a:cubicBezTo>
                    <a:pt x="2" y="10"/>
                    <a:pt x="1" y="16"/>
                    <a:pt x="0" y="23"/>
                  </a:cubicBezTo>
                  <a:cubicBezTo>
                    <a:pt x="3" y="22"/>
                    <a:pt x="7" y="16"/>
                    <a:pt x="8" y="15"/>
                  </a:cubicBezTo>
                  <a:cubicBezTo>
                    <a:pt x="11" y="11"/>
                    <a:pt x="14" y="5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25" name="Freeform 1552"/>
            <p:cNvSpPr>
              <a:spLocks/>
            </p:cNvSpPr>
            <p:nvPr userDrawn="1"/>
          </p:nvSpPr>
          <p:spPr bwMode="auto">
            <a:xfrm>
              <a:off x="345" y="367"/>
              <a:ext cx="9" cy="12"/>
            </a:xfrm>
            <a:custGeom>
              <a:avLst/>
              <a:gdLst>
                <a:gd name="T0" fmla="*/ 22 w 22"/>
                <a:gd name="T1" fmla="*/ 0 h 27"/>
                <a:gd name="T2" fmla="*/ 22 w 22"/>
                <a:gd name="T3" fmla="*/ 0 h 27"/>
                <a:gd name="T4" fmla="*/ 17 w 22"/>
                <a:gd name="T5" fmla="*/ 1 h 27"/>
                <a:gd name="T6" fmla="*/ 9 w 22"/>
                <a:gd name="T7" fmla="*/ 12 h 27"/>
                <a:gd name="T8" fmla="*/ 13 w 22"/>
                <a:gd name="T9" fmla="*/ 1 h 27"/>
                <a:gd name="T10" fmla="*/ 9 w 22"/>
                <a:gd name="T11" fmla="*/ 1 h 27"/>
                <a:gd name="T12" fmla="*/ 0 w 22"/>
                <a:gd name="T13" fmla="*/ 27 h 27"/>
                <a:gd name="T14" fmla="*/ 22 w 22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7">
                  <a:moveTo>
                    <a:pt x="22" y="0"/>
                  </a:moveTo>
                  <a:lnTo>
                    <a:pt x="22" y="0"/>
                  </a:lnTo>
                  <a:cubicBezTo>
                    <a:pt x="20" y="1"/>
                    <a:pt x="17" y="1"/>
                    <a:pt x="17" y="1"/>
                  </a:cubicBezTo>
                  <a:cubicBezTo>
                    <a:pt x="17" y="2"/>
                    <a:pt x="11" y="11"/>
                    <a:pt x="9" y="12"/>
                  </a:cubicBezTo>
                  <a:cubicBezTo>
                    <a:pt x="11" y="7"/>
                    <a:pt x="12" y="3"/>
                    <a:pt x="13" y="1"/>
                  </a:cubicBezTo>
                  <a:lnTo>
                    <a:pt x="9" y="1"/>
                  </a:lnTo>
                  <a:cubicBezTo>
                    <a:pt x="8" y="2"/>
                    <a:pt x="1" y="27"/>
                    <a:pt x="0" y="27"/>
                  </a:cubicBezTo>
                  <a:cubicBezTo>
                    <a:pt x="4" y="24"/>
                    <a:pt x="19" y="7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26" name="Freeform 1553"/>
            <p:cNvSpPr>
              <a:spLocks/>
            </p:cNvSpPr>
            <p:nvPr userDrawn="1"/>
          </p:nvSpPr>
          <p:spPr bwMode="auto">
            <a:xfrm>
              <a:off x="355" y="367"/>
              <a:ext cx="4" cy="1"/>
            </a:xfrm>
            <a:custGeom>
              <a:avLst/>
              <a:gdLst>
                <a:gd name="T0" fmla="*/ 2 w 10"/>
                <a:gd name="T1" fmla="*/ 0 h 3"/>
                <a:gd name="T2" fmla="*/ 2 w 10"/>
                <a:gd name="T3" fmla="*/ 0 h 3"/>
                <a:gd name="T4" fmla="*/ 0 w 10"/>
                <a:gd name="T5" fmla="*/ 0 h 3"/>
                <a:gd name="T6" fmla="*/ 0 w 10"/>
                <a:gd name="T7" fmla="*/ 1 h 3"/>
                <a:gd name="T8" fmla="*/ 10 w 10"/>
                <a:gd name="T9" fmla="*/ 3 h 3"/>
                <a:gd name="T10" fmla="*/ 2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1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27" name="Freeform 1554"/>
            <p:cNvSpPr>
              <a:spLocks/>
            </p:cNvSpPr>
            <p:nvPr userDrawn="1"/>
          </p:nvSpPr>
          <p:spPr bwMode="auto">
            <a:xfrm>
              <a:off x="352" y="365"/>
              <a:ext cx="18" cy="11"/>
            </a:xfrm>
            <a:custGeom>
              <a:avLst/>
              <a:gdLst>
                <a:gd name="T0" fmla="*/ 19 w 41"/>
                <a:gd name="T1" fmla="*/ 0 h 24"/>
                <a:gd name="T2" fmla="*/ 19 w 41"/>
                <a:gd name="T3" fmla="*/ 0 h 24"/>
                <a:gd name="T4" fmla="*/ 11 w 41"/>
                <a:gd name="T5" fmla="*/ 4 h 24"/>
                <a:gd name="T6" fmla="*/ 25 w 41"/>
                <a:gd name="T7" fmla="*/ 10 h 24"/>
                <a:gd name="T8" fmla="*/ 6 w 41"/>
                <a:gd name="T9" fmla="*/ 7 h 24"/>
                <a:gd name="T10" fmla="*/ 0 w 41"/>
                <a:gd name="T11" fmla="*/ 17 h 24"/>
                <a:gd name="T12" fmla="*/ 41 w 41"/>
                <a:gd name="T13" fmla="*/ 24 h 24"/>
                <a:gd name="T14" fmla="*/ 19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19" y="0"/>
                  </a:moveTo>
                  <a:lnTo>
                    <a:pt x="19" y="0"/>
                  </a:lnTo>
                  <a:cubicBezTo>
                    <a:pt x="18" y="1"/>
                    <a:pt x="14" y="3"/>
                    <a:pt x="11" y="4"/>
                  </a:cubicBezTo>
                  <a:cubicBezTo>
                    <a:pt x="15" y="5"/>
                    <a:pt x="21" y="7"/>
                    <a:pt x="25" y="10"/>
                  </a:cubicBezTo>
                  <a:cubicBezTo>
                    <a:pt x="22" y="10"/>
                    <a:pt x="11" y="7"/>
                    <a:pt x="6" y="7"/>
                  </a:cubicBezTo>
                  <a:cubicBezTo>
                    <a:pt x="5" y="10"/>
                    <a:pt x="1" y="16"/>
                    <a:pt x="0" y="17"/>
                  </a:cubicBezTo>
                  <a:cubicBezTo>
                    <a:pt x="12" y="10"/>
                    <a:pt x="28" y="12"/>
                    <a:pt x="41" y="24"/>
                  </a:cubicBezTo>
                  <a:cubicBezTo>
                    <a:pt x="37" y="15"/>
                    <a:pt x="22" y="1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28" name="Freeform 1555"/>
            <p:cNvSpPr>
              <a:spLocks/>
            </p:cNvSpPr>
            <p:nvPr userDrawn="1"/>
          </p:nvSpPr>
          <p:spPr bwMode="auto">
            <a:xfrm>
              <a:off x="369" y="362"/>
              <a:ext cx="6" cy="2"/>
            </a:xfrm>
            <a:custGeom>
              <a:avLst/>
              <a:gdLst>
                <a:gd name="T0" fmla="*/ 0 w 14"/>
                <a:gd name="T1" fmla="*/ 0 h 5"/>
                <a:gd name="T2" fmla="*/ 0 w 14"/>
                <a:gd name="T3" fmla="*/ 0 h 5"/>
                <a:gd name="T4" fmla="*/ 5 w 14"/>
                <a:gd name="T5" fmla="*/ 4 h 5"/>
                <a:gd name="T6" fmla="*/ 14 w 14"/>
                <a:gd name="T7" fmla="*/ 5 h 5"/>
                <a:gd name="T8" fmla="*/ 8 w 14"/>
                <a:gd name="T9" fmla="*/ 2 h 5"/>
                <a:gd name="T10" fmla="*/ 0 w 1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3" y="3"/>
                    <a:pt x="5" y="4"/>
                  </a:cubicBezTo>
                  <a:cubicBezTo>
                    <a:pt x="7" y="4"/>
                    <a:pt x="10" y="5"/>
                    <a:pt x="14" y="5"/>
                  </a:cubicBezTo>
                  <a:cubicBezTo>
                    <a:pt x="13" y="5"/>
                    <a:pt x="8" y="2"/>
                    <a:pt x="8" y="2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29" name="Freeform 1556"/>
            <p:cNvSpPr>
              <a:spLocks/>
            </p:cNvSpPr>
            <p:nvPr userDrawn="1"/>
          </p:nvSpPr>
          <p:spPr bwMode="auto">
            <a:xfrm>
              <a:off x="371" y="362"/>
              <a:ext cx="13" cy="8"/>
            </a:xfrm>
            <a:custGeom>
              <a:avLst/>
              <a:gdLst>
                <a:gd name="T0" fmla="*/ 15 w 29"/>
                <a:gd name="T1" fmla="*/ 0 h 18"/>
                <a:gd name="T2" fmla="*/ 15 w 29"/>
                <a:gd name="T3" fmla="*/ 0 h 18"/>
                <a:gd name="T4" fmla="*/ 4 w 29"/>
                <a:gd name="T5" fmla="*/ 2 h 18"/>
                <a:gd name="T6" fmla="*/ 19 w 29"/>
                <a:gd name="T7" fmla="*/ 9 h 18"/>
                <a:gd name="T8" fmla="*/ 0 w 29"/>
                <a:gd name="T9" fmla="*/ 5 h 18"/>
                <a:gd name="T10" fmla="*/ 8 w 29"/>
                <a:gd name="T11" fmla="*/ 11 h 18"/>
                <a:gd name="T12" fmla="*/ 29 w 29"/>
                <a:gd name="T13" fmla="*/ 18 h 18"/>
                <a:gd name="T14" fmla="*/ 15 w 29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8">
                  <a:moveTo>
                    <a:pt x="15" y="0"/>
                  </a:moveTo>
                  <a:lnTo>
                    <a:pt x="15" y="0"/>
                  </a:lnTo>
                  <a:cubicBezTo>
                    <a:pt x="12" y="1"/>
                    <a:pt x="9" y="2"/>
                    <a:pt x="4" y="2"/>
                  </a:cubicBezTo>
                  <a:cubicBezTo>
                    <a:pt x="10" y="4"/>
                    <a:pt x="14" y="5"/>
                    <a:pt x="19" y="9"/>
                  </a:cubicBezTo>
                  <a:cubicBezTo>
                    <a:pt x="12" y="6"/>
                    <a:pt x="6" y="6"/>
                    <a:pt x="0" y="5"/>
                  </a:cubicBezTo>
                  <a:cubicBezTo>
                    <a:pt x="3" y="7"/>
                    <a:pt x="6" y="10"/>
                    <a:pt x="8" y="11"/>
                  </a:cubicBezTo>
                  <a:cubicBezTo>
                    <a:pt x="15" y="15"/>
                    <a:pt x="22" y="17"/>
                    <a:pt x="29" y="18"/>
                  </a:cubicBezTo>
                  <a:cubicBezTo>
                    <a:pt x="28" y="10"/>
                    <a:pt x="24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30" name="Freeform 1557"/>
            <p:cNvSpPr>
              <a:spLocks/>
            </p:cNvSpPr>
            <p:nvPr userDrawn="1"/>
          </p:nvSpPr>
          <p:spPr bwMode="auto">
            <a:xfrm>
              <a:off x="379" y="360"/>
              <a:ext cx="16" cy="27"/>
            </a:xfrm>
            <a:custGeom>
              <a:avLst/>
              <a:gdLst>
                <a:gd name="T0" fmla="*/ 3 w 36"/>
                <a:gd name="T1" fmla="*/ 0 h 59"/>
                <a:gd name="T2" fmla="*/ 3 w 36"/>
                <a:gd name="T3" fmla="*/ 0 h 59"/>
                <a:gd name="T4" fmla="*/ 0 w 36"/>
                <a:gd name="T5" fmla="*/ 3 h 59"/>
                <a:gd name="T6" fmla="*/ 12 w 36"/>
                <a:gd name="T7" fmla="*/ 14 h 59"/>
                <a:gd name="T8" fmla="*/ 21 w 36"/>
                <a:gd name="T9" fmla="*/ 25 h 59"/>
                <a:gd name="T10" fmla="*/ 19 w 36"/>
                <a:gd name="T11" fmla="*/ 43 h 59"/>
                <a:gd name="T12" fmla="*/ 30 w 36"/>
                <a:gd name="T13" fmla="*/ 55 h 59"/>
                <a:gd name="T14" fmla="*/ 18 w 36"/>
                <a:gd name="T15" fmla="*/ 46 h 59"/>
                <a:gd name="T16" fmla="*/ 23 w 36"/>
                <a:gd name="T17" fmla="*/ 58 h 59"/>
                <a:gd name="T18" fmla="*/ 36 w 36"/>
                <a:gd name="T19" fmla="*/ 55 h 59"/>
                <a:gd name="T20" fmla="*/ 27 w 36"/>
                <a:gd name="T21" fmla="*/ 15 h 59"/>
                <a:gd name="T22" fmla="*/ 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0" y="3"/>
                  </a:cubicBezTo>
                  <a:cubicBezTo>
                    <a:pt x="7" y="5"/>
                    <a:pt x="11" y="12"/>
                    <a:pt x="12" y="14"/>
                  </a:cubicBezTo>
                  <a:cubicBezTo>
                    <a:pt x="15" y="15"/>
                    <a:pt x="19" y="19"/>
                    <a:pt x="21" y="25"/>
                  </a:cubicBezTo>
                  <a:cubicBezTo>
                    <a:pt x="23" y="31"/>
                    <a:pt x="22" y="36"/>
                    <a:pt x="19" y="43"/>
                  </a:cubicBezTo>
                  <a:cubicBezTo>
                    <a:pt x="19" y="49"/>
                    <a:pt x="23" y="55"/>
                    <a:pt x="30" y="55"/>
                  </a:cubicBezTo>
                  <a:cubicBezTo>
                    <a:pt x="23" y="56"/>
                    <a:pt x="19" y="52"/>
                    <a:pt x="18" y="46"/>
                  </a:cubicBezTo>
                  <a:cubicBezTo>
                    <a:pt x="16" y="51"/>
                    <a:pt x="19" y="56"/>
                    <a:pt x="23" y="58"/>
                  </a:cubicBezTo>
                  <a:cubicBezTo>
                    <a:pt x="28" y="59"/>
                    <a:pt x="33" y="59"/>
                    <a:pt x="36" y="55"/>
                  </a:cubicBezTo>
                  <a:cubicBezTo>
                    <a:pt x="18" y="52"/>
                    <a:pt x="34" y="29"/>
                    <a:pt x="27" y="15"/>
                  </a:cubicBezTo>
                  <a:cubicBezTo>
                    <a:pt x="23" y="9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31" name="Freeform 1558"/>
            <p:cNvSpPr>
              <a:spLocks/>
            </p:cNvSpPr>
            <p:nvPr userDrawn="1"/>
          </p:nvSpPr>
          <p:spPr bwMode="auto">
            <a:xfrm>
              <a:off x="361" y="360"/>
              <a:ext cx="15" cy="9"/>
            </a:xfrm>
            <a:custGeom>
              <a:avLst/>
              <a:gdLst>
                <a:gd name="T0" fmla="*/ 7 w 34"/>
                <a:gd name="T1" fmla="*/ 0 h 20"/>
                <a:gd name="T2" fmla="*/ 7 w 34"/>
                <a:gd name="T3" fmla="*/ 0 h 20"/>
                <a:gd name="T4" fmla="*/ 6 w 34"/>
                <a:gd name="T5" fmla="*/ 4 h 20"/>
                <a:gd name="T6" fmla="*/ 18 w 34"/>
                <a:gd name="T7" fmla="*/ 13 h 20"/>
                <a:gd name="T8" fmla="*/ 3 w 34"/>
                <a:gd name="T9" fmla="*/ 7 h 20"/>
                <a:gd name="T10" fmla="*/ 0 w 34"/>
                <a:gd name="T11" fmla="*/ 10 h 20"/>
                <a:gd name="T12" fmla="*/ 34 w 34"/>
                <a:gd name="T13" fmla="*/ 20 h 20"/>
                <a:gd name="T14" fmla="*/ 7 w 34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0">
                  <a:moveTo>
                    <a:pt x="7" y="0"/>
                  </a:moveTo>
                  <a:lnTo>
                    <a:pt x="7" y="0"/>
                  </a:lnTo>
                  <a:cubicBezTo>
                    <a:pt x="7" y="1"/>
                    <a:pt x="6" y="2"/>
                    <a:pt x="6" y="4"/>
                  </a:cubicBezTo>
                  <a:cubicBezTo>
                    <a:pt x="9" y="6"/>
                    <a:pt x="14" y="10"/>
                    <a:pt x="18" y="13"/>
                  </a:cubicBezTo>
                  <a:cubicBezTo>
                    <a:pt x="13" y="11"/>
                    <a:pt x="8" y="8"/>
                    <a:pt x="3" y="7"/>
                  </a:cubicBezTo>
                  <a:cubicBezTo>
                    <a:pt x="3" y="8"/>
                    <a:pt x="2" y="9"/>
                    <a:pt x="0" y="10"/>
                  </a:cubicBezTo>
                  <a:cubicBezTo>
                    <a:pt x="14" y="19"/>
                    <a:pt x="27" y="20"/>
                    <a:pt x="34" y="20"/>
                  </a:cubicBezTo>
                  <a:cubicBezTo>
                    <a:pt x="28" y="11"/>
                    <a:pt x="14" y="3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32" name="Freeform 1559"/>
            <p:cNvSpPr>
              <a:spLocks/>
            </p:cNvSpPr>
            <p:nvPr userDrawn="1"/>
          </p:nvSpPr>
          <p:spPr bwMode="auto">
            <a:xfrm>
              <a:off x="364" y="348"/>
              <a:ext cx="16" cy="16"/>
            </a:xfrm>
            <a:custGeom>
              <a:avLst/>
              <a:gdLst>
                <a:gd name="T0" fmla="*/ 1 w 35"/>
                <a:gd name="T1" fmla="*/ 0 h 35"/>
                <a:gd name="T2" fmla="*/ 1 w 35"/>
                <a:gd name="T3" fmla="*/ 0 h 35"/>
                <a:gd name="T4" fmla="*/ 1 w 35"/>
                <a:gd name="T5" fmla="*/ 7 h 35"/>
                <a:gd name="T6" fmla="*/ 9 w 35"/>
                <a:gd name="T7" fmla="*/ 19 h 35"/>
                <a:gd name="T8" fmla="*/ 1 w 35"/>
                <a:gd name="T9" fmla="*/ 11 h 35"/>
                <a:gd name="T10" fmla="*/ 0 w 35"/>
                <a:gd name="T11" fmla="*/ 25 h 35"/>
                <a:gd name="T12" fmla="*/ 7 w 35"/>
                <a:gd name="T13" fmla="*/ 29 h 35"/>
                <a:gd name="T14" fmla="*/ 35 w 35"/>
                <a:gd name="T15" fmla="*/ 23 h 35"/>
                <a:gd name="T16" fmla="*/ 9 w 35"/>
                <a:gd name="T17" fmla="*/ 26 h 35"/>
                <a:gd name="T18" fmla="*/ 30 w 35"/>
                <a:gd name="T19" fmla="*/ 24 h 35"/>
                <a:gd name="T20" fmla="*/ 8 w 35"/>
                <a:gd name="T21" fmla="*/ 8 h 35"/>
                <a:gd name="T22" fmla="*/ 1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1" y="0"/>
                  </a:moveTo>
                  <a:lnTo>
                    <a:pt x="1" y="0"/>
                  </a:lnTo>
                  <a:lnTo>
                    <a:pt x="1" y="7"/>
                  </a:lnTo>
                  <a:cubicBezTo>
                    <a:pt x="2" y="12"/>
                    <a:pt x="7" y="17"/>
                    <a:pt x="9" y="19"/>
                  </a:cubicBezTo>
                  <a:cubicBezTo>
                    <a:pt x="6" y="18"/>
                    <a:pt x="2" y="13"/>
                    <a:pt x="1" y="11"/>
                  </a:cubicBezTo>
                  <a:cubicBezTo>
                    <a:pt x="1" y="18"/>
                    <a:pt x="1" y="21"/>
                    <a:pt x="0" y="25"/>
                  </a:cubicBezTo>
                  <a:cubicBezTo>
                    <a:pt x="1" y="26"/>
                    <a:pt x="5" y="28"/>
                    <a:pt x="7" y="29"/>
                  </a:cubicBezTo>
                  <a:cubicBezTo>
                    <a:pt x="20" y="35"/>
                    <a:pt x="32" y="30"/>
                    <a:pt x="35" y="23"/>
                  </a:cubicBezTo>
                  <a:cubicBezTo>
                    <a:pt x="30" y="27"/>
                    <a:pt x="19" y="32"/>
                    <a:pt x="9" y="26"/>
                  </a:cubicBezTo>
                  <a:cubicBezTo>
                    <a:pt x="17" y="29"/>
                    <a:pt x="25" y="28"/>
                    <a:pt x="30" y="24"/>
                  </a:cubicBezTo>
                  <a:cubicBezTo>
                    <a:pt x="23" y="24"/>
                    <a:pt x="11" y="21"/>
                    <a:pt x="8" y="8"/>
                  </a:cubicBezTo>
                  <a:cubicBezTo>
                    <a:pt x="6" y="6"/>
                    <a:pt x="2" y="3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33" name="Freeform 1560"/>
            <p:cNvSpPr>
              <a:spLocks/>
            </p:cNvSpPr>
            <p:nvPr userDrawn="1"/>
          </p:nvSpPr>
          <p:spPr bwMode="auto">
            <a:xfrm>
              <a:off x="365" y="332"/>
              <a:ext cx="6" cy="19"/>
            </a:xfrm>
            <a:custGeom>
              <a:avLst/>
              <a:gdLst>
                <a:gd name="T0" fmla="*/ 0 w 13"/>
                <a:gd name="T1" fmla="*/ 0 h 41"/>
                <a:gd name="T2" fmla="*/ 0 w 13"/>
                <a:gd name="T3" fmla="*/ 0 h 41"/>
                <a:gd name="T4" fmla="*/ 0 w 13"/>
                <a:gd name="T5" fmla="*/ 30 h 41"/>
                <a:gd name="T6" fmla="*/ 11 w 13"/>
                <a:gd name="T7" fmla="*/ 41 h 41"/>
                <a:gd name="T8" fmla="*/ 13 w 13"/>
                <a:gd name="T9" fmla="*/ 1 h 41"/>
                <a:gd name="T10" fmla="*/ 6 w 13"/>
                <a:gd name="T11" fmla="*/ 5 h 41"/>
                <a:gd name="T12" fmla="*/ 4 w 13"/>
                <a:gd name="T13" fmla="*/ 25 h 41"/>
                <a:gd name="T14" fmla="*/ 4 w 13"/>
                <a:gd name="T15" fmla="*/ 5 h 41"/>
                <a:gd name="T16" fmla="*/ 0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0" y="0"/>
                  </a:moveTo>
                  <a:lnTo>
                    <a:pt x="0" y="0"/>
                  </a:lnTo>
                  <a:lnTo>
                    <a:pt x="0" y="30"/>
                  </a:lnTo>
                  <a:cubicBezTo>
                    <a:pt x="2" y="34"/>
                    <a:pt x="6" y="40"/>
                    <a:pt x="11" y="41"/>
                  </a:cubicBezTo>
                  <a:cubicBezTo>
                    <a:pt x="7" y="30"/>
                    <a:pt x="6" y="15"/>
                    <a:pt x="13" y="1"/>
                  </a:cubicBezTo>
                  <a:cubicBezTo>
                    <a:pt x="12" y="2"/>
                    <a:pt x="7" y="4"/>
                    <a:pt x="6" y="5"/>
                  </a:cubicBezTo>
                  <a:cubicBezTo>
                    <a:pt x="6" y="8"/>
                    <a:pt x="4" y="18"/>
                    <a:pt x="4" y="25"/>
                  </a:cubicBezTo>
                  <a:cubicBezTo>
                    <a:pt x="2" y="18"/>
                    <a:pt x="3" y="7"/>
                    <a:pt x="4" y="5"/>
                  </a:cubicBezTo>
                  <a:cubicBezTo>
                    <a:pt x="3" y="3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34" name="Freeform 1561"/>
            <p:cNvSpPr>
              <a:spLocks/>
            </p:cNvSpPr>
            <p:nvPr userDrawn="1"/>
          </p:nvSpPr>
          <p:spPr bwMode="auto">
            <a:xfrm>
              <a:off x="383" y="331"/>
              <a:ext cx="11" cy="20"/>
            </a:xfrm>
            <a:custGeom>
              <a:avLst/>
              <a:gdLst>
                <a:gd name="T0" fmla="*/ 11 w 26"/>
                <a:gd name="T1" fmla="*/ 1 h 44"/>
                <a:gd name="T2" fmla="*/ 11 w 26"/>
                <a:gd name="T3" fmla="*/ 1 h 44"/>
                <a:gd name="T4" fmla="*/ 12 w 26"/>
                <a:gd name="T5" fmla="*/ 28 h 44"/>
                <a:gd name="T6" fmla="*/ 6 w 26"/>
                <a:gd name="T7" fmla="*/ 0 h 44"/>
                <a:gd name="T8" fmla="*/ 0 w 26"/>
                <a:gd name="T9" fmla="*/ 5 h 44"/>
                <a:gd name="T10" fmla="*/ 0 w 26"/>
                <a:gd name="T11" fmla="*/ 32 h 44"/>
                <a:gd name="T12" fmla="*/ 13 w 26"/>
                <a:gd name="T13" fmla="*/ 44 h 44"/>
                <a:gd name="T14" fmla="*/ 25 w 26"/>
                <a:gd name="T15" fmla="*/ 33 h 44"/>
                <a:gd name="T16" fmla="*/ 21 w 26"/>
                <a:gd name="T17" fmla="*/ 4 h 44"/>
                <a:gd name="T18" fmla="*/ 11 w 26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44">
                  <a:moveTo>
                    <a:pt x="11" y="1"/>
                  </a:moveTo>
                  <a:lnTo>
                    <a:pt x="11" y="1"/>
                  </a:lnTo>
                  <a:cubicBezTo>
                    <a:pt x="11" y="6"/>
                    <a:pt x="13" y="20"/>
                    <a:pt x="12" y="28"/>
                  </a:cubicBezTo>
                  <a:cubicBezTo>
                    <a:pt x="10" y="23"/>
                    <a:pt x="6" y="2"/>
                    <a:pt x="6" y="0"/>
                  </a:cubicBezTo>
                  <a:cubicBezTo>
                    <a:pt x="5" y="3"/>
                    <a:pt x="2" y="3"/>
                    <a:pt x="0" y="5"/>
                  </a:cubicBezTo>
                  <a:cubicBezTo>
                    <a:pt x="0" y="9"/>
                    <a:pt x="0" y="30"/>
                    <a:pt x="0" y="32"/>
                  </a:cubicBezTo>
                  <a:cubicBezTo>
                    <a:pt x="2" y="43"/>
                    <a:pt x="10" y="41"/>
                    <a:pt x="13" y="44"/>
                  </a:cubicBezTo>
                  <a:cubicBezTo>
                    <a:pt x="18" y="41"/>
                    <a:pt x="26" y="39"/>
                    <a:pt x="25" y="33"/>
                  </a:cubicBezTo>
                  <a:cubicBezTo>
                    <a:pt x="24" y="22"/>
                    <a:pt x="22" y="13"/>
                    <a:pt x="21" y="4"/>
                  </a:cubicBezTo>
                  <a:cubicBezTo>
                    <a:pt x="17" y="2"/>
                    <a:pt x="14" y="3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35" name="Freeform 1562"/>
            <p:cNvSpPr>
              <a:spLocks/>
            </p:cNvSpPr>
            <p:nvPr userDrawn="1"/>
          </p:nvSpPr>
          <p:spPr bwMode="auto">
            <a:xfrm>
              <a:off x="395" y="327"/>
              <a:ext cx="16" cy="26"/>
            </a:xfrm>
            <a:custGeom>
              <a:avLst/>
              <a:gdLst>
                <a:gd name="T0" fmla="*/ 9 w 37"/>
                <a:gd name="T1" fmla="*/ 0 h 57"/>
                <a:gd name="T2" fmla="*/ 9 w 37"/>
                <a:gd name="T3" fmla="*/ 0 h 57"/>
                <a:gd name="T4" fmla="*/ 19 w 37"/>
                <a:gd name="T5" fmla="*/ 36 h 57"/>
                <a:gd name="T6" fmla="*/ 4 w 37"/>
                <a:gd name="T7" fmla="*/ 1 h 57"/>
                <a:gd name="T8" fmla="*/ 0 w 37"/>
                <a:gd name="T9" fmla="*/ 8 h 57"/>
                <a:gd name="T10" fmla="*/ 12 w 37"/>
                <a:gd name="T11" fmla="*/ 50 h 57"/>
                <a:gd name="T12" fmla="*/ 27 w 37"/>
                <a:gd name="T13" fmla="*/ 57 h 57"/>
                <a:gd name="T14" fmla="*/ 35 w 37"/>
                <a:gd name="T15" fmla="*/ 43 h 57"/>
                <a:gd name="T16" fmla="*/ 16 w 37"/>
                <a:gd name="T17" fmla="*/ 1 h 57"/>
                <a:gd name="T18" fmla="*/ 9 w 37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57">
                  <a:moveTo>
                    <a:pt x="9" y="0"/>
                  </a:moveTo>
                  <a:lnTo>
                    <a:pt x="9" y="0"/>
                  </a:lnTo>
                  <a:cubicBezTo>
                    <a:pt x="11" y="8"/>
                    <a:pt x="18" y="32"/>
                    <a:pt x="19" y="36"/>
                  </a:cubicBezTo>
                  <a:cubicBezTo>
                    <a:pt x="15" y="29"/>
                    <a:pt x="7" y="8"/>
                    <a:pt x="4" y="1"/>
                  </a:cubicBezTo>
                  <a:cubicBezTo>
                    <a:pt x="3" y="4"/>
                    <a:pt x="1" y="6"/>
                    <a:pt x="0" y="8"/>
                  </a:cubicBezTo>
                  <a:cubicBezTo>
                    <a:pt x="2" y="19"/>
                    <a:pt x="11" y="46"/>
                    <a:pt x="12" y="50"/>
                  </a:cubicBezTo>
                  <a:cubicBezTo>
                    <a:pt x="14" y="56"/>
                    <a:pt x="23" y="54"/>
                    <a:pt x="27" y="57"/>
                  </a:cubicBezTo>
                  <a:cubicBezTo>
                    <a:pt x="29" y="54"/>
                    <a:pt x="37" y="50"/>
                    <a:pt x="35" y="43"/>
                  </a:cubicBezTo>
                  <a:cubicBezTo>
                    <a:pt x="32" y="34"/>
                    <a:pt x="21" y="9"/>
                    <a:pt x="16" y="1"/>
                  </a:cubicBezTo>
                  <a:cubicBezTo>
                    <a:pt x="15" y="1"/>
                    <a:pt x="11" y="1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36" name="Freeform 1563"/>
            <p:cNvSpPr>
              <a:spLocks/>
            </p:cNvSpPr>
            <p:nvPr userDrawn="1"/>
          </p:nvSpPr>
          <p:spPr bwMode="auto">
            <a:xfrm>
              <a:off x="405" y="320"/>
              <a:ext cx="21" cy="29"/>
            </a:xfrm>
            <a:custGeom>
              <a:avLst/>
              <a:gdLst>
                <a:gd name="T0" fmla="*/ 14 w 47"/>
                <a:gd name="T1" fmla="*/ 2 h 63"/>
                <a:gd name="T2" fmla="*/ 14 w 47"/>
                <a:gd name="T3" fmla="*/ 2 h 63"/>
                <a:gd name="T4" fmla="*/ 3 w 47"/>
                <a:gd name="T5" fmla="*/ 0 h 63"/>
                <a:gd name="T6" fmla="*/ 28 w 47"/>
                <a:gd name="T7" fmla="*/ 40 h 63"/>
                <a:gd name="T8" fmla="*/ 2 w 47"/>
                <a:gd name="T9" fmla="*/ 8 h 63"/>
                <a:gd name="T10" fmla="*/ 0 w 47"/>
                <a:gd name="T11" fmla="*/ 15 h 63"/>
                <a:gd name="T12" fmla="*/ 25 w 47"/>
                <a:gd name="T13" fmla="*/ 59 h 63"/>
                <a:gd name="T14" fmla="*/ 40 w 47"/>
                <a:gd name="T15" fmla="*/ 62 h 63"/>
                <a:gd name="T16" fmla="*/ 45 w 47"/>
                <a:gd name="T17" fmla="*/ 48 h 63"/>
                <a:gd name="T18" fmla="*/ 14 w 47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63">
                  <a:moveTo>
                    <a:pt x="14" y="2"/>
                  </a:moveTo>
                  <a:lnTo>
                    <a:pt x="14" y="2"/>
                  </a:lnTo>
                  <a:cubicBezTo>
                    <a:pt x="11" y="2"/>
                    <a:pt x="7" y="2"/>
                    <a:pt x="3" y="0"/>
                  </a:cubicBezTo>
                  <a:cubicBezTo>
                    <a:pt x="4" y="1"/>
                    <a:pt x="24" y="31"/>
                    <a:pt x="28" y="40"/>
                  </a:cubicBezTo>
                  <a:cubicBezTo>
                    <a:pt x="23" y="36"/>
                    <a:pt x="7" y="14"/>
                    <a:pt x="2" y="8"/>
                  </a:cubicBezTo>
                  <a:cubicBezTo>
                    <a:pt x="2" y="10"/>
                    <a:pt x="0" y="12"/>
                    <a:pt x="0" y="15"/>
                  </a:cubicBezTo>
                  <a:cubicBezTo>
                    <a:pt x="3" y="21"/>
                    <a:pt x="23" y="57"/>
                    <a:pt x="25" y="59"/>
                  </a:cubicBezTo>
                  <a:cubicBezTo>
                    <a:pt x="30" y="63"/>
                    <a:pt x="35" y="60"/>
                    <a:pt x="40" y="62"/>
                  </a:cubicBezTo>
                  <a:cubicBezTo>
                    <a:pt x="42" y="58"/>
                    <a:pt x="47" y="55"/>
                    <a:pt x="45" y="48"/>
                  </a:cubicBezTo>
                  <a:cubicBezTo>
                    <a:pt x="44" y="42"/>
                    <a:pt x="18" y="7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37" name="Freeform 1564"/>
            <p:cNvSpPr>
              <a:spLocks/>
            </p:cNvSpPr>
            <p:nvPr userDrawn="1"/>
          </p:nvSpPr>
          <p:spPr bwMode="auto">
            <a:xfrm>
              <a:off x="363" y="314"/>
              <a:ext cx="11" cy="19"/>
            </a:xfrm>
            <a:custGeom>
              <a:avLst/>
              <a:gdLst>
                <a:gd name="T0" fmla="*/ 1 w 24"/>
                <a:gd name="T1" fmla="*/ 30 h 43"/>
                <a:gd name="T2" fmla="*/ 1 w 24"/>
                <a:gd name="T3" fmla="*/ 30 h 43"/>
                <a:gd name="T4" fmla="*/ 9 w 24"/>
                <a:gd name="T5" fmla="*/ 43 h 43"/>
                <a:gd name="T6" fmla="*/ 21 w 24"/>
                <a:gd name="T7" fmla="*/ 35 h 43"/>
                <a:gd name="T8" fmla="*/ 24 w 24"/>
                <a:gd name="T9" fmla="*/ 4 h 43"/>
                <a:gd name="T10" fmla="*/ 19 w 24"/>
                <a:gd name="T11" fmla="*/ 6 h 43"/>
                <a:gd name="T12" fmla="*/ 11 w 24"/>
                <a:gd name="T13" fmla="*/ 27 h 43"/>
                <a:gd name="T14" fmla="*/ 14 w 24"/>
                <a:gd name="T15" fmla="*/ 4 h 43"/>
                <a:gd name="T16" fmla="*/ 10 w 24"/>
                <a:gd name="T17" fmla="*/ 0 h 43"/>
                <a:gd name="T18" fmla="*/ 1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1" y="30"/>
                  </a:moveTo>
                  <a:lnTo>
                    <a:pt x="1" y="30"/>
                  </a:lnTo>
                  <a:cubicBezTo>
                    <a:pt x="0" y="37"/>
                    <a:pt x="6" y="38"/>
                    <a:pt x="9" y="43"/>
                  </a:cubicBezTo>
                  <a:cubicBezTo>
                    <a:pt x="13" y="40"/>
                    <a:pt x="21" y="39"/>
                    <a:pt x="21" y="35"/>
                  </a:cubicBezTo>
                  <a:cubicBezTo>
                    <a:pt x="22" y="29"/>
                    <a:pt x="24" y="11"/>
                    <a:pt x="24" y="4"/>
                  </a:cubicBezTo>
                  <a:cubicBezTo>
                    <a:pt x="22" y="5"/>
                    <a:pt x="20" y="5"/>
                    <a:pt x="19" y="6"/>
                  </a:cubicBezTo>
                  <a:cubicBezTo>
                    <a:pt x="17" y="11"/>
                    <a:pt x="13" y="23"/>
                    <a:pt x="11" y="27"/>
                  </a:cubicBezTo>
                  <a:cubicBezTo>
                    <a:pt x="12" y="21"/>
                    <a:pt x="14" y="4"/>
                    <a:pt x="14" y="4"/>
                  </a:cubicBezTo>
                  <a:cubicBezTo>
                    <a:pt x="14" y="4"/>
                    <a:pt x="11" y="1"/>
                    <a:pt x="10" y="0"/>
                  </a:cubicBezTo>
                  <a:cubicBezTo>
                    <a:pt x="7" y="8"/>
                    <a:pt x="4" y="19"/>
                    <a:pt x="1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38" name="Freeform 1565"/>
            <p:cNvSpPr>
              <a:spLocks/>
            </p:cNvSpPr>
            <p:nvPr userDrawn="1"/>
          </p:nvSpPr>
          <p:spPr bwMode="auto">
            <a:xfrm>
              <a:off x="375" y="313"/>
              <a:ext cx="10" cy="20"/>
            </a:xfrm>
            <a:custGeom>
              <a:avLst/>
              <a:gdLst>
                <a:gd name="T0" fmla="*/ 8 w 23"/>
                <a:gd name="T1" fmla="*/ 3 h 46"/>
                <a:gd name="T2" fmla="*/ 8 w 23"/>
                <a:gd name="T3" fmla="*/ 3 h 46"/>
                <a:gd name="T4" fmla="*/ 6 w 23"/>
                <a:gd name="T5" fmla="*/ 0 h 46"/>
                <a:gd name="T6" fmla="*/ 2 w 23"/>
                <a:gd name="T7" fmla="*/ 6 h 46"/>
                <a:gd name="T8" fmla="*/ 0 w 23"/>
                <a:gd name="T9" fmla="*/ 36 h 46"/>
                <a:gd name="T10" fmla="*/ 11 w 23"/>
                <a:gd name="T11" fmla="*/ 46 h 46"/>
                <a:gd name="T12" fmla="*/ 23 w 23"/>
                <a:gd name="T13" fmla="*/ 35 h 46"/>
                <a:gd name="T14" fmla="*/ 19 w 23"/>
                <a:gd name="T15" fmla="*/ 8 h 46"/>
                <a:gd name="T16" fmla="*/ 17 w 23"/>
                <a:gd name="T17" fmla="*/ 10 h 46"/>
                <a:gd name="T18" fmla="*/ 13 w 23"/>
                <a:gd name="T19" fmla="*/ 6 h 46"/>
                <a:gd name="T20" fmla="*/ 11 w 23"/>
                <a:gd name="T21" fmla="*/ 29 h 46"/>
                <a:gd name="T22" fmla="*/ 8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8" y="3"/>
                  </a:moveTo>
                  <a:lnTo>
                    <a:pt x="8" y="3"/>
                  </a:lnTo>
                  <a:cubicBezTo>
                    <a:pt x="7" y="2"/>
                    <a:pt x="6" y="2"/>
                    <a:pt x="6" y="0"/>
                  </a:cubicBezTo>
                  <a:cubicBezTo>
                    <a:pt x="5" y="3"/>
                    <a:pt x="3" y="5"/>
                    <a:pt x="2" y="6"/>
                  </a:cubicBezTo>
                  <a:cubicBezTo>
                    <a:pt x="2" y="11"/>
                    <a:pt x="0" y="33"/>
                    <a:pt x="0" y="36"/>
                  </a:cubicBezTo>
                  <a:cubicBezTo>
                    <a:pt x="0" y="42"/>
                    <a:pt x="6" y="43"/>
                    <a:pt x="11" y="46"/>
                  </a:cubicBezTo>
                  <a:cubicBezTo>
                    <a:pt x="16" y="42"/>
                    <a:pt x="23" y="41"/>
                    <a:pt x="23" y="35"/>
                  </a:cubicBezTo>
                  <a:cubicBezTo>
                    <a:pt x="22" y="27"/>
                    <a:pt x="20" y="14"/>
                    <a:pt x="19" y="8"/>
                  </a:cubicBezTo>
                  <a:cubicBezTo>
                    <a:pt x="19" y="8"/>
                    <a:pt x="18" y="9"/>
                    <a:pt x="17" y="10"/>
                  </a:cubicBezTo>
                  <a:cubicBezTo>
                    <a:pt x="15" y="7"/>
                    <a:pt x="14" y="7"/>
                    <a:pt x="13" y="6"/>
                  </a:cubicBezTo>
                  <a:cubicBezTo>
                    <a:pt x="12" y="9"/>
                    <a:pt x="12" y="21"/>
                    <a:pt x="11" y="29"/>
                  </a:cubicBezTo>
                  <a:cubicBezTo>
                    <a:pt x="9" y="21"/>
                    <a:pt x="9" y="11"/>
                    <a:pt x="8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39" name="Freeform 1566"/>
            <p:cNvSpPr>
              <a:spLocks/>
            </p:cNvSpPr>
            <p:nvPr userDrawn="1"/>
          </p:nvSpPr>
          <p:spPr bwMode="auto">
            <a:xfrm>
              <a:off x="387" y="313"/>
              <a:ext cx="1" cy="6"/>
            </a:xfrm>
            <a:custGeom>
              <a:avLst/>
              <a:gdLst>
                <a:gd name="T0" fmla="*/ 1 w 4"/>
                <a:gd name="T1" fmla="*/ 0 h 12"/>
                <a:gd name="T2" fmla="*/ 1 w 4"/>
                <a:gd name="T3" fmla="*/ 0 h 12"/>
                <a:gd name="T4" fmla="*/ 0 w 4"/>
                <a:gd name="T5" fmla="*/ 1 h 12"/>
                <a:gd name="T6" fmla="*/ 4 w 4"/>
                <a:gd name="T7" fmla="*/ 12 h 12"/>
                <a:gd name="T8" fmla="*/ 1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4" y="1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40" name="Freeform 1567"/>
            <p:cNvSpPr>
              <a:spLocks/>
            </p:cNvSpPr>
            <p:nvPr userDrawn="1"/>
          </p:nvSpPr>
          <p:spPr bwMode="auto">
            <a:xfrm>
              <a:off x="384" y="312"/>
              <a:ext cx="13" cy="19"/>
            </a:xfrm>
            <a:custGeom>
              <a:avLst/>
              <a:gdLst>
                <a:gd name="T0" fmla="*/ 8 w 29"/>
                <a:gd name="T1" fmla="*/ 0 h 42"/>
                <a:gd name="T2" fmla="*/ 8 w 29"/>
                <a:gd name="T3" fmla="*/ 0 h 42"/>
                <a:gd name="T4" fmla="*/ 13 w 29"/>
                <a:gd name="T5" fmla="*/ 24 h 42"/>
                <a:gd name="T6" fmla="*/ 4 w 29"/>
                <a:gd name="T7" fmla="*/ 4 h 42"/>
                <a:gd name="T8" fmla="*/ 0 w 29"/>
                <a:gd name="T9" fmla="*/ 7 h 42"/>
                <a:gd name="T10" fmla="*/ 5 w 29"/>
                <a:gd name="T11" fmla="*/ 35 h 42"/>
                <a:gd name="T12" fmla="*/ 19 w 29"/>
                <a:gd name="T13" fmla="*/ 42 h 42"/>
                <a:gd name="T14" fmla="*/ 25 w 29"/>
                <a:gd name="T15" fmla="*/ 25 h 42"/>
                <a:gd name="T16" fmla="*/ 15 w 29"/>
                <a:gd name="T17" fmla="*/ 3 h 42"/>
                <a:gd name="T18" fmla="*/ 8 w 29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42">
                  <a:moveTo>
                    <a:pt x="8" y="0"/>
                  </a:moveTo>
                  <a:lnTo>
                    <a:pt x="8" y="0"/>
                  </a:lnTo>
                  <a:cubicBezTo>
                    <a:pt x="10" y="7"/>
                    <a:pt x="13" y="19"/>
                    <a:pt x="13" y="24"/>
                  </a:cubicBezTo>
                  <a:cubicBezTo>
                    <a:pt x="10" y="18"/>
                    <a:pt x="6" y="9"/>
                    <a:pt x="4" y="4"/>
                  </a:cubicBezTo>
                  <a:lnTo>
                    <a:pt x="0" y="7"/>
                  </a:lnTo>
                  <a:cubicBezTo>
                    <a:pt x="1" y="14"/>
                    <a:pt x="4" y="31"/>
                    <a:pt x="5" y="35"/>
                  </a:cubicBezTo>
                  <a:cubicBezTo>
                    <a:pt x="7" y="41"/>
                    <a:pt x="14" y="40"/>
                    <a:pt x="19" y="42"/>
                  </a:cubicBezTo>
                  <a:cubicBezTo>
                    <a:pt x="22" y="37"/>
                    <a:pt x="29" y="34"/>
                    <a:pt x="25" y="25"/>
                  </a:cubicBezTo>
                  <a:cubicBezTo>
                    <a:pt x="23" y="20"/>
                    <a:pt x="16" y="6"/>
                    <a:pt x="15" y="3"/>
                  </a:cubicBezTo>
                  <a:cubicBezTo>
                    <a:pt x="13" y="2"/>
                    <a:pt x="11" y="3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41" name="Freeform 1568"/>
            <p:cNvSpPr>
              <a:spLocks/>
            </p:cNvSpPr>
            <p:nvPr userDrawn="1"/>
          </p:nvSpPr>
          <p:spPr bwMode="auto">
            <a:xfrm>
              <a:off x="365" y="311"/>
              <a:ext cx="2" cy="9"/>
            </a:xfrm>
            <a:custGeom>
              <a:avLst/>
              <a:gdLst>
                <a:gd name="T0" fmla="*/ 5 w 5"/>
                <a:gd name="T1" fmla="*/ 3 h 20"/>
                <a:gd name="T2" fmla="*/ 5 w 5"/>
                <a:gd name="T3" fmla="*/ 3 h 20"/>
                <a:gd name="T4" fmla="*/ 5 w 5"/>
                <a:gd name="T5" fmla="*/ 0 h 20"/>
                <a:gd name="T6" fmla="*/ 0 w 5"/>
                <a:gd name="T7" fmla="*/ 2 h 20"/>
                <a:gd name="T8" fmla="*/ 0 w 5"/>
                <a:gd name="T9" fmla="*/ 20 h 20"/>
                <a:gd name="T10" fmla="*/ 5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3"/>
                  </a:moveTo>
                  <a:lnTo>
                    <a:pt x="5" y="3"/>
                  </a:lnTo>
                  <a:cubicBezTo>
                    <a:pt x="5" y="2"/>
                    <a:pt x="4" y="1"/>
                    <a:pt x="5" y="0"/>
                  </a:cubicBezTo>
                  <a:cubicBezTo>
                    <a:pt x="4" y="1"/>
                    <a:pt x="2" y="2"/>
                    <a:pt x="0" y="2"/>
                  </a:cubicBezTo>
                  <a:lnTo>
                    <a:pt x="0" y="20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42" name="Freeform 1569"/>
            <p:cNvSpPr>
              <a:spLocks/>
            </p:cNvSpPr>
            <p:nvPr userDrawn="1"/>
          </p:nvSpPr>
          <p:spPr bwMode="auto">
            <a:xfrm>
              <a:off x="392" y="309"/>
              <a:ext cx="14" cy="18"/>
            </a:xfrm>
            <a:custGeom>
              <a:avLst/>
              <a:gdLst>
                <a:gd name="T0" fmla="*/ 13 w 32"/>
                <a:gd name="T1" fmla="*/ 0 h 39"/>
                <a:gd name="T2" fmla="*/ 13 w 32"/>
                <a:gd name="T3" fmla="*/ 0 h 39"/>
                <a:gd name="T4" fmla="*/ 9 w 32"/>
                <a:gd name="T5" fmla="*/ 5 h 39"/>
                <a:gd name="T6" fmla="*/ 18 w 32"/>
                <a:gd name="T7" fmla="*/ 25 h 39"/>
                <a:gd name="T8" fmla="*/ 6 w 32"/>
                <a:gd name="T9" fmla="*/ 8 h 39"/>
                <a:gd name="T10" fmla="*/ 0 w 32"/>
                <a:gd name="T11" fmla="*/ 9 h 39"/>
                <a:gd name="T12" fmla="*/ 11 w 32"/>
                <a:gd name="T13" fmla="*/ 34 h 39"/>
                <a:gd name="T14" fmla="*/ 26 w 32"/>
                <a:gd name="T15" fmla="*/ 39 h 39"/>
                <a:gd name="T16" fmla="*/ 29 w 32"/>
                <a:gd name="T17" fmla="*/ 25 h 39"/>
                <a:gd name="T18" fmla="*/ 13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3" y="0"/>
                  </a:moveTo>
                  <a:lnTo>
                    <a:pt x="13" y="0"/>
                  </a:lnTo>
                  <a:cubicBezTo>
                    <a:pt x="12" y="2"/>
                    <a:pt x="10" y="3"/>
                    <a:pt x="9" y="5"/>
                  </a:cubicBezTo>
                  <a:cubicBezTo>
                    <a:pt x="12" y="11"/>
                    <a:pt x="16" y="20"/>
                    <a:pt x="18" y="25"/>
                  </a:cubicBezTo>
                  <a:cubicBezTo>
                    <a:pt x="15" y="23"/>
                    <a:pt x="8" y="11"/>
                    <a:pt x="6" y="8"/>
                  </a:cubicBezTo>
                  <a:cubicBezTo>
                    <a:pt x="4" y="8"/>
                    <a:pt x="2" y="9"/>
                    <a:pt x="0" y="9"/>
                  </a:cubicBezTo>
                  <a:cubicBezTo>
                    <a:pt x="2" y="15"/>
                    <a:pt x="6" y="24"/>
                    <a:pt x="11" y="34"/>
                  </a:cubicBezTo>
                  <a:cubicBezTo>
                    <a:pt x="14" y="39"/>
                    <a:pt x="21" y="38"/>
                    <a:pt x="26" y="39"/>
                  </a:cubicBezTo>
                  <a:cubicBezTo>
                    <a:pt x="28" y="33"/>
                    <a:pt x="32" y="30"/>
                    <a:pt x="29" y="25"/>
                  </a:cubicBezTo>
                  <a:cubicBezTo>
                    <a:pt x="26" y="18"/>
                    <a:pt x="17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43" name="Freeform 1570"/>
            <p:cNvSpPr>
              <a:spLocks/>
            </p:cNvSpPr>
            <p:nvPr userDrawn="1"/>
          </p:nvSpPr>
          <p:spPr bwMode="auto">
            <a:xfrm>
              <a:off x="397" y="305"/>
              <a:ext cx="18" cy="15"/>
            </a:xfrm>
            <a:custGeom>
              <a:avLst/>
              <a:gdLst>
                <a:gd name="T0" fmla="*/ 14 w 40"/>
                <a:gd name="T1" fmla="*/ 0 h 33"/>
                <a:gd name="T2" fmla="*/ 14 w 40"/>
                <a:gd name="T3" fmla="*/ 0 h 33"/>
                <a:gd name="T4" fmla="*/ 10 w 40"/>
                <a:gd name="T5" fmla="*/ 2 h 33"/>
                <a:gd name="T6" fmla="*/ 24 w 40"/>
                <a:gd name="T7" fmla="*/ 19 h 33"/>
                <a:gd name="T8" fmla="*/ 5 w 40"/>
                <a:gd name="T9" fmla="*/ 3 h 33"/>
                <a:gd name="T10" fmla="*/ 0 w 40"/>
                <a:gd name="T11" fmla="*/ 1 h 33"/>
                <a:gd name="T12" fmla="*/ 1 w 40"/>
                <a:gd name="T13" fmla="*/ 6 h 33"/>
                <a:gd name="T14" fmla="*/ 18 w 40"/>
                <a:gd name="T15" fmla="*/ 28 h 33"/>
                <a:gd name="T16" fmla="*/ 35 w 40"/>
                <a:gd name="T17" fmla="*/ 33 h 33"/>
                <a:gd name="T18" fmla="*/ 35 w 40"/>
                <a:gd name="T19" fmla="*/ 15 h 33"/>
                <a:gd name="T20" fmla="*/ 14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14" y="0"/>
                  </a:moveTo>
                  <a:lnTo>
                    <a:pt x="14" y="0"/>
                  </a:lnTo>
                  <a:cubicBezTo>
                    <a:pt x="12" y="1"/>
                    <a:pt x="11" y="1"/>
                    <a:pt x="10" y="2"/>
                  </a:cubicBezTo>
                  <a:cubicBezTo>
                    <a:pt x="15" y="6"/>
                    <a:pt x="19" y="13"/>
                    <a:pt x="24" y="19"/>
                  </a:cubicBezTo>
                  <a:cubicBezTo>
                    <a:pt x="19" y="15"/>
                    <a:pt x="6" y="4"/>
                    <a:pt x="5" y="3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4" y="11"/>
                    <a:pt x="14" y="24"/>
                    <a:pt x="18" y="28"/>
                  </a:cubicBezTo>
                  <a:cubicBezTo>
                    <a:pt x="22" y="32"/>
                    <a:pt x="28" y="32"/>
                    <a:pt x="35" y="33"/>
                  </a:cubicBezTo>
                  <a:cubicBezTo>
                    <a:pt x="37" y="26"/>
                    <a:pt x="40" y="20"/>
                    <a:pt x="35" y="15"/>
                  </a:cubicBezTo>
                  <a:cubicBezTo>
                    <a:pt x="32" y="11"/>
                    <a:pt x="16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44" name="Freeform 1571"/>
            <p:cNvSpPr>
              <a:spLocks/>
            </p:cNvSpPr>
            <p:nvPr userDrawn="1"/>
          </p:nvSpPr>
          <p:spPr bwMode="auto">
            <a:xfrm>
              <a:off x="405" y="299"/>
              <a:ext cx="18" cy="13"/>
            </a:xfrm>
            <a:custGeom>
              <a:avLst/>
              <a:gdLst>
                <a:gd name="T0" fmla="*/ 31 w 40"/>
                <a:gd name="T1" fmla="*/ 6 h 27"/>
                <a:gd name="T2" fmla="*/ 31 w 40"/>
                <a:gd name="T3" fmla="*/ 6 h 27"/>
                <a:gd name="T4" fmla="*/ 4 w 40"/>
                <a:gd name="T5" fmla="*/ 0 h 27"/>
                <a:gd name="T6" fmla="*/ 5 w 40"/>
                <a:gd name="T7" fmla="*/ 5 h 27"/>
                <a:gd name="T8" fmla="*/ 25 w 40"/>
                <a:gd name="T9" fmla="*/ 14 h 27"/>
                <a:gd name="T10" fmla="*/ 5 w 40"/>
                <a:gd name="T11" fmla="*/ 10 h 27"/>
                <a:gd name="T12" fmla="*/ 0 w 40"/>
                <a:gd name="T13" fmla="*/ 12 h 27"/>
                <a:gd name="T14" fmla="*/ 21 w 40"/>
                <a:gd name="T15" fmla="*/ 23 h 27"/>
                <a:gd name="T16" fmla="*/ 40 w 40"/>
                <a:gd name="T17" fmla="*/ 21 h 27"/>
                <a:gd name="T18" fmla="*/ 31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31" y="6"/>
                  </a:moveTo>
                  <a:lnTo>
                    <a:pt x="31" y="6"/>
                  </a:lnTo>
                  <a:cubicBezTo>
                    <a:pt x="28" y="5"/>
                    <a:pt x="4" y="0"/>
                    <a:pt x="4" y="0"/>
                  </a:cubicBezTo>
                  <a:cubicBezTo>
                    <a:pt x="4" y="2"/>
                    <a:pt x="4" y="3"/>
                    <a:pt x="5" y="5"/>
                  </a:cubicBezTo>
                  <a:cubicBezTo>
                    <a:pt x="12" y="8"/>
                    <a:pt x="19" y="12"/>
                    <a:pt x="25" y="14"/>
                  </a:cubicBezTo>
                  <a:cubicBezTo>
                    <a:pt x="17" y="14"/>
                    <a:pt x="6" y="10"/>
                    <a:pt x="5" y="10"/>
                  </a:cubicBezTo>
                  <a:cubicBezTo>
                    <a:pt x="3" y="10"/>
                    <a:pt x="0" y="12"/>
                    <a:pt x="0" y="12"/>
                  </a:cubicBezTo>
                  <a:cubicBezTo>
                    <a:pt x="5" y="14"/>
                    <a:pt x="13" y="20"/>
                    <a:pt x="21" y="23"/>
                  </a:cubicBezTo>
                  <a:cubicBezTo>
                    <a:pt x="28" y="27"/>
                    <a:pt x="37" y="23"/>
                    <a:pt x="40" y="21"/>
                  </a:cubicBezTo>
                  <a:cubicBezTo>
                    <a:pt x="40" y="15"/>
                    <a:pt x="38" y="8"/>
                    <a:pt x="3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45" name="Freeform 1572"/>
            <p:cNvSpPr>
              <a:spLocks/>
            </p:cNvSpPr>
            <p:nvPr userDrawn="1"/>
          </p:nvSpPr>
          <p:spPr bwMode="auto">
            <a:xfrm>
              <a:off x="429" y="298"/>
              <a:ext cx="10" cy="1"/>
            </a:xfrm>
            <a:custGeom>
              <a:avLst/>
              <a:gdLst>
                <a:gd name="T0" fmla="*/ 23 w 23"/>
                <a:gd name="T1" fmla="*/ 2 h 3"/>
                <a:gd name="T2" fmla="*/ 23 w 23"/>
                <a:gd name="T3" fmla="*/ 2 h 3"/>
                <a:gd name="T4" fmla="*/ 0 w 23"/>
                <a:gd name="T5" fmla="*/ 0 h 3"/>
                <a:gd name="T6" fmla="*/ 0 w 23"/>
                <a:gd name="T7" fmla="*/ 2 h 3"/>
                <a:gd name="T8" fmla="*/ 23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23" y="2"/>
                  </a:moveTo>
                  <a:lnTo>
                    <a:pt x="23" y="2"/>
                  </a:lnTo>
                  <a:cubicBezTo>
                    <a:pt x="12" y="0"/>
                    <a:pt x="4" y="0"/>
                    <a:pt x="0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7" y="3"/>
                    <a:pt x="12" y="2"/>
                    <a:pt x="2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46" name="Freeform 1573"/>
            <p:cNvSpPr>
              <a:spLocks/>
            </p:cNvSpPr>
            <p:nvPr userDrawn="1"/>
          </p:nvSpPr>
          <p:spPr bwMode="auto">
            <a:xfrm>
              <a:off x="424" y="293"/>
              <a:ext cx="38" cy="12"/>
            </a:xfrm>
            <a:custGeom>
              <a:avLst/>
              <a:gdLst>
                <a:gd name="T0" fmla="*/ 84 w 84"/>
                <a:gd name="T1" fmla="*/ 12 h 27"/>
                <a:gd name="T2" fmla="*/ 84 w 84"/>
                <a:gd name="T3" fmla="*/ 12 h 27"/>
                <a:gd name="T4" fmla="*/ 49 w 84"/>
                <a:gd name="T5" fmla="*/ 0 h 27"/>
                <a:gd name="T6" fmla="*/ 5 w 84"/>
                <a:gd name="T7" fmla="*/ 2 h 27"/>
                <a:gd name="T8" fmla="*/ 10 w 84"/>
                <a:gd name="T9" fmla="*/ 9 h 27"/>
                <a:gd name="T10" fmla="*/ 50 w 84"/>
                <a:gd name="T11" fmla="*/ 13 h 27"/>
                <a:gd name="T12" fmla="*/ 9 w 84"/>
                <a:gd name="T13" fmla="*/ 14 h 27"/>
                <a:gd name="T14" fmla="*/ 0 w 84"/>
                <a:gd name="T15" fmla="*/ 20 h 27"/>
                <a:gd name="T16" fmla="*/ 50 w 84"/>
                <a:gd name="T17" fmla="*/ 26 h 27"/>
                <a:gd name="T18" fmla="*/ 84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84" y="12"/>
                  </a:moveTo>
                  <a:lnTo>
                    <a:pt x="84" y="12"/>
                  </a:lnTo>
                  <a:cubicBezTo>
                    <a:pt x="77" y="5"/>
                    <a:pt x="64" y="0"/>
                    <a:pt x="49" y="0"/>
                  </a:cubicBezTo>
                  <a:cubicBezTo>
                    <a:pt x="34" y="1"/>
                    <a:pt x="20" y="1"/>
                    <a:pt x="5" y="2"/>
                  </a:cubicBezTo>
                  <a:cubicBezTo>
                    <a:pt x="7" y="4"/>
                    <a:pt x="9" y="7"/>
                    <a:pt x="10" y="9"/>
                  </a:cubicBezTo>
                  <a:cubicBezTo>
                    <a:pt x="24" y="10"/>
                    <a:pt x="34" y="10"/>
                    <a:pt x="50" y="13"/>
                  </a:cubicBezTo>
                  <a:cubicBezTo>
                    <a:pt x="36" y="15"/>
                    <a:pt x="13" y="15"/>
                    <a:pt x="9" y="14"/>
                  </a:cubicBezTo>
                  <a:cubicBezTo>
                    <a:pt x="7" y="17"/>
                    <a:pt x="4" y="19"/>
                    <a:pt x="0" y="20"/>
                  </a:cubicBezTo>
                  <a:cubicBezTo>
                    <a:pt x="21" y="23"/>
                    <a:pt x="36" y="25"/>
                    <a:pt x="50" y="26"/>
                  </a:cubicBezTo>
                  <a:cubicBezTo>
                    <a:pt x="66" y="27"/>
                    <a:pt x="77" y="23"/>
                    <a:pt x="84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47" name="Freeform 1574"/>
            <p:cNvSpPr>
              <a:spLocks/>
            </p:cNvSpPr>
            <p:nvPr userDrawn="1"/>
          </p:nvSpPr>
          <p:spPr bwMode="auto">
            <a:xfrm>
              <a:off x="405" y="292"/>
              <a:ext cx="22" cy="10"/>
            </a:xfrm>
            <a:custGeom>
              <a:avLst/>
              <a:gdLst>
                <a:gd name="T0" fmla="*/ 38 w 51"/>
                <a:gd name="T1" fmla="*/ 2 h 22"/>
                <a:gd name="T2" fmla="*/ 38 w 51"/>
                <a:gd name="T3" fmla="*/ 2 h 22"/>
                <a:gd name="T4" fmla="*/ 9 w 51"/>
                <a:gd name="T5" fmla="*/ 1 h 22"/>
                <a:gd name="T6" fmla="*/ 5 w 51"/>
                <a:gd name="T7" fmla="*/ 5 h 22"/>
                <a:gd name="T8" fmla="*/ 28 w 51"/>
                <a:gd name="T9" fmla="*/ 10 h 22"/>
                <a:gd name="T10" fmla="*/ 0 w 51"/>
                <a:gd name="T11" fmla="*/ 9 h 22"/>
                <a:gd name="T12" fmla="*/ 4 w 51"/>
                <a:gd name="T13" fmla="*/ 15 h 22"/>
                <a:gd name="T14" fmla="*/ 33 w 51"/>
                <a:gd name="T15" fmla="*/ 20 h 22"/>
                <a:gd name="T16" fmla="*/ 51 w 51"/>
                <a:gd name="T17" fmla="*/ 13 h 22"/>
                <a:gd name="T18" fmla="*/ 38 w 51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22">
                  <a:moveTo>
                    <a:pt x="38" y="2"/>
                  </a:moveTo>
                  <a:lnTo>
                    <a:pt x="38" y="2"/>
                  </a:lnTo>
                  <a:cubicBezTo>
                    <a:pt x="31" y="1"/>
                    <a:pt x="15" y="0"/>
                    <a:pt x="9" y="1"/>
                  </a:cubicBezTo>
                  <a:cubicBezTo>
                    <a:pt x="8" y="2"/>
                    <a:pt x="6" y="4"/>
                    <a:pt x="5" y="5"/>
                  </a:cubicBezTo>
                  <a:cubicBezTo>
                    <a:pt x="10" y="7"/>
                    <a:pt x="21" y="8"/>
                    <a:pt x="28" y="10"/>
                  </a:cubicBezTo>
                  <a:cubicBezTo>
                    <a:pt x="21" y="11"/>
                    <a:pt x="7" y="9"/>
                    <a:pt x="0" y="9"/>
                  </a:cubicBezTo>
                  <a:cubicBezTo>
                    <a:pt x="2" y="11"/>
                    <a:pt x="3" y="13"/>
                    <a:pt x="4" y="15"/>
                  </a:cubicBezTo>
                  <a:cubicBezTo>
                    <a:pt x="10" y="17"/>
                    <a:pt x="33" y="20"/>
                    <a:pt x="33" y="20"/>
                  </a:cubicBezTo>
                  <a:cubicBezTo>
                    <a:pt x="44" y="22"/>
                    <a:pt x="48" y="18"/>
                    <a:pt x="51" y="13"/>
                  </a:cubicBezTo>
                  <a:cubicBezTo>
                    <a:pt x="49" y="7"/>
                    <a:pt x="44" y="2"/>
                    <a:pt x="3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48" name="Freeform 1575"/>
            <p:cNvSpPr>
              <a:spLocks/>
            </p:cNvSpPr>
            <p:nvPr userDrawn="1"/>
          </p:nvSpPr>
          <p:spPr bwMode="auto">
            <a:xfrm>
              <a:off x="298" y="287"/>
              <a:ext cx="66" cy="89"/>
            </a:xfrm>
            <a:custGeom>
              <a:avLst/>
              <a:gdLst>
                <a:gd name="T0" fmla="*/ 73 w 146"/>
                <a:gd name="T1" fmla="*/ 0 h 196"/>
                <a:gd name="T2" fmla="*/ 73 w 146"/>
                <a:gd name="T3" fmla="*/ 0 h 196"/>
                <a:gd name="T4" fmla="*/ 0 w 146"/>
                <a:gd name="T5" fmla="*/ 0 h 196"/>
                <a:gd name="T6" fmla="*/ 0 w 146"/>
                <a:gd name="T7" fmla="*/ 148 h 196"/>
                <a:gd name="T8" fmla="*/ 24 w 146"/>
                <a:gd name="T9" fmla="*/ 175 h 196"/>
                <a:gd name="T10" fmla="*/ 48 w 146"/>
                <a:gd name="T11" fmla="*/ 175 h 196"/>
                <a:gd name="T12" fmla="*/ 73 w 146"/>
                <a:gd name="T13" fmla="*/ 196 h 196"/>
                <a:gd name="T14" fmla="*/ 98 w 146"/>
                <a:gd name="T15" fmla="*/ 175 h 196"/>
                <a:gd name="T16" fmla="*/ 122 w 146"/>
                <a:gd name="T17" fmla="*/ 175 h 196"/>
                <a:gd name="T18" fmla="*/ 146 w 146"/>
                <a:gd name="T19" fmla="*/ 148 h 196"/>
                <a:gd name="T20" fmla="*/ 146 w 146"/>
                <a:gd name="T21" fmla="*/ 0 h 196"/>
                <a:gd name="T22" fmla="*/ 73 w 146"/>
                <a:gd name="T2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6" h="196">
                  <a:moveTo>
                    <a:pt x="73" y="0"/>
                  </a:moveTo>
                  <a:lnTo>
                    <a:pt x="73" y="0"/>
                  </a:lnTo>
                  <a:lnTo>
                    <a:pt x="0" y="0"/>
                  </a:lnTo>
                  <a:lnTo>
                    <a:pt x="0" y="148"/>
                  </a:lnTo>
                  <a:cubicBezTo>
                    <a:pt x="0" y="166"/>
                    <a:pt x="8" y="175"/>
                    <a:pt x="24" y="175"/>
                  </a:cubicBezTo>
                  <a:lnTo>
                    <a:pt x="48" y="175"/>
                  </a:lnTo>
                  <a:cubicBezTo>
                    <a:pt x="61" y="175"/>
                    <a:pt x="69" y="184"/>
                    <a:pt x="73" y="196"/>
                  </a:cubicBezTo>
                  <a:cubicBezTo>
                    <a:pt x="76" y="184"/>
                    <a:pt x="85" y="175"/>
                    <a:pt x="98" y="175"/>
                  </a:cubicBezTo>
                  <a:lnTo>
                    <a:pt x="122" y="175"/>
                  </a:lnTo>
                  <a:cubicBezTo>
                    <a:pt x="138" y="175"/>
                    <a:pt x="146" y="166"/>
                    <a:pt x="146" y="148"/>
                  </a:cubicBezTo>
                  <a:lnTo>
                    <a:pt x="146" y="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00793B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49" name="Freeform 1576"/>
            <p:cNvSpPr>
              <a:spLocks/>
            </p:cNvSpPr>
            <p:nvPr userDrawn="1"/>
          </p:nvSpPr>
          <p:spPr bwMode="auto">
            <a:xfrm>
              <a:off x="410" y="286"/>
              <a:ext cx="7" cy="2"/>
            </a:xfrm>
            <a:custGeom>
              <a:avLst/>
              <a:gdLst>
                <a:gd name="T0" fmla="*/ 15 w 15"/>
                <a:gd name="T1" fmla="*/ 0 h 3"/>
                <a:gd name="T2" fmla="*/ 15 w 15"/>
                <a:gd name="T3" fmla="*/ 0 h 3"/>
                <a:gd name="T4" fmla="*/ 0 w 15"/>
                <a:gd name="T5" fmla="*/ 1 h 3"/>
                <a:gd name="T6" fmla="*/ 2 w 15"/>
                <a:gd name="T7" fmla="*/ 3 h 3"/>
                <a:gd name="T8" fmla="*/ 15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15" y="0"/>
                  </a:moveTo>
                  <a:lnTo>
                    <a:pt x="15" y="0"/>
                  </a:lnTo>
                  <a:cubicBezTo>
                    <a:pt x="10" y="0"/>
                    <a:pt x="5" y="1"/>
                    <a:pt x="0" y="1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7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50" name="Freeform 1577"/>
            <p:cNvSpPr>
              <a:spLocks/>
            </p:cNvSpPr>
            <p:nvPr userDrawn="1"/>
          </p:nvSpPr>
          <p:spPr bwMode="auto">
            <a:xfrm>
              <a:off x="431" y="286"/>
              <a:ext cx="9" cy="2"/>
            </a:xfrm>
            <a:custGeom>
              <a:avLst/>
              <a:gdLst>
                <a:gd name="T0" fmla="*/ 21 w 21"/>
                <a:gd name="T1" fmla="*/ 0 h 4"/>
                <a:gd name="T2" fmla="*/ 21 w 21"/>
                <a:gd name="T3" fmla="*/ 0 h 4"/>
                <a:gd name="T4" fmla="*/ 2 w 21"/>
                <a:gd name="T5" fmla="*/ 2 h 4"/>
                <a:gd name="T6" fmla="*/ 0 w 21"/>
                <a:gd name="T7" fmla="*/ 4 h 4"/>
                <a:gd name="T8" fmla="*/ 21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21" y="0"/>
                  </a:moveTo>
                  <a:lnTo>
                    <a:pt x="21" y="0"/>
                  </a:lnTo>
                  <a:cubicBezTo>
                    <a:pt x="17" y="0"/>
                    <a:pt x="2" y="2"/>
                    <a:pt x="2" y="2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0" y="4"/>
                    <a:pt x="18" y="1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51" name="Freeform 1578"/>
            <p:cNvSpPr>
              <a:spLocks/>
            </p:cNvSpPr>
            <p:nvPr userDrawn="1"/>
          </p:nvSpPr>
          <p:spPr bwMode="auto">
            <a:xfrm>
              <a:off x="365" y="284"/>
              <a:ext cx="12" cy="11"/>
            </a:xfrm>
            <a:custGeom>
              <a:avLst/>
              <a:gdLst>
                <a:gd name="T0" fmla="*/ 20 w 27"/>
                <a:gd name="T1" fmla="*/ 0 h 24"/>
                <a:gd name="T2" fmla="*/ 20 w 27"/>
                <a:gd name="T3" fmla="*/ 0 h 24"/>
                <a:gd name="T4" fmla="*/ 0 w 27"/>
                <a:gd name="T5" fmla="*/ 3 h 24"/>
                <a:gd name="T6" fmla="*/ 0 w 27"/>
                <a:gd name="T7" fmla="*/ 22 h 24"/>
                <a:gd name="T8" fmla="*/ 20 w 2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4">
                  <a:moveTo>
                    <a:pt x="20" y="0"/>
                  </a:moveTo>
                  <a:lnTo>
                    <a:pt x="20" y="0"/>
                  </a:lnTo>
                  <a:cubicBezTo>
                    <a:pt x="14" y="5"/>
                    <a:pt x="8" y="5"/>
                    <a:pt x="0" y="3"/>
                  </a:cubicBezTo>
                  <a:lnTo>
                    <a:pt x="0" y="22"/>
                  </a:lnTo>
                  <a:cubicBezTo>
                    <a:pt x="14" y="24"/>
                    <a:pt x="27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52" name="Freeform 1579"/>
            <p:cNvSpPr>
              <a:spLocks/>
            </p:cNvSpPr>
            <p:nvPr userDrawn="1"/>
          </p:nvSpPr>
          <p:spPr bwMode="auto">
            <a:xfrm>
              <a:off x="337" y="280"/>
              <a:ext cx="1" cy="5"/>
            </a:xfrm>
            <a:custGeom>
              <a:avLst/>
              <a:gdLst>
                <a:gd name="T0" fmla="*/ 0 w 4"/>
                <a:gd name="T1" fmla="*/ 0 h 11"/>
                <a:gd name="T2" fmla="*/ 0 w 4"/>
                <a:gd name="T3" fmla="*/ 0 h 11"/>
                <a:gd name="T4" fmla="*/ 0 w 4"/>
                <a:gd name="T5" fmla="*/ 11 h 11"/>
                <a:gd name="T6" fmla="*/ 4 w 4"/>
                <a:gd name="T7" fmla="*/ 11 h 11"/>
                <a:gd name="T8" fmla="*/ 0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0" y="0"/>
                  </a:moveTo>
                  <a:lnTo>
                    <a:pt x="0" y="0"/>
                  </a:lnTo>
                  <a:cubicBezTo>
                    <a:pt x="0" y="3"/>
                    <a:pt x="0" y="7"/>
                    <a:pt x="0" y="11"/>
                  </a:cubicBezTo>
                  <a:lnTo>
                    <a:pt x="4" y="11"/>
                  </a:lnTo>
                  <a:cubicBezTo>
                    <a:pt x="3" y="8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53" name="Freeform 1580"/>
            <p:cNvSpPr>
              <a:spLocks/>
            </p:cNvSpPr>
            <p:nvPr userDrawn="1"/>
          </p:nvSpPr>
          <p:spPr bwMode="auto">
            <a:xfrm>
              <a:off x="407" y="280"/>
              <a:ext cx="23" cy="11"/>
            </a:xfrm>
            <a:custGeom>
              <a:avLst/>
              <a:gdLst>
                <a:gd name="T0" fmla="*/ 52 w 52"/>
                <a:gd name="T1" fmla="*/ 11 h 24"/>
                <a:gd name="T2" fmla="*/ 52 w 52"/>
                <a:gd name="T3" fmla="*/ 11 h 24"/>
                <a:gd name="T4" fmla="*/ 28 w 52"/>
                <a:gd name="T5" fmla="*/ 2 h 24"/>
                <a:gd name="T6" fmla="*/ 0 w 52"/>
                <a:gd name="T7" fmla="*/ 8 h 24"/>
                <a:gd name="T8" fmla="*/ 6 w 52"/>
                <a:gd name="T9" fmla="*/ 13 h 24"/>
                <a:gd name="T10" fmla="*/ 31 w 52"/>
                <a:gd name="T11" fmla="*/ 13 h 24"/>
                <a:gd name="T12" fmla="*/ 9 w 52"/>
                <a:gd name="T13" fmla="*/ 17 h 24"/>
                <a:gd name="T14" fmla="*/ 6 w 52"/>
                <a:gd name="T15" fmla="*/ 23 h 24"/>
                <a:gd name="T16" fmla="*/ 35 w 52"/>
                <a:gd name="T17" fmla="*/ 23 h 24"/>
                <a:gd name="T18" fmla="*/ 52 w 52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4">
                  <a:moveTo>
                    <a:pt x="52" y="11"/>
                  </a:moveTo>
                  <a:lnTo>
                    <a:pt x="52" y="11"/>
                  </a:lnTo>
                  <a:cubicBezTo>
                    <a:pt x="48" y="2"/>
                    <a:pt x="39" y="0"/>
                    <a:pt x="28" y="2"/>
                  </a:cubicBezTo>
                  <a:cubicBezTo>
                    <a:pt x="18" y="5"/>
                    <a:pt x="10" y="6"/>
                    <a:pt x="0" y="8"/>
                  </a:cubicBezTo>
                  <a:cubicBezTo>
                    <a:pt x="2" y="9"/>
                    <a:pt x="3" y="10"/>
                    <a:pt x="6" y="13"/>
                  </a:cubicBezTo>
                  <a:cubicBezTo>
                    <a:pt x="12" y="13"/>
                    <a:pt x="22" y="11"/>
                    <a:pt x="31" y="13"/>
                  </a:cubicBezTo>
                  <a:cubicBezTo>
                    <a:pt x="25" y="15"/>
                    <a:pt x="15" y="17"/>
                    <a:pt x="9" y="17"/>
                  </a:cubicBezTo>
                  <a:cubicBezTo>
                    <a:pt x="8" y="19"/>
                    <a:pt x="6" y="23"/>
                    <a:pt x="6" y="23"/>
                  </a:cubicBezTo>
                  <a:cubicBezTo>
                    <a:pt x="12" y="23"/>
                    <a:pt x="27" y="24"/>
                    <a:pt x="35" y="23"/>
                  </a:cubicBezTo>
                  <a:cubicBezTo>
                    <a:pt x="44" y="22"/>
                    <a:pt x="50" y="16"/>
                    <a:pt x="52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54" name="Freeform 1581"/>
            <p:cNvSpPr>
              <a:spLocks/>
            </p:cNvSpPr>
            <p:nvPr userDrawn="1"/>
          </p:nvSpPr>
          <p:spPr bwMode="auto">
            <a:xfrm>
              <a:off x="345" y="278"/>
              <a:ext cx="3" cy="7"/>
            </a:xfrm>
            <a:custGeom>
              <a:avLst/>
              <a:gdLst>
                <a:gd name="T0" fmla="*/ 0 w 6"/>
                <a:gd name="T1" fmla="*/ 0 h 16"/>
                <a:gd name="T2" fmla="*/ 0 w 6"/>
                <a:gd name="T3" fmla="*/ 0 h 16"/>
                <a:gd name="T4" fmla="*/ 1 w 6"/>
                <a:gd name="T5" fmla="*/ 16 h 16"/>
                <a:gd name="T6" fmla="*/ 6 w 6"/>
                <a:gd name="T7" fmla="*/ 16 h 16"/>
                <a:gd name="T8" fmla="*/ 0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0" y="0"/>
                  </a:moveTo>
                  <a:lnTo>
                    <a:pt x="0" y="0"/>
                  </a:lnTo>
                  <a:cubicBezTo>
                    <a:pt x="0" y="6"/>
                    <a:pt x="1" y="12"/>
                    <a:pt x="1" y="16"/>
                  </a:cubicBezTo>
                  <a:lnTo>
                    <a:pt x="6" y="16"/>
                  </a:lnTo>
                  <a:cubicBezTo>
                    <a:pt x="4" y="11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55" name="Freeform 1582"/>
            <p:cNvSpPr>
              <a:spLocks/>
            </p:cNvSpPr>
            <p:nvPr userDrawn="1"/>
          </p:nvSpPr>
          <p:spPr bwMode="auto">
            <a:xfrm>
              <a:off x="350" y="276"/>
              <a:ext cx="5" cy="9"/>
            </a:xfrm>
            <a:custGeom>
              <a:avLst/>
              <a:gdLst>
                <a:gd name="T0" fmla="*/ 0 w 11"/>
                <a:gd name="T1" fmla="*/ 0 h 20"/>
                <a:gd name="T2" fmla="*/ 0 w 11"/>
                <a:gd name="T3" fmla="*/ 0 h 20"/>
                <a:gd name="T4" fmla="*/ 5 w 11"/>
                <a:gd name="T5" fmla="*/ 20 h 20"/>
                <a:gd name="T6" fmla="*/ 11 w 11"/>
                <a:gd name="T7" fmla="*/ 20 h 20"/>
                <a:gd name="T8" fmla="*/ 0 w 11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0">
                  <a:moveTo>
                    <a:pt x="0" y="0"/>
                  </a:moveTo>
                  <a:lnTo>
                    <a:pt x="0" y="0"/>
                  </a:lnTo>
                  <a:cubicBezTo>
                    <a:pt x="1" y="7"/>
                    <a:pt x="4" y="16"/>
                    <a:pt x="5" y="20"/>
                  </a:cubicBezTo>
                  <a:lnTo>
                    <a:pt x="11" y="20"/>
                  </a:lnTo>
                  <a:cubicBezTo>
                    <a:pt x="9" y="16"/>
                    <a:pt x="1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56" name="Freeform 1583"/>
            <p:cNvSpPr>
              <a:spLocks/>
            </p:cNvSpPr>
            <p:nvPr userDrawn="1"/>
          </p:nvSpPr>
          <p:spPr bwMode="auto">
            <a:xfrm>
              <a:off x="425" y="278"/>
              <a:ext cx="40" cy="14"/>
            </a:xfrm>
            <a:custGeom>
              <a:avLst/>
              <a:gdLst>
                <a:gd name="T0" fmla="*/ 89 w 89"/>
                <a:gd name="T1" fmla="*/ 6 h 32"/>
                <a:gd name="T2" fmla="*/ 89 w 89"/>
                <a:gd name="T3" fmla="*/ 6 h 32"/>
                <a:gd name="T4" fmla="*/ 47 w 89"/>
                <a:gd name="T5" fmla="*/ 4 h 32"/>
                <a:gd name="T6" fmla="*/ 13 w 89"/>
                <a:gd name="T7" fmla="*/ 12 h 32"/>
                <a:gd name="T8" fmla="*/ 16 w 89"/>
                <a:gd name="T9" fmla="*/ 17 h 32"/>
                <a:gd name="T10" fmla="*/ 16 w 89"/>
                <a:gd name="T11" fmla="*/ 19 h 32"/>
                <a:gd name="T12" fmla="*/ 56 w 89"/>
                <a:gd name="T13" fmla="*/ 15 h 32"/>
                <a:gd name="T14" fmla="*/ 12 w 89"/>
                <a:gd name="T15" fmla="*/ 24 h 32"/>
                <a:gd name="T16" fmla="*/ 0 w 89"/>
                <a:gd name="T17" fmla="*/ 31 h 32"/>
                <a:gd name="T18" fmla="*/ 52 w 89"/>
                <a:gd name="T19" fmla="*/ 30 h 32"/>
                <a:gd name="T20" fmla="*/ 89 w 89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32">
                  <a:moveTo>
                    <a:pt x="89" y="6"/>
                  </a:moveTo>
                  <a:lnTo>
                    <a:pt x="89" y="6"/>
                  </a:lnTo>
                  <a:cubicBezTo>
                    <a:pt x="78" y="0"/>
                    <a:pt x="59" y="1"/>
                    <a:pt x="47" y="4"/>
                  </a:cubicBezTo>
                  <a:cubicBezTo>
                    <a:pt x="38" y="6"/>
                    <a:pt x="20" y="10"/>
                    <a:pt x="13" y="12"/>
                  </a:cubicBezTo>
                  <a:cubicBezTo>
                    <a:pt x="15" y="13"/>
                    <a:pt x="16" y="15"/>
                    <a:pt x="16" y="17"/>
                  </a:cubicBezTo>
                  <a:cubicBezTo>
                    <a:pt x="16" y="18"/>
                    <a:pt x="16" y="18"/>
                    <a:pt x="16" y="19"/>
                  </a:cubicBezTo>
                  <a:cubicBezTo>
                    <a:pt x="17" y="19"/>
                    <a:pt x="42" y="14"/>
                    <a:pt x="56" y="15"/>
                  </a:cubicBezTo>
                  <a:cubicBezTo>
                    <a:pt x="42" y="20"/>
                    <a:pt x="13" y="24"/>
                    <a:pt x="12" y="24"/>
                  </a:cubicBezTo>
                  <a:cubicBezTo>
                    <a:pt x="8" y="28"/>
                    <a:pt x="4" y="30"/>
                    <a:pt x="0" y="31"/>
                  </a:cubicBezTo>
                  <a:cubicBezTo>
                    <a:pt x="3" y="32"/>
                    <a:pt x="43" y="31"/>
                    <a:pt x="52" y="30"/>
                  </a:cubicBezTo>
                  <a:cubicBezTo>
                    <a:pt x="65" y="28"/>
                    <a:pt x="85" y="20"/>
                    <a:pt x="8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57" name="Freeform 1584"/>
            <p:cNvSpPr>
              <a:spLocks/>
            </p:cNvSpPr>
            <p:nvPr userDrawn="1"/>
          </p:nvSpPr>
          <p:spPr bwMode="auto">
            <a:xfrm>
              <a:off x="341" y="277"/>
              <a:ext cx="4" cy="8"/>
            </a:xfrm>
            <a:custGeom>
              <a:avLst/>
              <a:gdLst>
                <a:gd name="T0" fmla="*/ 1 w 8"/>
                <a:gd name="T1" fmla="*/ 0 h 19"/>
                <a:gd name="T2" fmla="*/ 1 w 8"/>
                <a:gd name="T3" fmla="*/ 0 h 19"/>
                <a:gd name="T4" fmla="*/ 1 w 8"/>
                <a:gd name="T5" fmla="*/ 19 h 19"/>
                <a:gd name="T6" fmla="*/ 8 w 8"/>
                <a:gd name="T7" fmla="*/ 19 h 19"/>
                <a:gd name="T8" fmla="*/ 1 w 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lnTo>
                    <a:pt x="1" y="0"/>
                  </a:lnTo>
                  <a:cubicBezTo>
                    <a:pt x="0" y="5"/>
                    <a:pt x="0" y="13"/>
                    <a:pt x="1" y="19"/>
                  </a:cubicBezTo>
                  <a:lnTo>
                    <a:pt x="8" y="19"/>
                  </a:lnTo>
                  <a:cubicBezTo>
                    <a:pt x="8" y="12"/>
                    <a:pt x="4" y="6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986" name="Group 1786"/>
          <p:cNvGrpSpPr>
            <a:grpSpLocks/>
          </p:cNvGrpSpPr>
          <p:nvPr/>
        </p:nvGrpSpPr>
        <p:grpSpPr bwMode="auto">
          <a:xfrm>
            <a:off x="525465" y="287340"/>
            <a:ext cx="212725" cy="417513"/>
            <a:chOff x="331" y="181"/>
            <a:chExt cx="134" cy="263"/>
          </a:xfrm>
        </p:grpSpPr>
        <p:sp>
          <p:nvSpPr>
            <p:cNvPr id="1158" name="Freeform 1586"/>
            <p:cNvSpPr>
              <a:spLocks/>
            </p:cNvSpPr>
            <p:nvPr userDrawn="1"/>
          </p:nvSpPr>
          <p:spPr bwMode="auto">
            <a:xfrm>
              <a:off x="331" y="276"/>
              <a:ext cx="4" cy="9"/>
            </a:xfrm>
            <a:custGeom>
              <a:avLst/>
              <a:gdLst>
                <a:gd name="T0" fmla="*/ 1 w 9"/>
                <a:gd name="T1" fmla="*/ 0 h 20"/>
                <a:gd name="T2" fmla="*/ 1 w 9"/>
                <a:gd name="T3" fmla="*/ 0 h 20"/>
                <a:gd name="T4" fmla="*/ 1 w 9"/>
                <a:gd name="T5" fmla="*/ 20 h 20"/>
                <a:gd name="T6" fmla="*/ 9 w 9"/>
                <a:gd name="T7" fmla="*/ 20 h 20"/>
                <a:gd name="T8" fmla="*/ 1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1" y="0"/>
                  </a:moveTo>
                  <a:lnTo>
                    <a:pt x="1" y="0"/>
                  </a:lnTo>
                  <a:cubicBezTo>
                    <a:pt x="0" y="6"/>
                    <a:pt x="2" y="15"/>
                    <a:pt x="1" y="20"/>
                  </a:cubicBezTo>
                  <a:lnTo>
                    <a:pt x="9" y="20"/>
                  </a:lnTo>
                  <a:cubicBezTo>
                    <a:pt x="7" y="13"/>
                    <a:pt x="3" y="8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59" name="Freeform 1587"/>
            <p:cNvSpPr>
              <a:spLocks/>
            </p:cNvSpPr>
            <p:nvPr userDrawn="1"/>
          </p:nvSpPr>
          <p:spPr bwMode="auto">
            <a:xfrm>
              <a:off x="430" y="274"/>
              <a:ext cx="10" cy="4"/>
            </a:xfrm>
            <a:custGeom>
              <a:avLst/>
              <a:gdLst>
                <a:gd name="T0" fmla="*/ 23 w 23"/>
                <a:gd name="T1" fmla="*/ 0 h 9"/>
                <a:gd name="T2" fmla="*/ 23 w 23"/>
                <a:gd name="T3" fmla="*/ 0 h 9"/>
                <a:gd name="T4" fmla="*/ 1 w 23"/>
                <a:gd name="T5" fmla="*/ 6 h 9"/>
                <a:gd name="T6" fmla="*/ 0 w 23"/>
                <a:gd name="T7" fmla="*/ 9 h 9"/>
                <a:gd name="T8" fmla="*/ 23 w 2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">
                  <a:moveTo>
                    <a:pt x="23" y="0"/>
                  </a:moveTo>
                  <a:lnTo>
                    <a:pt x="23" y="0"/>
                  </a:lnTo>
                  <a:cubicBezTo>
                    <a:pt x="16" y="2"/>
                    <a:pt x="4" y="5"/>
                    <a:pt x="1" y="6"/>
                  </a:cubicBezTo>
                  <a:cubicBezTo>
                    <a:pt x="1" y="7"/>
                    <a:pt x="0" y="8"/>
                    <a:pt x="0" y="9"/>
                  </a:cubicBezTo>
                  <a:cubicBezTo>
                    <a:pt x="1" y="8"/>
                    <a:pt x="17" y="3"/>
                    <a:pt x="2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60" name="Freeform 1588"/>
            <p:cNvSpPr>
              <a:spLocks/>
            </p:cNvSpPr>
            <p:nvPr userDrawn="1"/>
          </p:nvSpPr>
          <p:spPr bwMode="auto">
            <a:xfrm>
              <a:off x="337" y="268"/>
              <a:ext cx="4" cy="17"/>
            </a:xfrm>
            <a:custGeom>
              <a:avLst/>
              <a:gdLst>
                <a:gd name="T0" fmla="*/ 5 w 11"/>
                <a:gd name="T1" fmla="*/ 0 h 38"/>
                <a:gd name="T2" fmla="*/ 5 w 11"/>
                <a:gd name="T3" fmla="*/ 0 h 38"/>
                <a:gd name="T4" fmla="*/ 1 w 11"/>
                <a:gd name="T5" fmla="*/ 24 h 38"/>
                <a:gd name="T6" fmla="*/ 6 w 11"/>
                <a:gd name="T7" fmla="*/ 38 h 38"/>
                <a:gd name="T8" fmla="*/ 10 w 11"/>
                <a:gd name="T9" fmla="*/ 38 h 38"/>
                <a:gd name="T10" fmla="*/ 11 w 11"/>
                <a:gd name="T11" fmla="*/ 17 h 38"/>
                <a:gd name="T12" fmla="*/ 9 w 11"/>
                <a:gd name="T13" fmla="*/ 6 h 38"/>
                <a:gd name="T14" fmla="*/ 7 w 11"/>
                <a:gd name="T15" fmla="*/ 25 h 38"/>
                <a:gd name="T16" fmla="*/ 5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5" y="0"/>
                  </a:moveTo>
                  <a:lnTo>
                    <a:pt x="5" y="0"/>
                  </a:lnTo>
                  <a:cubicBezTo>
                    <a:pt x="5" y="0"/>
                    <a:pt x="0" y="18"/>
                    <a:pt x="1" y="24"/>
                  </a:cubicBezTo>
                  <a:cubicBezTo>
                    <a:pt x="3" y="29"/>
                    <a:pt x="4" y="34"/>
                    <a:pt x="6" y="38"/>
                  </a:cubicBezTo>
                  <a:lnTo>
                    <a:pt x="10" y="38"/>
                  </a:lnTo>
                  <a:cubicBezTo>
                    <a:pt x="10" y="33"/>
                    <a:pt x="10" y="24"/>
                    <a:pt x="11" y="17"/>
                  </a:cubicBezTo>
                  <a:cubicBezTo>
                    <a:pt x="10" y="13"/>
                    <a:pt x="10" y="9"/>
                    <a:pt x="9" y="6"/>
                  </a:cubicBezTo>
                  <a:cubicBezTo>
                    <a:pt x="7" y="13"/>
                    <a:pt x="7" y="16"/>
                    <a:pt x="7" y="25"/>
                  </a:cubicBezTo>
                  <a:cubicBezTo>
                    <a:pt x="6" y="16"/>
                    <a:pt x="5" y="7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61" name="Freeform 1589"/>
            <p:cNvSpPr>
              <a:spLocks/>
            </p:cNvSpPr>
            <p:nvPr userDrawn="1"/>
          </p:nvSpPr>
          <p:spPr bwMode="auto">
            <a:xfrm>
              <a:off x="345" y="269"/>
              <a:ext cx="6" cy="16"/>
            </a:xfrm>
            <a:custGeom>
              <a:avLst/>
              <a:gdLst>
                <a:gd name="T0" fmla="*/ 5 w 15"/>
                <a:gd name="T1" fmla="*/ 0 h 36"/>
                <a:gd name="T2" fmla="*/ 5 w 15"/>
                <a:gd name="T3" fmla="*/ 0 h 36"/>
                <a:gd name="T4" fmla="*/ 10 w 15"/>
                <a:gd name="T5" fmla="*/ 36 h 36"/>
                <a:gd name="T6" fmla="*/ 15 w 15"/>
                <a:gd name="T7" fmla="*/ 36 h 36"/>
                <a:gd name="T8" fmla="*/ 9 w 15"/>
                <a:gd name="T9" fmla="*/ 1 h 36"/>
                <a:gd name="T10" fmla="*/ 8 w 15"/>
                <a:gd name="T11" fmla="*/ 21 h 36"/>
                <a:gd name="T12" fmla="*/ 5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5" y="0"/>
                  </a:moveTo>
                  <a:lnTo>
                    <a:pt x="5" y="0"/>
                  </a:lnTo>
                  <a:cubicBezTo>
                    <a:pt x="0" y="20"/>
                    <a:pt x="4" y="27"/>
                    <a:pt x="10" y="36"/>
                  </a:cubicBezTo>
                  <a:lnTo>
                    <a:pt x="15" y="36"/>
                  </a:lnTo>
                  <a:cubicBezTo>
                    <a:pt x="12" y="30"/>
                    <a:pt x="9" y="12"/>
                    <a:pt x="9" y="1"/>
                  </a:cubicBezTo>
                  <a:cubicBezTo>
                    <a:pt x="9" y="2"/>
                    <a:pt x="8" y="13"/>
                    <a:pt x="8" y="21"/>
                  </a:cubicBezTo>
                  <a:cubicBezTo>
                    <a:pt x="6" y="13"/>
                    <a:pt x="5" y="8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62" name="Freeform 1590"/>
            <p:cNvSpPr>
              <a:spLocks/>
            </p:cNvSpPr>
            <p:nvPr userDrawn="1"/>
          </p:nvSpPr>
          <p:spPr bwMode="auto">
            <a:xfrm>
              <a:off x="354" y="267"/>
              <a:ext cx="13" cy="14"/>
            </a:xfrm>
            <a:custGeom>
              <a:avLst/>
              <a:gdLst>
                <a:gd name="T0" fmla="*/ 0 w 29"/>
                <a:gd name="T1" fmla="*/ 0 h 31"/>
                <a:gd name="T2" fmla="*/ 0 w 29"/>
                <a:gd name="T3" fmla="*/ 0 h 31"/>
                <a:gd name="T4" fmla="*/ 12 w 29"/>
                <a:gd name="T5" fmla="*/ 23 h 31"/>
                <a:gd name="T6" fmla="*/ 1 w 29"/>
                <a:gd name="T7" fmla="*/ 13 h 31"/>
                <a:gd name="T8" fmla="*/ 4 w 29"/>
                <a:gd name="T9" fmla="*/ 24 h 31"/>
                <a:gd name="T10" fmla="*/ 29 w 29"/>
                <a:gd name="T11" fmla="*/ 20 h 31"/>
                <a:gd name="T12" fmla="*/ 0 w 29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1">
                  <a:moveTo>
                    <a:pt x="0" y="0"/>
                  </a:moveTo>
                  <a:lnTo>
                    <a:pt x="0" y="0"/>
                  </a:lnTo>
                  <a:cubicBezTo>
                    <a:pt x="0" y="10"/>
                    <a:pt x="5" y="20"/>
                    <a:pt x="12" y="23"/>
                  </a:cubicBezTo>
                  <a:cubicBezTo>
                    <a:pt x="5" y="21"/>
                    <a:pt x="1" y="13"/>
                    <a:pt x="1" y="13"/>
                  </a:cubicBezTo>
                  <a:cubicBezTo>
                    <a:pt x="2" y="15"/>
                    <a:pt x="3" y="21"/>
                    <a:pt x="4" y="24"/>
                  </a:cubicBezTo>
                  <a:cubicBezTo>
                    <a:pt x="12" y="31"/>
                    <a:pt x="26" y="29"/>
                    <a:pt x="29" y="20"/>
                  </a:cubicBezTo>
                  <a:cubicBezTo>
                    <a:pt x="14" y="26"/>
                    <a:pt x="4" y="1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63" name="Freeform 1591"/>
            <p:cNvSpPr>
              <a:spLocks/>
            </p:cNvSpPr>
            <p:nvPr userDrawn="1"/>
          </p:nvSpPr>
          <p:spPr bwMode="auto">
            <a:xfrm>
              <a:off x="405" y="268"/>
              <a:ext cx="26" cy="15"/>
            </a:xfrm>
            <a:custGeom>
              <a:avLst/>
              <a:gdLst>
                <a:gd name="T0" fmla="*/ 59 w 59"/>
                <a:gd name="T1" fmla="*/ 7 h 34"/>
                <a:gd name="T2" fmla="*/ 59 w 59"/>
                <a:gd name="T3" fmla="*/ 7 h 34"/>
                <a:gd name="T4" fmla="*/ 34 w 59"/>
                <a:gd name="T5" fmla="*/ 4 h 34"/>
                <a:gd name="T6" fmla="*/ 12 w 59"/>
                <a:gd name="T7" fmla="*/ 15 h 34"/>
                <a:gd name="T8" fmla="*/ 10 w 59"/>
                <a:gd name="T9" fmla="*/ 21 h 34"/>
                <a:gd name="T10" fmla="*/ 34 w 59"/>
                <a:gd name="T11" fmla="*/ 15 h 34"/>
                <a:gd name="T12" fmla="*/ 8 w 59"/>
                <a:gd name="T13" fmla="*/ 25 h 34"/>
                <a:gd name="T14" fmla="*/ 0 w 59"/>
                <a:gd name="T15" fmla="*/ 34 h 34"/>
                <a:gd name="T16" fmla="*/ 45 w 59"/>
                <a:gd name="T17" fmla="*/ 24 h 34"/>
                <a:gd name="T18" fmla="*/ 59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59" y="7"/>
                  </a:moveTo>
                  <a:lnTo>
                    <a:pt x="59" y="7"/>
                  </a:lnTo>
                  <a:cubicBezTo>
                    <a:pt x="52" y="2"/>
                    <a:pt x="43" y="0"/>
                    <a:pt x="34" y="4"/>
                  </a:cubicBezTo>
                  <a:cubicBezTo>
                    <a:pt x="32" y="5"/>
                    <a:pt x="18" y="12"/>
                    <a:pt x="12" y="15"/>
                  </a:cubicBezTo>
                  <a:cubicBezTo>
                    <a:pt x="11" y="17"/>
                    <a:pt x="11" y="20"/>
                    <a:pt x="10" y="21"/>
                  </a:cubicBezTo>
                  <a:cubicBezTo>
                    <a:pt x="16" y="19"/>
                    <a:pt x="25" y="16"/>
                    <a:pt x="34" y="15"/>
                  </a:cubicBezTo>
                  <a:cubicBezTo>
                    <a:pt x="25" y="21"/>
                    <a:pt x="13" y="24"/>
                    <a:pt x="8" y="25"/>
                  </a:cubicBezTo>
                  <a:cubicBezTo>
                    <a:pt x="7" y="28"/>
                    <a:pt x="4" y="31"/>
                    <a:pt x="0" y="34"/>
                  </a:cubicBezTo>
                  <a:cubicBezTo>
                    <a:pt x="14" y="31"/>
                    <a:pt x="33" y="29"/>
                    <a:pt x="45" y="24"/>
                  </a:cubicBezTo>
                  <a:cubicBezTo>
                    <a:pt x="49" y="22"/>
                    <a:pt x="58" y="15"/>
                    <a:pt x="59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64" name="Freeform 1592"/>
            <p:cNvSpPr>
              <a:spLocks/>
            </p:cNvSpPr>
            <p:nvPr userDrawn="1"/>
          </p:nvSpPr>
          <p:spPr bwMode="auto">
            <a:xfrm>
              <a:off x="406" y="268"/>
              <a:ext cx="6" cy="3"/>
            </a:xfrm>
            <a:custGeom>
              <a:avLst/>
              <a:gdLst>
                <a:gd name="T0" fmla="*/ 14 w 14"/>
                <a:gd name="T1" fmla="*/ 0 h 8"/>
                <a:gd name="T2" fmla="*/ 14 w 14"/>
                <a:gd name="T3" fmla="*/ 0 h 8"/>
                <a:gd name="T4" fmla="*/ 0 w 14"/>
                <a:gd name="T5" fmla="*/ 8 h 8"/>
                <a:gd name="T6" fmla="*/ 2 w 14"/>
                <a:gd name="T7" fmla="*/ 8 h 8"/>
                <a:gd name="T8" fmla="*/ 14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14" y="0"/>
                  </a:moveTo>
                  <a:lnTo>
                    <a:pt x="14" y="0"/>
                  </a:lnTo>
                  <a:cubicBezTo>
                    <a:pt x="9" y="2"/>
                    <a:pt x="4" y="6"/>
                    <a:pt x="0" y="8"/>
                  </a:cubicBezTo>
                  <a:lnTo>
                    <a:pt x="2" y="8"/>
                  </a:lnTo>
                  <a:cubicBezTo>
                    <a:pt x="6" y="6"/>
                    <a:pt x="9" y="3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65" name="Freeform 1593"/>
            <p:cNvSpPr>
              <a:spLocks/>
            </p:cNvSpPr>
            <p:nvPr userDrawn="1"/>
          </p:nvSpPr>
          <p:spPr bwMode="auto">
            <a:xfrm>
              <a:off x="348" y="263"/>
              <a:ext cx="17" cy="22"/>
            </a:xfrm>
            <a:custGeom>
              <a:avLst/>
              <a:gdLst>
                <a:gd name="T0" fmla="*/ 3 w 37"/>
                <a:gd name="T1" fmla="*/ 0 h 50"/>
                <a:gd name="T2" fmla="*/ 3 w 37"/>
                <a:gd name="T3" fmla="*/ 0 h 50"/>
                <a:gd name="T4" fmla="*/ 18 w 37"/>
                <a:gd name="T5" fmla="*/ 50 h 50"/>
                <a:gd name="T6" fmla="*/ 37 w 37"/>
                <a:gd name="T7" fmla="*/ 50 h 50"/>
                <a:gd name="T8" fmla="*/ 34 w 37"/>
                <a:gd name="T9" fmla="*/ 49 h 50"/>
                <a:gd name="T10" fmla="*/ 5 w 37"/>
                <a:gd name="T11" fmla="*/ 0 h 50"/>
                <a:gd name="T12" fmla="*/ 6 w 37"/>
                <a:gd name="T13" fmla="*/ 19 h 50"/>
                <a:gd name="T14" fmla="*/ 3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" y="0"/>
                  </a:moveTo>
                  <a:lnTo>
                    <a:pt x="3" y="0"/>
                  </a:lnTo>
                  <a:cubicBezTo>
                    <a:pt x="0" y="21"/>
                    <a:pt x="5" y="38"/>
                    <a:pt x="18" y="50"/>
                  </a:cubicBezTo>
                  <a:lnTo>
                    <a:pt x="37" y="50"/>
                  </a:lnTo>
                  <a:lnTo>
                    <a:pt x="34" y="49"/>
                  </a:lnTo>
                  <a:cubicBezTo>
                    <a:pt x="15" y="42"/>
                    <a:pt x="8" y="25"/>
                    <a:pt x="5" y="0"/>
                  </a:cubicBezTo>
                  <a:cubicBezTo>
                    <a:pt x="4" y="5"/>
                    <a:pt x="4" y="14"/>
                    <a:pt x="6" y="19"/>
                  </a:cubicBezTo>
                  <a:cubicBezTo>
                    <a:pt x="3" y="13"/>
                    <a:pt x="3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66" name="Freeform 1594"/>
            <p:cNvSpPr>
              <a:spLocks/>
            </p:cNvSpPr>
            <p:nvPr userDrawn="1"/>
          </p:nvSpPr>
          <p:spPr bwMode="auto">
            <a:xfrm>
              <a:off x="426" y="261"/>
              <a:ext cx="39" cy="21"/>
            </a:xfrm>
            <a:custGeom>
              <a:avLst/>
              <a:gdLst>
                <a:gd name="T0" fmla="*/ 87 w 87"/>
                <a:gd name="T1" fmla="*/ 3 h 45"/>
                <a:gd name="T2" fmla="*/ 87 w 87"/>
                <a:gd name="T3" fmla="*/ 3 h 45"/>
                <a:gd name="T4" fmla="*/ 47 w 87"/>
                <a:gd name="T5" fmla="*/ 8 h 45"/>
                <a:gd name="T6" fmla="*/ 15 w 87"/>
                <a:gd name="T7" fmla="*/ 23 h 45"/>
                <a:gd name="T8" fmla="*/ 11 w 87"/>
                <a:gd name="T9" fmla="*/ 31 h 45"/>
                <a:gd name="T10" fmla="*/ 59 w 87"/>
                <a:gd name="T11" fmla="*/ 17 h 45"/>
                <a:gd name="T12" fmla="*/ 4 w 87"/>
                <a:gd name="T13" fmla="*/ 38 h 45"/>
                <a:gd name="T14" fmla="*/ 0 w 87"/>
                <a:gd name="T15" fmla="*/ 42 h 45"/>
                <a:gd name="T16" fmla="*/ 8 w 87"/>
                <a:gd name="T17" fmla="*/ 45 h 45"/>
                <a:gd name="T18" fmla="*/ 44 w 87"/>
                <a:gd name="T19" fmla="*/ 37 h 45"/>
                <a:gd name="T20" fmla="*/ 87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87" y="3"/>
                  </a:moveTo>
                  <a:lnTo>
                    <a:pt x="87" y="3"/>
                  </a:lnTo>
                  <a:cubicBezTo>
                    <a:pt x="77" y="0"/>
                    <a:pt x="58" y="4"/>
                    <a:pt x="47" y="8"/>
                  </a:cubicBezTo>
                  <a:cubicBezTo>
                    <a:pt x="41" y="11"/>
                    <a:pt x="21" y="19"/>
                    <a:pt x="15" y="23"/>
                  </a:cubicBezTo>
                  <a:cubicBezTo>
                    <a:pt x="14" y="26"/>
                    <a:pt x="13" y="28"/>
                    <a:pt x="11" y="31"/>
                  </a:cubicBezTo>
                  <a:cubicBezTo>
                    <a:pt x="20" y="28"/>
                    <a:pt x="38" y="21"/>
                    <a:pt x="59" y="17"/>
                  </a:cubicBezTo>
                  <a:cubicBezTo>
                    <a:pt x="44" y="24"/>
                    <a:pt x="19" y="33"/>
                    <a:pt x="4" y="38"/>
                  </a:cubicBezTo>
                  <a:cubicBezTo>
                    <a:pt x="4" y="39"/>
                    <a:pt x="2" y="41"/>
                    <a:pt x="0" y="42"/>
                  </a:cubicBezTo>
                  <a:cubicBezTo>
                    <a:pt x="3" y="42"/>
                    <a:pt x="5" y="44"/>
                    <a:pt x="8" y="45"/>
                  </a:cubicBezTo>
                  <a:cubicBezTo>
                    <a:pt x="12" y="45"/>
                    <a:pt x="38" y="39"/>
                    <a:pt x="44" y="37"/>
                  </a:cubicBezTo>
                  <a:cubicBezTo>
                    <a:pt x="64" y="31"/>
                    <a:pt x="85" y="18"/>
                    <a:pt x="8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67" name="Freeform 1595"/>
            <p:cNvSpPr>
              <a:spLocks/>
            </p:cNvSpPr>
            <p:nvPr userDrawn="1"/>
          </p:nvSpPr>
          <p:spPr bwMode="auto">
            <a:xfrm>
              <a:off x="427" y="260"/>
              <a:ext cx="13" cy="8"/>
            </a:xfrm>
            <a:custGeom>
              <a:avLst/>
              <a:gdLst>
                <a:gd name="T0" fmla="*/ 29 w 29"/>
                <a:gd name="T1" fmla="*/ 0 h 16"/>
                <a:gd name="T2" fmla="*/ 29 w 29"/>
                <a:gd name="T3" fmla="*/ 0 h 16"/>
                <a:gd name="T4" fmla="*/ 0 w 29"/>
                <a:gd name="T5" fmla="*/ 15 h 16"/>
                <a:gd name="T6" fmla="*/ 4 w 29"/>
                <a:gd name="T7" fmla="*/ 16 h 16"/>
                <a:gd name="T8" fmla="*/ 29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29" y="0"/>
                  </a:moveTo>
                  <a:lnTo>
                    <a:pt x="29" y="0"/>
                  </a:lnTo>
                  <a:cubicBezTo>
                    <a:pt x="20" y="5"/>
                    <a:pt x="3" y="14"/>
                    <a:pt x="0" y="15"/>
                  </a:cubicBezTo>
                  <a:cubicBezTo>
                    <a:pt x="2" y="15"/>
                    <a:pt x="2" y="15"/>
                    <a:pt x="4" y="16"/>
                  </a:cubicBezTo>
                  <a:cubicBezTo>
                    <a:pt x="5" y="16"/>
                    <a:pt x="22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68" name="Freeform 1596"/>
            <p:cNvSpPr>
              <a:spLocks/>
            </p:cNvSpPr>
            <p:nvPr userDrawn="1"/>
          </p:nvSpPr>
          <p:spPr bwMode="auto">
            <a:xfrm>
              <a:off x="341" y="257"/>
              <a:ext cx="5" cy="25"/>
            </a:xfrm>
            <a:custGeom>
              <a:avLst/>
              <a:gdLst>
                <a:gd name="T0" fmla="*/ 9 w 12"/>
                <a:gd name="T1" fmla="*/ 0 h 55"/>
                <a:gd name="T2" fmla="*/ 9 w 12"/>
                <a:gd name="T3" fmla="*/ 0 h 55"/>
                <a:gd name="T4" fmla="*/ 0 w 12"/>
                <a:gd name="T5" fmla="*/ 27 h 55"/>
                <a:gd name="T6" fmla="*/ 9 w 12"/>
                <a:gd name="T7" fmla="*/ 55 h 55"/>
                <a:gd name="T8" fmla="*/ 12 w 12"/>
                <a:gd name="T9" fmla="*/ 24 h 55"/>
                <a:gd name="T10" fmla="*/ 11 w 12"/>
                <a:gd name="T11" fmla="*/ 1 h 55"/>
                <a:gd name="T12" fmla="*/ 6 w 12"/>
                <a:gd name="T13" fmla="*/ 28 h 55"/>
                <a:gd name="T14" fmla="*/ 9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9" y="0"/>
                  </a:moveTo>
                  <a:lnTo>
                    <a:pt x="9" y="0"/>
                  </a:lnTo>
                  <a:cubicBezTo>
                    <a:pt x="6" y="6"/>
                    <a:pt x="1" y="22"/>
                    <a:pt x="0" y="27"/>
                  </a:cubicBezTo>
                  <a:cubicBezTo>
                    <a:pt x="1" y="39"/>
                    <a:pt x="6" y="48"/>
                    <a:pt x="9" y="55"/>
                  </a:cubicBezTo>
                  <a:cubicBezTo>
                    <a:pt x="9" y="45"/>
                    <a:pt x="10" y="33"/>
                    <a:pt x="12" y="24"/>
                  </a:cubicBezTo>
                  <a:cubicBezTo>
                    <a:pt x="11" y="17"/>
                    <a:pt x="11" y="8"/>
                    <a:pt x="11" y="1"/>
                  </a:cubicBezTo>
                  <a:cubicBezTo>
                    <a:pt x="10" y="4"/>
                    <a:pt x="6" y="19"/>
                    <a:pt x="6" y="28"/>
                  </a:cubicBezTo>
                  <a:cubicBezTo>
                    <a:pt x="6" y="20"/>
                    <a:pt x="8" y="6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69" name="Freeform 1597"/>
            <p:cNvSpPr>
              <a:spLocks/>
            </p:cNvSpPr>
            <p:nvPr userDrawn="1"/>
          </p:nvSpPr>
          <p:spPr bwMode="auto">
            <a:xfrm>
              <a:off x="333" y="257"/>
              <a:ext cx="6" cy="27"/>
            </a:xfrm>
            <a:custGeom>
              <a:avLst/>
              <a:gdLst>
                <a:gd name="T0" fmla="*/ 15 w 15"/>
                <a:gd name="T1" fmla="*/ 0 h 60"/>
                <a:gd name="T2" fmla="*/ 15 w 15"/>
                <a:gd name="T3" fmla="*/ 0 h 60"/>
                <a:gd name="T4" fmla="*/ 7 w 15"/>
                <a:gd name="T5" fmla="*/ 29 h 60"/>
                <a:gd name="T6" fmla="*/ 13 w 15"/>
                <a:gd name="T7" fmla="*/ 1 h 60"/>
                <a:gd name="T8" fmla="*/ 7 w 15"/>
                <a:gd name="T9" fmla="*/ 15 h 60"/>
                <a:gd name="T10" fmla="*/ 0 w 15"/>
                <a:gd name="T11" fmla="*/ 42 h 60"/>
                <a:gd name="T12" fmla="*/ 7 w 15"/>
                <a:gd name="T13" fmla="*/ 60 h 60"/>
                <a:gd name="T14" fmla="*/ 11 w 15"/>
                <a:gd name="T15" fmla="*/ 31 h 60"/>
                <a:gd name="T16" fmla="*/ 14 w 15"/>
                <a:gd name="T17" fmla="*/ 20 h 60"/>
                <a:gd name="T18" fmla="*/ 15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15" y="0"/>
                  </a:moveTo>
                  <a:lnTo>
                    <a:pt x="15" y="0"/>
                  </a:lnTo>
                  <a:cubicBezTo>
                    <a:pt x="13" y="6"/>
                    <a:pt x="8" y="26"/>
                    <a:pt x="7" y="29"/>
                  </a:cubicBezTo>
                  <a:cubicBezTo>
                    <a:pt x="9" y="19"/>
                    <a:pt x="10" y="10"/>
                    <a:pt x="13" y="1"/>
                  </a:cubicBezTo>
                  <a:cubicBezTo>
                    <a:pt x="13" y="1"/>
                    <a:pt x="8" y="12"/>
                    <a:pt x="7" y="15"/>
                  </a:cubicBezTo>
                  <a:cubicBezTo>
                    <a:pt x="6" y="22"/>
                    <a:pt x="1" y="35"/>
                    <a:pt x="0" y="42"/>
                  </a:cubicBezTo>
                  <a:cubicBezTo>
                    <a:pt x="1" y="49"/>
                    <a:pt x="5" y="54"/>
                    <a:pt x="7" y="60"/>
                  </a:cubicBezTo>
                  <a:cubicBezTo>
                    <a:pt x="7" y="50"/>
                    <a:pt x="9" y="41"/>
                    <a:pt x="11" y="31"/>
                  </a:cubicBezTo>
                  <a:cubicBezTo>
                    <a:pt x="11" y="28"/>
                    <a:pt x="13" y="24"/>
                    <a:pt x="14" y="20"/>
                  </a:cubicBezTo>
                  <a:cubicBezTo>
                    <a:pt x="14" y="14"/>
                    <a:pt x="15" y="4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70" name="Freeform 1598"/>
            <p:cNvSpPr>
              <a:spLocks/>
            </p:cNvSpPr>
            <p:nvPr userDrawn="1"/>
          </p:nvSpPr>
          <p:spPr bwMode="auto">
            <a:xfrm>
              <a:off x="401" y="256"/>
              <a:ext cx="26" cy="18"/>
            </a:xfrm>
            <a:custGeom>
              <a:avLst/>
              <a:gdLst>
                <a:gd name="T0" fmla="*/ 58 w 59"/>
                <a:gd name="T1" fmla="*/ 0 h 39"/>
                <a:gd name="T2" fmla="*/ 58 w 59"/>
                <a:gd name="T3" fmla="*/ 0 h 39"/>
                <a:gd name="T4" fmla="*/ 0 w 59"/>
                <a:gd name="T5" fmla="*/ 34 h 39"/>
                <a:gd name="T6" fmla="*/ 7 w 59"/>
                <a:gd name="T7" fmla="*/ 34 h 39"/>
                <a:gd name="T8" fmla="*/ 36 w 59"/>
                <a:gd name="T9" fmla="*/ 18 h 39"/>
                <a:gd name="T10" fmla="*/ 14 w 59"/>
                <a:gd name="T11" fmla="*/ 35 h 39"/>
                <a:gd name="T12" fmla="*/ 20 w 59"/>
                <a:gd name="T13" fmla="*/ 39 h 39"/>
                <a:gd name="T14" fmla="*/ 46 w 59"/>
                <a:gd name="T15" fmla="*/ 26 h 39"/>
                <a:gd name="T16" fmla="*/ 58 w 59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39">
                  <a:moveTo>
                    <a:pt x="58" y="0"/>
                  </a:moveTo>
                  <a:lnTo>
                    <a:pt x="58" y="0"/>
                  </a:lnTo>
                  <a:cubicBezTo>
                    <a:pt x="31" y="2"/>
                    <a:pt x="18" y="22"/>
                    <a:pt x="0" y="34"/>
                  </a:cubicBezTo>
                  <a:cubicBezTo>
                    <a:pt x="2" y="34"/>
                    <a:pt x="5" y="34"/>
                    <a:pt x="7" y="34"/>
                  </a:cubicBezTo>
                  <a:cubicBezTo>
                    <a:pt x="10" y="33"/>
                    <a:pt x="25" y="22"/>
                    <a:pt x="36" y="18"/>
                  </a:cubicBezTo>
                  <a:cubicBezTo>
                    <a:pt x="31" y="25"/>
                    <a:pt x="21" y="29"/>
                    <a:pt x="14" y="35"/>
                  </a:cubicBezTo>
                  <a:cubicBezTo>
                    <a:pt x="16" y="36"/>
                    <a:pt x="18" y="37"/>
                    <a:pt x="20" y="39"/>
                  </a:cubicBezTo>
                  <a:cubicBezTo>
                    <a:pt x="24" y="37"/>
                    <a:pt x="40" y="28"/>
                    <a:pt x="46" y="26"/>
                  </a:cubicBezTo>
                  <a:cubicBezTo>
                    <a:pt x="53" y="18"/>
                    <a:pt x="59" y="8"/>
                    <a:pt x="5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71" name="Freeform 1599"/>
            <p:cNvSpPr>
              <a:spLocks/>
            </p:cNvSpPr>
            <p:nvPr userDrawn="1"/>
          </p:nvSpPr>
          <p:spPr bwMode="auto">
            <a:xfrm>
              <a:off x="408" y="255"/>
              <a:ext cx="4" cy="4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0 w 8"/>
                <a:gd name="T5" fmla="*/ 7 h 10"/>
                <a:gd name="T6" fmla="*/ 0 w 8"/>
                <a:gd name="T7" fmla="*/ 10 h 10"/>
                <a:gd name="T8" fmla="*/ 8 w 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5" y="2"/>
                    <a:pt x="3" y="5"/>
                    <a:pt x="0" y="7"/>
                  </a:cubicBezTo>
                  <a:cubicBezTo>
                    <a:pt x="1" y="8"/>
                    <a:pt x="1" y="9"/>
                    <a:pt x="0" y="10"/>
                  </a:cubicBezTo>
                  <a:cubicBezTo>
                    <a:pt x="2" y="7"/>
                    <a:pt x="6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72" name="Freeform 1600"/>
            <p:cNvSpPr>
              <a:spLocks/>
            </p:cNvSpPr>
            <p:nvPr userDrawn="1"/>
          </p:nvSpPr>
          <p:spPr bwMode="auto">
            <a:xfrm>
              <a:off x="365" y="251"/>
              <a:ext cx="45" cy="64"/>
            </a:xfrm>
            <a:custGeom>
              <a:avLst/>
              <a:gdLst>
                <a:gd name="T0" fmla="*/ 88 w 100"/>
                <a:gd name="T1" fmla="*/ 95 h 142"/>
                <a:gd name="T2" fmla="*/ 88 w 100"/>
                <a:gd name="T3" fmla="*/ 95 h 142"/>
                <a:gd name="T4" fmla="*/ 100 w 100"/>
                <a:gd name="T5" fmla="*/ 82 h 142"/>
                <a:gd name="T6" fmla="*/ 85 w 100"/>
                <a:gd name="T7" fmla="*/ 74 h 142"/>
                <a:gd name="T8" fmla="*/ 70 w 100"/>
                <a:gd name="T9" fmla="*/ 78 h 142"/>
                <a:gd name="T10" fmla="*/ 69 w 100"/>
                <a:gd name="T11" fmla="*/ 76 h 142"/>
                <a:gd name="T12" fmla="*/ 98 w 100"/>
                <a:gd name="T13" fmla="*/ 51 h 142"/>
                <a:gd name="T14" fmla="*/ 64 w 100"/>
                <a:gd name="T15" fmla="*/ 61 h 142"/>
                <a:gd name="T16" fmla="*/ 63 w 100"/>
                <a:gd name="T17" fmla="*/ 60 h 142"/>
                <a:gd name="T18" fmla="*/ 87 w 100"/>
                <a:gd name="T19" fmla="*/ 36 h 142"/>
                <a:gd name="T20" fmla="*/ 92 w 100"/>
                <a:gd name="T21" fmla="*/ 0 h 142"/>
                <a:gd name="T22" fmla="*/ 45 w 100"/>
                <a:gd name="T23" fmla="*/ 52 h 142"/>
                <a:gd name="T24" fmla="*/ 58 w 100"/>
                <a:gd name="T25" fmla="*/ 83 h 142"/>
                <a:gd name="T26" fmla="*/ 38 w 100"/>
                <a:gd name="T27" fmla="*/ 110 h 142"/>
                <a:gd name="T28" fmla="*/ 7 w 100"/>
                <a:gd name="T29" fmla="*/ 98 h 142"/>
                <a:gd name="T30" fmla="*/ 0 w 100"/>
                <a:gd name="T31" fmla="*/ 98 h 142"/>
                <a:gd name="T32" fmla="*/ 0 w 100"/>
                <a:gd name="T33" fmla="*/ 110 h 142"/>
                <a:gd name="T34" fmla="*/ 2 w 100"/>
                <a:gd name="T35" fmla="*/ 112 h 142"/>
                <a:gd name="T36" fmla="*/ 0 w 100"/>
                <a:gd name="T37" fmla="*/ 120 h 142"/>
                <a:gd name="T38" fmla="*/ 0 w 100"/>
                <a:gd name="T39" fmla="*/ 129 h 142"/>
                <a:gd name="T40" fmla="*/ 4 w 100"/>
                <a:gd name="T41" fmla="*/ 126 h 142"/>
                <a:gd name="T42" fmla="*/ 0 w 100"/>
                <a:gd name="T43" fmla="*/ 131 h 142"/>
                <a:gd name="T44" fmla="*/ 0 w 100"/>
                <a:gd name="T45" fmla="*/ 133 h 142"/>
                <a:gd name="T46" fmla="*/ 4 w 100"/>
                <a:gd name="T47" fmla="*/ 131 h 142"/>
                <a:gd name="T48" fmla="*/ 9 w 100"/>
                <a:gd name="T49" fmla="*/ 115 h 142"/>
                <a:gd name="T50" fmla="*/ 11 w 100"/>
                <a:gd name="T51" fmla="*/ 116 h 142"/>
                <a:gd name="T52" fmla="*/ 7 w 100"/>
                <a:gd name="T53" fmla="*/ 130 h 142"/>
                <a:gd name="T54" fmla="*/ 14 w 100"/>
                <a:gd name="T55" fmla="*/ 142 h 142"/>
                <a:gd name="T56" fmla="*/ 27 w 100"/>
                <a:gd name="T57" fmla="*/ 134 h 142"/>
                <a:gd name="T58" fmla="*/ 29 w 100"/>
                <a:gd name="T59" fmla="*/ 120 h 142"/>
                <a:gd name="T60" fmla="*/ 30 w 100"/>
                <a:gd name="T61" fmla="*/ 120 h 142"/>
                <a:gd name="T62" fmla="*/ 29 w 100"/>
                <a:gd name="T63" fmla="*/ 133 h 142"/>
                <a:gd name="T64" fmla="*/ 39 w 100"/>
                <a:gd name="T65" fmla="*/ 142 h 142"/>
                <a:gd name="T66" fmla="*/ 49 w 100"/>
                <a:gd name="T67" fmla="*/ 132 h 142"/>
                <a:gd name="T68" fmla="*/ 45 w 100"/>
                <a:gd name="T69" fmla="*/ 119 h 142"/>
                <a:gd name="T70" fmla="*/ 46 w 100"/>
                <a:gd name="T71" fmla="*/ 118 h 142"/>
                <a:gd name="T72" fmla="*/ 52 w 100"/>
                <a:gd name="T73" fmla="*/ 133 h 142"/>
                <a:gd name="T74" fmla="*/ 67 w 100"/>
                <a:gd name="T75" fmla="*/ 134 h 142"/>
                <a:gd name="T76" fmla="*/ 71 w 100"/>
                <a:gd name="T77" fmla="*/ 121 h 142"/>
                <a:gd name="T78" fmla="*/ 62 w 100"/>
                <a:gd name="T79" fmla="*/ 111 h 142"/>
                <a:gd name="T80" fmla="*/ 64 w 100"/>
                <a:gd name="T81" fmla="*/ 110 h 142"/>
                <a:gd name="T82" fmla="*/ 75 w 100"/>
                <a:gd name="T83" fmla="*/ 120 h 142"/>
                <a:gd name="T84" fmla="*/ 92 w 100"/>
                <a:gd name="T85" fmla="*/ 116 h 142"/>
                <a:gd name="T86" fmla="*/ 86 w 100"/>
                <a:gd name="T87" fmla="*/ 100 h 142"/>
                <a:gd name="T88" fmla="*/ 73 w 100"/>
                <a:gd name="T89" fmla="*/ 97 h 142"/>
                <a:gd name="T90" fmla="*/ 73 w 100"/>
                <a:gd name="T91" fmla="*/ 95 h 142"/>
                <a:gd name="T92" fmla="*/ 88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88" y="95"/>
                  </a:moveTo>
                  <a:lnTo>
                    <a:pt x="88" y="95"/>
                  </a:lnTo>
                  <a:cubicBezTo>
                    <a:pt x="96" y="94"/>
                    <a:pt x="98" y="86"/>
                    <a:pt x="100" y="82"/>
                  </a:cubicBezTo>
                  <a:cubicBezTo>
                    <a:pt x="98" y="80"/>
                    <a:pt x="92" y="72"/>
                    <a:pt x="85" y="74"/>
                  </a:cubicBezTo>
                  <a:cubicBezTo>
                    <a:pt x="80" y="75"/>
                    <a:pt x="75" y="76"/>
                    <a:pt x="70" y="78"/>
                  </a:cubicBezTo>
                  <a:cubicBezTo>
                    <a:pt x="70" y="77"/>
                    <a:pt x="69" y="77"/>
                    <a:pt x="69" y="76"/>
                  </a:cubicBezTo>
                  <a:cubicBezTo>
                    <a:pt x="86" y="72"/>
                    <a:pt x="98" y="65"/>
                    <a:pt x="98" y="51"/>
                  </a:cubicBezTo>
                  <a:cubicBezTo>
                    <a:pt x="86" y="42"/>
                    <a:pt x="73" y="50"/>
                    <a:pt x="64" y="61"/>
                  </a:cubicBezTo>
                  <a:lnTo>
                    <a:pt x="63" y="60"/>
                  </a:lnTo>
                  <a:cubicBezTo>
                    <a:pt x="69" y="49"/>
                    <a:pt x="79" y="44"/>
                    <a:pt x="87" y="36"/>
                  </a:cubicBezTo>
                  <a:cubicBezTo>
                    <a:pt x="94" y="28"/>
                    <a:pt x="96" y="12"/>
                    <a:pt x="92" y="0"/>
                  </a:cubicBezTo>
                  <a:cubicBezTo>
                    <a:pt x="77" y="19"/>
                    <a:pt x="52" y="37"/>
                    <a:pt x="45" y="52"/>
                  </a:cubicBezTo>
                  <a:cubicBezTo>
                    <a:pt x="38" y="68"/>
                    <a:pt x="55" y="72"/>
                    <a:pt x="58" y="83"/>
                  </a:cubicBezTo>
                  <a:cubicBezTo>
                    <a:pt x="62" y="96"/>
                    <a:pt x="53" y="105"/>
                    <a:pt x="38" y="110"/>
                  </a:cubicBezTo>
                  <a:cubicBezTo>
                    <a:pt x="26" y="114"/>
                    <a:pt x="12" y="110"/>
                    <a:pt x="7" y="98"/>
                  </a:cubicBezTo>
                  <a:cubicBezTo>
                    <a:pt x="4" y="98"/>
                    <a:pt x="3" y="99"/>
                    <a:pt x="0" y="98"/>
                  </a:cubicBezTo>
                  <a:lnTo>
                    <a:pt x="0" y="110"/>
                  </a:lnTo>
                  <a:cubicBezTo>
                    <a:pt x="3" y="111"/>
                    <a:pt x="1" y="110"/>
                    <a:pt x="2" y="112"/>
                  </a:cubicBezTo>
                  <a:cubicBezTo>
                    <a:pt x="1" y="115"/>
                    <a:pt x="0" y="118"/>
                    <a:pt x="0" y="120"/>
                  </a:cubicBezTo>
                  <a:lnTo>
                    <a:pt x="0" y="129"/>
                  </a:lnTo>
                  <a:cubicBezTo>
                    <a:pt x="2" y="129"/>
                    <a:pt x="3" y="129"/>
                    <a:pt x="4" y="126"/>
                  </a:cubicBezTo>
                  <a:cubicBezTo>
                    <a:pt x="4" y="129"/>
                    <a:pt x="2" y="130"/>
                    <a:pt x="0" y="131"/>
                  </a:cubicBezTo>
                  <a:lnTo>
                    <a:pt x="0" y="133"/>
                  </a:lnTo>
                  <a:cubicBezTo>
                    <a:pt x="1" y="133"/>
                    <a:pt x="4" y="132"/>
                    <a:pt x="4" y="131"/>
                  </a:cubicBezTo>
                  <a:cubicBezTo>
                    <a:pt x="6" y="127"/>
                    <a:pt x="8" y="119"/>
                    <a:pt x="9" y="115"/>
                  </a:cubicBezTo>
                  <a:cubicBezTo>
                    <a:pt x="10" y="114"/>
                    <a:pt x="12" y="114"/>
                    <a:pt x="11" y="116"/>
                  </a:cubicBezTo>
                  <a:cubicBezTo>
                    <a:pt x="10" y="118"/>
                    <a:pt x="7" y="128"/>
                    <a:pt x="7" y="130"/>
                  </a:cubicBezTo>
                  <a:cubicBezTo>
                    <a:pt x="5" y="137"/>
                    <a:pt x="11" y="138"/>
                    <a:pt x="14" y="142"/>
                  </a:cubicBezTo>
                  <a:cubicBezTo>
                    <a:pt x="19" y="139"/>
                    <a:pt x="25" y="141"/>
                    <a:pt x="27" y="134"/>
                  </a:cubicBezTo>
                  <a:cubicBezTo>
                    <a:pt x="28" y="129"/>
                    <a:pt x="28" y="125"/>
                    <a:pt x="29" y="120"/>
                  </a:cubicBezTo>
                  <a:cubicBezTo>
                    <a:pt x="29" y="119"/>
                    <a:pt x="31" y="119"/>
                    <a:pt x="30" y="120"/>
                  </a:cubicBezTo>
                  <a:cubicBezTo>
                    <a:pt x="30" y="125"/>
                    <a:pt x="29" y="132"/>
                    <a:pt x="29" y="133"/>
                  </a:cubicBezTo>
                  <a:cubicBezTo>
                    <a:pt x="29" y="139"/>
                    <a:pt x="36" y="139"/>
                    <a:pt x="39" y="142"/>
                  </a:cubicBezTo>
                  <a:cubicBezTo>
                    <a:pt x="43" y="139"/>
                    <a:pt x="50" y="138"/>
                    <a:pt x="49" y="132"/>
                  </a:cubicBezTo>
                  <a:cubicBezTo>
                    <a:pt x="48" y="130"/>
                    <a:pt x="46" y="122"/>
                    <a:pt x="45" y="119"/>
                  </a:cubicBezTo>
                  <a:cubicBezTo>
                    <a:pt x="45" y="118"/>
                    <a:pt x="46" y="118"/>
                    <a:pt x="46" y="118"/>
                  </a:cubicBezTo>
                  <a:cubicBezTo>
                    <a:pt x="48" y="122"/>
                    <a:pt x="50" y="129"/>
                    <a:pt x="52" y="133"/>
                  </a:cubicBezTo>
                  <a:cubicBezTo>
                    <a:pt x="55" y="138"/>
                    <a:pt x="61" y="134"/>
                    <a:pt x="67" y="134"/>
                  </a:cubicBezTo>
                  <a:cubicBezTo>
                    <a:pt x="68" y="130"/>
                    <a:pt x="74" y="126"/>
                    <a:pt x="71" y="121"/>
                  </a:cubicBezTo>
                  <a:cubicBezTo>
                    <a:pt x="70" y="119"/>
                    <a:pt x="63" y="111"/>
                    <a:pt x="62" y="111"/>
                  </a:cubicBezTo>
                  <a:cubicBezTo>
                    <a:pt x="62" y="110"/>
                    <a:pt x="63" y="109"/>
                    <a:pt x="64" y="110"/>
                  </a:cubicBezTo>
                  <a:cubicBezTo>
                    <a:pt x="66" y="111"/>
                    <a:pt x="69" y="115"/>
                    <a:pt x="75" y="120"/>
                  </a:cubicBezTo>
                  <a:cubicBezTo>
                    <a:pt x="79" y="124"/>
                    <a:pt x="90" y="116"/>
                    <a:pt x="92" y="116"/>
                  </a:cubicBezTo>
                  <a:cubicBezTo>
                    <a:pt x="91" y="111"/>
                    <a:pt x="92" y="103"/>
                    <a:pt x="86" y="100"/>
                  </a:cubicBezTo>
                  <a:cubicBezTo>
                    <a:pt x="82" y="98"/>
                    <a:pt x="75" y="97"/>
                    <a:pt x="73" y="97"/>
                  </a:cubicBezTo>
                  <a:cubicBezTo>
                    <a:pt x="72" y="96"/>
                    <a:pt x="73" y="95"/>
                    <a:pt x="73" y="95"/>
                  </a:cubicBezTo>
                  <a:cubicBezTo>
                    <a:pt x="78" y="96"/>
                    <a:pt x="83" y="96"/>
                    <a:pt x="88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73" name="Freeform 1601"/>
            <p:cNvSpPr>
              <a:spLocks/>
            </p:cNvSpPr>
            <p:nvPr userDrawn="1"/>
          </p:nvSpPr>
          <p:spPr bwMode="auto">
            <a:xfrm>
              <a:off x="428" y="248"/>
              <a:ext cx="10" cy="7"/>
            </a:xfrm>
            <a:custGeom>
              <a:avLst/>
              <a:gdLst>
                <a:gd name="T0" fmla="*/ 21 w 21"/>
                <a:gd name="T1" fmla="*/ 0 h 16"/>
                <a:gd name="T2" fmla="*/ 21 w 21"/>
                <a:gd name="T3" fmla="*/ 0 h 16"/>
                <a:gd name="T4" fmla="*/ 0 w 21"/>
                <a:gd name="T5" fmla="*/ 14 h 16"/>
                <a:gd name="T6" fmla="*/ 1 w 21"/>
                <a:gd name="T7" fmla="*/ 14 h 16"/>
                <a:gd name="T8" fmla="*/ 1 w 21"/>
                <a:gd name="T9" fmla="*/ 16 h 16"/>
                <a:gd name="T10" fmla="*/ 21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21" y="0"/>
                  </a:moveTo>
                  <a:lnTo>
                    <a:pt x="21" y="0"/>
                  </a:lnTo>
                  <a:cubicBezTo>
                    <a:pt x="16" y="3"/>
                    <a:pt x="3" y="11"/>
                    <a:pt x="0" y="14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6" y="12"/>
                    <a:pt x="17" y="4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74" name="Freeform 1602"/>
            <p:cNvSpPr>
              <a:spLocks/>
            </p:cNvSpPr>
            <p:nvPr userDrawn="1"/>
          </p:nvSpPr>
          <p:spPr bwMode="auto">
            <a:xfrm>
              <a:off x="339" y="243"/>
              <a:ext cx="8" cy="31"/>
            </a:xfrm>
            <a:custGeom>
              <a:avLst/>
              <a:gdLst>
                <a:gd name="T0" fmla="*/ 15 w 18"/>
                <a:gd name="T1" fmla="*/ 0 h 68"/>
                <a:gd name="T2" fmla="*/ 15 w 18"/>
                <a:gd name="T3" fmla="*/ 0 h 68"/>
                <a:gd name="T4" fmla="*/ 8 w 18"/>
                <a:gd name="T5" fmla="*/ 14 h 68"/>
                <a:gd name="T6" fmla="*/ 1 w 18"/>
                <a:gd name="T7" fmla="*/ 68 h 68"/>
                <a:gd name="T8" fmla="*/ 18 w 18"/>
                <a:gd name="T9" fmla="*/ 16 h 68"/>
                <a:gd name="T10" fmla="*/ 4 w 18"/>
                <a:gd name="T11" fmla="*/ 42 h 68"/>
                <a:gd name="T12" fmla="*/ 15 w 18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68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9" y="12"/>
                    <a:pt x="8" y="14"/>
                  </a:cubicBezTo>
                  <a:cubicBezTo>
                    <a:pt x="2" y="25"/>
                    <a:pt x="0" y="44"/>
                    <a:pt x="1" y="68"/>
                  </a:cubicBezTo>
                  <a:cubicBezTo>
                    <a:pt x="5" y="44"/>
                    <a:pt x="16" y="26"/>
                    <a:pt x="18" y="16"/>
                  </a:cubicBezTo>
                  <a:cubicBezTo>
                    <a:pt x="12" y="22"/>
                    <a:pt x="7" y="31"/>
                    <a:pt x="4" y="42"/>
                  </a:cubicBezTo>
                  <a:cubicBezTo>
                    <a:pt x="4" y="36"/>
                    <a:pt x="13" y="7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75" name="Freeform 1603"/>
            <p:cNvSpPr>
              <a:spLocks/>
            </p:cNvSpPr>
            <p:nvPr userDrawn="1"/>
          </p:nvSpPr>
          <p:spPr bwMode="auto">
            <a:xfrm>
              <a:off x="423" y="245"/>
              <a:ext cx="40" cy="25"/>
            </a:xfrm>
            <a:custGeom>
              <a:avLst/>
              <a:gdLst>
                <a:gd name="T0" fmla="*/ 87 w 88"/>
                <a:gd name="T1" fmla="*/ 1 h 55"/>
                <a:gd name="T2" fmla="*/ 87 w 88"/>
                <a:gd name="T3" fmla="*/ 1 h 55"/>
                <a:gd name="T4" fmla="*/ 43 w 88"/>
                <a:gd name="T5" fmla="*/ 15 h 55"/>
                <a:gd name="T6" fmla="*/ 9 w 88"/>
                <a:gd name="T7" fmla="*/ 37 h 55"/>
                <a:gd name="T8" fmla="*/ 0 w 88"/>
                <a:gd name="T9" fmla="*/ 49 h 55"/>
                <a:gd name="T10" fmla="*/ 6 w 88"/>
                <a:gd name="T11" fmla="*/ 49 h 55"/>
                <a:gd name="T12" fmla="*/ 56 w 88"/>
                <a:gd name="T13" fmla="*/ 23 h 55"/>
                <a:gd name="T14" fmla="*/ 14 w 88"/>
                <a:gd name="T15" fmla="*/ 51 h 55"/>
                <a:gd name="T16" fmla="*/ 20 w 88"/>
                <a:gd name="T17" fmla="*/ 55 h 55"/>
                <a:gd name="T18" fmla="*/ 61 w 88"/>
                <a:gd name="T19" fmla="*/ 37 h 55"/>
                <a:gd name="T20" fmla="*/ 87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87" y="1"/>
                  </a:moveTo>
                  <a:lnTo>
                    <a:pt x="87" y="1"/>
                  </a:lnTo>
                  <a:cubicBezTo>
                    <a:pt x="72" y="0"/>
                    <a:pt x="55" y="8"/>
                    <a:pt x="43" y="15"/>
                  </a:cubicBezTo>
                  <a:cubicBezTo>
                    <a:pt x="35" y="20"/>
                    <a:pt x="20" y="29"/>
                    <a:pt x="9" y="37"/>
                  </a:cubicBezTo>
                  <a:cubicBezTo>
                    <a:pt x="6" y="42"/>
                    <a:pt x="5" y="41"/>
                    <a:pt x="0" y="49"/>
                  </a:cubicBezTo>
                  <a:cubicBezTo>
                    <a:pt x="4" y="48"/>
                    <a:pt x="4" y="49"/>
                    <a:pt x="6" y="49"/>
                  </a:cubicBezTo>
                  <a:cubicBezTo>
                    <a:pt x="12" y="45"/>
                    <a:pt x="41" y="29"/>
                    <a:pt x="56" y="23"/>
                  </a:cubicBezTo>
                  <a:cubicBezTo>
                    <a:pt x="43" y="34"/>
                    <a:pt x="20" y="48"/>
                    <a:pt x="14" y="51"/>
                  </a:cubicBezTo>
                  <a:cubicBezTo>
                    <a:pt x="18" y="52"/>
                    <a:pt x="19" y="54"/>
                    <a:pt x="20" y="55"/>
                  </a:cubicBezTo>
                  <a:cubicBezTo>
                    <a:pt x="30" y="52"/>
                    <a:pt x="53" y="43"/>
                    <a:pt x="61" y="37"/>
                  </a:cubicBezTo>
                  <a:cubicBezTo>
                    <a:pt x="73" y="29"/>
                    <a:pt x="88" y="18"/>
                    <a:pt x="8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76" name="Freeform 1604"/>
            <p:cNvSpPr>
              <a:spLocks/>
            </p:cNvSpPr>
            <p:nvPr userDrawn="1"/>
          </p:nvSpPr>
          <p:spPr bwMode="auto">
            <a:xfrm>
              <a:off x="331" y="243"/>
              <a:ext cx="14" cy="32"/>
            </a:xfrm>
            <a:custGeom>
              <a:avLst/>
              <a:gdLst>
                <a:gd name="T0" fmla="*/ 32 w 32"/>
                <a:gd name="T1" fmla="*/ 0 h 72"/>
                <a:gd name="T2" fmla="*/ 32 w 32"/>
                <a:gd name="T3" fmla="*/ 0 h 72"/>
                <a:gd name="T4" fmla="*/ 4 w 32"/>
                <a:gd name="T5" fmla="*/ 38 h 72"/>
                <a:gd name="T6" fmla="*/ 2 w 32"/>
                <a:gd name="T7" fmla="*/ 72 h 72"/>
                <a:gd name="T8" fmla="*/ 32 w 32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72">
                  <a:moveTo>
                    <a:pt x="32" y="0"/>
                  </a:moveTo>
                  <a:lnTo>
                    <a:pt x="32" y="0"/>
                  </a:lnTo>
                  <a:cubicBezTo>
                    <a:pt x="21" y="12"/>
                    <a:pt x="8" y="29"/>
                    <a:pt x="4" y="38"/>
                  </a:cubicBezTo>
                  <a:cubicBezTo>
                    <a:pt x="0" y="52"/>
                    <a:pt x="1" y="64"/>
                    <a:pt x="2" y="72"/>
                  </a:cubicBezTo>
                  <a:cubicBezTo>
                    <a:pt x="6" y="46"/>
                    <a:pt x="16" y="23"/>
                    <a:pt x="3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77" name="Freeform 1605"/>
            <p:cNvSpPr>
              <a:spLocks/>
            </p:cNvSpPr>
            <p:nvPr userDrawn="1"/>
          </p:nvSpPr>
          <p:spPr bwMode="auto">
            <a:xfrm>
              <a:off x="346" y="243"/>
              <a:ext cx="11" cy="33"/>
            </a:xfrm>
            <a:custGeom>
              <a:avLst/>
              <a:gdLst>
                <a:gd name="T0" fmla="*/ 14 w 24"/>
                <a:gd name="T1" fmla="*/ 0 h 74"/>
                <a:gd name="T2" fmla="*/ 14 w 24"/>
                <a:gd name="T3" fmla="*/ 0 h 74"/>
                <a:gd name="T4" fmla="*/ 2 w 24"/>
                <a:gd name="T5" fmla="*/ 16 h 74"/>
                <a:gd name="T6" fmla="*/ 3 w 24"/>
                <a:gd name="T7" fmla="*/ 69 h 74"/>
                <a:gd name="T8" fmla="*/ 11 w 24"/>
                <a:gd name="T9" fmla="*/ 29 h 74"/>
                <a:gd name="T10" fmla="*/ 19 w 24"/>
                <a:gd name="T11" fmla="*/ 74 h 74"/>
                <a:gd name="T12" fmla="*/ 18 w 24"/>
                <a:gd name="T13" fmla="*/ 20 h 74"/>
                <a:gd name="T14" fmla="*/ 24 w 24"/>
                <a:gd name="T15" fmla="*/ 8 h 74"/>
                <a:gd name="T16" fmla="*/ 5 w 24"/>
                <a:gd name="T17" fmla="*/ 30 h 74"/>
                <a:gd name="T18" fmla="*/ 14 w 24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74">
                  <a:moveTo>
                    <a:pt x="14" y="0"/>
                  </a:moveTo>
                  <a:lnTo>
                    <a:pt x="14" y="0"/>
                  </a:lnTo>
                  <a:cubicBezTo>
                    <a:pt x="11" y="4"/>
                    <a:pt x="3" y="11"/>
                    <a:pt x="2" y="16"/>
                  </a:cubicBezTo>
                  <a:cubicBezTo>
                    <a:pt x="0" y="30"/>
                    <a:pt x="0" y="56"/>
                    <a:pt x="3" y="69"/>
                  </a:cubicBezTo>
                  <a:cubicBezTo>
                    <a:pt x="4" y="56"/>
                    <a:pt x="5" y="37"/>
                    <a:pt x="11" y="29"/>
                  </a:cubicBezTo>
                  <a:cubicBezTo>
                    <a:pt x="8" y="43"/>
                    <a:pt x="11" y="58"/>
                    <a:pt x="19" y="74"/>
                  </a:cubicBezTo>
                  <a:cubicBezTo>
                    <a:pt x="14" y="60"/>
                    <a:pt x="13" y="34"/>
                    <a:pt x="18" y="20"/>
                  </a:cubicBezTo>
                  <a:cubicBezTo>
                    <a:pt x="19" y="16"/>
                    <a:pt x="22" y="11"/>
                    <a:pt x="24" y="8"/>
                  </a:cubicBezTo>
                  <a:cubicBezTo>
                    <a:pt x="18" y="11"/>
                    <a:pt x="7" y="23"/>
                    <a:pt x="5" y="30"/>
                  </a:cubicBezTo>
                  <a:cubicBezTo>
                    <a:pt x="7" y="18"/>
                    <a:pt x="10" y="10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78" name="Freeform 1606"/>
            <p:cNvSpPr>
              <a:spLocks/>
            </p:cNvSpPr>
            <p:nvPr userDrawn="1"/>
          </p:nvSpPr>
          <p:spPr bwMode="auto">
            <a:xfrm>
              <a:off x="372" y="241"/>
              <a:ext cx="15" cy="8"/>
            </a:xfrm>
            <a:custGeom>
              <a:avLst/>
              <a:gdLst>
                <a:gd name="T0" fmla="*/ 26 w 32"/>
                <a:gd name="T1" fmla="*/ 6 h 16"/>
                <a:gd name="T2" fmla="*/ 26 w 32"/>
                <a:gd name="T3" fmla="*/ 6 h 16"/>
                <a:gd name="T4" fmla="*/ 0 w 32"/>
                <a:gd name="T5" fmla="*/ 2 h 16"/>
                <a:gd name="T6" fmla="*/ 29 w 32"/>
                <a:gd name="T7" fmla="*/ 16 h 16"/>
                <a:gd name="T8" fmla="*/ 26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26" y="6"/>
                  </a:moveTo>
                  <a:lnTo>
                    <a:pt x="26" y="6"/>
                  </a:lnTo>
                  <a:cubicBezTo>
                    <a:pt x="19" y="1"/>
                    <a:pt x="12" y="0"/>
                    <a:pt x="0" y="2"/>
                  </a:cubicBezTo>
                  <a:cubicBezTo>
                    <a:pt x="9" y="2"/>
                    <a:pt x="25" y="0"/>
                    <a:pt x="29" y="16"/>
                  </a:cubicBezTo>
                  <a:cubicBezTo>
                    <a:pt x="32" y="13"/>
                    <a:pt x="30" y="8"/>
                    <a:pt x="26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79" name="Freeform 1607"/>
            <p:cNvSpPr>
              <a:spLocks/>
            </p:cNvSpPr>
            <p:nvPr userDrawn="1"/>
          </p:nvSpPr>
          <p:spPr bwMode="auto">
            <a:xfrm>
              <a:off x="377" y="238"/>
              <a:ext cx="26" cy="9"/>
            </a:xfrm>
            <a:custGeom>
              <a:avLst/>
              <a:gdLst>
                <a:gd name="T0" fmla="*/ 14 w 58"/>
                <a:gd name="T1" fmla="*/ 2 h 20"/>
                <a:gd name="T2" fmla="*/ 14 w 58"/>
                <a:gd name="T3" fmla="*/ 2 h 20"/>
                <a:gd name="T4" fmla="*/ 0 w 58"/>
                <a:gd name="T5" fmla="*/ 3 h 20"/>
                <a:gd name="T6" fmla="*/ 37 w 58"/>
                <a:gd name="T7" fmla="*/ 18 h 20"/>
                <a:gd name="T8" fmla="*/ 58 w 58"/>
                <a:gd name="T9" fmla="*/ 9 h 20"/>
                <a:gd name="T10" fmla="*/ 39 w 58"/>
                <a:gd name="T11" fmla="*/ 10 h 20"/>
                <a:gd name="T12" fmla="*/ 14 w 58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0">
                  <a:moveTo>
                    <a:pt x="14" y="2"/>
                  </a:moveTo>
                  <a:lnTo>
                    <a:pt x="14" y="2"/>
                  </a:lnTo>
                  <a:cubicBezTo>
                    <a:pt x="11" y="1"/>
                    <a:pt x="5" y="0"/>
                    <a:pt x="0" y="3"/>
                  </a:cubicBezTo>
                  <a:cubicBezTo>
                    <a:pt x="25" y="3"/>
                    <a:pt x="26" y="15"/>
                    <a:pt x="37" y="18"/>
                  </a:cubicBezTo>
                  <a:cubicBezTo>
                    <a:pt x="44" y="20"/>
                    <a:pt x="55" y="17"/>
                    <a:pt x="58" y="9"/>
                  </a:cubicBezTo>
                  <a:cubicBezTo>
                    <a:pt x="53" y="12"/>
                    <a:pt x="46" y="12"/>
                    <a:pt x="39" y="10"/>
                  </a:cubicBezTo>
                  <a:cubicBezTo>
                    <a:pt x="31" y="8"/>
                    <a:pt x="24" y="3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80" name="Freeform 1608"/>
            <p:cNvSpPr>
              <a:spLocks/>
            </p:cNvSpPr>
            <p:nvPr userDrawn="1"/>
          </p:nvSpPr>
          <p:spPr bwMode="auto">
            <a:xfrm>
              <a:off x="343" y="236"/>
              <a:ext cx="11" cy="19"/>
            </a:xfrm>
            <a:custGeom>
              <a:avLst/>
              <a:gdLst>
                <a:gd name="T0" fmla="*/ 25 w 25"/>
                <a:gd name="T1" fmla="*/ 0 h 42"/>
                <a:gd name="T2" fmla="*/ 25 w 25"/>
                <a:gd name="T3" fmla="*/ 0 h 42"/>
                <a:gd name="T4" fmla="*/ 11 w 25"/>
                <a:gd name="T5" fmla="*/ 20 h 42"/>
                <a:gd name="T6" fmla="*/ 24 w 25"/>
                <a:gd name="T7" fmla="*/ 0 h 42"/>
                <a:gd name="T8" fmla="*/ 11 w 25"/>
                <a:gd name="T9" fmla="*/ 9 h 42"/>
                <a:gd name="T10" fmla="*/ 0 w 25"/>
                <a:gd name="T11" fmla="*/ 42 h 42"/>
                <a:gd name="T12" fmla="*/ 22 w 25"/>
                <a:gd name="T13" fmla="*/ 13 h 42"/>
                <a:gd name="T14" fmla="*/ 25 w 25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42">
                  <a:moveTo>
                    <a:pt x="25" y="0"/>
                  </a:moveTo>
                  <a:lnTo>
                    <a:pt x="25" y="0"/>
                  </a:lnTo>
                  <a:cubicBezTo>
                    <a:pt x="22" y="4"/>
                    <a:pt x="14" y="16"/>
                    <a:pt x="11" y="20"/>
                  </a:cubicBezTo>
                  <a:cubicBezTo>
                    <a:pt x="14" y="13"/>
                    <a:pt x="20" y="6"/>
                    <a:pt x="24" y="0"/>
                  </a:cubicBezTo>
                  <a:cubicBezTo>
                    <a:pt x="21" y="3"/>
                    <a:pt x="14" y="7"/>
                    <a:pt x="11" y="9"/>
                  </a:cubicBezTo>
                  <a:cubicBezTo>
                    <a:pt x="7" y="16"/>
                    <a:pt x="2" y="33"/>
                    <a:pt x="0" y="42"/>
                  </a:cubicBezTo>
                  <a:cubicBezTo>
                    <a:pt x="7" y="30"/>
                    <a:pt x="17" y="18"/>
                    <a:pt x="22" y="13"/>
                  </a:cubicBezTo>
                  <a:cubicBezTo>
                    <a:pt x="22" y="9"/>
                    <a:pt x="24" y="4"/>
                    <a:pt x="2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81" name="Freeform 1609"/>
            <p:cNvSpPr>
              <a:spLocks/>
            </p:cNvSpPr>
            <p:nvPr userDrawn="1"/>
          </p:nvSpPr>
          <p:spPr bwMode="auto">
            <a:xfrm>
              <a:off x="407" y="237"/>
              <a:ext cx="17" cy="28"/>
            </a:xfrm>
            <a:custGeom>
              <a:avLst/>
              <a:gdLst>
                <a:gd name="T0" fmla="*/ 30 w 38"/>
                <a:gd name="T1" fmla="*/ 0 h 62"/>
                <a:gd name="T2" fmla="*/ 30 w 38"/>
                <a:gd name="T3" fmla="*/ 0 h 62"/>
                <a:gd name="T4" fmla="*/ 3 w 38"/>
                <a:gd name="T5" fmla="*/ 34 h 62"/>
                <a:gd name="T6" fmla="*/ 4 w 38"/>
                <a:gd name="T7" fmla="*/ 44 h 62"/>
                <a:gd name="T8" fmla="*/ 19 w 38"/>
                <a:gd name="T9" fmla="*/ 28 h 62"/>
                <a:gd name="T10" fmla="*/ 3 w 38"/>
                <a:gd name="T11" fmla="*/ 51 h 62"/>
                <a:gd name="T12" fmla="*/ 0 w 38"/>
                <a:gd name="T13" fmla="*/ 62 h 62"/>
                <a:gd name="T14" fmla="*/ 23 w 38"/>
                <a:gd name="T15" fmla="*/ 42 h 62"/>
                <a:gd name="T16" fmla="*/ 30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30" y="0"/>
                  </a:moveTo>
                  <a:lnTo>
                    <a:pt x="30" y="0"/>
                  </a:lnTo>
                  <a:cubicBezTo>
                    <a:pt x="24" y="14"/>
                    <a:pt x="10" y="28"/>
                    <a:pt x="3" y="34"/>
                  </a:cubicBezTo>
                  <a:cubicBezTo>
                    <a:pt x="3" y="38"/>
                    <a:pt x="4" y="41"/>
                    <a:pt x="4" y="44"/>
                  </a:cubicBezTo>
                  <a:cubicBezTo>
                    <a:pt x="5" y="42"/>
                    <a:pt x="12" y="34"/>
                    <a:pt x="19" y="28"/>
                  </a:cubicBezTo>
                  <a:cubicBezTo>
                    <a:pt x="15" y="38"/>
                    <a:pt x="7" y="47"/>
                    <a:pt x="3" y="51"/>
                  </a:cubicBezTo>
                  <a:cubicBezTo>
                    <a:pt x="2" y="54"/>
                    <a:pt x="1" y="58"/>
                    <a:pt x="0" y="62"/>
                  </a:cubicBezTo>
                  <a:cubicBezTo>
                    <a:pt x="5" y="57"/>
                    <a:pt x="18" y="47"/>
                    <a:pt x="23" y="42"/>
                  </a:cubicBezTo>
                  <a:cubicBezTo>
                    <a:pt x="33" y="31"/>
                    <a:pt x="38" y="14"/>
                    <a:pt x="3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82" name="Freeform 1610"/>
            <p:cNvSpPr>
              <a:spLocks/>
            </p:cNvSpPr>
            <p:nvPr userDrawn="1"/>
          </p:nvSpPr>
          <p:spPr bwMode="auto">
            <a:xfrm>
              <a:off x="424" y="231"/>
              <a:ext cx="10" cy="14"/>
            </a:xfrm>
            <a:custGeom>
              <a:avLst/>
              <a:gdLst>
                <a:gd name="T0" fmla="*/ 22 w 22"/>
                <a:gd name="T1" fmla="*/ 0 h 30"/>
                <a:gd name="T2" fmla="*/ 22 w 22"/>
                <a:gd name="T3" fmla="*/ 0 h 30"/>
                <a:gd name="T4" fmla="*/ 0 w 22"/>
                <a:gd name="T5" fmla="*/ 26 h 30"/>
                <a:gd name="T6" fmla="*/ 0 w 22"/>
                <a:gd name="T7" fmla="*/ 30 h 30"/>
                <a:gd name="T8" fmla="*/ 22 w 22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0">
                  <a:moveTo>
                    <a:pt x="22" y="0"/>
                  </a:moveTo>
                  <a:lnTo>
                    <a:pt x="22" y="0"/>
                  </a:lnTo>
                  <a:cubicBezTo>
                    <a:pt x="15" y="10"/>
                    <a:pt x="2" y="25"/>
                    <a:pt x="0" y="26"/>
                  </a:cubicBezTo>
                  <a:cubicBezTo>
                    <a:pt x="0" y="27"/>
                    <a:pt x="0" y="28"/>
                    <a:pt x="0" y="30"/>
                  </a:cubicBezTo>
                  <a:cubicBezTo>
                    <a:pt x="6" y="23"/>
                    <a:pt x="18" y="9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83" name="Freeform 1611"/>
            <p:cNvSpPr>
              <a:spLocks/>
            </p:cNvSpPr>
            <p:nvPr userDrawn="1"/>
          </p:nvSpPr>
          <p:spPr bwMode="auto">
            <a:xfrm>
              <a:off x="334" y="233"/>
              <a:ext cx="17" cy="24"/>
            </a:xfrm>
            <a:custGeom>
              <a:avLst/>
              <a:gdLst>
                <a:gd name="T0" fmla="*/ 39 w 39"/>
                <a:gd name="T1" fmla="*/ 0 h 52"/>
                <a:gd name="T2" fmla="*/ 39 w 39"/>
                <a:gd name="T3" fmla="*/ 0 h 52"/>
                <a:gd name="T4" fmla="*/ 20 w 39"/>
                <a:gd name="T5" fmla="*/ 19 h 52"/>
                <a:gd name="T6" fmla="*/ 37 w 39"/>
                <a:gd name="T7" fmla="*/ 0 h 52"/>
                <a:gd name="T8" fmla="*/ 23 w 39"/>
                <a:gd name="T9" fmla="*/ 6 h 52"/>
                <a:gd name="T10" fmla="*/ 0 w 39"/>
                <a:gd name="T11" fmla="*/ 52 h 52"/>
                <a:gd name="T12" fmla="*/ 39 w 39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52">
                  <a:moveTo>
                    <a:pt x="39" y="0"/>
                  </a:moveTo>
                  <a:lnTo>
                    <a:pt x="39" y="0"/>
                  </a:lnTo>
                  <a:cubicBezTo>
                    <a:pt x="35" y="3"/>
                    <a:pt x="23" y="17"/>
                    <a:pt x="20" y="19"/>
                  </a:cubicBezTo>
                  <a:cubicBezTo>
                    <a:pt x="22" y="13"/>
                    <a:pt x="34" y="4"/>
                    <a:pt x="37" y="0"/>
                  </a:cubicBezTo>
                  <a:cubicBezTo>
                    <a:pt x="33" y="2"/>
                    <a:pt x="27" y="5"/>
                    <a:pt x="23" y="6"/>
                  </a:cubicBezTo>
                  <a:cubicBezTo>
                    <a:pt x="20" y="10"/>
                    <a:pt x="4" y="34"/>
                    <a:pt x="0" y="52"/>
                  </a:cubicBezTo>
                  <a:cubicBezTo>
                    <a:pt x="14" y="29"/>
                    <a:pt x="29" y="21"/>
                    <a:pt x="3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84" name="Freeform 1612"/>
            <p:cNvSpPr>
              <a:spLocks/>
            </p:cNvSpPr>
            <p:nvPr userDrawn="1"/>
          </p:nvSpPr>
          <p:spPr bwMode="auto">
            <a:xfrm>
              <a:off x="350" y="231"/>
              <a:ext cx="20" cy="21"/>
            </a:xfrm>
            <a:custGeom>
              <a:avLst/>
              <a:gdLst>
                <a:gd name="T0" fmla="*/ 33 w 45"/>
                <a:gd name="T1" fmla="*/ 0 h 47"/>
                <a:gd name="T2" fmla="*/ 33 w 45"/>
                <a:gd name="T3" fmla="*/ 0 h 47"/>
                <a:gd name="T4" fmla="*/ 9 w 45"/>
                <a:gd name="T5" fmla="*/ 22 h 47"/>
                <a:gd name="T6" fmla="*/ 0 w 45"/>
                <a:gd name="T7" fmla="*/ 47 h 47"/>
                <a:gd name="T8" fmla="*/ 18 w 45"/>
                <a:gd name="T9" fmla="*/ 32 h 47"/>
                <a:gd name="T10" fmla="*/ 35 w 45"/>
                <a:gd name="T11" fmla="*/ 18 h 47"/>
                <a:gd name="T12" fmla="*/ 45 w 45"/>
                <a:gd name="T13" fmla="*/ 6 h 47"/>
                <a:gd name="T14" fmla="*/ 12 w 45"/>
                <a:gd name="T15" fmla="*/ 29 h 47"/>
                <a:gd name="T16" fmla="*/ 33 w 45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7">
                  <a:moveTo>
                    <a:pt x="33" y="0"/>
                  </a:moveTo>
                  <a:lnTo>
                    <a:pt x="33" y="0"/>
                  </a:lnTo>
                  <a:cubicBezTo>
                    <a:pt x="26" y="4"/>
                    <a:pt x="13" y="15"/>
                    <a:pt x="9" y="22"/>
                  </a:cubicBezTo>
                  <a:cubicBezTo>
                    <a:pt x="6" y="28"/>
                    <a:pt x="1" y="45"/>
                    <a:pt x="0" y="47"/>
                  </a:cubicBezTo>
                  <a:cubicBezTo>
                    <a:pt x="5" y="41"/>
                    <a:pt x="11" y="35"/>
                    <a:pt x="18" y="32"/>
                  </a:cubicBezTo>
                  <a:cubicBezTo>
                    <a:pt x="22" y="27"/>
                    <a:pt x="30" y="21"/>
                    <a:pt x="35" y="18"/>
                  </a:cubicBezTo>
                  <a:cubicBezTo>
                    <a:pt x="38" y="15"/>
                    <a:pt x="43" y="9"/>
                    <a:pt x="45" y="6"/>
                  </a:cubicBezTo>
                  <a:cubicBezTo>
                    <a:pt x="39" y="11"/>
                    <a:pt x="22" y="24"/>
                    <a:pt x="12" y="29"/>
                  </a:cubicBezTo>
                  <a:cubicBezTo>
                    <a:pt x="18" y="18"/>
                    <a:pt x="27" y="7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85" name="Freeform 1613"/>
            <p:cNvSpPr>
              <a:spLocks/>
            </p:cNvSpPr>
            <p:nvPr userDrawn="1"/>
          </p:nvSpPr>
          <p:spPr bwMode="auto">
            <a:xfrm>
              <a:off x="348" y="227"/>
              <a:ext cx="13" cy="12"/>
            </a:xfrm>
            <a:custGeom>
              <a:avLst/>
              <a:gdLst>
                <a:gd name="T0" fmla="*/ 29 w 29"/>
                <a:gd name="T1" fmla="*/ 0 h 26"/>
                <a:gd name="T2" fmla="*/ 29 w 29"/>
                <a:gd name="T3" fmla="*/ 0 h 26"/>
                <a:gd name="T4" fmla="*/ 17 w 29"/>
                <a:gd name="T5" fmla="*/ 2 h 26"/>
                <a:gd name="T6" fmla="*/ 0 w 29"/>
                <a:gd name="T7" fmla="*/ 26 h 26"/>
                <a:gd name="T8" fmla="*/ 29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29" y="0"/>
                  </a:moveTo>
                  <a:lnTo>
                    <a:pt x="29" y="0"/>
                  </a:lnTo>
                  <a:cubicBezTo>
                    <a:pt x="26" y="1"/>
                    <a:pt x="20" y="2"/>
                    <a:pt x="17" y="2"/>
                  </a:cubicBezTo>
                  <a:cubicBezTo>
                    <a:pt x="13" y="6"/>
                    <a:pt x="7" y="15"/>
                    <a:pt x="0" y="26"/>
                  </a:cubicBezTo>
                  <a:cubicBezTo>
                    <a:pt x="12" y="19"/>
                    <a:pt x="23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86" name="Freeform 1614"/>
            <p:cNvSpPr>
              <a:spLocks/>
            </p:cNvSpPr>
            <p:nvPr userDrawn="1"/>
          </p:nvSpPr>
          <p:spPr bwMode="auto">
            <a:xfrm>
              <a:off x="339" y="228"/>
              <a:ext cx="16" cy="8"/>
            </a:xfrm>
            <a:custGeom>
              <a:avLst/>
              <a:gdLst>
                <a:gd name="T0" fmla="*/ 29 w 35"/>
                <a:gd name="T1" fmla="*/ 0 h 18"/>
                <a:gd name="T2" fmla="*/ 29 w 35"/>
                <a:gd name="T3" fmla="*/ 0 h 18"/>
                <a:gd name="T4" fmla="*/ 0 w 35"/>
                <a:gd name="T5" fmla="*/ 15 h 18"/>
                <a:gd name="T6" fmla="*/ 35 w 35"/>
                <a:gd name="T7" fmla="*/ 0 h 18"/>
                <a:gd name="T8" fmla="*/ 29 w 3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8">
                  <a:moveTo>
                    <a:pt x="29" y="0"/>
                  </a:moveTo>
                  <a:lnTo>
                    <a:pt x="29" y="0"/>
                  </a:lnTo>
                  <a:cubicBezTo>
                    <a:pt x="26" y="6"/>
                    <a:pt x="13" y="14"/>
                    <a:pt x="0" y="15"/>
                  </a:cubicBezTo>
                  <a:cubicBezTo>
                    <a:pt x="15" y="18"/>
                    <a:pt x="30" y="8"/>
                    <a:pt x="35" y="0"/>
                  </a:cubicBezTo>
                  <a:cubicBezTo>
                    <a:pt x="33" y="0"/>
                    <a:pt x="29" y="0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87" name="Freeform 1615"/>
            <p:cNvSpPr>
              <a:spLocks/>
            </p:cNvSpPr>
            <p:nvPr userDrawn="1"/>
          </p:nvSpPr>
          <p:spPr bwMode="auto">
            <a:xfrm>
              <a:off x="371" y="224"/>
              <a:ext cx="2" cy="1"/>
            </a:xfrm>
            <a:custGeom>
              <a:avLst/>
              <a:gdLst>
                <a:gd name="T0" fmla="*/ 0 w 6"/>
                <a:gd name="T1" fmla="*/ 0 h 3"/>
                <a:gd name="T2" fmla="*/ 0 w 6"/>
                <a:gd name="T3" fmla="*/ 0 h 3"/>
                <a:gd name="T4" fmla="*/ 6 w 6"/>
                <a:gd name="T5" fmla="*/ 3 h 3"/>
                <a:gd name="T6" fmla="*/ 0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3"/>
                    <a:pt x="6" y="3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88" name="Freeform 1616"/>
            <p:cNvSpPr>
              <a:spLocks/>
            </p:cNvSpPr>
            <p:nvPr userDrawn="1"/>
          </p:nvSpPr>
          <p:spPr bwMode="auto">
            <a:xfrm>
              <a:off x="372" y="223"/>
              <a:ext cx="3" cy="2"/>
            </a:xfrm>
            <a:custGeom>
              <a:avLst/>
              <a:gdLst>
                <a:gd name="T0" fmla="*/ 8 w 8"/>
                <a:gd name="T1" fmla="*/ 0 h 5"/>
                <a:gd name="T2" fmla="*/ 8 w 8"/>
                <a:gd name="T3" fmla="*/ 0 h 5"/>
                <a:gd name="T4" fmla="*/ 0 w 8"/>
                <a:gd name="T5" fmla="*/ 1 h 5"/>
                <a:gd name="T6" fmla="*/ 8 w 8"/>
                <a:gd name="T7" fmla="*/ 5 h 5"/>
                <a:gd name="T8" fmla="*/ 8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lnTo>
                    <a:pt x="8" y="0"/>
                  </a:lnTo>
                  <a:cubicBezTo>
                    <a:pt x="6" y="0"/>
                    <a:pt x="0" y="1"/>
                    <a:pt x="0" y="1"/>
                  </a:cubicBezTo>
                  <a:cubicBezTo>
                    <a:pt x="2" y="2"/>
                    <a:pt x="6" y="4"/>
                    <a:pt x="8" y="5"/>
                  </a:cubicBezTo>
                  <a:cubicBezTo>
                    <a:pt x="6" y="3"/>
                    <a:pt x="7" y="1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89" name="Freeform 1617"/>
            <p:cNvSpPr>
              <a:spLocks/>
            </p:cNvSpPr>
            <p:nvPr userDrawn="1"/>
          </p:nvSpPr>
          <p:spPr bwMode="auto">
            <a:xfrm>
              <a:off x="377" y="223"/>
              <a:ext cx="2" cy="3"/>
            </a:xfrm>
            <a:custGeom>
              <a:avLst/>
              <a:gdLst>
                <a:gd name="T0" fmla="*/ 3 w 3"/>
                <a:gd name="T1" fmla="*/ 0 h 6"/>
                <a:gd name="T2" fmla="*/ 3 w 3"/>
                <a:gd name="T3" fmla="*/ 0 h 6"/>
                <a:gd name="T4" fmla="*/ 1 w 3"/>
                <a:gd name="T5" fmla="*/ 3 h 6"/>
                <a:gd name="T6" fmla="*/ 0 w 3"/>
                <a:gd name="T7" fmla="*/ 6 h 6"/>
                <a:gd name="T8" fmla="*/ 3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lnTo>
                    <a:pt x="3" y="0"/>
                  </a:lnTo>
                  <a:cubicBezTo>
                    <a:pt x="3" y="0"/>
                    <a:pt x="2" y="1"/>
                    <a:pt x="1" y="3"/>
                  </a:cubicBezTo>
                  <a:cubicBezTo>
                    <a:pt x="0" y="3"/>
                    <a:pt x="0" y="6"/>
                    <a:pt x="0" y="6"/>
                  </a:cubicBezTo>
                  <a:cubicBezTo>
                    <a:pt x="0" y="6"/>
                    <a:pt x="2" y="5"/>
                    <a:pt x="3" y="3"/>
                  </a:cubicBezTo>
                  <a:cubicBezTo>
                    <a:pt x="3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90" name="Freeform 1618"/>
            <p:cNvSpPr>
              <a:spLocks/>
            </p:cNvSpPr>
            <p:nvPr userDrawn="1"/>
          </p:nvSpPr>
          <p:spPr bwMode="auto">
            <a:xfrm>
              <a:off x="377" y="223"/>
              <a:ext cx="3" cy="5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5 w 8"/>
                <a:gd name="T5" fmla="*/ 0 h 10"/>
                <a:gd name="T6" fmla="*/ 0 w 8"/>
                <a:gd name="T7" fmla="*/ 7 h 10"/>
                <a:gd name="T8" fmla="*/ 3 w 8"/>
                <a:gd name="T9" fmla="*/ 10 h 10"/>
                <a:gd name="T10" fmla="*/ 8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7" y="0"/>
                    <a:pt x="6" y="0"/>
                    <a:pt x="5" y="0"/>
                  </a:cubicBezTo>
                  <a:cubicBezTo>
                    <a:pt x="6" y="4"/>
                    <a:pt x="4" y="6"/>
                    <a:pt x="0" y="7"/>
                  </a:cubicBezTo>
                  <a:cubicBezTo>
                    <a:pt x="1" y="8"/>
                    <a:pt x="2" y="9"/>
                    <a:pt x="3" y="10"/>
                  </a:cubicBezTo>
                  <a:cubicBezTo>
                    <a:pt x="5" y="8"/>
                    <a:pt x="8" y="2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91" name="Freeform 1619"/>
            <p:cNvSpPr>
              <a:spLocks/>
            </p:cNvSpPr>
            <p:nvPr userDrawn="1"/>
          </p:nvSpPr>
          <p:spPr bwMode="auto">
            <a:xfrm>
              <a:off x="367" y="223"/>
              <a:ext cx="32" cy="22"/>
            </a:xfrm>
            <a:custGeom>
              <a:avLst/>
              <a:gdLst>
                <a:gd name="T0" fmla="*/ 69 w 71"/>
                <a:gd name="T1" fmla="*/ 12 h 47"/>
                <a:gd name="T2" fmla="*/ 69 w 71"/>
                <a:gd name="T3" fmla="*/ 12 h 47"/>
                <a:gd name="T4" fmla="*/ 47 w 71"/>
                <a:gd name="T5" fmla="*/ 0 h 47"/>
                <a:gd name="T6" fmla="*/ 0 w 71"/>
                <a:gd name="T7" fmla="*/ 44 h 47"/>
                <a:gd name="T8" fmla="*/ 12 w 71"/>
                <a:gd name="T9" fmla="*/ 39 h 47"/>
                <a:gd name="T10" fmla="*/ 45 w 71"/>
                <a:gd name="T11" fmla="*/ 25 h 47"/>
                <a:gd name="T12" fmla="*/ 65 w 71"/>
                <a:gd name="T13" fmla="*/ 32 h 47"/>
                <a:gd name="T14" fmla="*/ 69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69" y="12"/>
                  </a:moveTo>
                  <a:lnTo>
                    <a:pt x="69" y="12"/>
                  </a:lnTo>
                  <a:cubicBezTo>
                    <a:pt x="66" y="6"/>
                    <a:pt x="57" y="0"/>
                    <a:pt x="47" y="0"/>
                  </a:cubicBezTo>
                  <a:cubicBezTo>
                    <a:pt x="33" y="19"/>
                    <a:pt x="20" y="32"/>
                    <a:pt x="0" y="44"/>
                  </a:cubicBezTo>
                  <a:cubicBezTo>
                    <a:pt x="1" y="47"/>
                    <a:pt x="8" y="41"/>
                    <a:pt x="12" y="39"/>
                  </a:cubicBezTo>
                  <a:cubicBezTo>
                    <a:pt x="21" y="33"/>
                    <a:pt x="33" y="25"/>
                    <a:pt x="45" y="25"/>
                  </a:cubicBezTo>
                  <a:cubicBezTo>
                    <a:pt x="53" y="24"/>
                    <a:pt x="61" y="27"/>
                    <a:pt x="65" y="32"/>
                  </a:cubicBezTo>
                  <a:cubicBezTo>
                    <a:pt x="70" y="28"/>
                    <a:pt x="71" y="18"/>
                    <a:pt x="69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92" name="Freeform 1620"/>
            <p:cNvSpPr>
              <a:spLocks/>
            </p:cNvSpPr>
            <p:nvPr userDrawn="1"/>
          </p:nvSpPr>
          <p:spPr bwMode="auto">
            <a:xfrm>
              <a:off x="418" y="222"/>
              <a:ext cx="43" cy="38"/>
            </a:xfrm>
            <a:custGeom>
              <a:avLst/>
              <a:gdLst>
                <a:gd name="T0" fmla="*/ 87 w 94"/>
                <a:gd name="T1" fmla="*/ 0 h 83"/>
                <a:gd name="T2" fmla="*/ 87 w 94"/>
                <a:gd name="T3" fmla="*/ 0 h 83"/>
                <a:gd name="T4" fmla="*/ 0 w 94"/>
                <a:gd name="T5" fmla="*/ 75 h 83"/>
                <a:gd name="T6" fmla="*/ 19 w 94"/>
                <a:gd name="T7" fmla="*/ 71 h 83"/>
                <a:gd name="T8" fmla="*/ 61 w 94"/>
                <a:gd name="T9" fmla="*/ 41 h 83"/>
                <a:gd name="T10" fmla="*/ 23 w 94"/>
                <a:gd name="T11" fmla="*/ 76 h 83"/>
                <a:gd name="T12" fmla="*/ 21 w 94"/>
                <a:gd name="T13" fmla="*/ 83 h 83"/>
                <a:gd name="T14" fmla="*/ 75 w 94"/>
                <a:gd name="T15" fmla="*/ 46 h 83"/>
                <a:gd name="T16" fmla="*/ 87 w 94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83">
                  <a:moveTo>
                    <a:pt x="87" y="0"/>
                  </a:moveTo>
                  <a:lnTo>
                    <a:pt x="87" y="0"/>
                  </a:lnTo>
                  <a:cubicBezTo>
                    <a:pt x="77" y="6"/>
                    <a:pt x="37" y="50"/>
                    <a:pt x="0" y="75"/>
                  </a:cubicBezTo>
                  <a:cubicBezTo>
                    <a:pt x="6" y="73"/>
                    <a:pt x="13" y="71"/>
                    <a:pt x="19" y="71"/>
                  </a:cubicBezTo>
                  <a:cubicBezTo>
                    <a:pt x="21" y="69"/>
                    <a:pt x="48" y="49"/>
                    <a:pt x="61" y="41"/>
                  </a:cubicBezTo>
                  <a:cubicBezTo>
                    <a:pt x="51" y="54"/>
                    <a:pt x="28" y="71"/>
                    <a:pt x="23" y="76"/>
                  </a:cubicBezTo>
                  <a:cubicBezTo>
                    <a:pt x="22" y="77"/>
                    <a:pt x="22" y="80"/>
                    <a:pt x="21" y="83"/>
                  </a:cubicBezTo>
                  <a:cubicBezTo>
                    <a:pt x="34" y="74"/>
                    <a:pt x="58" y="62"/>
                    <a:pt x="75" y="46"/>
                  </a:cubicBezTo>
                  <a:cubicBezTo>
                    <a:pt x="86" y="35"/>
                    <a:pt x="94" y="17"/>
                    <a:pt x="8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93" name="Freeform 1621"/>
            <p:cNvSpPr>
              <a:spLocks/>
            </p:cNvSpPr>
            <p:nvPr userDrawn="1"/>
          </p:nvSpPr>
          <p:spPr bwMode="auto">
            <a:xfrm>
              <a:off x="354" y="220"/>
              <a:ext cx="34" cy="40"/>
            </a:xfrm>
            <a:custGeom>
              <a:avLst/>
              <a:gdLst>
                <a:gd name="T0" fmla="*/ 73 w 75"/>
                <a:gd name="T1" fmla="*/ 6 h 89"/>
                <a:gd name="T2" fmla="*/ 73 w 75"/>
                <a:gd name="T3" fmla="*/ 6 h 89"/>
                <a:gd name="T4" fmla="*/ 69 w 75"/>
                <a:gd name="T5" fmla="*/ 3 h 89"/>
                <a:gd name="T6" fmla="*/ 53 w 75"/>
                <a:gd name="T7" fmla="*/ 28 h 89"/>
                <a:gd name="T8" fmla="*/ 31 w 75"/>
                <a:gd name="T9" fmla="*/ 42 h 89"/>
                <a:gd name="T10" fmla="*/ 7 w 75"/>
                <a:gd name="T11" fmla="*/ 62 h 89"/>
                <a:gd name="T12" fmla="*/ 1 w 75"/>
                <a:gd name="T13" fmla="*/ 89 h 89"/>
                <a:gd name="T14" fmla="*/ 29 w 75"/>
                <a:gd name="T15" fmla="*/ 48 h 89"/>
                <a:gd name="T16" fmla="*/ 58 w 75"/>
                <a:gd name="T17" fmla="*/ 25 h 89"/>
                <a:gd name="T18" fmla="*/ 73 w 75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89">
                  <a:moveTo>
                    <a:pt x="73" y="6"/>
                  </a:moveTo>
                  <a:lnTo>
                    <a:pt x="73" y="6"/>
                  </a:lnTo>
                  <a:cubicBezTo>
                    <a:pt x="75" y="2"/>
                    <a:pt x="70" y="0"/>
                    <a:pt x="69" y="3"/>
                  </a:cubicBezTo>
                  <a:cubicBezTo>
                    <a:pt x="64" y="13"/>
                    <a:pt x="59" y="22"/>
                    <a:pt x="53" y="28"/>
                  </a:cubicBezTo>
                  <a:cubicBezTo>
                    <a:pt x="47" y="33"/>
                    <a:pt x="38" y="39"/>
                    <a:pt x="31" y="42"/>
                  </a:cubicBezTo>
                  <a:cubicBezTo>
                    <a:pt x="23" y="46"/>
                    <a:pt x="11" y="55"/>
                    <a:pt x="7" y="62"/>
                  </a:cubicBezTo>
                  <a:cubicBezTo>
                    <a:pt x="3" y="69"/>
                    <a:pt x="0" y="79"/>
                    <a:pt x="1" y="89"/>
                  </a:cubicBezTo>
                  <a:cubicBezTo>
                    <a:pt x="4" y="75"/>
                    <a:pt x="16" y="56"/>
                    <a:pt x="29" y="48"/>
                  </a:cubicBezTo>
                  <a:cubicBezTo>
                    <a:pt x="41" y="41"/>
                    <a:pt x="51" y="34"/>
                    <a:pt x="58" y="25"/>
                  </a:cubicBezTo>
                  <a:cubicBezTo>
                    <a:pt x="63" y="19"/>
                    <a:pt x="69" y="13"/>
                    <a:pt x="7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94" name="Freeform 1622"/>
            <p:cNvSpPr>
              <a:spLocks/>
            </p:cNvSpPr>
            <p:nvPr userDrawn="1"/>
          </p:nvSpPr>
          <p:spPr bwMode="auto">
            <a:xfrm>
              <a:off x="346" y="218"/>
              <a:ext cx="38" cy="24"/>
            </a:xfrm>
            <a:custGeom>
              <a:avLst/>
              <a:gdLst>
                <a:gd name="T0" fmla="*/ 84 w 86"/>
                <a:gd name="T1" fmla="*/ 1 h 53"/>
                <a:gd name="T2" fmla="*/ 84 w 86"/>
                <a:gd name="T3" fmla="*/ 1 h 53"/>
                <a:gd name="T4" fmla="*/ 7 w 86"/>
                <a:gd name="T5" fmla="*/ 2 h 53"/>
                <a:gd name="T6" fmla="*/ 0 w 86"/>
                <a:gd name="T7" fmla="*/ 0 h 53"/>
                <a:gd name="T8" fmla="*/ 8 w 86"/>
                <a:gd name="T9" fmla="*/ 6 h 53"/>
                <a:gd name="T10" fmla="*/ 55 w 86"/>
                <a:gd name="T11" fmla="*/ 12 h 53"/>
                <a:gd name="T12" fmla="*/ 79 w 86"/>
                <a:gd name="T13" fmla="*/ 10 h 53"/>
                <a:gd name="T14" fmla="*/ 72 w 86"/>
                <a:gd name="T15" fmla="*/ 23 h 53"/>
                <a:gd name="T16" fmla="*/ 55 w 86"/>
                <a:gd name="T17" fmla="*/ 16 h 53"/>
                <a:gd name="T18" fmla="*/ 27 w 86"/>
                <a:gd name="T19" fmla="*/ 14 h 53"/>
                <a:gd name="T20" fmla="*/ 4 w 86"/>
                <a:gd name="T21" fmla="*/ 15 h 53"/>
                <a:gd name="T22" fmla="*/ 39 w 86"/>
                <a:gd name="T23" fmla="*/ 18 h 53"/>
                <a:gd name="T24" fmla="*/ 16 w 86"/>
                <a:gd name="T25" fmla="*/ 50 h 53"/>
                <a:gd name="T26" fmla="*/ 50 w 86"/>
                <a:gd name="T27" fmla="*/ 21 h 53"/>
                <a:gd name="T28" fmla="*/ 26 w 86"/>
                <a:gd name="T29" fmla="*/ 53 h 53"/>
                <a:gd name="T30" fmla="*/ 59 w 86"/>
                <a:gd name="T31" fmla="*/ 27 h 53"/>
                <a:gd name="T32" fmla="*/ 46 w 86"/>
                <a:gd name="T33" fmla="*/ 45 h 53"/>
                <a:gd name="T34" fmla="*/ 67 w 86"/>
                <a:gd name="T35" fmla="*/ 32 h 53"/>
                <a:gd name="T36" fmla="*/ 85 w 86"/>
                <a:gd name="T37" fmla="*/ 4 h 53"/>
                <a:gd name="T38" fmla="*/ 84 w 86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" h="53">
                  <a:moveTo>
                    <a:pt x="84" y="1"/>
                  </a:moveTo>
                  <a:lnTo>
                    <a:pt x="84" y="1"/>
                  </a:lnTo>
                  <a:cubicBezTo>
                    <a:pt x="70" y="1"/>
                    <a:pt x="25" y="2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  <a:cubicBezTo>
                    <a:pt x="2" y="2"/>
                    <a:pt x="6" y="4"/>
                    <a:pt x="8" y="6"/>
                  </a:cubicBezTo>
                  <a:cubicBezTo>
                    <a:pt x="22" y="12"/>
                    <a:pt x="38" y="14"/>
                    <a:pt x="55" y="12"/>
                  </a:cubicBezTo>
                  <a:cubicBezTo>
                    <a:pt x="59" y="11"/>
                    <a:pt x="70" y="7"/>
                    <a:pt x="79" y="10"/>
                  </a:cubicBezTo>
                  <a:cubicBezTo>
                    <a:pt x="79" y="14"/>
                    <a:pt x="74" y="21"/>
                    <a:pt x="72" y="23"/>
                  </a:cubicBezTo>
                  <a:cubicBezTo>
                    <a:pt x="67" y="19"/>
                    <a:pt x="62" y="18"/>
                    <a:pt x="55" y="16"/>
                  </a:cubicBezTo>
                  <a:cubicBezTo>
                    <a:pt x="47" y="13"/>
                    <a:pt x="37" y="13"/>
                    <a:pt x="27" y="14"/>
                  </a:cubicBezTo>
                  <a:cubicBezTo>
                    <a:pt x="20" y="15"/>
                    <a:pt x="11" y="16"/>
                    <a:pt x="4" y="15"/>
                  </a:cubicBezTo>
                  <a:cubicBezTo>
                    <a:pt x="12" y="21"/>
                    <a:pt x="26" y="22"/>
                    <a:pt x="39" y="18"/>
                  </a:cubicBezTo>
                  <a:cubicBezTo>
                    <a:pt x="29" y="25"/>
                    <a:pt x="18" y="37"/>
                    <a:pt x="16" y="50"/>
                  </a:cubicBezTo>
                  <a:cubicBezTo>
                    <a:pt x="25" y="38"/>
                    <a:pt x="37" y="28"/>
                    <a:pt x="50" y="21"/>
                  </a:cubicBezTo>
                  <a:cubicBezTo>
                    <a:pt x="40" y="30"/>
                    <a:pt x="30" y="45"/>
                    <a:pt x="26" y="53"/>
                  </a:cubicBezTo>
                  <a:cubicBezTo>
                    <a:pt x="36" y="47"/>
                    <a:pt x="51" y="36"/>
                    <a:pt x="59" y="27"/>
                  </a:cubicBezTo>
                  <a:cubicBezTo>
                    <a:pt x="57" y="32"/>
                    <a:pt x="51" y="40"/>
                    <a:pt x="46" y="45"/>
                  </a:cubicBezTo>
                  <a:cubicBezTo>
                    <a:pt x="49" y="44"/>
                    <a:pt x="59" y="39"/>
                    <a:pt x="67" y="32"/>
                  </a:cubicBezTo>
                  <a:cubicBezTo>
                    <a:pt x="73" y="26"/>
                    <a:pt x="82" y="13"/>
                    <a:pt x="85" y="4"/>
                  </a:cubicBezTo>
                  <a:cubicBezTo>
                    <a:pt x="86" y="2"/>
                    <a:pt x="85" y="1"/>
                    <a:pt x="8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95" name="Freeform 1623"/>
            <p:cNvSpPr>
              <a:spLocks/>
            </p:cNvSpPr>
            <p:nvPr userDrawn="1"/>
          </p:nvSpPr>
          <p:spPr bwMode="auto">
            <a:xfrm>
              <a:off x="420" y="199"/>
              <a:ext cx="32" cy="55"/>
            </a:xfrm>
            <a:custGeom>
              <a:avLst/>
              <a:gdLst>
                <a:gd name="T0" fmla="*/ 57 w 71"/>
                <a:gd name="T1" fmla="*/ 0 h 121"/>
                <a:gd name="T2" fmla="*/ 57 w 71"/>
                <a:gd name="T3" fmla="*/ 0 h 121"/>
                <a:gd name="T4" fmla="*/ 4 w 71"/>
                <a:gd name="T5" fmla="*/ 84 h 121"/>
                <a:gd name="T6" fmla="*/ 7 w 71"/>
                <a:gd name="T7" fmla="*/ 95 h 121"/>
                <a:gd name="T8" fmla="*/ 46 w 71"/>
                <a:gd name="T9" fmla="*/ 47 h 121"/>
                <a:gd name="T10" fmla="*/ 8 w 71"/>
                <a:gd name="T11" fmla="*/ 104 h 121"/>
                <a:gd name="T12" fmla="*/ 0 w 71"/>
                <a:gd name="T13" fmla="*/ 121 h 121"/>
                <a:gd name="T14" fmla="*/ 64 w 71"/>
                <a:gd name="T15" fmla="*/ 40 h 121"/>
                <a:gd name="T16" fmla="*/ 57 w 71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21">
                  <a:moveTo>
                    <a:pt x="57" y="0"/>
                  </a:moveTo>
                  <a:lnTo>
                    <a:pt x="57" y="0"/>
                  </a:lnTo>
                  <a:cubicBezTo>
                    <a:pt x="52" y="12"/>
                    <a:pt x="23" y="63"/>
                    <a:pt x="4" y="84"/>
                  </a:cubicBezTo>
                  <a:cubicBezTo>
                    <a:pt x="6" y="87"/>
                    <a:pt x="7" y="91"/>
                    <a:pt x="7" y="95"/>
                  </a:cubicBezTo>
                  <a:cubicBezTo>
                    <a:pt x="19" y="83"/>
                    <a:pt x="33" y="62"/>
                    <a:pt x="46" y="47"/>
                  </a:cubicBezTo>
                  <a:cubicBezTo>
                    <a:pt x="38" y="67"/>
                    <a:pt x="18" y="94"/>
                    <a:pt x="8" y="104"/>
                  </a:cubicBezTo>
                  <a:cubicBezTo>
                    <a:pt x="7" y="108"/>
                    <a:pt x="4" y="116"/>
                    <a:pt x="0" y="121"/>
                  </a:cubicBezTo>
                  <a:cubicBezTo>
                    <a:pt x="26" y="101"/>
                    <a:pt x="56" y="64"/>
                    <a:pt x="64" y="40"/>
                  </a:cubicBezTo>
                  <a:cubicBezTo>
                    <a:pt x="71" y="17"/>
                    <a:pt x="65" y="6"/>
                    <a:pt x="5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96" name="Freeform 1624"/>
            <p:cNvSpPr>
              <a:spLocks/>
            </p:cNvSpPr>
            <p:nvPr userDrawn="1"/>
          </p:nvSpPr>
          <p:spPr bwMode="auto">
            <a:xfrm>
              <a:off x="353" y="278"/>
              <a:ext cx="4" cy="5"/>
            </a:xfrm>
            <a:custGeom>
              <a:avLst/>
              <a:gdLst>
                <a:gd name="T0" fmla="*/ 0 w 9"/>
                <a:gd name="T1" fmla="*/ 0 h 11"/>
                <a:gd name="T2" fmla="*/ 0 w 9"/>
                <a:gd name="T3" fmla="*/ 0 h 11"/>
                <a:gd name="T4" fmla="*/ 9 w 9"/>
                <a:gd name="T5" fmla="*/ 11 h 11"/>
                <a:gd name="T6" fmla="*/ 0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0" y="0"/>
                  </a:moveTo>
                  <a:lnTo>
                    <a:pt x="0" y="0"/>
                  </a:lnTo>
                  <a:cubicBezTo>
                    <a:pt x="2" y="4"/>
                    <a:pt x="4" y="8"/>
                    <a:pt x="9" y="11"/>
                  </a:cubicBezTo>
                  <a:cubicBezTo>
                    <a:pt x="5" y="7"/>
                    <a:pt x="4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97" name="Freeform 1625"/>
            <p:cNvSpPr>
              <a:spLocks/>
            </p:cNvSpPr>
            <p:nvPr userDrawn="1"/>
          </p:nvSpPr>
          <p:spPr bwMode="auto">
            <a:xfrm>
              <a:off x="368" y="285"/>
              <a:ext cx="6" cy="7"/>
            </a:xfrm>
            <a:custGeom>
              <a:avLst/>
              <a:gdLst>
                <a:gd name="T0" fmla="*/ 11 w 13"/>
                <a:gd name="T1" fmla="*/ 0 h 15"/>
                <a:gd name="T2" fmla="*/ 11 w 13"/>
                <a:gd name="T3" fmla="*/ 0 h 15"/>
                <a:gd name="T4" fmla="*/ 0 w 13"/>
                <a:gd name="T5" fmla="*/ 4 h 15"/>
                <a:gd name="T6" fmla="*/ 9 w 13"/>
                <a:gd name="T7" fmla="*/ 4 h 15"/>
                <a:gd name="T8" fmla="*/ 3 w 13"/>
                <a:gd name="T9" fmla="*/ 15 h 15"/>
                <a:gd name="T10" fmla="*/ 11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lnTo>
                    <a:pt x="11" y="0"/>
                  </a:lnTo>
                  <a:cubicBezTo>
                    <a:pt x="9" y="2"/>
                    <a:pt x="4" y="4"/>
                    <a:pt x="0" y="4"/>
                  </a:cubicBezTo>
                  <a:cubicBezTo>
                    <a:pt x="4" y="5"/>
                    <a:pt x="6" y="5"/>
                    <a:pt x="9" y="4"/>
                  </a:cubicBezTo>
                  <a:cubicBezTo>
                    <a:pt x="9" y="6"/>
                    <a:pt x="8" y="12"/>
                    <a:pt x="3" y="15"/>
                  </a:cubicBezTo>
                  <a:cubicBezTo>
                    <a:pt x="9" y="13"/>
                    <a:pt x="13" y="4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98" name="Freeform 1626"/>
            <p:cNvSpPr>
              <a:spLocks/>
            </p:cNvSpPr>
            <p:nvPr userDrawn="1"/>
          </p:nvSpPr>
          <p:spPr bwMode="auto">
            <a:xfrm>
              <a:off x="390" y="230"/>
              <a:ext cx="3" cy="4"/>
            </a:xfrm>
            <a:custGeom>
              <a:avLst/>
              <a:gdLst>
                <a:gd name="T0" fmla="*/ 3 w 8"/>
                <a:gd name="T1" fmla="*/ 1 h 7"/>
                <a:gd name="T2" fmla="*/ 3 w 8"/>
                <a:gd name="T3" fmla="*/ 1 h 7"/>
                <a:gd name="T4" fmla="*/ 3 w 8"/>
                <a:gd name="T5" fmla="*/ 4 h 7"/>
                <a:gd name="T6" fmla="*/ 1 w 8"/>
                <a:gd name="T7" fmla="*/ 5 h 7"/>
                <a:gd name="T8" fmla="*/ 8 w 8"/>
                <a:gd name="T9" fmla="*/ 7 h 7"/>
                <a:gd name="T10" fmla="*/ 3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3" y="1"/>
                  </a:moveTo>
                  <a:lnTo>
                    <a:pt x="3" y="1"/>
                  </a:lnTo>
                  <a:cubicBezTo>
                    <a:pt x="1" y="0"/>
                    <a:pt x="3" y="3"/>
                    <a:pt x="3" y="4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4" y="5"/>
                    <a:pt x="6" y="6"/>
                    <a:pt x="8" y="7"/>
                  </a:cubicBezTo>
                  <a:cubicBezTo>
                    <a:pt x="7" y="5"/>
                    <a:pt x="7" y="2"/>
                    <a:pt x="3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99" name="Freeform 1627"/>
            <p:cNvSpPr>
              <a:spLocks/>
            </p:cNvSpPr>
            <p:nvPr userDrawn="1"/>
          </p:nvSpPr>
          <p:spPr bwMode="auto">
            <a:xfrm>
              <a:off x="414" y="221"/>
              <a:ext cx="2" cy="3"/>
            </a:xfrm>
            <a:custGeom>
              <a:avLst/>
              <a:gdLst>
                <a:gd name="T0" fmla="*/ 0 w 4"/>
                <a:gd name="T1" fmla="*/ 0 h 6"/>
                <a:gd name="T2" fmla="*/ 0 w 4"/>
                <a:gd name="T3" fmla="*/ 0 h 6"/>
                <a:gd name="T4" fmla="*/ 2 w 4"/>
                <a:gd name="T5" fmla="*/ 6 h 6"/>
                <a:gd name="T6" fmla="*/ 0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2" y="3"/>
                    <a:pt x="2" y="6"/>
                  </a:cubicBezTo>
                  <a:cubicBezTo>
                    <a:pt x="4" y="4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00" name="Freeform 1628"/>
            <p:cNvSpPr>
              <a:spLocks/>
            </p:cNvSpPr>
            <p:nvPr userDrawn="1"/>
          </p:nvSpPr>
          <p:spPr bwMode="auto">
            <a:xfrm>
              <a:off x="437" y="201"/>
              <a:ext cx="16" cy="29"/>
            </a:xfrm>
            <a:custGeom>
              <a:avLst/>
              <a:gdLst>
                <a:gd name="T0" fmla="*/ 20 w 36"/>
                <a:gd name="T1" fmla="*/ 0 h 63"/>
                <a:gd name="T2" fmla="*/ 20 w 36"/>
                <a:gd name="T3" fmla="*/ 0 h 63"/>
                <a:gd name="T4" fmla="*/ 0 w 36"/>
                <a:gd name="T5" fmla="*/ 36 h 63"/>
                <a:gd name="T6" fmla="*/ 20 w 36"/>
                <a:gd name="T7" fmla="*/ 5 h 63"/>
                <a:gd name="T8" fmla="*/ 9 w 36"/>
                <a:gd name="T9" fmla="*/ 63 h 63"/>
                <a:gd name="T10" fmla="*/ 20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20" y="0"/>
                  </a:moveTo>
                  <a:lnTo>
                    <a:pt x="20" y="0"/>
                  </a:lnTo>
                  <a:cubicBezTo>
                    <a:pt x="17" y="5"/>
                    <a:pt x="6" y="25"/>
                    <a:pt x="0" y="36"/>
                  </a:cubicBezTo>
                  <a:cubicBezTo>
                    <a:pt x="7" y="26"/>
                    <a:pt x="17" y="12"/>
                    <a:pt x="20" y="5"/>
                  </a:cubicBezTo>
                  <a:cubicBezTo>
                    <a:pt x="30" y="20"/>
                    <a:pt x="15" y="48"/>
                    <a:pt x="9" y="63"/>
                  </a:cubicBezTo>
                  <a:cubicBezTo>
                    <a:pt x="18" y="49"/>
                    <a:pt x="36" y="15"/>
                    <a:pt x="2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01" name="Freeform 1629"/>
            <p:cNvSpPr>
              <a:spLocks/>
            </p:cNvSpPr>
            <p:nvPr userDrawn="1"/>
          </p:nvSpPr>
          <p:spPr bwMode="auto">
            <a:xfrm>
              <a:off x="444" y="247"/>
              <a:ext cx="17" cy="15"/>
            </a:xfrm>
            <a:custGeom>
              <a:avLst/>
              <a:gdLst>
                <a:gd name="T0" fmla="*/ 38 w 39"/>
                <a:gd name="T1" fmla="*/ 0 h 34"/>
                <a:gd name="T2" fmla="*/ 38 w 39"/>
                <a:gd name="T3" fmla="*/ 0 h 34"/>
                <a:gd name="T4" fmla="*/ 0 w 39"/>
                <a:gd name="T5" fmla="*/ 14 h 34"/>
                <a:gd name="T6" fmla="*/ 35 w 39"/>
                <a:gd name="T7" fmla="*/ 3 h 34"/>
                <a:gd name="T8" fmla="*/ 9 w 39"/>
                <a:gd name="T9" fmla="*/ 34 h 34"/>
                <a:gd name="T10" fmla="*/ 38 w 39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34">
                  <a:moveTo>
                    <a:pt x="38" y="0"/>
                  </a:moveTo>
                  <a:lnTo>
                    <a:pt x="38" y="0"/>
                  </a:lnTo>
                  <a:cubicBezTo>
                    <a:pt x="26" y="1"/>
                    <a:pt x="10" y="7"/>
                    <a:pt x="0" y="14"/>
                  </a:cubicBezTo>
                  <a:cubicBezTo>
                    <a:pt x="7" y="10"/>
                    <a:pt x="25" y="4"/>
                    <a:pt x="35" y="3"/>
                  </a:cubicBezTo>
                  <a:cubicBezTo>
                    <a:pt x="31" y="21"/>
                    <a:pt x="19" y="27"/>
                    <a:pt x="9" y="34"/>
                  </a:cubicBezTo>
                  <a:cubicBezTo>
                    <a:pt x="20" y="28"/>
                    <a:pt x="39" y="14"/>
                    <a:pt x="3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02" name="Freeform 1630"/>
            <p:cNvSpPr>
              <a:spLocks/>
            </p:cNvSpPr>
            <p:nvPr userDrawn="1"/>
          </p:nvSpPr>
          <p:spPr bwMode="auto">
            <a:xfrm>
              <a:off x="442" y="225"/>
              <a:ext cx="17" cy="21"/>
            </a:xfrm>
            <a:custGeom>
              <a:avLst/>
              <a:gdLst>
                <a:gd name="T0" fmla="*/ 33 w 39"/>
                <a:gd name="T1" fmla="*/ 0 h 48"/>
                <a:gd name="T2" fmla="*/ 33 w 39"/>
                <a:gd name="T3" fmla="*/ 0 h 48"/>
                <a:gd name="T4" fmla="*/ 0 w 39"/>
                <a:gd name="T5" fmla="*/ 31 h 48"/>
                <a:gd name="T6" fmla="*/ 31 w 39"/>
                <a:gd name="T7" fmla="*/ 5 h 48"/>
                <a:gd name="T8" fmla="*/ 12 w 39"/>
                <a:gd name="T9" fmla="*/ 48 h 48"/>
                <a:gd name="T10" fmla="*/ 33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33" y="0"/>
                  </a:moveTo>
                  <a:lnTo>
                    <a:pt x="33" y="0"/>
                  </a:lnTo>
                  <a:cubicBezTo>
                    <a:pt x="28" y="3"/>
                    <a:pt x="7" y="24"/>
                    <a:pt x="0" y="31"/>
                  </a:cubicBezTo>
                  <a:cubicBezTo>
                    <a:pt x="9" y="24"/>
                    <a:pt x="23" y="10"/>
                    <a:pt x="31" y="5"/>
                  </a:cubicBezTo>
                  <a:cubicBezTo>
                    <a:pt x="34" y="24"/>
                    <a:pt x="17" y="42"/>
                    <a:pt x="12" y="48"/>
                  </a:cubicBezTo>
                  <a:cubicBezTo>
                    <a:pt x="22" y="40"/>
                    <a:pt x="39" y="20"/>
                    <a:pt x="3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03" name="Freeform 1631"/>
            <p:cNvSpPr>
              <a:spLocks/>
            </p:cNvSpPr>
            <p:nvPr userDrawn="1"/>
          </p:nvSpPr>
          <p:spPr bwMode="auto">
            <a:xfrm>
              <a:off x="414" y="239"/>
              <a:ext cx="9" cy="19"/>
            </a:xfrm>
            <a:custGeom>
              <a:avLst/>
              <a:gdLst>
                <a:gd name="T0" fmla="*/ 15 w 20"/>
                <a:gd name="T1" fmla="*/ 0 h 41"/>
                <a:gd name="T2" fmla="*/ 15 w 20"/>
                <a:gd name="T3" fmla="*/ 0 h 41"/>
                <a:gd name="T4" fmla="*/ 5 w 20"/>
                <a:gd name="T5" fmla="*/ 16 h 41"/>
                <a:gd name="T6" fmla="*/ 14 w 20"/>
                <a:gd name="T7" fmla="*/ 8 h 41"/>
                <a:gd name="T8" fmla="*/ 0 w 20"/>
                <a:gd name="T9" fmla="*/ 41 h 41"/>
                <a:gd name="T10" fmla="*/ 1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15" y="0"/>
                  </a:moveTo>
                  <a:lnTo>
                    <a:pt x="15" y="0"/>
                  </a:lnTo>
                  <a:cubicBezTo>
                    <a:pt x="12" y="6"/>
                    <a:pt x="9" y="11"/>
                    <a:pt x="5" y="16"/>
                  </a:cubicBezTo>
                  <a:cubicBezTo>
                    <a:pt x="8" y="14"/>
                    <a:pt x="13" y="9"/>
                    <a:pt x="14" y="8"/>
                  </a:cubicBezTo>
                  <a:cubicBezTo>
                    <a:pt x="16" y="17"/>
                    <a:pt x="7" y="34"/>
                    <a:pt x="0" y="41"/>
                  </a:cubicBezTo>
                  <a:cubicBezTo>
                    <a:pt x="15" y="29"/>
                    <a:pt x="20" y="11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04" name="Freeform 1632"/>
            <p:cNvSpPr>
              <a:spLocks/>
            </p:cNvSpPr>
            <p:nvPr userDrawn="1"/>
          </p:nvSpPr>
          <p:spPr bwMode="auto">
            <a:xfrm>
              <a:off x="415" y="257"/>
              <a:ext cx="11" cy="11"/>
            </a:xfrm>
            <a:custGeom>
              <a:avLst/>
              <a:gdLst>
                <a:gd name="T0" fmla="*/ 22 w 23"/>
                <a:gd name="T1" fmla="*/ 0 h 23"/>
                <a:gd name="T2" fmla="*/ 22 w 23"/>
                <a:gd name="T3" fmla="*/ 0 h 23"/>
                <a:gd name="T4" fmla="*/ 0 w 23"/>
                <a:gd name="T5" fmla="*/ 10 h 23"/>
                <a:gd name="T6" fmla="*/ 19 w 23"/>
                <a:gd name="T7" fmla="*/ 3 h 23"/>
                <a:gd name="T8" fmla="*/ 8 w 23"/>
                <a:gd name="T9" fmla="*/ 23 h 23"/>
                <a:gd name="T10" fmla="*/ 22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22" y="0"/>
                  </a:moveTo>
                  <a:lnTo>
                    <a:pt x="22" y="0"/>
                  </a:lnTo>
                  <a:cubicBezTo>
                    <a:pt x="16" y="0"/>
                    <a:pt x="2" y="7"/>
                    <a:pt x="0" y="10"/>
                  </a:cubicBezTo>
                  <a:cubicBezTo>
                    <a:pt x="6" y="7"/>
                    <a:pt x="12" y="4"/>
                    <a:pt x="19" y="3"/>
                  </a:cubicBezTo>
                  <a:cubicBezTo>
                    <a:pt x="19" y="8"/>
                    <a:pt x="13" y="17"/>
                    <a:pt x="8" y="23"/>
                  </a:cubicBezTo>
                  <a:cubicBezTo>
                    <a:pt x="17" y="17"/>
                    <a:pt x="23" y="6"/>
                    <a:pt x="2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05" name="Freeform 1633"/>
            <p:cNvSpPr>
              <a:spLocks/>
            </p:cNvSpPr>
            <p:nvPr userDrawn="1"/>
          </p:nvSpPr>
          <p:spPr bwMode="auto">
            <a:xfrm>
              <a:off x="448" y="263"/>
              <a:ext cx="15" cy="13"/>
            </a:xfrm>
            <a:custGeom>
              <a:avLst/>
              <a:gdLst>
                <a:gd name="T0" fmla="*/ 35 w 35"/>
                <a:gd name="T1" fmla="*/ 1 h 28"/>
                <a:gd name="T2" fmla="*/ 35 w 35"/>
                <a:gd name="T3" fmla="*/ 1 h 28"/>
                <a:gd name="T4" fmla="*/ 0 w 35"/>
                <a:gd name="T5" fmla="*/ 8 h 28"/>
                <a:gd name="T6" fmla="*/ 30 w 35"/>
                <a:gd name="T7" fmla="*/ 4 h 28"/>
                <a:gd name="T8" fmla="*/ 1 w 35"/>
                <a:gd name="T9" fmla="*/ 28 h 28"/>
                <a:gd name="T10" fmla="*/ 35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35" y="1"/>
                  </a:moveTo>
                  <a:lnTo>
                    <a:pt x="35" y="1"/>
                  </a:lnTo>
                  <a:cubicBezTo>
                    <a:pt x="23" y="0"/>
                    <a:pt x="7" y="4"/>
                    <a:pt x="0" y="8"/>
                  </a:cubicBezTo>
                  <a:cubicBezTo>
                    <a:pt x="11" y="6"/>
                    <a:pt x="16" y="3"/>
                    <a:pt x="30" y="4"/>
                  </a:cubicBezTo>
                  <a:cubicBezTo>
                    <a:pt x="27" y="11"/>
                    <a:pt x="13" y="23"/>
                    <a:pt x="1" y="28"/>
                  </a:cubicBezTo>
                  <a:cubicBezTo>
                    <a:pt x="20" y="22"/>
                    <a:pt x="33" y="9"/>
                    <a:pt x="3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06" name="Freeform 1634"/>
            <p:cNvSpPr>
              <a:spLocks/>
            </p:cNvSpPr>
            <p:nvPr userDrawn="1"/>
          </p:nvSpPr>
          <p:spPr bwMode="auto">
            <a:xfrm>
              <a:off x="420" y="269"/>
              <a:ext cx="10" cy="9"/>
            </a:xfrm>
            <a:custGeom>
              <a:avLst/>
              <a:gdLst>
                <a:gd name="T0" fmla="*/ 0 w 22"/>
                <a:gd name="T1" fmla="*/ 5 h 20"/>
                <a:gd name="T2" fmla="*/ 0 w 22"/>
                <a:gd name="T3" fmla="*/ 5 h 20"/>
                <a:gd name="T4" fmla="*/ 19 w 22"/>
                <a:gd name="T5" fmla="*/ 6 h 20"/>
                <a:gd name="T6" fmla="*/ 5 w 22"/>
                <a:gd name="T7" fmla="*/ 20 h 20"/>
                <a:gd name="T8" fmla="*/ 22 w 22"/>
                <a:gd name="T9" fmla="*/ 5 h 20"/>
                <a:gd name="T10" fmla="*/ 0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0" y="5"/>
                  </a:moveTo>
                  <a:lnTo>
                    <a:pt x="0" y="5"/>
                  </a:lnTo>
                  <a:cubicBezTo>
                    <a:pt x="6" y="3"/>
                    <a:pt x="11" y="2"/>
                    <a:pt x="19" y="6"/>
                  </a:cubicBezTo>
                  <a:cubicBezTo>
                    <a:pt x="17" y="12"/>
                    <a:pt x="10" y="18"/>
                    <a:pt x="5" y="20"/>
                  </a:cubicBezTo>
                  <a:cubicBezTo>
                    <a:pt x="12" y="19"/>
                    <a:pt x="20" y="13"/>
                    <a:pt x="22" y="5"/>
                  </a:cubicBezTo>
                  <a:cubicBezTo>
                    <a:pt x="14" y="0"/>
                    <a:pt x="5" y="2"/>
                    <a:pt x="0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07" name="Freeform 1635"/>
            <p:cNvSpPr>
              <a:spLocks/>
            </p:cNvSpPr>
            <p:nvPr userDrawn="1"/>
          </p:nvSpPr>
          <p:spPr bwMode="auto">
            <a:xfrm>
              <a:off x="409" y="276"/>
              <a:ext cx="7" cy="3"/>
            </a:xfrm>
            <a:custGeom>
              <a:avLst/>
              <a:gdLst>
                <a:gd name="T0" fmla="*/ 15 w 15"/>
                <a:gd name="T1" fmla="*/ 0 h 6"/>
                <a:gd name="T2" fmla="*/ 15 w 15"/>
                <a:gd name="T3" fmla="*/ 0 h 6"/>
                <a:gd name="T4" fmla="*/ 1 w 15"/>
                <a:gd name="T5" fmla="*/ 4 h 6"/>
                <a:gd name="T6" fmla="*/ 0 w 15"/>
                <a:gd name="T7" fmla="*/ 6 h 6"/>
                <a:gd name="T8" fmla="*/ 15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15" y="0"/>
                  </a:moveTo>
                  <a:lnTo>
                    <a:pt x="15" y="0"/>
                  </a:lnTo>
                  <a:cubicBezTo>
                    <a:pt x="10" y="1"/>
                    <a:pt x="5" y="2"/>
                    <a:pt x="1" y="4"/>
                  </a:cubicBezTo>
                  <a:lnTo>
                    <a:pt x="0" y="6"/>
                  </a:lnTo>
                  <a:cubicBezTo>
                    <a:pt x="4" y="4"/>
                    <a:pt x="10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08" name="Freeform 1636"/>
            <p:cNvSpPr>
              <a:spLocks/>
            </p:cNvSpPr>
            <p:nvPr userDrawn="1"/>
          </p:nvSpPr>
          <p:spPr bwMode="auto">
            <a:xfrm>
              <a:off x="399" y="273"/>
              <a:ext cx="9" cy="8"/>
            </a:xfrm>
            <a:custGeom>
              <a:avLst/>
              <a:gdLst>
                <a:gd name="T0" fmla="*/ 0 w 19"/>
                <a:gd name="T1" fmla="*/ 4 h 19"/>
                <a:gd name="T2" fmla="*/ 0 w 19"/>
                <a:gd name="T3" fmla="*/ 4 h 19"/>
                <a:gd name="T4" fmla="*/ 15 w 19"/>
                <a:gd name="T5" fmla="*/ 5 h 19"/>
                <a:gd name="T6" fmla="*/ 9 w 19"/>
                <a:gd name="T7" fmla="*/ 19 h 19"/>
                <a:gd name="T8" fmla="*/ 18 w 19"/>
                <a:gd name="T9" fmla="*/ 4 h 19"/>
                <a:gd name="T10" fmla="*/ 0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0" y="4"/>
                  </a:moveTo>
                  <a:lnTo>
                    <a:pt x="0" y="4"/>
                  </a:lnTo>
                  <a:cubicBezTo>
                    <a:pt x="6" y="3"/>
                    <a:pt x="12" y="3"/>
                    <a:pt x="15" y="5"/>
                  </a:cubicBezTo>
                  <a:cubicBezTo>
                    <a:pt x="15" y="10"/>
                    <a:pt x="12" y="16"/>
                    <a:pt x="9" y="19"/>
                  </a:cubicBezTo>
                  <a:cubicBezTo>
                    <a:pt x="14" y="17"/>
                    <a:pt x="19" y="9"/>
                    <a:pt x="18" y="4"/>
                  </a:cubicBezTo>
                  <a:cubicBezTo>
                    <a:pt x="14" y="2"/>
                    <a:pt x="7" y="0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09" name="Freeform 1637"/>
            <p:cNvSpPr>
              <a:spLocks/>
            </p:cNvSpPr>
            <p:nvPr userDrawn="1"/>
          </p:nvSpPr>
          <p:spPr bwMode="auto">
            <a:xfrm>
              <a:off x="399" y="253"/>
              <a:ext cx="8" cy="16"/>
            </a:xfrm>
            <a:custGeom>
              <a:avLst/>
              <a:gdLst>
                <a:gd name="T0" fmla="*/ 15 w 18"/>
                <a:gd name="T1" fmla="*/ 0 h 34"/>
                <a:gd name="T2" fmla="*/ 15 w 18"/>
                <a:gd name="T3" fmla="*/ 0 h 34"/>
                <a:gd name="T4" fmla="*/ 0 w 18"/>
                <a:gd name="T5" fmla="*/ 15 h 34"/>
                <a:gd name="T6" fmla="*/ 13 w 18"/>
                <a:gd name="T7" fmla="*/ 6 h 34"/>
                <a:gd name="T8" fmla="*/ 4 w 18"/>
                <a:gd name="T9" fmla="*/ 34 h 34"/>
                <a:gd name="T10" fmla="*/ 15 w 1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4">
                  <a:moveTo>
                    <a:pt x="15" y="0"/>
                  </a:moveTo>
                  <a:lnTo>
                    <a:pt x="15" y="0"/>
                  </a:lnTo>
                  <a:cubicBezTo>
                    <a:pt x="12" y="4"/>
                    <a:pt x="4" y="12"/>
                    <a:pt x="0" y="15"/>
                  </a:cubicBezTo>
                  <a:cubicBezTo>
                    <a:pt x="5" y="12"/>
                    <a:pt x="9" y="10"/>
                    <a:pt x="13" y="6"/>
                  </a:cubicBezTo>
                  <a:cubicBezTo>
                    <a:pt x="14" y="16"/>
                    <a:pt x="7" y="31"/>
                    <a:pt x="4" y="34"/>
                  </a:cubicBezTo>
                  <a:cubicBezTo>
                    <a:pt x="13" y="26"/>
                    <a:pt x="18" y="13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10" name="Freeform 1638"/>
            <p:cNvSpPr>
              <a:spLocks/>
            </p:cNvSpPr>
            <p:nvPr userDrawn="1"/>
          </p:nvSpPr>
          <p:spPr bwMode="auto">
            <a:xfrm>
              <a:off x="390" y="264"/>
              <a:ext cx="10" cy="9"/>
            </a:xfrm>
            <a:custGeom>
              <a:avLst/>
              <a:gdLst>
                <a:gd name="T0" fmla="*/ 21 w 21"/>
                <a:gd name="T1" fmla="*/ 0 h 21"/>
                <a:gd name="T2" fmla="*/ 21 w 21"/>
                <a:gd name="T3" fmla="*/ 0 h 21"/>
                <a:gd name="T4" fmla="*/ 0 w 21"/>
                <a:gd name="T5" fmla="*/ 18 h 21"/>
                <a:gd name="T6" fmla="*/ 0 w 21"/>
                <a:gd name="T7" fmla="*/ 20 h 21"/>
                <a:gd name="T8" fmla="*/ 2 w 21"/>
                <a:gd name="T9" fmla="*/ 21 h 21"/>
                <a:gd name="T10" fmla="*/ 21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21" y="0"/>
                  </a:moveTo>
                  <a:lnTo>
                    <a:pt x="21" y="0"/>
                  </a:lnTo>
                  <a:cubicBezTo>
                    <a:pt x="12" y="5"/>
                    <a:pt x="0" y="18"/>
                    <a:pt x="0" y="18"/>
                  </a:cubicBezTo>
                  <a:lnTo>
                    <a:pt x="0" y="20"/>
                  </a:lnTo>
                  <a:lnTo>
                    <a:pt x="2" y="21"/>
                  </a:lnTo>
                  <a:cubicBezTo>
                    <a:pt x="2" y="21"/>
                    <a:pt x="17" y="7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11" name="Freeform 1639"/>
            <p:cNvSpPr>
              <a:spLocks/>
            </p:cNvSpPr>
            <p:nvPr userDrawn="1"/>
          </p:nvSpPr>
          <p:spPr bwMode="auto">
            <a:xfrm>
              <a:off x="391" y="268"/>
              <a:ext cx="4" cy="5"/>
            </a:xfrm>
            <a:custGeom>
              <a:avLst/>
              <a:gdLst>
                <a:gd name="T0" fmla="*/ 10 w 10"/>
                <a:gd name="T1" fmla="*/ 0 h 11"/>
                <a:gd name="T2" fmla="*/ 10 w 10"/>
                <a:gd name="T3" fmla="*/ 0 h 11"/>
                <a:gd name="T4" fmla="*/ 0 w 10"/>
                <a:gd name="T5" fmla="*/ 10 h 11"/>
                <a:gd name="T6" fmla="*/ 1 w 10"/>
                <a:gd name="T7" fmla="*/ 11 h 11"/>
                <a:gd name="T8" fmla="*/ 1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10" y="0"/>
                  </a:moveTo>
                  <a:lnTo>
                    <a:pt x="10" y="0"/>
                  </a:lnTo>
                  <a:cubicBezTo>
                    <a:pt x="9" y="0"/>
                    <a:pt x="0" y="10"/>
                    <a:pt x="0" y="10"/>
                  </a:cubicBezTo>
                  <a:lnTo>
                    <a:pt x="1" y="11"/>
                  </a:lnTo>
                  <a:cubicBezTo>
                    <a:pt x="1" y="11"/>
                    <a:pt x="10" y="1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12" name="Freeform 1640"/>
            <p:cNvSpPr>
              <a:spLocks/>
            </p:cNvSpPr>
            <p:nvPr userDrawn="1"/>
          </p:nvSpPr>
          <p:spPr bwMode="auto">
            <a:xfrm>
              <a:off x="394" y="278"/>
              <a:ext cx="7" cy="5"/>
            </a:xfrm>
            <a:custGeom>
              <a:avLst/>
              <a:gdLst>
                <a:gd name="T0" fmla="*/ 15 w 15"/>
                <a:gd name="T1" fmla="*/ 0 h 11"/>
                <a:gd name="T2" fmla="*/ 15 w 15"/>
                <a:gd name="T3" fmla="*/ 0 h 11"/>
                <a:gd name="T4" fmla="*/ 1 w 15"/>
                <a:gd name="T5" fmla="*/ 8 h 11"/>
                <a:gd name="T6" fmla="*/ 0 w 15"/>
                <a:gd name="T7" fmla="*/ 10 h 11"/>
                <a:gd name="T8" fmla="*/ 2 w 15"/>
                <a:gd name="T9" fmla="*/ 11 h 11"/>
                <a:gd name="T10" fmla="*/ 15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15" y="0"/>
                  </a:moveTo>
                  <a:lnTo>
                    <a:pt x="15" y="0"/>
                  </a:lnTo>
                  <a:cubicBezTo>
                    <a:pt x="8" y="3"/>
                    <a:pt x="3" y="6"/>
                    <a:pt x="1" y="8"/>
                  </a:cubicBezTo>
                  <a:cubicBezTo>
                    <a:pt x="0" y="8"/>
                    <a:pt x="0" y="10"/>
                    <a:pt x="0" y="10"/>
                  </a:cubicBezTo>
                  <a:lnTo>
                    <a:pt x="2" y="11"/>
                  </a:lnTo>
                  <a:cubicBezTo>
                    <a:pt x="5" y="9"/>
                    <a:pt x="10" y="5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13" name="Freeform 1641"/>
            <p:cNvSpPr>
              <a:spLocks/>
            </p:cNvSpPr>
            <p:nvPr userDrawn="1"/>
          </p:nvSpPr>
          <p:spPr bwMode="auto">
            <a:xfrm>
              <a:off x="395" y="280"/>
              <a:ext cx="3" cy="2"/>
            </a:xfrm>
            <a:custGeom>
              <a:avLst/>
              <a:gdLst>
                <a:gd name="T0" fmla="*/ 6 w 6"/>
                <a:gd name="T1" fmla="*/ 0 h 4"/>
                <a:gd name="T2" fmla="*/ 6 w 6"/>
                <a:gd name="T3" fmla="*/ 0 h 4"/>
                <a:gd name="T4" fmla="*/ 0 w 6"/>
                <a:gd name="T5" fmla="*/ 3 h 4"/>
                <a:gd name="T6" fmla="*/ 0 w 6"/>
                <a:gd name="T7" fmla="*/ 4 h 4"/>
                <a:gd name="T8" fmla="*/ 6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lnTo>
                    <a:pt x="6" y="0"/>
                  </a:lnTo>
                  <a:cubicBezTo>
                    <a:pt x="4" y="0"/>
                    <a:pt x="0" y="3"/>
                    <a:pt x="0" y="3"/>
                  </a:cubicBezTo>
                  <a:lnTo>
                    <a:pt x="0" y="4"/>
                  </a:lnTo>
                  <a:cubicBezTo>
                    <a:pt x="0" y="4"/>
                    <a:pt x="5" y="1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14" name="Freeform 1642"/>
            <p:cNvSpPr>
              <a:spLocks/>
            </p:cNvSpPr>
            <p:nvPr userDrawn="1"/>
          </p:nvSpPr>
          <p:spPr bwMode="auto">
            <a:xfrm>
              <a:off x="414" y="314"/>
              <a:ext cx="25" cy="28"/>
            </a:xfrm>
            <a:custGeom>
              <a:avLst/>
              <a:gdLst>
                <a:gd name="T0" fmla="*/ 2 w 55"/>
                <a:gd name="T1" fmla="*/ 0 h 63"/>
                <a:gd name="T2" fmla="*/ 2 w 55"/>
                <a:gd name="T3" fmla="*/ 0 h 63"/>
                <a:gd name="T4" fmla="*/ 2 w 55"/>
                <a:gd name="T5" fmla="*/ 5 h 63"/>
                <a:gd name="T6" fmla="*/ 32 w 55"/>
                <a:gd name="T7" fmla="*/ 40 h 63"/>
                <a:gd name="T8" fmla="*/ 1 w 55"/>
                <a:gd name="T9" fmla="*/ 11 h 63"/>
                <a:gd name="T10" fmla="*/ 0 w 55"/>
                <a:gd name="T11" fmla="*/ 17 h 63"/>
                <a:gd name="T12" fmla="*/ 32 w 55"/>
                <a:gd name="T13" fmla="*/ 56 h 63"/>
                <a:gd name="T14" fmla="*/ 52 w 55"/>
                <a:gd name="T15" fmla="*/ 58 h 63"/>
                <a:gd name="T16" fmla="*/ 49 w 55"/>
                <a:gd name="T17" fmla="*/ 40 h 63"/>
                <a:gd name="T18" fmla="*/ 2 w 55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63">
                  <a:moveTo>
                    <a:pt x="2" y="0"/>
                  </a:moveTo>
                  <a:lnTo>
                    <a:pt x="2" y="0"/>
                  </a:lnTo>
                  <a:cubicBezTo>
                    <a:pt x="2" y="2"/>
                    <a:pt x="2" y="4"/>
                    <a:pt x="2" y="5"/>
                  </a:cubicBezTo>
                  <a:cubicBezTo>
                    <a:pt x="5" y="9"/>
                    <a:pt x="25" y="30"/>
                    <a:pt x="32" y="40"/>
                  </a:cubicBezTo>
                  <a:cubicBezTo>
                    <a:pt x="24" y="33"/>
                    <a:pt x="7" y="17"/>
                    <a:pt x="1" y="11"/>
                  </a:cubicBezTo>
                  <a:cubicBezTo>
                    <a:pt x="1" y="11"/>
                    <a:pt x="0" y="14"/>
                    <a:pt x="0" y="17"/>
                  </a:cubicBezTo>
                  <a:cubicBezTo>
                    <a:pt x="0" y="17"/>
                    <a:pt x="28" y="50"/>
                    <a:pt x="32" y="56"/>
                  </a:cubicBezTo>
                  <a:cubicBezTo>
                    <a:pt x="38" y="63"/>
                    <a:pt x="46" y="58"/>
                    <a:pt x="52" y="58"/>
                  </a:cubicBezTo>
                  <a:cubicBezTo>
                    <a:pt x="53" y="52"/>
                    <a:pt x="55" y="47"/>
                    <a:pt x="49" y="40"/>
                  </a:cubicBezTo>
                  <a:cubicBezTo>
                    <a:pt x="46" y="37"/>
                    <a:pt x="7" y="4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15" name="Freeform 1643"/>
            <p:cNvSpPr>
              <a:spLocks/>
            </p:cNvSpPr>
            <p:nvPr userDrawn="1"/>
          </p:nvSpPr>
          <p:spPr bwMode="auto">
            <a:xfrm>
              <a:off x="415" y="310"/>
              <a:ext cx="34" cy="22"/>
            </a:xfrm>
            <a:custGeom>
              <a:avLst/>
              <a:gdLst>
                <a:gd name="T0" fmla="*/ 76 w 76"/>
                <a:gd name="T1" fmla="*/ 39 h 47"/>
                <a:gd name="T2" fmla="*/ 76 w 76"/>
                <a:gd name="T3" fmla="*/ 39 h 47"/>
                <a:gd name="T4" fmla="*/ 57 w 76"/>
                <a:gd name="T5" fmla="*/ 15 h 47"/>
                <a:gd name="T6" fmla="*/ 19 w 76"/>
                <a:gd name="T7" fmla="*/ 0 h 47"/>
                <a:gd name="T8" fmla="*/ 14 w 76"/>
                <a:gd name="T9" fmla="*/ 1 h 47"/>
                <a:gd name="T10" fmla="*/ 48 w 76"/>
                <a:gd name="T11" fmla="*/ 23 h 47"/>
                <a:gd name="T12" fmla="*/ 8 w 76"/>
                <a:gd name="T13" fmla="*/ 3 h 47"/>
                <a:gd name="T14" fmla="*/ 0 w 76"/>
                <a:gd name="T15" fmla="*/ 2 h 47"/>
                <a:gd name="T16" fmla="*/ 51 w 76"/>
                <a:gd name="T17" fmla="*/ 39 h 47"/>
                <a:gd name="T18" fmla="*/ 76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76" y="39"/>
                  </a:moveTo>
                  <a:lnTo>
                    <a:pt x="76" y="39"/>
                  </a:lnTo>
                  <a:cubicBezTo>
                    <a:pt x="74" y="33"/>
                    <a:pt x="74" y="22"/>
                    <a:pt x="57" y="15"/>
                  </a:cubicBezTo>
                  <a:cubicBezTo>
                    <a:pt x="51" y="13"/>
                    <a:pt x="24" y="1"/>
                    <a:pt x="19" y="0"/>
                  </a:cubicBezTo>
                  <a:cubicBezTo>
                    <a:pt x="17" y="0"/>
                    <a:pt x="14" y="1"/>
                    <a:pt x="14" y="1"/>
                  </a:cubicBezTo>
                  <a:cubicBezTo>
                    <a:pt x="18" y="3"/>
                    <a:pt x="37" y="15"/>
                    <a:pt x="48" y="23"/>
                  </a:cubicBezTo>
                  <a:cubicBezTo>
                    <a:pt x="34" y="19"/>
                    <a:pt x="10" y="4"/>
                    <a:pt x="8" y="3"/>
                  </a:cubicBezTo>
                  <a:cubicBezTo>
                    <a:pt x="7" y="3"/>
                    <a:pt x="4" y="4"/>
                    <a:pt x="0" y="2"/>
                  </a:cubicBezTo>
                  <a:cubicBezTo>
                    <a:pt x="7" y="7"/>
                    <a:pt x="41" y="34"/>
                    <a:pt x="51" y="39"/>
                  </a:cubicBezTo>
                  <a:cubicBezTo>
                    <a:pt x="66" y="47"/>
                    <a:pt x="70" y="41"/>
                    <a:pt x="76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16" name="Freeform 1644"/>
            <p:cNvSpPr>
              <a:spLocks/>
            </p:cNvSpPr>
            <p:nvPr userDrawn="1"/>
          </p:nvSpPr>
          <p:spPr bwMode="auto">
            <a:xfrm>
              <a:off x="422" y="302"/>
              <a:ext cx="35" cy="15"/>
            </a:xfrm>
            <a:custGeom>
              <a:avLst/>
              <a:gdLst>
                <a:gd name="T0" fmla="*/ 0 w 78"/>
                <a:gd name="T1" fmla="*/ 0 h 33"/>
                <a:gd name="T2" fmla="*/ 0 w 78"/>
                <a:gd name="T3" fmla="*/ 0 h 33"/>
                <a:gd name="T4" fmla="*/ 3 w 78"/>
                <a:gd name="T5" fmla="*/ 6 h 33"/>
                <a:gd name="T6" fmla="*/ 43 w 78"/>
                <a:gd name="T7" fmla="*/ 17 h 33"/>
                <a:gd name="T8" fmla="*/ 4 w 78"/>
                <a:gd name="T9" fmla="*/ 11 h 33"/>
                <a:gd name="T10" fmla="*/ 5 w 78"/>
                <a:gd name="T11" fmla="*/ 15 h 33"/>
                <a:gd name="T12" fmla="*/ 46 w 78"/>
                <a:gd name="T13" fmla="*/ 29 h 33"/>
                <a:gd name="T14" fmla="*/ 78 w 78"/>
                <a:gd name="T15" fmla="*/ 25 h 33"/>
                <a:gd name="T16" fmla="*/ 54 w 78"/>
                <a:gd name="T17" fmla="*/ 8 h 33"/>
                <a:gd name="T18" fmla="*/ 0 w 78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33">
                  <a:moveTo>
                    <a:pt x="0" y="0"/>
                  </a:moveTo>
                  <a:lnTo>
                    <a:pt x="0" y="0"/>
                  </a:lnTo>
                  <a:cubicBezTo>
                    <a:pt x="1" y="2"/>
                    <a:pt x="2" y="4"/>
                    <a:pt x="3" y="6"/>
                  </a:cubicBezTo>
                  <a:cubicBezTo>
                    <a:pt x="5" y="7"/>
                    <a:pt x="30" y="12"/>
                    <a:pt x="43" y="17"/>
                  </a:cubicBezTo>
                  <a:cubicBezTo>
                    <a:pt x="30" y="17"/>
                    <a:pt x="4" y="11"/>
                    <a:pt x="4" y="11"/>
                  </a:cubicBezTo>
                  <a:cubicBezTo>
                    <a:pt x="4" y="12"/>
                    <a:pt x="5" y="14"/>
                    <a:pt x="5" y="15"/>
                  </a:cubicBezTo>
                  <a:cubicBezTo>
                    <a:pt x="14" y="20"/>
                    <a:pt x="40" y="27"/>
                    <a:pt x="46" y="29"/>
                  </a:cubicBezTo>
                  <a:cubicBezTo>
                    <a:pt x="55" y="33"/>
                    <a:pt x="73" y="31"/>
                    <a:pt x="78" y="25"/>
                  </a:cubicBezTo>
                  <a:cubicBezTo>
                    <a:pt x="74" y="15"/>
                    <a:pt x="63" y="9"/>
                    <a:pt x="54" y="8"/>
                  </a:cubicBezTo>
                  <a:cubicBezTo>
                    <a:pt x="42" y="6"/>
                    <a:pt x="1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17" name="Freeform 1645"/>
            <p:cNvSpPr>
              <a:spLocks/>
            </p:cNvSpPr>
            <p:nvPr userDrawn="1"/>
          </p:nvSpPr>
          <p:spPr bwMode="auto">
            <a:xfrm>
              <a:off x="444" y="294"/>
              <a:ext cx="16" cy="10"/>
            </a:xfrm>
            <a:custGeom>
              <a:avLst/>
              <a:gdLst>
                <a:gd name="T0" fmla="*/ 7 w 36"/>
                <a:gd name="T1" fmla="*/ 0 h 22"/>
                <a:gd name="T2" fmla="*/ 7 w 36"/>
                <a:gd name="T3" fmla="*/ 0 h 22"/>
                <a:gd name="T4" fmla="*/ 31 w 36"/>
                <a:gd name="T5" fmla="*/ 10 h 22"/>
                <a:gd name="T6" fmla="*/ 0 w 36"/>
                <a:gd name="T7" fmla="*/ 20 h 22"/>
                <a:gd name="T8" fmla="*/ 36 w 36"/>
                <a:gd name="T9" fmla="*/ 10 h 22"/>
                <a:gd name="T10" fmla="*/ 7 w 36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2">
                  <a:moveTo>
                    <a:pt x="7" y="0"/>
                  </a:moveTo>
                  <a:lnTo>
                    <a:pt x="7" y="0"/>
                  </a:lnTo>
                  <a:cubicBezTo>
                    <a:pt x="15" y="1"/>
                    <a:pt x="27" y="5"/>
                    <a:pt x="31" y="10"/>
                  </a:cubicBezTo>
                  <a:cubicBezTo>
                    <a:pt x="28" y="17"/>
                    <a:pt x="10" y="20"/>
                    <a:pt x="0" y="20"/>
                  </a:cubicBezTo>
                  <a:cubicBezTo>
                    <a:pt x="17" y="22"/>
                    <a:pt x="31" y="18"/>
                    <a:pt x="36" y="10"/>
                  </a:cubicBezTo>
                  <a:cubicBezTo>
                    <a:pt x="29" y="3"/>
                    <a:pt x="15" y="0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18" name="Freeform 1646"/>
            <p:cNvSpPr>
              <a:spLocks/>
            </p:cNvSpPr>
            <p:nvPr userDrawn="1"/>
          </p:nvSpPr>
          <p:spPr bwMode="auto">
            <a:xfrm>
              <a:off x="447" y="279"/>
              <a:ext cx="15" cy="11"/>
            </a:xfrm>
            <a:custGeom>
              <a:avLst/>
              <a:gdLst>
                <a:gd name="T0" fmla="*/ 0 w 35"/>
                <a:gd name="T1" fmla="*/ 3 h 23"/>
                <a:gd name="T2" fmla="*/ 0 w 35"/>
                <a:gd name="T3" fmla="*/ 3 h 23"/>
                <a:gd name="T4" fmla="*/ 30 w 35"/>
                <a:gd name="T5" fmla="*/ 6 h 23"/>
                <a:gd name="T6" fmla="*/ 1 w 35"/>
                <a:gd name="T7" fmla="*/ 23 h 23"/>
                <a:gd name="T8" fmla="*/ 35 w 35"/>
                <a:gd name="T9" fmla="*/ 4 h 23"/>
                <a:gd name="T10" fmla="*/ 0 w 35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3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21" y="2"/>
                    <a:pt x="30" y="6"/>
                  </a:cubicBezTo>
                  <a:cubicBezTo>
                    <a:pt x="27" y="11"/>
                    <a:pt x="15" y="20"/>
                    <a:pt x="1" y="23"/>
                  </a:cubicBezTo>
                  <a:cubicBezTo>
                    <a:pt x="12" y="22"/>
                    <a:pt x="32" y="14"/>
                    <a:pt x="35" y="4"/>
                  </a:cubicBezTo>
                  <a:cubicBezTo>
                    <a:pt x="26" y="0"/>
                    <a:pt x="6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19" name="Freeform 1647"/>
            <p:cNvSpPr>
              <a:spLocks/>
            </p:cNvSpPr>
            <p:nvPr userDrawn="1"/>
          </p:nvSpPr>
          <p:spPr bwMode="auto">
            <a:xfrm>
              <a:off x="420" y="281"/>
              <a:ext cx="9" cy="9"/>
            </a:xfrm>
            <a:custGeom>
              <a:avLst/>
              <a:gdLst>
                <a:gd name="T0" fmla="*/ 0 w 20"/>
                <a:gd name="T1" fmla="*/ 3 h 19"/>
                <a:gd name="T2" fmla="*/ 0 w 20"/>
                <a:gd name="T3" fmla="*/ 3 h 19"/>
                <a:gd name="T4" fmla="*/ 17 w 20"/>
                <a:gd name="T5" fmla="*/ 9 h 19"/>
                <a:gd name="T6" fmla="*/ 4 w 20"/>
                <a:gd name="T7" fmla="*/ 19 h 19"/>
                <a:gd name="T8" fmla="*/ 20 w 20"/>
                <a:gd name="T9" fmla="*/ 8 h 19"/>
                <a:gd name="T10" fmla="*/ 0 w 20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15" y="5"/>
                    <a:pt x="17" y="9"/>
                  </a:cubicBezTo>
                  <a:cubicBezTo>
                    <a:pt x="15" y="14"/>
                    <a:pt x="9" y="18"/>
                    <a:pt x="4" y="19"/>
                  </a:cubicBezTo>
                  <a:cubicBezTo>
                    <a:pt x="11" y="19"/>
                    <a:pt x="18" y="14"/>
                    <a:pt x="20" y="8"/>
                  </a:cubicBezTo>
                  <a:cubicBezTo>
                    <a:pt x="17" y="3"/>
                    <a:pt x="7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20" name="Freeform 1648"/>
            <p:cNvSpPr>
              <a:spLocks/>
            </p:cNvSpPr>
            <p:nvPr userDrawn="1"/>
          </p:nvSpPr>
          <p:spPr bwMode="auto">
            <a:xfrm>
              <a:off x="401" y="284"/>
              <a:ext cx="7" cy="9"/>
            </a:xfrm>
            <a:custGeom>
              <a:avLst/>
              <a:gdLst>
                <a:gd name="T0" fmla="*/ 0 w 15"/>
                <a:gd name="T1" fmla="*/ 2 h 19"/>
                <a:gd name="T2" fmla="*/ 0 w 15"/>
                <a:gd name="T3" fmla="*/ 2 h 19"/>
                <a:gd name="T4" fmla="*/ 12 w 15"/>
                <a:gd name="T5" fmla="*/ 8 h 19"/>
                <a:gd name="T6" fmla="*/ 4 w 15"/>
                <a:gd name="T7" fmla="*/ 19 h 19"/>
                <a:gd name="T8" fmla="*/ 15 w 15"/>
                <a:gd name="T9" fmla="*/ 8 h 19"/>
                <a:gd name="T10" fmla="*/ 0 w 15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9">
                  <a:moveTo>
                    <a:pt x="0" y="2"/>
                  </a:moveTo>
                  <a:lnTo>
                    <a:pt x="0" y="2"/>
                  </a:lnTo>
                  <a:cubicBezTo>
                    <a:pt x="5" y="2"/>
                    <a:pt x="9" y="5"/>
                    <a:pt x="12" y="8"/>
                  </a:cubicBezTo>
                  <a:cubicBezTo>
                    <a:pt x="11" y="12"/>
                    <a:pt x="9" y="17"/>
                    <a:pt x="4" y="19"/>
                  </a:cubicBezTo>
                  <a:cubicBezTo>
                    <a:pt x="10" y="18"/>
                    <a:pt x="13" y="13"/>
                    <a:pt x="15" y="8"/>
                  </a:cubicBezTo>
                  <a:cubicBezTo>
                    <a:pt x="12" y="5"/>
                    <a:pt x="7" y="0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21" name="Freeform 1649"/>
            <p:cNvSpPr>
              <a:spLocks/>
            </p:cNvSpPr>
            <p:nvPr userDrawn="1"/>
          </p:nvSpPr>
          <p:spPr bwMode="auto">
            <a:xfrm>
              <a:off x="423" y="305"/>
              <a:ext cx="10" cy="3"/>
            </a:xfrm>
            <a:custGeom>
              <a:avLst/>
              <a:gdLst>
                <a:gd name="T0" fmla="*/ 21 w 21"/>
                <a:gd name="T1" fmla="*/ 6 h 6"/>
                <a:gd name="T2" fmla="*/ 21 w 21"/>
                <a:gd name="T3" fmla="*/ 6 h 6"/>
                <a:gd name="T4" fmla="*/ 0 w 21"/>
                <a:gd name="T5" fmla="*/ 0 h 6"/>
                <a:gd name="T6" fmla="*/ 0 w 21"/>
                <a:gd name="T7" fmla="*/ 2 h 6"/>
                <a:gd name="T8" fmla="*/ 21 w 21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">
                  <a:moveTo>
                    <a:pt x="21" y="6"/>
                  </a:moveTo>
                  <a:lnTo>
                    <a:pt x="21" y="6"/>
                  </a:lnTo>
                  <a:cubicBezTo>
                    <a:pt x="11" y="3"/>
                    <a:pt x="5" y="1"/>
                    <a:pt x="0" y="0"/>
                  </a:cubicBezTo>
                  <a:lnTo>
                    <a:pt x="0" y="2"/>
                  </a:lnTo>
                  <a:cubicBezTo>
                    <a:pt x="6" y="4"/>
                    <a:pt x="12" y="4"/>
                    <a:pt x="2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22" name="Freeform 1650"/>
            <p:cNvSpPr>
              <a:spLocks/>
            </p:cNvSpPr>
            <p:nvPr userDrawn="1"/>
          </p:nvSpPr>
          <p:spPr bwMode="auto">
            <a:xfrm>
              <a:off x="442" y="307"/>
              <a:ext cx="13" cy="9"/>
            </a:xfrm>
            <a:custGeom>
              <a:avLst/>
              <a:gdLst>
                <a:gd name="T0" fmla="*/ 6 w 29"/>
                <a:gd name="T1" fmla="*/ 0 h 21"/>
                <a:gd name="T2" fmla="*/ 6 w 29"/>
                <a:gd name="T3" fmla="*/ 0 h 21"/>
                <a:gd name="T4" fmla="*/ 25 w 29"/>
                <a:gd name="T5" fmla="*/ 13 h 21"/>
                <a:gd name="T6" fmla="*/ 0 w 29"/>
                <a:gd name="T7" fmla="*/ 17 h 21"/>
                <a:gd name="T8" fmla="*/ 29 w 29"/>
                <a:gd name="T9" fmla="*/ 14 h 21"/>
                <a:gd name="T10" fmla="*/ 6 w 29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">
                  <a:moveTo>
                    <a:pt x="6" y="0"/>
                  </a:moveTo>
                  <a:lnTo>
                    <a:pt x="6" y="0"/>
                  </a:lnTo>
                  <a:cubicBezTo>
                    <a:pt x="14" y="1"/>
                    <a:pt x="21" y="7"/>
                    <a:pt x="25" y="13"/>
                  </a:cubicBezTo>
                  <a:cubicBezTo>
                    <a:pt x="17" y="20"/>
                    <a:pt x="6" y="18"/>
                    <a:pt x="0" y="17"/>
                  </a:cubicBezTo>
                  <a:cubicBezTo>
                    <a:pt x="8" y="20"/>
                    <a:pt x="20" y="21"/>
                    <a:pt x="29" y="14"/>
                  </a:cubicBezTo>
                  <a:cubicBezTo>
                    <a:pt x="24" y="5"/>
                    <a:pt x="14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23" name="Freeform 1651"/>
            <p:cNvSpPr>
              <a:spLocks/>
            </p:cNvSpPr>
            <p:nvPr userDrawn="1"/>
          </p:nvSpPr>
          <p:spPr bwMode="auto">
            <a:xfrm>
              <a:off x="366" y="428"/>
              <a:ext cx="10" cy="14"/>
            </a:xfrm>
            <a:custGeom>
              <a:avLst/>
              <a:gdLst>
                <a:gd name="T0" fmla="*/ 12 w 24"/>
                <a:gd name="T1" fmla="*/ 2 h 31"/>
                <a:gd name="T2" fmla="*/ 12 w 24"/>
                <a:gd name="T3" fmla="*/ 2 h 31"/>
                <a:gd name="T4" fmla="*/ 0 w 24"/>
                <a:gd name="T5" fmla="*/ 31 h 31"/>
                <a:gd name="T6" fmla="*/ 14 w 24"/>
                <a:gd name="T7" fmla="*/ 3 h 31"/>
                <a:gd name="T8" fmla="*/ 24 w 24"/>
                <a:gd name="T9" fmla="*/ 8 h 31"/>
                <a:gd name="T10" fmla="*/ 12 w 24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1">
                  <a:moveTo>
                    <a:pt x="12" y="2"/>
                  </a:moveTo>
                  <a:lnTo>
                    <a:pt x="12" y="2"/>
                  </a:lnTo>
                  <a:cubicBezTo>
                    <a:pt x="13" y="8"/>
                    <a:pt x="13" y="26"/>
                    <a:pt x="0" y="31"/>
                  </a:cubicBezTo>
                  <a:cubicBezTo>
                    <a:pt x="13" y="28"/>
                    <a:pt x="16" y="13"/>
                    <a:pt x="14" y="3"/>
                  </a:cubicBezTo>
                  <a:cubicBezTo>
                    <a:pt x="16" y="3"/>
                    <a:pt x="20" y="5"/>
                    <a:pt x="24" y="8"/>
                  </a:cubicBezTo>
                  <a:cubicBezTo>
                    <a:pt x="22" y="3"/>
                    <a:pt x="18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24" name="Freeform 1652"/>
            <p:cNvSpPr>
              <a:spLocks/>
            </p:cNvSpPr>
            <p:nvPr userDrawn="1"/>
          </p:nvSpPr>
          <p:spPr bwMode="auto">
            <a:xfrm>
              <a:off x="373" y="424"/>
              <a:ext cx="8" cy="9"/>
            </a:xfrm>
            <a:custGeom>
              <a:avLst/>
              <a:gdLst>
                <a:gd name="T0" fmla="*/ 0 w 18"/>
                <a:gd name="T1" fmla="*/ 0 h 21"/>
                <a:gd name="T2" fmla="*/ 0 w 18"/>
                <a:gd name="T3" fmla="*/ 0 h 21"/>
                <a:gd name="T4" fmla="*/ 14 w 18"/>
                <a:gd name="T5" fmla="*/ 21 h 21"/>
                <a:gd name="T6" fmla="*/ 0 w 18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1">
                  <a:moveTo>
                    <a:pt x="0" y="0"/>
                  </a:moveTo>
                  <a:lnTo>
                    <a:pt x="0" y="0"/>
                  </a:lnTo>
                  <a:cubicBezTo>
                    <a:pt x="14" y="4"/>
                    <a:pt x="14" y="15"/>
                    <a:pt x="14" y="21"/>
                  </a:cubicBezTo>
                  <a:cubicBezTo>
                    <a:pt x="18" y="9"/>
                    <a:pt x="1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25" name="Freeform 1653"/>
            <p:cNvSpPr>
              <a:spLocks/>
            </p:cNvSpPr>
            <p:nvPr userDrawn="1"/>
          </p:nvSpPr>
          <p:spPr bwMode="auto">
            <a:xfrm>
              <a:off x="370" y="418"/>
              <a:ext cx="4" cy="1"/>
            </a:xfrm>
            <a:custGeom>
              <a:avLst/>
              <a:gdLst>
                <a:gd name="T0" fmla="*/ 5 w 10"/>
                <a:gd name="T1" fmla="*/ 0 h 2"/>
                <a:gd name="T2" fmla="*/ 5 w 10"/>
                <a:gd name="T3" fmla="*/ 0 h 2"/>
                <a:gd name="T4" fmla="*/ 6 w 10"/>
                <a:gd name="T5" fmla="*/ 2 h 2"/>
                <a:gd name="T6" fmla="*/ 10 w 10"/>
                <a:gd name="T7" fmla="*/ 1 h 2"/>
                <a:gd name="T8" fmla="*/ 5 w 1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">
                  <a:moveTo>
                    <a:pt x="5" y="0"/>
                  </a:moveTo>
                  <a:lnTo>
                    <a:pt x="5" y="0"/>
                  </a:lnTo>
                  <a:cubicBezTo>
                    <a:pt x="0" y="0"/>
                    <a:pt x="5" y="2"/>
                    <a:pt x="6" y="2"/>
                  </a:cubicBezTo>
                  <a:cubicBezTo>
                    <a:pt x="9" y="2"/>
                    <a:pt x="10" y="1"/>
                    <a:pt x="10" y="1"/>
                  </a:cubicBezTo>
                  <a:cubicBezTo>
                    <a:pt x="8" y="1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26" name="Freeform 1654"/>
            <p:cNvSpPr>
              <a:spLocks/>
            </p:cNvSpPr>
            <p:nvPr userDrawn="1"/>
          </p:nvSpPr>
          <p:spPr bwMode="auto">
            <a:xfrm>
              <a:off x="375" y="413"/>
              <a:ext cx="6" cy="8"/>
            </a:xfrm>
            <a:custGeom>
              <a:avLst/>
              <a:gdLst>
                <a:gd name="T0" fmla="*/ 10 w 14"/>
                <a:gd name="T1" fmla="*/ 0 h 16"/>
                <a:gd name="T2" fmla="*/ 10 w 14"/>
                <a:gd name="T3" fmla="*/ 0 h 16"/>
                <a:gd name="T4" fmla="*/ 0 w 14"/>
                <a:gd name="T5" fmla="*/ 15 h 16"/>
                <a:gd name="T6" fmla="*/ 10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10" y="0"/>
                  </a:moveTo>
                  <a:lnTo>
                    <a:pt x="10" y="0"/>
                  </a:lnTo>
                  <a:cubicBezTo>
                    <a:pt x="10" y="5"/>
                    <a:pt x="8" y="12"/>
                    <a:pt x="0" y="15"/>
                  </a:cubicBezTo>
                  <a:cubicBezTo>
                    <a:pt x="7" y="16"/>
                    <a:pt x="14" y="8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27" name="Freeform 1655"/>
            <p:cNvSpPr>
              <a:spLocks/>
            </p:cNvSpPr>
            <p:nvPr userDrawn="1"/>
          </p:nvSpPr>
          <p:spPr bwMode="auto">
            <a:xfrm>
              <a:off x="339" y="407"/>
              <a:ext cx="13" cy="37"/>
            </a:xfrm>
            <a:custGeom>
              <a:avLst/>
              <a:gdLst>
                <a:gd name="T0" fmla="*/ 0 w 29"/>
                <a:gd name="T1" fmla="*/ 0 h 83"/>
                <a:gd name="T2" fmla="*/ 0 w 29"/>
                <a:gd name="T3" fmla="*/ 0 h 83"/>
                <a:gd name="T4" fmla="*/ 22 w 29"/>
                <a:gd name="T5" fmla="*/ 45 h 83"/>
                <a:gd name="T6" fmla="*/ 12 w 29"/>
                <a:gd name="T7" fmla="*/ 83 h 83"/>
                <a:gd name="T8" fmla="*/ 24 w 29"/>
                <a:gd name="T9" fmla="*/ 45 h 83"/>
                <a:gd name="T10" fmla="*/ 0 w 29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83">
                  <a:moveTo>
                    <a:pt x="0" y="0"/>
                  </a:moveTo>
                  <a:lnTo>
                    <a:pt x="0" y="0"/>
                  </a:lnTo>
                  <a:cubicBezTo>
                    <a:pt x="6" y="12"/>
                    <a:pt x="19" y="28"/>
                    <a:pt x="22" y="45"/>
                  </a:cubicBezTo>
                  <a:cubicBezTo>
                    <a:pt x="26" y="61"/>
                    <a:pt x="21" y="77"/>
                    <a:pt x="12" y="83"/>
                  </a:cubicBezTo>
                  <a:cubicBezTo>
                    <a:pt x="21" y="78"/>
                    <a:pt x="29" y="64"/>
                    <a:pt x="24" y="45"/>
                  </a:cubicBezTo>
                  <a:cubicBezTo>
                    <a:pt x="20" y="28"/>
                    <a:pt x="9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28" name="Freeform 1656"/>
            <p:cNvSpPr>
              <a:spLocks/>
            </p:cNvSpPr>
            <p:nvPr userDrawn="1"/>
          </p:nvSpPr>
          <p:spPr bwMode="auto">
            <a:xfrm>
              <a:off x="345" y="403"/>
              <a:ext cx="27" cy="36"/>
            </a:xfrm>
            <a:custGeom>
              <a:avLst/>
              <a:gdLst>
                <a:gd name="T0" fmla="*/ 0 w 59"/>
                <a:gd name="T1" fmla="*/ 0 h 80"/>
                <a:gd name="T2" fmla="*/ 0 w 59"/>
                <a:gd name="T3" fmla="*/ 0 h 80"/>
                <a:gd name="T4" fmla="*/ 25 w 59"/>
                <a:gd name="T5" fmla="*/ 16 h 80"/>
                <a:gd name="T6" fmla="*/ 51 w 59"/>
                <a:gd name="T7" fmla="*/ 59 h 80"/>
                <a:gd name="T8" fmla="*/ 34 w 59"/>
                <a:gd name="T9" fmla="*/ 78 h 80"/>
                <a:gd name="T10" fmla="*/ 50 w 59"/>
                <a:gd name="T11" fmla="*/ 71 h 80"/>
                <a:gd name="T12" fmla="*/ 32 w 59"/>
                <a:gd name="T13" fmla="*/ 18 h 80"/>
                <a:gd name="T14" fmla="*/ 0 w 59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80">
                  <a:moveTo>
                    <a:pt x="0" y="0"/>
                  </a:moveTo>
                  <a:lnTo>
                    <a:pt x="0" y="0"/>
                  </a:lnTo>
                  <a:cubicBezTo>
                    <a:pt x="7" y="6"/>
                    <a:pt x="20" y="13"/>
                    <a:pt x="25" y="16"/>
                  </a:cubicBezTo>
                  <a:cubicBezTo>
                    <a:pt x="35" y="23"/>
                    <a:pt x="53" y="36"/>
                    <a:pt x="51" y="59"/>
                  </a:cubicBezTo>
                  <a:cubicBezTo>
                    <a:pt x="49" y="78"/>
                    <a:pt x="39" y="78"/>
                    <a:pt x="34" y="78"/>
                  </a:cubicBezTo>
                  <a:cubicBezTo>
                    <a:pt x="41" y="80"/>
                    <a:pt x="47" y="77"/>
                    <a:pt x="50" y="71"/>
                  </a:cubicBezTo>
                  <a:cubicBezTo>
                    <a:pt x="59" y="54"/>
                    <a:pt x="51" y="31"/>
                    <a:pt x="32" y="18"/>
                  </a:cubicBezTo>
                  <a:cubicBezTo>
                    <a:pt x="23" y="12"/>
                    <a:pt x="12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29" name="Freeform 1657"/>
            <p:cNvSpPr>
              <a:spLocks/>
            </p:cNvSpPr>
            <p:nvPr userDrawn="1"/>
          </p:nvSpPr>
          <p:spPr bwMode="auto">
            <a:xfrm>
              <a:off x="354" y="424"/>
              <a:ext cx="8" cy="4"/>
            </a:xfrm>
            <a:custGeom>
              <a:avLst/>
              <a:gdLst>
                <a:gd name="T0" fmla="*/ 18 w 18"/>
                <a:gd name="T1" fmla="*/ 0 h 9"/>
                <a:gd name="T2" fmla="*/ 18 w 18"/>
                <a:gd name="T3" fmla="*/ 0 h 9"/>
                <a:gd name="T4" fmla="*/ 0 w 18"/>
                <a:gd name="T5" fmla="*/ 4 h 9"/>
                <a:gd name="T6" fmla="*/ 18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18" y="0"/>
                  </a:moveTo>
                  <a:lnTo>
                    <a:pt x="18" y="0"/>
                  </a:lnTo>
                  <a:cubicBezTo>
                    <a:pt x="15" y="4"/>
                    <a:pt x="6" y="6"/>
                    <a:pt x="0" y="4"/>
                  </a:cubicBezTo>
                  <a:cubicBezTo>
                    <a:pt x="5" y="9"/>
                    <a:pt x="15" y="7"/>
                    <a:pt x="1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30" name="Freeform 1658"/>
            <p:cNvSpPr>
              <a:spLocks/>
            </p:cNvSpPr>
            <p:nvPr userDrawn="1"/>
          </p:nvSpPr>
          <p:spPr bwMode="auto">
            <a:xfrm>
              <a:off x="350" y="368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0 h 5"/>
                <a:gd name="T6" fmla="*/ 0 w 4"/>
                <a:gd name="T7" fmla="*/ 5 h 5"/>
                <a:gd name="T8" fmla="*/ 4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0" y="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31" name="Freeform 1659"/>
            <p:cNvSpPr>
              <a:spLocks/>
            </p:cNvSpPr>
            <p:nvPr userDrawn="1"/>
          </p:nvSpPr>
          <p:spPr bwMode="auto">
            <a:xfrm>
              <a:off x="363" y="363"/>
              <a:ext cx="3" cy="1"/>
            </a:xfrm>
            <a:custGeom>
              <a:avLst/>
              <a:gdLst>
                <a:gd name="T0" fmla="*/ 0 w 8"/>
                <a:gd name="T1" fmla="*/ 1 h 4"/>
                <a:gd name="T2" fmla="*/ 0 w 8"/>
                <a:gd name="T3" fmla="*/ 1 h 4"/>
                <a:gd name="T4" fmla="*/ 8 w 8"/>
                <a:gd name="T5" fmla="*/ 4 h 4"/>
                <a:gd name="T6" fmla="*/ 1 w 8"/>
                <a:gd name="T7" fmla="*/ 0 h 4"/>
                <a:gd name="T8" fmla="*/ 0 w 8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0" y="1"/>
                  </a:moveTo>
                  <a:lnTo>
                    <a:pt x="0" y="1"/>
                  </a:lnTo>
                  <a:lnTo>
                    <a:pt x="8" y="4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32" name="Freeform 1660"/>
            <p:cNvSpPr>
              <a:spLocks/>
            </p:cNvSpPr>
            <p:nvPr userDrawn="1"/>
          </p:nvSpPr>
          <p:spPr bwMode="auto">
            <a:xfrm>
              <a:off x="439" y="319"/>
              <a:ext cx="9" cy="10"/>
            </a:xfrm>
            <a:custGeom>
              <a:avLst/>
              <a:gdLst>
                <a:gd name="T0" fmla="*/ 7 w 19"/>
                <a:gd name="T1" fmla="*/ 0 h 22"/>
                <a:gd name="T2" fmla="*/ 7 w 19"/>
                <a:gd name="T3" fmla="*/ 0 h 22"/>
                <a:gd name="T4" fmla="*/ 16 w 19"/>
                <a:gd name="T5" fmla="*/ 16 h 22"/>
                <a:gd name="T6" fmla="*/ 0 w 19"/>
                <a:gd name="T7" fmla="*/ 18 h 22"/>
                <a:gd name="T8" fmla="*/ 19 w 19"/>
                <a:gd name="T9" fmla="*/ 18 h 22"/>
                <a:gd name="T10" fmla="*/ 7 w 19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2">
                  <a:moveTo>
                    <a:pt x="7" y="0"/>
                  </a:moveTo>
                  <a:lnTo>
                    <a:pt x="7" y="0"/>
                  </a:lnTo>
                  <a:cubicBezTo>
                    <a:pt x="15" y="4"/>
                    <a:pt x="15" y="11"/>
                    <a:pt x="16" y="16"/>
                  </a:cubicBezTo>
                  <a:cubicBezTo>
                    <a:pt x="10" y="16"/>
                    <a:pt x="7" y="20"/>
                    <a:pt x="0" y="18"/>
                  </a:cubicBezTo>
                  <a:cubicBezTo>
                    <a:pt x="9" y="22"/>
                    <a:pt x="11" y="19"/>
                    <a:pt x="19" y="18"/>
                  </a:cubicBezTo>
                  <a:cubicBezTo>
                    <a:pt x="17" y="10"/>
                    <a:pt x="17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33" name="Freeform 1661"/>
            <p:cNvSpPr>
              <a:spLocks/>
            </p:cNvSpPr>
            <p:nvPr userDrawn="1"/>
          </p:nvSpPr>
          <p:spPr bwMode="auto">
            <a:xfrm>
              <a:off x="419" y="311"/>
              <a:ext cx="9" cy="5"/>
            </a:xfrm>
            <a:custGeom>
              <a:avLst/>
              <a:gdLst>
                <a:gd name="T0" fmla="*/ 20 w 20"/>
                <a:gd name="T1" fmla="*/ 11 h 11"/>
                <a:gd name="T2" fmla="*/ 20 w 20"/>
                <a:gd name="T3" fmla="*/ 11 h 11"/>
                <a:gd name="T4" fmla="*/ 3 w 20"/>
                <a:gd name="T5" fmla="*/ 0 h 11"/>
                <a:gd name="T6" fmla="*/ 0 w 20"/>
                <a:gd name="T7" fmla="*/ 0 h 11"/>
                <a:gd name="T8" fmla="*/ 2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20" y="11"/>
                  </a:moveTo>
                  <a:lnTo>
                    <a:pt x="20" y="11"/>
                  </a:lnTo>
                  <a:lnTo>
                    <a:pt x="3" y="0"/>
                  </a:lnTo>
                  <a:lnTo>
                    <a:pt x="0" y="0"/>
                  </a:lnTo>
                  <a:lnTo>
                    <a:pt x="2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34" name="Freeform 1662"/>
            <p:cNvSpPr>
              <a:spLocks/>
            </p:cNvSpPr>
            <p:nvPr userDrawn="1"/>
          </p:nvSpPr>
          <p:spPr bwMode="auto">
            <a:xfrm>
              <a:off x="415" y="317"/>
              <a:ext cx="7" cy="8"/>
            </a:xfrm>
            <a:custGeom>
              <a:avLst/>
              <a:gdLst>
                <a:gd name="T0" fmla="*/ 16 w 16"/>
                <a:gd name="T1" fmla="*/ 18 h 18"/>
                <a:gd name="T2" fmla="*/ 16 w 16"/>
                <a:gd name="T3" fmla="*/ 18 h 18"/>
                <a:gd name="T4" fmla="*/ 1 w 16"/>
                <a:gd name="T5" fmla="*/ 0 h 18"/>
                <a:gd name="T6" fmla="*/ 0 w 16"/>
                <a:gd name="T7" fmla="*/ 2 h 18"/>
                <a:gd name="T8" fmla="*/ 16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6" y="18"/>
                  </a:moveTo>
                  <a:lnTo>
                    <a:pt x="16" y="18"/>
                  </a:lnTo>
                  <a:lnTo>
                    <a:pt x="1" y="0"/>
                  </a:lnTo>
                  <a:lnTo>
                    <a:pt x="0" y="2"/>
                  </a:lnTo>
                  <a:lnTo>
                    <a:pt x="16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35" name="Freeform 1663"/>
            <p:cNvSpPr>
              <a:spLocks/>
            </p:cNvSpPr>
            <p:nvPr userDrawn="1"/>
          </p:nvSpPr>
          <p:spPr bwMode="auto">
            <a:xfrm>
              <a:off x="428" y="331"/>
              <a:ext cx="10" cy="10"/>
            </a:xfrm>
            <a:custGeom>
              <a:avLst/>
              <a:gdLst>
                <a:gd name="T0" fmla="*/ 12 w 21"/>
                <a:gd name="T1" fmla="*/ 0 h 21"/>
                <a:gd name="T2" fmla="*/ 12 w 21"/>
                <a:gd name="T3" fmla="*/ 0 h 21"/>
                <a:gd name="T4" fmla="*/ 17 w 21"/>
                <a:gd name="T5" fmla="*/ 16 h 21"/>
                <a:gd name="T6" fmla="*/ 0 w 21"/>
                <a:gd name="T7" fmla="*/ 12 h 21"/>
                <a:gd name="T8" fmla="*/ 19 w 21"/>
                <a:gd name="T9" fmla="*/ 18 h 21"/>
                <a:gd name="T10" fmla="*/ 12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12" y="0"/>
                  </a:moveTo>
                  <a:lnTo>
                    <a:pt x="12" y="0"/>
                  </a:lnTo>
                  <a:cubicBezTo>
                    <a:pt x="19" y="6"/>
                    <a:pt x="17" y="11"/>
                    <a:pt x="17" y="16"/>
                  </a:cubicBezTo>
                  <a:cubicBezTo>
                    <a:pt x="11" y="16"/>
                    <a:pt x="6" y="18"/>
                    <a:pt x="0" y="12"/>
                  </a:cubicBezTo>
                  <a:cubicBezTo>
                    <a:pt x="7" y="21"/>
                    <a:pt x="12" y="17"/>
                    <a:pt x="19" y="18"/>
                  </a:cubicBezTo>
                  <a:cubicBezTo>
                    <a:pt x="20" y="9"/>
                    <a:pt x="21" y="7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36" name="Freeform 1664"/>
            <p:cNvSpPr>
              <a:spLocks/>
            </p:cNvSpPr>
            <p:nvPr userDrawn="1"/>
          </p:nvSpPr>
          <p:spPr bwMode="auto">
            <a:xfrm>
              <a:off x="406" y="322"/>
              <a:ext cx="6" cy="9"/>
            </a:xfrm>
            <a:custGeom>
              <a:avLst/>
              <a:gdLst>
                <a:gd name="T0" fmla="*/ 13 w 13"/>
                <a:gd name="T1" fmla="*/ 19 h 19"/>
                <a:gd name="T2" fmla="*/ 13 w 13"/>
                <a:gd name="T3" fmla="*/ 19 h 19"/>
                <a:gd name="T4" fmla="*/ 0 w 13"/>
                <a:gd name="T5" fmla="*/ 0 h 19"/>
                <a:gd name="T6" fmla="*/ 0 w 13"/>
                <a:gd name="T7" fmla="*/ 2 h 19"/>
                <a:gd name="T8" fmla="*/ 13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13" y="19"/>
                  </a:moveTo>
                  <a:lnTo>
                    <a:pt x="13" y="19"/>
                  </a:lnTo>
                  <a:lnTo>
                    <a:pt x="0" y="0"/>
                  </a:lnTo>
                  <a:lnTo>
                    <a:pt x="0" y="2"/>
                  </a:lnTo>
                  <a:lnTo>
                    <a:pt x="13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37" name="Freeform 1665"/>
            <p:cNvSpPr>
              <a:spLocks/>
            </p:cNvSpPr>
            <p:nvPr userDrawn="1"/>
          </p:nvSpPr>
          <p:spPr bwMode="auto">
            <a:xfrm>
              <a:off x="414" y="339"/>
              <a:ext cx="11" cy="9"/>
            </a:xfrm>
            <a:custGeom>
              <a:avLst/>
              <a:gdLst>
                <a:gd name="T0" fmla="*/ 16 w 24"/>
                <a:gd name="T1" fmla="*/ 0 h 20"/>
                <a:gd name="T2" fmla="*/ 16 w 24"/>
                <a:gd name="T3" fmla="*/ 0 h 20"/>
                <a:gd name="T4" fmla="*/ 15 w 24"/>
                <a:gd name="T5" fmla="*/ 16 h 20"/>
                <a:gd name="T6" fmla="*/ 0 w 24"/>
                <a:gd name="T7" fmla="*/ 7 h 20"/>
                <a:gd name="T8" fmla="*/ 17 w 24"/>
                <a:gd name="T9" fmla="*/ 18 h 20"/>
                <a:gd name="T10" fmla="*/ 16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16" y="0"/>
                  </a:moveTo>
                  <a:lnTo>
                    <a:pt x="16" y="0"/>
                  </a:lnTo>
                  <a:cubicBezTo>
                    <a:pt x="21" y="9"/>
                    <a:pt x="17" y="11"/>
                    <a:pt x="15" y="16"/>
                  </a:cubicBezTo>
                  <a:cubicBezTo>
                    <a:pt x="9" y="14"/>
                    <a:pt x="4" y="17"/>
                    <a:pt x="0" y="7"/>
                  </a:cubicBezTo>
                  <a:cubicBezTo>
                    <a:pt x="4" y="20"/>
                    <a:pt x="10" y="16"/>
                    <a:pt x="17" y="18"/>
                  </a:cubicBezTo>
                  <a:cubicBezTo>
                    <a:pt x="20" y="10"/>
                    <a:pt x="24" y="10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38" name="Freeform 1666"/>
            <p:cNvSpPr>
              <a:spLocks/>
            </p:cNvSpPr>
            <p:nvPr userDrawn="1"/>
          </p:nvSpPr>
          <p:spPr bwMode="auto">
            <a:xfrm>
              <a:off x="397" y="326"/>
              <a:ext cx="4" cy="11"/>
            </a:xfrm>
            <a:custGeom>
              <a:avLst/>
              <a:gdLst>
                <a:gd name="T0" fmla="*/ 10 w 10"/>
                <a:gd name="T1" fmla="*/ 24 h 24"/>
                <a:gd name="T2" fmla="*/ 10 w 10"/>
                <a:gd name="T3" fmla="*/ 24 h 24"/>
                <a:gd name="T4" fmla="*/ 3 w 10"/>
                <a:gd name="T5" fmla="*/ 2 h 24"/>
                <a:gd name="T6" fmla="*/ 0 w 10"/>
                <a:gd name="T7" fmla="*/ 0 h 24"/>
                <a:gd name="T8" fmla="*/ 0 w 10"/>
                <a:gd name="T9" fmla="*/ 2 h 24"/>
                <a:gd name="T10" fmla="*/ 1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10" y="24"/>
                  </a:moveTo>
                  <a:lnTo>
                    <a:pt x="10" y="24"/>
                  </a:lnTo>
                  <a:lnTo>
                    <a:pt x="3" y="2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2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39" name="Freeform 1667"/>
            <p:cNvSpPr>
              <a:spLocks/>
            </p:cNvSpPr>
            <p:nvPr userDrawn="1"/>
          </p:nvSpPr>
          <p:spPr bwMode="auto">
            <a:xfrm>
              <a:off x="400" y="344"/>
              <a:ext cx="11" cy="8"/>
            </a:xfrm>
            <a:custGeom>
              <a:avLst/>
              <a:gdLst>
                <a:gd name="T0" fmla="*/ 19 w 25"/>
                <a:gd name="T1" fmla="*/ 0 h 17"/>
                <a:gd name="T2" fmla="*/ 19 w 25"/>
                <a:gd name="T3" fmla="*/ 0 h 17"/>
                <a:gd name="T4" fmla="*/ 15 w 25"/>
                <a:gd name="T5" fmla="*/ 15 h 17"/>
                <a:gd name="T6" fmla="*/ 0 w 25"/>
                <a:gd name="T7" fmla="*/ 4 h 17"/>
                <a:gd name="T8" fmla="*/ 15 w 25"/>
                <a:gd name="T9" fmla="*/ 17 h 17"/>
                <a:gd name="T10" fmla="*/ 19 w 25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7">
                  <a:moveTo>
                    <a:pt x="19" y="0"/>
                  </a:moveTo>
                  <a:lnTo>
                    <a:pt x="19" y="0"/>
                  </a:lnTo>
                  <a:cubicBezTo>
                    <a:pt x="22" y="10"/>
                    <a:pt x="17" y="10"/>
                    <a:pt x="15" y="15"/>
                  </a:cubicBezTo>
                  <a:cubicBezTo>
                    <a:pt x="9" y="12"/>
                    <a:pt x="3" y="14"/>
                    <a:pt x="0" y="4"/>
                  </a:cubicBezTo>
                  <a:cubicBezTo>
                    <a:pt x="2" y="17"/>
                    <a:pt x="9" y="14"/>
                    <a:pt x="15" y="17"/>
                  </a:cubicBezTo>
                  <a:cubicBezTo>
                    <a:pt x="20" y="10"/>
                    <a:pt x="25" y="1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40" name="Freeform 1668"/>
            <p:cNvSpPr>
              <a:spLocks/>
            </p:cNvSpPr>
            <p:nvPr userDrawn="1"/>
          </p:nvSpPr>
          <p:spPr bwMode="auto">
            <a:xfrm>
              <a:off x="386" y="329"/>
              <a:ext cx="2" cy="9"/>
            </a:xfrm>
            <a:custGeom>
              <a:avLst/>
              <a:gdLst>
                <a:gd name="T0" fmla="*/ 4 w 4"/>
                <a:gd name="T1" fmla="*/ 19 h 19"/>
                <a:gd name="T2" fmla="*/ 4 w 4"/>
                <a:gd name="T3" fmla="*/ 19 h 19"/>
                <a:gd name="T4" fmla="*/ 3 w 4"/>
                <a:gd name="T5" fmla="*/ 3 h 19"/>
                <a:gd name="T6" fmla="*/ 0 w 4"/>
                <a:gd name="T7" fmla="*/ 0 h 19"/>
                <a:gd name="T8" fmla="*/ 4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4" y="19"/>
                  </a:moveTo>
                  <a:lnTo>
                    <a:pt x="4" y="19"/>
                  </a:ln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4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41" name="Freeform 1669"/>
            <p:cNvSpPr>
              <a:spLocks/>
            </p:cNvSpPr>
            <p:nvPr userDrawn="1"/>
          </p:nvSpPr>
          <p:spPr bwMode="auto">
            <a:xfrm>
              <a:off x="383" y="343"/>
              <a:ext cx="10" cy="6"/>
            </a:xfrm>
            <a:custGeom>
              <a:avLst/>
              <a:gdLst>
                <a:gd name="T0" fmla="*/ 21 w 23"/>
                <a:gd name="T1" fmla="*/ 0 h 14"/>
                <a:gd name="T2" fmla="*/ 21 w 23"/>
                <a:gd name="T3" fmla="*/ 0 h 14"/>
                <a:gd name="T4" fmla="*/ 12 w 23"/>
                <a:gd name="T5" fmla="*/ 12 h 14"/>
                <a:gd name="T6" fmla="*/ 1 w 23"/>
                <a:gd name="T7" fmla="*/ 0 h 14"/>
                <a:gd name="T8" fmla="*/ 12 w 23"/>
                <a:gd name="T9" fmla="*/ 14 h 14"/>
                <a:gd name="T10" fmla="*/ 21 w 2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4">
                  <a:moveTo>
                    <a:pt x="21" y="0"/>
                  </a:moveTo>
                  <a:lnTo>
                    <a:pt x="21" y="0"/>
                  </a:lnTo>
                  <a:cubicBezTo>
                    <a:pt x="21" y="10"/>
                    <a:pt x="16" y="8"/>
                    <a:pt x="12" y="12"/>
                  </a:cubicBezTo>
                  <a:cubicBezTo>
                    <a:pt x="7" y="8"/>
                    <a:pt x="1" y="11"/>
                    <a:pt x="1" y="0"/>
                  </a:cubicBezTo>
                  <a:cubicBezTo>
                    <a:pt x="0" y="14"/>
                    <a:pt x="7" y="10"/>
                    <a:pt x="12" y="14"/>
                  </a:cubicBezTo>
                  <a:cubicBezTo>
                    <a:pt x="19" y="8"/>
                    <a:pt x="23" y="12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42" name="Freeform 1670"/>
            <p:cNvSpPr>
              <a:spLocks/>
            </p:cNvSpPr>
            <p:nvPr userDrawn="1"/>
          </p:nvSpPr>
          <p:spPr bwMode="auto">
            <a:xfrm>
              <a:off x="404" y="294"/>
              <a:ext cx="9" cy="2"/>
            </a:xfrm>
            <a:custGeom>
              <a:avLst/>
              <a:gdLst>
                <a:gd name="T0" fmla="*/ 20 w 20"/>
                <a:gd name="T1" fmla="*/ 3 h 3"/>
                <a:gd name="T2" fmla="*/ 20 w 20"/>
                <a:gd name="T3" fmla="*/ 3 h 3"/>
                <a:gd name="T4" fmla="*/ 5 w 20"/>
                <a:gd name="T5" fmla="*/ 0 h 3"/>
                <a:gd name="T6" fmla="*/ 0 w 20"/>
                <a:gd name="T7" fmla="*/ 2 h 3"/>
                <a:gd name="T8" fmla="*/ 2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20" y="3"/>
                  </a:moveTo>
                  <a:lnTo>
                    <a:pt x="20" y="3"/>
                  </a:lnTo>
                  <a:cubicBezTo>
                    <a:pt x="20" y="3"/>
                    <a:pt x="7" y="1"/>
                    <a:pt x="5" y="0"/>
                  </a:cubicBezTo>
                  <a:cubicBezTo>
                    <a:pt x="4" y="1"/>
                    <a:pt x="0" y="2"/>
                    <a:pt x="0" y="2"/>
                  </a:cubicBezTo>
                  <a:lnTo>
                    <a:pt x="2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43" name="Freeform 1671"/>
            <p:cNvSpPr>
              <a:spLocks/>
            </p:cNvSpPr>
            <p:nvPr userDrawn="1"/>
          </p:nvSpPr>
          <p:spPr bwMode="auto">
            <a:xfrm>
              <a:off x="418" y="293"/>
              <a:ext cx="9" cy="7"/>
            </a:xfrm>
            <a:custGeom>
              <a:avLst/>
              <a:gdLst>
                <a:gd name="T0" fmla="*/ 1 w 18"/>
                <a:gd name="T1" fmla="*/ 0 h 16"/>
                <a:gd name="T2" fmla="*/ 1 w 18"/>
                <a:gd name="T3" fmla="*/ 0 h 16"/>
                <a:gd name="T4" fmla="*/ 15 w 18"/>
                <a:gd name="T5" fmla="*/ 9 h 16"/>
                <a:gd name="T6" fmla="*/ 0 w 18"/>
                <a:gd name="T7" fmla="*/ 15 h 16"/>
                <a:gd name="T8" fmla="*/ 18 w 18"/>
                <a:gd name="T9" fmla="*/ 10 h 16"/>
                <a:gd name="T10" fmla="*/ 1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" y="0"/>
                  </a:moveTo>
                  <a:lnTo>
                    <a:pt x="1" y="0"/>
                  </a:lnTo>
                  <a:cubicBezTo>
                    <a:pt x="9" y="2"/>
                    <a:pt x="12" y="4"/>
                    <a:pt x="15" y="9"/>
                  </a:cubicBezTo>
                  <a:cubicBezTo>
                    <a:pt x="12" y="13"/>
                    <a:pt x="5" y="15"/>
                    <a:pt x="0" y="15"/>
                  </a:cubicBezTo>
                  <a:cubicBezTo>
                    <a:pt x="8" y="16"/>
                    <a:pt x="14" y="14"/>
                    <a:pt x="18" y="10"/>
                  </a:cubicBezTo>
                  <a:cubicBezTo>
                    <a:pt x="14" y="3"/>
                    <a:pt x="9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44" name="Freeform 1672"/>
            <p:cNvSpPr>
              <a:spLocks/>
            </p:cNvSpPr>
            <p:nvPr userDrawn="1"/>
          </p:nvSpPr>
          <p:spPr bwMode="auto">
            <a:xfrm>
              <a:off x="407" y="303"/>
              <a:ext cx="4" cy="1"/>
            </a:xfrm>
            <a:custGeom>
              <a:avLst/>
              <a:gdLst>
                <a:gd name="T0" fmla="*/ 9 w 9"/>
                <a:gd name="T1" fmla="*/ 4 h 4"/>
                <a:gd name="T2" fmla="*/ 9 w 9"/>
                <a:gd name="T3" fmla="*/ 4 h 4"/>
                <a:gd name="T4" fmla="*/ 0 w 9"/>
                <a:gd name="T5" fmla="*/ 0 h 4"/>
                <a:gd name="T6" fmla="*/ 0 w 9"/>
                <a:gd name="T7" fmla="*/ 1 h 4"/>
                <a:gd name="T8" fmla="*/ 9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9" y="4"/>
                  </a:moveTo>
                  <a:lnTo>
                    <a:pt x="9" y="4"/>
                  </a:lnTo>
                  <a:lnTo>
                    <a:pt x="0" y="0"/>
                  </a:lnTo>
                  <a:lnTo>
                    <a:pt x="0" y="1"/>
                  </a:lnTo>
                  <a:lnTo>
                    <a:pt x="9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45" name="Freeform 1673"/>
            <p:cNvSpPr>
              <a:spLocks/>
            </p:cNvSpPr>
            <p:nvPr userDrawn="1"/>
          </p:nvSpPr>
          <p:spPr bwMode="auto">
            <a:xfrm>
              <a:off x="414" y="303"/>
              <a:ext cx="8" cy="8"/>
            </a:xfrm>
            <a:custGeom>
              <a:avLst/>
              <a:gdLst>
                <a:gd name="T0" fmla="*/ 4 w 16"/>
                <a:gd name="T1" fmla="*/ 0 h 18"/>
                <a:gd name="T2" fmla="*/ 4 w 16"/>
                <a:gd name="T3" fmla="*/ 0 h 18"/>
                <a:gd name="T4" fmla="*/ 13 w 16"/>
                <a:gd name="T5" fmla="*/ 11 h 18"/>
                <a:gd name="T6" fmla="*/ 0 w 16"/>
                <a:gd name="T7" fmla="*/ 14 h 18"/>
                <a:gd name="T8" fmla="*/ 16 w 16"/>
                <a:gd name="T9" fmla="*/ 12 h 18"/>
                <a:gd name="T10" fmla="*/ 4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4" y="0"/>
                  </a:moveTo>
                  <a:lnTo>
                    <a:pt x="4" y="0"/>
                  </a:lnTo>
                  <a:cubicBezTo>
                    <a:pt x="11" y="2"/>
                    <a:pt x="12" y="6"/>
                    <a:pt x="13" y="11"/>
                  </a:cubicBezTo>
                  <a:cubicBezTo>
                    <a:pt x="9" y="14"/>
                    <a:pt x="4" y="16"/>
                    <a:pt x="0" y="14"/>
                  </a:cubicBezTo>
                  <a:cubicBezTo>
                    <a:pt x="6" y="18"/>
                    <a:pt x="11" y="14"/>
                    <a:pt x="16" y="12"/>
                  </a:cubicBezTo>
                  <a:cubicBezTo>
                    <a:pt x="14" y="5"/>
                    <a:pt x="12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46" name="Freeform 1674"/>
            <p:cNvSpPr>
              <a:spLocks/>
            </p:cNvSpPr>
            <p:nvPr userDrawn="1"/>
          </p:nvSpPr>
          <p:spPr bwMode="auto">
            <a:xfrm>
              <a:off x="406" y="311"/>
              <a:ext cx="8" cy="8"/>
            </a:xfrm>
            <a:custGeom>
              <a:avLst/>
              <a:gdLst>
                <a:gd name="T0" fmla="*/ 11 w 19"/>
                <a:gd name="T1" fmla="*/ 0 h 18"/>
                <a:gd name="T2" fmla="*/ 11 w 19"/>
                <a:gd name="T3" fmla="*/ 0 h 18"/>
                <a:gd name="T4" fmla="*/ 13 w 19"/>
                <a:gd name="T5" fmla="*/ 14 h 18"/>
                <a:gd name="T6" fmla="*/ 0 w 19"/>
                <a:gd name="T7" fmla="*/ 11 h 18"/>
                <a:gd name="T8" fmla="*/ 15 w 19"/>
                <a:gd name="T9" fmla="*/ 17 h 18"/>
                <a:gd name="T10" fmla="*/ 11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11" y="0"/>
                  </a:moveTo>
                  <a:lnTo>
                    <a:pt x="11" y="0"/>
                  </a:lnTo>
                  <a:cubicBezTo>
                    <a:pt x="16" y="5"/>
                    <a:pt x="15" y="9"/>
                    <a:pt x="13" y="14"/>
                  </a:cubicBezTo>
                  <a:cubicBezTo>
                    <a:pt x="8" y="14"/>
                    <a:pt x="3" y="15"/>
                    <a:pt x="0" y="11"/>
                  </a:cubicBezTo>
                  <a:cubicBezTo>
                    <a:pt x="4" y="18"/>
                    <a:pt x="10" y="16"/>
                    <a:pt x="15" y="17"/>
                  </a:cubicBezTo>
                  <a:cubicBezTo>
                    <a:pt x="17" y="8"/>
                    <a:pt x="19" y="5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47" name="Freeform 1675"/>
            <p:cNvSpPr>
              <a:spLocks/>
            </p:cNvSpPr>
            <p:nvPr userDrawn="1"/>
          </p:nvSpPr>
          <p:spPr bwMode="auto">
            <a:xfrm>
              <a:off x="401" y="306"/>
              <a:ext cx="4" cy="4"/>
            </a:xfrm>
            <a:custGeom>
              <a:avLst/>
              <a:gdLst>
                <a:gd name="T0" fmla="*/ 9 w 9"/>
                <a:gd name="T1" fmla="*/ 8 h 8"/>
                <a:gd name="T2" fmla="*/ 9 w 9"/>
                <a:gd name="T3" fmla="*/ 8 h 8"/>
                <a:gd name="T4" fmla="*/ 2 w 9"/>
                <a:gd name="T5" fmla="*/ 0 h 8"/>
                <a:gd name="T6" fmla="*/ 0 w 9"/>
                <a:gd name="T7" fmla="*/ 1 h 8"/>
                <a:gd name="T8" fmla="*/ 9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lnTo>
                    <a:pt x="9" y="8"/>
                  </a:lnTo>
                  <a:lnTo>
                    <a:pt x="2" y="0"/>
                  </a:lnTo>
                  <a:lnTo>
                    <a:pt x="0" y="1"/>
                  </a:lnTo>
                  <a:lnTo>
                    <a:pt x="9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48" name="Freeform 1676"/>
            <p:cNvSpPr>
              <a:spLocks/>
            </p:cNvSpPr>
            <p:nvPr userDrawn="1"/>
          </p:nvSpPr>
          <p:spPr bwMode="auto">
            <a:xfrm>
              <a:off x="395" y="312"/>
              <a:ext cx="2" cy="4"/>
            </a:xfrm>
            <a:custGeom>
              <a:avLst/>
              <a:gdLst>
                <a:gd name="T0" fmla="*/ 5 w 5"/>
                <a:gd name="T1" fmla="*/ 10 h 10"/>
                <a:gd name="T2" fmla="*/ 5 w 5"/>
                <a:gd name="T3" fmla="*/ 10 h 10"/>
                <a:gd name="T4" fmla="*/ 0 w 5"/>
                <a:gd name="T5" fmla="*/ 0 h 10"/>
                <a:gd name="T6" fmla="*/ 0 w 5"/>
                <a:gd name="T7" fmla="*/ 2 h 10"/>
                <a:gd name="T8" fmla="*/ 5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lnTo>
                    <a:pt x="5" y="1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49" name="Freeform 1677"/>
            <p:cNvSpPr>
              <a:spLocks/>
            </p:cNvSpPr>
            <p:nvPr userDrawn="1"/>
          </p:nvSpPr>
          <p:spPr bwMode="auto">
            <a:xfrm>
              <a:off x="397" y="319"/>
              <a:ext cx="9" cy="7"/>
            </a:xfrm>
            <a:custGeom>
              <a:avLst/>
              <a:gdLst>
                <a:gd name="T0" fmla="*/ 14 w 20"/>
                <a:gd name="T1" fmla="*/ 0 h 16"/>
                <a:gd name="T2" fmla="*/ 14 w 20"/>
                <a:gd name="T3" fmla="*/ 0 h 16"/>
                <a:gd name="T4" fmla="*/ 12 w 20"/>
                <a:gd name="T5" fmla="*/ 12 h 16"/>
                <a:gd name="T6" fmla="*/ 0 w 20"/>
                <a:gd name="T7" fmla="*/ 8 h 16"/>
                <a:gd name="T8" fmla="*/ 14 w 20"/>
                <a:gd name="T9" fmla="*/ 14 h 16"/>
                <a:gd name="T10" fmla="*/ 14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14" y="0"/>
                  </a:moveTo>
                  <a:lnTo>
                    <a:pt x="14" y="0"/>
                  </a:lnTo>
                  <a:cubicBezTo>
                    <a:pt x="17" y="5"/>
                    <a:pt x="14" y="8"/>
                    <a:pt x="12" y="12"/>
                  </a:cubicBezTo>
                  <a:cubicBezTo>
                    <a:pt x="7" y="12"/>
                    <a:pt x="4" y="12"/>
                    <a:pt x="0" y="8"/>
                  </a:cubicBezTo>
                  <a:cubicBezTo>
                    <a:pt x="4" y="16"/>
                    <a:pt x="8" y="13"/>
                    <a:pt x="14" y="14"/>
                  </a:cubicBezTo>
                  <a:cubicBezTo>
                    <a:pt x="15" y="9"/>
                    <a:pt x="20" y="7"/>
                    <a:pt x="1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50" name="Freeform 1678"/>
            <p:cNvSpPr>
              <a:spLocks/>
            </p:cNvSpPr>
            <p:nvPr userDrawn="1"/>
          </p:nvSpPr>
          <p:spPr bwMode="auto">
            <a:xfrm>
              <a:off x="387" y="324"/>
              <a:ext cx="9" cy="6"/>
            </a:xfrm>
            <a:custGeom>
              <a:avLst/>
              <a:gdLst>
                <a:gd name="T0" fmla="*/ 16 w 21"/>
                <a:gd name="T1" fmla="*/ 0 h 14"/>
                <a:gd name="T2" fmla="*/ 16 w 21"/>
                <a:gd name="T3" fmla="*/ 0 h 14"/>
                <a:gd name="T4" fmla="*/ 12 w 21"/>
                <a:gd name="T5" fmla="*/ 11 h 14"/>
                <a:gd name="T6" fmla="*/ 0 w 21"/>
                <a:gd name="T7" fmla="*/ 4 h 14"/>
                <a:gd name="T8" fmla="*/ 13 w 21"/>
                <a:gd name="T9" fmla="*/ 14 h 14"/>
                <a:gd name="T10" fmla="*/ 16 w 21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4">
                  <a:moveTo>
                    <a:pt x="16" y="0"/>
                  </a:moveTo>
                  <a:lnTo>
                    <a:pt x="16" y="0"/>
                  </a:lnTo>
                  <a:cubicBezTo>
                    <a:pt x="18" y="6"/>
                    <a:pt x="14" y="7"/>
                    <a:pt x="12" y="11"/>
                  </a:cubicBezTo>
                  <a:cubicBezTo>
                    <a:pt x="7" y="9"/>
                    <a:pt x="2" y="9"/>
                    <a:pt x="0" y="4"/>
                  </a:cubicBezTo>
                  <a:cubicBezTo>
                    <a:pt x="1" y="12"/>
                    <a:pt x="8" y="11"/>
                    <a:pt x="13" y="14"/>
                  </a:cubicBezTo>
                  <a:cubicBezTo>
                    <a:pt x="15" y="9"/>
                    <a:pt x="21" y="7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51" name="Freeform 1679"/>
            <p:cNvSpPr>
              <a:spLocks/>
            </p:cNvSpPr>
            <p:nvPr userDrawn="1"/>
          </p:nvSpPr>
          <p:spPr bwMode="auto">
            <a:xfrm>
              <a:off x="375" y="327"/>
              <a:ext cx="9" cy="5"/>
            </a:xfrm>
            <a:custGeom>
              <a:avLst/>
              <a:gdLst>
                <a:gd name="T0" fmla="*/ 19 w 21"/>
                <a:gd name="T1" fmla="*/ 0 h 12"/>
                <a:gd name="T2" fmla="*/ 19 w 21"/>
                <a:gd name="T3" fmla="*/ 0 h 12"/>
                <a:gd name="T4" fmla="*/ 10 w 21"/>
                <a:gd name="T5" fmla="*/ 9 h 12"/>
                <a:gd name="T6" fmla="*/ 1 w 21"/>
                <a:gd name="T7" fmla="*/ 1 h 12"/>
                <a:gd name="T8" fmla="*/ 10 w 21"/>
                <a:gd name="T9" fmla="*/ 12 h 12"/>
                <a:gd name="T10" fmla="*/ 19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9" y="0"/>
                  </a:moveTo>
                  <a:lnTo>
                    <a:pt x="19" y="0"/>
                  </a:lnTo>
                  <a:cubicBezTo>
                    <a:pt x="19" y="6"/>
                    <a:pt x="13" y="6"/>
                    <a:pt x="10" y="9"/>
                  </a:cubicBezTo>
                  <a:cubicBezTo>
                    <a:pt x="5" y="7"/>
                    <a:pt x="1" y="7"/>
                    <a:pt x="1" y="1"/>
                  </a:cubicBezTo>
                  <a:cubicBezTo>
                    <a:pt x="0" y="10"/>
                    <a:pt x="6" y="8"/>
                    <a:pt x="10" y="12"/>
                  </a:cubicBezTo>
                  <a:cubicBezTo>
                    <a:pt x="14" y="8"/>
                    <a:pt x="21" y="9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52" name="Freeform 1680"/>
            <p:cNvSpPr>
              <a:spLocks/>
            </p:cNvSpPr>
            <p:nvPr userDrawn="1"/>
          </p:nvSpPr>
          <p:spPr bwMode="auto">
            <a:xfrm>
              <a:off x="379" y="314"/>
              <a:ext cx="1" cy="7"/>
            </a:xfrm>
            <a:custGeom>
              <a:avLst/>
              <a:gdLst>
                <a:gd name="T0" fmla="*/ 2 w 2"/>
                <a:gd name="T1" fmla="*/ 1 h 15"/>
                <a:gd name="T2" fmla="*/ 2 w 2"/>
                <a:gd name="T3" fmla="*/ 1 h 15"/>
                <a:gd name="T4" fmla="*/ 0 w 2"/>
                <a:gd name="T5" fmla="*/ 0 h 15"/>
                <a:gd name="T6" fmla="*/ 2 w 2"/>
                <a:gd name="T7" fmla="*/ 15 h 15"/>
                <a:gd name="T8" fmla="*/ 2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2" y="1"/>
                  </a:moveTo>
                  <a:lnTo>
                    <a:pt x="2" y="1"/>
                  </a:lnTo>
                  <a:lnTo>
                    <a:pt x="0" y="0"/>
                  </a:lnTo>
                  <a:lnTo>
                    <a:pt x="2" y="15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53" name="Freeform 1681"/>
            <p:cNvSpPr>
              <a:spLocks/>
            </p:cNvSpPr>
            <p:nvPr userDrawn="1"/>
          </p:nvSpPr>
          <p:spPr bwMode="auto">
            <a:xfrm>
              <a:off x="364" y="326"/>
              <a:ext cx="8" cy="6"/>
            </a:xfrm>
            <a:custGeom>
              <a:avLst/>
              <a:gdLst>
                <a:gd name="T0" fmla="*/ 3 w 19"/>
                <a:gd name="T1" fmla="*/ 0 h 12"/>
                <a:gd name="T2" fmla="*/ 3 w 19"/>
                <a:gd name="T3" fmla="*/ 0 h 12"/>
                <a:gd name="T4" fmla="*/ 8 w 19"/>
                <a:gd name="T5" fmla="*/ 12 h 12"/>
                <a:gd name="T6" fmla="*/ 19 w 19"/>
                <a:gd name="T7" fmla="*/ 2 h 12"/>
                <a:gd name="T8" fmla="*/ 8 w 19"/>
                <a:gd name="T9" fmla="*/ 10 h 12"/>
                <a:gd name="T10" fmla="*/ 3 w 19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3" y="0"/>
                  </a:moveTo>
                  <a:lnTo>
                    <a:pt x="3" y="0"/>
                  </a:lnTo>
                  <a:cubicBezTo>
                    <a:pt x="0" y="7"/>
                    <a:pt x="5" y="8"/>
                    <a:pt x="8" y="12"/>
                  </a:cubicBezTo>
                  <a:cubicBezTo>
                    <a:pt x="13" y="9"/>
                    <a:pt x="19" y="10"/>
                    <a:pt x="19" y="2"/>
                  </a:cubicBezTo>
                  <a:cubicBezTo>
                    <a:pt x="18" y="7"/>
                    <a:pt x="13" y="7"/>
                    <a:pt x="8" y="10"/>
                  </a:cubicBezTo>
                  <a:cubicBezTo>
                    <a:pt x="6" y="6"/>
                    <a:pt x="2" y="6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54" name="Freeform 1682"/>
            <p:cNvSpPr>
              <a:spLocks/>
            </p:cNvSpPr>
            <p:nvPr userDrawn="1"/>
          </p:nvSpPr>
          <p:spPr bwMode="auto">
            <a:xfrm>
              <a:off x="369" y="316"/>
              <a:ext cx="2" cy="6"/>
            </a:xfrm>
            <a:custGeom>
              <a:avLst/>
              <a:gdLst>
                <a:gd name="T0" fmla="*/ 4 w 4"/>
                <a:gd name="T1" fmla="*/ 1 h 14"/>
                <a:gd name="T2" fmla="*/ 4 w 4"/>
                <a:gd name="T3" fmla="*/ 1 h 14"/>
                <a:gd name="T4" fmla="*/ 3 w 4"/>
                <a:gd name="T5" fmla="*/ 2 h 14"/>
                <a:gd name="T6" fmla="*/ 2 w 4"/>
                <a:gd name="T7" fmla="*/ 0 h 14"/>
                <a:gd name="T8" fmla="*/ 0 w 4"/>
                <a:gd name="T9" fmla="*/ 14 h 14"/>
                <a:gd name="T10" fmla="*/ 4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4" y="1"/>
                  </a:moveTo>
                  <a:lnTo>
                    <a:pt x="4" y="1"/>
                  </a:lnTo>
                  <a:lnTo>
                    <a:pt x="3" y="2"/>
                  </a:lnTo>
                  <a:lnTo>
                    <a:pt x="2" y="0"/>
                  </a:lnTo>
                  <a:lnTo>
                    <a:pt x="0" y="14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55" name="Freeform 1683"/>
            <p:cNvSpPr>
              <a:spLocks/>
            </p:cNvSpPr>
            <p:nvPr userDrawn="1"/>
          </p:nvSpPr>
          <p:spPr bwMode="auto">
            <a:xfrm>
              <a:off x="398" y="297"/>
              <a:ext cx="8" cy="9"/>
            </a:xfrm>
            <a:custGeom>
              <a:avLst/>
              <a:gdLst>
                <a:gd name="T0" fmla="*/ 8 w 17"/>
                <a:gd name="T1" fmla="*/ 0 h 21"/>
                <a:gd name="T2" fmla="*/ 8 w 17"/>
                <a:gd name="T3" fmla="*/ 0 h 21"/>
                <a:gd name="T4" fmla="*/ 14 w 17"/>
                <a:gd name="T5" fmla="*/ 12 h 21"/>
                <a:gd name="T6" fmla="*/ 0 w 17"/>
                <a:gd name="T7" fmla="*/ 15 h 21"/>
                <a:gd name="T8" fmla="*/ 16 w 17"/>
                <a:gd name="T9" fmla="*/ 13 h 21"/>
                <a:gd name="T10" fmla="*/ 8 w 17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1">
                  <a:moveTo>
                    <a:pt x="8" y="0"/>
                  </a:moveTo>
                  <a:lnTo>
                    <a:pt x="8" y="0"/>
                  </a:lnTo>
                  <a:cubicBezTo>
                    <a:pt x="14" y="2"/>
                    <a:pt x="12" y="6"/>
                    <a:pt x="14" y="12"/>
                  </a:cubicBezTo>
                  <a:cubicBezTo>
                    <a:pt x="9" y="14"/>
                    <a:pt x="5" y="18"/>
                    <a:pt x="0" y="15"/>
                  </a:cubicBezTo>
                  <a:cubicBezTo>
                    <a:pt x="5" y="21"/>
                    <a:pt x="11" y="15"/>
                    <a:pt x="16" y="13"/>
                  </a:cubicBezTo>
                  <a:cubicBezTo>
                    <a:pt x="14" y="5"/>
                    <a:pt x="17" y="3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56" name="Freeform 1684"/>
            <p:cNvSpPr>
              <a:spLocks noEditPoints="1"/>
            </p:cNvSpPr>
            <p:nvPr userDrawn="1"/>
          </p:nvSpPr>
          <p:spPr bwMode="auto">
            <a:xfrm>
              <a:off x="396" y="289"/>
              <a:ext cx="7" cy="2"/>
            </a:xfrm>
            <a:custGeom>
              <a:avLst/>
              <a:gdLst>
                <a:gd name="T0" fmla="*/ 8 w 17"/>
                <a:gd name="T1" fmla="*/ 2 h 5"/>
                <a:gd name="T2" fmla="*/ 8 w 17"/>
                <a:gd name="T3" fmla="*/ 2 h 5"/>
                <a:gd name="T4" fmla="*/ 1 w 17"/>
                <a:gd name="T5" fmla="*/ 4 h 5"/>
                <a:gd name="T6" fmla="*/ 1 w 17"/>
                <a:gd name="T7" fmla="*/ 3 h 5"/>
                <a:gd name="T8" fmla="*/ 8 w 17"/>
                <a:gd name="T9" fmla="*/ 2 h 5"/>
                <a:gd name="T10" fmla="*/ 17 w 17"/>
                <a:gd name="T11" fmla="*/ 1 h 5"/>
                <a:gd name="T12" fmla="*/ 17 w 17"/>
                <a:gd name="T13" fmla="*/ 1 h 5"/>
                <a:gd name="T14" fmla="*/ 1 w 17"/>
                <a:gd name="T15" fmla="*/ 2 h 5"/>
                <a:gd name="T16" fmla="*/ 0 w 17"/>
                <a:gd name="T17" fmla="*/ 4 h 5"/>
                <a:gd name="T18" fmla="*/ 1 w 17"/>
                <a:gd name="T19" fmla="*/ 5 h 5"/>
                <a:gd name="T20" fmla="*/ 17 w 17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5">
                  <a:moveTo>
                    <a:pt x="8" y="2"/>
                  </a:moveTo>
                  <a:lnTo>
                    <a:pt x="8" y="2"/>
                  </a:lnTo>
                  <a:cubicBezTo>
                    <a:pt x="7" y="3"/>
                    <a:pt x="1" y="4"/>
                    <a:pt x="1" y="4"/>
                  </a:cubicBezTo>
                  <a:lnTo>
                    <a:pt x="1" y="3"/>
                  </a:lnTo>
                  <a:cubicBezTo>
                    <a:pt x="1" y="3"/>
                    <a:pt x="7" y="2"/>
                    <a:pt x="8" y="2"/>
                  </a:cubicBezTo>
                  <a:close/>
                  <a:moveTo>
                    <a:pt x="17" y="1"/>
                  </a:moveTo>
                  <a:lnTo>
                    <a:pt x="17" y="1"/>
                  </a:lnTo>
                  <a:cubicBezTo>
                    <a:pt x="9" y="0"/>
                    <a:pt x="1" y="2"/>
                    <a:pt x="1" y="2"/>
                  </a:cubicBezTo>
                  <a:lnTo>
                    <a:pt x="0" y="4"/>
                  </a:lnTo>
                  <a:lnTo>
                    <a:pt x="1" y="5"/>
                  </a:lnTo>
                  <a:cubicBezTo>
                    <a:pt x="5" y="5"/>
                    <a:pt x="10" y="3"/>
                    <a:pt x="17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57" name="Freeform 1685"/>
            <p:cNvSpPr>
              <a:spLocks noEditPoints="1"/>
            </p:cNvSpPr>
            <p:nvPr userDrawn="1"/>
          </p:nvSpPr>
          <p:spPr bwMode="auto">
            <a:xfrm>
              <a:off x="394" y="297"/>
              <a:ext cx="7" cy="4"/>
            </a:xfrm>
            <a:custGeom>
              <a:avLst/>
              <a:gdLst>
                <a:gd name="T0" fmla="*/ 7 w 15"/>
                <a:gd name="T1" fmla="*/ 5 h 10"/>
                <a:gd name="T2" fmla="*/ 7 w 15"/>
                <a:gd name="T3" fmla="*/ 5 h 10"/>
                <a:gd name="T4" fmla="*/ 1 w 15"/>
                <a:gd name="T5" fmla="*/ 2 h 10"/>
                <a:gd name="T6" fmla="*/ 2 w 15"/>
                <a:gd name="T7" fmla="*/ 1 h 10"/>
                <a:gd name="T8" fmla="*/ 7 w 15"/>
                <a:gd name="T9" fmla="*/ 5 h 10"/>
                <a:gd name="T10" fmla="*/ 15 w 15"/>
                <a:gd name="T11" fmla="*/ 10 h 10"/>
                <a:gd name="T12" fmla="*/ 15 w 15"/>
                <a:gd name="T13" fmla="*/ 10 h 10"/>
                <a:gd name="T14" fmla="*/ 2 w 15"/>
                <a:gd name="T15" fmla="*/ 0 h 10"/>
                <a:gd name="T16" fmla="*/ 0 w 15"/>
                <a:gd name="T17" fmla="*/ 1 h 10"/>
                <a:gd name="T18" fmla="*/ 0 w 15"/>
                <a:gd name="T19" fmla="*/ 3 h 10"/>
                <a:gd name="T20" fmla="*/ 15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7" y="5"/>
                  </a:moveTo>
                  <a:lnTo>
                    <a:pt x="7" y="5"/>
                  </a:lnTo>
                  <a:cubicBezTo>
                    <a:pt x="6" y="5"/>
                    <a:pt x="1" y="2"/>
                    <a:pt x="1" y="2"/>
                  </a:cubicBezTo>
                  <a:lnTo>
                    <a:pt x="2" y="1"/>
                  </a:lnTo>
                  <a:cubicBezTo>
                    <a:pt x="2" y="1"/>
                    <a:pt x="6" y="4"/>
                    <a:pt x="7" y="5"/>
                  </a:cubicBezTo>
                  <a:close/>
                  <a:moveTo>
                    <a:pt x="15" y="10"/>
                  </a:moveTo>
                  <a:lnTo>
                    <a:pt x="15" y="10"/>
                  </a:lnTo>
                  <a:cubicBezTo>
                    <a:pt x="9" y="4"/>
                    <a:pt x="2" y="0"/>
                    <a:pt x="2" y="0"/>
                  </a:cubicBezTo>
                  <a:lnTo>
                    <a:pt x="0" y="1"/>
                  </a:lnTo>
                  <a:lnTo>
                    <a:pt x="0" y="3"/>
                  </a:lnTo>
                  <a:cubicBezTo>
                    <a:pt x="0" y="3"/>
                    <a:pt x="8" y="8"/>
                    <a:pt x="15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58" name="Freeform 1686"/>
            <p:cNvSpPr>
              <a:spLocks/>
            </p:cNvSpPr>
            <p:nvPr userDrawn="1"/>
          </p:nvSpPr>
          <p:spPr bwMode="auto">
            <a:xfrm>
              <a:off x="388" y="305"/>
              <a:ext cx="9" cy="8"/>
            </a:xfrm>
            <a:custGeom>
              <a:avLst/>
              <a:gdLst>
                <a:gd name="T0" fmla="*/ 16 w 21"/>
                <a:gd name="T1" fmla="*/ 0 h 16"/>
                <a:gd name="T2" fmla="*/ 16 w 21"/>
                <a:gd name="T3" fmla="*/ 0 h 16"/>
                <a:gd name="T4" fmla="*/ 12 w 21"/>
                <a:gd name="T5" fmla="*/ 10 h 16"/>
                <a:gd name="T6" fmla="*/ 0 w 21"/>
                <a:gd name="T7" fmla="*/ 10 h 16"/>
                <a:gd name="T8" fmla="*/ 13 w 21"/>
                <a:gd name="T9" fmla="*/ 12 h 16"/>
                <a:gd name="T10" fmla="*/ 16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16" y="0"/>
                  </a:moveTo>
                  <a:lnTo>
                    <a:pt x="16" y="0"/>
                  </a:lnTo>
                  <a:cubicBezTo>
                    <a:pt x="19" y="5"/>
                    <a:pt x="13" y="6"/>
                    <a:pt x="12" y="10"/>
                  </a:cubicBezTo>
                  <a:cubicBezTo>
                    <a:pt x="7" y="9"/>
                    <a:pt x="3" y="14"/>
                    <a:pt x="0" y="10"/>
                  </a:cubicBezTo>
                  <a:cubicBezTo>
                    <a:pt x="4" y="16"/>
                    <a:pt x="8" y="11"/>
                    <a:pt x="13" y="12"/>
                  </a:cubicBezTo>
                  <a:cubicBezTo>
                    <a:pt x="14" y="8"/>
                    <a:pt x="21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59" name="Freeform 1687"/>
            <p:cNvSpPr>
              <a:spLocks noEditPoints="1"/>
            </p:cNvSpPr>
            <p:nvPr userDrawn="1"/>
          </p:nvSpPr>
          <p:spPr bwMode="auto">
            <a:xfrm>
              <a:off x="388" y="302"/>
              <a:ext cx="4" cy="5"/>
            </a:xfrm>
            <a:custGeom>
              <a:avLst/>
              <a:gdLst>
                <a:gd name="T0" fmla="*/ 4 w 7"/>
                <a:gd name="T1" fmla="*/ 5 h 12"/>
                <a:gd name="T2" fmla="*/ 4 w 7"/>
                <a:gd name="T3" fmla="*/ 5 h 12"/>
                <a:gd name="T4" fmla="*/ 1 w 7"/>
                <a:gd name="T5" fmla="*/ 1 h 12"/>
                <a:gd name="T6" fmla="*/ 2 w 7"/>
                <a:gd name="T7" fmla="*/ 1 h 12"/>
                <a:gd name="T8" fmla="*/ 4 w 7"/>
                <a:gd name="T9" fmla="*/ 5 h 12"/>
                <a:gd name="T10" fmla="*/ 7 w 7"/>
                <a:gd name="T11" fmla="*/ 12 h 12"/>
                <a:gd name="T12" fmla="*/ 7 w 7"/>
                <a:gd name="T13" fmla="*/ 12 h 12"/>
                <a:gd name="T14" fmla="*/ 2 w 7"/>
                <a:gd name="T15" fmla="*/ 0 h 12"/>
                <a:gd name="T16" fmla="*/ 0 w 7"/>
                <a:gd name="T17" fmla="*/ 0 h 12"/>
                <a:gd name="T18" fmla="*/ 0 w 7"/>
                <a:gd name="T19" fmla="*/ 1 h 12"/>
                <a:gd name="T20" fmla="*/ 7 w 7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2">
                  <a:moveTo>
                    <a:pt x="4" y="5"/>
                  </a:moveTo>
                  <a:lnTo>
                    <a:pt x="4" y="5"/>
                  </a:lnTo>
                  <a:cubicBezTo>
                    <a:pt x="3" y="4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3" y="4"/>
                    <a:pt x="4" y="5"/>
                  </a:cubicBezTo>
                  <a:close/>
                  <a:moveTo>
                    <a:pt x="7" y="12"/>
                  </a:moveTo>
                  <a:lnTo>
                    <a:pt x="7" y="12"/>
                  </a:lnTo>
                  <a:cubicBezTo>
                    <a:pt x="5" y="4"/>
                    <a:pt x="2" y="0"/>
                    <a:pt x="2" y="0"/>
                  </a:cubicBezTo>
                  <a:lnTo>
                    <a:pt x="0" y="0"/>
                  </a:lnTo>
                  <a:lnTo>
                    <a:pt x="0" y="1"/>
                  </a:lnTo>
                  <a:cubicBezTo>
                    <a:pt x="0" y="1"/>
                    <a:pt x="2" y="7"/>
                    <a:pt x="7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60" name="Freeform 1688"/>
            <p:cNvSpPr>
              <a:spLocks noEditPoints="1"/>
            </p:cNvSpPr>
            <p:nvPr userDrawn="1"/>
          </p:nvSpPr>
          <p:spPr bwMode="auto">
            <a:xfrm>
              <a:off x="381" y="304"/>
              <a:ext cx="1" cy="6"/>
            </a:xfrm>
            <a:custGeom>
              <a:avLst/>
              <a:gdLst>
                <a:gd name="T0" fmla="*/ 2 w 3"/>
                <a:gd name="T1" fmla="*/ 6 h 12"/>
                <a:gd name="T2" fmla="*/ 2 w 3"/>
                <a:gd name="T3" fmla="*/ 6 h 12"/>
                <a:gd name="T4" fmla="*/ 1 w 3"/>
                <a:gd name="T5" fmla="*/ 1 h 12"/>
                <a:gd name="T6" fmla="*/ 2 w 3"/>
                <a:gd name="T7" fmla="*/ 1 h 12"/>
                <a:gd name="T8" fmla="*/ 2 w 3"/>
                <a:gd name="T9" fmla="*/ 6 h 12"/>
                <a:gd name="T10" fmla="*/ 3 w 3"/>
                <a:gd name="T11" fmla="*/ 12 h 12"/>
                <a:gd name="T12" fmla="*/ 3 w 3"/>
                <a:gd name="T13" fmla="*/ 12 h 12"/>
                <a:gd name="T14" fmla="*/ 3 w 3"/>
                <a:gd name="T15" fmla="*/ 1 h 12"/>
                <a:gd name="T16" fmla="*/ 1 w 3"/>
                <a:gd name="T17" fmla="*/ 0 h 12"/>
                <a:gd name="T18" fmla="*/ 0 w 3"/>
                <a:gd name="T19" fmla="*/ 1 h 12"/>
                <a:gd name="T20" fmla="*/ 3 w 3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12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2" y="5"/>
                    <a:pt x="2" y="6"/>
                  </a:cubicBezTo>
                  <a:close/>
                  <a:moveTo>
                    <a:pt x="3" y="12"/>
                  </a:moveTo>
                  <a:lnTo>
                    <a:pt x="3" y="12"/>
                  </a:lnTo>
                  <a:cubicBezTo>
                    <a:pt x="3" y="7"/>
                    <a:pt x="3" y="1"/>
                    <a:pt x="3" y="1"/>
                  </a:cubicBezTo>
                  <a:lnTo>
                    <a:pt x="1" y="0"/>
                  </a:lnTo>
                  <a:lnTo>
                    <a:pt x="0" y="1"/>
                  </a:lnTo>
                  <a:cubicBezTo>
                    <a:pt x="0" y="1"/>
                    <a:pt x="1" y="7"/>
                    <a:pt x="3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61" name="Freeform 1689"/>
            <p:cNvSpPr>
              <a:spLocks/>
            </p:cNvSpPr>
            <p:nvPr userDrawn="1"/>
          </p:nvSpPr>
          <p:spPr bwMode="auto">
            <a:xfrm>
              <a:off x="379" y="310"/>
              <a:ext cx="7" cy="4"/>
            </a:xfrm>
            <a:custGeom>
              <a:avLst/>
              <a:gdLst>
                <a:gd name="T0" fmla="*/ 16 w 17"/>
                <a:gd name="T1" fmla="*/ 0 h 10"/>
                <a:gd name="T2" fmla="*/ 16 w 17"/>
                <a:gd name="T3" fmla="*/ 0 h 10"/>
                <a:gd name="T4" fmla="*/ 8 w 17"/>
                <a:gd name="T5" fmla="*/ 8 h 10"/>
                <a:gd name="T6" fmla="*/ 0 w 17"/>
                <a:gd name="T7" fmla="*/ 1 h 10"/>
                <a:gd name="T8" fmla="*/ 8 w 17"/>
                <a:gd name="T9" fmla="*/ 10 h 10"/>
                <a:gd name="T10" fmla="*/ 16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6" y="0"/>
                  </a:moveTo>
                  <a:lnTo>
                    <a:pt x="16" y="0"/>
                  </a:lnTo>
                  <a:cubicBezTo>
                    <a:pt x="16" y="6"/>
                    <a:pt x="11" y="5"/>
                    <a:pt x="8" y="8"/>
                  </a:cubicBezTo>
                  <a:cubicBezTo>
                    <a:pt x="5" y="4"/>
                    <a:pt x="0" y="6"/>
                    <a:pt x="0" y="1"/>
                  </a:cubicBezTo>
                  <a:cubicBezTo>
                    <a:pt x="0" y="9"/>
                    <a:pt x="5" y="6"/>
                    <a:pt x="8" y="10"/>
                  </a:cubicBezTo>
                  <a:cubicBezTo>
                    <a:pt x="11" y="6"/>
                    <a:pt x="17" y="8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62" name="Freeform 1690"/>
            <p:cNvSpPr>
              <a:spLocks noEditPoints="1"/>
            </p:cNvSpPr>
            <p:nvPr userDrawn="1"/>
          </p:nvSpPr>
          <p:spPr bwMode="auto">
            <a:xfrm>
              <a:off x="372" y="304"/>
              <a:ext cx="2" cy="6"/>
            </a:xfrm>
            <a:custGeom>
              <a:avLst/>
              <a:gdLst>
                <a:gd name="T0" fmla="*/ 1 w 4"/>
                <a:gd name="T1" fmla="*/ 8 h 14"/>
                <a:gd name="T2" fmla="*/ 1 w 4"/>
                <a:gd name="T3" fmla="*/ 8 h 14"/>
                <a:gd name="T4" fmla="*/ 2 w 4"/>
                <a:gd name="T5" fmla="*/ 1 h 14"/>
                <a:gd name="T6" fmla="*/ 3 w 4"/>
                <a:gd name="T7" fmla="*/ 2 h 14"/>
                <a:gd name="T8" fmla="*/ 1 w 4"/>
                <a:gd name="T9" fmla="*/ 8 h 14"/>
                <a:gd name="T10" fmla="*/ 0 w 4"/>
                <a:gd name="T11" fmla="*/ 14 h 14"/>
                <a:gd name="T12" fmla="*/ 0 w 4"/>
                <a:gd name="T13" fmla="*/ 14 h 14"/>
                <a:gd name="T14" fmla="*/ 4 w 4"/>
                <a:gd name="T15" fmla="*/ 2 h 14"/>
                <a:gd name="T16" fmla="*/ 3 w 4"/>
                <a:gd name="T17" fmla="*/ 0 h 14"/>
                <a:gd name="T18" fmla="*/ 1 w 4"/>
                <a:gd name="T19" fmla="*/ 1 h 14"/>
                <a:gd name="T20" fmla="*/ 0 w 4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4">
                  <a:moveTo>
                    <a:pt x="1" y="8"/>
                  </a:moveTo>
                  <a:lnTo>
                    <a:pt x="1" y="8"/>
                  </a:lnTo>
                  <a:cubicBezTo>
                    <a:pt x="1" y="7"/>
                    <a:pt x="2" y="1"/>
                    <a:pt x="2" y="1"/>
                  </a:cubicBezTo>
                  <a:lnTo>
                    <a:pt x="3" y="2"/>
                  </a:lnTo>
                  <a:cubicBezTo>
                    <a:pt x="3" y="2"/>
                    <a:pt x="2" y="7"/>
                    <a:pt x="1" y="8"/>
                  </a:cubicBezTo>
                  <a:close/>
                  <a:moveTo>
                    <a:pt x="0" y="14"/>
                  </a:moveTo>
                  <a:lnTo>
                    <a:pt x="0" y="14"/>
                  </a:lnTo>
                  <a:cubicBezTo>
                    <a:pt x="4" y="6"/>
                    <a:pt x="4" y="2"/>
                    <a:pt x="4" y="2"/>
                  </a:cubicBezTo>
                  <a:lnTo>
                    <a:pt x="3" y="0"/>
                  </a:lnTo>
                  <a:lnTo>
                    <a:pt x="1" y="1"/>
                  </a:lnTo>
                  <a:cubicBezTo>
                    <a:pt x="1" y="1"/>
                    <a:pt x="0" y="6"/>
                    <a:pt x="0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63" name="Freeform 1691"/>
            <p:cNvSpPr>
              <a:spLocks/>
            </p:cNvSpPr>
            <p:nvPr userDrawn="1"/>
          </p:nvSpPr>
          <p:spPr bwMode="auto">
            <a:xfrm>
              <a:off x="367" y="309"/>
              <a:ext cx="9" cy="5"/>
            </a:xfrm>
            <a:custGeom>
              <a:avLst/>
              <a:gdLst>
                <a:gd name="T0" fmla="*/ 20 w 20"/>
                <a:gd name="T1" fmla="*/ 4 h 12"/>
                <a:gd name="T2" fmla="*/ 20 w 20"/>
                <a:gd name="T3" fmla="*/ 4 h 12"/>
                <a:gd name="T4" fmla="*/ 9 w 20"/>
                <a:gd name="T5" fmla="*/ 9 h 12"/>
                <a:gd name="T6" fmla="*/ 3 w 20"/>
                <a:gd name="T7" fmla="*/ 0 h 12"/>
                <a:gd name="T8" fmla="*/ 8 w 20"/>
                <a:gd name="T9" fmla="*/ 11 h 12"/>
                <a:gd name="T10" fmla="*/ 20 w 20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20" y="4"/>
                  </a:moveTo>
                  <a:lnTo>
                    <a:pt x="20" y="4"/>
                  </a:lnTo>
                  <a:cubicBezTo>
                    <a:pt x="18" y="10"/>
                    <a:pt x="13" y="7"/>
                    <a:pt x="9" y="9"/>
                  </a:cubicBezTo>
                  <a:cubicBezTo>
                    <a:pt x="6" y="5"/>
                    <a:pt x="2" y="5"/>
                    <a:pt x="3" y="0"/>
                  </a:cubicBezTo>
                  <a:cubicBezTo>
                    <a:pt x="0" y="8"/>
                    <a:pt x="6" y="7"/>
                    <a:pt x="8" y="11"/>
                  </a:cubicBezTo>
                  <a:cubicBezTo>
                    <a:pt x="13" y="9"/>
                    <a:pt x="18" y="12"/>
                    <a:pt x="2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64" name="Freeform 1692"/>
            <p:cNvSpPr>
              <a:spLocks/>
            </p:cNvSpPr>
            <p:nvPr userDrawn="1"/>
          </p:nvSpPr>
          <p:spPr bwMode="auto">
            <a:xfrm>
              <a:off x="365" y="302"/>
              <a:ext cx="0" cy="2"/>
            </a:xfrm>
            <a:custGeom>
              <a:avLst/>
              <a:gdLst>
                <a:gd name="T0" fmla="*/ 0 w 1"/>
                <a:gd name="T1" fmla="*/ 4 h 4"/>
                <a:gd name="T2" fmla="*/ 0 w 1"/>
                <a:gd name="T3" fmla="*/ 4 h 4"/>
                <a:gd name="T4" fmla="*/ 1 w 1"/>
                <a:gd name="T5" fmla="*/ 0 h 4"/>
                <a:gd name="T6" fmla="*/ 0 w 1"/>
                <a:gd name="T7" fmla="*/ 0 h 4"/>
                <a:gd name="T8" fmla="*/ 0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lnTo>
                    <a:pt x="0" y="4"/>
                  </a:lnTo>
                  <a:cubicBezTo>
                    <a:pt x="1" y="3"/>
                    <a:pt x="1" y="0"/>
                    <a:pt x="1" y="0"/>
                  </a:cubicBez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65" name="Freeform 1693"/>
            <p:cNvSpPr>
              <a:spLocks/>
            </p:cNvSpPr>
            <p:nvPr userDrawn="1"/>
          </p:nvSpPr>
          <p:spPr bwMode="auto">
            <a:xfrm>
              <a:off x="331" y="181"/>
              <a:ext cx="98" cy="48"/>
            </a:xfrm>
            <a:custGeom>
              <a:avLst/>
              <a:gdLst>
                <a:gd name="T0" fmla="*/ 12 w 219"/>
                <a:gd name="T1" fmla="*/ 57 h 105"/>
                <a:gd name="T2" fmla="*/ 12 w 219"/>
                <a:gd name="T3" fmla="*/ 57 h 105"/>
                <a:gd name="T4" fmla="*/ 60 w 219"/>
                <a:gd name="T5" fmla="*/ 81 h 105"/>
                <a:gd name="T6" fmla="*/ 120 w 219"/>
                <a:gd name="T7" fmla="*/ 81 h 105"/>
                <a:gd name="T8" fmla="*/ 156 w 219"/>
                <a:gd name="T9" fmla="*/ 68 h 105"/>
                <a:gd name="T10" fmla="*/ 156 w 219"/>
                <a:gd name="T11" fmla="*/ 22 h 105"/>
                <a:gd name="T12" fmla="*/ 179 w 219"/>
                <a:gd name="T13" fmla="*/ 31 h 105"/>
                <a:gd name="T14" fmla="*/ 181 w 219"/>
                <a:gd name="T15" fmla="*/ 39 h 105"/>
                <a:gd name="T16" fmla="*/ 172 w 219"/>
                <a:gd name="T17" fmla="*/ 74 h 105"/>
                <a:gd name="T18" fmla="*/ 182 w 219"/>
                <a:gd name="T19" fmla="*/ 93 h 105"/>
                <a:gd name="T20" fmla="*/ 177 w 219"/>
                <a:gd name="T21" fmla="*/ 105 h 105"/>
                <a:gd name="T22" fmla="*/ 192 w 219"/>
                <a:gd name="T23" fmla="*/ 85 h 105"/>
                <a:gd name="T24" fmla="*/ 186 w 219"/>
                <a:gd name="T25" fmla="*/ 72 h 105"/>
                <a:gd name="T26" fmla="*/ 208 w 219"/>
                <a:gd name="T27" fmla="*/ 77 h 105"/>
                <a:gd name="T28" fmla="*/ 211 w 219"/>
                <a:gd name="T29" fmla="*/ 87 h 105"/>
                <a:gd name="T30" fmla="*/ 219 w 219"/>
                <a:gd name="T31" fmla="*/ 74 h 105"/>
                <a:gd name="T32" fmla="*/ 209 w 219"/>
                <a:gd name="T33" fmla="*/ 65 h 105"/>
                <a:gd name="T34" fmla="*/ 199 w 219"/>
                <a:gd name="T35" fmla="*/ 63 h 105"/>
                <a:gd name="T36" fmla="*/ 210 w 219"/>
                <a:gd name="T37" fmla="*/ 38 h 105"/>
                <a:gd name="T38" fmla="*/ 186 w 219"/>
                <a:gd name="T39" fmla="*/ 23 h 105"/>
                <a:gd name="T40" fmla="*/ 179 w 219"/>
                <a:gd name="T41" fmla="*/ 16 h 105"/>
                <a:gd name="T42" fmla="*/ 159 w 219"/>
                <a:gd name="T43" fmla="*/ 2 h 105"/>
                <a:gd name="T44" fmla="*/ 146 w 219"/>
                <a:gd name="T45" fmla="*/ 10 h 105"/>
                <a:gd name="T46" fmla="*/ 136 w 219"/>
                <a:gd name="T47" fmla="*/ 16 h 105"/>
                <a:gd name="T48" fmla="*/ 139 w 219"/>
                <a:gd name="T49" fmla="*/ 42 h 105"/>
                <a:gd name="T50" fmla="*/ 144 w 219"/>
                <a:gd name="T51" fmla="*/ 63 h 105"/>
                <a:gd name="T52" fmla="*/ 118 w 219"/>
                <a:gd name="T53" fmla="*/ 79 h 105"/>
                <a:gd name="T54" fmla="*/ 76 w 219"/>
                <a:gd name="T55" fmla="*/ 79 h 105"/>
                <a:gd name="T56" fmla="*/ 31 w 219"/>
                <a:gd name="T57" fmla="*/ 51 h 105"/>
                <a:gd name="T58" fmla="*/ 28 w 219"/>
                <a:gd name="T59" fmla="*/ 48 h 105"/>
                <a:gd name="T60" fmla="*/ 0 w 219"/>
                <a:gd name="T61" fmla="*/ 45 h 105"/>
                <a:gd name="T62" fmla="*/ 12 w 219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9" h="105">
                  <a:moveTo>
                    <a:pt x="12" y="57"/>
                  </a:moveTo>
                  <a:lnTo>
                    <a:pt x="12" y="57"/>
                  </a:lnTo>
                  <a:cubicBezTo>
                    <a:pt x="20" y="66"/>
                    <a:pt x="40" y="77"/>
                    <a:pt x="60" y="81"/>
                  </a:cubicBezTo>
                  <a:cubicBezTo>
                    <a:pt x="76" y="84"/>
                    <a:pt x="108" y="82"/>
                    <a:pt x="120" y="81"/>
                  </a:cubicBezTo>
                  <a:cubicBezTo>
                    <a:pt x="135" y="80"/>
                    <a:pt x="149" y="76"/>
                    <a:pt x="156" y="68"/>
                  </a:cubicBezTo>
                  <a:cubicBezTo>
                    <a:pt x="170" y="54"/>
                    <a:pt x="149" y="36"/>
                    <a:pt x="156" y="22"/>
                  </a:cubicBezTo>
                  <a:cubicBezTo>
                    <a:pt x="163" y="26"/>
                    <a:pt x="169" y="30"/>
                    <a:pt x="179" y="31"/>
                  </a:cubicBezTo>
                  <a:cubicBezTo>
                    <a:pt x="180" y="33"/>
                    <a:pt x="180" y="37"/>
                    <a:pt x="181" y="39"/>
                  </a:cubicBezTo>
                  <a:cubicBezTo>
                    <a:pt x="184" y="55"/>
                    <a:pt x="169" y="58"/>
                    <a:pt x="172" y="74"/>
                  </a:cubicBezTo>
                  <a:cubicBezTo>
                    <a:pt x="174" y="82"/>
                    <a:pt x="180" y="84"/>
                    <a:pt x="182" y="93"/>
                  </a:cubicBezTo>
                  <a:cubicBezTo>
                    <a:pt x="182" y="93"/>
                    <a:pt x="183" y="100"/>
                    <a:pt x="177" y="105"/>
                  </a:cubicBezTo>
                  <a:cubicBezTo>
                    <a:pt x="190" y="105"/>
                    <a:pt x="196" y="95"/>
                    <a:pt x="192" y="85"/>
                  </a:cubicBezTo>
                  <a:cubicBezTo>
                    <a:pt x="191" y="81"/>
                    <a:pt x="186" y="77"/>
                    <a:pt x="186" y="72"/>
                  </a:cubicBezTo>
                  <a:cubicBezTo>
                    <a:pt x="193" y="81"/>
                    <a:pt x="198" y="80"/>
                    <a:pt x="208" y="77"/>
                  </a:cubicBezTo>
                  <a:cubicBezTo>
                    <a:pt x="213" y="76"/>
                    <a:pt x="213" y="82"/>
                    <a:pt x="211" y="87"/>
                  </a:cubicBezTo>
                  <a:cubicBezTo>
                    <a:pt x="217" y="83"/>
                    <a:pt x="219" y="77"/>
                    <a:pt x="219" y="74"/>
                  </a:cubicBezTo>
                  <a:cubicBezTo>
                    <a:pt x="219" y="67"/>
                    <a:pt x="214" y="63"/>
                    <a:pt x="209" y="65"/>
                  </a:cubicBezTo>
                  <a:cubicBezTo>
                    <a:pt x="206" y="65"/>
                    <a:pt x="200" y="69"/>
                    <a:pt x="199" y="63"/>
                  </a:cubicBezTo>
                  <a:cubicBezTo>
                    <a:pt x="198" y="53"/>
                    <a:pt x="214" y="54"/>
                    <a:pt x="210" y="38"/>
                  </a:cubicBezTo>
                  <a:cubicBezTo>
                    <a:pt x="209" y="29"/>
                    <a:pt x="200" y="25"/>
                    <a:pt x="186" y="23"/>
                  </a:cubicBezTo>
                  <a:cubicBezTo>
                    <a:pt x="184" y="22"/>
                    <a:pt x="181" y="19"/>
                    <a:pt x="179" y="16"/>
                  </a:cubicBezTo>
                  <a:cubicBezTo>
                    <a:pt x="171" y="3"/>
                    <a:pt x="163" y="0"/>
                    <a:pt x="159" y="2"/>
                  </a:cubicBezTo>
                  <a:cubicBezTo>
                    <a:pt x="153" y="5"/>
                    <a:pt x="151" y="8"/>
                    <a:pt x="146" y="10"/>
                  </a:cubicBezTo>
                  <a:cubicBezTo>
                    <a:pt x="142" y="12"/>
                    <a:pt x="138" y="13"/>
                    <a:pt x="136" y="16"/>
                  </a:cubicBezTo>
                  <a:cubicBezTo>
                    <a:pt x="130" y="24"/>
                    <a:pt x="135" y="35"/>
                    <a:pt x="139" y="42"/>
                  </a:cubicBezTo>
                  <a:cubicBezTo>
                    <a:pt x="141" y="47"/>
                    <a:pt x="146" y="56"/>
                    <a:pt x="144" y="63"/>
                  </a:cubicBezTo>
                  <a:cubicBezTo>
                    <a:pt x="141" y="72"/>
                    <a:pt x="127" y="77"/>
                    <a:pt x="118" y="79"/>
                  </a:cubicBezTo>
                  <a:cubicBezTo>
                    <a:pt x="111" y="81"/>
                    <a:pt x="89" y="82"/>
                    <a:pt x="76" y="79"/>
                  </a:cubicBezTo>
                  <a:cubicBezTo>
                    <a:pt x="65" y="76"/>
                    <a:pt x="38" y="61"/>
                    <a:pt x="31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19" y="44"/>
                    <a:pt x="0" y="45"/>
                    <a:pt x="0" y="45"/>
                  </a:cubicBezTo>
                  <a:cubicBezTo>
                    <a:pt x="0" y="45"/>
                    <a:pt x="4" y="49"/>
                    <a:pt x="12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66" name="Freeform 1694"/>
            <p:cNvSpPr>
              <a:spLocks/>
            </p:cNvSpPr>
            <p:nvPr userDrawn="1"/>
          </p:nvSpPr>
          <p:spPr bwMode="auto">
            <a:xfrm>
              <a:off x="339" y="203"/>
              <a:ext cx="25" cy="14"/>
            </a:xfrm>
            <a:custGeom>
              <a:avLst/>
              <a:gdLst>
                <a:gd name="T0" fmla="*/ 9 w 55"/>
                <a:gd name="T1" fmla="*/ 3 h 32"/>
                <a:gd name="T2" fmla="*/ 9 w 55"/>
                <a:gd name="T3" fmla="*/ 3 h 32"/>
                <a:gd name="T4" fmla="*/ 0 w 55"/>
                <a:gd name="T5" fmla="*/ 0 h 32"/>
                <a:gd name="T6" fmla="*/ 55 w 55"/>
                <a:gd name="T7" fmla="*/ 32 h 32"/>
                <a:gd name="T8" fmla="*/ 9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9" y="3"/>
                  </a:moveTo>
                  <a:lnTo>
                    <a:pt x="9" y="3"/>
                  </a:lnTo>
                  <a:cubicBezTo>
                    <a:pt x="6" y="1"/>
                    <a:pt x="0" y="0"/>
                    <a:pt x="0" y="0"/>
                  </a:cubicBezTo>
                  <a:cubicBezTo>
                    <a:pt x="5" y="10"/>
                    <a:pt x="33" y="28"/>
                    <a:pt x="55" y="32"/>
                  </a:cubicBezTo>
                  <a:cubicBezTo>
                    <a:pt x="44" y="29"/>
                    <a:pt x="17" y="15"/>
                    <a:pt x="9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67" name="Freeform 1695"/>
            <p:cNvSpPr>
              <a:spLocks/>
            </p:cNvSpPr>
            <p:nvPr userDrawn="1"/>
          </p:nvSpPr>
          <p:spPr bwMode="auto">
            <a:xfrm>
              <a:off x="334" y="202"/>
              <a:ext cx="27" cy="15"/>
            </a:xfrm>
            <a:custGeom>
              <a:avLst/>
              <a:gdLst>
                <a:gd name="T0" fmla="*/ 0 w 59"/>
                <a:gd name="T1" fmla="*/ 0 h 33"/>
                <a:gd name="T2" fmla="*/ 0 w 59"/>
                <a:gd name="T3" fmla="*/ 0 h 33"/>
                <a:gd name="T4" fmla="*/ 59 w 59"/>
                <a:gd name="T5" fmla="*/ 33 h 33"/>
                <a:gd name="T6" fmla="*/ 8 w 59"/>
                <a:gd name="T7" fmla="*/ 1 h 33"/>
                <a:gd name="T8" fmla="*/ 0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0" y="0"/>
                  </a:moveTo>
                  <a:lnTo>
                    <a:pt x="0" y="0"/>
                  </a:lnTo>
                  <a:cubicBezTo>
                    <a:pt x="7" y="13"/>
                    <a:pt x="33" y="29"/>
                    <a:pt x="59" y="33"/>
                  </a:cubicBezTo>
                  <a:cubicBezTo>
                    <a:pt x="34" y="25"/>
                    <a:pt x="14" y="11"/>
                    <a:pt x="8" y="1"/>
                  </a:cubicBezTo>
                  <a:cubicBezTo>
                    <a:pt x="5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68" name="Freeform 1696"/>
            <p:cNvSpPr>
              <a:spLocks/>
            </p:cNvSpPr>
            <p:nvPr userDrawn="1"/>
          </p:nvSpPr>
          <p:spPr bwMode="auto">
            <a:xfrm>
              <a:off x="409" y="195"/>
              <a:ext cx="18" cy="32"/>
            </a:xfrm>
            <a:custGeom>
              <a:avLst/>
              <a:gdLst>
                <a:gd name="T0" fmla="*/ 16 w 41"/>
                <a:gd name="T1" fmla="*/ 1 h 70"/>
                <a:gd name="T2" fmla="*/ 16 w 41"/>
                <a:gd name="T3" fmla="*/ 1 h 70"/>
                <a:gd name="T4" fmla="*/ 13 w 41"/>
                <a:gd name="T5" fmla="*/ 0 h 70"/>
                <a:gd name="T6" fmla="*/ 14 w 41"/>
                <a:gd name="T7" fmla="*/ 13 h 70"/>
                <a:gd name="T8" fmla="*/ 11 w 41"/>
                <a:gd name="T9" fmla="*/ 0 h 70"/>
                <a:gd name="T10" fmla="*/ 9 w 41"/>
                <a:gd name="T11" fmla="*/ 0 h 70"/>
                <a:gd name="T12" fmla="*/ 7 w 41"/>
                <a:gd name="T13" fmla="*/ 24 h 70"/>
                <a:gd name="T14" fmla="*/ 5 w 41"/>
                <a:gd name="T15" fmla="*/ 49 h 70"/>
                <a:gd name="T16" fmla="*/ 10 w 41"/>
                <a:gd name="T17" fmla="*/ 70 h 70"/>
                <a:gd name="T18" fmla="*/ 13 w 41"/>
                <a:gd name="T19" fmla="*/ 47 h 70"/>
                <a:gd name="T20" fmla="*/ 14 w 41"/>
                <a:gd name="T21" fmla="*/ 33 h 70"/>
                <a:gd name="T22" fmla="*/ 25 w 41"/>
                <a:gd name="T23" fmla="*/ 45 h 70"/>
                <a:gd name="T24" fmla="*/ 41 w 41"/>
                <a:gd name="T25" fmla="*/ 46 h 70"/>
                <a:gd name="T26" fmla="*/ 31 w 41"/>
                <a:gd name="T27" fmla="*/ 41 h 70"/>
                <a:gd name="T28" fmla="*/ 22 w 41"/>
                <a:gd name="T29" fmla="*/ 21 h 70"/>
                <a:gd name="T30" fmla="*/ 26 w 41"/>
                <a:gd name="T31" fmla="*/ 3 h 70"/>
                <a:gd name="T32" fmla="*/ 26 w 41"/>
                <a:gd name="T33" fmla="*/ 13 h 70"/>
                <a:gd name="T34" fmla="*/ 24 w 41"/>
                <a:gd name="T35" fmla="*/ 2 h 70"/>
                <a:gd name="T36" fmla="*/ 22 w 41"/>
                <a:gd name="T37" fmla="*/ 2 h 70"/>
                <a:gd name="T38" fmla="*/ 22 w 41"/>
                <a:gd name="T39" fmla="*/ 13 h 70"/>
                <a:gd name="T40" fmla="*/ 20 w 41"/>
                <a:gd name="T41" fmla="*/ 1 h 70"/>
                <a:gd name="T42" fmla="*/ 18 w 41"/>
                <a:gd name="T43" fmla="*/ 1 h 70"/>
                <a:gd name="T44" fmla="*/ 18 w 41"/>
                <a:gd name="T45" fmla="*/ 13 h 70"/>
                <a:gd name="T46" fmla="*/ 1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16" y="1"/>
                  </a:moveTo>
                  <a:lnTo>
                    <a:pt x="16" y="1"/>
                  </a:lnTo>
                  <a:lnTo>
                    <a:pt x="13" y="0"/>
                  </a:lnTo>
                  <a:cubicBezTo>
                    <a:pt x="15" y="4"/>
                    <a:pt x="16" y="8"/>
                    <a:pt x="14" y="13"/>
                  </a:cubicBezTo>
                  <a:cubicBezTo>
                    <a:pt x="14" y="7"/>
                    <a:pt x="12" y="2"/>
                    <a:pt x="11" y="0"/>
                  </a:cubicBezTo>
                  <a:cubicBezTo>
                    <a:pt x="11" y="0"/>
                    <a:pt x="9" y="0"/>
                    <a:pt x="9" y="0"/>
                  </a:cubicBezTo>
                  <a:cubicBezTo>
                    <a:pt x="13" y="11"/>
                    <a:pt x="11" y="19"/>
                    <a:pt x="7" y="24"/>
                  </a:cubicBezTo>
                  <a:cubicBezTo>
                    <a:pt x="0" y="32"/>
                    <a:pt x="1" y="40"/>
                    <a:pt x="5" y="49"/>
                  </a:cubicBezTo>
                  <a:cubicBezTo>
                    <a:pt x="7" y="53"/>
                    <a:pt x="16" y="63"/>
                    <a:pt x="10" y="70"/>
                  </a:cubicBezTo>
                  <a:cubicBezTo>
                    <a:pt x="23" y="63"/>
                    <a:pt x="17" y="51"/>
                    <a:pt x="13" y="47"/>
                  </a:cubicBezTo>
                  <a:cubicBezTo>
                    <a:pt x="10" y="43"/>
                    <a:pt x="10" y="36"/>
                    <a:pt x="14" y="33"/>
                  </a:cubicBezTo>
                  <a:cubicBezTo>
                    <a:pt x="14" y="40"/>
                    <a:pt x="19" y="45"/>
                    <a:pt x="25" y="45"/>
                  </a:cubicBezTo>
                  <a:cubicBezTo>
                    <a:pt x="30" y="45"/>
                    <a:pt x="39" y="38"/>
                    <a:pt x="41" y="46"/>
                  </a:cubicBezTo>
                  <a:cubicBezTo>
                    <a:pt x="41" y="38"/>
                    <a:pt x="36" y="40"/>
                    <a:pt x="31" y="41"/>
                  </a:cubicBezTo>
                  <a:cubicBezTo>
                    <a:pt x="15" y="44"/>
                    <a:pt x="16" y="26"/>
                    <a:pt x="22" y="21"/>
                  </a:cubicBezTo>
                  <a:cubicBezTo>
                    <a:pt x="28" y="16"/>
                    <a:pt x="36" y="9"/>
                    <a:pt x="26" y="3"/>
                  </a:cubicBezTo>
                  <a:cubicBezTo>
                    <a:pt x="27" y="6"/>
                    <a:pt x="27" y="10"/>
                    <a:pt x="26" y="13"/>
                  </a:cubicBezTo>
                  <a:cubicBezTo>
                    <a:pt x="26" y="9"/>
                    <a:pt x="25" y="3"/>
                    <a:pt x="24" y="2"/>
                  </a:cubicBezTo>
                  <a:lnTo>
                    <a:pt x="22" y="2"/>
                  </a:lnTo>
                  <a:cubicBezTo>
                    <a:pt x="23" y="5"/>
                    <a:pt x="24" y="9"/>
                    <a:pt x="22" y="13"/>
                  </a:cubicBezTo>
                  <a:cubicBezTo>
                    <a:pt x="22" y="10"/>
                    <a:pt x="22" y="4"/>
                    <a:pt x="20" y="1"/>
                  </a:cubicBezTo>
                  <a:lnTo>
                    <a:pt x="18" y="1"/>
                  </a:lnTo>
                  <a:cubicBezTo>
                    <a:pt x="19" y="4"/>
                    <a:pt x="19" y="8"/>
                    <a:pt x="18" y="13"/>
                  </a:cubicBezTo>
                  <a:cubicBezTo>
                    <a:pt x="18" y="7"/>
                    <a:pt x="17" y="3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69" name="Freeform 1697"/>
            <p:cNvSpPr>
              <a:spLocks/>
            </p:cNvSpPr>
            <p:nvPr userDrawn="1"/>
          </p:nvSpPr>
          <p:spPr bwMode="auto">
            <a:xfrm>
              <a:off x="393" y="190"/>
              <a:ext cx="9" cy="23"/>
            </a:xfrm>
            <a:custGeom>
              <a:avLst/>
              <a:gdLst>
                <a:gd name="T0" fmla="*/ 13 w 22"/>
                <a:gd name="T1" fmla="*/ 0 h 51"/>
                <a:gd name="T2" fmla="*/ 13 w 22"/>
                <a:gd name="T3" fmla="*/ 0 h 51"/>
                <a:gd name="T4" fmla="*/ 11 w 22"/>
                <a:gd name="T5" fmla="*/ 0 h 51"/>
                <a:gd name="T6" fmla="*/ 10 w 22"/>
                <a:gd name="T7" fmla="*/ 11 h 51"/>
                <a:gd name="T8" fmla="*/ 9 w 22"/>
                <a:gd name="T9" fmla="*/ 0 h 51"/>
                <a:gd name="T10" fmla="*/ 13 w 22"/>
                <a:gd name="T11" fmla="*/ 27 h 51"/>
                <a:gd name="T12" fmla="*/ 12 w 22"/>
                <a:gd name="T13" fmla="*/ 51 h 51"/>
                <a:gd name="T14" fmla="*/ 21 w 22"/>
                <a:gd name="T15" fmla="*/ 38 h 51"/>
                <a:gd name="T16" fmla="*/ 18 w 22"/>
                <a:gd name="T17" fmla="*/ 22 h 51"/>
                <a:gd name="T18" fmla="*/ 17 w 22"/>
                <a:gd name="T19" fmla="*/ 1 h 51"/>
                <a:gd name="T20" fmla="*/ 15 w 22"/>
                <a:gd name="T21" fmla="*/ 1 h 51"/>
                <a:gd name="T22" fmla="*/ 13 w 22"/>
                <a:gd name="T23" fmla="*/ 12 h 51"/>
                <a:gd name="T24" fmla="*/ 13 w 22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51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11" y="0"/>
                    <a:pt x="11" y="0"/>
                  </a:cubicBezTo>
                  <a:cubicBezTo>
                    <a:pt x="9" y="3"/>
                    <a:pt x="9" y="7"/>
                    <a:pt x="10" y="11"/>
                  </a:cubicBezTo>
                  <a:cubicBezTo>
                    <a:pt x="8" y="7"/>
                    <a:pt x="8" y="4"/>
                    <a:pt x="9" y="0"/>
                  </a:cubicBezTo>
                  <a:cubicBezTo>
                    <a:pt x="0" y="0"/>
                    <a:pt x="10" y="19"/>
                    <a:pt x="13" y="27"/>
                  </a:cubicBezTo>
                  <a:cubicBezTo>
                    <a:pt x="15" y="31"/>
                    <a:pt x="19" y="42"/>
                    <a:pt x="12" y="51"/>
                  </a:cubicBezTo>
                  <a:cubicBezTo>
                    <a:pt x="15" y="49"/>
                    <a:pt x="22" y="42"/>
                    <a:pt x="21" y="38"/>
                  </a:cubicBezTo>
                  <a:cubicBezTo>
                    <a:pt x="21" y="29"/>
                    <a:pt x="19" y="25"/>
                    <a:pt x="18" y="22"/>
                  </a:cubicBezTo>
                  <a:cubicBezTo>
                    <a:pt x="15" y="15"/>
                    <a:pt x="14" y="7"/>
                    <a:pt x="17" y="1"/>
                  </a:cubicBezTo>
                  <a:cubicBezTo>
                    <a:pt x="16" y="1"/>
                    <a:pt x="16" y="1"/>
                    <a:pt x="15" y="1"/>
                  </a:cubicBezTo>
                  <a:cubicBezTo>
                    <a:pt x="14" y="2"/>
                    <a:pt x="12" y="7"/>
                    <a:pt x="13" y="12"/>
                  </a:cubicBezTo>
                  <a:cubicBezTo>
                    <a:pt x="10" y="7"/>
                    <a:pt x="12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70" name="Freeform 1698"/>
            <p:cNvSpPr>
              <a:spLocks/>
            </p:cNvSpPr>
            <p:nvPr userDrawn="1"/>
          </p:nvSpPr>
          <p:spPr bwMode="auto">
            <a:xfrm>
              <a:off x="388" y="187"/>
              <a:ext cx="40" cy="30"/>
            </a:xfrm>
            <a:custGeom>
              <a:avLst/>
              <a:gdLst>
                <a:gd name="T0" fmla="*/ 24 w 90"/>
                <a:gd name="T1" fmla="*/ 1 h 65"/>
                <a:gd name="T2" fmla="*/ 24 w 90"/>
                <a:gd name="T3" fmla="*/ 1 h 65"/>
                <a:gd name="T4" fmla="*/ 15 w 90"/>
                <a:gd name="T5" fmla="*/ 1 h 65"/>
                <a:gd name="T6" fmla="*/ 21 w 90"/>
                <a:gd name="T7" fmla="*/ 48 h 65"/>
                <a:gd name="T8" fmla="*/ 1 w 90"/>
                <a:gd name="T9" fmla="*/ 65 h 65"/>
                <a:gd name="T10" fmla="*/ 24 w 90"/>
                <a:gd name="T11" fmla="*/ 41 h 65"/>
                <a:gd name="T12" fmla="*/ 18 w 90"/>
                <a:gd name="T13" fmla="*/ 4 h 65"/>
                <a:gd name="T14" fmla="*/ 50 w 90"/>
                <a:gd name="T15" fmla="*/ 14 h 65"/>
                <a:gd name="T16" fmla="*/ 80 w 90"/>
                <a:gd name="T17" fmla="*/ 31 h 65"/>
                <a:gd name="T18" fmla="*/ 70 w 90"/>
                <a:gd name="T19" fmla="*/ 42 h 65"/>
                <a:gd name="T20" fmla="*/ 76 w 90"/>
                <a:gd name="T21" fmla="*/ 57 h 65"/>
                <a:gd name="T22" fmla="*/ 90 w 90"/>
                <a:gd name="T23" fmla="*/ 60 h 65"/>
                <a:gd name="T24" fmla="*/ 71 w 90"/>
                <a:gd name="T25" fmla="*/ 52 h 65"/>
                <a:gd name="T26" fmla="*/ 77 w 90"/>
                <a:gd name="T27" fmla="*/ 38 h 65"/>
                <a:gd name="T28" fmla="*/ 82 w 90"/>
                <a:gd name="T29" fmla="*/ 27 h 65"/>
                <a:gd name="T30" fmla="*/ 48 w 90"/>
                <a:gd name="T31" fmla="*/ 10 h 65"/>
                <a:gd name="T32" fmla="*/ 24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24" y="1"/>
                  </a:moveTo>
                  <a:lnTo>
                    <a:pt x="24" y="1"/>
                  </a:lnTo>
                  <a:cubicBezTo>
                    <a:pt x="21" y="0"/>
                    <a:pt x="17" y="0"/>
                    <a:pt x="15" y="1"/>
                  </a:cubicBezTo>
                  <a:cubicBezTo>
                    <a:pt x="0" y="10"/>
                    <a:pt x="23" y="32"/>
                    <a:pt x="21" y="48"/>
                  </a:cubicBezTo>
                  <a:cubicBezTo>
                    <a:pt x="20" y="58"/>
                    <a:pt x="8" y="62"/>
                    <a:pt x="1" y="65"/>
                  </a:cubicBezTo>
                  <a:cubicBezTo>
                    <a:pt x="17" y="63"/>
                    <a:pt x="27" y="55"/>
                    <a:pt x="24" y="41"/>
                  </a:cubicBezTo>
                  <a:cubicBezTo>
                    <a:pt x="22" y="30"/>
                    <a:pt x="6" y="8"/>
                    <a:pt x="18" y="4"/>
                  </a:cubicBezTo>
                  <a:cubicBezTo>
                    <a:pt x="27" y="1"/>
                    <a:pt x="38" y="12"/>
                    <a:pt x="50" y="14"/>
                  </a:cubicBezTo>
                  <a:cubicBezTo>
                    <a:pt x="62" y="16"/>
                    <a:pt x="83" y="16"/>
                    <a:pt x="80" y="31"/>
                  </a:cubicBezTo>
                  <a:cubicBezTo>
                    <a:pt x="79" y="35"/>
                    <a:pt x="72" y="38"/>
                    <a:pt x="70" y="42"/>
                  </a:cubicBezTo>
                  <a:cubicBezTo>
                    <a:pt x="65" y="49"/>
                    <a:pt x="68" y="59"/>
                    <a:pt x="76" y="57"/>
                  </a:cubicBezTo>
                  <a:cubicBezTo>
                    <a:pt x="86" y="54"/>
                    <a:pt x="88" y="55"/>
                    <a:pt x="90" y="60"/>
                  </a:cubicBezTo>
                  <a:cubicBezTo>
                    <a:pt x="89" y="44"/>
                    <a:pt x="74" y="61"/>
                    <a:pt x="71" y="52"/>
                  </a:cubicBezTo>
                  <a:cubicBezTo>
                    <a:pt x="68" y="45"/>
                    <a:pt x="73" y="42"/>
                    <a:pt x="77" y="38"/>
                  </a:cubicBezTo>
                  <a:cubicBezTo>
                    <a:pt x="80" y="36"/>
                    <a:pt x="83" y="32"/>
                    <a:pt x="82" y="27"/>
                  </a:cubicBezTo>
                  <a:cubicBezTo>
                    <a:pt x="81" y="12"/>
                    <a:pt x="61" y="13"/>
                    <a:pt x="48" y="10"/>
                  </a:cubicBezTo>
                  <a:cubicBezTo>
                    <a:pt x="41" y="9"/>
                    <a:pt x="32" y="2"/>
                    <a:pt x="2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71" name="Freeform 1699"/>
            <p:cNvSpPr>
              <a:spLocks/>
            </p:cNvSpPr>
            <p:nvPr userDrawn="1"/>
          </p:nvSpPr>
          <p:spPr bwMode="auto">
            <a:xfrm>
              <a:off x="397" y="182"/>
              <a:ext cx="16" cy="9"/>
            </a:xfrm>
            <a:custGeom>
              <a:avLst/>
              <a:gdLst>
                <a:gd name="T0" fmla="*/ 15 w 37"/>
                <a:gd name="T1" fmla="*/ 1 h 20"/>
                <a:gd name="T2" fmla="*/ 15 w 37"/>
                <a:gd name="T3" fmla="*/ 1 h 20"/>
                <a:gd name="T4" fmla="*/ 12 w 37"/>
                <a:gd name="T5" fmla="*/ 3 h 20"/>
                <a:gd name="T6" fmla="*/ 21 w 37"/>
                <a:gd name="T7" fmla="*/ 8 h 20"/>
                <a:gd name="T8" fmla="*/ 9 w 37"/>
                <a:gd name="T9" fmla="*/ 4 h 20"/>
                <a:gd name="T10" fmla="*/ 8 w 37"/>
                <a:gd name="T11" fmla="*/ 5 h 20"/>
                <a:gd name="T12" fmla="*/ 18 w 37"/>
                <a:gd name="T13" fmla="*/ 10 h 20"/>
                <a:gd name="T14" fmla="*/ 5 w 37"/>
                <a:gd name="T15" fmla="*/ 7 h 20"/>
                <a:gd name="T16" fmla="*/ 0 w 37"/>
                <a:gd name="T17" fmla="*/ 9 h 20"/>
                <a:gd name="T18" fmla="*/ 20 w 37"/>
                <a:gd name="T19" fmla="*/ 16 h 20"/>
                <a:gd name="T20" fmla="*/ 37 w 37"/>
                <a:gd name="T21" fmla="*/ 20 h 20"/>
                <a:gd name="T22" fmla="*/ 29 w 37"/>
                <a:gd name="T23" fmla="*/ 12 h 20"/>
                <a:gd name="T24" fmla="*/ 15 w 37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20">
                  <a:moveTo>
                    <a:pt x="15" y="1"/>
                  </a:moveTo>
                  <a:lnTo>
                    <a:pt x="15" y="1"/>
                  </a:lnTo>
                  <a:cubicBezTo>
                    <a:pt x="14" y="1"/>
                    <a:pt x="12" y="2"/>
                    <a:pt x="12" y="3"/>
                  </a:cubicBezTo>
                  <a:cubicBezTo>
                    <a:pt x="16" y="3"/>
                    <a:pt x="19" y="5"/>
                    <a:pt x="21" y="8"/>
                  </a:cubicBezTo>
                  <a:cubicBezTo>
                    <a:pt x="19" y="7"/>
                    <a:pt x="13" y="4"/>
                    <a:pt x="9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14" y="6"/>
                    <a:pt x="18" y="10"/>
                  </a:cubicBezTo>
                  <a:cubicBezTo>
                    <a:pt x="13" y="7"/>
                    <a:pt x="7" y="7"/>
                    <a:pt x="5" y="7"/>
                  </a:cubicBezTo>
                  <a:cubicBezTo>
                    <a:pt x="3" y="8"/>
                    <a:pt x="3" y="9"/>
                    <a:pt x="0" y="9"/>
                  </a:cubicBezTo>
                  <a:cubicBezTo>
                    <a:pt x="7" y="9"/>
                    <a:pt x="11" y="10"/>
                    <a:pt x="20" y="16"/>
                  </a:cubicBezTo>
                  <a:cubicBezTo>
                    <a:pt x="26" y="19"/>
                    <a:pt x="37" y="20"/>
                    <a:pt x="37" y="20"/>
                  </a:cubicBezTo>
                  <a:cubicBezTo>
                    <a:pt x="34" y="18"/>
                    <a:pt x="31" y="13"/>
                    <a:pt x="29" y="12"/>
                  </a:cubicBezTo>
                  <a:cubicBezTo>
                    <a:pt x="26" y="7"/>
                    <a:pt x="21" y="0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72" name="Freeform 1700"/>
            <p:cNvSpPr>
              <a:spLocks/>
            </p:cNvSpPr>
            <p:nvPr userDrawn="1"/>
          </p:nvSpPr>
          <p:spPr bwMode="auto">
            <a:xfrm>
              <a:off x="410" y="208"/>
              <a:ext cx="5" cy="8"/>
            </a:xfrm>
            <a:custGeom>
              <a:avLst/>
              <a:gdLst>
                <a:gd name="T0" fmla="*/ 10 w 12"/>
                <a:gd name="T1" fmla="*/ 0 h 19"/>
                <a:gd name="T2" fmla="*/ 10 w 12"/>
                <a:gd name="T3" fmla="*/ 0 h 19"/>
                <a:gd name="T4" fmla="*/ 6 w 12"/>
                <a:gd name="T5" fmla="*/ 19 h 19"/>
                <a:gd name="T6" fmla="*/ 10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0" y="0"/>
                  </a:moveTo>
                  <a:lnTo>
                    <a:pt x="10" y="0"/>
                  </a:lnTo>
                  <a:cubicBezTo>
                    <a:pt x="9" y="4"/>
                    <a:pt x="0" y="8"/>
                    <a:pt x="6" y="19"/>
                  </a:cubicBezTo>
                  <a:cubicBezTo>
                    <a:pt x="3" y="9"/>
                    <a:pt x="12" y="5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73" name="Freeform 1701"/>
            <p:cNvSpPr>
              <a:spLocks/>
            </p:cNvSpPr>
            <p:nvPr userDrawn="1"/>
          </p:nvSpPr>
          <p:spPr bwMode="auto">
            <a:xfrm>
              <a:off x="358" y="186"/>
              <a:ext cx="31" cy="33"/>
            </a:xfrm>
            <a:custGeom>
              <a:avLst/>
              <a:gdLst>
                <a:gd name="T0" fmla="*/ 39 w 68"/>
                <a:gd name="T1" fmla="*/ 25 h 73"/>
                <a:gd name="T2" fmla="*/ 39 w 68"/>
                <a:gd name="T3" fmla="*/ 25 h 73"/>
                <a:gd name="T4" fmla="*/ 41 w 68"/>
                <a:gd name="T5" fmla="*/ 21 h 73"/>
                <a:gd name="T6" fmla="*/ 39 w 68"/>
                <a:gd name="T7" fmla="*/ 16 h 73"/>
                <a:gd name="T8" fmla="*/ 41 w 68"/>
                <a:gd name="T9" fmla="*/ 16 h 73"/>
                <a:gd name="T10" fmla="*/ 40 w 68"/>
                <a:gd name="T11" fmla="*/ 16 h 73"/>
                <a:gd name="T12" fmla="*/ 38 w 68"/>
                <a:gd name="T13" fmla="*/ 13 h 73"/>
                <a:gd name="T14" fmla="*/ 37 w 68"/>
                <a:gd name="T15" fmla="*/ 12 h 73"/>
                <a:gd name="T16" fmla="*/ 39 w 68"/>
                <a:gd name="T17" fmla="*/ 13 h 73"/>
                <a:gd name="T18" fmla="*/ 41 w 68"/>
                <a:gd name="T19" fmla="*/ 15 h 73"/>
                <a:gd name="T20" fmla="*/ 42 w 68"/>
                <a:gd name="T21" fmla="*/ 15 h 73"/>
                <a:gd name="T22" fmla="*/ 42 w 68"/>
                <a:gd name="T23" fmla="*/ 1 h 73"/>
                <a:gd name="T24" fmla="*/ 41 w 68"/>
                <a:gd name="T25" fmla="*/ 2 h 73"/>
                <a:gd name="T26" fmla="*/ 39 w 68"/>
                <a:gd name="T27" fmla="*/ 4 h 73"/>
                <a:gd name="T28" fmla="*/ 37 w 68"/>
                <a:gd name="T29" fmla="*/ 5 h 73"/>
                <a:gd name="T30" fmla="*/ 38 w 68"/>
                <a:gd name="T31" fmla="*/ 4 h 73"/>
                <a:gd name="T32" fmla="*/ 40 w 68"/>
                <a:gd name="T33" fmla="*/ 1 h 73"/>
                <a:gd name="T34" fmla="*/ 41 w 68"/>
                <a:gd name="T35" fmla="*/ 0 h 73"/>
                <a:gd name="T36" fmla="*/ 27 w 68"/>
                <a:gd name="T37" fmla="*/ 0 h 73"/>
                <a:gd name="T38" fmla="*/ 28 w 68"/>
                <a:gd name="T39" fmla="*/ 1 h 73"/>
                <a:gd name="T40" fmla="*/ 30 w 68"/>
                <a:gd name="T41" fmla="*/ 4 h 73"/>
                <a:gd name="T42" fmla="*/ 31 w 68"/>
                <a:gd name="T43" fmla="*/ 5 h 73"/>
                <a:gd name="T44" fmla="*/ 29 w 68"/>
                <a:gd name="T45" fmla="*/ 4 h 73"/>
                <a:gd name="T46" fmla="*/ 27 w 68"/>
                <a:gd name="T47" fmla="*/ 2 h 73"/>
                <a:gd name="T48" fmla="*/ 26 w 68"/>
                <a:gd name="T49" fmla="*/ 1 h 73"/>
                <a:gd name="T50" fmla="*/ 26 w 68"/>
                <a:gd name="T51" fmla="*/ 15 h 73"/>
                <a:gd name="T52" fmla="*/ 27 w 68"/>
                <a:gd name="T53" fmla="*/ 15 h 73"/>
                <a:gd name="T54" fmla="*/ 29 w 68"/>
                <a:gd name="T55" fmla="*/ 13 h 73"/>
                <a:gd name="T56" fmla="*/ 31 w 68"/>
                <a:gd name="T57" fmla="*/ 12 h 73"/>
                <a:gd name="T58" fmla="*/ 30 w 68"/>
                <a:gd name="T59" fmla="*/ 13 h 73"/>
                <a:gd name="T60" fmla="*/ 28 w 68"/>
                <a:gd name="T61" fmla="*/ 16 h 73"/>
                <a:gd name="T62" fmla="*/ 27 w 68"/>
                <a:gd name="T63" fmla="*/ 16 h 73"/>
                <a:gd name="T64" fmla="*/ 29 w 68"/>
                <a:gd name="T65" fmla="*/ 16 h 73"/>
                <a:gd name="T66" fmla="*/ 27 w 68"/>
                <a:gd name="T67" fmla="*/ 21 h 73"/>
                <a:gd name="T68" fmla="*/ 29 w 68"/>
                <a:gd name="T69" fmla="*/ 25 h 73"/>
                <a:gd name="T70" fmla="*/ 29 w 68"/>
                <a:gd name="T71" fmla="*/ 25 h 73"/>
                <a:gd name="T72" fmla="*/ 29 w 68"/>
                <a:gd name="T73" fmla="*/ 28 h 73"/>
                <a:gd name="T74" fmla="*/ 27 w 68"/>
                <a:gd name="T75" fmla="*/ 29 h 73"/>
                <a:gd name="T76" fmla="*/ 27 w 68"/>
                <a:gd name="T77" fmla="*/ 26 h 73"/>
                <a:gd name="T78" fmla="*/ 27 w 68"/>
                <a:gd name="T79" fmla="*/ 26 h 73"/>
                <a:gd name="T80" fmla="*/ 21 w 68"/>
                <a:gd name="T81" fmla="*/ 27 h 73"/>
                <a:gd name="T82" fmla="*/ 6 w 68"/>
                <a:gd name="T83" fmla="*/ 51 h 73"/>
                <a:gd name="T84" fmla="*/ 12 w 68"/>
                <a:gd name="T85" fmla="*/ 66 h 73"/>
                <a:gd name="T86" fmla="*/ 12 w 68"/>
                <a:gd name="T87" fmla="*/ 73 h 73"/>
                <a:gd name="T88" fmla="*/ 34 w 68"/>
                <a:gd name="T89" fmla="*/ 73 h 73"/>
                <a:gd name="T90" fmla="*/ 56 w 68"/>
                <a:gd name="T91" fmla="*/ 73 h 73"/>
                <a:gd name="T92" fmla="*/ 56 w 68"/>
                <a:gd name="T93" fmla="*/ 66 h 73"/>
                <a:gd name="T94" fmla="*/ 62 w 68"/>
                <a:gd name="T95" fmla="*/ 51 h 73"/>
                <a:gd name="T96" fmla="*/ 47 w 68"/>
                <a:gd name="T97" fmla="*/ 27 h 73"/>
                <a:gd name="T98" fmla="*/ 41 w 68"/>
                <a:gd name="T99" fmla="*/ 26 h 73"/>
                <a:gd name="T100" fmla="*/ 41 w 68"/>
                <a:gd name="T101" fmla="*/ 26 h 73"/>
                <a:gd name="T102" fmla="*/ 41 w 68"/>
                <a:gd name="T103" fmla="*/ 29 h 73"/>
                <a:gd name="T104" fmla="*/ 39 w 68"/>
                <a:gd name="T105" fmla="*/ 28 h 73"/>
                <a:gd name="T106" fmla="*/ 39 w 68"/>
                <a:gd name="T107" fmla="*/ 25 h 73"/>
                <a:gd name="T108" fmla="*/ 39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9" y="25"/>
                  </a:moveTo>
                  <a:lnTo>
                    <a:pt x="39" y="25"/>
                  </a:lnTo>
                  <a:cubicBezTo>
                    <a:pt x="40" y="24"/>
                    <a:pt x="41" y="22"/>
                    <a:pt x="41" y="21"/>
                  </a:cubicBezTo>
                  <a:cubicBezTo>
                    <a:pt x="41" y="19"/>
                    <a:pt x="40" y="17"/>
                    <a:pt x="39" y="16"/>
                  </a:cubicBezTo>
                  <a:lnTo>
                    <a:pt x="41" y="16"/>
                  </a:lnTo>
                  <a:lnTo>
                    <a:pt x="40" y="16"/>
                  </a:lnTo>
                  <a:cubicBezTo>
                    <a:pt x="40" y="15"/>
                    <a:pt x="39" y="14"/>
                    <a:pt x="38" y="13"/>
                  </a:cubicBezTo>
                  <a:cubicBezTo>
                    <a:pt x="38" y="13"/>
                    <a:pt x="38" y="12"/>
                    <a:pt x="37" y="12"/>
                  </a:cubicBezTo>
                  <a:cubicBezTo>
                    <a:pt x="38" y="12"/>
                    <a:pt x="38" y="12"/>
                    <a:pt x="39" y="13"/>
                  </a:cubicBezTo>
                  <a:cubicBezTo>
                    <a:pt x="40" y="13"/>
                    <a:pt x="41" y="14"/>
                    <a:pt x="41" y="15"/>
                  </a:cubicBezTo>
                  <a:lnTo>
                    <a:pt x="42" y="15"/>
                  </a:lnTo>
                  <a:lnTo>
                    <a:pt x="42" y="1"/>
                  </a:lnTo>
                  <a:lnTo>
                    <a:pt x="41" y="2"/>
                  </a:lnTo>
                  <a:cubicBezTo>
                    <a:pt x="41" y="2"/>
                    <a:pt x="40" y="3"/>
                    <a:pt x="39" y="4"/>
                  </a:cubicBezTo>
                  <a:cubicBezTo>
                    <a:pt x="38" y="4"/>
                    <a:pt x="38" y="5"/>
                    <a:pt x="37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9" y="3"/>
                    <a:pt x="40" y="2"/>
                    <a:pt x="40" y="1"/>
                  </a:cubicBezTo>
                  <a:lnTo>
                    <a:pt x="41" y="0"/>
                  </a:lnTo>
                  <a:lnTo>
                    <a:pt x="27" y="0"/>
                  </a:lnTo>
                  <a:lnTo>
                    <a:pt x="28" y="1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0" y="5"/>
                    <a:pt x="31" y="5"/>
                  </a:cubicBezTo>
                  <a:cubicBezTo>
                    <a:pt x="30" y="5"/>
                    <a:pt x="30" y="4"/>
                    <a:pt x="29" y="4"/>
                  </a:cubicBezTo>
                  <a:cubicBezTo>
                    <a:pt x="28" y="3"/>
                    <a:pt x="27" y="2"/>
                    <a:pt x="27" y="2"/>
                  </a:cubicBezTo>
                  <a:lnTo>
                    <a:pt x="26" y="1"/>
                  </a:lnTo>
                  <a:lnTo>
                    <a:pt x="26" y="15"/>
                  </a:lnTo>
                  <a:lnTo>
                    <a:pt x="27" y="15"/>
                  </a:lnTo>
                  <a:cubicBezTo>
                    <a:pt x="27" y="14"/>
                    <a:pt x="28" y="13"/>
                    <a:pt x="29" y="13"/>
                  </a:cubicBezTo>
                  <a:cubicBezTo>
                    <a:pt x="30" y="12"/>
                    <a:pt x="30" y="12"/>
                    <a:pt x="31" y="12"/>
                  </a:cubicBezTo>
                  <a:cubicBezTo>
                    <a:pt x="30" y="12"/>
                    <a:pt x="30" y="13"/>
                    <a:pt x="30" y="13"/>
                  </a:cubicBezTo>
                  <a:cubicBezTo>
                    <a:pt x="29" y="14"/>
                    <a:pt x="28" y="15"/>
                    <a:pt x="28" y="16"/>
                  </a:cubicBezTo>
                  <a:lnTo>
                    <a:pt x="27" y="16"/>
                  </a:lnTo>
                  <a:lnTo>
                    <a:pt x="29" y="16"/>
                  </a:lnTo>
                  <a:cubicBezTo>
                    <a:pt x="28" y="17"/>
                    <a:pt x="27" y="19"/>
                    <a:pt x="27" y="21"/>
                  </a:cubicBezTo>
                  <a:cubicBezTo>
                    <a:pt x="27" y="22"/>
                    <a:pt x="28" y="24"/>
                    <a:pt x="29" y="25"/>
                  </a:cubicBezTo>
                  <a:lnTo>
                    <a:pt x="29" y="25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7" y="26"/>
                  </a:lnTo>
                  <a:lnTo>
                    <a:pt x="27" y="26"/>
                  </a:lnTo>
                  <a:cubicBezTo>
                    <a:pt x="25" y="26"/>
                    <a:pt x="23" y="26"/>
                    <a:pt x="21" y="27"/>
                  </a:cubicBezTo>
                  <a:cubicBezTo>
                    <a:pt x="9" y="30"/>
                    <a:pt x="0" y="36"/>
                    <a:pt x="6" y="51"/>
                  </a:cubicBezTo>
                  <a:cubicBezTo>
                    <a:pt x="7" y="56"/>
                    <a:pt x="10" y="61"/>
                    <a:pt x="12" y="66"/>
                  </a:cubicBezTo>
                  <a:lnTo>
                    <a:pt x="12" y="73"/>
                  </a:lnTo>
                  <a:cubicBezTo>
                    <a:pt x="12" y="73"/>
                    <a:pt x="28" y="73"/>
                    <a:pt x="34" y="73"/>
                  </a:cubicBezTo>
                  <a:cubicBezTo>
                    <a:pt x="40" y="73"/>
                    <a:pt x="56" y="73"/>
                    <a:pt x="56" y="73"/>
                  </a:cubicBezTo>
                  <a:lnTo>
                    <a:pt x="56" y="66"/>
                  </a:lnTo>
                  <a:cubicBezTo>
                    <a:pt x="58" y="61"/>
                    <a:pt x="61" y="56"/>
                    <a:pt x="62" y="51"/>
                  </a:cubicBezTo>
                  <a:cubicBezTo>
                    <a:pt x="68" y="36"/>
                    <a:pt x="60" y="30"/>
                    <a:pt x="47" y="27"/>
                  </a:cubicBezTo>
                  <a:cubicBezTo>
                    <a:pt x="45" y="26"/>
                    <a:pt x="43" y="26"/>
                    <a:pt x="41" y="26"/>
                  </a:cubicBezTo>
                  <a:lnTo>
                    <a:pt x="41" y="26"/>
                  </a:lnTo>
                  <a:lnTo>
                    <a:pt x="41" y="29"/>
                  </a:lnTo>
                  <a:lnTo>
                    <a:pt x="39" y="28"/>
                  </a:lnTo>
                  <a:lnTo>
                    <a:pt x="39" y="25"/>
                  </a:lnTo>
                  <a:lnTo>
                    <a:pt x="39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74" name="Freeform 1702"/>
            <p:cNvSpPr>
              <a:spLocks/>
            </p:cNvSpPr>
            <p:nvPr userDrawn="1"/>
          </p:nvSpPr>
          <p:spPr bwMode="auto">
            <a:xfrm>
              <a:off x="372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75" name="Freeform 1703"/>
            <p:cNvSpPr>
              <a:spLocks/>
            </p:cNvSpPr>
            <p:nvPr userDrawn="1"/>
          </p:nvSpPr>
          <p:spPr bwMode="auto">
            <a:xfrm>
              <a:off x="362" y="208"/>
              <a:ext cx="1" cy="2"/>
            </a:xfrm>
            <a:custGeom>
              <a:avLst/>
              <a:gdLst>
                <a:gd name="T0" fmla="*/ 1 w 3"/>
                <a:gd name="T1" fmla="*/ 2 h 5"/>
                <a:gd name="T2" fmla="*/ 1 w 3"/>
                <a:gd name="T3" fmla="*/ 2 h 5"/>
                <a:gd name="T4" fmla="*/ 2 w 3"/>
                <a:gd name="T5" fmla="*/ 5 h 5"/>
                <a:gd name="T6" fmla="*/ 3 w 3"/>
                <a:gd name="T7" fmla="*/ 3 h 5"/>
                <a:gd name="T8" fmla="*/ 0 w 3"/>
                <a:gd name="T9" fmla="*/ 0 h 5"/>
                <a:gd name="T10" fmla="*/ 0 w 3"/>
                <a:gd name="T11" fmla="*/ 1 h 5"/>
                <a:gd name="T12" fmla="*/ 1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1" y="2"/>
                  </a:moveTo>
                  <a:lnTo>
                    <a:pt x="1" y="2"/>
                  </a:lnTo>
                  <a:cubicBezTo>
                    <a:pt x="1" y="3"/>
                    <a:pt x="1" y="4"/>
                    <a:pt x="2" y="5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2" y="2"/>
                    <a:pt x="1" y="1"/>
                    <a:pt x="0" y="0"/>
                  </a:cubicBezTo>
                  <a:lnTo>
                    <a:pt x="0" y="1"/>
                  </a:ln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76" name="Freeform 1704"/>
            <p:cNvSpPr>
              <a:spLocks/>
            </p:cNvSpPr>
            <p:nvPr userDrawn="1"/>
          </p:nvSpPr>
          <p:spPr bwMode="auto">
            <a:xfrm>
              <a:off x="361" y="205"/>
              <a:ext cx="2" cy="2"/>
            </a:xfrm>
            <a:custGeom>
              <a:avLst/>
              <a:gdLst>
                <a:gd name="T0" fmla="*/ 1 w 3"/>
                <a:gd name="T1" fmla="*/ 6 h 6"/>
                <a:gd name="T2" fmla="*/ 1 w 3"/>
                <a:gd name="T3" fmla="*/ 6 h 6"/>
                <a:gd name="T4" fmla="*/ 1 w 3"/>
                <a:gd name="T5" fmla="*/ 6 h 6"/>
                <a:gd name="T6" fmla="*/ 3 w 3"/>
                <a:gd name="T7" fmla="*/ 3 h 6"/>
                <a:gd name="T8" fmla="*/ 1 w 3"/>
                <a:gd name="T9" fmla="*/ 0 h 6"/>
                <a:gd name="T10" fmla="*/ 0 w 3"/>
                <a:gd name="T11" fmla="*/ 2 h 6"/>
                <a:gd name="T12" fmla="*/ 1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lnTo>
                    <a:pt x="1" y="6"/>
                  </a:lnTo>
                  <a:lnTo>
                    <a:pt x="1" y="6"/>
                  </a:lnTo>
                  <a:cubicBezTo>
                    <a:pt x="2" y="5"/>
                    <a:pt x="3" y="4"/>
                    <a:pt x="3" y="3"/>
                  </a:cubicBezTo>
                  <a:cubicBezTo>
                    <a:pt x="2" y="2"/>
                    <a:pt x="2" y="1"/>
                    <a:pt x="1" y="0"/>
                  </a:cubicBezTo>
                  <a:lnTo>
                    <a:pt x="0" y="2"/>
                  </a:lnTo>
                  <a:cubicBezTo>
                    <a:pt x="0" y="3"/>
                    <a:pt x="0" y="5"/>
                    <a:pt x="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77" name="Freeform 1705"/>
            <p:cNvSpPr>
              <a:spLocks/>
            </p:cNvSpPr>
            <p:nvPr userDrawn="1"/>
          </p:nvSpPr>
          <p:spPr bwMode="auto">
            <a:xfrm>
              <a:off x="361" y="204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1" y="1"/>
                  </a:lnTo>
                  <a:lnTo>
                    <a:pt x="0" y="0"/>
                  </a:ln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78" name="Freeform 1706"/>
            <p:cNvSpPr>
              <a:spLocks/>
            </p:cNvSpPr>
            <p:nvPr userDrawn="1"/>
          </p:nvSpPr>
          <p:spPr bwMode="auto">
            <a:xfrm>
              <a:off x="361" y="201"/>
              <a:ext cx="2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1 w 3"/>
                <a:gd name="T5" fmla="*/ 6 h 6"/>
                <a:gd name="T6" fmla="*/ 3 w 3"/>
                <a:gd name="T7" fmla="*/ 2 h 6"/>
                <a:gd name="T8" fmla="*/ 2 w 3"/>
                <a:gd name="T9" fmla="*/ 0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lnTo>
                    <a:pt x="1" y="6"/>
                  </a:lnTo>
                  <a:cubicBezTo>
                    <a:pt x="2" y="4"/>
                    <a:pt x="2" y="3"/>
                    <a:pt x="3" y="2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79" name="Freeform 1707"/>
            <p:cNvSpPr>
              <a:spLocks/>
            </p:cNvSpPr>
            <p:nvPr userDrawn="1"/>
          </p:nvSpPr>
          <p:spPr bwMode="auto">
            <a:xfrm>
              <a:off x="363" y="200"/>
              <a:ext cx="1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4 h 4"/>
                <a:gd name="T6" fmla="*/ 4 w 4"/>
                <a:gd name="T7" fmla="*/ 1 h 4"/>
                <a:gd name="T8" fmla="*/ 3 w 4"/>
                <a:gd name="T9" fmla="*/ 0 h 4"/>
                <a:gd name="T10" fmla="*/ 0 w 4"/>
                <a:gd name="T11" fmla="*/ 3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4"/>
                  </a:lnTo>
                  <a:cubicBezTo>
                    <a:pt x="1" y="3"/>
                    <a:pt x="2" y="2"/>
                    <a:pt x="4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80" name="Rectangle 1708"/>
            <p:cNvSpPr>
              <a:spLocks noChangeArrowheads="1"/>
            </p:cNvSpPr>
            <p:nvPr userDrawn="1"/>
          </p:nvSpPr>
          <p:spPr bwMode="auto">
            <a:xfrm>
              <a:off x="364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81" name="Freeform 1709"/>
            <p:cNvSpPr>
              <a:spLocks/>
            </p:cNvSpPr>
            <p:nvPr userDrawn="1"/>
          </p:nvSpPr>
          <p:spPr bwMode="auto">
            <a:xfrm>
              <a:off x="364" y="199"/>
              <a:ext cx="3" cy="3"/>
            </a:xfrm>
            <a:custGeom>
              <a:avLst/>
              <a:gdLst>
                <a:gd name="T0" fmla="*/ 2 w 6"/>
                <a:gd name="T1" fmla="*/ 1 h 6"/>
                <a:gd name="T2" fmla="*/ 2 w 6"/>
                <a:gd name="T3" fmla="*/ 1 h 6"/>
                <a:gd name="T4" fmla="*/ 0 w 6"/>
                <a:gd name="T5" fmla="*/ 3 h 6"/>
                <a:gd name="T6" fmla="*/ 3 w 6"/>
                <a:gd name="T7" fmla="*/ 6 h 6"/>
                <a:gd name="T8" fmla="*/ 6 w 6"/>
                <a:gd name="T9" fmla="*/ 3 h 6"/>
                <a:gd name="T10" fmla="*/ 4 w 6"/>
                <a:gd name="T11" fmla="*/ 0 h 6"/>
                <a:gd name="T12" fmla="*/ 2 w 6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2" y="1"/>
                  </a:moveTo>
                  <a:lnTo>
                    <a:pt x="2" y="1"/>
                  </a:lnTo>
                  <a:cubicBezTo>
                    <a:pt x="1" y="2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82" name="Freeform 1710"/>
            <p:cNvSpPr>
              <a:spLocks/>
            </p:cNvSpPr>
            <p:nvPr userDrawn="1"/>
          </p:nvSpPr>
          <p:spPr bwMode="auto">
            <a:xfrm>
              <a:off x="366" y="199"/>
              <a:ext cx="2" cy="1"/>
            </a:xfrm>
            <a:custGeom>
              <a:avLst/>
              <a:gdLst>
                <a:gd name="T0" fmla="*/ 0 w 4"/>
                <a:gd name="T1" fmla="*/ 1 h 4"/>
                <a:gd name="T2" fmla="*/ 0 w 4"/>
                <a:gd name="T3" fmla="*/ 1 h 4"/>
                <a:gd name="T4" fmla="*/ 2 w 4"/>
                <a:gd name="T5" fmla="*/ 4 h 4"/>
                <a:gd name="T6" fmla="*/ 4 w 4"/>
                <a:gd name="T7" fmla="*/ 1 h 4"/>
                <a:gd name="T8" fmla="*/ 4 w 4"/>
                <a:gd name="T9" fmla="*/ 0 h 4"/>
                <a:gd name="T10" fmla="*/ 0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lnTo>
                    <a:pt x="4" y="0"/>
                  </a:ln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83" name="Freeform 1711"/>
            <p:cNvSpPr>
              <a:spLocks/>
            </p:cNvSpPr>
            <p:nvPr userDrawn="1"/>
          </p:nvSpPr>
          <p:spPr bwMode="auto">
            <a:xfrm>
              <a:off x="367" y="200"/>
              <a:ext cx="2" cy="2"/>
            </a:xfrm>
            <a:custGeom>
              <a:avLst/>
              <a:gdLst>
                <a:gd name="T0" fmla="*/ 3 w 4"/>
                <a:gd name="T1" fmla="*/ 0 h 6"/>
                <a:gd name="T2" fmla="*/ 3 w 4"/>
                <a:gd name="T3" fmla="*/ 0 h 6"/>
                <a:gd name="T4" fmla="*/ 0 w 4"/>
                <a:gd name="T5" fmla="*/ 2 h 6"/>
                <a:gd name="T6" fmla="*/ 3 w 4"/>
                <a:gd name="T7" fmla="*/ 6 h 6"/>
                <a:gd name="T8" fmla="*/ 4 w 4"/>
                <a:gd name="T9" fmla="*/ 5 h 6"/>
                <a:gd name="T10" fmla="*/ 3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2"/>
                  </a:cubicBezTo>
                  <a:cubicBezTo>
                    <a:pt x="1" y="3"/>
                    <a:pt x="2" y="5"/>
                    <a:pt x="3" y="6"/>
                  </a:cubicBezTo>
                  <a:lnTo>
                    <a:pt x="4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84" name="Freeform 1712"/>
            <p:cNvSpPr>
              <a:spLocks/>
            </p:cNvSpPr>
            <p:nvPr userDrawn="1"/>
          </p:nvSpPr>
          <p:spPr bwMode="auto">
            <a:xfrm>
              <a:off x="368" y="202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85" name="Freeform 1713"/>
            <p:cNvSpPr>
              <a:spLocks/>
            </p:cNvSpPr>
            <p:nvPr userDrawn="1"/>
          </p:nvSpPr>
          <p:spPr bwMode="auto">
            <a:xfrm>
              <a:off x="367" y="203"/>
              <a:ext cx="2" cy="2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3 w 5"/>
                <a:gd name="T5" fmla="*/ 0 h 6"/>
                <a:gd name="T6" fmla="*/ 0 w 5"/>
                <a:gd name="T7" fmla="*/ 3 h 6"/>
                <a:gd name="T8" fmla="*/ 3 w 5"/>
                <a:gd name="T9" fmla="*/ 6 h 6"/>
                <a:gd name="T10" fmla="*/ 5 w 5"/>
                <a:gd name="T11" fmla="*/ 3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86" name="Freeform 1714"/>
            <p:cNvSpPr>
              <a:spLocks/>
            </p:cNvSpPr>
            <p:nvPr userDrawn="1"/>
          </p:nvSpPr>
          <p:spPr bwMode="auto">
            <a:xfrm>
              <a:off x="368" y="205"/>
              <a:ext cx="2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0 w 3"/>
                <a:gd name="T5" fmla="*/ 2 h 5"/>
                <a:gd name="T6" fmla="*/ 3 w 3"/>
                <a:gd name="T7" fmla="*/ 5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87" name="Freeform 1715"/>
            <p:cNvSpPr>
              <a:spLocks/>
            </p:cNvSpPr>
            <p:nvPr userDrawn="1"/>
          </p:nvSpPr>
          <p:spPr bwMode="auto">
            <a:xfrm>
              <a:off x="368" y="207"/>
              <a:ext cx="2" cy="3"/>
            </a:xfrm>
            <a:custGeom>
              <a:avLst/>
              <a:gdLst>
                <a:gd name="T0" fmla="*/ 3 w 4"/>
                <a:gd name="T1" fmla="*/ 0 h 5"/>
                <a:gd name="T2" fmla="*/ 3 w 4"/>
                <a:gd name="T3" fmla="*/ 0 h 5"/>
                <a:gd name="T4" fmla="*/ 3 w 4"/>
                <a:gd name="T5" fmla="*/ 0 h 5"/>
                <a:gd name="T6" fmla="*/ 0 w 4"/>
                <a:gd name="T7" fmla="*/ 2 h 5"/>
                <a:gd name="T8" fmla="*/ 3 w 4"/>
                <a:gd name="T9" fmla="*/ 5 h 5"/>
                <a:gd name="T10" fmla="*/ 3 w 4"/>
                <a:gd name="T11" fmla="*/ 4 h 5"/>
                <a:gd name="T12" fmla="*/ 3 w 4"/>
                <a:gd name="T13" fmla="*/ 4 h 5"/>
                <a:gd name="T14" fmla="*/ 4 w 4"/>
                <a:gd name="T15" fmla="*/ 4 h 5"/>
                <a:gd name="T16" fmla="*/ 3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cubicBezTo>
                    <a:pt x="2" y="0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3" y="4"/>
                  </a:lnTo>
                  <a:lnTo>
                    <a:pt x="3" y="4"/>
                  </a:lnTo>
                  <a:lnTo>
                    <a:pt x="4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88" name="Freeform 1716"/>
            <p:cNvSpPr>
              <a:spLocks/>
            </p:cNvSpPr>
            <p:nvPr userDrawn="1"/>
          </p:nvSpPr>
          <p:spPr bwMode="auto">
            <a:xfrm>
              <a:off x="370" y="210"/>
              <a:ext cx="0" cy="0"/>
            </a:xfrm>
            <a:custGeom>
              <a:avLst/>
              <a:gdLst>
                <a:gd name="T0" fmla="*/ 1 h 2"/>
                <a:gd name="T1" fmla="*/ 1 h 2"/>
                <a:gd name="T2" fmla="*/ 2 h 2"/>
                <a:gd name="T3" fmla="*/ 0 h 2"/>
                <a:gd name="T4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89" name="Freeform 1717"/>
            <p:cNvSpPr>
              <a:spLocks/>
            </p:cNvSpPr>
            <p:nvPr userDrawn="1"/>
          </p:nvSpPr>
          <p:spPr bwMode="auto">
            <a:xfrm>
              <a:off x="365" y="214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90" name="Freeform 1718"/>
            <p:cNvSpPr>
              <a:spLocks/>
            </p:cNvSpPr>
            <p:nvPr userDrawn="1"/>
          </p:nvSpPr>
          <p:spPr bwMode="auto">
            <a:xfrm>
              <a:off x="363" y="213"/>
              <a:ext cx="2" cy="1"/>
            </a:xfrm>
            <a:custGeom>
              <a:avLst/>
              <a:gdLst>
                <a:gd name="T0" fmla="*/ 4 w 4"/>
                <a:gd name="T1" fmla="*/ 2 h 3"/>
                <a:gd name="T2" fmla="*/ 4 w 4"/>
                <a:gd name="T3" fmla="*/ 2 h 3"/>
                <a:gd name="T4" fmla="*/ 0 w 4"/>
                <a:gd name="T5" fmla="*/ 0 h 3"/>
                <a:gd name="T6" fmla="*/ 2 w 4"/>
                <a:gd name="T7" fmla="*/ 3 h 3"/>
                <a:gd name="T8" fmla="*/ 3 w 4"/>
                <a:gd name="T9" fmla="*/ 3 h 3"/>
                <a:gd name="T10" fmla="*/ 3 w 4"/>
                <a:gd name="T11" fmla="*/ 3 h 3"/>
                <a:gd name="T12" fmla="*/ 4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lnTo>
                    <a:pt x="4" y="2"/>
                  </a:lnTo>
                  <a:cubicBezTo>
                    <a:pt x="2" y="1"/>
                    <a:pt x="1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lnTo>
                    <a:pt x="3" y="3"/>
                  </a:lnTo>
                  <a:lnTo>
                    <a:pt x="3" y="3"/>
                  </a:lnTo>
                  <a:cubicBezTo>
                    <a:pt x="3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91" name="Freeform 1719"/>
            <p:cNvSpPr>
              <a:spLocks/>
            </p:cNvSpPr>
            <p:nvPr userDrawn="1"/>
          </p:nvSpPr>
          <p:spPr bwMode="auto">
            <a:xfrm>
              <a:off x="363" y="210"/>
              <a:ext cx="1" cy="2"/>
            </a:xfrm>
            <a:custGeom>
              <a:avLst/>
              <a:gdLst>
                <a:gd name="T0" fmla="*/ 2 w 4"/>
                <a:gd name="T1" fmla="*/ 5 h 6"/>
                <a:gd name="T2" fmla="*/ 2 w 4"/>
                <a:gd name="T3" fmla="*/ 5 h 6"/>
                <a:gd name="T4" fmla="*/ 2 w 4"/>
                <a:gd name="T5" fmla="*/ 6 h 6"/>
                <a:gd name="T6" fmla="*/ 4 w 4"/>
                <a:gd name="T7" fmla="*/ 2 h 6"/>
                <a:gd name="T8" fmla="*/ 1 w 4"/>
                <a:gd name="T9" fmla="*/ 0 h 6"/>
                <a:gd name="T10" fmla="*/ 0 w 4"/>
                <a:gd name="T11" fmla="*/ 2 h 6"/>
                <a:gd name="T12" fmla="*/ 2 w 4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2" y="5"/>
                  </a:moveTo>
                  <a:lnTo>
                    <a:pt x="2" y="5"/>
                  </a:lnTo>
                  <a:lnTo>
                    <a:pt x="2" y="6"/>
                  </a:lnTo>
                  <a:cubicBezTo>
                    <a:pt x="3" y="4"/>
                    <a:pt x="3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1" y="3"/>
                    <a:pt x="1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92" name="Freeform 1720"/>
            <p:cNvSpPr>
              <a:spLocks/>
            </p:cNvSpPr>
            <p:nvPr userDrawn="1"/>
          </p:nvSpPr>
          <p:spPr bwMode="auto">
            <a:xfrm>
              <a:off x="369" y="198"/>
              <a:ext cx="2" cy="10"/>
            </a:xfrm>
            <a:custGeom>
              <a:avLst/>
              <a:gdLst>
                <a:gd name="T0" fmla="*/ 2 w 5"/>
                <a:gd name="T1" fmla="*/ 0 h 22"/>
                <a:gd name="T2" fmla="*/ 2 w 5"/>
                <a:gd name="T3" fmla="*/ 0 h 22"/>
                <a:gd name="T4" fmla="*/ 0 w 5"/>
                <a:gd name="T5" fmla="*/ 1 h 22"/>
                <a:gd name="T6" fmla="*/ 4 w 5"/>
                <a:gd name="T7" fmla="*/ 22 h 22"/>
                <a:gd name="T8" fmla="*/ 4 w 5"/>
                <a:gd name="T9" fmla="*/ 21 h 22"/>
                <a:gd name="T10" fmla="*/ 4 w 5"/>
                <a:gd name="T11" fmla="*/ 21 h 22"/>
                <a:gd name="T12" fmla="*/ 5 w 5"/>
                <a:gd name="T13" fmla="*/ 22 h 22"/>
                <a:gd name="T14" fmla="*/ 2 w 5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2">
                  <a:moveTo>
                    <a:pt x="2" y="0"/>
                  </a:moveTo>
                  <a:lnTo>
                    <a:pt x="2" y="0"/>
                  </a:lnTo>
                  <a:cubicBezTo>
                    <a:pt x="1" y="0"/>
                    <a:pt x="0" y="0"/>
                    <a:pt x="0" y="1"/>
                  </a:cubicBezTo>
                  <a:lnTo>
                    <a:pt x="4" y="22"/>
                  </a:lnTo>
                  <a:cubicBezTo>
                    <a:pt x="4" y="21"/>
                    <a:pt x="4" y="21"/>
                    <a:pt x="4" y="21"/>
                  </a:cubicBezTo>
                  <a:lnTo>
                    <a:pt x="4" y="21"/>
                  </a:lnTo>
                  <a:cubicBezTo>
                    <a:pt x="4" y="21"/>
                    <a:pt x="5" y="21"/>
                    <a:pt x="5" y="22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93" name="Freeform 1721"/>
            <p:cNvSpPr>
              <a:spLocks/>
            </p:cNvSpPr>
            <p:nvPr userDrawn="1"/>
          </p:nvSpPr>
          <p:spPr bwMode="auto">
            <a:xfrm>
              <a:off x="366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94" name="Freeform 1722"/>
            <p:cNvSpPr>
              <a:spLocks/>
            </p:cNvSpPr>
            <p:nvPr userDrawn="1"/>
          </p:nvSpPr>
          <p:spPr bwMode="auto">
            <a:xfrm>
              <a:off x="363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4" y="6"/>
                    <a:pt x="4" y="5"/>
                    <a:pt x="5" y="4"/>
                  </a:cubicBezTo>
                  <a:cubicBezTo>
                    <a:pt x="4" y="3"/>
                    <a:pt x="4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95" name="Freeform 1723"/>
            <p:cNvSpPr>
              <a:spLocks/>
            </p:cNvSpPr>
            <p:nvPr userDrawn="1"/>
          </p:nvSpPr>
          <p:spPr bwMode="auto">
            <a:xfrm>
              <a:off x="364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96" name="Freeform 1724"/>
            <p:cNvSpPr>
              <a:spLocks/>
            </p:cNvSpPr>
            <p:nvPr userDrawn="1"/>
          </p:nvSpPr>
          <p:spPr bwMode="auto">
            <a:xfrm>
              <a:off x="366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5 w 5"/>
                <a:gd name="T5" fmla="*/ 3 h 6"/>
                <a:gd name="T6" fmla="*/ 3 w 5"/>
                <a:gd name="T7" fmla="*/ 0 h 6"/>
                <a:gd name="T8" fmla="*/ 0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97" name="Freeform 1725"/>
            <p:cNvSpPr>
              <a:spLocks/>
            </p:cNvSpPr>
            <p:nvPr userDrawn="1"/>
          </p:nvSpPr>
          <p:spPr bwMode="auto">
            <a:xfrm>
              <a:off x="367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5 w 5"/>
                <a:gd name="T5" fmla="*/ 2 h 5"/>
                <a:gd name="T6" fmla="*/ 3 w 5"/>
                <a:gd name="T7" fmla="*/ 0 h 5"/>
                <a:gd name="T8" fmla="*/ 0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3" y="4"/>
                    <a:pt x="4" y="3"/>
                    <a:pt x="5" y="2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3"/>
                    <a:pt x="2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98" name="Freeform 1726"/>
            <p:cNvSpPr>
              <a:spLocks/>
            </p:cNvSpPr>
            <p:nvPr userDrawn="1"/>
          </p:nvSpPr>
          <p:spPr bwMode="auto">
            <a:xfrm>
              <a:off x="362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5 w 5"/>
                <a:gd name="T5" fmla="*/ 4 h 8"/>
                <a:gd name="T6" fmla="*/ 3 w 5"/>
                <a:gd name="T7" fmla="*/ 0 h 8"/>
                <a:gd name="T8" fmla="*/ 0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4" y="2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6"/>
                    <a:pt x="2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99" name="Freeform 1727"/>
            <p:cNvSpPr>
              <a:spLocks/>
            </p:cNvSpPr>
            <p:nvPr userDrawn="1"/>
          </p:nvSpPr>
          <p:spPr bwMode="auto">
            <a:xfrm>
              <a:off x="363" y="204"/>
              <a:ext cx="2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5 w 5"/>
                <a:gd name="T5" fmla="*/ 3 h 7"/>
                <a:gd name="T6" fmla="*/ 3 w 5"/>
                <a:gd name="T7" fmla="*/ 0 h 7"/>
                <a:gd name="T8" fmla="*/ 0 w 5"/>
                <a:gd name="T9" fmla="*/ 4 h 7"/>
                <a:gd name="T10" fmla="*/ 2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cubicBezTo>
                    <a:pt x="3" y="6"/>
                    <a:pt x="4" y="5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00" name="Freeform 1728"/>
            <p:cNvSpPr>
              <a:spLocks/>
            </p:cNvSpPr>
            <p:nvPr userDrawn="1"/>
          </p:nvSpPr>
          <p:spPr bwMode="auto">
            <a:xfrm>
              <a:off x="364" y="206"/>
              <a:ext cx="3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3 w 5"/>
                <a:gd name="T5" fmla="*/ 6 h 7"/>
                <a:gd name="T6" fmla="*/ 2 w 5"/>
                <a:gd name="T7" fmla="*/ 5 h 7"/>
                <a:gd name="T8" fmla="*/ 3 w 5"/>
                <a:gd name="T9" fmla="*/ 5 h 7"/>
                <a:gd name="T10" fmla="*/ 3 w 5"/>
                <a:gd name="T11" fmla="*/ 5 h 7"/>
                <a:gd name="T12" fmla="*/ 5 w 5"/>
                <a:gd name="T13" fmla="*/ 3 h 7"/>
                <a:gd name="T14" fmla="*/ 3 w 5"/>
                <a:gd name="T15" fmla="*/ 0 h 7"/>
                <a:gd name="T16" fmla="*/ 0 w 5"/>
                <a:gd name="T17" fmla="*/ 4 h 7"/>
                <a:gd name="T18" fmla="*/ 2 w 5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lnTo>
                    <a:pt x="3" y="6"/>
                  </a:lnTo>
                  <a:cubicBezTo>
                    <a:pt x="3" y="6"/>
                    <a:pt x="2" y="6"/>
                    <a:pt x="2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4" y="4"/>
                    <a:pt x="5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01" name="Freeform 1729"/>
            <p:cNvSpPr>
              <a:spLocks/>
            </p:cNvSpPr>
            <p:nvPr userDrawn="1"/>
          </p:nvSpPr>
          <p:spPr bwMode="auto">
            <a:xfrm>
              <a:off x="366" y="207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4 w 4"/>
                <a:gd name="T5" fmla="*/ 4 h 4"/>
                <a:gd name="T6" fmla="*/ 4 w 4"/>
                <a:gd name="T7" fmla="*/ 2 h 4"/>
                <a:gd name="T8" fmla="*/ 2 w 4"/>
                <a:gd name="T9" fmla="*/ 0 h 4"/>
                <a:gd name="T10" fmla="*/ 0 w 4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cubicBezTo>
                    <a:pt x="1" y="3"/>
                    <a:pt x="2" y="3"/>
                    <a:pt x="4" y="4"/>
                  </a:cubicBezTo>
                  <a:lnTo>
                    <a:pt x="4" y="2"/>
                  </a:lnTo>
                  <a:cubicBezTo>
                    <a:pt x="3" y="2"/>
                    <a:pt x="3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02" name="Rectangle 1730"/>
            <p:cNvSpPr>
              <a:spLocks noChangeArrowheads="1"/>
            </p:cNvSpPr>
            <p:nvPr userDrawn="1"/>
          </p:nvSpPr>
          <p:spPr bwMode="auto">
            <a:xfrm>
              <a:off x="36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03" name="Freeform 1731"/>
            <p:cNvSpPr>
              <a:spLocks/>
            </p:cNvSpPr>
            <p:nvPr userDrawn="1"/>
          </p:nvSpPr>
          <p:spPr bwMode="auto">
            <a:xfrm>
              <a:off x="368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2 w 3"/>
                <a:gd name="T5" fmla="*/ 2 h 3"/>
                <a:gd name="T6" fmla="*/ 3 w 3"/>
                <a:gd name="T7" fmla="*/ 3 h 3"/>
                <a:gd name="T8" fmla="*/ 3 w 3"/>
                <a:gd name="T9" fmla="*/ 2 h 3"/>
                <a:gd name="T10" fmla="*/ 1 w 3"/>
                <a:gd name="T11" fmla="*/ 0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2" y="2"/>
                    <a:pt x="2" y="2"/>
                  </a:cubicBezTo>
                  <a:lnTo>
                    <a:pt x="3" y="3"/>
                  </a:lnTo>
                  <a:lnTo>
                    <a:pt x="3" y="2"/>
                  </a:lnTo>
                  <a:cubicBezTo>
                    <a:pt x="3" y="1"/>
                    <a:pt x="2" y="1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04" name="Freeform 1732"/>
            <p:cNvSpPr>
              <a:spLocks/>
            </p:cNvSpPr>
            <p:nvPr userDrawn="1"/>
          </p:nvSpPr>
          <p:spPr bwMode="auto">
            <a:xfrm>
              <a:off x="367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05" name="Freeform 1733"/>
            <p:cNvSpPr>
              <a:spLocks/>
            </p:cNvSpPr>
            <p:nvPr userDrawn="1"/>
          </p:nvSpPr>
          <p:spPr bwMode="auto">
            <a:xfrm>
              <a:off x="366" y="212"/>
              <a:ext cx="1" cy="1"/>
            </a:xfrm>
            <a:custGeom>
              <a:avLst/>
              <a:gdLst>
                <a:gd name="T0" fmla="*/ 2 w 3"/>
                <a:gd name="T1" fmla="*/ 2 h 2"/>
                <a:gd name="T2" fmla="*/ 2 w 3"/>
                <a:gd name="T3" fmla="*/ 2 h 2"/>
                <a:gd name="T4" fmla="*/ 3 w 3"/>
                <a:gd name="T5" fmla="*/ 2 h 2"/>
                <a:gd name="T6" fmla="*/ 0 w 3"/>
                <a:gd name="T7" fmla="*/ 0 h 2"/>
                <a:gd name="T8" fmla="*/ 0 w 3"/>
                <a:gd name="T9" fmla="*/ 0 h 2"/>
                <a:gd name="T10" fmla="*/ 2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lnTo>
                    <a:pt x="2" y="2"/>
                  </a:lnTo>
                  <a:cubicBezTo>
                    <a:pt x="2" y="2"/>
                    <a:pt x="3" y="2"/>
                    <a:pt x="3" y="2"/>
                  </a:cubicBezTo>
                  <a:cubicBezTo>
                    <a:pt x="2" y="1"/>
                    <a:pt x="1" y="1"/>
                    <a:pt x="0" y="0"/>
                  </a:cubicBez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06" name="Freeform 1734"/>
            <p:cNvSpPr>
              <a:spLocks/>
            </p:cNvSpPr>
            <p:nvPr userDrawn="1"/>
          </p:nvSpPr>
          <p:spPr bwMode="auto">
            <a:xfrm>
              <a:off x="362" y="206"/>
              <a:ext cx="2" cy="3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2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07" name="Freeform 1735"/>
            <p:cNvSpPr>
              <a:spLocks/>
            </p:cNvSpPr>
            <p:nvPr userDrawn="1"/>
          </p:nvSpPr>
          <p:spPr bwMode="auto">
            <a:xfrm>
              <a:off x="363" y="208"/>
              <a:ext cx="2" cy="2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1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08" name="Freeform 1736"/>
            <p:cNvSpPr>
              <a:spLocks/>
            </p:cNvSpPr>
            <p:nvPr userDrawn="1"/>
          </p:nvSpPr>
          <p:spPr bwMode="auto">
            <a:xfrm>
              <a:off x="365" y="209"/>
              <a:ext cx="2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3 w 4"/>
                <a:gd name="T5" fmla="*/ 6 h 6"/>
                <a:gd name="T6" fmla="*/ 2 w 4"/>
                <a:gd name="T7" fmla="*/ 4 h 6"/>
                <a:gd name="T8" fmla="*/ 2 w 4"/>
                <a:gd name="T9" fmla="*/ 4 h 6"/>
                <a:gd name="T10" fmla="*/ 4 w 4"/>
                <a:gd name="T11" fmla="*/ 4 h 6"/>
                <a:gd name="T12" fmla="*/ 4 w 4"/>
                <a:gd name="T13" fmla="*/ 3 h 6"/>
                <a:gd name="T14" fmla="*/ 1 w 4"/>
                <a:gd name="T15" fmla="*/ 0 h 6"/>
                <a:gd name="T16" fmla="*/ 0 w 4"/>
                <a:gd name="T17" fmla="*/ 3 h 6"/>
                <a:gd name="T18" fmla="*/ 3 w 4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lnTo>
                    <a:pt x="3" y="6"/>
                  </a:lnTo>
                  <a:cubicBezTo>
                    <a:pt x="2" y="5"/>
                    <a:pt x="2" y="5"/>
                    <a:pt x="2" y="4"/>
                  </a:cubicBezTo>
                  <a:lnTo>
                    <a:pt x="2" y="4"/>
                  </a:lnTo>
                  <a:cubicBezTo>
                    <a:pt x="2" y="4"/>
                    <a:pt x="3" y="4"/>
                    <a:pt x="4" y="4"/>
                  </a:cubicBez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09" name="Freeform 1737"/>
            <p:cNvSpPr>
              <a:spLocks/>
            </p:cNvSpPr>
            <p:nvPr userDrawn="1"/>
          </p:nvSpPr>
          <p:spPr bwMode="auto">
            <a:xfrm>
              <a:off x="365" y="212"/>
              <a:ext cx="2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0 w 4"/>
                <a:gd name="T5" fmla="*/ 2 h 3"/>
                <a:gd name="T6" fmla="*/ 1 w 4"/>
                <a:gd name="T7" fmla="*/ 3 h 3"/>
                <a:gd name="T8" fmla="*/ 4 w 4"/>
                <a:gd name="T9" fmla="*/ 3 h 3"/>
                <a:gd name="T10" fmla="*/ 4 w 4"/>
                <a:gd name="T11" fmla="*/ 3 h 3"/>
                <a:gd name="T12" fmla="*/ 3 w 4"/>
                <a:gd name="T13" fmla="*/ 1 h 3"/>
                <a:gd name="T14" fmla="*/ 4 w 4"/>
                <a:gd name="T15" fmla="*/ 1 h 3"/>
                <a:gd name="T16" fmla="*/ 2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0" y="2"/>
                  </a:cubicBezTo>
                  <a:lnTo>
                    <a:pt x="1" y="3"/>
                  </a:lnTo>
                  <a:cubicBezTo>
                    <a:pt x="2" y="3"/>
                    <a:pt x="3" y="3"/>
                    <a:pt x="4" y="3"/>
                  </a:cubicBezTo>
                  <a:lnTo>
                    <a:pt x="4" y="3"/>
                  </a:lnTo>
                  <a:cubicBezTo>
                    <a:pt x="4" y="2"/>
                    <a:pt x="3" y="2"/>
                    <a:pt x="3" y="1"/>
                  </a:cubicBezTo>
                  <a:lnTo>
                    <a:pt x="4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10" name="Freeform 1738"/>
            <p:cNvSpPr>
              <a:spLocks/>
            </p:cNvSpPr>
            <p:nvPr userDrawn="1"/>
          </p:nvSpPr>
          <p:spPr bwMode="auto">
            <a:xfrm>
              <a:off x="364" y="211"/>
              <a:ext cx="2" cy="2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3 h 5"/>
                <a:gd name="T6" fmla="*/ 3 w 4"/>
                <a:gd name="T7" fmla="*/ 5 h 5"/>
                <a:gd name="T8" fmla="*/ 4 w 4"/>
                <a:gd name="T9" fmla="*/ 2 h 5"/>
                <a:gd name="T10" fmla="*/ 1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2" y="4"/>
                    <a:pt x="3" y="5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11" name="Freeform 1739"/>
            <p:cNvSpPr>
              <a:spLocks/>
            </p:cNvSpPr>
            <p:nvPr userDrawn="1"/>
          </p:nvSpPr>
          <p:spPr bwMode="auto">
            <a:xfrm>
              <a:off x="371" y="20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0 w 2"/>
                <a:gd name="T5" fmla="*/ 0 h 2"/>
                <a:gd name="T6" fmla="*/ 1 w 2"/>
                <a:gd name="T7" fmla="*/ 2 h 2"/>
                <a:gd name="T8" fmla="*/ 2 w 2"/>
                <a:gd name="T9" fmla="*/ 2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2"/>
                  </a:lnTo>
                  <a:lnTo>
                    <a:pt x="2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12" name="Freeform 1740"/>
            <p:cNvSpPr>
              <a:spLocks/>
            </p:cNvSpPr>
            <p:nvPr userDrawn="1"/>
          </p:nvSpPr>
          <p:spPr bwMode="auto">
            <a:xfrm>
              <a:off x="371" y="205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0 w 1"/>
                <a:gd name="T7" fmla="*/ 2 h 2"/>
                <a:gd name="T8" fmla="*/ 1 w 1"/>
                <a:gd name="T9" fmla="*/ 2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13" name="Freeform 1741"/>
            <p:cNvSpPr>
              <a:spLocks/>
            </p:cNvSpPr>
            <p:nvPr userDrawn="1"/>
          </p:nvSpPr>
          <p:spPr bwMode="auto">
            <a:xfrm>
              <a:off x="371" y="204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14" name="Freeform 1742"/>
            <p:cNvSpPr>
              <a:spLocks/>
            </p:cNvSpPr>
            <p:nvPr userDrawn="1"/>
          </p:nvSpPr>
          <p:spPr bwMode="auto">
            <a:xfrm>
              <a:off x="371" y="203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1 h 2"/>
                <a:gd name="T6" fmla="*/ 0 w 2"/>
                <a:gd name="T7" fmla="*/ 2 h 2"/>
                <a:gd name="T8" fmla="*/ 2 w 2"/>
                <a:gd name="T9" fmla="*/ 2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15" name="Freeform 1743"/>
            <p:cNvSpPr>
              <a:spLocks/>
            </p:cNvSpPr>
            <p:nvPr userDrawn="1"/>
          </p:nvSpPr>
          <p:spPr bwMode="auto">
            <a:xfrm>
              <a:off x="371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1 h 1"/>
                <a:gd name="T8" fmla="*/ 2 w 2"/>
                <a:gd name="T9" fmla="*/ 1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16" name="Freeform 1744"/>
            <p:cNvSpPr>
              <a:spLocks/>
            </p:cNvSpPr>
            <p:nvPr userDrawn="1"/>
          </p:nvSpPr>
          <p:spPr bwMode="auto">
            <a:xfrm>
              <a:off x="371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  <a:gd name="T8" fmla="*/ 2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17" name="Freeform 1745"/>
            <p:cNvSpPr>
              <a:spLocks/>
            </p:cNvSpPr>
            <p:nvPr userDrawn="1"/>
          </p:nvSpPr>
          <p:spPr bwMode="auto">
            <a:xfrm>
              <a:off x="371" y="199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0 w 3"/>
                <a:gd name="T5" fmla="*/ 1 h 2"/>
                <a:gd name="T6" fmla="*/ 0 w 3"/>
                <a:gd name="T7" fmla="*/ 2 h 2"/>
                <a:gd name="T8" fmla="*/ 3 w 3"/>
                <a:gd name="T9" fmla="*/ 1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3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18" name="Freeform 1746"/>
            <p:cNvSpPr>
              <a:spLocks/>
            </p:cNvSpPr>
            <p:nvPr userDrawn="1"/>
          </p:nvSpPr>
          <p:spPr bwMode="auto">
            <a:xfrm>
              <a:off x="366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19" name="Freeform 1747"/>
            <p:cNvSpPr>
              <a:spLocks/>
            </p:cNvSpPr>
            <p:nvPr userDrawn="1"/>
          </p:nvSpPr>
          <p:spPr bwMode="auto">
            <a:xfrm>
              <a:off x="365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20" name="Freeform 1748"/>
            <p:cNvSpPr>
              <a:spLocks/>
            </p:cNvSpPr>
            <p:nvPr userDrawn="1"/>
          </p:nvSpPr>
          <p:spPr bwMode="auto">
            <a:xfrm>
              <a:off x="363" y="205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1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2" y="3"/>
                  </a:ln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21" name="Freeform 1749"/>
            <p:cNvSpPr>
              <a:spLocks/>
            </p:cNvSpPr>
            <p:nvPr userDrawn="1"/>
          </p:nvSpPr>
          <p:spPr bwMode="auto">
            <a:xfrm>
              <a:off x="362" y="207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22" name="Freeform 1750"/>
            <p:cNvSpPr>
              <a:spLocks/>
            </p:cNvSpPr>
            <p:nvPr userDrawn="1"/>
          </p:nvSpPr>
          <p:spPr bwMode="auto">
            <a:xfrm>
              <a:off x="364" y="207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23" name="Freeform 1751"/>
            <p:cNvSpPr>
              <a:spLocks/>
            </p:cNvSpPr>
            <p:nvPr userDrawn="1"/>
          </p:nvSpPr>
          <p:spPr bwMode="auto">
            <a:xfrm>
              <a:off x="367" y="206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24" name="Freeform 1752"/>
            <p:cNvSpPr>
              <a:spLocks/>
            </p:cNvSpPr>
            <p:nvPr userDrawn="1"/>
          </p:nvSpPr>
          <p:spPr bwMode="auto">
            <a:xfrm>
              <a:off x="366" y="205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25" name="Freeform 1753"/>
            <p:cNvSpPr>
              <a:spLocks/>
            </p:cNvSpPr>
            <p:nvPr userDrawn="1"/>
          </p:nvSpPr>
          <p:spPr bwMode="auto">
            <a:xfrm>
              <a:off x="367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26" name="Freeform 1754"/>
            <p:cNvSpPr>
              <a:spLocks/>
            </p:cNvSpPr>
            <p:nvPr userDrawn="1"/>
          </p:nvSpPr>
          <p:spPr bwMode="auto">
            <a:xfrm>
              <a:off x="365" y="20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27" name="Freeform 1755"/>
            <p:cNvSpPr>
              <a:spLocks/>
            </p:cNvSpPr>
            <p:nvPr userDrawn="1"/>
          </p:nvSpPr>
          <p:spPr bwMode="auto">
            <a:xfrm>
              <a:off x="363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28" name="Freeform 1756"/>
            <p:cNvSpPr>
              <a:spLocks/>
            </p:cNvSpPr>
            <p:nvPr userDrawn="1"/>
          </p:nvSpPr>
          <p:spPr bwMode="auto">
            <a:xfrm>
              <a:off x="362" y="204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29" name="Freeform 1757"/>
            <p:cNvSpPr>
              <a:spLocks/>
            </p:cNvSpPr>
            <p:nvPr userDrawn="1"/>
          </p:nvSpPr>
          <p:spPr bwMode="auto">
            <a:xfrm>
              <a:off x="363" y="208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30" name="Freeform 1758"/>
            <p:cNvSpPr>
              <a:spLocks/>
            </p:cNvSpPr>
            <p:nvPr userDrawn="1"/>
          </p:nvSpPr>
          <p:spPr bwMode="auto">
            <a:xfrm>
              <a:off x="364" y="211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31" name="Freeform 1759"/>
            <p:cNvSpPr>
              <a:spLocks/>
            </p:cNvSpPr>
            <p:nvPr userDrawn="1"/>
          </p:nvSpPr>
          <p:spPr bwMode="auto">
            <a:xfrm>
              <a:off x="369" y="208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1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2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32" name="Freeform 1760"/>
            <p:cNvSpPr>
              <a:spLocks/>
            </p:cNvSpPr>
            <p:nvPr userDrawn="1"/>
          </p:nvSpPr>
          <p:spPr bwMode="auto">
            <a:xfrm>
              <a:off x="365" y="210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33" name="Freeform 1761"/>
            <p:cNvSpPr>
              <a:spLocks/>
            </p:cNvSpPr>
            <p:nvPr userDrawn="1"/>
          </p:nvSpPr>
          <p:spPr bwMode="auto">
            <a:xfrm>
              <a:off x="366" y="214"/>
              <a:ext cx="2" cy="0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2" y="1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34" name="Freeform 1762"/>
            <p:cNvSpPr>
              <a:spLocks/>
            </p:cNvSpPr>
            <p:nvPr userDrawn="1"/>
          </p:nvSpPr>
          <p:spPr bwMode="auto">
            <a:xfrm>
              <a:off x="366" y="209"/>
              <a:ext cx="4" cy="2"/>
            </a:xfrm>
            <a:custGeom>
              <a:avLst/>
              <a:gdLst>
                <a:gd name="T0" fmla="*/ 9 w 9"/>
                <a:gd name="T1" fmla="*/ 4 h 5"/>
                <a:gd name="T2" fmla="*/ 9 w 9"/>
                <a:gd name="T3" fmla="*/ 4 h 5"/>
                <a:gd name="T4" fmla="*/ 0 w 9"/>
                <a:gd name="T5" fmla="*/ 0 h 5"/>
                <a:gd name="T6" fmla="*/ 4 w 9"/>
                <a:gd name="T7" fmla="*/ 5 h 5"/>
                <a:gd name="T8" fmla="*/ 6 w 9"/>
                <a:gd name="T9" fmla="*/ 5 h 5"/>
                <a:gd name="T10" fmla="*/ 6 w 9"/>
                <a:gd name="T11" fmla="*/ 4 h 5"/>
                <a:gd name="T12" fmla="*/ 6 w 9"/>
                <a:gd name="T13" fmla="*/ 4 h 5"/>
                <a:gd name="T14" fmla="*/ 9 w 9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9" y="4"/>
                  </a:moveTo>
                  <a:lnTo>
                    <a:pt x="9" y="4"/>
                  </a:lnTo>
                  <a:cubicBezTo>
                    <a:pt x="6" y="2"/>
                    <a:pt x="3" y="1"/>
                    <a:pt x="0" y="0"/>
                  </a:cubicBezTo>
                  <a:cubicBezTo>
                    <a:pt x="1" y="2"/>
                    <a:pt x="3" y="4"/>
                    <a:pt x="4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lnTo>
                    <a:pt x="6" y="4"/>
                  </a:lnTo>
                  <a:cubicBezTo>
                    <a:pt x="6" y="4"/>
                    <a:pt x="7" y="4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35" name="Freeform 1763"/>
            <p:cNvSpPr>
              <a:spLocks/>
            </p:cNvSpPr>
            <p:nvPr userDrawn="1"/>
          </p:nvSpPr>
          <p:spPr bwMode="auto">
            <a:xfrm>
              <a:off x="372" y="208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36" name="Freeform 1764"/>
            <p:cNvSpPr>
              <a:spLocks/>
            </p:cNvSpPr>
            <p:nvPr userDrawn="1"/>
          </p:nvSpPr>
          <p:spPr bwMode="auto">
            <a:xfrm>
              <a:off x="370" y="21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1 w 2"/>
                <a:gd name="T5" fmla="*/ 3 h 4"/>
                <a:gd name="T6" fmla="*/ 2 w 2"/>
                <a:gd name="T7" fmla="*/ 4 h 4"/>
                <a:gd name="T8" fmla="*/ 1 w 2"/>
                <a:gd name="T9" fmla="*/ 1 h 4"/>
                <a:gd name="T10" fmla="*/ 0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37" name="Freeform 1765"/>
            <p:cNvSpPr>
              <a:spLocks/>
            </p:cNvSpPr>
            <p:nvPr userDrawn="1"/>
          </p:nvSpPr>
          <p:spPr bwMode="auto">
            <a:xfrm>
              <a:off x="366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0 w 9"/>
                <a:gd name="T5" fmla="*/ 1 h 4"/>
                <a:gd name="T6" fmla="*/ 5 w 9"/>
                <a:gd name="T7" fmla="*/ 4 h 4"/>
                <a:gd name="T8" fmla="*/ 9 w 9"/>
                <a:gd name="T9" fmla="*/ 4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4" y="1"/>
                    <a:pt x="2" y="0"/>
                    <a:pt x="0" y="1"/>
                  </a:cubicBezTo>
                  <a:cubicBezTo>
                    <a:pt x="1" y="2"/>
                    <a:pt x="3" y="3"/>
                    <a:pt x="5" y="4"/>
                  </a:cubicBezTo>
                  <a:cubicBezTo>
                    <a:pt x="6" y="4"/>
                    <a:pt x="7" y="4"/>
                    <a:pt x="9" y="4"/>
                  </a:cubicBezTo>
                  <a:cubicBezTo>
                    <a:pt x="8" y="3"/>
                    <a:pt x="7" y="2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38" name="Freeform 1766"/>
            <p:cNvSpPr>
              <a:spLocks/>
            </p:cNvSpPr>
            <p:nvPr userDrawn="1"/>
          </p:nvSpPr>
          <p:spPr bwMode="auto">
            <a:xfrm>
              <a:off x="371" y="208"/>
              <a:ext cx="2" cy="5"/>
            </a:xfrm>
            <a:custGeom>
              <a:avLst/>
              <a:gdLst>
                <a:gd name="T0" fmla="*/ 5 w 5"/>
                <a:gd name="T1" fmla="*/ 5 h 11"/>
                <a:gd name="T2" fmla="*/ 5 w 5"/>
                <a:gd name="T3" fmla="*/ 5 h 11"/>
                <a:gd name="T4" fmla="*/ 1 w 5"/>
                <a:gd name="T5" fmla="*/ 0 h 11"/>
                <a:gd name="T6" fmla="*/ 2 w 5"/>
                <a:gd name="T7" fmla="*/ 8 h 11"/>
                <a:gd name="T8" fmla="*/ 5 w 5"/>
                <a:gd name="T9" fmla="*/ 11 h 11"/>
                <a:gd name="T10" fmla="*/ 5 w 5"/>
                <a:gd name="T11" fmla="*/ 6 h 11"/>
                <a:gd name="T12" fmla="*/ 5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5" y="5"/>
                  </a:moveTo>
                  <a:lnTo>
                    <a:pt x="5" y="5"/>
                  </a:lnTo>
                  <a:cubicBezTo>
                    <a:pt x="4" y="3"/>
                    <a:pt x="2" y="1"/>
                    <a:pt x="1" y="0"/>
                  </a:cubicBezTo>
                  <a:cubicBezTo>
                    <a:pt x="0" y="3"/>
                    <a:pt x="1" y="5"/>
                    <a:pt x="2" y="8"/>
                  </a:cubicBezTo>
                  <a:cubicBezTo>
                    <a:pt x="4" y="9"/>
                    <a:pt x="5" y="10"/>
                    <a:pt x="5" y="11"/>
                  </a:cubicBezTo>
                  <a:cubicBezTo>
                    <a:pt x="5" y="9"/>
                    <a:pt x="5" y="7"/>
                    <a:pt x="5" y="6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39" name="Freeform 1767"/>
            <p:cNvSpPr>
              <a:spLocks/>
            </p:cNvSpPr>
            <p:nvPr userDrawn="1"/>
          </p:nvSpPr>
          <p:spPr bwMode="auto">
            <a:xfrm>
              <a:off x="367" y="213"/>
              <a:ext cx="5" cy="1"/>
            </a:xfrm>
            <a:custGeom>
              <a:avLst/>
              <a:gdLst>
                <a:gd name="T0" fmla="*/ 0 w 10"/>
                <a:gd name="T1" fmla="*/ 1 h 3"/>
                <a:gd name="T2" fmla="*/ 0 w 10"/>
                <a:gd name="T3" fmla="*/ 1 h 3"/>
                <a:gd name="T4" fmla="*/ 3 w 10"/>
                <a:gd name="T5" fmla="*/ 3 h 3"/>
                <a:gd name="T6" fmla="*/ 10 w 10"/>
                <a:gd name="T7" fmla="*/ 3 h 3"/>
                <a:gd name="T8" fmla="*/ 10 w 10"/>
                <a:gd name="T9" fmla="*/ 3 h 3"/>
                <a:gd name="T10" fmla="*/ 0 w 10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2" y="3"/>
                    <a:pt x="3" y="3"/>
                  </a:cubicBezTo>
                  <a:cubicBezTo>
                    <a:pt x="5" y="3"/>
                    <a:pt x="7" y="3"/>
                    <a:pt x="10" y="3"/>
                  </a:cubicBezTo>
                  <a:lnTo>
                    <a:pt x="10" y="3"/>
                  </a:lnTo>
                  <a:cubicBezTo>
                    <a:pt x="7" y="1"/>
                    <a:pt x="3" y="0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40" name="Freeform 1768"/>
            <p:cNvSpPr>
              <a:spLocks/>
            </p:cNvSpPr>
            <p:nvPr userDrawn="1"/>
          </p:nvSpPr>
          <p:spPr bwMode="auto">
            <a:xfrm>
              <a:off x="369" y="211"/>
              <a:ext cx="4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2" y="3"/>
                    <a:pt x="6" y="6"/>
                    <a:pt x="10" y="7"/>
                  </a:cubicBezTo>
                  <a:cubicBezTo>
                    <a:pt x="8" y="3"/>
                    <a:pt x="4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41" name="Freeform 1769"/>
            <p:cNvSpPr>
              <a:spLocks/>
            </p:cNvSpPr>
            <p:nvPr userDrawn="1"/>
          </p:nvSpPr>
          <p:spPr bwMode="auto">
            <a:xfrm>
              <a:off x="375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42" name="Freeform 1770"/>
            <p:cNvSpPr>
              <a:spLocks/>
            </p:cNvSpPr>
            <p:nvPr userDrawn="1"/>
          </p:nvSpPr>
          <p:spPr bwMode="auto">
            <a:xfrm>
              <a:off x="384" y="208"/>
              <a:ext cx="2" cy="2"/>
            </a:xfrm>
            <a:custGeom>
              <a:avLst/>
              <a:gdLst>
                <a:gd name="T0" fmla="*/ 2 w 3"/>
                <a:gd name="T1" fmla="*/ 2 h 5"/>
                <a:gd name="T2" fmla="*/ 2 w 3"/>
                <a:gd name="T3" fmla="*/ 2 h 5"/>
                <a:gd name="T4" fmla="*/ 3 w 3"/>
                <a:gd name="T5" fmla="*/ 1 h 5"/>
                <a:gd name="T6" fmla="*/ 3 w 3"/>
                <a:gd name="T7" fmla="*/ 0 h 5"/>
                <a:gd name="T8" fmla="*/ 0 w 3"/>
                <a:gd name="T9" fmla="*/ 3 h 5"/>
                <a:gd name="T10" fmla="*/ 1 w 3"/>
                <a:gd name="T11" fmla="*/ 5 h 5"/>
                <a:gd name="T12" fmla="*/ 2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2"/>
                  </a:moveTo>
                  <a:lnTo>
                    <a:pt x="2" y="2"/>
                  </a:lnTo>
                  <a:cubicBezTo>
                    <a:pt x="3" y="1"/>
                    <a:pt x="3" y="1"/>
                    <a:pt x="3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4"/>
                    <a:pt x="2" y="3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43" name="Freeform 1771"/>
            <p:cNvSpPr>
              <a:spLocks/>
            </p:cNvSpPr>
            <p:nvPr userDrawn="1"/>
          </p:nvSpPr>
          <p:spPr bwMode="auto">
            <a:xfrm>
              <a:off x="385" y="205"/>
              <a:ext cx="1" cy="2"/>
            </a:xfrm>
            <a:custGeom>
              <a:avLst/>
              <a:gdLst>
                <a:gd name="T0" fmla="*/ 2 w 3"/>
                <a:gd name="T1" fmla="*/ 6 h 6"/>
                <a:gd name="T2" fmla="*/ 2 w 3"/>
                <a:gd name="T3" fmla="*/ 6 h 6"/>
                <a:gd name="T4" fmla="*/ 3 w 3"/>
                <a:gd name="T5" fmla="*/ 2 h 6"/>
                <a:gd name="T6" fmla="*/ 2 w 3"/>
                <a:gd name="T7" fmla="*/ 0 h 6"/>
                <a:gd name="T8" fmla="*/ 0 w 3"/>
                <a:gd name="T9" fmla="*/ 3 h 6"/>
                <a:gd name="T10" fmla="*/ 2 w 3"/>
                <a:gd name="T11" fmla="*/ 6 h 6"/>
                <a:gd name="T12" fmla="*/ 2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3"/>
                    <a:pt x="3" y="2"/>
                  </a:cubicBezTo>
                  <a:lnTo>
                    <a:pt x="2" y="0"/>
                  </a:lnTo>
                  <a:cubicBezTo>
                    <a:pt x="1" y="1"/>
                    <a:pt x="1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44" name="Freeform 1772"/>
            <p:cNvSpPr>
              <a:spLocks/>
            </p:cNvSpPr>
            <p:nvPr userDrawn="1"/>
          </p:nvSpPr>
          <p:spPr bwMode="auto">
            <a:xfrm>
              <a:off x="386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1 w 1"/>
                <a:gd name="T5" fmla="*/ 0 h 2"/>
                <a:gd name="T6" fmla="*/ 0 w 1"/>
                <a:gd name="T7" fmla="*/ 1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1" y="0"/>
                    <a:pt x="1" y="0"/>
                  </a:cubicBezTo>
                  <a:lnTo>
                    <a:pt x="0" y="1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45" name="Freeform 1773"/>
            <p:cNvSpPr>
              <a:spLocks/>
            </p:cNvSpPr>
            <p:nvPr userDrawn="1"/>
          </p:nvSpPr>
          <p:spPr bwMode="auto">
            <a:xfrm>
              <a:off x="385" y="201"/>
              <a:ext cx="1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1 w 3"/>
                <a:gd name="T5" fmla="*/ 0 h 6"/>
                <a:gd name="T6" fmla="*/ 0 w 3"/>
                <a:gd name="T7" fmla="*/ 2 h 6"/>
                <a:gd name="T8" fmla="*/ 2 w 3"/>
                <a:gd name="T9" fmla="*/ 6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cubicBezTo>
                    <a:pt x="3" y="3"/>
                    <a:pt x="2" y="2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1" y="4"/>
                    <a:pt x="2" y="6"/>
                  </a:cubicBezTo>
                  <a:lnTo>
                    <a:pt x="3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46" name="Freeform 1774"/>
            <p:cNvSpPr>
              <a:spLocks/>
            </p:cNvSpPr>
            <p:nvPr userDrawn="1"/>
          </p:nvSpPr>
          <p:spPr bwMode="auto">
            <a:xfrm>
              <a:off x="383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4 w 4"/>
                <a:gd name="T5" fmla="*/ 3 h 4"/>
                <a:gd name="T6" fmla="*/ 1 w 4"/>
                <a:gd name="T7" fmla="*/ 0 h 4"/>
                <a:gd name="T8" fmla="*/ 0 w 4"/>
                <a:gd name="T9" fmla="*/ 1 h 4"/>
                <a:gd name="T10" fmla="*/ 3 w 4"/>
                <a:gd name="T11" fmla="*/ 4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lnTo>
                    <a:pt x="0" y="1"/>
                  </a:lnTo>
                  <a:cubicBezTo>
                    <a:pt x="2" y="2"/>
                    <a:pt x="3" y="3"/>
                    <a:pt x="3" y="4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47" name="Rectangle 1775"/>
            <p:cNvSpPr>
              <a:spLocks noChangeArrowheads="1"/>
            </p:cNvSpPr>
            <p:nvPr userDrawn="1"/>
          </p:nvSpPr>
          <p:spPr bwMode="auto">
            <a:xfrm>
              <a:off x="383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48" name="Freeform 1776"/>
            <p:cNvSpPr>
              <a:spLocks/>
            </p:cNvSpPr>
            <p:nvPr userDrawn="1"/>
          </p:nvSpPr>
          <p:spPr bwMode="auto">
            <a:xfrm>
              <a:off x="381" y="199"/>
              <a:ext cx="2" cy="3"/>
            </a:xfrm>
            <a:custGeom>
              <a:avLst/>
              <a:gdLst>
                <a:gd name="T0" fmla="*/ 3 w 5"/>
                <a:gd name="T1" fmla="*/ 1 h 6"/>
                <a:gd name="T2" fmla="*/ 3 w 5"/>
                <a:gd name="T3" fmla="*/ 1 h 6"/>
                <a:gd name="T4" fmla="*/ 2 w 5"/>
                <a:gd name="T5" fmla="*/ 0 h 6"/>
                <a:gd name="T6" fmla="*/ 0 w 5"/>
                <a:gd name="T7" fmla="*/ 3 h 6"/>
                <a:gd name="T8" fmla="*/ 2 w 5"/>
                <a:gd name="T9" fmla="*/ 6 h 6"/>
                <a:gd name="T10" fmla="*/ 5 w 5"/>
                <a:gd name="T11" fmla="*/ 3 h 6"/>
                <a:gd name="T12" fmla="*/ 3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4" y="2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49" name="Freeform 1777"/>
            <p:cNvSpPr>
              <a:spLocks/>
            </p:cNvSpPr>
            <p:nvPr userDrawn="1"/>
          </p:nvSpPr>
          <p:spPr bwMode="auto">
            <a:xfrm>
              <a:off x="380" y="199"/>
              <a:ext cx="1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0 w 4"/>
                <a:gd name="T5" fmla="*/ 0 h 4"/>
                <a:gd name="T6" fmla="*/ 0 w 4"/>
                <a:gd name="T7" fmla="*/ 1 h 4"/>
                <a:gd name="T8" fmla="*/ 2 w 4"/>
                <a:gd name="T9" fmla="*/ 4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3" y="1"/>
                    <a:pt x="1" y="0"/>
                    <a:pt x="0" y="0"/>
                  </a:cubicBez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50" name="Freeform 1778"/>
            <p:cNvSpPr>
              <a:spLocks/>
            </p:cNvSpPr>
            <p:nvPr userDrawn="1"/>
          </p:nvSpPr>
          <p:spPr bwMode="auto">
            <a:xfrm>
              <a:off x="379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0 w 3"/>
                <a:gd name="T5" fmla="*/ 5 h 6"/>
                <a:gd name="T6" fmla="*/ 0 w 3"/>
                <a:gd name="T7" fmla="*/ 6 h 6"/>
                <a:gd name="T8" fmla="*/ 3 w 3"/>
                <a:gd name="T9" fmla="*/ 2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lnTo>
                    <a:pt x="0" y="6"/>
                  </a:lnTo>
                  <a:cubicBezTo>
                    <a:pt x="1" y="5"/>
                    <a:pt x="2" y="3"/>
                    <a:pt x="3" y="2"/>
                  </a:cubicBezTo>
                  <a:cubicBezTo>
                    <a:pt x="2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51" name="Freeform 1779"/>
            <p:cNvSpPr>
              <a:spLocks/>
            </p:cNvSpPr>
            <p:nvPr userDrawn="1"/>
          </p:nvSpPr>
          <p:spPr bwMode="auto">
            <a:xfrm>
              <a:off x="379" y="202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52" name="Freeform 1780"/>
            <p:cNvSpPr>
              <a:spLocks/>
            </p:cNvSpPr>
            <p:nvPr userDrawn="1"/>
          </p:nvSpPr>
          <p:spPr bwMode="auto">
            <a:xfrm>
              <a:off x="378" y="203"/>
              <a:ext cx="2" cy="2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2 w 5"/>
                <a:gd name="T11" fmla="*/ 0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lnTo>
                    <a:pt x="0" y="3"/>
                  </a:ln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53" name="Freeform 1781"/>
            <p:cNvSpPr>
              <a:spLocks/>
            </p:cNvSpPr>
            <p:nvPr userDrawn="1"/>
          </p:nvSpPr>
          <p:spPr bwMode="auto">
            <a:xfrm>
              <a:off x="378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0 w 3"/>
                <a:gd name="T5" fmla="*/ 5 h 5"/>
                <a:gd name="T6" fmla="*/ 3 w 3"/>
                <a:gd name="T7" fmla="*/ 2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cubicBezTo>
                    <a:pt x="1" y="4"/>
                    <a:pt x="2" y="3"/>
                    <a:pt x="3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54" name="Freeform 1782"/>
            <p:cNvSpPr>
              <a:spLocks/>
            </p:cNvSpPr>
            <p:nvPr userDrawn="1"/>
          </p:nvSpPr>
          <p:spPr bwMode="auto">
            <a:xfrm>
              <a:off x="377" y="207"/>
              <a:ext cx="2" cy="3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4 h 5"/>
                <a:gd name="T6" fmla="*/ 1 w 4"/>
                <a:gd name="T7" fmla="*/ 4 h 5"/>
                <a:gd name="T8" fmla="*/ 1 w 4"/>
                <a:gd name="T9" fmla="*/ 4 h 5"/>
                <a:gd name="T10" fmla="*/ 1 w 4"/>
                <a:gd name="T11" fmla="*/ 5 h 5"/>
                <a:gd name="T12" fmla="*/ 4 w 4"/>
                <a:gd name="T13" fmla="*/ 2 h 5"/>
                <a:gd name="T14" fmla="*/ 1 w 4"/>
                <a:gd name="T15" fmla="*/ 0 h 5"/>
                <a:gd name="T16" fmla="*/ 1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5"/>
                  </a:lnTo>
                  <a:cubicBezTo>
                    <a:pt x="2" y="4"/>
                    <a:pt x="3" y="3"/>
                    <a:pt x="4" y="2"/>
                  </a:cubicBezTo>
                  <a:cubicBezTo>
                    <a:pt x="3" y="1"/>
                    <a:pt x="2" y="0"/>
                    <a:pt x="1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55" name="Freeform 1783"/>
            <p:cNvSpPr>
              <a:spLocks/>
            </p:cNvSpPr>
            <p:nvPr userDrawn="1"/>
          </p:nvSpPr>
          <p:spPr bwMode="auto">
            <a:xfrm>
              <a:off x="378" y="210"/>
              <a:ext cx="0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56" name="Freeform 1784"/>
            <p:cNvSpPr>
              <a:spLocks/>
            </p:cNvSpPr>
            <p:nvPr userDrawn="1"/>
          </p:nvSpPr>
          <p:spPr bwMode="auto">
            <a:xfrm>
              <a:off x="382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1" y="0"/>
                  </a:lnTo>
                  <a:lnTo>
                    <a:pt x="0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57" name="Freeform 1785"/>
            <p:cNvSpPr>
              <a:spLocks/>
            </p:cNvSpPr>
            <p:nvPr userDrawn="1"/>
          </p:nvSpPr>
          <p:spPr bwMode="auto">
            <a:xfrm>
              <a:off x="382" y="213"/>
              <a:ext cx="2" cy="1"/>
            </a:xfrm>
            <a:custGeom>
              <a:avLst/>
              <a:gdLst>
                <a:gd name="T0" fmla="*/ 0 w 4"/>
                <a:gd name="T1" fmla="*/ 2 h 3"/>
                <a:gd name="T2" fmla="*/ 0 w 4"/>
                <a:gd name="T3" fmla="*/ 2 h 3"/>
                <a:gd name="T4" fmla="*/ 1 w 4"/>
                <a:gd name="T5" fmla="*/ 3 h 3"/>
                <a:gd name="T6" fmla="*/ 1 w 4"/>
                <a:gd name="T7" fmla="*/ 3 h 3"/>
                <a:gd name="T8" fmla="*/ 2 w 4"/>
                <a:gd name="T9" fmla="*/ 3 h 3"/>
                <a:gd name="T10" fmla="*/ 4 w 4"/>
                <a:gd name="T11" fmla="*/ 0 h 3"/>
                <a:gd name="T12" fmla="*/ 0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0" y="2"/>
                  </a:moveTo>
                  <a:lnTo>
                    <a:pt x="0" y="2"/>
                  </a:lnTo>
                  <a:cubicBezTo>
                    <a:pt x="1" y="2"/>
                    <a:pt x="1" y="3"/>
                    <a:pt x="1" y="3"/>
                  </a:cubicBezTo>
                  <a:lnTo>
                    <a:pt x="1" y="3"/>
                  </a:lnTo>
                  <a:lnTo>
                    <a:pt x="2" y="3"/>
                  </a:lnTo>
                  <a:cubicBezTo>
                    <a:pt x="3" y="2"/>
                    <a:pt x="3" y="1"/>
                    <a:pt x="4" y="0"/>
                  </a:cubicBezTo>
                  <a:cubicBezTo>
                    <a:pt x="3" y="0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987" name="Freeform 1787"/>
          <p:cNvSpPr>
            <a:spLocks/>
          </p:cNvSpPr>
          <p:nvPr/>
        </p:nvSpPr>
        <p:spPr bwMode="auto">
          <a:xfrm>
            <a:off x="608015" y="333377"/>
            <a:ext cx="3175" cy="3175"/>
          </a:xfrm>
          <a:custGeom>
            <a:avLst/>
            <a:gdLst>
              <a:gd name="T0" fmla="*/ 2 w 4"/>
              <a:gd name="T1" fmla="*/ 5 h 6"/>
              <a:gd name="T2" fmla="*/ 2 w 4"/>
              <a:gd name="T3" fmla="*/ 5 h 6"/>
              <a:gd name="T4" fmla="*/ 4 w 4"/>
              <a:gd name="T5" fmla="*/ 2 h 6"/>
              <a:gd name="T6" fmla="*/ 3 w 4"/>
              <a:gd name="T7" fmla="*/ 0 h 6"/>
              <a:gd name="T8" fmla="*/ 0 w 4"/>
              <a:gd name="T9" fmla="*/ 2 h 6"/>
              <a:gd name="T10" fmla="*/ 2 w 4"/>
              <a:gd name="T11" fmla="*/ 6 h 6"/>
              <a:gd name="T12" fmla="*/ 2 w 4"/>
              <a:gd name="T13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6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3" y="3"/>
                  <a:pt x="4" y="2"/>
                </a:cubicBezTo>
                <a:cubicBezTo>
                  <a:pt x="4" y="1"/>
                  <a:pt x="3" y="0"/>
                  <a:pt x="3" y="0"/>
                </a:cubicBezTo>
                <a:cubicBezTo>
                  <a:pt x="2" y="1"/>
                  <a:pt x="1" y="1"/>
                  <a:pt x="0" y="2"/>
                </a:cubicBezTo>
                <a:cubicBezTo>
                  <a:pt x="1" y="3"/>
                  <a:pt x="1" y="4"/>
                  <a:pt x="2" y="6"/>
                </a:cubicBezTo>
                <a:lnTo>
                  <a:pt x="2" y="5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88" name="Freeform 1788"/>
          <p:cNvSpPr>
            <a:spLocks/>
          </p:cNvSpPr>
          <p:nvPr/>
        </p:nvSpPr>
        <p:spPr bwMode="auto">
          <a:xfrm>
            <a:off x="596903" y="314325"/>
            <a:ext cx="4763" cy="15875"/>
          </a:xfrm>
          <a:custGeom>
            <a:avLst/>
            <a:gdLst>
              <a:gd name="T0" fmla="*/ 3 w 5"/>
              <a:gd name="T1" fmla="*/ 0 h 22"/>
              <a:gd name="T2" fmla="*/ 3 w 5"/>
              <a:gd name="T3" fmla="*/ 0 h 22"/>
              <a:gd name="T4" fmla="*/ 0 w 5"/>
              <a:gd name="T5" fmla="*/ 22 h 22"/>
              <a:gd name="T6" fmla="*/ 1 w 5"/>
              <a:gd name="T7" fmla="*/ 21 h 22"/>
              <a:gd name="T8" fmla="*/ 1 w 5"/>
              <a:gd name="T9" fmla="*/ 21 h 22"/>
              <a:gd name="T10" fmla="*/ 1 w 5"/>
              <a:gd name="T11" fmla="*/ 22 h 22"/>
              <a:gd name="T12" fmla="*/ 5 w 5"/>
              <a:gd name="T13" fmla="*/ 1 h 22"/>
              <a:gd name="T14" fmla="*/ 3 w 5"/>
              <a:gd name="T15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22">
                <a:moveTo>
                  <a:pt x="3" y="0"/>
                </a:moveTo>
                <a:lnTo>
                  <a:pt x="3" y="0"/>
                </a:lnTo>
                <a:lnTo>
                  <a:pt x="0" y="22"/>
                </a:lnTo>
                <a:cubicBezTo>
                  <a:pt x="0" y="21"/>
                  <a:pt x="1" y="21"/>
                  <a:pt x="1" y="21"/>
                </a:cubicBezTo>
                <a:lnTo>
                  <a:pt x="1" y="21"/>
                </a:lnTo>
                <a:cubicBezTo>
                  <a:pt x="1" y="21"/>
                  <a:pt x="1" y="21"/>
                  <a:pt x="1" y="22"/>
                </a:cubicBezTo>
                <a:lnTo>
                  <a:pt x="5" y="1"/>
                </a:lnTo>
                <a:cubicBezTo>
                  <a:pt x="5" y="0"/>
                  <a:pt x="4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89" name="Freeform 1789"/>
          <p:cNvSpPr>
            <a:spLocks/>
          </p:cNvSpPr>
          <p:nvPr/>
        </p:nvSpPr>
        <p:spPr bwMode="auto">
          <a:xfrm>
            <a:off x="603253" y="319089"/>
            <a:ext cx="3175" cy="4763"/>
          </a:xfrm>
          <a:custGeom>
            <a:avLst/>
            <a:gdLst>
              <a:gd name="T0" fmla="*/ 2 w 5"/>
              <a:gd name="T1" fmla="*/ 0 h 6"/>
              <a:gd name="T2" fmla="*/ 2 w 5"/>
              <a:gd name="T3" fmla="*/ 0 h 6"/>
              <a:gd name="T4" fmla="*/ 0 w 5"/>
              <a:gd name="T5" fmla="*/ 3 h 6"/>
              <a:gd name="T6" fmla="*/ 2 w 5"/>
              <a:gd name="T7" fmla="*/ 6 h 6"/>
              <a:gd name="T8" fmla="*/ 5 w 5"/>
              <a:gd name="T9" fmla="*/ 3 h 6"/>
              <a:gd name="T10" fmla="*/ 2 w 5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0"/>
                </a:moveTo>
                <a:lnTo>
                  <a:pt x="2" y="0"/>
                </a:lnTo>
                <a:cubicBezTo>
                  <a:pt x="1" y="1"/>
                  <a:pt x="0" y="2"/>
                  <a:pt x="0" y="3"/>
                </a:cubicBezTo>
                <a:cubicBezTo>
                  <a:pt x="1" y="4"/>
                  <a:pt x="2" y="5"/>
                  <a:pt x="2" y="6"/>
                </a:cubicBez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90" name="Freeform 1790"/>
          <p:cNvSpPr>
            <a:spLocks/>
          </p:cNvSpPr>
          <p:nvPr/>
        </p:nvSpPr>
        <p:spPr bwMode="auto">
          <a:xfrm>
            <a:off x="606428" y="317501"/>
            <a:ext cx="3175" cy="6351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91" name="Freeform 1791"/>
          <p:cNvSpPr>
            <a:spLocks/>
          </p:cNvSpPr>
          <p:nvPr/>
        </p:nvSpPr>
        <p:spPr bwMode="auto">
          <a:xfrm>
            <a:off x="604840" y="320676"/>
            <a:ext cx="3175" cy="4763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92" name="Freeform 1792"/>
          <p:cNvSpPr>
            <a:spLocks/>
          </p:cNvSpPr>
          <p:nvPr/>
        </p:nvSpPr>
        <p:spPr bwMode="auto">
          <a:xfrm>
            <a:off x="603253" y="323851"/>
            <a:ext cx="3175" cy="4763"/>
          </a:xfrm>
          <a:custGeom>
            <a:avLst/>
            <a:gdLst>
              <a:gd name="T0" fmla="*/ 2 w 5"/>
              <a:gd name="T1" fmla="*/ 6 h 6"/>
              <a:gd name="T2" fmla="*/ 2 w 5"/>
              <a:gd name="T3" fmla="*/ 6 h 6"/>
              <a:gd name="T4" fmla="*/ 5 w 5"/>
              <a:gd name="T5" fmla="*/ 3 h 6"/>
              <a:gd name="T6" fmla="*/ 2 w 5"/>
              <a:gd name="T7" fmla="*/ 0 h 6"/>
              <a:gd name="T8" fmla="*/ 0 w 5"/>
              <a:gd name="T9" fmla="*/ 3 h 6"/>
              <a:gd name="T10" fmla="*/ 2 w 5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2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93" name="Freeform 1793"/>
          <p:cNvSpPr>
            <a:spLocks/>
          </p:cNvSpPr>
          <p:nvPr/>
        </p:nvSpPr>
        <p:spPr bwMode="auto">
          <a:xfrm>
            <a:off x="600078" y="327026"/>
            <a:ext cx="3175" cy="3175"/>
          </a:xfrm>
          <a:custGeom>
            <a:avLst/>
            <a:gdLst>
              <a:gd name="T0" fmla="*/ 2 w 5"/>
              <a:gd name="T1" fmla="*/ 5 h 5"/>
              <a:gd name="T2" fmla="*/ 2 w 5"/>
              <a:gd name="T3" fmla="*/ 5 h 5"/>
              <a:gd name="T4" fmla="*/ 5 w 5"/>
              <a:gd name="T5" fmla="*/ 3 h 5"/>
              <a:gd name="T6" fmla="*/ 2 w 5"/>
              <a:gd name="T7" fmla="*/ 0 h 5"/>
              <a:gd name="T8" fmla="*/ 0 w 5"/>
              <a:gd name="T9" fmla="*/ 2 h 5"/>
              <a:gd name="T10" fmla="*/ 2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4" y="3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0"/>
                  <a:pt x="1" y="1"/>
                  <a:pt x="0" y="2"/>
                </a:cubicBezTo>
                <a:cubicBezTo>
                  <a:pt x="1" y="3"/>
                  <a:pt x="2" y="4"/>
                  <a:pt x="2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94" name="Freeform 1794"/>
          <p:cNvSpPr>
            <a:spLocks/>
          </p:cNvSpPr>
          <p:nvPr/>
        </p:nvSpPr>
        <p:spPr bwMode="auto">
          <a:xfrm>
            <a:off x="609603" y="320675"/>
            <a:ext cx="3175" cy="6351"/>
          </a:xfrm>
          <a:custGeom>
            <a:avLst/>
            <a:gdLst>
              <a:gd name="T0" fmla="*/ 2 w 5"/>
              <a:gd name="T1" fmla="*/ 8 h 8"/>
              <a:gd name="T2" fmla="*/ 2 w 5"/>
              <a:gd name="T3" fmla="*/ 8 h 8"/>
              <a:gd name="T4" fmla="*/ 5 w 5"/>
              <a:gd name="T5" fmla="*/ 4 h 8"/>
              <a:gd name="T6" fmla="*/ 2 w 5"/>
              <a:gd name="T7" fmla="*/ 0 h 8"/>
              <a:gd name="T8" fmla="*/ 0 w 5"/>
              <a:gd name="T9" fmla="*/ 4 h 8"/>
              <a:gd name="T10" fmla="*/ 2 w 5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8">
                <a:moveTo>
                  <a:pt x="2" y="8"/>
                </a:moveTo>
                <a:lnTo>
                  <a:pt x="2" y="8"/>
                </a:lnTo>
                <a:cubicBezTo>
                  <a:pt x="3" y="7"/>
                  <a:pt x="4" y="6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2"/>
                  <a:pt x="1" y="3"/>
                  <a:pt x="0" y="4"/>
                </a:cubicBezTo>
                <a:cubicBezTo>
                  <a:pt x="1" y="5"/>
                  <a:pt x="2" y="6"/>
                  <a:pt x="2" y="8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95" name="Freeform 1795"/>
          <p:cNvSpPr>
            <a:spLocks/>
          </p:cNvSpPr>
          <p:nvPr/>
        </p:nvSpPr>
        <p:spPr bwMode="auto">
          <a:xfrm>
            <a:off x="606428" y="323851"/>
            <a:ext cx="3175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3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5"/>
                  <a:pt x="2" y="6"/>
                  <a:pt x="3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96" name="Freeform 1796"/>
          <p:cNvSpPr>
            <a:spLocks/>
          </p:cNvSpPr>
          <p:nvPr/>
        </p:nvSpPr>
        <p:spPr bwMode="auto">
          <a:xfrm>
            <a:off x="604840" y="327025"/>
            <a:ext cx="3175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2 w 5"/>
              <a:gd name="T11" fmla="*/ 5 h 7"/>
              <a:gd name="T12" fmla="*/ 2 w 5"/>
              <a:gd name="T13" fmla="*/ 5 h 7"/>
              <a:gd name="T14" fmla="*/ 3 w 5"/>
              <a:gd name="T15" fmla="*/ 5 h 7"/>
              <a:gd name="T16" fmla="*/ 2 w 5"/>
              <a:gd name="T17" fmla="*/ 6 h 7"/>
              <a:gd name="T18" fmla="*/ 3 w 5"/>
              <a:gd name="T19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4" y="6"/>
                  <a:pt x="4" y="5"/>
                  <a:pt x="5" y="4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4"/>
                  <a:pt x="2" y="5"/>
                </a:cubicBezTo>
                <a:lnTo>
                  <a:pt x="2" y="5"/>
                </a:lnTo>
                <a:lnTo>
                  <a:pt x="3" y="5"/>
                </a:lnTo>
                <a:cubicBezTo>
                  <a:pt x="3" y="6"/>
                  <a:pt x="2" y="6"/>
                  <a:pt x="2" y="6"/>
                </a:cubicBezTo>
                <a:lnTo>
                  <a:pt x="3" y="7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97" name="Freeform 1797"/>
          <p:cNvSpPr>
            <a:spLocks/>
          </p:cNvSpPr>
          <p:nvPr/>
        </p:nvSpPr>
        <p:spPr bwMode="auto">
          <a:xfrm>
            <a:off x="603251" y="328614"/>
            <a:ext cx="1588" cy="3175"/>
          </a:xfrm>
          <a:custGeom>
            <a:avLst/>
            <a:gdLst>
              <a:gd name="T0" fmla="*/ 4 w 4"/>
              <a:gd name="T1" fmla="*/ 3 h 4"/>
              <a:gd name="T2" fmla="*/ 4 w 4"/>
              <a:gd name="T3" fmla="*/ 3 h 4"/>
              <a:gd name="T4" fmla="*/ 2 w 4"/>
              <a:gd name="T5" fmla="*/ 0 h 4"/>
              <a:gd name="T6" fmla="*/ 0 w 4"/>
              <a:gd name="T7" fmla="*/ 2 h 4"/>
              <a:gd name="T8" fmla="*/ 0 w 4"/>
              <a:gd name="T9" fmla="*/ 4 h 4"/>
              <a:gd name="T10" fmla="*/ 4 w 4"/>
              <a:gd name="T11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4">
                <a:moveTo>
                  <a:pt x="4" y="3"/>
                </a:moveTo>
                <a:lnTo>
                  <a:pt x="4" y="3"/>
                </a:lnTo>
                <a:cubicBezTo>
                  <a:pt x="4" y="2"/>
                  <a:pt x="3" y="1"/>
                  <a:pt x="2" y="0"/>
                </a:cubicBezTo>
                <a:cubicBezTo>
                  <a:pt x="1" y="1"/>
                  <a:pt x="1" y="2"/>
                  <a:pt x="0" y="2"/>
                </a:cubicBezTo>
                <a:lnTo>
                  <a:pt x="0" y="4"/>
                </a:lnTo>
                <a:cubicBezTo>
                  <a:pt x="2" y="3"/>
                  <a:pt x="3" y="3"/>
                  <a:pt x="4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98" name="Rectangle 1798"/>
          <p:cNvSpPr>
            <a:spLocks noChangeArrowheads="1"/>
          </p:cNvSpPr>
          <p:nvPr/>
        </p:nvSpPr>
        <p:spPr bwMode="auto">
          <a:xfrm>
            <a:off x="606426" y="331789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99" name="Freeform 1799"/>
          <p:cNvSpPr>
            <a:spLocks/>
          </p:cNvSpPr>
          <p:nvPr/>
        </p:nvSpPr>
        <p:spPr bwMode="auto">
          <a:xfrm>
            <a:off x="600078" y="331789"/>
            <a:ext cx="3175" cy="1588"/>
          </a:xfrm>
          <a:custGeom>
            <a:avLst/>
            <a:gdLst>
              <a:gd name="T0" fmla="*/ 3 w 3"/>
              <a:gd name="T1" fmla="*/ 1 h 3"/>
              <a:gd name="T2" fmla="*/ 3 w 3"/>
              <a:gd name="T3" fmla="*/ 1 h 3"/>
              <a:gd name="T4" fmla="*/ 2 w 3"/>
              <a:gd name="T5" fmla="*/ 0 h 3"/>
              <a:gd name="T6" fmla="*/ 0 w 3"/>
              <a:gd name="T7" fmla="*/ 2 h 3"/>
              <a:gd name="T8" fmla="*/ 0 w 3"/>
              <a:gd name="T9" fmla="*/ 3 h 3"/>
              <a:gd name="T10" fmla="*/ 1 w 3"/>
              <a:gd name="T11" fmla="*/ 2 h 3"/>
              <a:gd name="T12" fmla="*/ 3 w 3"/>
              <a:gd name="T13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3">
                <a:moveTo>
                  <a:pt x="3" y="1"/>
                </a:moveTo>
                <a:lnTo>
                  <a:pt x="3" y="1"/>
                </a:lnTo>
                <a:lnTo>
                  <a:pt x="2" y="0"/>
                </a:lnTo>
                <a:cubicBezTo>
                  <a:pt x="1" y="1"/>
                  <a:pt x="0" y="1"/>
                  <a:pt x="0" y="2"/>
                </a:cubicBezTo>
                <a:lnTo>
                  <a:pt x="0" y="3"/>
                </a:lnTo>
                <a:lnTo>
                  <a:pt x="1" y="2"/>
                </a:lnTo>
                <a:cubicBezTo>
                  <a:pt x="1" y="2"/>
                  <a:pt x="2" y="1"/>
                  <a:pt x="3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00" name="Freeform 1800"/>
          <p:cNvSpPr>
            <a:spLocks/>
          </p:cNvSpPr>
          <p:nvPr/>
        </p:nvSpPr>
        <p:spPr bwMode="auto">
          <a:xfrm>
            <a:off x="603251" y="333375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01" name="Freeform 1801"/>
          <p:cNvSpPr>
            <a:spLocks/>
          </p:cNvSpPr>
          <p:nvPr/>
        </p:nvSpPr>
        <p:spPr bwMode="auto">
          <a:xfrm>
            <a:off x="603251" y="336551"/>
            <a:ext cx="1588" cy="1588"/>
          </a:xfrm>
          <a:custGeom>
            <a:avLst/>
            <a:gdLst>
              <a:gd name="T0" fmla="*/ 1 w 3"/>
              <a:gd name="T1" fmla="*/ 2 h 2"/>
              <a:gd name="T2" fmla="*/ 1 w 3"/>
              <a:gd name="T3" fmla="*/ 2 h 2"/>
              <a:gd name="T4" fmla="*/ 3 w 3"/>
              <a:gd name="T5" fmla="*/ 0 h 2"/>
              <a:gd name="T6" fmla="*/ 3 w 3"/>
              <a:gd name="T7" fmla="*/ 0 h 2"/>
              <a:gd name="T8" fmla="*/ 0 w 3"/>
              <a:gd name="T9" fmla="*/ 2 h 2"/>
              <a:gd name="T10" fmla="*/ 1 w 3"/>
              <a:gd name="T11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1" y="2"/>
                </a:moveTo>
                <a:lnTo>
                  <a:pt x="1" y="2"/>
                </a:lnTo>
                <a:lnTo>
                  <a:pt x="3" y="0"/>
                </a:ln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2"/>
                  <a:pt x="1" y="2"/>
                  <a:pt x="1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02" name="Freeform 1802"/>
          <p:cNvSpPr>
            <a:spLocks/>
          </p:cNvSpPr>
          <p:nvPr/>
        </p:nvSpPr>
        <p:spPr bwMode="auto">
          <a:xfrm>
            <a:off x="609601" y="327025"/>
            <a:ext cx="1588" cy="4763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2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03" name="Freeform 1803"/>
          <p:cNvSpPr>
            <a:spLocks/>
          </p:cNvSpPr>
          <p:nvPr/>
        </p:nvSpPr>
        <p:spPr bwMode="auto">
          <a:xfrm>
            <a:off x="606428" y="330202"/>
            <a:ext cx="3175" cy="3175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04" name="Freeform 1804"/>
          <p:cNvSpPr>
            <a:spLocks/>
          </p:cNvSpPr>
          <p:nvPr/>
        </p:nvSpPr>
        <p:spPr bwMode="auto">
          <a:xfrm>
            <a:off x="604840" y="331789"/>
            <a:ext cx="3175" cy="4763"/>
          </a:xfrm>
          <a:custGeom>
            <a:avLst/>
            <a:gdLst>
              <a:gd name="T0" fmla="*/ 1 w 4"/>
              <a:gd name="T1" fmla="*/ 6 h 6"/>
              <a:gd name="T2" fmla="*/ 1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0 w 4"/>
              <a:gd name="T11" fmla="*/ 4 h 6"/>
              <a:gd name="T12" fmla="*/ 2 w 4"/>
              <a:gd name="T13" fmla="*/ 4 h 6"/>
              <a:gd name="T14" fmla="*/ 2 w 4"/>
              <a:gd name="T15" fmla="*/ 4 h 6"/>
              <a:gd name="T16" fmla="*/ 1 w 4"/>
              <a:gd name="T17" fmla="*/ 6 h 6"/>
              <a:gd name="T18" fmla="*/ 1 w 4"/>
              <a:gd name="T1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" h="6">
                <a:moveTo>
                  <a:pt x="1" y="6"/>
                </a:moveTo>
                <a:lnTo>
                  <a:pt x="1" y="6"/>
                </a:lnTo>
                <a:cubicBezTo>
                  <a:pt x="2" y="5"/>
                  <a:pt x="3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lnTo>
                  <a:pt x="0" y="4"/>
                </a:lnTo>
                <a:cubicBezTo>
                  <a:pt x="1" y="4"/>
                  <a:pt x="2" y="4"/>
                  <a:pt x="2" y="4"/>
                </a:cubicBezTo>
                <a:lnTo>
                  <a:pt x="2" y="4"/>
                </a:lnTo>
                <a:cubicBezTo>
                  <a:pt x="2" y="5"/>
                  <a:pt x="2" y="5"/>
                  <a:pt x="1" y="6"/>
                </a:cubicBezTo>
                <a:lnTo>
                  <a:pt x="1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05" name="Freeform 1805"/>
          <p:cNvSpPr>
            <a:spLocks/>
          </p:cNvSpPr>
          <p:nvPr/>
        </p:nvSpPr>
        <p:spPr bwMode="auto">
          <a:xfrm>
            <a:off x="603253" y="336551"/>
            <a:ext cx="3175" cy="3175"/>
          </a:xfrm>
          <a:custGeom>
            <a:avLst/>
            <a:gdLst>
              <a:gd name="T0" fmla="*/ 2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1 w 4"/>
              <a:gd name="T7" fmla="*/ 1 h 3"/>
              <a:gd name="T8" fmla="*/ 0 w 4"/>
              <a:gd name="T9" fmla="*/ 3 h 3"/>
              <a:gd name="T10" fmla="*/ 0 w 4"/>
              <a:gd name="T11" fmla="*/ 3 h 3"/>
              <a:gd name="T12" fmla="*/ 3 w 4"/>
              <a:gd name="T13" fmla="*/ 3 h 3"/>
              <a:gd name="T14" fmla="*/ 4 w 4"/>
              <a:gd name="T15" fmla="*/ 2 h 3"/>
              <a:gd name="T16" fmla="*/ 2 w 4"/>
              <a:gd name="T1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3">
                <a:moveTo>
                  <a:pt x="2" y="0"/>
                </a:moveTo>
                <a:lnTo>
                  <a:pt x="2" y="0"/>
                </a:lnTo>
                <a:lnTo>
                  <a:pt x="0" y="1"/>
                </a:lnTo>
                <a:lnTo>
                  <a:pt x="1" y="1"/>
                </a:lnTo>
                <a:cubicBezTo>
                  <a:pt x="1" y="2"/>
                  <a:pt x="0" y="2"/>
                  <a:pt x="0" y="3"/>
                </a:cubicBezTo>
                <a:lnTo>
                  <a:pt x="0" y="3"/>
                </a:lnTo>
                <a:cubicBezTo>
                  <a:pt x="1" y="3"/>
                  <a:pt x="2" y="3"/>
                  <a:pt x="3" y="3"/>
                </a:cubicBezTo>
                <a:lnTo>
                  <a:pt x="4" y="2"/>
                </a:lnTo>
                <a:cubicBezTo>
                  <a:pt x="3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06" name="Freeform 1806"/>
          <p:cNvSpPr>
            <a:spLocks/>
          </p:cNvSpPr>
          <p:nvPr/>
        </p:nvSpPr>
        <p:spPr bwMode="auto">
          <a:xfrm>
            <a:off x="606428" y="334965"/>
            <a:ext cx="3175" cy="3175"/>
          </a:xfrm>
          <a:custGeom>
            <a:avLst/>
            <a:gdLst>
              <a:gd name="T0" fmla="*/ 3 w 4"/>
              <a:gd name="T1" fmla="*/ 0 h 5"/>
              <a:gd name="T2" fmla="*/ 3 w 4"/>
              <a:gd name="T3" fmla="*/ 0 h 5"/>
              <a:gd name="T4" fmla="*/ 0 w 4"/>
              <a:gd name="T5" fmla="*/ 2 h 5"/>
              <a:gd name="T6" fmla="*/ 1 w 4"/>
              <a:gd name="T7" fmla="*/ 5 h 5"/>
              <a:gd name="T8" fmla="*/ 4 w 4"/>
              <a:gd name="T9" fmla="*/ 3 h 5"/>
              <a:gd name="T10" fmla="*/ 3 w 4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5">
                <a:moveTo>
                  <a:pt x="3" y="0"/>
                </a:move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3"/>
                  <a:pt x="1" y="4"/>
                  <a:pt x="1" y="5"/>
                </a:cubicBezTo>
                <a:cubicBezTo>
                  <a:pt x="2" y="4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07" name="Freeform 1807"/>
          <p:cNvSpPr>
            <a:spLocks/>
          </p:cNvSpPr>
          <p:nvPr/>
        </p:nvSpPr>
        <p:spPr bwMode="auto">
          <a:xfrm>
            <a:off x="595313" y="327026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2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lnTo>
                  <a:pt x="0" y="2"/>
                </a:lnTo>
                <a:lnTo>
                  <a:pt x="1" y="2"/>
                </a:lnTo>
                <a:lnTo>
                  <a:pt x="2" y="0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08" name="Freeform 1808"/>
          <p:cNvSpPr>
            <a:spLocks/>
          </p:cNvSpPr>
          <p:nvPr/>
        </p:nvSpPr>
        <p:spPr bwMode="auto">
          <a:xfrm>
            <a:off x="595313" y="325439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2 h 2"/>
              <a:gd name="T8" fmla="*/ 1 w 1"/>
              <a:gd name="T9" fmla="*/ 1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1" y="2"/>
                </a:ln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09" name="Freeform 1809"/>
          <p:cNvSpPr>
            <a:spLocks/>
          </p:cNvSpPr>
          <p:nvPr/>
        </p:nvSpPr>
        <p:spPr bwMode="auto">
          <a:xfrm>
            <a:off x="595313" y="323851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1 h 2"/>
              <a:gd name="T6" fmla="*/ 1 w 1"/>
              <a:gd name="T7" fmla="*/ 2 h 2"/>
              <a:gd name="T8" fmla="*/ 1 w 1"/>
              <a:gd name="T9" fmla="*/ 0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1" y="2"/>
                </a:lnTo>
                <a:lnTo>
                  <a:pt x="1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10" name="Freeform 1810"/>
          <p:cNvSpPr>
            <a:spLocks/>
          </p:cNvSpPr>
          <p:nvPr/>
        </p:nvSpPr>
        <p:spPr bwMode="auto">
          <a:xfrm>
            <a:off x="595313" y="322263"/>
            <a:ext cx="1588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2 h 2"/>
              <a:gd name="T6" fmla="*/ 2 w 2"/>
              <a:gd name="T7" fmla="*/ 2 h 2"/>
              <a:gd name="T8" fmla="*/ 2 w 2"/>
              <a:gd name="T9" fmla="*/ 1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11" name="Freeform 1811"/>
          <p:cNvSpPr>
            <a:spLocks/>
          </p:cNvSpPr>
          <p:nvPr/>
        </p:nvSpPr>
        <p:spPr bwMode="auto">
          <a:xfrm>
            <a:off x="595313" y="320675"/>
            <a:ext cx="1588" cy="0"/>
          </a:xfrm>
          <a:custGeom>
            <a:avLst/>
            <a:gdLst>
              <a:gd name="T0" fmla="*/ 0 w 2"/>
              <a:gd name="T1" fmla="*/ 0 h 1"/>
              <a:gd name="T2" fmla="*/ 0 w 2"/>
              <a:gd name="T3" fmla="*/ 0 h 1"/>
              <a:gd name="T4" fmla="*/ 0 w 2"/>
              <a:gd name="T5" fmla="*/ 1 h 1"/>
              <a:gd name="T6" fmla="*/ 2 w 2"/>
              <a:gd name="T7" fmla="*/ 1 h 1"/>
              <a:gd name="T8" fmla="*/ 2 w 2"/>
              <a:gd name="T9" fmla="*/ 0 h 1"/>
              <a:gd name="T10" fmla="*/ 0 w 2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1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12" name="Freeform 1812"/>
          <p:cNvSpPr>
            <a:spLocks/>
          </p:cNvSpPr>
          <p:nvPr/>
        </p:nvSpPr>
        <p:spPr bwMode="auto">
          <a:xfrm>
            <a:off x="595313" y="317501"/>
            <a:ext cx="1588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1 h 2"/>
              <a:gd name="T6" fmla="*/ 2 w 2"/>
              <a:gd name="T7" fmla="*/ 2 h 2"/>
              <a:gd name="T8" fmla="*/ 2 w 2"/>
              <a:gd name="T9" fmla="*/ 0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13" name="Freeform 1813"/>
          <p:cNvSpPr>
            <a:spLocks/>
          </p:cNvSpPr>
          <p:nvPr/>
        </p:nvSpPr>
        <p:spPr bwMode="auto">
          <a:xfrm>
            <a:off x="595315" y="315914"/>
            <a:ext cx="3175" cy="1588"/>
          </a:xfrm>
          <a:custGeom>
            <a:avLst/>
            <a:gdLst>
              <a:gd name="T0" fmla="*/ 0 w 3"/>
              <a:gd name="T1" fmla="*/ 0 h 2"/>
              <a:gd name="T2" fmla="*/ 0 w 3"/>
              <a:gd name="T3" fmla="*/ 0 h 2"/>
              <a:gd name="T4" fmla="*/ 0 w 3"/>
              <a:gd name="T5" fmla="*/ 1 h 2"/>
              <a:gd name="T6" fmla="*/ 3 w 3"/>
              <a:gd name="T7" fmla="*/ 2 h 2"/>
              <a:gd name="T8" fmla="*/ 3 w 3"/>
              <a:gd name="T9" fmla="*/ 1 h 2"/>
              <a:gd name="T10" fmla="*/ 0 w 3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3" y="2"/>
                </a:lnTo>
                <a:lnTo>
                  <a:pt x="3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14" name="Freeform 1814"/>
          <p:cNvSpPr>
            <a:spLocks/>
          </p:cNvSpPr>
          <p:nvPr/>
        </p:nvSpPr>
        <p:spPr bwMode="auto">
          <a:xfrm>
            <a:off x="604838" y="319090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15" name="Freeform 1815"/>
          <p:cNvSpPr>
            <a:spLocks/>
          </p:cNvSpPr>
          <p:nvPr/>
        </p:nvSpPr>
        <p:spPr bwMode="auto">
          <a:xfrm>
            <a:off x="606426" y="322265"/>
            <a:ext cx="1588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16" name="Freeform 1816"/>
          <p:cNvSpPr>
            <a:spLocks/>
          </p:cNvSpPr>
          <p:nvPr/>
        </p:nvSpPr>
        <p:spPr bwMode="auto">
          <a:xfrm>
            <a:off x="609601" y="325439"/>
            <a:ext cx="0" cy="3175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1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1"/>
                  <a:pt x="0" y="3"/>
                </a:cubicBez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17" name="Freeform 1817"/>
          <p:cNvSpPr>
            <a:spLocks/>
          </p:cNvSpPr>
          <p:nvPr/>
        </p:nvSpPr>
        <p:spPr bwMode="auto">
          <a:xfrm>
            <a:off x="611188" y="328614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0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18" name="Freeform 1818"/>
          <p:cNvSpPr>
            <a:spLocks/>
          </p:cNvSpPr>
          <p:nvPr/>
        </p:nvSpPr>
        <p:spPr bwMode="auto">
          <a:xfrm>
            <a:off x="606426" y="328614"/>
            <a:ext cx="1588" cy="1588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19" name="Freeform 1819"/>
          <p:cNvSpPr>
            <a:spLocks/>
          </p:cNvSpPr>
          <p:nvPr/>
        </p:nvSpPr>
        <p:spPr bwMode="auto">
          <a:xfrm>
            <a:off x="603251" y="327026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20" name="Freeform 1820"/>
          <p:cNvSpPr>
            <a:spLocks/>
          </p:cNvSpPr>
          <p:nvPr/>
        </p:nvSpPr>
        <p:spPr bwMode="auto">
          <a:xfrm>
            <a:off x="604838" y="325439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21" name="Freeform 1821"/>
          <p:cNvSpPr>
            <a:spLocks/>
          </p:cNvSpPr>
          <p:nvPr/>
        </p:nvSpPr>
        <p:spPr bwMode="auto">
          <a:xfrm>
            <a:off x="603251" y="322265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22" name="Freeform 1822"/>
          <p:cNvSpPr>
            <a:spLocks/>
          </p:cNvSpPr>
          <p:nvPr/>
        </p:nvSpPr>
        <p:spPr bwMode="auto">
          <a:xfrm>
            <a:off x="606426" y="317501"/>
            <a:ext cx="1588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23" name="Freeform 1823"/>
          <p:cNvSpPr>
            <a:spLocks/>
          </p:cNvSpPr>
          <p:nvPr/>
        </p:nvSpPr>
        <p:spPr bwMode="auto">
          <a:xfrm>
            <a:off x="609601" y="319090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24" name="Freeform 1824"/>
          <p:cNvSpPr>
            <a:spLocks/>
          </p:cNvSpPr>
          <p:nvPr/>
        </p:nvSpPr>
        <p:spPr bwMode="auto">
          <a:xfrm>
            <a:off x="611188" y="323851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25" name="Freeform 1825"/>
          <p:cNvSpPr>
            <a:spLocks/>
          </p:cNvSpPr>
          <p:nvPr/>
        </p:nvSpPr>
        <p:spPr bwMode="auto">
          <a:xfrm>
            <a:off x="608013" y="330202"/>
            <a:ext cx="1588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26" name="Freeform 1826"/>
          <p:cNvSpPr>
            <a:spLocks/>
          </p:cNvSpPr>
          <p:nvPr/>
        </p:nvSpPr>
        <p:spPr bwMode="auto">
          <a:xfrm>
            <a:off x="608013" y="334965"/>
            <a:ext cx="1588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27" name="Freeform 1827"/>
          <p:cNvSpPr>
            <a:spLocks/>
          </p:cNvSpPr>
          <p:nvPr/>
        </p:nvSpPr>
        <p:spPr bwMode="auto">
          <a:xfrm>
            <a:off x="600076" y="330201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1 h 2"/>
              <a:gd name="T8" fmla="*/ 0 w 1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2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28" name="Freeform 1828"/>
          <p:cNvSpPr>
            <a:spLocks/>
          </p:cNvSpPr>
          <p:nvPr/>
        </p:nvSpPr>
        <p:spPr bwMode="auto">
          <a:xfrm>
            <a:off x="606426" y="333375"/>
            <a:ext cx="1588" cy="1588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29" name="Freeform 1829"/>
          <p:cNvSpPr>
            <a:spLocks/>
          </p:cNvSpPr>
          <p:nvPr/>
        </p:nvSpPr>
        <p:spPr bwMode="auto">
          <a:xfrm>
            <a:off x="603253" y="339725"/>
            <a:ext cx="3175" cy="0"/>
          </a:xfrm>
          <a:custGeom>
            <a:avLst/>
            <a:gdLst>
              <a:gd name="T0" fmla="*/ 5 w 5"/>
              <a:gd name="T1" fmla="*/ 1 h 1"/>
              <a:gd name="T2" fmla="*/ 5 w 5"/>
              <a:gd name="T3" fmla="*/ 1 h 1"/>
              <a:gd name="T4" fmla="*/ 1 w 5"/>
              <a:gd name="T5" fmla="*/ 0 h 1"/>
              <a:gd name="T6" fmla="*/ 0 w 5"/>
              <a:gd name="T7" fmla="*/ 1 h 1"/>
              <a:gd name="T8" fmla="*/ 5 w 5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">
                <a:moveTo>
                  <a:pt x="5" y="1"/>
                </a:moveTo>
                <a:lnTo>
                  <a:pt x="5" y="1"/>
                </a:lnTo>
                <a:cubicBezTo>
                  <a:pt x="4" y="1"/>
                  <a:pt x="2" y="0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2" y="1"/>
                  <a:pt x="3" y="1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30" name="Freeform 1830"/>
          <p:cNvSpPr>
            <a:spLocks/>
          </p:cNvSpPr>
          <p:nvPr/>
        </p:nvSpPr>
        <p:spPr bwMode="auto">
          <a:xfrm>
            <a:off x="600076" y="331790"/>
            <a:ext cx="6350" cy="3175"/>
          </a:xfrm>
          <a:custGeom>
            <a:avLst/>
            <a:gdLst>
              <a:gd name="T0" fmla="*/ 0 w 9"/>
              <a:gd name="T1" fmla="*/ 4 h 5"/>
              <a:gd name="T2" fmla="*/ 0 w 9"/>
              <a:gd name="T3" fmla="*/ 4 h 5"/>
              <a:gd name="T4" fmla="*/ 3 w 9"/>
              <a:gd name="T5" fmla="*/ 4 h 5"/>
              <a:gd name="T6" fmla="*/ 3 w 9"/>
              <a:gd name="T7" fmla="*/ 4 h 5"/>
              <a:gd name="T8" fmla="*/ 3 w 9"/>
              <a:gd name="T9" fmla="*/ 5 h 5"/>
              <a:gd name="T10" fmla="*/ 5 w 9"/>
              <a:gd name="T11" fmla="*/ 5 h 5"/>
              <a:gd name="T12" fmla="*/ 9 w 9"/>
              <a:gd name="T13" fmla="*/ 0 h 5"/>
              <a:gd name="T14" fmla="*/ 0 w 9"/>
              <a:gd name="T15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5">
                <a:moveTo>
                  <a:pt x="0" y="4"/>
                </a:moveTo>
                <a:lnTo>
                  <a:pt x="0" y="4"/>
                </a:lnTo>
                <a:cubicBezTo>
                  <a:pt x="2" y="4"/>
                  <a:pt x="3" y="4"/>
                  <a:pt x="3" y="4"/>
                </a:cubicBezTo>
                <a:lnTo>
                  <a:pt x="3" y="4"/>
                </a:lnTo>
                <a:cubicBezTo>
                  <a:pt x="3" y="4"/>
                  <a:pt x="3" y="5"/>
                  <a:pt x="3" y="5"/>
                </a:cubicBezTo>
                <a:cubicBezTo>
                  <a:pt x="3" y="5"/>
                  <a:pt x="4" y="5"/>
                  <a:pt x="5" y="5"/>
                </a:cubicBezTo>
                <a:cubicBezTo>
                  <a:pt x="6" y="4"/>
                  <a:pt x="8" y="2"/>
                  <a:pt x="9" y="0"/>
                </a:cubicBezTo>
                <a:cubicBezTo>
                  <a:pt x="6" y="1"/>
                  <a:pt x="3" y="2"/>
                  <a:pt x="0" y="4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31" name="Freeform 1831"/>
          <p:cNvSpPr>
            <a:spLocks/>
          </p:cNvSpPr>
          <p:nvPr/>
        </p:nvSpPr>
        <p:spPr bwMode="auto">
          <a:xfrm>
            <a:off x="595313" y="330202"/>
            <a:ext cx="0" cy="3175"/>
          </a:xfrm>
          <a:custGeom>
            <a:avLst/>
            <a:gdLst>
              <a:gd name="T0" fmla="*/ 1 w 1"/>
              <a:gd name="T1" fmla="*/ 0 h 3"/>
              <a:gd name="T2" fmla="*/ 1 w 1"/>
              <a:gd name="T3" fmla="*/ 0 h 3"/>
              <a:gd name="T4" fmla="*/ 0 w 1"/>
              <a:gd name="T5" fmla="*/ 2 h 3"/>
              <a:gd name="T6" fmla="*/ 0 w 1"/>
              <a:gd name="T7" fmla="*/ 3 h 3"/>
              <a:gd name="T8" fmla="*/ 1 w 1"/>
              <a:gd name="T9" fmla="*/ 2 h 3"/>
              <a:gd name="T10" fmla="*/ 1 w 1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0" y="1"/>
                  <a:pt x="0" y="2"/>
                </a:cubicBezTo>
                <a:cubicBezTo>
                  <a:pt x="0" y="2"/>
                  <a:pt x="0" y="3"/>
                  <a:pt x="0" y="3"/>
                </a:cubicBezTo>
                <a:cubicBezTo>
                  <a:pt x="1" y="3"/>
                  <a:pt x="1" y="2"/>
                  <a:pt x="1" y="2"/>
                </a:cubicBezTo>
                <a:cubicBezTo>
                  <a:pt x="1" y="1"/>
                  <a:pt x="1" y="1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32" name="Freeform 1832"/>
          <p:cNvSpPr>
            <a:spLocks/>
          </p:cNvSpPr>
          <p:nvPr/>
        </p:nvSpPr>
        <p:spPr bwMode="auto">
          <a:xfrm>
            <a:off x="596901" y="333375"/>
            <a:ext cx="1588" cy="1588"/>
          </a:xfrm>
          <a:custGeom>
            <a:avLst/>
            <a:gdLst>
              <a:gd name="T0" fmla="*/ 2 w 2"/>
              <a:gd name="T1" fmla="*/ 0 h 4"/>
              <a:gd name="T2" fmla="*/ 2 w 2"/>
              <a:gd name="T3" fmla="*/ 0 h 4"/>
              <a:gd name="T4" fmla="*/ 1 w 2"/>
              <a:gd name="T5" fmla="*/ 1 h 4"/>
              <a:gd name="T6" fmla="*/ 0 w 2"/>
              <a:gd name="T7" fmla="*/ 4 h 4"/>
              <a:gd name="T8" fmla="*/ 1 w 2"/>
              <a:gd name="T9" fmla="*/ 3 h 4"/>
              <a:gd name="T10" fmla="*/ 2 w 2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4">
                <a:moveTo>
                  <a:pt x="2" y="0"/>
                </a:moveTo>
                <a:lnTo>
                  <a:pt x="2" y="0"/>
                </a:lnTo>
                <a:cubicBezTo>
                  <a:pt x="2" y="0"/>
                  <a:pt x="1" y="1"/>
                  <a:pt x="1" y="1"/>
                </a:cubicBezTo>
                <a:cubicBezTo>
                  <a:pt x="1" y="2"/>
                  <a:pt x="0" y="3"/>
                  <a:pt x="0" y="4"/>
                </a:cubicBezTo>
                <a:cubicBezTo>
                  <a:pt x="0" y="4"/>
                  <a:pt x="1" y="3"/>
                  <a:pt x="1" y="3"/>
                </a:cubicBezTo>
                <a:cubicBezTo>
                  <a:pt x="2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33" name="Freeform 1833"/>
          <p:cNvSpPr>
            <a:spLocks/>
          </p:cNvSpPr>
          <p:nvPr/>
        </p:nvSpPr>
        <p:spPr bwMode="auto">
          <a:xfrm>
            <a:off x="600078" y="334965"/>
            <a:ext cx="4763" cy="3175"/>
          </a:xfrm>
          <a:custGeom>
            <a:avLst/>
            <a:gdLst>
              <a:gd name="T0" fmla="*/ 2 w 8"/>
              <a:gd name="T1" fmla="*/ 1 h 4"/>
              <a:gd name="T2" fmla="*/ 2 w 8"/>
              <a:gd name="T3" fmla="*/ 1 h 4"/>
              <a:gd name="T4" fmla="*/ 0 w 8"/>
              <a:gd name="T5" fmla="*/ 4 h 4"/>
              <a:gd name="T6" fmla="*/ 4 w 8"/>
              <a:gd name="T7" fmla="*/ 4 h 4"/>
              <a:gd name="T8" fmla="*/ 8 w 8"/>
              <a:gd name="T9" fmla="*/ 1 h 4"/>
              <a:gd name="T10" fmla="*/ 2 w 8"/>
              <a:gd name="T11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4">
                <a:moveTo>
                  <a:pt x="2" y="1"/>
                </a:moveTo>
                <a:lnTo>
                  <a:pt x="2" y="1"/>
                </a:lnTo>
                <a:cubicBezTo>
                  <a:pt x="1" y="2"/>
                  <a:pt x="0" y="3"/>
                  <a:pt x="0" y="4"/>
                </a:cubicBezTo>
                <a:cubicBezTo>
                  <a:pt x="1" y="4"/>
                  <a:pt x="2" y="4"/>
                  <a:pt x="4" y="4"/>
                </a:cubicBezTo>
                <a:cubicBezTo>
                  <a:pt x="5" y="3"/>
                  <a:pt x="7" y="2"/>
                  <a:pt x="8" y="1"/>
                </a:cubicBezTo>
                <a:cubicBezTo>
                  <a:pt x="6" y="0"/>
                  <a:pt x="4" y="1"/>
                  <a:pt x="2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34" name="Freeform 1834"/>
          <p:cNvSpPr>
            <a:spLocks/>
          </p:cNvSpPr>
          <p:nvPr/>
        </p:nvSpPr>
        <p:spPr bwMode="auto">
          <a:xfrm>
            <a:off x="595315" y="330200"/>
            <a:ext cx="3175" cy="7939"/>
          </a:xfrm>
          <a:custGeom>
            <a:avLst/>
            <a:gdLst>
              <a:gd name="T0" fmla="*/ 0 w 5"/>
              <a:gd name="T1" fmla="*/ 5 h 11"/>
              <a:gd name="T2" fmla="*/ 0 w 5"/>
              <a:gd name="T3" fmla="*/ 5 h 11"/>
              <a:gd name="T4" fmla="*/ 0 w 5"/>
              <a:gd name="T5" fmla="*/ 6 h 11"/>
              <a:gd name="T6" fmla="*/ 0 w 5"/>
              <a:gd name="T7" fmla="*/ 11 h 11"/>
              <a:gd name="T8" fmla="*/ 3 w 5"/>
              <a:gd name="T9" fmla="*/ 8 h 11"/>
              <a:gd name="T10" fmla="*/ 4 w 5"/>
              <a:gd name="T11" fmla="*/ 0 h 11"/>
              <a:gd name="T12" fmla="*/ 0 w 5"/>
              <a:gd name="T13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11">
                <a:moveTo>
                  <a:pt x="0" y="5"/>
                </a:moveTo>
                <a:lnTo>
                  <a:pt x="0" y="5"/>
                </a:lnTo>
                <a:lnTo>
                  <a:pt x="0" y="6"/>
                </a:lnTo>
                <a:cubicBezTo>
                  <a:pt x="0" y="7"/>
                  <a:pt x="0" y="9"/>
                  <a:pt x="0" y="11"/>
                </a:cubicBezTo>
                <a:cubicBezTo>
                  <a:pt x="0" y="10"/>
                  <a:pt x="1" y="9"/>
                  <a:pt x="3" y="8"/>
                </a:cubicBezTo>
                <a:cubicBezTo>
                  <a:pt x="4" y="5"/>
                  <a:pt x="5" y="3"/>
                  <a:pt x="4" y="0"/>
                </a:cubicBezTo>
                <a:cubicBezTo>
                  <a:pt x="3" y="1"/>
                  <a:pt x="1" y="3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35" name="Freeform 1835"/>
          <p:cNvSpPr>
            <a:spLocks/>
          </p:cNvSpPr>
          <p:nvPr/>
        </p:nvSpPr>
        <p:spPr bwMode="auto">
          <a:xfrm>
            <a:off x="595313" y="338139"/>
            <a:ext cx="7938" cy="1588"/>
          </a:xfrm>
          <a:custGeom>
            <a:avLst/>
            <a:gdLst>
              <a:gd name="T0" fmla="*/ 11 w 11"/>
              <a:gd name="T1" fmla="*/ 1 h 3"/>
              <a:gd name="T2" fmla="*/ 11 w 11"/>
              <a:gd name="T3" fmla="*/ 1 h 3"/>
              <a:gd name="T4" fmla="*/ 0 w 11"/>
              <a:gd name="T5" fmla="*/ 3 h 3"/>
              <a:gd name="T6" fmla="*/ 1 w 11"/>
              <a:gd name="T7" fmla="*/ 3 h 3"/>
              <a:gd name="T8" fmla="*/ 7 w 11"/>
              <a:gd name="T9" fmla="*/ 3 h 3"/>
              <a:gd name="T10" fmla="*/ 11 w 11"/>
              <a:gd name="T11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3">
                <a:moveTo>
                  <a:pt x="11" y="1"/>
                </a:moveTo>
                <a:lnTo>
                  <a:pt x="11" y="1"/>
                </a:lnTo>
                <a:cubicBezTo>
                  <a:pt x="7" y="0"/>
                  <a:pt x="3" y="1"/>
                  <a:pt x="0" y="3"/>
                </a:cubicBezTo>
                <a:lnTo>
                  <a:pt x="1" y="3"/>
                </a:lnTo>
                <a:cubicBezTo>
                  <a:pt x="3" y="3"/>
                  <a:pt x="5" y="3"/>
                  <a:pt x="7" y="3"/>
                </a:cubicBezTo>
                <a:cubicBezTo>
                  <a:pt x="8" y="3"/>
                  <a:pt x="10" y="2"/>
                  <a:pt x="1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36" name="Freeform 1836"/>
          <p:cNvSpPr>
            <a:spLocks/>
          </p:cNvSpPr>
          <p:nvPr/>
        </p:nvSpPr>
        <p:spPr bwMode="auto">
          <a:xfrm>
            <a:off x="593726" y="334964"/>
            <a:ext cx="7938" cy="4763"/>
          </a:xfrm>
          <a:custGeom>
            <a:avLst/>
            <a:gdLst>
              <a:gd name="T0" fmla="*/ 10 w 10"/>
              <a:gd name="T1" fmla="*/ 0 h 7"/>
              <a:gd name="T2" fmla="*/ 10 w 10"/>
              <a:gd name="T3" fmla="*/ 0 h 7"/>
              <a:gd name="T4" fmla="*/ 0 w 10"/>
              <a:gd name="T5" fmla="*/ 7 h 7"/>
              <a:gd name="T6" fmla="*/ 10 w 10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7">
                <a:moveTo>
                  <a:pt x="10" y="0"/>
                </a:moveTo>
                <a:lnTo>
                  <a:pt x="10" y="0"/>
                </a:lnTo>
                <a:cubicBezTo>
                  <a:pt x="6" y="0"/>
                  <a:pt x="2" y="3"/>
                  <a:pt x="0" y="7"/>
                </a:cubicBezTo>
                <a:cubicBezTo>
                  <a:pt x="4" y="6"/>
                  <a:pt x="8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37" name="Freeform 1837"/>
          <p:cNvSpPr>
            <a:spLocks/>
          </p:cNvSpPr>
          <p:nvPr/>
        </p:nvSpPr>
        <p:spPr bwMode="auto">
          <a:xfrm>
            <a:off x="590553" y="314326"/>
            <a:ext cx="4763" cy="17463"/>
          </a:xfrm>
          <a:custGeom>
            <a:avLst/>
            <a:gdLst>
              <a:gd name="T0" fmla="*/ 3 w 6"/>
              <a:gd name="T1" fmla="*/ 20 h 24"/>
              <a:gd name="T2" fmla="*/ 3 w 6"/>
              <a:gd name="T3" fmla="*/ 20 h 24"/>
              <a:gd name="T4" fmla="*/ 5 w 6"/>
              <a:gd name="T5" fmla="*/ 24 h 24"/>
              <a:gd name="T6" fmla="*/ 6 w 6"/>
              <a:gd name="T7" fmla="*/ 0 h 24"/>
              <a:gd name="T8" fmla="*/ 3 w 6"/>
              <a:gd name="T9" fmla="*/ 1 h 24"/>
              <a:gd name="T10" fmla="*/ 0 w 6"/>
              <a:gd name="T11" fmla="*/ 0 h 24"/>
              <a:gd name="T12" fmla="*/ 1 w 6"/>
              <a:gd name="T13" fmla="*/ 24 h 24"/>
              <a:gd name="T14" fmla="*/ 3 w 6"/>
              <a:gd name="T15" fmla="*/ 2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24">
                <a:moveTo>
                  <a:pt x="3" y="20"/>
                </a:moveTo>
                <a:lnTo>
                  <a:pt x="3" y="20"/>
                </a:lnTo>
                <a:cubicBezTo>
                  <a:pt x="4" y="21"/>
                  <a:pt x="4" y="22"/>
                  <a:pt x="5" y="24"/>
                </a:cubicBezTo>
                <a:lnTo>
                  <a:pt x="6" y="0"/>
                </a:lnTo>
                <a:cubicBezTo>
                  <a:pt x="5" y="1"/>
                  <a:pt x="4" y="1"/>
                  <a:pt x="3" y="1"/>
                </a:cubicBezTo>
                <a:cubicBezTo>
                  <a:pt x="2" y="1"/>
                  <a:pt x="1" y="1"/>
                  <a:pt x="0" y="0"/>
                </a:cubicBezTo>
                <a:lnTo>
                  <a:pt x="1" y="24"/>
                </a:lnTo>
                <a:cubicBezTo>
                  <a:pt x="2" y="22"/>
                  <a:pt x="2" y="21"/>
                  <a:pt x="3" y="2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38" name="Freeform 1838"/>
          <p:cNvSpPr>
            <a:spLocks/>
          </p:cNvSpPr>
          <p:nvPr/>
        </p:nvSpPr>
        <p:spPr bwMode="auto">
          <a:xfrm>
            <a:off x="592140" y="330200"/>
            <a:ext cx="3175" cy="9525"/>
          </a:xfrm>
          <a:custGeom>
            <a:avLst/>
            <a:gdLst>
              <a:gd name="T0" fmla="*/ 0 w 4"/>
              <a:gd name="T1" fmla="*/ 7 h 13"/>
              <a:gd name="T2" fmla="*/ 0 w 4"/>
              <a:gd name="T3" fmla="*/ 7 h 13"/>
              <a:gd name="T4" fmla="*/ 2 w 4"/>
              <a:gd name="T5" fmla="*/ 13 h 13"/>
              <a:gd name="T6" fmla="*/ 4 w 4"/>
              <a:gd name="T7" fmla="*/ 7 h 13"/>
              <a:gd name="T8" fmla="*/ 2 w 4"/>
              <a:gd name="T9" fmla="*/ 0 h 13"/>
              <a:gd name="T10" fmla="*/ 0 w 4"/>
              <a:gd name="T11" fmla="*/ 7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13">
                <a:moveTo>
                  <a:pt x="0" y="7"/>
                </a:moveTo>
                <a:lnTo>
                  <a:pt x="0" y="7"/>
                </a:lnTo>
                <a:cubicBezTo>
                  <a:pt x="0" y="9"/>
                  <a:pt x="1" y="11"/>
                  <a:pt x="2" y="13"/>
                </a:cubicBezTo>
                <a:cubicBezTo>
                  <a:pt x="3" y="11"/>
                  <a:pt x="4" y="9"/>
                  <a:pt x="4" y="7"/>
                </a:cubicBezTo>
                <a:cubicBezTo>
                  <a:pt x="4" y="4"/>
                  <a:pt x="3" y="2"/>
                  <a:pt x="2" y="0"/>
                </a:cubicBezTo>
                <a:cubicBezTo>
                  <a:pt x="1" y="2"/>
                  <a:pt x="0" y="4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39" name="Freeform 1839"/>
          <p:cNvSpPr>
            <a:spLocks/>
          </p:cNvSpPr>
          <p:nvPr/>
        </p:nvSpPr>
        <p:spPr bwMode="auto">
          <a:xfrm>
            <a:off x="588963" y="295276"/>
            <a:ext cx="7938" cy="9525"/>
          </a:xfrm>
          <a:custGeom>
            <a:avLst/>
            <a:gdLst>
              <a:gd name="T0" fmla="*/ 4 w 12"/>
              <a:gd name="T1" fmla="*/ 2 h 12"/>
              <a:gd name="T2" fmla="*/ 4 w 12"/>
              <a:gd name="T3" fmla="*/ 2 h 12"/>
              <a:gd name="T4" fmla="*/ 5 w 12"/>
              <a:gd name="T5" fmla="*/ 4 h 12"/>
              <a:gd name="T6" fmla="*/ 0 w 12"/>
              <a:gd name="T7" fmla="*/ 3 h 12"/>
              <a:gd name="T8" fmla="*/ 0 w 12"/>
              <a:gd name="T9" fmla="*/ 9 h 12"/>
              <a:gd name="T10" fmla="*/ 4 w 12"/>
              <a:gd name="T11" fmla="*/ 7 h 12"/>
              <a:gd name="T12" fmla="*/ 3 w 12"/>
              <a:gd name="T13" fmla="*/ 12 h 12"/>
              <a:gd name="T14" fmla="*/ 9 w 12"/>
              <a:gd name="T15" fmla="*/ 12 h 12"/>
              <a:gd name="T16" fmla="*/ 7 w 12"/>
              <a:gd name="T17" fmla="*/ 8 h 12"/>
              <a:gd name="T18" fmla="*/ 12 w 12"/>
              <a:gd name="T19" fmla="*/ 9 h 12"/>
              <a:gd name="T20" fmla="*/ 12 w 12"/>
              <a:gd name="T21" fmla="*/ 3 h 12"/>
              <a:gd name="T22" fmla="*/ 8 w 12"/>
              <a:gd name="T23" fmla="*/ 5 h 12"/>
              <a:gd name="T24" fmla="*/ 9 w 12"/>
              <a:gd name="T25" fmla="*/ 0 h 12"/>
              <a:gd name="T26" fmla="*/ 3 w 12"/>
              <a:gd name="T27" fmla="*/ 0 h 12"/>
              <a:gd name="T28" fmla="*/ 4 w 12"/>
              <a:gd name="T29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2">
                <a:moveTo>
                  <a:pt x="4" y="2"/>
                </a:moveTo>
                <a:lnTo>
                  <a:pt x="4" y="2"/>
                </a:lnTo>
                <a:cubicBezTo>
                  <a:pt x="5" y="3"/>
                  <a:pt x="5" y="4"/>
                  <a:pt x="5" y="4"/>
                </a:cubicBezTo>
                <a:cubicBezTo>
                  <a:pt x="5" y="7"/>
                  <a:pt x="1" y="4"/>
                  <a:pt x="0" y="3"/>
                </a:cubicBezTo>
                <a:lnTo>
                  <a:pt x="0" y="9"/>
                </a:lnTo>
                <a:cubicBezTo>
                  <a:pt x="1" y="9"/>
                  <a:pt x="3" y="7"/>
                  <a:pt x="4" y="7"/>
                </a:cubicBezTo>
                <a:cubicBezTo>
                  <a:pt x="7" y="8"/>
                  <a:pt x="4" y="12"/>
                  <a:pt x="3" y="12"/>
                </a:cubicBezTo>
                <a:lnTo>
                  <a:pt x="9" y="12"/>
                </a:lnTo>
                <a:cubicBezTo>
                  <a:pt x="8" y="12"/>
                  <a:pt x="7" y="10"/>
                  <a:pt x="7" y="8"/>
                </a:cubicBezTo>
                <a:cubicBezTo>
                  <a:pt x="7" y="6"/>
                  <a:pt x="11" y="9"/>
                  <a:pt x="12" y="9"/>
                </a:cubicBezTo>
                <a:lnTo>
                  <a:pt x="12" y="3"/>
                </a:lnTo>
                <a:cubicBezTo>
                  <a:pt x="11" y="4"/>
                  <a:pt x="9" y="6"/>
                  <a:pt x="8" y="5"/>
                </a:cubicBezTo>
                <a:cubicBezTo>
                  <a:pt x="5" y="5"/>
                  <a:pt x="8" y="1"/>
                  <a:pt x="9" y="0"/>
                </a:cubicBezTo>
                <a:lnTo>
                  <a:pt x="3" y="0"/>
                </a:lnTo>
                <a:cubicBezTo>
                  <a:pt x="4" y="1"/>
                  <a:pt x="4" y="2"/>
                  <a:pt x="4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40" name="Freeform 1840"/>
          <p:cNvSpPr>
            <a:spLocks/>
          </p:cNvSpPr>
          <p:nvPr/>
        </p:nvSpPr>
        <p:spPr bwMode="auto">
          <a:xfrm>
            <a:off x="588963" y="306389"/>
            <a:ext cx="7938" cy="6351"/>
          </a:xfrm>
          <a:custGeom>
            <a:avLst/>
            <a:gdLst>
              <a:gd name="T0" fmla="*/ 5 w 10"/>
              <a:gd name="T1" fmla="*/ 0 h 9"/>
              <a:gd name="T2" fmla="*/ 5 w 10"/>
              <a:gd name="T3" fmla="*/ 0 h 9"/>
              <a:gd name="T4" fmla="*/ 0 w 10"/>
              <a:gd name="T5" fmla="*/ 5 h 9"/>
              <a:gd name="T6" fmla="*/ 5 w 10"/>
              <a:gd name="T7" fmla="*/ 9 h 9"/>
              <a:gd name="T8" fmla="*/ 10 w 10"/>
              <a:gd name="T9" fmla="*/ 5 h 9"/>
              <a:gd name="T10" fmla="*/ 5 w 10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9">
                <a:moveTo>
                  <a:pt x="5" y="0"/>
                </a:moveTo>
                <a:lnTo>
                  <a:pt x="5" y="0"/>
                </a:lnTo>
                <a:cubicBezTo>
                  <a:pt x="2" y="0"/>
                  <a:pt x="0" y="2"/>
                  <a:pt x="0" y="5"/>
                </a:cubicBezTo>
                <a:cubicBezTo>
                  <a:pt x="0" y="7"/>
                  <a:pt x="2" y="9"/>
                  <a:pt x="5" y="9"/>
                </a:cubicBezTo>
                <a:cubicBezTo>
                  <a:pt x="8" y="9"/>
                  <a:pt x="10" y="7"/>
                  <a:pt x="10" y="5"/>
                </a:cubicBezTo>
                <a:cubicBezTo>
                  <a:pt x="10" y="2"/>
                  <a:pt x="8" y="0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41" name="Freeform 1841"/>
          <p:cNvSpPr>
            <a:spLocks/>
          </p:cNvSpPr>
          <p:nvPr/>
        </p:nvSpPr>
        <p:spPr bwMode="auto">
          <a:xfrm>
            <a:off x="579438" y="342901"/>
            <a:ext cx="0" cy="1588"/>
          </a:xfrm>
          <a:custGeom>
            <a:avLst/>
            <a:gdLst>
              <a:gd name="T0" fmla="*/ 0 h 1"/>
              <a:gd name="T1" fmla="*/ 0 h 1"/>
              <a:gd name="T2" fmla="*/ 1 h 1"/>
              <a:gd name="T3" fmla="*/ 1 h 1"/>
              <a:gd name="T4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42" name="Freeform 1842"/>
          <p:cNvSpPr>
            <a:spLocks/>
          </p:cNvSpPr>
          <p:nvPr/>
        </p:nvSpPr>
        <p:spPr bwMode="auto">
          <a:xfrm>
            <a:off x="590551" y="341314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1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43" name="Freeform 1843"/>
          <p:cNvSpPr>
            <a:spLocks/>
          </p:cNvSpPr>
          <p:nvPr/>
        </p:nvSpPr>
        <p:spPr bwMode="auto">
          <a:xfrm>
            <a:off x="590551" y="342901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44" name="Freeform 1844"/>
          <p:cNvSpPr>
            <a:spLocks/>
          </p:cNvSpPr>
          <p:nvPr/>
        </p:nvSpPr>
        <p:spPr bwMode="auto">
          <a:xfrm>
            <a:off x="588963" y="341314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45" name="Freeform 1845"/>
          <p:cNvSpPr>
            <a:spLocks/>
          </p:cNvSpPr>
          <p:nvPr/>
        </p:nvSpPr>
        <p:spPr bwMode="auto">
          <a:xfrm>
            <a:off x="588963" y="342901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46" name="Rectangle 1846"/>
          <p:cNvSpPr>
            <a:spLocks noChangeArrowheads="1"/>
          </p:cNvSpPr>
          <p:nvPr/>
        </p:nvSpPr>
        <p:spPr bwMode="auto">
          <a:xfrm>
            <a:off x="585788" y="341314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47" name="Freeform 1847"/>
          <p:cNvSpPr>
            <a:spLocks/>
          </p:cNvSpPr>
          <p:nvPr/>
        </p:nvSpPr>
        <p:spPr bwMode="auto">
          <a:xfrm>
            <a:off x="585788" y="342901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48" name="Freeform 1848"/>
          <p:cNvSpPr>
            <a:spLocks/>
          </p:cNvSpPr>
          <p:nvPr/>
        </p:nvSpPr>
        <p:spPr bwMode="auto">
          <a:xfrm>
            <a:off x="582613" y="341314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49" name="Freeform 1849"/>
          <p:cNvSpPr>
            <a:spLocks/>
          </p:cNvSpPr>
          <p:nvPr/>
        </p:nvSpPr>
        <p:spPr bwMode="auto">
          <a:xfrm>
            <a:off x="584201" y="342901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ubicBezTo>
                  <a:pt x="0" y="1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50" name="Freeform 1850"/>
          <p:cNvSpPr>
            <a:spLocks/>
          </p:cNvSpPr>
          <p:nvPr/>
        </p:nvSpPr>
        <p:spPr bwMode="auto">
          <a:xfrm>
            <a:off x="581026" y="341314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0"/>
                </a:cubicBezTo>
                <a:cubicBezTo>
                  <a:pt x="0" y="0"/>
                  <a:pt x="0" y="0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51" name="Freeform 1851"/>
          <p:cNvSpPr>
            <a:spLocks/>
          </p:cNvSpPr>
          <p:nvPr/>
        </p:nvSpPr>
        <p:spPr bwMode="auto">
          <a:xfrm>
            <a:off x="582613" y="342901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52" name="Freeform 1852"/>
          <p:cNvSpPr>
            <a:spLocks/>
          </p:cNvSpPr>
          <p:nvPr/>
        </p:nvSpPr>
        <p:spPr bwMode="auto">
          <a:xfrm>
            <a:off x="588963" y="342901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53" name="Freeform 1853"/>
          <p:cNvSpPr>
            <a:spLocks/>
          </p:cNvSpPr>
          <p:nvPr/>
        </p:nvSpPr>
        <p:spPr bwMode="auto">
          <a:xfrm>
            <a:off x="587376" y="342901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54" name="Freeform 1854"/>
          <p:cNvSpPr>
            <a:spLocks/>
          </p:cNvSpPr>
          <p:nvPr/>
        </p:nvSpPr>
        <p:spPr bwMode="auto">
          <a:xfrm>
            <a:off x="584201" y="342901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1" y="2"/>
                </a:cubicBezTo>
                <a:cubicBezTo>
                  <a:pt x="1" y="2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55" name="Freeform 1855"/>
          <p:cNvSpPr>
            <a:spLocks/>
          </p:cNvSpPr>
          <p:nvPr/>
        </p:nvSpPr>
        <p:spPr bwMode="auto">
          <a:xfrm>
            <a:off x="582613" y="342901"/>
            <a:ext cx="0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0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56" name="Freeform 1856"/>
          <p:cNvSpPr>
            <a:spLocks/>
          </p:cNvSpPr>
          <p:nvPr/>
        </p:nvSpPr>
        <p:spPr bwMode="auto">
          <a:xfrm>
            <a:off x="579438" y="342901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1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57" name="Freeform 1857"/>
          <p:cNvSpPr>
            <a:spLocks/>
          </p:cNvSpPr>
          <p:nvPr/>
        </p:nvSpPr>
        <p:spPr bwMode="auto">
          <a:xfrm>
            <a:off x="606426" y="342901"/>
            <a:ext cx="1588" cy="1588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  <a:gd name="T4" fmla="*/ 0 w 1"/>
              <a:gd name="T5" fmla="*/ 1 h 1"/>
              <a:gd name="T6" fmla="*/ 1 w 1"/>
              <a:gd name="T7" fmla="*/ 1 h 1"/>
              <a:gd name="T8" fmla="*/ 1 w 1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58" name="Freeform 1858"/>
          <p:cNvSpPr>
            <a:spLocks/>
          </p:cNvSpPr>
          <p:nvPr/>
        </p:nvSpPr>
        <p:spPr bwMode="auto">
          <a:xfrm>
            <a:off x="595313" y="341314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59" name="Freeform 1859"/>
          <p:cNvSpPr>
            <a:spLocks/>
          </p:cNvSpPr>
          <p:nvPr/>
        </p:nvSpPr>
        <p:spPr bwMode="auto">
          <a:xfrm>
            <a:off x="595313" y="342901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60" name="Freeform 1860"/>
          <p:cNvSpPr>
            <a:spLocks/>
          </p:cNvSpPr>
          <p:nvPr/>
        </p:nvSpPr>
        <p:spPr bwMode="auto">
          <a:xfrm>
            <a:off x="596901" y="341314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1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61" name="Freeform 1861"/>
          <p:cNvSpPr>
            <a:spLocks/>
          </p:cNvSpPr>
          <p:nvPr/>
        </p:nvSpPr>
        <p:spPr bwMode="auto">
          <a:xfrm>
            <a:off x="596901" y="342901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62" name="Rectangle 1862"/>
          <p:cNvSpPr>
            <a:spLocks noChangeArrowheads="1"/>
          </p:cNvSpPr>
          <p:nvPr/>
        </p:nvSpPr>
        <p:spPr bwMode="auto">
          <a:xfrm>
            <a:off x="600076" y="341314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63" name="Freeform 1863"/>
          <p:cNvSpPr>
            <a:spLocks/>
          </p:cNvSpPr>
          <p:nvPr/>
        </p:nvSpPr>
        <p:spPr bwMode="auto">
          <a:xfrm>
            <a:off x="600076" y="342901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1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64" name="Freeform 1864"/>
          <p:cNvSpPr>
            <a:spLocks/>
          </p:cNvSpPr>
          <p:nvPr/>
        </p:nvSpPr>
        <p:spPr bwMode="auto">
          <a:xfrm>
            <a:off x="603251" y="341314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0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65" name="Freeform 1865"/>
          <p:cNvSpPr>
            <a:spLocks/>
          </p:cNvSpPr>
          <p:nvPr/>
        </p:nvSpPr>
        <p:spPr bwMode="auto">
          <a:xfrm>
            <a:off x="603251" y="342901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66" name="Freeform 1866"/>
          <p:cNvSpPr>
            <a:spLocks/>
          </p:cNvSpPr>
          <p:nvPr/>
        </p:nvSpPr>
        <p:spPr bwMode="auto">
          <a:xfrm>
            <a:off x="604838" y="341314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67" name="Freeform 1867"/>
          <p:cNvSpPr>
            <a:spLocks/>
          </p:cNvSpPr>
          <p:nvPr/>
        </p:nvSpPr>
        <p:spPr bwMode="auto">
          <a:xfrm>
            <a:off x="604838" y="342901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cubicBezTo>
                  <a:pt x="0" y="1"/>
                  <a:pt x="0" y="1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68" name="Freeform 1868"/>
          <p:cNvSpPr>
            <a:spLocks/>
          </p:cNvSpPr>
          <p:nvPr/>
        </p:nvSpPr>
        <p:spPr bwMode="auto">
          <a:xfrm>
            <a:off x="595313" y="342901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69" name="Freeform 1869"/>
          <p:cNvSpPr>
            <a:spLocks/>
          </p:cNvSpPr>
          <p:nvPr/>
        </p:nvSpPr>
        <p:spPr bwMode="auto">
          <a:xfrm>
            <a:off x="598488" y="342901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70" name="Freeform 1870"/>
          <p:cNvSpPr>
            <a:spLocks/>
          </p:cNvSpPr>
          <p:nvPr/>
        </p:nvSpPr>
        <p:spPr bwMode="auto">
          <a:xfrm>
            <a:off x="601663" y="342901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71" name="Freeform 1871"/>
          <p:cNvSpPr>
            <a:spLocks/>
          </p:cNvSpPr>
          <p:nvPr/>
        </p:nvSpPr>
        <p:spPr bwMode="auto">
          <a:xfrm>
            <a:off x="603251" y="342901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72" name="Freeform 1872"/>
          <p:cNvSpPr>
            <a:spLocks/>
          </p:cNvSpPr>
          <p:nvPr/>
        </p:nvSpPr>
        <p:spPr bwMode="auto">
          <a:xfrm>
            <a:off x="604838" y="342901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73" name="Freeform 1873"/>
          <p:cNvSpPr>
            <a:spLocks/>
          </p:cNvSpPr>
          <p:nvPr/>
        </p:nvSpPr>
        <p:spPr bwMode="auto">
          <a:xfrm>
            <a:off x="592138" y="342901"/>
            <a:ext cx="1588" cy="1588"/>
          </a:xfrm>
          <a:custGeom>
            <a:avLst/>
            <a:gdLst>
              <a:gd name="T0" fmla="*/ 0 w 2"/>
              <a:gd name="T1" fmla="*/ 1 h 2"/>
              <a:gd name="T2" fmla="*/ 0 w 2"/>
              <a:gd name="T3" fmla="*/ 1 h 2"/>
              <a:gd name="T4" fmla="*/ 1 w 2"/>
              <a:gd name="T5" fmla="*/ 2 h 2"/>
              <a:gd name="T6" fmla="*/ 2 w 2"/>
              <a:gd name="T7" fmla="*/ 1 h 2"/>
              <a:gd name="T8" fmla="*/ 1 w 2"/>
              <a:gd name="T9" fmla="*/ 0 h 2"/>
              <a:gd name="T10" fmla="*/ 0 w 2"/>
              <a:gd name="T11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ubicBezTo>
                  <a:pt x="0" y="0"/>
                  <a:pt x="0" y="0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74" name="Freeform 1874"/>
          <p:cNvSpPr>
            <a:spLocks/>
          </p:cNvSpPr>
          <p:nvPr/>
        </p:nvSpPr>
        <p:spPr bwMode="auto">
          <a:xfrm>
            <a:off x="579440" y="341313"/>
            <a:ext cx="28575" cy="0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75" name="Freeform 1875"/>
          <p:cNvSpPr>
            <a:spLocks/>
          </p:cNvSpPr>
          <p:nvPr/>
        </p:nvSpPr>
        <p:spPr bwMode="auto">
          <a:xfrm>
            <a:off x="579440" y="344489"/>
            <a:ext cx="28575" cy="1588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76" name="Freeform 1876"/>
          <p:cNvSpPr>
            <a:spLocks noEditPoints="1"/>
          </p:cNvSpPr>
          <p:nvPr/>
        </p:nvSpPr>
        <p:spPr bwMode="auto">
          <a:xfrm>
            <a:off x="592140" y="314325"/>
            <a:ext cx="3175" cy="14288"/>
          </a:xfrm>
          <a:custGeom>
            <a:avLst/>
            <a:gdLst>
              <a:gd name="T0" fmla="*/ 2 w 5"/>
              <a:gd name="T1" fmla="*/ 1 h 21"/>
              <a:gd name="T2" fmla="*/ 2 w 5"/>
              <a:gd name="T3" fmla="*/ 4 h 21"/>
              <a:gd name="T4" fmla="*/ 2 w 5"/>
              <a:gd name="T5" fmla="*/ 1 h 21"/>
              <a:gd name="T6" fmla="*/ 2 w 5"/>
              <a:gd name="T7" fmla="*/ 8 h 21"/>
              <a:gd name="T8" fmla="*/ 1 w 5"/>
              <a:gd name="T9" fmla="*/ 7 h 21"/>
              <a:gd name="T10" fmla="*/ 2 w 5"/>
              <a:gd name="T11" fmla="*/ 5 h 21"/>
              <a:gd name="T12" fmla="*/ 3 w 5"/>
              <a:gd name="T13" fmla="*/ 7 h 21"/>
              <a:gd name="T14" fmla="*/ 2 w 5"/>
              <a:gd name="T15" fmla="*/ 9 h 21"/>
              <a:gd name="T16" fmla="*/ 3 w 5"/>
              <a:gd name="T17" fmla="*/ 10 h 21"/>
              <a:gd name="T18" fmla="*/ 1 w 5"/>
              <a:gd name="T19" fmla="*/ 10 h 21"/>
              <a:gd name="T20" fmla="*/ 2 w 5"/>
              <a:gd name="T21" fmla="*/ 9 h 21"/>
              <a:gd name="T22" fmla="*/ 2 w 5"/>
              <a:gd name="T23" fmla="*/ 12 h 21"/>
              <a:gd name="T24" fmla="*/ 3 w 5"/>
              <a:gd name="T25" fmla="*/ 13 h 21"/>
              <a:gd name="T26" fmla="*/ 1 w 5"/>
              <a:gd name="T27" fmla="*/ 13 h 21"/>
              <a:gd name="T28" fmla="*/ 2 w 5"/>
              <a:gd name="T29" fmla="*/ 12 h 21"/>
              <a:gd name="T30" fmla="*/ 2 w 5"/>
              <a:gd name="T31" fmla="*/ 18 h 21"/>
              <a:gd name="T32" fmla="*/ 2 w 5"/>
              <a:gd name="T33" fmla="*/ 18 h 21"/>
              <a:gd name="T34" fmla="*/ 3 w 5"/>
              <a:gd name="T35" fmla="*/ 19 h 21"/>
              <a:gd name="T36" fmla="*/ 1 w 5"/>
              <a:gd name="T37" fmla="*/ 19 h 21"/>
              <a:gd name="T38" fmla="*/ 1 w 5"/>
              <a:gd name="T39" fmla="*/ 15 h 21"/>
              <a:gd name="T40" fmla="*/ 0 w 5"/>
              <a:gd name="T41" fmla="*/ 16 h 21"/>
              <a:gd name="T42" fmla="*/ 0 w 5"/>
              <a:gd name="T43" fmla="*/ 19 h 21"/>
              <a:gd name="T44" fmla="*/ 4 w 5"/>
              <a:gd name="T45" fmla="*/ 19 h 21"/>
              <a:gd name="T46" fmla="*/ 4 w 5"/>
              <a:gd name="T47" fmla="*/ 16 h 21"/>
              <a:gd name="T48" fmla="*/ 4 w 5"/>
              <a:gd name="T49" fmla="*/ 13 h 21"/>
              <a:gd name="T50" fmla="*/ 4 w 5"/>
              <a:gd name="T51" fmla="*/ 10 h 21"/>
              <a:gd name="T52" fmla="*/ 4 w 5"/>
              <a:gd name="T53" fmla="*/ 7 h 21"/>
              <a:gd name="T54" fmla="*/ 5 w 5"/>
              <a:gd name="T55" fmla="*/ 3 h 21"/>
              <a:gd name="T56" fmla="*/ 0 w 5"/>
              <a:gd name="T57" fmla="*/ 3 h 21"/>
              <a:gd name="T58" fmla="*/ 0 w 5"/>
              <a:gd name="T59" fmla="*/ 7 h 21"/>
              <a:gd name="T60" fmla="*/ 0 w 5"/>
              <a:gd name="T61" fmla="*/ 10 h 21"/>
              <a:gd name="T62" fmla="*/ 0 w 5"/>
              <a:gd name="T63" fmla="*/ 13 h 21"/>
              <a:gd name="T64" fmla="*/ 2 w 5"/>
              <a:gd name="T65" fmla="*/ 15 h 21"/>
              <a:gd name="T66" fmla="*/ 3 w 5"/>
              <a:gd name="T67" fmla="*/ 16 h 21"/>
              <a:gd name="T68" fmla="*/ 1 w 5"/>
              <a:gd name="T69" fmla="*/ 16 h 21"/>
              <a:gd name="T70" fmla="*/ 2 w 5"/>
              <a:gd name="T71" fmla="*/ 15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" h="21">
                <a:moveTo>
                  <a:pt x="2" y="1"/>
                </a:moveTo>
                <a:lnTo>
                  <a:pt x="2" y="1"/>
                </a:lnTo>
                <a:cubicBezTo>
                  <a:pt x="3" y="1"/>
                  <a:pt x="4" y="2"/>
                  <a:pt x="4" y="3"/>
                </a:cubicBezTo>
                <a:cubicBezTo>
                  <a:pt x="4" y="4"/>
                  <a:pt x="3" y="4"/>
                  <a:pt x="2" y="4"/>
                </a:cubicBezTo>
                <a:cubicBezTo>
                  <a:pt x="1" y="4"/>
                  <a:pt x="1" y="4"/>
                  <a:pt x="1" y="3"/>
                </a:cubicBezTo>
                <a:cubicBezTo>
                  <a:pt x="1" y="2"/>
                  <a:pt x="1" y="1"/>
                  <a:pt x="2" y="1"/>
                </a:cubicBezTo>
                <a:close/>
                <a:moveTo>
                  <a:pt x="2" y="8"/>
                </a:moveTo>
                <a:lnTo>
                  <a:pt x="2" y="8"/>
                </a:lnTo>
                <a:lnTo>
                  <a:pt x="2" y="8"/>
                </a:lnTo>
                <a:cubicBezTo>
                  <a:pt x="1" y="8"/>
                  <a:pt x="1" y="7"/>
                  <a:pt x="1" y="7"/>
                </a:cubicBezTo>
                <a:cubicBezTo>
                  <a:pt x="1" y="6"/>
                  <a:pt x="1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6"/>
                  <a:pt x="3" y="7"/>
                </a:cubicBezTo>
                <a:cubicBezTo>
                  <a:pt x="3" y="7"/>
                  <a:pt x="3" y="8"/>
                  <a:pt x="2" y="8"/>
                </a:cubicBezTo>
                <a:close/>
                <a:moveTo>
                  <a:pt x="2" y="9"/>
                </a:moveTo>
                <a:lnTo>
                  <a:pt x="2" y="9"/>
                </a:lnTo>
                <a:cubicBezTo>
                  <a:pt x="3" y="9"/>
                  <a:pt x="3" y="9"/>
                  <a:pt x="3" y="10"/>
                </a:cubicBezTo>
                <a:cubicBezTo>
                  <a:pt x="3" y="11"/>
                  <a:pt x="3" y="11"/>
                  <a:pt x="2" y="11"/>
                </a:cubicBezTo>
                <a:cubicBezTo>
                  <a:pt x="1" y="11"/>
                  <a:pt x="1" y="11"/>
                  <a:pt x="1" y="10"/>
                </a:cubicBezTo>
                <a:cubicBezTo>
                  <a:pt x="1" y="9"/>
                  <a:pt x="1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lose/>
                <a:moveTo>
                  <a:pt x="2" y="12"/>
                </a:moveTo>
                <a:lnTo>
                  <a:pt x="2" y="12"/>
                </a:lnTo>
                <a:cubicBezTo>
                  <a:pt x="3" y="12"/>
                  <a:pt x="3" y="13"/>
                  <a:pt x="3" y="13"/>
                </a:cubicBezTo>
                <a:cubicBezTo>
                  <a:pt x="3" y="14"/>
                  <a:pt x="3" y="14"/>
                  <a:pt x="2" y="14"/>
                </a:cubicBezTo>
                <a:cubicBezTo>
                  <a:pt x="1" y="14"/>
                  <a:pt x="1" y="14"/>
                  <a:pt x="1" y="13"/>
                </a:cubicBezTo>
                <a:cubicBezTo>
                  <a:pt x="1" y="13"/>
                  <a:pt x="1" y="12"/>
                  <a:pt x="2" y="12"/>
                </a:cubicBezTo>
                <a:lnTo>
                  <a:pt x="2" y="12"/>
                </a:lnTo>
                <a:lnTo>
                  <a:pt x="2" y="12"/>
                </a:lnTo>
                <a:close/>
                <a:moveTo>
                  <a:pt x="2" y="18"/>
                </a:moveTo>
                <a:lnTo>
                  <a:pt x="2" y="18"/>
                </a:lnTo>
                <a:lnTo>
                  <a:pt x="2" y="18"/>
                </a:lnTo>
                <a:lnTo>
                  <a:pt x="2" y="18"/>
                </a:lnTo>
                <a:cubicBezTo>
                  <a:pt x="3" y="18"/>
                  <a:pt x="3" y="19"/>
                  <a:pt x="3" y="19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0"/>
                  <a:pt x="1" y="19"/>
                </a:cubicBezTo>
                <a:cubicBezTo>
                  <a:pt x="1" y="19"/>
                  <a:pt x="1" y="18"/>
                  <a:pt x="2" y="18"/>
                </a:cubicBezTo>
                <a:close/>
                <a:moveTo>
                  <a:pt x="1" y="15"/>
                </a:moveTo>
                <a:lnTo>
                  <a:pt x="1" y="15"/>
                </a:lnTo>
                <a:cubicBezTo>
                  <a:pt x="1" y="15"/>
                  <a:pt x="0" y="16"/>
                  <a:pt x="0" y="16"/>
                </a:cubicBezTo>
                <a:cubicBezTo>
                  <a:pt x="0" y="17"/>
                  <a:pt x="1" y="17"/>
                  <a:pt x="1" y="18"/>
                </a:cubicBezTo>
                <a:cubicBezTo>
                  <a:pt x="1" y="18"/>
                  <a:pt x="0" y="19"/>
                  <a:pt x="0" y="19"/>
                </a:cubicBezTo>
                <a:cubicBezTo>
                  <a:pt x="0" y="20"/>
                  <a:pt x="1" y="21"/>
                  <a:pt x="2" y="21"/>
                </a:cubicBezTo>
                <a:cubicBezTo>
                  <a:pt x="3" y="21"/>
                  <a:pt x="4" y="20"/>
                  <a:pt x="4" y="19"/>
                </a:cubicBezTo>
                <a:cubicBezTo>
                  <a:pt x="4" y="19"/>
                  <a:pt x="4" y="18"/>
                  <a:pt x="3" y="18"/>
                </a:cubicBezTo>
                <a:cubicBezTo>
                  <a:pt x="4" y="17"/>
                  <a:pt x="4" y="17"/>
                  <a:pt x="4" y="16"/>
                </a:cubicBezTo>
                <a:cubicBezTo>
                  <a:pt x="4" y="16"/>
                  <a:pt x="4" y="15"/>
                  <a:pt x="3" y="15"/>
                </a:cubicBezTo>
                <a:cubicBezTo>
                  <a:pt x="4" y="14"/>
                  <a:pt x="4" y="14"/>
                  <a:pt x="4" y="13"/>
                </a:cubicBezTo>
                <a:cubicBezTo>
                  <a:pt x="4" y="13"/>
                  <a:pt x="4" y="12"/>
                  <a:pt x="3" y="12"/>
                </a:cubicBezTo>
                <a:cubicBezTo>
                  <a:pt x="4" y="11"/>
                  <a:pt x="4" y="11"/>
                  <a:pt x="4" y="10"/>
                </a:cubicBezTo>
                <a:cubicBezTo>
                  <a:pt x="4" y="9"/>
                  <a:pt x="4" y="9"/>
                  <a:pt x="3" y="8"/>
                </a:cubicBezTo>
                <a:cubicBezTo>
                  <a:pt x="4" y="8"/>
                  <a:pt x="4" y="7"/>
                  <a:pt x="4" y="7"/>
                </a:cubicBezTo>
                <a:cubicBezTo>
                  <a:pt x="4" y="6"/>
                  <a:pt x="4" y="5"/>
                  <a:pt x="4" y="5"/>
                </a:cubicBezTo>
                <a:cubicBezTo>
                  <a:pt x="4" y="4"/>
                  <a:pt x="5" y="4"/>
                  <a:pt x="5" y="3"/>
                </a:cubicBezTo>
                <a:cubicBezTo>
                  <a:pt x="5" y="2"/>
                  <a:pt x="3" y="0"/>
                  <a:pt x="2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4"/>
                  <a:pt x="0" y="4"/>
                  <a:pt x="1" y="5"/>
                </a:cubicBezTo>
                <a:cubicBezTo>
                  <a:pt x="0" y="5"/>
                  <a:pt x="0" y="6"/>
                  <a:pt x="0" y="7"/>
                </a:cubicBezTo>
                <a:cubicBezTo>
                  <a:pt x="0" y="7"/>
                  <a:pt x="0" y="8"/>
                  <a:pt x="1" y="8"/>
                </a:cubicBezTo>
                <a:cubicBezTo>
                  <a:pt x="0" y="9"/>
                  <a:pt x="0" y="9"/>
                  <a:pt x="0" y="10"/>
                </a:cubicBezTo>
                <a:cubicBezTo>
                  <a:pt x="0" y="11"/>
                  <a:pt x="0" y="11"/>
                  <a:pt x="1" y="12"/>
                </a:cubicBezTo>
                <a:cubicBezTo>
                  <a:pt x="0" y="12"/>
                  <a:pt x="0" y="13"/>
                  <a:pt x="0" y="13"/>
                </a:cubicBezTo>
                <a:cubicBezTo>
                  <a:pt x="0" y="14"/>
                  <a:pt x="0" y="14"/>
                  <a:pt x="1" y="15"/>
                </a:cubicBezTo>
                <a:close/>
                <a:moveTo>
                  <a:pt x="2" y="15"/>
                </a:moveTo>
                <a:lnTo>
                  <a:pt x="2" y="15"/>
                </a:lnTo>
                <a:cubicBezTo>
                  <a:pt x="3" y="15"/>
                  <a:pt x="3" y="16"/>
                  <a:pt x="3" y="16"/>
                </a:cubicBezTo>
                <a:cubicBezTo>
                  <a:pt x="3" y="17"/>
                  <a:pt x="3" y="17"/>
                  <a:pt x="2" y="17"/>
                </a:cubicBezTo>
                <a:cubicBezTo>
                  <a:pt x="2" y="17"/>
                  <a:pt x="1" y="17"/>
                  <a:pt x="1" y="16"/>
                </a:cubicBezTo>
                <a:cubicBezTo>
                  <a:pt x="1" y="16"/>
                  <a:pt x="1" y="15"/>
                  <a:pt x="2" y="15"/>
                </a:cubicBezTo>
                <a:lnTo>
                  <a:pt x="2" y="15"/>
                </a:lnTo>
                <a:lnTo>
                  <a:pt x="2" y="15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77" name="Freeform 1877"/>
          <p:cNvSpPr>
            <a:spLocks noEditPoints="1"/>
          </p:cNvSpPr>
          <p:nvPr/>
        </p:nvSpPr>
        <p:spPr bwMode="auto">
          <a:xfrm>
            <a:off x="315913" y="490539"/>
            <a:ext cx="165100" cy="193675"/>
          </a:xfrm>
          <a:custGeom>
            <a:avLst/>
            <a:gdLst>
              <a:gd name="T0" fmla="*/ 180 w 231"/>
              <a:gd name="T1" fmla="*/ 195 h 269"/>
              <a:gd name="T2" fmla="*/ 192 w 231"/>
              <a:gd name="T3" fmla="*/ 189 h 269"/>
              <a:gd name="T4" fmla="*/ 197 w 231"/>
              <a:gd name="T5" fmla="*/ 187 h 269"/>
              <a:gd name="T6" fmla="*/ 204 w 231"/>
              <a:gd name="T7" fmla="*/ 178 h 269"/>
              <a:gd name="T8" fmla="*/ 208 w 231"/>
              <a:gd name="T9" fmla="*/ 183 h 269"/>
              <a:gd name="T10" fmla="*/ 208 w 231"/>
              <a:gd name="T11" fmla="*/ 185 h 269"/>
              <a:gd name="T12" fmla="*/ 212 w 231"/>
              <a:gd name="T13" fmla="*/ 186 h 269"/>
              <a:gd name="T14" fmla="*/ 213 w 231"/>
              <a:gd name="T15" fmla="*/ 179 h 269"/>
              <a:gd name="T16" fmla="*/ 221 w 231"/>
              <a:gd name="T17" fmla="*/ 184 h 269"/>
              <a:gd name="T18" fmla="*/ 231 w 231"/>
              <a:gd name="T19" fmla="*/ 202 h 269"/>
              <a:gd name="T20" fmla="*/ 208 w 231"/>
              <a:gd name="T21" fmla="*/ 208 h 269"/>
              <a:gd name="T22" fmla="*/ 150 w 231"/>
              <a:gd name="T23" fmla="*/ 226 h 269"/>
              <a:gd name="T24" fmla="*/ 138 w 231"/>
              <a:gd name="T25" fmla="*/ 242 h 269"/>
              <a:gd name="T26" fmla="*/ 140 w 231"/>
              <a:gd name="T27" fmla="*/ 259 h 269"/>
              <a:gd name="T28" fmla="*/ 131 w 231"/>
              <a:gd name="T29" fmla="*/ 265 h 269"/>
              <a:gd name="T30" fmla="*/ 119 w 231"/>
              <a:gd name="T31" fmla="*/ 248 h 269"/>
              <a:gd name="T32" fmla="*/ 102 w 231"/>
              <a:gd name="T33" fmla="*/ 235 h 269"/>
              <a:gd name="T34" fmla="*/ 86 w 231"/>
              <a:gd name="T35" fmla="*/ 216 h 269"/>
              <a:gd name="T36" fmla="*/ 92 w 231"/>
              <a:gd name="T37" fmla="*/ 190 h 269"/>
              <a:gd name="T38" fmla="*/ 83 w 231"/>
              <a:gd name="T39" fmla="*/ 166 h 269"/>
              <a:gd name="T40" fmla="*/ 81 w 231"/>
              <a:gd name="T41" fmla="*/ 161 h 269"/>
              <a:gd name="T42" fmla="*/ 41 w 231"/>
              <a:gd name="T43" fmla="*/ 63 h 269"/>
              <a:gd name="T44" fmla="*/ 30 w 231"/>
              <a:gd name="T45" fmla="*/ 48 h 269"/>
              <a:gd name="T46" fmla="*/ 22 w 231"/>
              <a:gd name="T47" fmla="*/ 45 h 269"/>
              <a:gd name="T48" fmla="*/ 7 w 231"/>
              <a:gd name="T49" fmla="*/ 35 h 269"/>
              <a:gd name="T50" fmla="*/ 10 w 231"/>
              <a:gd name="T51" fmla="*/ 20 h 269"/>
              <a:gd name="T52" fmla="*/ 14 w 231"/>
              <a:gd name="T53" fmla="*/ 9 h 269"/>
              <a:gd name="T54" fmla="*/ 16 w 231"/>
              <a:gd name="T55" fmla="*/ 2 h 269"/>
              <a:gd name="T56" fmla="*/ 18 w 231"/>
              <a:gd name="T57" fmla="*/ 1 h 269"/>
              <a:gd name="T58" fmla="*/ 24 w 231"/>
              <a:gd name="T59" fmla="*/ 4 h 269"/>
              <a:gd name="T60" fmla="*/ 35 w 231"/>
              <a:gd name="T61" fmla="*/ 9 h 269"/>
              <a:gd name="T62" fmla="*/ 49 w 231"/>
              <a:gd name="T63" fmla="*/ 16 h 269"/>
              <a:gd name="T64" fmla="*/ 47 w 231"/>
              <a:gd name="T65" fmla="*/ 32 h 269"/>
              <a:gd name="T66" fmla="*/ 43 w 231"/>
              <a:gd name="T67" fmla="*/ 42 h 269"/>
              <a:gd name="T68" fmla="*/ 46 w 231"/>
              <a:gd name="T69" fmla="*/ 51 h 269"/>
              <a:gd name="T70" fmla="*/ 48 w 231"/>
              <a:gd name="T71" fmla="*/ 60 h 269"/>
              <a:gd name="T72" fmla="*/ 94 w 231"/>
              <a:gd name="T73" fmla="*/ 155 h 269"/>
              <a:gd name="T74" fmla="*/ 96 w 231"/>
              <a:gd name="T75" fmla="*/ 161 h 269"/>
              <a:gd name="T76" fmla="*/ 107 w 231"/>
              <a:gd name="T77" fmla="*/ 183 h 269"/>
              <a:gd name="T78" fmla="*/ 118 w 231"/>
              <a:gd name="T79" fmla="*/ 188 h 269"/>
              <a:gd name="T80" fmla="*/ 152 w 231"/>
              <a:gd name="T81" fmla="*/ 205 h 269"/>
              <a:gd name="T82" fmla="*/ 22 w 231"/>
              <a:gd name="T83" fmla="*/ 40 h 269"/>
              <a:gd name="T84" fmla="*/ 26 w 231"/>
              <a:gd name="T85" fmla="*/ 42 h 269"/>
              <a:gd name="T86" fmla="*/ 22 w 231"/>
              <a:gd name="T87" fmla="*/ 40 h 269"/>
              <a:gd name="T88" fmla="*/ 35 w 231"/>
              <a:gd name="T89" fmla="*/ 20 h 269"/>
              <a:gd name="T90" fmla="*/ 33 w 231"/>
              <a:gd name="T91" fmla="*/ 15 h 269"/>
              <a:gd name="T92" fmla="*/ 31 w 231"/>
              <a:gd name="T93" fmla="*/ 17 h 269"/>
              <a:gd name="T94" fmla="*/ 35 w 231"/>
              <a:gd name="T95" fmla="*/ 20 h 269"/>
              <a:gd name="T96" fmla="*/ 23 w 231"/>
              <a:gd name="T97" fmla="*/ 15 h 269"/>
              <a:gd name="T98" fmla="*/ 23 w 231"/>
              <a:gd name="T99" fmla="*/ 13 h 269"/>
              <a:gd name="T100" fmla="*/ 23 w 231"/>
              <a:gd name="T101" fmla="*/ 10 h 269"/>
              <a:gd name="T102" fmla="*/ 19 w 231"/>
              <a:gd name="T103" fmla="*/ 13 h 269"/>
              <a:gd name="T104" fmla="*/ 21 w 231"/>
              <a:gd name="T105" fmla="*/ 15 h 269"/>
              <a:gd name="T106" fmla="*/ 19 w 231"/>
              <a:gd name="T107" fmla="*/ 27 h 269"/>
              <a:gd name="T108" fmla="*/ 18 w 231"/>
              <a:gd name="T109" fmla="*/ 23 h 269"/>
              <a:gd name="T110" fmla="*/ 19 w 231"/>
              <a:gd name="T111" fmla="*/ 22 h 269"/>
              <a:gd name="T112" fmla="*/ 18 w 231"/>
              <a:gd name="T113" fmla="*/ 2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1" h="269">
                <a:moveTo>
                  <a:pt x="180" y="195"/>
                </a:moveTo>
                <a:lnTo>
                  <a:pt x="180" y="195"/>
                </a:lnTo>
                <a:cubicBezTo>
                  <a:pt x="185" y="192"/>
                  <a:pt x="188" y="191"/>
                  <a:pt x="192" y="188"/>
                </a:cubicBezTo>
                <a:lnTo>
                  <a:pt x="192" y="189"/>
                </a:lnTo>
                <a:cubicBezTo>
                  <a:pt x="194" y="189"/>
                  <a:pt x="194" y="189"/>
                  <a:pt x="195" y="189"/>
                </a:cubicBezTo>
                <a:cubicBezTo>
                  <a:pt x="195" y="189"/>
                  <a:pt x="196" y="188"/>
                  <a:pt x="197" y="187"/>
                </a:cubicBezTo>
                <a:cubicBezTo>
                  <a:pt x="200" y="185"/>
                  <a:pt x="201" y="182"/>
                  <a:pt x="203" y="179"/>
                </a:cubicBezTo>
                <a:lnTo>
                  <a:pt x="204" y="178"/>
                </a:lnTo>
                <a:cubicBezTo>
                  <a:pt x="206" y="179"/>
                  <a:pt x="207" y="180"/>
                  <a:pt x="208" y="182"/>
                </a:cubicBezTo>
                <a:cubicBezTo>
                  <a:pt x="208" y="182"/>
                  <a:pt x="208" y="183"/>
                  <a:pt x="208" y="183"/>
                </a:cubicBezTo>
                <a:lnTo>
                  <a:pt x="208" y="184"/>
                </a:lnTo>
                <a:cubicBezTo>
                  <a:pt x="208" y="184"/>
                  <a:pt x="208" y="185"/>
                  <a:pt x="208" y="185"/>
                </a:cubicBezTo>
                <a:cubicBezTo>
                  <a:pt x="209" y="187"/>
                  <a:pt x="210" y="188"/>
                  <a:pt x="211" y="187"/>
                </a:cubicBezTo>
                <a:cubicBezTo>
                  <a:pt x="211" y="187"/>
                  <a:pt x="211" y="186"/>
                  <a:pt x="212" y="186"/>
                </a:cubicBezTo>
                <a:cubicBezTo>
                  <a:pt x="212" y="186"/>
                  <a:pt x="212" y="185"/>
                  <a:pt x="212" y="185"/>
                </a:cubicBezTo>
                <a:cubicBezTo>
                  <a:pt x="212" y="183"/>
                  <a:pt x="212" y="181"/>
                  <a:pt x="213" y="179"/>
                </a:cubicBezTo>
                <a:lnTo>
                  <a:pt x="214" y="180"/>
                </a:lnTo>
                <a:cubicBezTo>
                  <a:pt x="216" y="181"/>
                  <a:pt x="218" y="183"/>
                  <a:pt x="221" y="184"/>
                </a:cubicBezTo>
                <a:cubicBezTo>
                  <a:pt x="222" y="185"/>
                  <a:pt x="223" y="189"/>
                  <a:pt x="224" y="191"/>
                </a:cubicBezTo>
                <a:cubicBezTo>
                  <a:pt x="226" y="195"/>
                  <a:pt x="230" y="198"/>
                  <a:pt x="231" y="202"/>
                </a:cubicBezTo>
                <a:cubicBezTo>
                  <a:pt x="231" y="204"/>
                  <a:pt x="230" y="206"/>
                  <a:pt x="229" y="207"/>
                </a:cubicBezTo>
                <a:cubicBezTo>
                  <a:pt x="223" y="211"/>
                  <a:pt x="214" y="209"/>
                  <a:pt x="208" y="208"/>
                </a:cubicBezTo>
                <a:cubicBezTo>
                  <a:pt x="203" y="208"/>
                  <a:pt x="196" y="208"/>
                  <a:pt x="192" y="209"/>
                </a:cubicBezTo>
                <a:cubicBezTo>
                  <a:pt x="176" y="210"/>
                  <a:pt x="162" y="217"/>
                  <a:pt x="150" y="226"/>
                </a:cubicBezTo>
                <a:cubicBezTo>
                  <a:pt x="148" y="228"/>
                  <a:pt x="141" y="232"/>
                  <a:pt x="136" y="235"/>
                </a:cubicBezTo>
                <a:cubicBezTo>
                  <a:pt x="137" y="237"/>
                  <a:pt x="138" y="240"/>
                  <a:pt x="138" y="242"/>
                </a:cubicBezTo>
                <a:cubicBezTo>
                  <a:pt x="140" y="244"/>
                  <a:pt x="142" y="248"/>
                  <a:pt x="140" y="252"/>
                </a:cubicBezTo>
                <a:cubicBezTo>
                  <a:pt x="141" y="255"/>
                  <a:pt x="142" y="258"/>
                  <a:pt x="140" y="259"/>
                </a:cubicBezTo>
                <a:cubicBezTo>
                  <a:pt x="143" y="263"/>
                  <a:pt x="140" y="267"/>
                  <a:pt x="139" y="268"/>
                </a:cubicBezTo>
                <a:cubicBezTo>
                  <a:pt x="137" y="269"/>
                  <a:pt x="133" y="269"/>
                  <a:pt x="131" y="265"/>
                </a:cubicBezTo>
                <a:cubicBezTo>
                  <a:pt x="127" y="265"/>
                  <a:pt x="125" y="262"/>
                  <a:pt x="124" y="260"/>
                </a:cubicBezTo>
                <a:cubicBezTo>
                  <a:pt x="118" y="258"/>
                  <a:pt x="116" y="253"/>
                  <a:pt x="119" y="248"/>
                </a:cubicBezTo>
                <a:cubicBezTo>
                  <a:pt x="115" y="247"/>
                  <a:pt x="114" y="246"/>
                  <a:pt x="111" y="243"/>
                </a:cubicBezTo>
                <a:cubicBezTo>
                  <a:pt x="107" y="243"/>
                  <a:pt x="102" y="241"/>
                  <a:pt x="102" y="235"/>
                </a:cubicBezTo>
                <a:cubicBezTo>
                  <a:pt x="95" y="235"/>
                  <a:pt x="91" y="231"/>
                  <a:pt x="92" y="223"/>
                </a:cubicBezTo>
                <a:cubicBezTo>
                  <a:pt x="89" y="222"/>
                  <a:pt x="87" y="221"/>
                  <a:pt x="86" y="216"/>
                </a:cubicBezTo>
                <a:cubicBezTo>
                  <a:pt x="85" y="210"/>
                  <a:pt x="91" y="205"/>
                  <a:pt x="94" y="201"/>
                </a:cubicBezTo>
                <a:cubicBezTo>
                  <a:pt x="94" y="199"/>
                  <a:pt x="92" y="192"/>
                  <a:pt x="92" y="190"/>
                </a:cubicBezTo>
                <a:cubicBezTo>
                  <a:pt x="87" y="188"/>
                  <a:pt x="86" y="184"/>
                  <a:pt x="86" y="180"/>
                </a:cubicBezTo>
                <a:cubicBezTo>
                  <a:pt x="80" y="175"/>
                  <a:pt x="84" y="169"/>
                  <a:pt x="83" y="166"/>
                </a:cubicBezTo>
                <a:cubicBezTo>
                  <a:pt x="82" y="164"/>
                  <a:pt x="80" y="164"/>
                  <a:pt x="79" y="165"/>
                </a:cubicBezTo>
                <a:cubicBezTo>
                  <a:pt x="79" y="163"/>
                  <a:pt x="80" y="162"/>
                  <a:pt x="81" y="161"/>
                </a:cubicBezTo>
                <a:cubicBezTo>
                  <a:pt x="77" y="159"/>
                  <a:pt x="76" y="156"/>
                  <a:pt x="77" y="152"/>
                </a:cubicBezTo>
                <a:lnTo>
                  <a:pt x="41" y="63"/>
                </a:lnTo>
                <a:cubicBezTo>
                  <a:pt x="36" y="62"/>
                  <a:pt x="35" y="60"/>
                  <a:pt x="36" y="57"/>
                </a:cubicBezTo>
                <a:cubicBezTo>
                  <a:pt x="32" y="56"/>
                  <a:pt x="30" y="52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27" y="49"/>
                  <a:pt x="24" y="49"/>
                  <a:pt x="22" y="45"/>
                </a:cubicBezTo>
                <a:lnTo>
                  <a:pt x="12" y="39"/>
                </a:lnTo>
                <a:cubicBezTo>
                  <a:pt x="13" y="38"/>
                  <a:pt x="10" y="39"/>
                  <a:pt x="7" y="35"/>
                </a:cubicBezTo>
                <a:cubicBezTo>
                  <a:pt x="0" y="29"/>
                  <a:pt x="1" y="18"/>
                  <a:pt x="1" y="16"/>
                </a:cubicBezTo>
                <a:lnTo>
                  <a:pt x="10" y="20"/>
                </a:lnTo>
                <a:cubicBezTo>
                  <a:pt x="10" y="19"/>
                  <a:pt x="11" y="18"/>
                  <a:pt x="12" y="17"/>
                </a:cubicBezTo>
                <a:cubicBezTo>
                  <a:pt x="9" y="13"/>
                  <a:pt x="11" y="10"/>
                  <a:pt x="14" y="9"/>
                </a:cubicBezTo>
                <a:cubicBezTo>
                  <a:pt x="13" y="6"/>
                  <a:pt x="13" y="4"/>
                  <a:pt x="16" y="2"/>
                </a:cubicBezTo>
                <a:cubicBezTo>
                  <a:pt x="16" y="2"/>
                  <a:pt x="16" y="2"/>
                  <a:pt x="16" y="2"/>
                </a:cubicBezTo>
                <a:cubicBezTo>
                  <a:pt x="15" y="1"/>
                  <a:pt x="16" y="0"/>
                  <a:pt x="16" y="0"/>
                </a:cubicBezTo>
                <a:cubicBezTo>
                  <a:pt x="17" y="0"/>
                  <a:pt x="18" y="0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21" y="0"/>
                  <a:pt x="23" y="1"/>
                  <a:pt x="24" y="4"/>
                </a:cubicBezTo>
                <a:cubicBezTo>
                  <a:pt x="27" y="3"/>
                  <a:pt x="31" y="4"/>
                  <a:pt x="32" y="8"/>
                </a:cubicBezTo>
                <a:cubicBezTo>
                  <a:pt x="33" y="8"/>
                  <a:pt x="34" y="8"/>
                  <a:pt x="35" y="9"/>
                </a:cubicBezTo>
                <a:lnTo>
                  <a:pt x="38" y="0"/>
                </a:lnTo>
                <a:cubicBezTo>
                  <a:pt x="40" y="0"/>
                  <a:pt x="48" y="7"/>
                  <a:pt x="49" y="16"/>
                </a:cubicBezTo>
                <a:cubicBezTo>
                  <a:pt x="49" y="21"/>
                  <a:pt x="46" y="27"/>
                  <a:pt x="44" y="30"/>
                </a:cubicBezTo>
                <a:cubicBezTo>
                  <a:pt x="46" y="30"/>
                  <a:pt x="47" y="31"/>
                  <a:pt x="47" y="32"/>
                </a:cubicBezTo>
                <a:cubicBezTo>
                  <a:pt x="48" y="34"/>
                  <a:pt x="48" y="35"/>
                  <a:pt x="47" y="37"/>
                </a:cubicBezTo>
                <a:cubicBezTo>
                  <a:pt x="47" y="39"/>
                  <a:pt x="45" y="41"/>
                  <a:pt x="43" y="42"/>
                </a:cubicBezTo>
                <a:cubicBezTo>
                  <a:pt x="45" y="43"/>
                  <a:pt x="47" y="46"/>
                  <a:pt x="47" y="48"/>
                </a:cubicBezTo>
                <a:cubicBezTo>
                  <a:pt x="47" y="49"/>
                  <a:pt x="46" y="50"/>
                  <a:pt x="46" y="51"/>
                </a:cubicBezTo>
                <a:cubicBezTo>
                  <a:pt x="46" y="52"/>
                  <a:pt x="46" y="52"/>
                  <a:pt x="46" y="52"/>
                </a:cubicBezTo>
                <a:cubicBezTo>
                  <a:pt x="49" y="53"/>
                  <a:pt x="50" y="57"/>
                  <a:pt x="48" y="60"/>
                </a:cubicBezTo>
                <a:lnTo>
                  <a:pt x="89" y="146"/>
                </a:lnTo>
                <a:cubicBezTo>
                  <a:pt x="94" y="147"/>
                  <a:pt x="95" y="151"/>
                  <a:pt x="94" y="155"/>
                </a:cubicBezTo>
                <a:cubicBezTo>
                  <a:pt x="95" y="155"/>
                  <a:pt x="97" y="155"/>
                  <a:pt x="98" y="157"/>
                </a:cubicBezTo>
                <a:cubicBezTo>
                  <a:pt x="96" y="157"/>
                  <a:pt x="95" y="159"/>
                  <a:pt x="96" y="161"/>
                </a:cubicBezTo>
                <a:cubicBezTo>
                  <a:pt x="98" y="164"/>
                  <a:pt x="103" y="164"/>
                  <a:pt x="104" y="172"/>
                </a:cubicBezTo>
                <a:cubicBezTo>
                  <a:pt x="107" y="174"/>
                  <a:pt x="109" y="179"/>
                  <a:pt x="107" y="183"/>
                </a:cubicBezTo>
                <a:cubicBezTo>
                  <a:pt x="109" y="185"/>
                  <a:pt x="111" y="189"/>
                  <a:pt x="111" y="189"/>
                </a:cubicBezTo>
                <a:cubicBezTo>
                  <a:pt x="112" y="186"/>
                  <a:pt x="116" y="187"/>
                  <a:pt x="118" y="188"/>
                </a:cubicBezTo>
                <a:cubicBezTo>
                  <a:pt x="123" y="183"/>
                  <a:pt x="130" y="186"/>
                  <a:pt x="132" y="194"/>
                </a:cubicBezTo>
                <a:cubicBezTo>
                  <a:pt x="135" y="202"/>
                  <a:pt x="146" y="206"/>
                  <a:pt x="152" y="205"/>
                </a:cubicBezTo>
                <a:cubicBezTo>
                  <a:pt x="160" y="204"/>
                  <a:pt x="173" y="199"/>
                  <a:pt x="180" y="195"/>
                </a:cubicBezTo>
                <a:close/>
                <a:moveTo>
                  <a:pt x="22" y="40"/>
                </a:moveTo>
                <a:lnTo>
                  <a:pt x="22" y="40"/>
                </a:lnTo>
                <a:lnTo>
                  <a:pt x="26" y="42"/>
                </a:lnTo>
                <a:cubicBezTo>
                  <a:pt x="26" y="41"/>
                  <a:pt x="26" y="40"/>
                  <a:pt x="26" y="39"/>
                </a:cubicBezTo>
                <a:cubicBezTo>
                  <a:pt x="25" y="38"/>
                  <a:pt x="23" y="38"/>
                  <a:pt x="22" y="40"/>
                </a:cubicBezTo>
                <a:close/>
                <a:moveTo>
                  <a:pt x="35" y="20"/>
                </a:moveTo>
                <a:lnTo>
                  <a:pt x="35" y="20"/>
                </a:lnTo>
                <a:cubicBezTo>
                  <a:pt x="35" y="20"/>
                  <a:pt x="35" y="20"/>
                  <a:pt x="36" y="20"/>
                </a:cubicBezTo>
                <a:cubicBezTo>
                  <a:pt x="37" y="18"/>
                  <a:pt x="35" y="17"/>
                  <a:pt x="33" y="15"/>
                </a:cubicBezTo>
                <a:cubicBezTo>
                  <a:pt x="33" y="16"/>
                  <a:pt x="32" y="16"/>
                  <a:pt x="31" y="16"/>
                </a:cubicBezTo>
                <a:cubicBezTo>
                  <a:pt x="31" y="17"/>
                  <a:pt x="31" y="17"/>
                  <a:pt x="31" y="17"/>
                </a:cubicBezTo>
                <a:lnTo>
                  <a:pt x="32" y="17"/>
                </a:lnTo>
                <a:cubicBezTo>
                  <a:pt x="33" y="18"/>
                  <a:pt x="34" y="19"/>
                  <a:pt x="35" y="20"/>
                </a:cubicBezTo>
                <a:close/>
                <a:moveTo>
                  <a:pt x="23" y="15"/>
                </a:moveTo>
                <a:lnTo>
                  <a:pt x="23" y="15"/>
                </a:lnTo>
                <a:cubicBezTo>
                  <a:pt x="23" y="15"/>
                  <a:pt x="24" y="14"/>
                  <a:pt x="24" y="13"/>
                </a:cubicBezTo>
                <a:cubicBezTo>
                  <a:pt x="24" y="13"/>
                  <a:pt x="23" y="13"/>
                  <a:pt x="23" y="13"/>
                </a:cubicBezTo>
                <a:lnTo>
                  <a:pt x="24" y="11"/>
                </a:lnTo>
                <a:lnTo>
                  <a:pt x="23" y="10"/>
                </a:lnTo>
                <a:lnTo>
                  <a:pt x="19" y="12"/>
                </a:lnTo>
                <a:lnTo>
                  <a:pt x="19" y="13"/>
                </a:lnTo>
                <a:lnTo>
                  <a:pt x="21" y="14"/>
                </a:lnTo>
                <a:cubicBezTo>
                  <a:pt x="21" y="14"/>
                  <a:pt x="21" y="14"/>
                  <a:pt x="21" y="15"/>
                </a:cubicBezTo>
                <a:cubicBezTo>
                  <a:pt x="21" y="15"/>
                  <a:pt x="23" y="15"/>
                  <a:pt x="23" y="15"/>
                </a:cubicBezTo>
                <a:close/>
                <a:moveTo>
                  <a:pt x="19" y="27"/>
                </a:moveTo>
                <a:lnTo>
                  <a:pt x="19" y="27"/>
                </a:lnTo>
                <a:cubicBezTo>
                  <a:pt x="19" y="26"/>
                  <a:pt x="18" y="24"/>
                  <a:pt x="18" y="23"/>
                </a:cubicBezTo>
                <a:lnTo>
                  <a:pt x="19" y="22"/>
                </a:lnTo>
                <a:cubicBezTo>
                  <a:pt x="19" y="22"/>
                  <a:pt x="19" y="22"/>
                  <a:pt x="19" y="22"/>
                </a:cubicBezTo>
                <a:cubicBezTo>
                  <a:pt x="18" y="23"/>
                  <a:pt x="17" y="23"/>
                  <a:pt x="16" y="23"/>
                </a:cubicBezTo>
                <a:cubicBezTo>
                  <a:pt x="16" y="25"/>
                  <a:pt x="16" y="27"/>
                  <a:pt x="18" y="28"/>
                </a:cubicBezTo>
                <a:cubicBezTo>
                  <a:pt x="18" y="28"/>
                  <a:pt x="19" y="27"/>
                  <a:pt x="19" y="27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78" name="Freeform 1878"/>
          <p:cNvSpPr>
            <a:spLocks/>
          </p:cNvSpPr>
          <p:nvPr/>
        </p:nvSpPr>
        <p:spPr bwMode="auto">
          <a:xfrm>
            <a:off x="339726" y="520700"/>
            <a:ext cx="7938" cy="7939"/>
          </a:xfrm>
          <a:custGeom>
            <a:avLst/>
            <a:gdLst>
              <a:gd name="T0" fmla="*/ 0 w 11"/>
              <a:gd name="T1" fmla="*/ 5 h 11"/>
              <a:gd name="T2" fmla="*/ 0 w 11"/>
              <a:gd name="T3" fmla="*/ 5 h 11"/>
              <a:gd name="T4" fmla="*/ 5 w 11"/>
              <a:gd name="T5" fmla="*/ 0 h 11"/>
              <a:gd name="T6" fmla="*/ 11 w 11"/>
              <a:gd name="T7" fmla="*/ 5 h 11"/>
              <a:gd name="T8" fmla="*/ 5 w 11"/>
              <a:gd name="T9" fmla="*/ 11 h 11"/>
              <a:gd name="T10" fmla="*/ 0 w 11"/>
              <a:gd name="T11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11">
                <a:moveTo>
                  <a:pt x="0" y="5"/>
                </a:moveTo>
                <a:lnTo>
                  <a:pt x="0" y="5"/>
                </a:lnTo>
                <a:cubicBezTo>
                  <a:pt x="0" y="2"/>
                  <a:pt x="2" y="0"/>
                  <a:pt x="5" y="0"/>
                </a:cubicBezTo>
                <a:cubicBezTo>
                  <a:pt x="8" y="0"/>
                  <a:pt x="11" y="2"/>
                  <a:pt x="11" y="5"/>
                </a:cubicBezTo>
                <a:cubicBezTo>
                  <a:pt x="11" y="8"/>
                  <a:pt x="8" y="11"/>
                  <a:pt x="5" y="11"/>
                </a:cubicBezTo>
                <a:cubicBezTo>
                  <a:pt x="2" y="11"/>
                  <a:pt x="0" y="8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79" name="Freeform 1879"/>
          <p:cNvSpPr>
            <a:spLocks/>
          </p:cNvSpPr>
          <p:nvPr/>
        </p:nvSpPr>
        <p:spPr bwMode="auto">
          <a:xfrm>
            <a:off x="407988" y="674689"/>
            <a:ext cx="7938" cy="4763"/>
          </a:xfrm>
          <a:custGeom>
            <a:avLst/>
            <a:gdLst>
              <a:gd name="T0" fmla="*/ 10 w 11"/>
              <a:gd name="T1" fmla="*/ 0 h 7"/>
              <a:gd name="T2" fmla="*/ 10 w 11"/>
              <a:gd name="T3" fmla="*/ 0 h 7"/>
              <a:gd name="T4" fmla="*/ 8 w 11"/>
              <a:gd name="T5" fmla="*/ 6 h 7"/>
              <a:gd name="T6" fmla="*/ 0 w 11"/>
              <a:gd name="T7" fmla="*/ 4 h 7"/>
              <a:gd name="T8" fmla="*/ 10 w 11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7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0" y="5"/>
                  <a:pt x="8" y="6"/>
                </a:cubicBezTo>
                <a:cubicBezTo>
                  <a:pt x="6" y="7"/>
                  <a:pt x="2" y="7"/>
                  <a:pt x="0" y="4"/>
                </a:cubicBezTo>
                <a:cubicBezTo>
                  <a:pt x="4" y="5"/>
                  <a:pt x="8" y="2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80" name="Freeform 1880"/>
          <p:cNvSpPr>
            <a:spLocks/>
          </p:cNvSpPr>
          <p:nvPr/>
        </p:nvSpPr>
        <p:spPr bwMode="auto">
          <a:xfrm>
            <a:off x="395288" y="660400"/>
            <a:ext cx="14288" cy="7939"/>
          </a:xfrm>
          <a:custGeom>
            <a:avLst/>
            <a:gdLst>
              <a:gd name="T0" fmla="*/ 10 w 20"/>
              <a:gd name="T1" fmla="*/ 1 h 12"/>
              <a:gd name="T2" fmla="*/ 10 w 20"/>
              <a:gd name="T3" fmla="*/ 1 h 12"/>
              <a:gd name="T4" fmla="*/ 16 w 20"/>
              <a:gd name="T5" fmla="*/ 9 h 12"/>
              <a:gd name="T6" fmla="*/ 4 w 20"/>
              <a:gd name="T7" fmla="*/ 6 h 12"/>
              <a:gd name="T8" fmla="*/ 1 w 20"/>
              <a:gd name="T9" fmla="*/ 4 h 12"/>
              <a:gd name="T10" fmla="*/ 1 w 20"/>
              <a:gd name="T11" fmla="*/ 3 h 12"/>
              <a:gd name="T12" fmla="*/ 3 w 20"/>
              <a:gd name="T13" fmla="*/ 3 h 12"/>
              <a:gd name="T14" fmla="*/ 4 w 20"/>
              <a:gd name="T15" fmla="*/ 5 h 12"/>
              <a:gd name="T16" fmla="*/ 6 w 20"/>
              <a:gd name="T17" fmla="*/ 4 h 12"/>
              <a:gd name="T18" fmla="*/ 7 w 20"/>
              <a:gd name="T19" fmla="*/ 6 h 12"/>
              <a:gd name="T20" fmla="*/ 8 w 20"/>
              <a:gd name="T21" fmla="*/ 3 h 12"/>
              <a:gd name="T22" fmla="*/ 10 w 20"/>
              <a:gd name="T23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" h="12">
                <a:moveTo>
                  <a:pt x="10" y="1"/>
                </a:moveTo>
                <a:lnTo>
                  <a:pt x="10" y="1"/>
                </a:lnTo>
                <a:cubicBezTo>
                  <a:pt x="15" y="0"/>
                  <a:pt x="20" y="4"/>
                  <a:pt x="16" y="9"/>
                </a:cubicBezTo>
                <a:cubicBezTo>
                  <a:pt x="13" y="12"/>
                  <a:pt x="6" y="8"/>
                  <a:pt x="4" y="6"/>
                </a:cubicBezTo>
                <a:lnTo>
                  <a:pt x="1" y="4"/>
                </a:lnTo>
                <a:cubicBezTo>
                  <a:pt x="1" y="4"/>
                  <a:pt x="0" y="3"/>
                  <a:pt x="1" y="3"/>
                </a:cubicBezTo>
                <a:lnTo>
                  <a:pt x="3" y="3"/>
                </a:lnTo>
                <a:cubicBezTo>
                  <a:pt x="3" y="4"/>
                  <a:pt x="3" y="4"/>
                  <a:pt x="4" y="5"/>
                </a:cubicBezTo>
                <a:cubicBezTo>
                  <a:pt x="4" y="4"/>
                  <a:pt x="5" y="3"/>
                  <a:pt x="6" y="4"/>
                </a:cubicBezTo>
                <a:cubicBezTo>
                  <a:pt x="6" y="5"/>
                  <a:pt x="6" y="6"/>
                  <a:pt x="7" y="6"/>
                </a:cubicBezTo>
                <a:cubicBezTo>
                  <a:pt x="7" y="6"/>
                  <a:pt x="7" y="4"/>
                  <a:pt x="8" y="3"/>
                </a:cubicBezTo>
                <a:cubicBezTo>
                  <a:pt x="9" y="3"/>
                  <a:pt x="10" y="2"/>
                  <a:pt x="1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81" name="Freeform 1881"/>
          <p:cNvSpPr>
            <a:spLocks/>
          </p:cNvSpPr>
          <p:nvPr/>
        </p:nvSpPr>
        <p:spPr bwMode="auto">
          <a:xfrm>
            <a:off x="401640" y="652465"/>
            <a:ext cx="3175" cy="3175"/>
          </a:xfrm>
          <a:custGeom>
            <a:avLst/>
            <a:gdLst>
              <a:gd name="T0" fmla="*/ 3 w 3"/>
              <a:gd name="T1" fmla="*/ 0 h 4"/>
              <a:gd name="T2" fmla="*/ 3 w 3"/>
              <a:gd name="T3" fmla="*/ 0 h 4"/>
              <a:gd name="T4" fmla="*/ 1 w 3"/>
              <a:gd name="T5" fmla="*/ 4 h 4"/>
              <a:gd name="T6" fmla="*/ 0 w 3"/>
              <a:gd name="T7" fmla="*/ 2 h 4"/>
              <a:gd name="T8" fmla="*/ 3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3" y="0"/>
                </a:moveTo>
                <a:lnTo>
                  <a:pt x="3" y="0"/>
                </a:lnTo>
                <a:cubicBezTo>
                  <a:pt x="3" y="1"/>
                  <a:pt x="3" y="3"/>
                  <a:pt x="1" y="4"/>
                </a:cubicBezTo>
                <a:cubicBezTo>
                  <a:pt x="1" y="3"/>
                  <a:pt x="1" y="3"/>
                  <a:pt x="0" y="2"/>
                </a:cubicBezTo>
                <a:cubicBezTo>
                  <a:pt x="1" y="2"/>
                  <a:pt x="2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82" name="Freeform 1882"/>
          <p:cNvSpPr>
            <a:spLocks/>
          </p:cNvSpPr>
          <p:nvPr/>
        </p:nvSpPr>
        <p:spPr bwMode="auto">
          <a:xfrm>
            <a:off x="384178" y="650876"/>
            <a:ext cx="17463" cy="9525"/>
          </a:xfrm>
          <a:custGeom>
            <a:avLst/>
            <a:gdLst>
              <a:gd name="T0" fmla="*/ 1 w 25"/>
              <a:gd name="T1" fmla="*/ 0 h 14"/>
              <a:gd name="T2" fmla="*/ 1 w 25"/>
              <a:gd name="T3" fmla="*/ 0 h 14"/>
              <a:gd name="T4" fmla="*/ 5 w 25"/>
              <a:gd name="T5" fmla="*/ 1 h 14"/>
              <a:gd name="T6" fmla="*/ 5 w 25"/>
              <a:gd name="T7" fmla="*/ 5 h 14"/>
              <a:gd name="T8" fmla="*/ 8 w 25"/>
              <a:gd name="T9" fmla="*/ 3 h 14"/>
              <a:gd name="T10" fmla="*/ 8 w 25"/>
              <a:gd name="T11" fmla="*/ 7 h 14"/>
              <a:gd name="T12" fmla="*/ 11 w 25"/>
              <a:gd name="T13" fmla="*/ 6 h 14"/>
              <a:gd name="T14" fmla="*/ 11 w 25"/>
              <a:gd name="T15" fmla="*/ 8 h 14"/>
              <a:gd name="T16" fmla="*/ 14 w 25"/>
              <a:gd name="T17" fmla="*/ 7 h 14"/>
              <a:gd name="T18" fmla="*/ 22 w 25"/>
              <a:gd name="T19" fmla="*/ 5 h 14"/>
              <a:gd name="T20" fmla="*/ 25 w 25"/>
              <a:gd name="T21" fmla="*/ 10 h 14"/>
              <a:gd name="T22" fmla="*/ 17 w 25"/>
              <a:gd name="T23" fmla="*/ 12 h 14"/>
              <a:gd name="T24" fmla="*/ 3 w 25"/>
              <a:gd name="T25" fmla="*/ 7 h 14"/>
              <a:gd name="T26" fmla="*/ 1 w 25"/>
              <a:gd name="T2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" h="14">
                <a:moveTo>
                  <a:pt x="1" y="0"/>
                </a:moveTo>
                <a:lnTo>
                  <a:pt x="1" y="0"/>
                </a:lnTo>
                <a:cubicBezTo>
                  <a:pt x="4" y="0"/>
                  <a:pt x="5" y="1"/>
                  <a:pt x="5" y="1"/>
                </a:cubicBezTo>
                <a:cubicBezTo>
                  <a:pt x="5" y="1"/>
                  <a:pt x="4" y="4"/>
                  <a:pt x="5" y="5"/>
                </a:cubicBezTo>
                <a:cubicBezTo>
                  <a:pt x="5" y="3"/>
                  <a:pt x="7" y="2"/>
                  <a:pt x="8" y="3"/>
                </a:cubicBezTo>
                <a:cubicBezTo>
                  <a:pt x="7" y="4"/>
                  <a:pt x="7" y="6"/>
                  <a:pt x="8" y="7"/>
                </a:cubicBezTo>
                <a:cubicBezTo>
                  <a:pt x="8" y="5"/>
                  <a:pt x="10" y="4"/>
                  <a:pt x="11" y="6"/>
                </a:cubicBezTo>
                <a:cubicBezTo>
                  <a:pt x="11" y="6"/>
                  <a:pt x="10" y="7"/>
                  <a:pt x="11" y="8"/>
                </a:cubicBezTo>
                <a:cubicBezTo>
                  <a:pt x="12" y="6"/>
                  <a:pt x="13" y="6"/>
                  <a:pt x="14" y="7"/>
                </a:cubicBezTo>
                <a:cubicBezTo>
                  <a:pt x="14" y="7"/>
                  <a:pt x="17" y="8"/>
                  <a:pt x="22" y="5"/>
                </a:cubicBezTo>
                <a:cubicBezTo>
                  <a:pt x="24" y="6"/>
                  <a:pt x="25" y="8"/>
                  <a:pt x="25" y="10"/>
                </a:cubicBezTo>
                <a:cubicBezTo>
                  <a:pt x="24" y="14"/>
                  <a:pt x="20" y="14"/>
                  <a:pt x="17" y="12"/>
                </a:cubicBezTo>
                <a:cubicBezTo>
                  <a:pt x="11" y="8"/>
                  <a:pt x="5" y="10"/>
                  <a:pt x="3" y="7"/>
                </a:cubicBezTo>
                <a:cubicBezTo>
                  <a:pt x="1" y="6"/>
                  <a:pt x="0" y="3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83" name="Freeform 1883"/>
          <p:cNvSpPr>
            <a:spLocks/>
          </p:cNvSpPr>
          <p:nvPr/>
        </p:nvSpPr>
        <p:spPr bwMode="auto">
          <a:xfrm>
            <a:off x="398465" y="642939"/>
            <a:ext cx="3175" cy="3175"/>
          </a:xfrm>
          <a:custGeom>
            <a:avLst/>
            <a:gdLst>
              <a:gd name="T0" fmla="*/ 2 w 4"/>
              <a:gd name="T1" fmla="*/ 0 h 4"/>
              <a:gd name="T2" fmla="*/ 2 w 4"/>
              <a:gd name="T3" fmla="*/ 0 h 4"/>
              <a:gd name="T4" fmla="*/ 4 w 4"/>
              <a:gd name="T5" fmla="*/ 4 h 4"/>
              <a:gd name="T6" fmla="*/ 0 w 4"/>
              <a:gd name="T7" fmla="*/ 0 h 4"/>
              <a:gd name="T8" fmla="*/ 2 w 4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2"/>
                  <a:pt x="4" y="4"/>
                </a:cubicBezTo>
                <a:cubicBezTo>
                  <a:pt x="2" y="3"/>
                  <a:pt x="0" y="2"/>
                  <a:pt x="0" y="0"/>
                </a:cubicBezTo>
                <a:lnTo>
                  <a:pt x="2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84" name="Freeform 1884"/>
          <p:cNvSpPr>
            <a:spLocks/>
          </p:cNvSpPr>
          <p:nvPr/>
        </p:nvSpPr>
        <p:spPr bwMode="auto">
          <a:xfrm>
            <a:off x="400051" y="641351"/>
            <a:ext cx="12700" cy="30163"/>
          </a:xfrm>
          <a:custGeom>
            <a:avLst/>
            <a:gdLst>
              <a:gd name="T0" fmla="*/ 4 w 19"/>
              <a:gd name="T1" fmla="*/ 0 h 42"/>
              <a:gd name="T2" fmla="*/ 4 w 19"/>
              <a:gd name="T3" fmla="*/ 0 h 42"/>
              <a:gd name="T4" fmla="*/ 18 w 19"/>
              <a:gd name="T5" fmla="*/ 33 h 42"/>
              <a:gd name="T6" fmla="*/ 12 w 19"/>
              <a:gd name="T7" fmla="*/ 40 h 42"/>
              <a:gd name="T8" fmla="*/ 4 w 19"/>
              <a:gd name="T9" fmla="*/ 38 h 42"/>
              <a:gd name="T10" fmla="*/ 13 w 19"/>
              <a:gd name="T11" fmla="*/ 28 h 42"/>
              <a:gd name="T12" fmla="*/ 11 w 19"/>
              <a:gd name="T13" fmla="*/ 18 h 42"/>
              <a:gd name="T14" fmla="*/ 9 w 19"/>
              <a:gd name="T15" fmla="*/ 24 h 42"/>
              <a:gd name="T16" fmla="*/ 4 w 19"/>
              <a:gd name="T17" fmla="*/ 23 h 42"/>
              <a:gd name="T18" fmla="*/ 5 w 19"/>
              <a:gd name="T19" fmla="*/ 21 h 42"/>
              <a:gd name="T20" fmla="*/ 6 w 19"/>
              <a:gd name="T21" fmla="*/ 10 h 42"/>
              <a:gd name="T22" fmla="*/ 2 w 19"/>
              <a:gd name="T23" fmla="*/ 15 h 42"/>
              <a:gd name="T24" fmla="*/ 0 w 19"/>
              <a:gd name="T25" fmla="*/ 15 h 42"/>
              <a:gd name="T26" fmla="*/ 0 w 19"/>
              <a:gd name="T27" fmla="*/ 6 h 42"/>
              <a:gd name="T28" fmla="*/ 6 w 19"/>
              <a:gd name="T29" fmla="*/ 8 h 42"/>
              <a:gd name="T30" fmla="*/ 4 w 19"/>
              <a:gd name="T31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42">
                <a:moveTo>
                  <a:pt x="4" y="0"/>
                </a:moveTo>
                <a:lnTo>
                  <a:pt x="4" y="0"/>
                </a:lnTo>
                <a:cubicBezTo>
                  <a:pt x="9" y="4"/>
                  <a:pt x="19" y="26"/>
                  <a:pt x="18" y="33"/>
                </a:cubicBezTo>
                <a:cubicBezTo>
                  <a:pt x="17" y="36"/>
                  <a:pt x="15" y="39"/>
                  <a:pt x="12" y="40"/>
                </a:cubicBezTo>
                <a:cubicBezTo>
                  <a:pt x="8" y="42"/>
                  <a:pt x="4" y="40"/>
                  <a:pt x="4" y="38"/>
                </a:cubicBezTo>
                <a:cubicBezTo>
                  <a:pt x="11" y="39"/>
                  <a:pt x="15" y="33"/>
                  <a:pt x="13" y="28"/>
                </a:cubicBezTo>
                <a:cubicBezTo>
                  <a:pt x="14" y="24"/>
                  <a:pt x="14" y="22"/>
                  <a:pt x="11" y="18"/>
                </a:cubicBezTo>
                <a:cubicBezTo>
                  <a:pt x="11" y="21"/>
                  <a:pt x="10" y="23"/>
                  <a:pt x="9" y="24"/>
                </a:cubicBezTo>
                <a:cubicBezTo>
                  <a:pt x="8" y="23"/>
                  <a:pt x="6" y="23"/>
                  <a:pt x="4" y="23"/>
                </a:cubicBezTo>
                <a:cubicBezTo>
                  <a:pt x="5" y="23"/>
                  <a:pt x="5" y="21"/>
                  <a:pt x="5" y="21"/>
                </a:cubicBezTo>
                <a:cubicBezTo>
                  <a:pt x="8" y="19"/>
                  <a:pt x="8" y="14"/>
                  <a:pt x="6" y="10"/>
                </a:cubicBezTo>
                <a:cubicBezTo>
                  <a:pt x="5" y="13"/>
                  <a:pt x="4" y="14"/>
                  <a:pt x="2" y="15"/>
                </a:cubicBezTo>
                <a:lnTo>
                  <a:pt x="0" y="15"/>
                </a:lnTo>
                <a:cubicBezTo>
                  <a:pt x="2" y="12"/>
                  <a:pt x="1" y="10"/>
                  <a:pt x="0" y="6"/>
                </a:cubicBezTo>
                <a:cubicBezTo>
                  <a:pt x="2" y="8"/>
                  <a:pt x="4" y="9"/>
                  <a:pt x="6" y="8"/>
                </a:cubicBezTo>
                <a:cubicBezTo>
                  <a:pt x="4" y="6"/>
                  <a:pt x="3" y="2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85" name="Freeform 1885"/>
          <p:cNvSpPr>
            <a:spLocks/>
          </p:cNvSpPr>
          <p:nvPr/>
        </p:nvSpPr>
        <p:spPr bwMode="auto">
          <a:xfrm>
            <a:off x="377826" y="638176"/>
            <a:ext cx="20638" cy="15875"/>
          </a:xfrm>
          <a:custGeom>
            <a:avLst/>
            <a:gdLst>
              <a:gd name="T0" fmla="*/ 9 w 31"/>
              <a:gd name="T1" fmla="*/ 0 h 22"/>
              <a:gd name="T2" fmla="*/ 9 w 31"/>
              <a:gd name="T3" fmla="*/ 0 h 22"/>
              <a:gd name="T4" fmla="*/ 7 w 31"/>
              <a:gd name="T5" fmla="*/ 10 h 22"/>
              <a:gd name="T6" fmla="*/ 7 w 31"/>
              <a:gd name="T7" fmla="*/ 10 h 22"/>
              <a:gd name="T8" fmla="*/ 7 w 31"/>
              <a:gd name="T9" fmla="*/ 11 h 22"/>
              <a:gd name="T10" fmla="*/ 8 w 31"/>
              <a:gd name="T11" fmla="*/ 11 h 22"/>
              <a:gd name="T12" fmla="*/ 9 w 31"/>
              <a:gd name="T13" fmla="*/ 8 h 22"/>
              <a:gd name="T14" fmla="*/ 11 w 31"/>
              <a:gd name="T15" fmla="*/ 10 h 22"/>
              <a:gd name="T16" fmla="*/ 11 w 31"/>
              <a:gd name="T17" fmla="*/ 11 h 22"/>
              <a:gd name="T18" fmla="*/ 10 w 31"/>
              <a:gd name="T19" fmla="*/ 12 h 22"/>
              <a:gd name="T20" fmla="*/ 11 w 31"/>
              <a:gd name="T21" fmla="*/ 12 h 22"/>
              <a:gd name="T22" fmla="*/ 13 w 31"/>
              <a:gd name="T23" fmla="*/ 10 h 22"/>
              <a:gd name="T24" fmla="*/ 15 w 31"/>
              <a:gd name="T25" fmla="*/ 13 h 22"/>
              <a:gd name="T26" fmla="*/ 15 w 31"/>
              <a:gd name="T27" fmla="*/ 13 h 22"/>
              <a:gd name="T28" fmla="*/ 16 w 31"/>
              <a:gd name="T29" fmla="*/ 13 h 22"/>
              <a:gd name="T30" fmla="*/ 16 w 31"/>
              <a:gd name="T31" fmla="*/ 12 h 22"/>
              <a:gd name="T32" fmla="*/ 16 w 31"/>
              <a:gd name="T33" fmla="*/ 11 h 22"/>
              <a:gd name="T34" fmla="*/ 20 w 31"/>
              <a:gd name="T35" fmla="*/ 14 h 22"/>
              <a:gd name="T36" fmla="*/ 26 w 31"/>
              <a:gd name="T37" fmla="*/ 11 h 22"/>
              <a:gd name="T38" fmla="*/ 30 w 31"/>
              <a:gd name="T39" fmla="*/ 14 h 22"/>
              <a:gd name="T40" fmla="*/ 26 w 31"/>
              <a:gd name="T41" fmla="*/ 21 h 22"/>
              <a:gd name="T42" fmla="*/ 14 w 31"/>
              <a:gd name="T43" fmla="*/ 15 h 22"/>
              <a:gd name="T44" fmla="*/ 7 w 31"/>
              <a:gd name="T45" fmla="*/ 13 h 22"/>
              <a:gd name="T46" fmla="*/ 9 w 31"/>
              <a:gd name="T47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1" h="22">
                <a:moveTo>
                  <a:pt x="9" y="0"/>
                </a:moveTo>
                <a:lnTo>
                  <a:pt x="9" y="0"/>
                </a:lnTo>
                <a:cubicBezTo>
                  <a:pt x="14" y="4"/>
                  <a:pt x="8" y="6"/>
                  <a:pt x="7" y="10"/>
                </a:cubicBezTo>
                <a:lnTo>
                  <a:pt x="7" y="10"/>
                </a:lnTo>
                <a:lnTo>
                  <a:pt x="7" y="11"/>
                </a:lnTo>
                <a:lnTo>
                  <a:pt x="8" y="11"/>
                </a:lnTo>
                <a:cubicBezTo>
                  <a:pt x="8" y="9"/>
                  <a:pt x="9" y="8"/>
                  <a:pt x="9" y="8"/>
                </a:cubicBezTo>
                <a:cubicBezTo>
                  <a:pt x="9" y="7"/>
                  <a:pt x="11" y="10"/>
                  <a:pt x="11" y="10"/>
                </a:cubicBezTo>
                <a:cubicBezTo>
                  <a:pt x="11" y="10"/>
                  <a:pt x="11" y="10"/>
                  <a:pt x="11" y="11"/>
                </a:cubicBezTo>
                <a:cubicBezTo>
                  <a:pt x="10" y="11"/>
                  <a:pt x="10" y="11"/>
                  <a:pt x="10" y="12"/>
                </a:cubicBezTo>
                <a:lnTo>
                  <a:pt x="11" y="12"/>
                </a:lnTo>
                <a:cubicBezTo>
                  <a:pt x="11" y="11"/>
                  <a:pt x="12" y="11"/>
                  <a:pt x="13" y="10"/>
                </a:cubicBezTo>
                <a:cubicBezTo>
                  <a:pt x="14" y="10"/>
                  <a:pt x="14" y="12"/>
                  <a:pt x="15" y="13"/>
                </a:cubicBezTo>
                <a:lnTo>
                  <a:pt x="15" y="13"/>
                </a:lnTo>
                <a:lnTo>
                  <a:pt x="16" y="13"/>
                </a:lnTo>
                <a:cubicBezTo>
                  <a:pt x="16" y="13"/>
                  <a:pt x="16" y="12"/>
                  <a:pt x="16" y="12"/>
                </a:cubicBezTo>
                <a:lnTo>
                  <a:pt x="16" y="11"/>
                </a:lnTo>
                <a:cubicBezTo>
                  <a:pt x="18" y="11"/>
                  <a:pt x="19" y="13"/>
                  <a:pt x="20" y="14"/>
                </a:cubicBezTo>
                <a:cubicBezTo>
                  <a:pt x="22" y="14"/>
                  <a:pt x="23" y="10"/>
                  <a:pt x="26" y="11"/>
                </a:cubicBezTo>
                <a:cubicBezTo>
                  <a:pt x="26" y="11"/>
                  <a:pt x="29" y="12"/>
                  <a:pt x="30" y="14"/>
                </a:cubicBezTo>
                <a:cubicBezTo>
                  <a:pt x="31" y="19"/>
                  <a:pt x="29" y="20"/>
                  <a:pt x="26" y="21"/>
                </a:cubicBezTo>
                <a:cubicBezTo>
                  <a:pt x="21" y="22"/>
                  <a:pt x="18" y="17"/>
                  <a:pt x="14" y="15"/>
                </a:cubicBezTo>
                <a:cubicBezTo>
                  <a:pt x="12" y="14"/>
                  <a:pt x="9" y="14"/>
                  <a:pt x="7" y="13"/>
                </a:cubicBezTo>
                <a:cubicBezTo>
                  <a:pt x="0" y="10"/>
                  <a:pt x="7" y="3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86" name="Freeform 1886"/>
          <p:cNvSpPr>
            <a:spLocks/>
          </p:cNvSpPr>
          <p:nvPr/>
        </p:nvSpPr>
        <p:spPr bwMode="auto">
          <a:xfrm>
            <a:off x="396878" y="625476"/>
            <a:ext cx="3175" cy="4763"/>
          </a:xfrm>
          <a:custGeom>
            <a:avLst/>
            <a:gdLst>
              <a:gd name="T0" fmla="*/ 5 w 5"/>
              <a:gd name="T1" fmla="*/ 1 h 5"/>
              <a:gd name="T2" fmla="*/ 5 w 5"/>
              <a:gd name="T3" fmla="*/ 1 h 5"/>
              <a:gd name="T4" fmla="*/ 2 w 5"/>
              <a:gd name="T5" fmla="*/ 5 h 5"/>
              <a:gd name="T6" fmla="*/ 0 w 5"/>
              <a:gd name="T7" fmla="*/ 2 h 5"/>
              <a:gd name="T8" fmla="*/ 5 w 5"/>
              <a:gd name="T9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5">
                <a:moveTo>
                  <a:pt x="5" y="1"/>
                </a:moveTo>
                <a:lnTo>
                  <a:pt x="5" y="1"/>
                </a:lnTo>
                <a:cubicBezTo>
                  <a:pt x="4" y="3"/>
                  <a:pt x="3" y="4"/>
                  <a:pt x="2" y="5"/>
                </a:cubicBezTo>
                <a:cubicBezTo>
                  <a:pt x="2" y="5"/>
                  <a:pt x="1" y="3"/>
                  <a:pt x="0" y="2"/>
                </a:cubicBezTo>
                <a:cubicBezTo>
                  <a:pt x="2" y="0"/>
                  <a:pt x="3" y="0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87" name="Freeform 1887"/>
          <p:cNvSpPr>
            <a:spLocks/>
          </p:cNvSpPr>
          <p:nvPr/>
        </p:nvSpPr>
        <p:spPr bwMode="auto">
          <a:xfrm>
            <a:off x="384178" y="623889"/>
            <a:ext cx="11113" cy="22225"/>
          </a:xfrm>
          <a:custGeom>
            <a:avLst/>
            <a:gdLst>
              <a:gd name="T0" fmla="*/ 10 w 16"/>
              <a:gd name="T1" fmla="*/ 0 h 31"/>
              <a:gd name="T2" fmla="*/ 10 w 16"/>
              <a:gd name="T3" fmla="*/ 0 h 31"/>
              <a:gd name="T4" fmla="*/ 16 w 16"/>
              <a:gd name="T5" fmla="*/ 11 h 31"/>
              <a:gd name="T6" fmla="*/ 12 w 16"/>
              <a:gd name="T7" fmla="*/ 15 h 31"/>
              <a:gd name="T8" fmla="*/ 15 w 16"/>
              <a:gd name="T9" fmla="*/ 28 h 31"/>
              <a:gd name="T10" fmla="*/ 9 w 16"/>
              <a:gd name="T11" fmla="*/ 30 h 31"/>
              <a:gd name="T12" fmla="*/ 0 w 16"/>
              <a:gd name="T13" fmla="*/ 5 h 31"/>
              <a:gd name="T14" fmla="*/ 10 w 16"/>
              <a:gd name="T15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" h="31">
                <a:moveTo>
                  <a:pt x="10" y="0"/>
                </a:moveTo>
                <a:lnTo>
                  <a:pt x="10" y="0"/>
                </a:lnTo>
                <a:cubicBezTo>
                  <a:pt x="13" y="4"/>
                  <a:pt x="14" y="8"/>
                  <a:pt x="16" y="11"/>
                </a:cubicBezTo>
                <a:cubicBezTo>
                  <a:pt x="16" y="11"/>
                  <a:pt x="13" y="14"/>
                  <a:pt x="12" y="15"/>
                </a:cubicBezTo>
                <a:cubicBezTo>
                  <a:pt x="10" y="20"/>
                  <a:pt x="12" y="25"/>
                  <a:pt x="15" y="28"/>
                </a:cubicBezTo>
                <a:cubicBezTo>
                  <a:pt x="15" y="28"/>
                  <a:pt x="11" y="31"/>
                  <a:pt x="9" y="30"/>
                </a:cubicBezTo>
                <a:cubicBezTo>
                  <a:pt x="6" y="29"/>
                  <a:pt x="0" y="9"/>
                  <a:pt x="0" y="5"/>
                </a:cubicBezTo>
                <a:cubicBezTo>
                  <a:pt x="4" y="4"/>
                  <a:pt x="7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88" name="Freeform 1888"/>
          <p:cNvSpPr>
            <a:spLocks/>
          </p:cNvSpPr>
          <p:nvPr/>
        </p:nvSpPr>
        <p:spPr bwMode="auto">
          <a:xfrm>
            <a:off x="393702" y="619126"/>
            <a:ext cx="85725" cy="38100"/>
          </a:xfrm>
          <a:custGeom>
            <a:avLst/>
            <a:gdLst>
              <a:gd name="T0" fmla="*/ 110 w 119"/>
              <a:gd name="T1" fmla="*/ 6 h 52"/>
              <a:gd name="T2" fmla="*/ 110 w 119"/>
              <a:gd name="T3" fmla="*/ 6 h 52"/>
              <a:gd name="T4" fmla="*/ 112 w 119"/>
              <a:gd name="T5" fmla="*/ 13 h 52"/>
              <a:gd name="T6" fmla="*/ 117 w 119"/>
              <a:gd name="T7" fmla="*/ 20 h 52"/>
              <a:gd name="T8" fmla="*/ 113 w 119"/>
              <a:gd name="T9" fmla="*/ 26 h 52"/>
              <a:gd name="T10" fmla="*/ 89 w 119"/>
              <a:gd name="T11" fmla="*/ 25 h 52"/>
              <a:gd name="T12" fmla="*/ 83 w 119"/>
              <a:gd name="T13" fmla="*/ 25 h 52"/>
              <a:gd name="T14" fmla="*/ 81 w 119"/>
              <a:gd name="T15" fmla="*/ 21 h 52"/>
              <a:gd name="T16" fmla="*/ 77 w 119"/>
              <a:gd name="T17" fmla="*/ 27 h 52"/>
              <a:gd name="T18" fmla="*/ 75 w 119"/>
              <a:gd name="T19" fmla="*/ 22 h 52"/>
              <a:gd name="T20" fmla="*/ 71 w 119"/>
              <a:gd name="T21" fmla="*/ 28 h 52"/>
              <a:gd name="T22" fmla="*/ 70 w 119"/>
              <a:gd name="T23" fmla="*/ 23 h 52"/>
              <a:gd name="T24" fmla="*/ 66 w 119"/>
              <a:gd name="T25" fmla="*/ 30 h 52"/>
              <a:gd name="T26" fmla="*/ 64 w 119"/>
              <a:gd name="T27" fmla="*/ 25 h 52"/>
              <a:gd name="T28" fmla="*/ 60 w 119"/>
              <a:gd name="T29" fmla="*/ 32 h 52"/>
              <a:gd name="T30" fmla="*/ 58 w 119"/>
              <a:gd name="T31" fmla="*/ 27 h 52"/>
              <a:gd name="T32" fmla="*/ 55 w 119"/>
              <a:gd name="T33" fmla="*/ 34 h 52"/>
              <a:gd name="T34" fmla="*/ 53 w 119"/>
              <a:gd name="T35" fmla="*/ 30 h 52"/>
              <a:gd name="T36" fmla="*/ 49 w 119"/>
              <a:gd name="T37" fmla="*/ 37 h 52"/>
              <a:gd name="T38" fmla="*/ 48 w 119"/>
              <a:gd name="T39" fmla="*/ 32 h 52"/>
              <a:gd name="T40" fmla="*/ 43 w 119"/>
              <a:gd name="T41" fmla="*/ 42 h 52"/>
              <a:gd name="T42" fmla="*/ 26 w 119"/>
              <a:gd name="T43" fmla="*/ 52 h 52"/>
              <a:gd name="T44" fmla="*/ 21 w 119"/>
              <a:gd name="T45" fmla="*/ 39 h 52"/>
              <a:gd name="T46" fmla="*/ 31 w 119"/>
              <a:gd name="T47" fmla="*/ 39 h 52"/>
              <a:gd name="T48" fmla="*/ 39 w 119"/>
              <a:gd name="T49" fmla="*/ 35 h 52"/>
              <a:gd name="T50" fmla="*/ 31 w 119"/>
              <a:gd name="T51" fmla="*/ 37 h 52"/>
              <a:gd name="T52" fmla="*/ 15 w 119"/>
              <a:gd name="T53" fmla="*/ 29 h 52"/>
              <a:gd name="T54" fmla="*/ 16 w 119"/>
              <a:gd name="T55" fmla="*/ 28 h 52"/>
              <a:gd name="T56" fmla="*/ 27 w 119"/>
              <a:gd name="T57" fmla="*/ 31 h 52"/>
              <a:gd name="T58" fmla="*/ 16 w 119"/>
              <a:gd name="T59" fmla="*/ 23 h 52"/>
              <a:gd name="T60" fmla="*/ 15 w 119"/>
              <a:gd name="T61" fmla="*/ 17 h 52"/>
              <a:gd name="T62" fmla="*/ 15 w 119"/>
              <a:gd name="T63" fmla="*/ 22 h 52"/>
              <a:gd name="T64" fmla="*/ 10 w 119"/>
              <a:gd name="T65" fmla="*/ 18 h 52"/>
              <a:gd name="T66" fmla="*/ 10 w 119"/>
              <a:gd name="T67" fmla="*/ 20 h 52"/>
              <a:gd name="T68" fmla="*/ 7 w 119"/>
              <a:gd name="T69" fmla="*/ 20 h 52"/>
              <a:gd name="T70" fmla="*/ 11 w 119"/>
              <a:gd name="T71" fmla="*/ 23 h 52"/>
              <a:gd name="T72" fmla="*/ 2 w 119"/>
              <a:gd name="T73" fmla="*/ 29 h 52"/>
              <a:gd name="T74" fmla="*/ 2 w 119"/>
              <a:gd name="T75" fmla="*/ 20 h 52"/>
              <a:gd name="T76" fmla="*/ 11 w 119"/>
              <a:gd name="T77" fmla="*/ 11 h 52"/>
              <a:gd name="T78" fmla="*/ 19 w 119"/>
              <a:gd name="T79" fmla="*/ 13 h 52"/>
              <a:gd name="T80" fmla="*/ 36 w 119"/>
              <a:gd name="T81" fmla="*/ 27 h 52"/>
              <a:gd name="T82" fmla="*/ 63 w 119"/>
              <a:gd name="T83" fmla="*/ 21 h 52"/>
              <a:gd name="T84" fmla="*/ 69 w 119"/>
              <a:gd name="T85" fmla="*/ 22 h 52"/>
              <a:gd name="T86" fmla="*/ 69 w 119"/>
              <a:gd name="T87" fmla="*/ 19 h 52"/>
              <a:gd name="T88" fmla="*/ 73 w 119"/>
              <a:gd name="T89" fmla="*/ 19 h 52"/>
              <a:gd name="T90" fmla="*/ 74 w 119"/>
              <a:gd name="T91" fmla="*/ 17 h 52"/>
              <a:gd name="T92" fmla="*/ 78 w 119"/>
              <a:gd name="T93" fmla="*/ 17 h 52"/>
              <a:gd name="T94" fmla="*/ 79 w 119"/>
              <a:gd name="T95" fmla="*/ 14 h 52"/>
              <a:gd name="T96" fmla="*/ 82 w 119"/>
              <a:gd name="T97" fmla="*/ 12 h 52"/>
              <a:gd name="T98" fmla="*/ 95 w 119"/>
              <a:gd name="T99" fmla="*/ 0 h 52"/>
              <a:gd name="T100" fmla="*/ 100 w 119"/>
              <a:gd name="T101" fmla="*/ 11 h 52"/>
              <a:gd name="T102" fmla="*/ 105 w 119"/>
              <a:gd name="T103" fmla="*/ 3 h 52"/>
              <a:gd name="T104" fmla="*/ 110 w 119"/>
              <a:gd name="T105" fmla="*/ 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19" h="52">
                <a:moveTo>
                  <a:pt x="110" y="6"/>
                </a:moveTo>
                <a:lnTo>
                  <a:pt x="110" y="6"/>
                </a:lnTo>
                <a:cubicBezTo>
                  <a:pt x="111" y="8"/>
                  <a:pt x="112" y="11"/>
                  <a:pt x="112" y="13"/>
                </a:cubicBezTo>
                <a:cubicBezTo>
                  <a:pt x="113" y="15"/>
                  <a:pt x="116" y="19"/>
                  <a:pt x="117" y="20"/>
                </a:cubicBezTo>
                <a:cubicBezTo>
                  <a:pt x="119" y="23"/>
                  <a:pt x="117" y="26"/>
                  <a:pt x="113" y="26"/>
                </a:cubicBezTo>
                <a:cubicBezTo>
                  <a:pt x="101" y="26"/>
                  <a:pt x="97" y="25"/>
                  <a:pt x="89" y="25"/>
                </a:cubicBezTo>
                <a:cubicBezTo>
                  <a:pt x="87" y="26"/>
                  <a:pt x="83" y="25"/>
                  <a:pt x="83" y="25"/>
                </a:cubicBezTo>
                <a:cubicBezTo>
                  <a:pt x="83" y="24"/>
                  <a:pt x="83" y="22"/>
                  <a:pt x="81" y="21"/>
                </a:cubicBezTo>
                <a:cubicBezTo>
                  <a:pt x="82" y="24"/>
                  <a:pt x="80" y="27"/>
                  <a:pt x="77" y="27"/>
                </a:cubicBezTo>
                <a:cubicBezTo>
                  <a:pt x="77" y="27"/>
                  <a:pt x="78" y="24"/>
                  <a:pt x="75" y="22"/>
                </a:cubicBezTo>
                <a:cubicBezTo>
                  <a:pt x="76" y="25"/>
                  <a:pt x="74" y="28"/>
                  <a:pt x="71" y="28"/>
                </a:cubicBezTo>
                <a:cubicBezTo>
                  <a:pt x="72" y="26"/>
                  <a:pt x="71" y="24"/>
                  <a:pt x="70" y="23"/>
                </a:cubicBezTo>
                <a:cubicBezTo>
                  <a:pt x="70" y="27"/>
                  <a:pt x="69" y="29"/>
                  <a:pt x="66" y="30"/>
                </a:cubicBezTo>
                <a:cubicBezTo>
                  <a:pt x="66" y="28"/>
                  <a:pt x="65" y="26"/>
                  <a:pt x="64" y="25"/>
                </a:cubicBezTo>
                <a:cubicBezTo>
                  <a:pt x="65" y="28"/>
                  <a:pt x="63" y="32"/>
                  <a:pt x="60" y="32"/>
                </a:cubicBezTo>
                <a:cubicBezTo>
                  <a:pt x="60" y="31"/>
                  <a:pt x="60" y="29"/>
                  <a:pt x="58" y="27"/>
                </a:cubicBezTo>
                <a:cubicBezTo>
                  <a:pt x="59" y="33"/>
                  <a:pt x="57" y="34"/>
                  <a:pt x="55" y="34"/>
                </a:cubicBezTo>
                <a:cubicBezTo>
                  <a:pt x="55" y="32"/>
                  <a:pt x="54" y="31"/>
                  <a:pt x="53" y="30"/>
                </a:cubicBezTo>
                <a:cubicBezTo>
                  <a:pt x="54" y="33"/>
                  <a:pt x="53" y="37"/>
                  <a:pt x="49" y="37"/>
                </a:cubicBezTo>
                <a:cubicBezTo>
                  <a:pt x="49" y="37"/>
                  <a:pt x="50" y="34"/>
                  <a:pt x="48" y="32"/>
                </a:cubicBezTo>
                <a:cubicBezTo>
                  <a:pt x="48" y="36"/>
                  <a:pt x="46" y="39"/>
                  <a:pt x="43" y="42"/>
                </a:cubicBezTo>
                <a:cubicBezTo>
                  <a:pt x="37" y="46"/>
                  <a:pt x="32" y="49"/>
                  <a:pt x="26" y="52"/>
                </a:cubicBezTo>
                <a:cubicBezTo>
                  <a:pt x="24" y="48"/>
                  <a:pt x="23" y="43"/>
                  <a:pt x="21" y="39"/>
                </a:cubicBezTo>
                <a:cubicBezTo>
                  <a:pt x="25" y="39"/>
                  <a:pt x="28" y="40"/>
                  <a:pt x="31" y="39"/>
                </a:cubicBezTo>
                <a:cubicBezTo>
                  <a:pt x="34" y="39"/>
                  <a:pt x="39" y="37"/>
                  <a:pt x="39" y="35"/>
                </a:cubicBezTo>
                <a:cubicBezTo>
                  <a:pt x="36" y="37"/>
                  <a:pt x="32" y="37"/>
                  <a:pt x="31" y="37"/>
                </a:cubicBezTo>
                <a:cubicBezTo>
                  <a:pt x="23" y="37"/>
                  <a:pt x="18" y="35"/>
                  <a:pt x="15" y="29"/>
                </a:cubicBezTo>
                <a:cubicBezTo>
                  <a:pt x="15" y="29"/>
                  <a:pt x="15" y="28"/>
                  <a:pt x="16" y="28"/>
                </a:cubicBezTo>
                <a:cubicBezTo>
                  <a:pt x="18" y="31"/>
                  <a:pt x="23" y="33"/>
                  <a:pt x="27" y="31"/>
                </a:cubicBezTo>
                <a:cubicBezTo>
                  <a:pt x="23" y="31"/>
                  <a:pt x="16" y="28"/>
                  <a:pt x="16" y="23"/>
                </a:cubicBezTo>
                <a:cubicBezTo>
                  <a:pt x="17" y="21"/>
                  <a:pt x="18" y="18"/>
                  <a:pt x="15" y="17"/>
                </a:cubicBezTo>
                <a:cubicBezTo>
                  <a:pt x="16" y="19"/>
                  <a:pt x="16" y="19"/>
                  <a:pt x="15" y="22"/>
                </a:cubicBezTo>
                <a:cubicBezTo>
                  <a:pt x="13" y="20"/>
                  <a:pt x="12" y="18"/>
                  <a:pt x="10" y="18"/>
                </a:cubicBezTo>
                <a:cubicBezTo>
                  <a:pt x="10" y="19"/>
                  <a:pt x="10" y="19"/>
                  <a:pt x="10" y="20"/>
                </a:cubicBezTo>
                <a:cubicBezTo>
                  <a:pt x="9" y="20"/>
                  <a:pt x="8" y="20"/>
                  <a:pt x="7" y="20"/>
                </a:cubicBezTo>
                <a:cubicBezTo>
                  <a:pt x="7" y="21"/>
                  <a:pt x="11" y="21"/>
                  <a:pt x="11" y="23"/>
                </a:cubicBezTo>
                <a:cubicBezTo>
                  <a:pt x="14" y="30"/>
                  <a:pt x="6" y="33"/>
                  <a:pt x="2" y="29"/>
                </a:cubicBezTo>
                <a:cubicBezTo>
                  <a:pt x="0" y="26"/>
                  <a:pt x="0" y="22"/>
                  <a:pt x="2" y="20"/>
                </a:cubicBezTo>
                <a:cubicBezTo>
                  <a:pt x="7" y="16"/>
                  <a:pt x="8" y="14"/>
                  <a:pt x="11" y="11"/>
                </a:cubicBezTo>
                <a:cubicBezTo>
                  <a:pt x="14" y="7"/>
                  <a:pt x="18" y="10"/>
                  <a:pt x="19" y="13"/>
                </a:cubicBezTo>
                <a:cubicBezTo>
                  <a:pt x="23" y="22"/>
                  <a:pt x="29" y="26"/>
                  <a:pt x="36" y="27"/>
                </a:cubicBezTo>
                <a:cubicBezTo>
                  <a:pt x="44" y="29"/>
                  <a:pt x="53" y="25"/>
                  <a:pt x="63" y="21"/>
                </a:cubicBezTo>
                <a:cubicBezTo>
                  <a:pt x="67" y="20"/>
                  <a:pt x="68" y="19"/>
                  <a:pt x="69" y="22"/>
                </a:cubicBezTo>
                <a:cubicBezTo>
                  <a:pt x="70" y="20"/>
                  <a:pt x="69" y="19"/>
                  <a:pt x="69" y="19"/>
                </a:cubicBezTo>
                <a:cubicBezTo>
                  <a:pt x="70" y="17"/>
                  <a:pt x="73" y="17"/>
                  <a:pt x="73" y="19"/>
                </a:cubicBezTo>
                <a:cubicBezTo>
                  <a:pt x="74" y="18"/>
                  <a:pt x="74" y="17"/>
                  <a:pt x="74" y="17"/>
                </a:cubicBezTo>
                <a:cubicBezTo>
                  <a:pt x="76" y="14"/>
                  <a:pt x="78" y="16"/>
                  <a:pt x="78" y="17"/>
                </a:cubicBezTo>
                <a:cubicBezTo>
                  <a:pt x="80" y="16"/>
                  <a:pt x="79" y="14"/>
                  <a:pt x="79" y="14"/>
                </a:cubicBezTo>
                <a:cubicBezTo>
                  <a:pt x="80" y="13"/>
                  <a:pt x="81" y="13"/>
                  <a:pt x="82" y="12"/>
                </a:cubicBezTo>
                <a:cubicBezTo>
                  <a:pt x="88" y="12"/>
                  <a:pt x="93" y="8"/>
                  <a:pt x="95" y="0"/>
                </a:cubicBezTo>
                <a:cubicBezTo>
                  <a:pt x="98" y="4"/>
                  <a:pt x="99" y="5"/>
                  <a:pt x="100" y="11"/>
                </a:cubicBezTo>
                <a:cubicBezTo>
                  <a:pt x="103" y="9"/>
                  <a:pt x="104" y="7"/>
                  <a:pt x="105" y="3"/>
                </a:cubicBezTo>
                <a:cubicBezTo>
                  <a:pt x="106" y="4"/>
                  <a:pt x="108" y="5"/>
                  <a:pt x="11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89" name="Freeform 1889"/>
          <p:cNvSpPr>
            <a:spLocks/>
          </p:cNvSpPr>
          <p:nvPr/>
        </p:nvSpPr>
        <p:spPr bwMode="auto">
          <a:xfrm>
            <a:off x="379413" y="615949"/>
            <a:ext cx="12700" cy="7939"/>
          </a:xfrm>
          <a:custGeom>
            <a:avLst/>
            <a:gdLst>
              <a:gd name="T0" fmla="*/ 0 w 17"/>
              <a:gd name="T1" fmla="*/ 6 h 11"/>
              <a:gd name="T2" fmla="*/ 0 w 17"/>
              <a:gd name="T3" fmla="*/ 6 h 11"/>
              <a:gd name="T4" fmla="*/ 9 w 17"/>
              <a:gd name="T5" fmla="*/ 6 h 11"/>
              <a:gd name="T6" fmla="*/ 15 w 17"/>
              <a:gd name="T7" fmla="*/ 0 h 11"/>
              <a:gd name="T8" fmla="*/ 10 w 17"/>
              <a:gd name="T9" fmla="*/ 9 h 11"/>
              <a:gd name="T10" fmla="*/ 0 w 17"/>
              <a:gd name="T11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" h="11">
                <a:moveTo>
                  <a:pt x="0" y="6"/>
                </a:moveTo>
                <a:lnTo>
                  <a:pt x="0" y="6"/>
                </a:lnTo>
                <a:cubicBezTo>
                  <a:pt x="1" y="7"/>
                  <a:pt x="6" y="8"/>
                  <a:pt x="9" y="6"/>
                </a:cubicBezTo>
                <a:cubicBezTo>
                  <a:pt x="13" y="5"/>
                  <a:pt x="15" y="2"/>
                  <a:pt x="15" y="0"/>
                </a:cubicBezTo>
                <a:cubicBezTo>
                  <a:pt x="17" y="3"/>
                  <a:pt x="14" y="7"/>
                  <a:pt x="10" y="9"/>
                </a:cubicBezTo>
                <a:cubicBezTo>
                  <a:pt x="7" y="11"/>
                  <a:pt x="1" y="11"/>
                  <a:pt x="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90" name="Freeform 1890"/>
          <p:cNvSpPr>
            <a:spLocks/>
          </p:cNvSpPr>
          <p:nvPr/>
        </p:nvSpPr>
        <p:spPr bwMode="auto">
          <a:xfrm>
            <a:off x="377828" y="604839"/>
            <a:ext cx="11113" cy="15875"/>
          </a:xfrm>
          <a:custGeom>
            <a:avLst/>
            <a:gdLst>
              <a:gd name="T0" fmla="*/ 8 w 17"/>
              <a:gd name="T1" fmla="*/ 0 h 21"/>
              <a:gd name="T2" fmla="*/ 8 w 17"/>
              <a:gd name="T3" fmla="*/ 0 h 21"/>
              <a:gd name="T4" fmla="*/ 14 w 17"/>
              <a:gd name="T5" fmla="*/ 8 h 21"/>
              <a:gd name="T6" fmla="*/ 12 w 17"/>
              <a:gd name="T7" fmla="*/ 19 h 21"/>
              <a:gd name="T8" fmla="*/ 1 w 17"/>
              <a:gd name="T9" fmla="*/ 14 h 21"/>
              <a:gd name="T10" fmla="*/ 0 w 17"/>
              <a:gd name="T11" fmla="*/ 3 h 21"/>
              <a:gd name="T12" fmla="*/ 6 w 17"/>
              <a:gd name="T13" fmla="*/ 7 h 21"/>
              <a:gd name="T14" fmla="*/ 8 w 17"/>
              <a:gd name="T1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" h="21">
                <a:moveTo>
                  <a:pt x="8" y="0"/>
                </a:moveTo>
                <a:lnTo>
                  <a:pt x="8" y="0"/>
                </a:lnTo>
                <a:cubicBezTo>
                  <a:pt x="9" y="4"/>
                  <a:pt x="12" y="5"/>
                  <a:pt x="14" y="8"/>
                </a:cubicBezTo>
                <a:cubicBezTo>
                  <a:pt x="17" y="12"/>
                  <a:pt x="16" y="17"/>
                  <a:pt x="12" y="19"/>
                </a:cubicBezTo>
                <a:cubicBezTo>
                  <a:pt x="8" y="21"/>
                  <a:pt x="3" y="19"/>
                  <a:pt x="1" y="14"/>
                </a:cubicBezTo>
                <a:cubicBezTo>
                  <a:pt x="0" y="11"/>
                  <a:pt x="3" y="8"/>
                  <a:pt x="0" y="3"/>
                </a:cubicBezTo>
                <a:cubicBezTo>
                  <a:pt x="2" y="6"/>
                  <a:pt x="5" y="7"/>
                  <a:pt x="6" y="7"/>
                </a:cubicBezTo>
                <a:cubicBezTo>
                  <a:pt x="7" y="6"/>
                  <a:pt x="8" y="2"/>
                  <a:pt x="8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91" name="Freeform 1891"/>
          <p:cNvSpPr>
            <a:spLocks/>
          </p:cNvSpPr>
          <p:nvPr/>
        </p:nvSpPr>
        <p:spPr bwMode="auto">
          <a:xfrm>
            <a:off x="377828" y="604839"/>
            <a:ext cx="3175" cy="3175"/>
          </a:xfrm>
          <a:custGeom>
            <a:avLst/>
            <a:gdLst>
              <a:gd name="T0" fmla="*/ 4 w 4"/>
              <a:gd name="T1" fmla="*/ 0 h 3"/>
              <a:gd name="T2" fmla="*/ 4 w 4"/>
              <a:gd name="T3" fmla="*/ 0 h 3"/>
              <a:gd name="T4" fmla="*/ 4 w 4"/>
              <a:gd name="T5" fmla="*/ 3 h 3"/>
              <a:gd name="T6" fmla="*/ 0 w 4"/>
              <a:gd name="T7" fmla="*/ 1 h 3"/>
              <a:gd name="T8" fmla="*/ 4 w 4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">
                <a:moveTo>
                  <a:pt x="4" y="0"/>
                </a:moveTo>
                <a:lnTo>
                  <a:pt x="4" y="0"/>
                </a:lnTo>
                <a:cubicBezTo>
                  <a:pt x="4" y="1"/>
                  <a:pt x="4" y="2"/>
                  <a:pt x="4" y="3"/>
                </a:cubicBezTo>
                <a:cubicBezTo>
                  <a:pt x="2" y="3"/>
                  <a:pt x="1" y="2"/>
                  <a:pt x="0" y="1"/>
                </a:cubicBezTo>
                <a:cubicBezTo>
                  <a:pt x="2" y="1"/>
                  <a:pt x="3" y="0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92" name="Freeform 1892"/>
          <p:cNvSpPr>
            <a:spLocks/>
          </p:cNvSpPr>
          <p:nvPr/>
        </p:nvSpPr>
        <p:spPr bwMode="auto">
          <a:xfrm>
            <a:off x="347663" y="534989"/>
            <a:ext cx="31750" cy="66675"/>
          </a:xfrm>
          <a:custGeom>
            <a:avLst/>
            <a:gdLst>
              <a:gd name="T0" fmla="*/ 0 w 46"/>
              <a:gd name="T1" fmla="*/ 1 h 93"/>
              <a:gd name="T2" fmla="*/ 0 w 46"/>
              <a:gd name="T3" fmla="*/ 1 h 93"/>
              <a:gd name="T4" fmla="*/ 3 w 46"/>
              <a:gd name="T5" fmla="*/ 0 h 93"/>
              <a:gd name="T6" fmla="*/ 45 w 46"/>
              <a:gd name="T7" fmla="*/ 87 h 93"/>
              <a:gd name="T8" fmla="*/ 43 w 46"/>
              <a:gd name="T9" fmla="*/ 92 h 93"/>
              <a:gd name="T10" fmla="*/ 37 w 46"/>
              <a:gd name="T11" fmla="*/ 90 h 93"/>
              <a:gd name="T12" fmla="*/ 0 w 46"/>
              <a:gd name="T13" fmla="*/ 1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93">
                <a:moveTo>
                  <a:pt x="0" y="1"/>
                </a:moveTo>
                <a:lnTo>
                  <a:pt x="0" y="1"/>
                </a:lnTo>
                <a:lnTo>
                  <a:pt x="3" y="0"/>
                </a:lnTo>
                <a:lnTo>
                  <a:pt x="45" y="87"/>
                </a:lnTo>
                <a:cubicBezTo>
                  <a:pt x="46" y="89"/>
                  <a:pt x="45" y="91"/>
                  <a:pt x="43" y="92"/>
                </a:cubicBezTo>
                <a:cubicBezTo>
                  <a:pt x="41" y="93"/>
                  <a:pt x="38" y="92"/>
                  <a:pt x="37" y="9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93" name="Freeform 1893"/>
          <p:cNvSpPr>
            <a:spLocks/>
          </p:cNvSpPr>
          <p:nvPr/>
        </p:nvSpPr>
        <p:spPr bwMode="auto">
          <a:xfrm>
            <a:off x="411165" y="679451"/>
            <a:ext cx="4763" cy="1588"/>
          </a:xfrm>
          <a:custGeom>
            <a:avLst/>
            <a:gdLst>
              <a:gd name="T0" fmla="*/ 5 w 5"/>
              <a:gd name="T1" fmla="*/ 0 h 3"/>
              <a:gd name="T2" fmla="*/ 5 w 5"/>
              <a:gd name="T3" fmla="*/ 0 h 3"/>
              <a:gd name="T4" fmla="*/ 4 w 5"/>
              <a:gd name="T5" fmla="*/ 3 h 3"/>
              <a:gd name="T6" fmla="*/ 0 w 5"/>
              <a:gd name="T7" fmla="*/ 2 h 3"/>
              <a:gd name="T8" fmla="*/ 5 w 5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">
                <a:moveTo>
                  <a:pt x="5" y="0"/>
                </a:moveTo>
                <a:lnTo>
                  <a:pt x="5" y="0"/>
                </a:lnTo>
                <a:cubicBezTo>
                  <a:pt x="5" y="1"/>
                  <a:pt x="4" y="2"/>
                  <a:pt x="4" y="3"/>
                </a:cubicBezTo>
                <a:cubicBezTo>
                  <a:pt x="3" y="3"/>
                  <a:pt x="1" y="3"/>
                  <a:pt x="0" y="2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94" name="Freeform 1894"/>
          <p:cNvSpPr>
            <a:spLocks/>
          </p:cNvSpPr>
          <p:nvPr/>
        </p:nvSpPr>
        <p:spPr bwMode="auto">
          <a:xfrm>
            <a:off x="373065" y="598489"/>
            <a:ext cx="9525" cy="6351"/>
          </a:xfrm>
          <a:custGeom>
            <a:avLst/>
            <a:gdLst>
              <a:gd name="T0" fmla="*/ 0 w 13"/>
              <a:gd name="T1" fmla="*/ 5 h 9"/>
              <a:gd name="T2" fmla="*/ 0 w 13"/>
              <a:gd name="T3" fmla="*/ 5 h 9"/>
              <a:gd name="T4" fmla="*/ 7 w 13"/>
              <a:gd name="T5" fmla="*/ 6 h 9"/>
              <a:gd name="T6" fmla="*/ 11 w 13"/>
              <a:gd name="T7" fmla="*/ 0 h 9"/>
              <a:gd name="T8" fmla="*/ 8 w 13"/>
              <a:gd name="T9" fmla="*/ 8 h 9"/>
              <a:gd name="T10" fmla="*/ 0 w 13"/>
              <a:gd name="T11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9">
                <a:moveTo>
                  <a:pt x="0" y="5"/>
                </a:moveTo>
                <a:lnTo>
                  <a:pt x="0" y="5"/>
                </a:lnTo>
                <a:cubicBezTo>
                  <a:pt x="1" y="7"/>
                  <a:pt x="4" y="7"/>
                  <a:pt x="7" y="6"/>
                </a:cubicBezTo>
                <a:cubicBezTo>
                  <a:pt x="10" y="4"/>
                  <a:pt x="11" y="2"/>
                  <a:pt x="11" y="0"/>
                </a:cubicBezTo>
                <a:cubicBezTo>
                  <a:pt x="13" y="3"/>
                  <a:pt x="11" y="7"/>
                  <a:pt x="8" y="8"/>
                </a:cubicBezTo>
                <a:cubicBezTo>
                  <a:pt x="5" y="9"/>
                  <a:pt x="0" y="9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95" name="Freeform 1895"/>
          <p:cNvSpPr>
            <a:spLocks/>
          </p:cNvSpPr>
          <p:nvPr/>
        </p:nvSpPr>
        <p:spPr bwMode="auto">
          <a:xfrm>
            <a:off x="406403" y="657226"/>
            <a:ext cx="3175" cy="3175"/>
          </a:xfrm>
          <a:custGeom>
            <a:avLst/>
            <a:gdLst>
              <a:gd name="T0" fmla="*/ 2 w 3"/>
              <a:gd name="T1" fmla="*/ 0 h 4"/>
              <a:gd name="T2" fmla="*/ 2 w 3"/>
              <a:gd name="T3" fmla="*/ 0 h 4"/>
              <a:gd name="T4" fmla="*/ 2 w 3"/>
              <a:gd name="T5" fmla="*/ 4 h 4"/>
              <a:gd name="T6" fmla="*/ 0 w 3"/>
              <a:gd name="T7" fmla="*/ 3 h 4"/>
              <a:gd name="T8" fmla="*/ 2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3"/>
                  <a:pt x="2" y="4"/>
                </a:cubicBezTo>
                <a:cubicBezTo>
                  <a:pt x="2" y="4"/>
                  <a:pt x="1" y="3"/>
                  <a:pt x="0" y="3"/>
                </a:cubicBezTo>
                <a:cubicBezTo>
                  <a:pt x="1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96" name="Freeform 1896"/>
          <p:cNvSpPr>
            <a:spLocks/>
          </p:cNvSpPr>
          <p:nvPr/>
        </p:nvSpPr>
        <p:spPr bwMode="auto">
          <a:xfrm>
            <a:off x="392114" y="660401"/>
            <a:ext cx="3175" cy="1588"/>
          </a:xfrm>
          <a:custGeom>
            <a:avLst/>
            <a:gdLst>
              <a:gd name="T0" fmla="*/ 0 w 5"/>
              <a:gd name="T1" fmla="*/ 0 h 4"/>
              <a:gd name="T2" fmla="*/ 0 w 5"/>
              <a:gd name="T3" fmla="*/ 0 h 4"/>
              <a:gd name="T4" fmla="*/ 4 w 5"/>
              <a:gd name="T5" fmla="*/ 2 h 4"/>
              <a:gd name="T6" fmla="*/ 5 w 5"/>
              <a:gd name="T7" fmla="*/ 4 h 4"/>
              <a:gd name="T8" fmla="*/ 0 w 5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">
                <a:moveTo>
                  <a:pt x="0" y="0"/>
                </a:moveTo>
                <a:lnTo>
                  <a:pt x="0" y="0"/>
                </a:lnTo>
                <a:cubicBezTo>
                  <a:pt x="2" y="0"/>
                  <a:pt x="4" y="2"/>
                  <a:pt x="4" y="2"/>
                </a:cubicBezTo>
                <a:cubicBezTo>
                  <a:pt x="4" y="3"/>
                  <a:pt x="5" y="4"/>
                  <a:pt x="5" y="4"/>
                </a:cubicBezTo>
                <a:cubicBezTo>
                  <a:pt x="4" y="4"/>
                  <a:pt x="0" y="2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97" name="Freeform 1897"/>
          <p:cNvSpPr>
            <a:spLocks/>
          </p:cNvSpPr>
          <p:nvPr/>
        </p:nvSpPr>
        <p:spPr bwMode="auto">
          <a:xfrm>
            <a:off x="403226" y="666751"/>
            <a:ext cx="12700" cy="9525"/>
          </a:xfrm>
          <a:custGeom>
            <a:avLst/>
            <a:gdLst>
              <a:gd name="T0" fmla="*/ 0 w 19"/>
              <a:gd name="T1" fmla="*/ 7 h 12"/>
              <a:gd name="T2" fmla="*/ 0 w 19"/>
              <a:gd name="T3" fmla="*/ 7 h 12"/>
              <a:gd name="T4" fmla="*/ 10 w 19"/>
              <a:gd name="T5" fmla="*/ 7 h 12"/>
              <a:gd name="T6" fmla="*/ 16 w 19"/>
              <a:gd name="T7" fmla="*/ 0 h 12"/>
              <a:gd name="T8" fmla="*/ 12 w 19"/>
              <a:gd name="T9" fmla="*/ 10 h 12"/>
              <a:gd name="T10" fmla="*/ 0 w 19"/>
              <a:gd name="T11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12">
                <a:moveTo>
                  <a:pt x="0" y="7"/>
                </a:moveTo>
                <a:lnTo>
                  <a:pt x="0" y="7"/>
                </a:lnTo>
                <a:cubicBezTo>
                  <a:pt x="1" y="8"/>
                  <a:pt x="6" y="9"/>
                  <a:pt x="10" y="7"/>
                </a:cubicBezTo>
                <a:cubicBezTo>
                  <a:pt x="15" y="5"/>
                  <a:pt x="16" y="2"/>
                  <a:pt x="16" y="0"/>
                </a:cubicBezTo>
                <a:cubicBezTo>
                  <a:pt x="19" y="4"/>
                  <a:pt x="16" y="8"/>
                  <a:pt x="12" y="10"/>
                </a:cubicBezTo>
                <a:cubicBezTo>
                  <a:pt x="8" y="12"/>
                  <a:pt x="1" y="12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98" name="Freeform 1898"/>
          <p:cNvSpPr>
            <a:spLocks/>
          </p:cNvSpPr>
          <p:nvPr/>
        </p:nvSpPr>
        <p:spPr bwMode="auto">
          <a:xfrm>
            <a:off x="461963" y="633413"/>
            <a:ext cx="12700" cy="4763"/>
          </a:xfrm>
          <a:custGeom>
            <a:avLst/>
            <a:gdLst>
              <a:gd name="T0" fmla="*/ 16 w 18"/>
              <a:gd name="T1" fmla="*/ 0 h 6"/>
              <a:gd name="T2" fmla="*/ 16 w 18"/>
              <a:gd name="T3" fmla="*/ 0 h 6"/>
              <a:gd name="T4" fmla="*/ 17 w 18"/>
              <a:gd name="T5" fmla="*/ 4 h 6"/>
              <a:gd name="T6" fmla="*/ 0 w 18"/>
              <a:gd name="T7" fmla="*/ 4 h 6"/>
              <a:gd name="T8" fmla="*/ 16 w 18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6">
                <a:moveTo>
                  <a:pt x="16" y="0"/>
                </a:moveTo>
                <a:lnTo>
                  <a:pt x="16" y="0"/>
                </a:lnTo>
                <a:cubicBezTo>
                  <a:pt x="18" y="1"/>
                  <a:pt x="18" y="3"/>
                  <a:pt x="17" y="4"/>
                </a:cubicBezTo>
                <a:cubicBezTo>
                  <a:pt x="15" y="6"/>
                  <a:pt x="9" y="4"/>
                  <a:pt x="0" y="4"/>
                </a:cubicBezTo>
                <a:cubicBezTo>
                  <a:pt x="6" y="2"/>
                  <a:pt x="16" y="6"/>
                  <a:pt x="16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99" name="Freeform 1899"/>
          <p:cNvSpPr>
            <a:spLocks/>
          </p:cNvSpPr>
          <p:nvPr/>
        </p:nvSpPr>
        <p:spPr bwMode="auto">
          <a:xfrm>
            <a:off x="458788" y="633414"/>
            <a:ext cx="0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0 w 1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2"/>
                  <a:pt x="0" y="2"/>
                </a:cubicBezTo>
                <a:cubicBezTo>
                  <a:pt x="0" y="2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00" name="Freeform 1900"/>
          <p:cNvSpPr>
            <a:spLocks/>
          </p:cNvSpPr>
          <p:nvPr/>
        </p:nvSpPr>
        <p:spPr bwMode="auto">
          <a:xfrm>
            <a:off x="455613" y="633414"/>
            <a:ext cx="1588" cy="3175"/>
          </a:xfrm>
          <a:custGeom>
            <a:avLst/>
            <a:gdLst>
              <a:gd name="T0" fmla="*/ 0 w 2"/>
              <a:gd name="T1" fmla="*/ 0 h 4"/>
              <a:gd name="T2" fmla="*/ 0 w 2"/>
              <a:gd name="T3" fmla="*/ 0 h 4"/>
              <a:gd name="T4" fmla="*/ 0 w 2"/>
              <a:gd name="T5" fmla="*/ 4 h 4"/>
              <a:gd name="T6" fmla="*/ 0 w 2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4">
                <a:moveTo>
                  <a:pt x="0" y="0"/>
                </a:moveTo>
                <a:lnTo>
                  <a:pt x="0" y="0"/>
                </a:lnTo>
                <a:cubicBezTo>
                  <a:pt x="2" y="1"/>
                  <a:pt x="2" y="3"/>
                  <a:pt x="0" y="4"/>
                </a:cubicBezTo>
                <a:cubicBezTo>
                  <a:pt x="1" y="3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01" name="Freeform 1901"/>
          <p:cNvSpPr>
            <a:spLocks/>
          </p:cNvSpPr>
          <p:nvPr/>
        </p:nvSpPr>
        <p:spPr bwMode="auto">
          <a:xfrm>
            <a:off x="468315" y="630239"/>
            <a:ext cx="4763" cy="4763"/>
          </a:xfrm>
          <a:custGeom>
            <a:avLst/>
            <a:gdLst>
              <a:gd name="T0" fmla="*/ 3 w 7"/>
              <a:gd name="T1" fmla="*/ 0 h 7"/>
              <a:gd name="T2" fmla="*/ 3 w 7"/>
              <a:gd name="T3" fmla="*/ 0 h 7"/>
              <a:gd name="T4" fmla="*/ 0 w 7"/>
              <a:gd name="T5" fmla="*/ 5 h 7"/>
              <a:gd name="T6" fmla="*/ 3 w 7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7">
                <a:moveTo>
                  <a:pt x="3" y="0"/>
                </a:moveTo>
                <a:lnTo>
                  <a:pt x="3" y="0"/>
                </a:lnTo>
                <a:cubicBezTo>
                  <a:pt x="7" y="4"/>
                  <a:pt x="4" y="7"/>
                  <a:pt x="0" y="5"/>
                </a:cubicBezTo>
                <a:cubicBezTo>
                  <a:pt x="4" y="4"/>
                  <a:pt x="4" y="2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02" name="Freeform 1902"/>
          <p:cNvSpPr>
            <a:spLocks/>
          </p:cNvSpPr>
          <p:nvPr/>
        </p:nvSpPr>
        <p:spPr bwMode="auto">
          <a:xfrm>
            <a:off x="384178" y="614365"/>
            <a:ext cx="3175" cy="3175"/>
          </a:xfrm>
          <a:custGeom>
            <a:avLst/>
            <a:gdLst>
              <a:gd name="T0" fmla="*/ 3 w 4"/>
              <a:gd name="T1" fmla="*/ 0 h 6"/>
              <a:gd name="T2" fmla="*/ 3 w 4"/>
              <a:gd name="T3" fmla="*/ 0 h 6"/>
              <a:gd name="T4" fmla="*/ 3 w 4"/>
              <a:gd name="T5" fmla="*/ 4 h 6"/>
              <a:gd name="T6" fmla="*/ 0 w 4"/>
              <a:gd name="T7" fmla="*/ 6 h 6"/>
              <a:gd name="T8" fmla="*/ 3 w 4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6">
                <a:moveTo>
                  <a:pt x="3" y="0"/>
                </a:moveTo>
                <a:lnTo>
                  <a:pt x="3" y="0"/>
                </a:lnTo>
                <a:cubicBezTo>
                  <a:pt x="4" y="1"/>
                  <a:pt x="4" y="3"/>
                  <a:pt x="3" y="4"/>
                </a:cubicBezTo>
                <a:cubicBezTo>
                  <a:pt x="3" y="5"/>
                  <a:pt x="1" y="6"/>
                  <a:pt x="0" y="6"/>
                </a:cubicBezTo>
                <a:cubicBezTo>
                  <a:pt x="1" y="5"/>
                  <a:pt x="3" y="3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03" name="Freeform 1903"/>
          <p:cNvSpPr>
            <a:spLocks/>
          </p:cNvSpPr>
          <p:nvPr/>
        </p:nvSpPr>
        <p:spPr bwMode="auto">
          <a:xfrm>
            <a:off x="409578" y="671514"/>
            <a:ext cx="3175" cy="3175"/>
          </a:xfrm>
          <a:custGeom>
            <a:avLst/>
            <a:gdLst>
              <a:gd name="T0" fmla="*/ 5 w 5"/>
              <a:gd name="T1" fmla="*/ 0 h 4"/>
              <a:gd name="T2" fmla="*/ 5 w 5"/>
              <a:gd name="T3" fmla="*/ 0 h 4"/>
              <a:gd name="T4" fmla="*/ 0 w 5"/>
              <a:gd name="T5" fmla="*/ 3 h 4"/>
              <a:gd name="T6" fmla="*/ 5 w 5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4">
                <a:moveTo>
                  <a:pt x="5" y="0"/>
                </a:moveTo>
                <a:lnTo>
                  <a:pt x="5" y="0"/>
                </a:lnTo>
                <a:cubicBezTo>
                  <a:pt x="5" y="2"/>
                  <a:pt x="2" y="4"/>
                  <a:pt x="0" y="3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04" name="Freeform 1904"/>
          <p:cNvSpPr>
            <a:spLocks/>
          </p:cNvSpPr>
          <p:nvPr/>
        </p:nvSpPr>
        <p:spPr bwMode="auto">
          <a:xfrm>
            <a:off x="342901" y="528639"/>
            <a:ext cx="7938" cy="4763"/>
          </a:xfrm>
          <a:custGeom>
            <a:avLst/>
            <a:gdLst>
              <a:gd name="T0" fmla="*/ 1 w 9"/>
              <a:gd name="T1" fmla="*/ 5 h 7"/>
              <a:gd name="T2" fmla="*/ 1 w 9"/>
              <a:gd name="T3" fmla="*/ 5 h 7"/>
              <a:gd name="T4" fmla="*/ 1 w 9"/>
              <a:gd name="T5" fmla="*/ 3 h 7"/>
              <a:gd name="T6" fmla="*/ 7 w 9"/>
              <a:gd name="T7" fmla="*/ 0 h 7"/>
              <a:gd name="T8" fmla="*/ 8 w 9"/>
              <a:gd name="T9" fmla="*/ 2 h 7"/>
              <a:gd name="T10" fmla="*/ 6 w 9"/>
              <a:gd name="T11" fmla="*/ 6 h 7"/>
              <a:gd name="T12" fmla="*/ 1 w 9"/>
              <a:gd name="T13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7">
                <a:moveTo>
                  <a:pt x="1" y="5"/>
                </a:moveTo>
                <a:lnTo>
                  <a:pt x="1" y="5"/>
                </a:lnTo>
                <a:cubicBezTo>
                  <a:pt x="0" y="5"/>
                  <a:pt x="0" y="4"/>
                  <a:pt x="1" y="3"/>
                </a:cubicBezTo>
                <a:cubicBezTo>
                  <a:pt x="3" y="3"/>
                  <a:pt x="5" y="2"/>
                  <a:pt x="7" y="0"/>
                </a:cubicBezTo>
                <a:cubicBezTo>
                  <a:pt x="7" y="0"/>
                  <a:pt x="8" y="1"/>
                  <a:pt x="8" y="2"/>
                </a:cubicBezTo>
                <a:cubicBezTo>
                  <a:pt x="9" y="3"/>
                  <a:pt x="8" y="5"/>
                  <a:pt x="6" y="6"/>
                </a:cubicBezTo>
                <a:cubicBezTo>
                  <a:pt x="4" y="7"/>
                  <a:pt x="1" y="7"/>
                  <a:pt x="1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05" name="Freeform 1905"/>
          <p:cNvSpPr>
            <a:spLocks/>
          </p:cNvSpPr>
          <p:nvPr/>
        </p:nvSpPr>
        <p:spPr bwMode="auto">
          <a:xfrm>
            <a:off x="341313" y="492126"/>
            <a:ext cx="7938" cy="22225"/>
          </a:xfrm>
          <a:custGeom>
            <a:avLst/>
            <a:gdLst>
              <a:gd name="T0" fmla="*/ 6 w 12"/>
              <a:gd name="T1" fmla="*/ 0 h 29"/>
              <a:gd name="T2" fmla="*/ 6 w 12"/>
              <a:gd name="T3" fmla="*/ 0 h 29"/>
              <a:gd name="T4" fmla="*/ 8 w 12"/>
              <a:gd name="T5" fmla="*/ 3 h 29"/>
              <a:gd name="T6" fmla="*/ 5 w 12"/>
              <a:gd name="T7" fmla="*/ 9 h 29"/>
              <a:gd name="T8" fmla="*/ 9 w 12"/>
              <a:gd name="T9" fmla="*/ 4 h 29"/>
              <a:gd name="T10" fmla="*/ 10 w 12"/>
              <a:gd name="T11" fmla="*/ 6 h 29"/>
              <a:gd name="T12" fmla="*/ 6 w 12"/>
              <a:gd name="T13" fmla="*/ 12 h 29"/>
              <a:gd name="T14" fmla="*/ 11 w 12"/>
              <a:gd name="T15" fmla="*/ 7 h 29"/>
              <a:gd name="T16" fmla="*/ 12 w 12"/>
              <a:gd name="T17" fmla="*/ 9 h 29"/>
              <a:gd name="T18" fmla="*/ 12 w 12"/>
              <a:gd name="T19" fmla="*/ 10 h 29"/>
              <a:gd name="T20" fmla="*/ 7 w 12"/>
              <a:gd name="T21" fmla="*/ 14 h 29"/>
              <a:gd name="T22" fmla="*/ 12 w 12"/>
              <a:gd name="T23" fmla="*/ 12 h 29"/>
              <a:gd name="T24" fmla="*/ 12 w 12"/>
              <a:gd name="T25" fmla="*/ 15 h 29"/>
              <a:gd name="T26" fmla="*/ 7 w 12"/>
              <a:gd name="T27" fmla="*/ 17 h 29"/>
              <a:gd name="T28" fmla="*/ 12 w 12"/>
              <a:gd name="T29" fmla="*/ 16 h 29"/>
              <a:gd name="T30" fmla="*/ 11 w 12"/>
              <a:gd name="T31" fmla="*/ 18 h 29"/>
              <a:gd name="T32" fmla="*/ 6 w 12"/>
              <a:gd name="T33" fmla="*/ 19 h 29"/>
              <a:gd name="T34" fmla="*/ 10 w 12"/>
              <a:gd name="T35" fmla="*/ 20 h 29"/>
              <a:gd name="T36" fmla="*/ 10 w 12"/>
              <a:gd name="T37" fmla="*/ 21 h 29"/>
              <a:gd name="T38" fmla="*/ 4 w 12"/>
              <a:gd name="T39" fmla="*/ 21 h 29"/>
              <a:gd name="T40" fmla="*/ 9 w 12"/>
              <a:gd name="T41" fmla="*/ 23 h 29"/>
              <a:gd name="T42" fmla="*/ 7 w 12"/>
              <a:gd name="T43" fmla="*/ 24 h 29"/>
              <a:gd name="T44" fmla="*/ 2 w 12"/>
              <a:gd name="T45" fmla="*/ 29 h 29"/>
              <a:gd name="T46" fmla="*/ 0 w 12"/>
              <a:gd name="T47" fmla="*/ 28 h 29"/>
              <a:gd name="T48" fmla="*/ 2 w 12"/>
              <a:gd name="T49" fmla="*/ 24 h 29"/>
              <a:gd name="T50" fmla="*/ 0 w 12"/>
              <a:gd name="T51" fmla="*/ 19 h 29"/>
              <a:gd name="T52" fmla="*/ 0 w 12"/>
              <a:gd name="T53" fmla="*/ 19 h 29"/>
              <a:gd name="T54" fmla="*/ 3 w 12"/>
              <a:gd name="T55" fmla="*/ 19 h 29"/>
              <a:gd name="T56" fmla="*/ 2 w 12"/>
              <a:gd name="T57" fmla="*/ 10 h 29"/>
              <a:gd name="T58" fmla="*/ 6 w 12"/>
              <a:gd name="T5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" h="29">
                <a:moveTo>
                  <a:pt x="6" y="0"/>
                </a:moveTo>
                <a:lnTo>
                  <a:pt x="6" y="0"/>
                </a:lnTo>
                <a:cubicBezTo>
                  <a:pt x="6" y="0"/>
                  <a:pt x="6" y="1"/>
                  <a:pt x="8" y="3"/>
                </a:cubicBezTo>
                <a:lnTo>
                  <a:pt x="5" y="9"/>
                </a:lnTo>
                <a:lnTo>
                  <a:pt x="9" y="4"/>
                </a:lnTo>
                <a:cubicBezTo>
                  <a:pt x="9" y="4"/>
                  <a:pt x="9" y="5"/>
                  <a:pt x="10" y="6"/>
                </a:cubicBezTo>
                <a:lnTo>
                  <a:pt x="6" y="12"/>
                </a:lnTo>
                <a:lnTo>
                  <a:pt x="11" y="7"/>
                </a:lnTo>
                <a:cubicBezTo>
                  <a:pt x="11" y="8"/>
                  <a:pt x="11" y="9"/>
                  <a:pt x="12" y="9"/>
                </a:cubicBezTo>
                <a:cubicBezTo>
                  <a:pt x="12" y="9"/>
                  <a:pt x="12" y="10"/>
                  <a:pt x="12" y="10"/>
                </a:cubicBezTo>
                <a:lnTo>
                  <a:pt x="7" y="14"/>
                </a:lnTo>
                <a:lnTo>
                  <a:pt x="12" y="12"/>
                </a:lnTo>
                <a:cubicBezTo>
                  <a:pt x="12" y="13"/>
                  <a:pt x="12" y="14"/>
                  <a:pt x="12" y="15"/>
                </a:cubicBezTo>
                <a:lnTo>
                  <a:pt x="7" y="17"/>
                </a:lnTo>
                <a:lnTo>
                  <a:pt x="12" y="16"/>
                </a:lnTo>
                <a:cubicBezTo>
                  <a:pt x="11" y="17"/>
                  <a:pt x="11" y="18"/>
                  <a:pt x="11" y="18"/>
                </a:cubicBezTo>
                <a:lnTo>
                  <a:pt x="6" y="19"/>
                </a:lnTo>
                <a:lnTo>
                  <a:pt x="10" y="20"/>
                </a:lnTo>
                <a:cubicBezTo>
                  <a:pt x="10" y="20"/>
                  <a:pt x="10" y="21"/>
                  <a:pt x="10" y="21"/>
                </a:cubicBezTo>
                <a:lnTo>
                  <a:pt x="4" y="21"/>
                </a:lnTo>
                <a:lnTo>
                  <a:pt x="9" y="23"/>
                </a:lnTo>
                <a:cubicBezTo>
                  <a:pt x="8" y="23"/>
                  <a:pt x="8" y="24"/>
                  <a:pt x="7" y="24"/>
                </a:cubicBezTo>
                <a:cubicBezTo>
                  <a:pt x="5" y="25"/>
                  <a:pt x="3" y="26"/>
                  <a:pt x="2" y="29"/>
                </a:cubicBezTo>
                <a:cubicBezTo>
                  <a:pt x="2" y="29"/>
                  <a:pt x="1" y="28"/>
                  <a:pt x="0" y="28"/>
                </a:cubicBezTo>
                <a:cubicBezTo>
                  <a:pt x="1" y="27"/>
                  <a:pt x="2" y="26"/>
                  <a:pt x="2" y="24"/>
                </a:cubicBezTo>
                <a:cubicBezTo>
                  <a:pt x="2" y="22"/>
                  <a:pt x="1" y="20"/>
                  <a:pt x="0" y="19"/>
                </a:cubicBezTo>
                <a:lnTo>
                  <a:pt x="0" y="19"/>
                </a:lnTo>
                <a:cubicBezTo>
                  <a:pt x="1" y="19"/>
                  <a:pt x="2" y="19"/>
                  <a:pt x="3" y="19"/>
                </a:cubicBezTo>
                <a:cubicBezTo>
                  <a:pt x="7" y="16"/>
                  <a:pt x="4" y="12"/>
                  <a:pt x="2" y="10"/>
                </a:cubicBezTo>
                <a:lnTo>
                  <a:pt x="6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06" name="Freeform 1906"/>
          <p:cNvSpPr>
            <a:spLocks/>
          </p:cNvSpPr>
          <p:nvPr/>
        </p:nvSpPr>
        <p:spPr bwMode="auto">
          <a:xfrm>
            <a:off x="327028" y="490538"/>
            <a:ext cx="4763" cy="6351"/>
          </a:xfrm>
          <a:custGeom>
            <a:avLst/>
            <a:gdLst>
              <a:gd name="T0" fmla="*/ 5 w 8"/>
              <a:gd name="T1" fmla="*/ 8 h 8"/>
              <a:gd name="T2" fmla="*/ 5 w 8"/>
              <a:gd name="T3" fmla="*/ 8 h 8"/>
              <a:gd name="T4" fmla="*/ 4 w 8"/>
              <a:gd name="T5" fmla="*/ 2 h 8"/>
              <a:gd name="T6" fmla="*/ 8 w 8"/>
              <a:gd name="T7" fmla="*/ 6 h 8"/>
              <a:gd name="T8" fmla="*/ 5 w 8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8">
                <a:moveTo>
                  <a:pt x="5" y="8"/>
                </a:moveTo>
                <a:lnTo>
                  <a:pt x="5" y="8"/>
                </a:lnTo>
                <a:cubicBezTo>
                  <a:pt x="0" y="4"/>
                  <a:pt x="4" y="3"/>
                  <a:pt x="4" y="2"/>
                </a:cubicBezTo>
                <a:cubicBezTo>
                  <a:pt x="5" y="2"/>
                  <a:pt x="8" y="0"/>
                  <a:pt x="8" y="6"/>
                </a:cubicBezTo>
                <a:lnTo>
                  <a:pt x="5" y="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07" name="Freeform 1907"/>
          <p:cNvSpPr>
            <a:spLocks/>
          </p:cNvSpPr>
          <p:nvPr/>
        </p:nvSpPr>
        <p:spPr bwMode="auto">
          <a:xfrm>
            <a:off x="319090" y="504826"/>
            <a:ext cx="17463" cy="12700"/>
          </a:xfrm>
          <a:custGeom>
            <a:avLst/>
            <a:gdLst>
              <a:gd name="T0" fmla="*/ 0 w 24"/>
              <a:gd name="T1" fmla="*/ 0 h 18"/>
              <a:gd name="T2" fmla="*/ 0 w 24"/>
              <a:gd name="T3" fmla="*/ 0 h 18"/>
              <a:gd name="T4" fmla="*/ 9 w 24"/>
              <a:gd name="T5" fmla="*/ 4 h 18"/>
              <a:gd name="T6" fmla="*/ 15 w 24"/>
              <a:gd name="T7" fmla="*/ 11 h 18"/>
              <a:gd name="T8" fmla="*/ 17 w 24"/>
              <a:gd name="T9" fmla="*/ 8 h 18"/>
              <a:gd name="T10" fmla="*/ 17 w 24"/>
              <a:gd name="T11" fmla="*/ 9 h 18"/>
              <a:gd name="T12" fmla="*/ 20 w 24"/>
              <a:gd name="T13" fmla="*/ 13 h 18"/>
              <a:gd name="T14" fmla="*/ 24 w 24"/>
              <a:gd name="T15" fmla="*/ 15 h 18"/>
              <a:gd name="T16" fmla="*/ 23 w 24"/>
              <a:gd name="T17" fmla="*/ 17 h 18"/>
              <a:gd name="T18" fmla="*/ 17 w 24"/>
              <a:gd name="T19" fmla="*/ 18 h 18"/>
              <a:gd name="T20" fmla="*/ 14 w 24"/>
              <a:gd name="T21" fmla="*/ 18 h 18"/>
              <a:gd name="T22" fmla="*/ 16 w 24"/>
              <a:gd name="T23" fmla="*/ 13 h 18"/>
              <a:gd name="T24" fmla="*/ 13 w 24"/>
              <a:gd name="T25" fmla="*/ 17 h 18"/>
              <a:gd name="T26" fmla="*/ 11 w 24"/>
              <a:gd name="T27" fmla="*/ 17 h 18"/>
              <a:gd name="T28" fmla="*/ 13 w 24"/>
              <a:gd name="T29" fmla="*/ 13 h 18"/>
              <a:gd name="T30" fmla="*/ 10 w 24"/>
              <a:gd name="T31" fmla="*/ 16 h 18"/>
              <a:gd name="T32" fmla="*/ 8 w 24"/>
              <a:gd name="T33" fmla="*/ 15 h 18"/>
              <a:gd name="T34" fmla="*/ 11 w 24"/>
              <a:gd name="T35" fmla="*/ 12 h 18"/>
              <a:gd name="T36" fmla="*/ 6 w 24"/>
              <a:gd name="T37" fmla="*/ 15 h 18"/>
              <a:gd name="T38" fmla="*/ 4 w 24"/>
              <a:gd name="T39" fmla="*/ 13 h 18"/>
              <a:gd name="T40" fmla="*/ 9 w 24"/>
              <a:gd name="T41" fmla="*/ 11 h 18"/>
              <a:gd name="T42" fmla="*/ 3 w 24"/>
              <a:gd name="T43" fmla="*/ 11 h 18"/>
              <a:gd name="T44" fmla="*/ 2 w 24"/>
              <a:gd name="T45" fmla="*/ 11 h 18"/>
              <a:gd name="T46" fmla="*/ 2 w 24"/>
              <a:gd name="T47" fmla="*/ 9 h 18"/>
              <a:gd name="T48" fmla="*/ 8 w 24"/>
              <a:gd name="T49" fmla="*/ 9 h 18"/>
              <a:gd name="T50" fmla="*/ 1 w 24"/>
              <a:gd name="T51" fmla="*/ 7 h 18"/>
              <a:gd name="T52" fmla="*/ 0 w 24"/>
              <a:gd name="T53" fmla="*/ 5 h 18"/>
              <a:gd name="T54" fmla="*/ 7 w 24"/>
              <a:gd name="T55" fmla="*/ 6 h 18"/>
              <a:gd name="T56" fmla="*/ 0 w 24"/>
              <a:gd name="T57" fmla="*/ 3 h 18"/>
              <a:gd name="T58" fmla="*/ 0 w 24"/>
              <a:gd name="T5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" h="18">
                <a:moveTo>
                  <a:pt x="0" y="0"/>
                </a:moveTo>
                <a:lnTo>
                  <a:pt x="0" y="0"/>
                </a:lnTo>
                <a:lnTo>
                  <a:pt x="9" y="4"/>
                </a:lnTo>
                <a:cubicBezTo>
                  <a:pt x="9" y="7"/>
                  <a:pt x="11" y="11"/>
                  <a:pt x="15" y="11"/>
                </a:cubicBezTo>
                <a:cubicBezTo>
                  <a:pt x="16" y="10"/>
                  <a:pt x="17" y="9"/>
                  <a:pt x="17" y="8"/>
                </a:cubicBezTo>
                <a:lnTo>
                  <a:pt x="17" y="9"/>
                </a:lnTo>
                <a:cubicBezTo>
                  <a:pt x="18" y="10"/>
                  <a:pt x="18" y="12"/>
                  <a:pt x="20" y="13"/>
                </a:cubicBezTo>
                <a:cubicBezTo>
                  <a:pt x="21" y="14"/>
                  <a:pt x="23" y="15"/>
                  <a:pt x="24" y="15"/>
                </a:cubicBezTo>
                <a:cubicBezTo>
                  <a:pt x="24" y="15"/>
                  <a:pt x="23" y="16"/>
                  <a:pt x="23" y="17"/>
                </a:cubicBezTo>
                <a:cubicBezTo>
                  <a:pt x="21" y="15"/>
                  <a:pt x="19" y="16"/>
                  <a:pt x="17" y="18"/>
                </a:cubicBezTo>
                <a:cubicBezTo>
                  <a:pt x="16" y="18"/>
                  <a:pt x="15" y="18"/>
                  <a:pt x="14" y="18"/>
                </a:cubicBezTo>
                <a:lnTo>
                  <a:pt x="16" y="13"/>
                </a:lnTo>
                <a:lnTo>
                  <a:pt x="13" y="17"/>
                </a:lnTo>
                <a:cubicBezTo>
                  <a:pt x="12" y="17"/>
                  <a:pt x="12" y="17"/>
                  <a:pt x="11" y="17"/>
                </a:cubicBezTo>
                <a:lnTo>
                  <a:pt x="13" y="13"/>
                </a:lnTo>
                <a:lnTo>
                  <a:pt x="10" y="16"/>
                </a:lnTo>
                <a:cubicBezTo>
                  <a:pt x="9" y="16"/>
                  <a:pt x="8" y="16"/>
                  <a:pt x="8" y="15"/>
                </a:cubicBezTo>
                <a:lnTo>
                  <a:pt x="11" y="12"/>
                </a:lnTo>
                <a:lnTo>
                  <a:pt x="6" y="15"/>
                </a:lnTo>
                <a:cubicBezTo>
                  <a:pt x="6" y="14"/>
                  <a:pt x="5" y="13"/>
                  <a:pt x="4" y="13"/>
                </a:cubicBezTo>
                <a:lnTo>
                  <a:pt x="9" y="11"/>
                </a:lnTo>
                <a:lnTo>
                  <a:pt x="3" y="11"/>
                </a:lnTo>
                <a:cubicBezTo>
                  <a:pt x="3" y="11"/>
                  <a:pt x="3" y="11"/>
                  <a:pt x="2" y="11"/>
                </a:cubicBezTo>
                <a:cubicBezTo>
                  <a:pt x="2" y="10"/>
                  <a:pt x="2" y="9"/>
                  <a:pt x="2" y="9"/>
                </a:cubicBezTo>
                <a:lnTo>
                  <a:pt x="8" y="9"/>
                </a:lnTo>
                <a:lnTo>
                  <a:pt x="1" y="7"/>
                </a:lnTo>
                <a:cubicBezTo>
                  <a:pt x="1" y="6"/>
                  <a:pt x="1" y="5"/>
                  <a:pt x="0" y="5"/>
                </a:cubicBezTo>
                <a:lnTo>
                  <a:pt x="7" y="6"/>
                </a:lnTo>
                <a:lnTo>
                  <a:pt x="0" y="3"/>
                </a:ln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08" name="Freeform 1908"/>
          <p:cNvSpPr>
            <a:spLocks/>
          </p:cNvSpPr>
          <p:nvPr/>
        </p:nvSpPr>
        <p:spPr bwMode="auto">
          <a:xfrm>
            <a:off x="327026" y="517525"/>
            <a:ext cx="7938" cy="4763"/>
          </a:xfrm>
          <a:custGeom>
            <a:avLst/>
            <a:gdLst>
              <a:gd name="T0" fmla="*/ 1 w 10"/>
              <a:gd name="T1" fmla="*/ 0 h 7"/>
              <a:gd name="T2" fmla="*/ 1 w 10"/>
              <a:gd name="T3" fmla="*/ 0 h 7"/>
              <a:gd name="T4" fmla="*/ 10 w 10"/>
              <a:gd name="T5" fmla="*/ 6 h 7"/>
              <a:gd name="T6" fmla="*/ 10 w 10"/>
              <a:gd name="T7" fmla="*/ 7 h 7"/>
              <a:gd name="T8" fmla="*/ 0 w 10"/>
              <a:gd name="T9" fmla="*/ 1 h 7"/>
              <a:gd name="T10" fmla="*/ 1 w 10"/>
              <a:gd name="T1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7">
                <a:moveTo>
                  <a:pt x="1" y="0"/>
                </a:moveTo>
                <a:lnTo>
                  <a:pt x="1" y="0"/>
                </a:lnTo>
                <a:lnTo>
                  <a:pt x="10" y="6"/>
                </a:lnTo>
                <a:lnTo>
                  <a:pt x="10" y="7"/>
                </a:lnTo>
                <a:lnTo>
                  <a:pt x="0" y="1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09" name="Freeform 1909"/>
          <p:cNvSpPr>
            <a:spLocks/>
          </p:cNvSpPr>
          <p:nvPr/>
        </p:nvSpPr>
        <p:spPr bwMode="auto">
          <a:xfrm>
            <a:off x="344490" y="512765"/>
            <a:ext cx="4763" cy="3175"/>
          </a:xfrm>
          <a:custGeom>
            <a:avLst/>
            <a:gdLst>
              <a:gd name="T0" fmla="*/ 1 w 5"/>
              <a:gd name="T1" fmla="*/ 3 h 5"/>
              <a:gd name="T2" fmla="*/ 1 w 5"/>
              <a:gd name="T3" fmla="*/ 3 h 5"/>
              <a:gd name="T4" fmla="*/ 2 w 5"/>
              <a:gd name="T5" fmla="*/ 0 h 5"/>
              <a:gd name="T6" fmla="*/ 4 w 5"/>
              <a:gd name="T7" fmla="*/ 1 h 5"/>
              <a:gd name="T8" fmla="*/ 3 w 5"/>
              <a:gd name="T9" fmla="*/ 4 h 5"/>
              <a:gd name="T10" fmla="*/ 1 w 5"/>
              <a:gd name="T11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1" y="3"/>
                </a:moveTo>
                <a:lnTo>
                  <a:pt x="1" y="3"/>
                </a:lnTo>
                <a:cubicBezTo>
                  <a:pt x="0" y="2"/>
                  <a:pt x="1" y="1"/>
                  <a:pt x="2" y="0"/>
                </a:cubicBezTo>
                <a:cubicBezTo>
                  <a:pt x="3" y="0"/>
                  <a:pt x="4" y="0"/>
                  <a:pt x="4" y="1"/>
                </a:cubicBezTo>
                <a:cubicBezTo>
                  <a:pt x="5" y="3"/>
                  <a:pt x="4" y="4"/>
                  <a:pt x="3" y="4"/>
                </a:cubicBezTo>
                <a:cubicBezTo>
                  <a:pt x="2" y="5"/>
                  <a:pt x="1" y="4"/>
                  <a:pt x="1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10" name="Freeform 1910"/>
          <p:cNvSpPr>
            <a:spLocks/>
          </p:cNvSpPr>
          <p:nvPr/>
        </p:nvSpPr>
        <p:spPr bwMode="auto">
          <a:xfrm>
            <a:off x="334963" y="514349"/>
            <a:ext cx="12700" cy="7939"/>
          </a:xfrm>
          <a:custGeom>
            <a:avLst/>
            <a:gdLst>
              <a:gd name="T0" fmla="*/ 9 w 19"/>
              <a:gd name="T1" fmla="*/ 0 h 13"/>
              <a:gd name="T2" fmla="*/ 9 w 19"/>
              <a:gd name="T3" fmla="*/ 0 h 13"/>
              <a:gd name="T4" fmla="*/ 11 w 19"/>
              <a:gd name="T5" fmla="*/ 1 h 13"/>
              <a:gd name="T6" fmla="*/ 19 w 19"/>
              <a:gd name="T7" fmla="*/ 4 h 13"/>
              <a:gd name="T8" fmla="*/ 15 w 19"/>
              <a:gd name="T9" fmla="*/ 7 h 13"/>
              <a:gd name="T10" fmla="*/ 8 w 19"/>
              <a:gd name="T11" fmla="*/ 4 h 13"/>
              <a:gd name="T12" fmla="*/ 5 w 19"/>
              <a:gd name="T13" fmla="*/ 11 h 13"/>
              <a:gd name="T14" fmla="*/ 0 w 19"/>
              <a:gd name="T15" fmla="*/ 12 h 13"/>
              <a:gd name="T16" fmla="*/ 3 w 19"/>
              <a:gd name="T17" fmla="*/ 5 h 13"/>
              <a:gd name="T18" fmla="*/ 4 w 19"/>
              <a:gd name="T19" fmla="*/ 2 h 13"/>
              <a:gd name="T20" fmla="*/ 5 w 19"/>
              <a:gd name="T21" fmla="*/ 2 h 13"/>
              <a:gd name="T22" fmla="*/ 6 w 19"/>
              <a:gd name="T23" fmla="*/ 2 h 13"/>
              <a:gd name="T24" fmla="*/ 7 w 19"/>
              <a:gd name="T25" fmla="*/ 3 h 13"/>
              <a:gd name="T26" fmla="*/ 7 w 19"/>
              <a:gd name="T27" fmla="*/ 2 h 13"/>
              <a:gd name="T28" fmla="*/ 8 w 19"/>
              <a:gd name="T29" fmla="*/ 0 h 13"/>
              <a:gd name="T30" fmla="*/ 9 w 19"/>
              <a:gd name="T3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13">
                <a:moveTo>
                  <a:pt x="9" y="0"/>
                </a:moveTo>
                <a:lnTo>
                  <a:pt x="9" y="0"/>
                </a:lnTo>
                <a:lnTo>
                  <a:pt x="11" y="1"/>
                </a:lnTo>
                <a:cubicBezTo>
                  <a:pt x="11" y="1"/>
                  <a:pt x="14" y="6"/>
                  <a:pt x="19" y="4"/>
                </a:cubicBezTo>
                <a:cubicBezTo>
                  <a:pt x="19" y="5"/>
                  <a:pt x="17" y="7"/>
                  <a:pt x="15" y="7"/>
                </a:cubicBezTo>
                <a:cubicBezTo>
                  <a:pt x="11" y="7"/>
                  <a:pt x="8" y="4"/>
                  <a:pt x="8" y="4"/>
                </a:cubicBezTo>
                <a:cubicBezTo>
                  <a:pt x="8" y="4"/>
                  <a:pt x="8" y="8"/>
                  <a:pt x="5" y="11"/>
                </a:cubicBezTo>
                <a:cubicBezTo>
                  <a:pt x="4" y="13"/>
                  <a:pt x="1" y="13"/>
                  <a:pt x="0" y="12"/>
                </a:cubicBezTo>
                <a:cubicBezTo>
                  <a:pt x="5" y="10"/>
                  <a:pt x="3" y="5"/>
                  <a:pt x="3" y="5"/>
                </a:cubicBezTo>
                <a:lnTo>
                  <a:pt x="4" y="2"/>
                </a:lnTo>
                <a:cubicBezTo>
                  <a:pt x="4" y="2"/>
                  <a:pt x="4" y="2"/>
                  <a:pt x="5" y="2"/>
                </a:cubicBezTo>
                <a:cubicBezTo>
                  <a:pt x="5" y="2"/>
                  <a:pt x="6" y="2"/>
                  <a:pt x="6" y="2"/>
                </a:cubicBezTo>
                <a:lnTo>
                  <a:pt x="7" y="3"/>
                </a:lnTo>
                <a:lnTo>
                  <a:pt x="7" y="2"/>
                </a:lnTo>
                <a:cubicBezTo>
                  <a:pt x="7" y="1"/>
                  <a:pt x="8" y="1"/>
                  <a:pt x="8" y="0"/>
                </a:cubicBezTo>
                <a:cubicBezTo>
                  <a:pt x="8" y="0"/>
                  <a:pt x="8" y="0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11" name="Freeform 1911"/>
          <p:cNvSpPr>
            <a:spLocks/>
          </p:cNvSpPr>
          <p:nvPr/>
        </p:nvSpPr>
        <p:spPr bwMode="auto">
          <a:xfrm>
            <a:off x="325440" y="496888"/>
            <a:ext cx="15875" cy="9525"/>
          </a:xfrm>
          <a:custGeom>
            <a:avLst/>
            <a:gdLst>
              <a:gd name="T0" fmla="*/ 9 w 21"/>
              <a:gd name="T1" fmla="*/ 13 h 13"/>
              <a:gd name="T2" fmla="*/ 9 w 21"/>
              <a:gd name="T3" fmla="*/ 13 h 13"/>
              <a:gd name="T4" fmla="*/ 9 w 21"/>
              <a:gd name="T5" fmla="*/ 10 h 13"/>
              <a:gd name="T6" fmla="*/ 4 w 21"/>
              <a:gd name="T7" fmla="*/ 9 h 13"/>
              <a:gd name="T8" fmla="*/ 0 w 21"/>
              <a:gd name="T9" fmla="*/ 11 h 13"/>
              <a:gd name="T10" fmla="*/ 2 w 21"/>
              <a:gd name="T11" fmla="*/ 8 h 13"/>
              <a:gd name="T12" fmla="*/ 2 w 21"/>
              <a:gd name="T13" fmla="*/ 7 h 13"/>
              <a:gd name="T14" fmla="*/ 7 w 21"/>
              <a:gd name="T15" fmla="*/ 5 h 13"/>
              <a:gd name="T16" fmla="*/ 6 w 21"/>
              <a:gd name="T17" fmla="*/ 6 h 13"/>
              <a:gd name="T18" fmla="*/ 11 w 21"/>
              <a:gd name="T19" fmla="*/ 8 h 13"/>
              <a:gd name="T20" fmla="*/ 14 w 21"/>
              <a:gd name="T21" fmla="*/ 3 h 13"/>
              <a:gd name="T22" fmla="*/ 12 w 21"/>
              <a:gd name="T23" fmla="*/ 2 h 13"/>
              <a:gd name="T24" fmla="*/ 16 w 21"/>
              <a:gd name="T25" fmla="*/ 0 h 13"/>
              <a:gd name="T26" fmla="*/ 18 w 21"/>
              <a:gd name="T27" fmla="*/ 1 h 13"/>
              <a:gd name="T28" fmla="*/ 21 w 21"/>
              <a:gd name="T29" fmla="*/ 2 h 13"/>
              <a:gd name="T30" fmla="*/ 17 w 21"/>
              <a:gd name="T31" fmla="*/ 3 h 13"/>
              <a:gd name="T32" fmla="*/ 15 w 21"/>
              <a:gd name="T33" fmla="*/ 8 h 13"/>
              <a:gd name="T34" fmla="*/ 16 w 21"/>
              <a:gd name="T35" fmla="*/ 10 h 13"/>
              <a:gd name="T36" fmla="*/ 9 w 21"/>
              <a:gd name="T3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1" h="13">
                <a:moveTo>
                  <a:pt x="9" y="13"/>
                </a:moveTo>
                <a:lnTo>
                  <a:pt x="9" y="13"/>
                </a:lnTo>
                <a:lnTo>
                  <a:pt x="9" y="10"/>
                </a:lnTo>
                <a:cubicBezTo>
                  <a:pt x="7" y="9"/>
                  <a:pt x="5" y="9"/>
                  <a:pt x="4" y="9"/>
                </a:cubicBezTo>
                <a:cubicBezTo>
                  <a:pt x="3" y="11"/>
                  <a:pt x="2" y="10"/>
                  <a:pt x="0" y="11"/>
                </a:cubicBezTo>
                <a:cubicBezTo>
                  <a:pt x="0" y="10"/>
                  <a:pt x="0" y="9"/>
                  <a:pt x="2" y="8"/>
                </a:cubicBezTo>
                <a:cubicBezTo>
                  <a:pt x="1" y="8"/>
                  <a:pt x="2" y="7"/>
                  <a:pt x="2" y="7"/>
                </a:cubicBezTo>
                <a:lnTo>
                  <a:pt x="7" y="5"/>
                </a:lnTo>
                <a:cubicBezTo>
                  <a:pt x="6" y="5"/>
                  <a:pt x="6" y="6"/>
                  <a:pt x="6" y="6"/>
                </a:cubicBezTo>
                <a:cubicBezTo>
                  <a:pt x="9" y="6"/>
                  <a:pt x="11" y="8"/>
                  <a:pt x="11" y="8"/>
                </a:cubicBezTo>
                <a:cubicBezTo>
                  <a:pt x="11" y="8"/>
                  <a:pt x="11" y="5"/>
                  <a:pt x="14" y="3"/>
                </a:cubicBezTo>
                <a:cubicBezTo>
                  <a:pt x="13" y="2"/>
                  <a:pt x="13" y="2"/>
                  <a:pt x="12" y="2"/>
                </a:cubicBezTo>
                <a:lnTo>
                  <a:pt x="16" y="0"/>
                </a:lnTo>
                <a:cubicBezTo>
                  <a:pt x="17" y="0"/>
                  <a:pt x="18" y="0"/>
                  <a:pt x="18" y="1"/>
                </a:cubicBezTo>
                <a:cubicBezTo>
                  <a:pt x="19" y="1"/>
                  <a:pt x="20" y="1"/>
                  <a:pt x="21" y="2"/>
                </a:cubicBezTo>
                <a:cubicBezTo>
                  <a:pt x="19" y="2"/>
                  <a:pt x="19" y="4"/>
                  <a:pt x="17" y="3"/>
                </a:cubicBezTo>
                <a:cubicBezTo>
                  <a:pt x="16" y="4"/>
                  <a:pt x="14" y="6"/>
                  <a:pt x="15" y="8"/>
                </a:cubicBezTo>
                <a:lnTo>
                  <a:pt x="16" y="10"/>
                </a:lnTo>
                <a:lnTo>
                  <a:pt x="9" y="13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12" name="Freeform 1912"/>
          <p:cNvSpPr>
            <a:spLocks/>
          </p:cNvSpPr>
          <p:nvPr/>
        </p:nvSpPr>
        <p:spPr bwMode="auto">
          <a:xfrm>
            <a:off x="331790" y="504825"/>
            <a:ext cx="9525" cy="9525"/>
          </a:xfrm>
          <a:custGeom>
            <a:avLst/>
            <a:gdLst>
              <a:gd name="T0" fmla="*/ 10 w 14"/>
              <a:gd name="T1" fmla="*/ 0 h 15"/>
              <a:gd name="T2" fmla="*/ 10 w 14"/>
              <a:gd name="T3" fmla="*/ 0 h 15"/>
              <a:gd name="T4" fmla="*/ 14 w 14"/>
              <a:gd name="T5" fmla="*/ 8 h 15"/>
              <a:gd name="T6" fmla="*/ 11 w 14"/>
              <a:gd name="T7" fmla="*/ 14 h 15"/>
              <a:gd name="T8" fmla="*/ 3 w 14"/>
              <a:gd name="T9" fmla="*/ 13 h 15"/>
              <a:gd name="T10" fmla="*/ 0 w 14"/>
              <a:gd name="T11" fmla="*/ 4 h 15"/>
              <a:gd name="T12" fmla="*/ 10 w 14"/>
              <a:gd name="T1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15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4" y="5"/>
                  <a:pt x="14" y="8"/>
                </a:cubicBezTo>
                <a:cubicBezTo>
                  <a:pt x="14" y="12"/>
                  <a:pt x="12" y="12"/>
                  <a:pt x="11" y="14"/>
                </a:cubicBezTo>
                <a:cubicBezTo>
                  <a:pt x="8" y="13"/>
                  <a:pt x="7" y="15"/>
                  <a:pt x="3" y="13"/>
                </a:cubicBezTo>
                <a:cubicBezTo>
                  <a:pt x="1" y="11"/>
                  <a:pt x="1" y="7"/>
                  <a:pt x="0" y="4"/>
                </a:cubicBezTo>
                <a:lnTo>
                  <a:pt x="1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13" name="Freeform 1913"/>
          <p:cNvSpPr>
            <a:spLocks/>
          </p:cNvSpPr>
          <p:nvPr/>
        </p:nvSpPr>
        <p:spPr bwMode="auto">
          <a:xfrm>
            <a:off x="325440" y="496889"/>
            <a:ext cx="4763" cy="4763"/>
          </a:xfrm>
          <a:custGeom>
            <a:avLst/>
            <a:gdLst>
              <a:gd name="T0" fmla="*/ 5 w 6"/>
              <a:gd name="T1" fmla="*/ 5 h 6"/>
              <a:gd name="T2" fmla="*/ 5 w 6"/>
              <a:gd name="T3" fmla="*/ 5 h 6"/>
              <a:gd name="T4" fmla="*/ 3 w 6"/>
              <a:gd name="T5" fmla="*/ 6 h 6"/>
              <a:gd name="T6" fmla="*/ 2 w 6"/>
              <a:gd name="T7" fmla="*/ 1 h 6"/>
              <a:gd name="T8" fmla="*/ 5 w 6"/>
              <a:gd name="T9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5" y="5"/>
                </a:moveTo>
                <a:lnTo>
                  <a:pt x="5" y="5"/>
                </a:lnTo>
                <a:lnTo>
                  <a:pt x="3" y="6"/>
                </a:lnTo>
                <a:cubicBezTo>
                  <a:pt x="0" y="3"/>
                  <a:pt x="2" y="2"/>
                  <a:pt x="2" y="1"/>
                </a:cubicBezTo>
                <a:cubicBezTo>
                  <a:pt x="3" y="2"/>
                  <a:pt x="6" y="0"/>
                  <a:pt x="5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14" name="Freeform 1914"/>
          <p:cNvSpPr>
            <a:spLocks/>
          </p:cNvSpPr>
          <p:nvPr/>
        </p:nvSpPr>
        <p:spPr bwMode="auto">
          <a:xfrm>
            <a:off x="333378" y="493713"/>
            <a:ext cx="3175" cy="4763"/>
          </a:xfrm>
          <a:custGeom>
            <a:avLst/>
            <a:gdLst>
              <a:gd name="T0" fmla="*/ 3 w 6"/>
              <a:gd name="T1" fmla="*/ 6 h 6"/>
              <a:gd name="T2" fmla="*/ 3 w 6"/>
              <a:gd name="T3" fmla="*/ 6 h 6"/>
              <a:gd name="T4" fmla="*/ 3 w 6"/>
              <a:gd name="T5" fmla="*/ 1 h 6"/>
              <a:gd name="T6" fmla="*/ 6 w 6"/>
              <a:gd name="T7" fmla="*/ 5 h 6"/>
              <a:gd name="T8" fmla="*/ 3 w 6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3" y="6"/>
                </a:moveTo>
                <a:lnTo>
                  <a:pt x="3" y="6"/>
                </a:lnTo>
                <a:cubicBezTo>
                  <a:pt x="0" y="3"/>
                  <a:pt x="3" y="2"/>
                  <a:pt x="3" y="1"/>
                </a:cubicBezTo>
                <a:cubicBezTo>
                  <a:pt x="4" y="2"/>
                  <a:pt x="6" y="0"/>
                  <a:pt x="6" y="5"/>
                </a:cubicBezTo>
                <a:lnTo>
                  <a:pt x="3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15" name="Freeform 1915"/>
          <p:cNvSpPr>
            <a:spLocks noEditPoints="1"/>
          </p:cNvSpPr>
          <p:nvPr/>
        </p:nvSpPr>
        <p:spPr bwMode="auto">
          <a:xfrm>
            <a:off x="484188" y="476252"/>
            <a:ext cx="82550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65 w 116"/>
              <a:gd name="T19" fmla="*/ 93 h 121"/>
              <a:gd name="T20" fmla="*/ 64 w 116"/>
              <a:gd name="T21" fmla="*/ 89 h 121"/>
              <a:gd name="T22" fmla="*/ 69 w 116"/>
              <a:gd name="T23" fmla="*/ 75 h 121"/>
              <a:gd name="T24" fmla="*/ 53 w 116"/>
              <a:gd name="T25" fmla="*/ 99 h 121"/>
              <a:gd name="T26" fmla="*/ 63 w 116"/>
              <a:gd name="T27" fmla="*/ 99 h 121"/>
              <a:gd name="T28" fmla="*/ 53 w 116"/>
              <a:gd name="T29" fmla="*/ 99 h 121"/>
              <a:gd name="T30" fmla="*/ 52 w 116"/>
              <a:gd name="T31" fmla="*/ 72 h 121"/>
              <a:gd name="T32" fmla="*/ 51 w 116"/>
              <a:gd name="T33" fmla="*/ 93 h 121"/>
              <a:gd name="T34" fmla="*/ 52 w 116"/>
              <a:gd name="T35" fmla="*/ 72 h 121"/>
              <a:gd name="T36" fmla="*/ 34 w 116"/>
              <a:gd name="T37" fmla="*/ 68 h 121"/>
              <a:gd name="T38" fmla="*/ 18 w 116"/>
              <a:gd name="T39" fmla="*/ 34 h 121"/>
              <a:gd name="T40" fmla="*/ 22 w 116"/>
              <a:gd name="T41" fmla="*/ 64 h 121"/>
              <a:gd name="T42" fmla="*/ 28 w 116"/>
              <a:gd name="T43" fmla="*/ 58 h 121"/>
              <a:gd name="T44" fmla="*/ 34 w 116"/>
              <a:gd name="T45" fmla="*/ 25 h 121"/>
              <a:gd name="T46" fmla="*/ 52 w 116"/>
              <a:gd name="T47" fmla="*/ 64 h 121"/>
              <a:gd name="T48" fmla="*/ 36 w 116"/>
              <a:gd name="T49" fmla="*/ 34 h 121"/>
              <a:gd name="T50" fmla="*/ 27 w 116"/>
              <a:gd name="T51" fmla="*/ 27 h 121"/>
              <a:gd name="T52" fmla="*/ 38 w 116"/>
              <a:gd name="T53" fmla="*/ 68 h 121"/>
              <a:gd name="T54" fmla="*/ 24 w 116"/>
              <a:gd name="T55" fmla="*/ 18 h 121"/>
              <a:gd name="T56" fmla="*/ 25 w 116"/>
              <a:gd name="T57" fmla="*/ 18 h 121"/>
              <a:gd name="T58" fmla="*/ 24 w 116"/>
              <a:gd name="T59" fmla="*/ 18 h 121"/>
              <a:gd name="T60" fmla="*/ 48 w 116"/>
              <a:gd name="T61" fmla="*/ 96 h 121"/>
              <a:gd name="T62" fmla="*/ 48 w 116"/>
              <a:gd name="T63" fmla="*/ 96 h 121"/>
              <a:gd name="T64" fmla="*/ 68 w 116"/>
              <a:gd name="T65" fmla="*/ 96 h 121"/>
              <a:gd name="T66" fmla="*/ 68 w 116"/>
              <a:gd name="T67" fmla="*/ 96 h 121"/>
              <a:gd name="T68" fmla="*/ 91 w 116"/>
              <a:gd name="T69" fmla="*/ 18 h 121"/>
              <a:gd name="T70" fmla="*/ 91 w 116"/>
              <a:gd name="T71" fmla="*/ 18 h 121"/>
              <a:gd name="T72" fmla="*/ 113 w 116"/>
              <a:gd name="T73" fmla="*/ 103 h 121"/>
              <a:gd name="T74" fmla="*/ 104 w 116"/>
              <a:gd name="T75" fmla="*/ 90 h 121"/>
              <a:gd name="T76" fmla="*/ 113 w 116"/>
              <a:gd name="T77" fmla="*/ 46 h 121"/>
              <a:gd name="T78" fmla="*/ 106 w 116"/>
              <a:gd name="T79" fmla="*/ 3 h 121"/>
              <a:gd name="T80" fmla="*/ 92 w 116"/>
              <a:gd name="T81" fmla="*/ 1 h 121"/>
              <a:gd name="T82" fmla="*/ 64 w 116"/>
              <a:gd name="T83" fmla="*/ 21 h 121"/>
              <a:gd name="T84" fmla="*/ 52 w 116"/>
              <a:gd name="T85" fmla="*/ 1 h 121"/>
              <a:gd name="T86" fmla="*/ 30 w 116"/>
              <a:gd name="T87" fmla="*/ 17 h 121"/>
              <a:gd name="T88" fmla="*/ 10 w 116"/>
              <a:gd name="T89" fmla="*/ 1 h 121"/>
              <a:gd name="T90" fmla="*/ 17 w 116"/>
              <a:gd name="T91" fmla="*/ 22 h 121"/>
              <a:gd name="T92" fmla="*/ 17 w 116"/>
              <a:gd name="T93" fmla="*/ 72 h 121"/>
              <a:gd name="T94" fmla="*/ 2 w 116"/>
              <a:gd name="T95" fmla="*/ 103 h 121"/>
              <a:gd name="T96" fmla="*/ 21 w 116"/>
              <a:gd name="T97" fmla="*/ 105 h 121"/>
              <a:gd name="T98" fmla="*/ 30 w 116"/>
              <a:gd name="T99" fmla="*/ 76 h 121"/>
              <a:gd name="T100" fmla="*/ 58 w 116"/>
              <a:gd name="T101" fmla="*/ 121 h 121"/>
              <a:gd name="T102" fmla="*/ 85 w 116"/>
              <a:gd name="T103" fmla="*/ 76 h 121"/>
              <a:gd name="T104" fmla="*/ 95 w 116"/>
              <a:gd name="T105" fmla="*/ 105 h 121"/>
              <a:gd name="T106" fmla="*/ 113 w 116"/>
              <a:gd name="T10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16" name="Freeform 1916"/>
          <p:cNvSpPr>
            <a:spLocks noEditPoints="1"/>
          </p:cNvSpPr>
          <p:nvPr/>
        </p:nvSpPr>
        <p:spPr bwMode="auto">
          <a:xfrm>
            <a:off x="484188" y="476252"/>
            <a:ext cx="82550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81 w 116"/>
              <a:gd name="T19" fmla="*/ 68 h 121"/>
              <a:gd name="T20" fmla="*/ 65 w 116"/>
              <a:gd name="T21" fmla="*/ 93 h 121"/>
              <a:gd name="T22" fmla="*/ 64 w 116"/>
              <a:gd name="T23" fmla="*/ 72 h 121"/>
              <a:gd name="T24" fmla="*/ 65 w 116"/>
              <a:gd name="T25" fmla="*/ 93 h 121"/>
              <a:gd name="T26" fmla="*/ 53 w 116"/>
              <a:gd name="T27" fmla="*/ 99 h 121"/>
              <a:gd name="T28" fmla="*/ 63 w 116"/>
              <a:gd name="T29" fmla="*/ 99 h 121"/>
              <a:gd name="T30" fmla="*/ 53 w 116"/>
              <a:gd name="T31" fmla="*/ 99 h 121"/>
              <a:gd name="T32" fmla="*/ 52 w 116"/>
              <a:gd name="T33" fmla="*/ 72 h 121"/>
              <a:gd name="T34" fmla="*/ 52 w 116"/>
              <a:gd name="T35" fmla="*/ 89 h 121"/>
              <a:gd name="T36" fmla="*/ 46 w 116"/>
              <a:gd name="T37" fmla="*/ 75 h 121"/>
              <a:gd name="T38" fmla="*/ 52 w 116"/>
              <a:gd name="T39" fmla="*/ 72 h 121"/>
              <a:gd name="T40" fmla="*/ 34 w 116"/>
              <a:gd name="T41" fmla="*/ 68 h 121"/>
              <a:gd name="T42" fmla="*/ 18 w 116"/>
              <a:gd name="T43" fmla="*/ 34 h 121"/>
              <a:gd name="T44" fmla="*/ 22 w 116"/>
              <a:gd name="T45" fmla="*/ 64 h 121"/>
              <a:gd name="T46" fmla="*/ 28 w 116"/>
              <a:gd name="T47" fmla="*/ 58 h 121"/>
              <a:gd name="T48" fmla="*/ 34 w 116"/>
              <a:gd name="T49" fmla="*/ 25 h 121"/>
              <a:gd name="T50" fmla="*/ 52 w 116"/>
              <a:gd name="T51" fmla="*/ 64 h 121"/>
              <a:gd name="T52" fmla="*/ 36 w 116"/>
              <a:gd name="T53" fmla="*/ 34 h 121"/>
              <a:gd name="T54" fmla="*/ 27 w 116"/>
              <a:gd name="T55" fmla="*/ 27 h 121"/>
              <a:gd name="T56" fmla="*/ 38 w 116"/>
              <a:gd name="T57" fmla="*/ 68 h 121"/>
              <a:gd name="T58" fmla="*/ 34 w 116"/>
              <a:gd name="T59" fmla="*/ 68 h 121"/>
              <a:gd name="T60" fmla="*/ 24 w 116"/>
              <a:gd name="T61" fmla="*/ 18 h 121"/>
              <a:gd name="T62" fmla="*/ 25 w 116"/>
              <a:gd name="T63" fmla="*/ 18 h 121"/>
              <a:gd name="T64" fmla="*/ 24 w 116"/>
              <a:gd name="T65" fmla="*/ 18 h 121"/>
              <a:gd name="T66" fmla="*/ 48 w 116"/>
              <a:gd name="T67" fmla="*/ 96 h 121"/>
              <a:gd name="T68" fmla="*/ 48 w 116"/>
              <a:gd name="T69" fmla="*/ 96 h 121"/>
              <a:gd name="T70" fmla="*/ 68 w 116"/>
              <a:gd name="T71" fmla="*/ 96 h 121"/>
              <a:gd name="T72" fmla="*/ 68 w 116"/>
              <a:gd name="T73" fmla="*/ 96 h 121"/>
              <a:gd name="T74" fmla="*/ 68 w 116"/>
              <a:gd name="T75" fmla="*/ 96 h 121"/>
              <a:gd name="T76" fmla="*/ 91 w 116"/>
              <a:gd name="T77" fmla="*/ 18 h 121"/>
              <a:gd name="T78" fmla="*/ 91 w 116"/>
              <a:gd name="T79" fmla="*/ 18 h 121"/>
              <a:gd name="T80" fmla="*/ 91 w 116"/>
              <a:gd name="T81" fmla="*/ 18 h 121"/>
              <a:gd name="T82" fmla="*/ 113 w 116"/>
              <a:gd name="T83" fmla="*/ 103 h 121"/>
              <a:gd name="T84" fmla="*/ 99 w 116"/>
              <a:gd name="T85" fmla="*/ 72 h 121"/>
              <a:gd name="T86" fmla="*/ 98 w 116"/>
              <a:gd name="T87" fmla="*/ 22 h 121"/>
              <a:gd name="T88" fmla="*/ 105 w 116"/>
              <a:gd name="T89" fmla="*/ 1 h 121"/>
              <a:gd name="T90" fmla="*/ 85 w 116"/>
              <a:gd name="T91" fmla="*/ 17 h 121"/>
              <a:gd name="T92" fmla="*/ 64 w 116"/>
              <a:gd name="T93" fmla="*/ 1 h 121"/>
              <a:gd name="T94" fmla="*/ 52 w 116"/>
              <a:gd name="T95" fmla="*/ 21 h 121"/>
              <a:gd name="T96" fmla="*/ 23 w 116"/>
              <a:gd name="T97" fmla="*/ 1 h 121"/>
              <a:gd name="T98" fmla="*/ 10 w 116"/>
              <a:gd name="T99" fmla="*/ 3 h 121"/>
              <a:gd name="T100" fmla="*/ 2 w 116"/>
              <a:gd name="T101" fmla="*/ 46 h 121"/>
              <a:gd name="T102" fmla="*/ 12 w 116"/>
              <a:gd name="T103" fmla="*/ 90 h 121"/>
              <a:gd name="T104" fmla="*/ 2 w 116"/>
              <a:gd name="T105" fmla="*/ 105 h 121"/>
              <a:gd name="T106" fmla="*/ 26 w 116"/>
              <a:gd name="T107" fmla="*/ 76 h 121"/>
              <a:gd name="T108" fmla="*/ 40 w 116"/>
              <a:gd name="T109" fmla="*/ 76 h 121"/>
              <a:gd name="T110" fmla="*/ 76 w 116"/>
              <a:gd name="T111" fmla="*/ 76 h 121"/>
              <a:gd name="T112" fmla="*/ 90 w 116"/>
              <a:gd name="T113" fmla="*/ 76 h 121"/>
              <a:gd name="T114" fmla="*/ 114 w 116"/>
              <a:gd name="T115" fmla="*/ 105 h 121"/>
              <a:gd name="T116" fmla="*/ 113 w 116"/>
              <a:gd name="T11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lnTo>
                  <a:pt x="81" y="68"/>
                </a:ln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lnTo>
                  <a:pt x="65" y="93"/>
                </a:ln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lnTo>
                  <a:pt x="53" y="99"/>
                </a:ln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lnTo>
                  <a:pt x="52" y="72"/>
                </a:ln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lnTo>
                  <a:pt x="34" y="68"/>
                </a:ln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lnTo>
                  <a:pt x="24" y="18"/>
                </a:ln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lnTo>
                  <a:pt x="48" y="96"/>
                </a:ln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lnTo>
                  <a:pt x="68" y="96"/>
                </a:ln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lnTo>
                  <a:pt x="91" y="18"/>
                </a:ln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lnTo>
                  <a:pt x="113" y="103"/>
                </a:lnTo>
                <a:close/>
              </a:path>
            </a:pathLst>
          </a:custGeom>
          <a:noFill/>
          <a:ln w="0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17" name="Freeform 1917"/>
          <p:cNvSpPr>
            <a:spLocks noEditPoints="1"/>
          </p:cNvSpPr>
          <p:nvPr/>
        </p:nvSpPr>
        <p:spPr bwMode="auto">
          <a:xfrm>
            <a:off x="485778" y="477837"/>
            <a:ext cx="79375" cy="69851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50 w 111"/>
              <a:gd name="T15" fmla="*/ 28 h 98"/>
              <a:gd name="T16" fmla="*/ 50 w 111"/>
              <a:gd name="T17" fmla="*/ 28 h 98"/>
              <a:gd name="T18" fmla="*/ 32 w 111"/>
              <a:gd name="T19" fmla="*/ 24 h 98"/>
              <a:gd name="T20" fmla="*/ 11 w 111"/>
              <a:gd name="T21" fmla="*/ 45 h 98"/>
              <a:gd name="T22" fmla="*/ 32 w 111"/>
              <a:gd name="T23" fmla="*/ 67 h 98"/>
              <a:gd name="T24" fmla="*/ 50 w 111"/>
              <a:gd name="T25" fmla="*/ 63 h 98"/>
              <a:gd name="T26" fmla="*/ 50 w 111"/>
              <a:gd name="T27" fmla="*/ 28 h 98"/>
              <a:gd name="T28" fmla="*/ 47 w 111"/>
              <a:gd name="T29" fmla="*/ 98 h 98"/>
              <a:gd name="T30" fmla="*/ 47 w 111"/>
              <a:gd name="T31" fmla="*/ 98 h 98"/>
              <a:gd name="T32" fmla="*/ 47 w 111"/>
              <a:gd name="T33" fmla="*/ 94 h 98"/>
              <a:gd name="T34" fmla="*/ 50 w 111"/>
              <a:gd name="T35" fmla="*/ 88 h 98"/>
              <a:gd name="T36" fmla="*/ 50 w 111"/>
              <a:gd name="T37" fmla="*/ 71 h 98"/>
              <a:gd name="T38" fmla="*/ 28 w 111"/>
              <a:gd name="T39" fmla="*/ 75 h 98"/>
              <a:gd name="T40" fmla="*/ 0 w 111"/>
              <a:gd name="T41" fmla="*/ 45 h 98"/>
              <a:gd name="T42" fmla="*/ 28 w 111"/>
              <a:gd name="T43" fmla="*/ 16 h 98"/>
              <a:gd name="T44" fmla="*/ 50 w 111"/>
              <a:gd name="T45" fmla="*/ 20 h 98"/>
              <a:gd name="T46" fmla="*/ 50 w 111"/>
              <a:gd name="T47" fmla="*/ 0 h 98"/>
              <a:gd name="T48" fmla="*/ 62 w 111"/>
              <a:gd name="T49" fmla="*/ 0 h 98"/>
              <a:gd name="T50" fmla="*/ 62 w 111"/>
              <a:gd name="T51" fmla="*/ 20 h 98"/>
              <a:gd name="T52" fmla="*/ 83 w 111"/>
              <a:gd name="T53" fmla="*/ 16 h 98"/>
              <a:gd name="T54" fmla="*/ 111 w 111"/>
              <a:gd name="T55" fmla="*/ 45 h 98"/>
              <a:gd name="T56" fmla="*/ 83 w 111"/>
              <a:gd name="T57" fmla="*/ 75 h 98"/>
              <a:gd name="T58" fmla="*/ 62 w 111"/>
              <a:gd name="T59" fmla="*/ 71 h 98"/>
              <a:gd name="T60" fmla="*/ 62 w 111"/>
              <a:gd name="T61" fmla="*/ 88 h 98"/>
              <a:gd name="T62" fmla="*/ 65 w 111"/>
              <a:gd name="T63" fmla="*/ 94 h 98"/>
              <a:gd name="T64" fmla="*/ 64 w 111"/>
              <a:gd name="T65" fmla="*/ 98 h 98"/>
              <a:gd name="T66" fmla="*/ 47 w 111"/>
              <a:gd name="T67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18" name="Freeform 1918"/>
          <p:cNvSpPr>
            <a:spLocks noEditPoints="1"/>
          </p:cNvSpPr>
          <p:nvPr/>
        </p:nvSpPr>
        <p:spPr bwMode="auto">
          <a:xfrm>
            <a:off x="485778" y="477837"/>
            <a:ext cx="79375" cy="69851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62 w 111"/>
              <a:gd name="T15" fmla="*/ 63 h 98"/>
              <a:gd name="T16" fmla="*/ 50 w 111"/>
              <a:gd name="T17" fmla="*/ 28 h 98"/>
              <a:gd name="T18" fmla="*/ 50 w 111"/>
              <a:gd name="T19" fmla="*/ 28 h 98"/>
              <a:gd name="T20" fmla="*/ 32 w 111"/>
              <a:gd name="T21" fmla="*/ 24 h 98"/>
              <a:gd name="T22" fmla="*/ 11 w 111"/>
              <a:gd name="T23" fmla="*/ 45 h 98"/>
              <a:gd name="T24" fmla="*/ 32 w 111"/>
              <a:gd name="T25" fmla="*/ 67 h 98"/>
              <a:gd name="T26" fmla="*/ 50 w 111"/>
              <a:gd name="T27" fmla="*/ 63 h 98"/>
              <a:gd name="T28" fmla="*/ 50 w 111"/>
              <a:gd name="T29" fmla="*/ 28 h 98"/>
              <a:gd name="T30" fmla="*/ 50 w 111"/>
              <a:gd name="T31" fmla="*/ 28 h 98"/>
              <a:gd name="T32" fmla="*/ 47 w 111"/>
              <a:gd name="T33" fmla="*/ 98 h 98"/>
              <a:gd name="T34" fmla="*/ 47 w 111"/>
              <a:gd name="T35" fmla="*/ 98 h 98"/>
              <a:gd name="T36" fmla="*/ 47 w 111"/>
              <a:gd name="T37" fmla="*/ 94 h 98"/>
              <a:gd name="T38" fmla="*/ 50 w 111"/>
              <a:gd name="T39" fmla="*/ 88 h 98"/>
              <a:gd name="T40" fmla="*/ 50 w 111"/>
              <a:gd name="T41" fmla="*/ 71 h 98"/>
              <a:gd name="T42" fmla="*/ 28 w 111"/>
              <a:gd name="T43" fmla="*/ 75 h 98"/>
              <a:gd name="T44" fmla="*/ 0 w 111"/>
              <a:gd name="T45" fmla="*/ 45 h 98"/>
              <a:gd name="T46" fmla="*/ 28 w 111"/>
              <a:gd name="T47" fmla="*/ 16 h 98"/>
              <a:gd name="T48" fmla="*/ 50 w 111"/>
              <a:gd name="T49" fmla="*/ 20 h 98"/>
              <a:gd name="T50" fmla="*/ 50 w 111"/>
              <a:gd name="T51" fmla="*/ 0 h 98"/>
              <a:gd name="T52" fmla="*/ 62 w 111"/>
              <a:gd name="T53" fmla="*/ 0 h 98"/>
              <a:gd name="T54" fmla="*/ 62 w 111"/>
              <a:gd name="T55" fmla="*/ 20 h 98"/>
              <a:gd name="T56" fmla="*/ 83 w 111"/>
              <a:gd name="T57" fmla="*/ 16 h 98"/>
              <a:gd name="T58" fmla="*/ 111 w 111"/>
              <a:gd name="T59" fmla="*/ 45 h 98"/>
              <a:gd name="T60" fmla="*/ 83 w 111"/>
              <a:gd name="T61" fmla="*/ 75 h 98"/>
              <a:gd name="T62" fmla="*/ 62 w 111"/>
              <a:gd name="T63" fmla="*/ 71 h 98"/>
              <a:gd name="T64" fmla="*/ 62 w 111"/>
              <a:gd name="T65" fmla="*/ 88 h 98"/>
              <a:gd name="T66" fmla="*/ 65 w 111"/>
              <a:gd name="T67" fmla="*/ 94 h 98"/>
              <a:gd name="T68" fmla="*/ 64 w 111"/>
              <a:gd name="T69" fmla="*/ 98 h 98"/>
              <a:gd name="T70" fmla="*/ 47 w 111"/>
              <a:gd name="T71" fmla="*/ 98 h 98"/>
              <a:gd name="T72" fmla="*/ 47 w 111"/>
              <a:gd name="T73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lnTo>
                  <a:pt x="47" y="98"/>
                </a:lnTo>
                <a:close/>
              </a:path>
            </a:pathLst>
          </a:custGeom>
          <a:noFill/>
          <a:ln w="158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19" name="Freeform 1919"/>
          <p:cNvSpPr>
            <a:spLocks/>
          </p:cNvSpPr>
          <p:nvPr/>
        </p:nvSpPr>
        <p:spPr bwMode="auto">
          <a:xfrm>
            <a:off x="857251" y="284163"/>
            <a:ext cx="101600" cy="115888"/>
          </a:xfrm>
          <a:custGeom>
            <a:avLst/>
            <a:gdLst>
              <a:gd name="T0" fmla="*/ 123 w 142"/>
              <a:gd name="T1" fmla="*/ 53 h 161"/>
              <a:gd name="T2" fmla="*/ 123 w 142"/>
              <a:gd name="T3" fmla="*/ 53 h 161"/>
              <a:gd name="T4" fmla="*/ 125 w 142"/>
              <a:gd name="T5" fmla="*/ 29 h 161"/>
              <a:gd name="T6" fmla="*/ 124 w 142"/>
              <a:gd name="T7" fmla="*/ 29 h 161"/>
              <a:gd name="T8" fmla="*/ 116 w 142"/>
              <a:gd name="T9" fmla="*/ 51 h 161"/>
              <a:gd name="T10" fmla="*/ 74 w 142"/>
              <a:gd name="T11" fmla="*/ 123 h 161"/>
              <a:gd name="T12" fmla="*/ 68 w 142"/>
              <a:gd name="T13" fmla="*/ 123 h 161"/>
              <a:gd name="T14" fmla="*/ 24 w 142"/>
              <a:gd name="T15" fmla="*/ 51 h 161"/>
              <a:gd name="T16" fmla="*/ 16 w 142"/>
              <a:gd name="T17" fmla="*/ 29 h 161"/>
              <a:gd name="T18" fmla="*/ 14 w 142"/>
              <a:gd name="T19" fmla="*/ 29 h 161"/>
              <a:gd name="T20" fmla="*/ 18 w 142"/>
              <a:gd name="T21" fmla="*/ 53 h 161"/>
              <a:gd name="T22" fmla="*/ 18 w 142"/>
              <a:gd name="T23" fmla="*/ 161 h 161"/>
              <a:gd name="T24" fmla="*/ 0 w 142"/>
              <a:gd name="T25" fmla="*/ 161 h 161"/>
              <a:gd name="T26" fmla="*/ 0 w 142"/>
              <a:gd name="T27" fmla="*/ 0 h 161"/>
              <a:gd name="T28" fmla="*/ 14 w 142"/>
              <a:gd name="T29" fmla="*/ 0 h 161"/>
              <a:gd name="T30" fmla="*/ 64 w 142"/>
              <a:gd name="T31" fmla="*/ 82 h 161"/>
              <a:gd name="T32" fmla="*/ 72 w 142"/>
              <a:gd name="T33" fmla="*/ 100 h 161"/>
              <a:gd name="T34" fmla="*/ 72 w 142"/>
              <a:gd name="T35" fmla="*/ 100 h 161"/>
              <a:gd name="T36" fmla="*/ 79 w 142"/>
              <a:gd name="T37" fmla="*/ 82 h 161"/>
              <a:gd name="T38" fmla="*/ 127 w 142"/>
              <a:gd name="T39" fmla="*/ 0 h 161"/>
              <a:gd name="T40" fmla="*/ 142 w 142"/>
              <a:gd name="T41" fmla="*/ 0 h 161"/>
              <a:gd name="T42" fmla="*/ 142 w 142"/>
              <a:gd name="T43" fmla="*/ 161 h 161"/>
              <a:gd name="T44" fmla="*/ 123 w 142"/>
              <a:gd name="T45" fmla="*/ 161 h 161"/>
              <a:gd name="T46" fmla="*/ 123 w 142"/>
              <a:gd name="T47" fmla="*/ 5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2" h="161">
                <a:moveTo>
                  <a:pt x="123" y="53"/>
                </a:moveTo>
                <a:lnTo>
                  <a:pt x="123" y="53"/>
                </a:lnTo>
                <a:lnTo>
                  <a:pt x="125" y="29"/>
                </a:lnTo>
                <a:lnTo>
                  <a:pt x="124" y="29"/>
                </a:lnTo>
                <a:lnTo>
                  <a:pt x="116" y="51"/>
                </a:lnTo>
                <a:lnTo>
                  <a:pt x="74" y="123"/>
                </a:lnTo>
                <a:lnTo>
                  <a:pt x="68" y="123"/>
                </a:lnTo>
                <a:lnTo>
                  <a:pt x="24" y="51"/>
                </a:lnTo>
                <a:lnTo>
                  <a:pt x="16" y="29"/>
                </a:lnTo>
                <a:lnTo>
                  <a:pt x="14" y="29"/>
                </a:lnTo>
                <a:lnTo>
                  <a:pt x="18" y="53"/>
                </a:lnTo>
                <a:lnTo>
                  <a:pt x="18" y="161"/>
                </a:lnTo>
                <a:lnTo>
                  <a:pt x="0" y="161"/>
                </a:lnTo>
                <a:lnTo>
                  <a:pt x="0" y="0"/>
                </a:lnTo>
                <a:lnTo>
                  <a:pt x="14" y="0"/>
                </a:lnTo>
                <a:lnTo>
                  <a:pt x="64" y="82"/>
                </a:lnTo>
                <a:lnTo>
                  <a:pt x="72" y="100"/>
                </a:lnTo>
                <a:lnTo>
                  <a:pt x="72" y="100"/>
                </a:lnTo>
                <a:lnTo>
                  <a:pt x="79" y="82"/>
                </a:lnTo>
                <a:lnTo>
                  <a:pt x="127" y="0"/>
                </a:lnTo>
                <a:lnTo>
                  <a:pt x="142" y="0"/>
                </a:lnTo>
                <a:lnTo>
                  <a:pt x="142" y="161"/>
                </a:lnTo>
                <a:lnTo>
                  <a:pt x="123" y="161"/>
                </a:lnTo>
                <a:lnTo>
                  <a:pt x="123" y="53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20" name="Freeform 1920"/>
          <p:cNvSpPr>
            <a:spLocks/>
          </p:cNvSpPr>
          <p:nvPr/>
        </p:nvSpPr>
        <p:spPr bwMode="auto">
          <a:xfrm>
            <a:off x="987426" y="284163"/>
            <a:ext cx="84138" cy="115888"/>
          </a:xfrm>
          <a:custGeom>
            <a:avLst/>
            <a:gdLst>
              <a:gd name="T0" fmla="*/ 99 w 118"/>
              <a:gd name="T1" fmla="*/ 52 h 161"/>
              <a:gd name="T2" fmla="*/ 99 w 118"/>
              <a:gd name="T3" fmla="*/ 52 h 161"/>
              <a:gd name="T4" fmla="*/ 100 w 118"/>
              <a:gd name="T5" fmla="*/ 34 h 161"/>
              <a:gd name="T6" fmla="*/ 99 w 118"/>
              <a:gd name="T7" fmla="*/ 34 h 161"/>
              <a:gd name="T8" fmla="*/ 89 w 118"/>
              <a:gd name="T9" fmla="*/ 53 h 161"/>
              <a:gd name="T10" fmla="*/ 12 w 118"/>
              <a:gd name="T11" fmla="*/ 161 h 161"/>
              <a:gd name="T12" fmla="*/ 0 w 118"/>
              <a:gd name="T13" fmla="*/ 161 h 161"/>
              <a:gd name="T14" fmla="*/ 0 w 118"/>
              <a:gd name="T15" fmla="*/ 0 h 161"/>
              <a:gd name="T16" fmla="*/ 19 w 118"/>
              <a:gd name="T17" fmla="*/ 0 h 161"/>
              <a:gd name="T18" fmla="*/ 19 w 118"/>
              <a:gd name="T19" fmla="*/ 110 h 161"/>
              <a:gd name="T20" fmla="*/ 18 w 118"/>
              <a:gd name="T21" fmla="*/ 128 h 161"/>
              <a:gd name="T22" fmla="*/ 19 w 118"/>
              <a:gd name="T23" fmla="*/ 128 h 161"/>
              <a:gd name="T24" fmla="*/ 29 w 118"/>
              <a:gd name="T25" fmla="*/ 110 h 161"/>
              <a:gd name="T26" fmla="*/ 106 w 118"/>
              <a:gd name="T27" fmla="*/ 0 h 161"/>
              <a:gd name="T28" fmla="*/ 118 w 118"/>
              <a:gd name="T29" fmla="*/ 0 h 161"/>
              <a:gd name="T30" fmla="*/ 118 w 118"/>
              <a:gd name="T31" fmla="*/ 161 h 161"/>
              <a:gd name="T32" fmla="*/ 99 w 118"/>
              <a:gd name="T33" fmla="*/ 161 h 161"/>
              <a:gd name="T34" fmla="*/ 99 w 118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8" h="161">
                <a:moveTo>
                  <a:pt x="99" y="52"/>
                </a:moveTo>
                <a:lnTo>
                  <a:pt x="99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2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9" y="128"/>
                </a:lnTo>
                <a:lnTo>
                  <a:pt x="29" y="110"/>
                </a:lnTo>
                <a:lnTo>
                  <a:pt x="106" y="0"/>
                </a:lnTo>
                <a:lnTo>
                  <a:pt x="118" y="0"/>
                </a:lnTo>
                <a:lnTo>
                  <a:pt x="118" y="161"/>
                </a:lnTo>
                <a:lnTo>
                  <a:pt x="99" y="161"/>
                </a:lnTo>
                <a:lnTo>
                  <a:pt x="99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21" name="Freeform 1921"/>
          <p:cNvSpPr>
            <a:spLocks/>
          </p:cNvSpPr>
          <p:nvPr/>
        </p:nvSpPr>
        <p:spPr bwMode="auto">
          <a:xfrm>
            <a:off x="1100140" y="284163"/>
            <a:ext cx="80963" cy="115888"/>
          </a:xfrm>
          <a:custGeom>
            <a:avLst/>
            <a:gdLst>
              <a:gd name="T0" fmla="*/ 96 w 115"/>
              <a:gd name="T1" fmla="*/ 87 h 161"/>
              <a:gd name="T2" fmla="*/ 96 w 115"/>
              <a:gd name="T3" fmla="*/ 87 h 161"/>
              <a:gd name="T4" fmla="*/ 19 w 115"/>
              <a:gd name="T5" fmla="*/ 87 h 161"/>
              <a:gd name="T6" fmla="*/ 19 w 115"/>
              <a:gd name="T7" fmla="*/ 161 h 161"/>
              <a:gd name="T8" fmla="*/ 0 w 115"/>
              <a:gd name="T9" fmla="*/ 161 h 161"/>
              <a:gd name="T10" fmla="*/ 0 w 115"/>
              <a:gd name="T11" fmla="*/ 0 h 161"/>
              <a:gd name="T12" fmla="*/ 19 w 115"/>
              <a:gd name="T13" fmla="*/ 0 h 161"/>
              <a:gd name="T14" fmla="*/ 19 w 115"/>
              <a:gd name="T15" fmla="*/ 70 h 161"/>
              <a:gd name="T16" fmla="*/ 96 w 115"/>
              <a:gd name="T17" fmla="*/ 70 h 161"/>
              <a:gd name="T18" fmla="*/ 96 w 115"/>
              <a:gd name="T19" fmla="*/ 0 h 161"/>
              <a:gd name="T20" fmla="*/ 115 w 115"/>
              <a:gd name="T21" fmla="*/ 0 h 161"/>
              <a:gd name="T22" fmla="*/ 115 w 115"/>
              <a:gd name="T23" fmla="*/ 161 h 161"/>
              <a:gd name="T24" fmla="*/ 96 w 115"/>
              <a:gd name="T25" fmla="*/ 161 h 161"/>
              <a:gd name="T26" fmla="*/ 96 w 115"/>
              <a:gd name="T27" fmla="*/ 8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1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1"/>
                </a:lnTo>
                <a:lnTo>
                  <a:pt x="96" y="161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22" name="Freeform 1922"/>
          <p:cNvSpPr>
            <a:spLocks/>
          </p:cNvSpPr>
          <p:nvPr/>
        </p:nvSpPr>
        <p:spPr bwMode="auto">
          <a:xfrm>
            <a:off x="1209676" y="284163"/>
            <a:ext cx="82550" cy="115888"/>
          </a:xfrm>
          <a:custGeom>
            <a:avLst/>
            <a:gdLst>
              <a:gd name="T0" fmla="*/ 98 w 117"/>
              <a:gd name="T1" fmla="*/ 52 h 161"/>
              <a:gd name="T2" fmla="*/ 98 w 117"/>
              <a:gd name="T3" fmla="*/ 52 h 161"/>
              <a:gd name="T4" fmla="*/ 100 w 117"/>
              <a:gd name="T5" fmla="*/ 34 h 161"/>
              <a:gd name="T6" fmla="*/ 99 w 117"/>
              <a:gd name="T7" fmla="*/ 34 h 161"/>
              <a:gd name="T8" fmla="*/ 89 w 117"/>
              <a:gd name="T9" fmla="*/ 53 h 161"/>
              <a:gd name="T10" fmla="*/ 11 w 117"/>
              <a:gd name="T11" fmla="*/ 161 h 161"/>
              <a:gd name="T12" fmla="*/ 0 w 117"/>
              <a:gd name="T13" fmla="*/ 161 h 161"/>
              <a:gd name="T14" fmla="*/ 0 w 117"/>
              <a:gd name="T15" fmla="*/ 0 h 161"/>
              <a:gd name="T16" fmla="*/ 19 w 117"/>
              <a:gd name="T17" fmla="*/ 0 h 161"/>
              <a:gd name="T18" fmla="*/ 19 w 117"/>
              <a:gd name="T19" fmla="*/ 110 h 161"/>
              <a:gd name="T20" fmla="*/ 18 w 117"/>
              <a:gd name="T21" fmla="*/ 128 h 161"/>
              <a:gd name="T22" fmla="*/ 18 w 117"/>
              <a:gd name="T23" fmla="*/ 128 h 161"/>
              <a:gd name="T24" fmla="*/ 29 w 117"/>
              <a:gd name="T25" fmla="*/ 110 h 161"/>
              <a:gd name="T26" fmla="*/ 106 w 117"/>
              <a:gd name="T27" fmla="*/ 0 h 161"/>
              <a:gd name="T28" fmla="*/ 117 w 117"/>
              <a:gd name="T29" fmla="*/ 0 h 161"/>
              <a:gd name="T30" fmla="*/ 117 w 117"/>
              <a:gd name="T31" fmla="*/ 161 h 161"/>
              <a:gd name="T32" fmla="*/ 98 w 117"/>
              <a:gd name="T33" fmla="*/ 161 h 161"/>
              <a:gd name="T34" fmla="*/ 98 w 117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1">
                <a:moveTo>
                  <a:pt x="98" y="52"/>
                </a:moveTo>
                <a:lnTo>
                  <a:pt x="98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1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8" y="128"/>
                </a:lnTo>
                <a:lnTo>
                  <a:pt x="29" y="110"/>
                </a:lnTo>
                <a:lnTo>
                  <a:pt x="106" y="0"/>
                </a:lnTo>
                <a:lnTo>
                  <a:pt x="117" y="0"/>
                </a:lnTo>
                <a:lnTo>
                  <a:pt x="117" y="161"/>
                </a:lnTo>
                <a:lnTo>
                  <a:pt x="98" y="161"/>
                </a:lnTo>
                <a:lnTo>
                  <a:pt x="98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23" name="Freeform 1923"/>
          <p:cNvSpPr>
            <a:spLocks/>
          </p:cNvSpPr>
          <p:nvPr/>
        </p:nvSpPr>
        <p:spPr bwMode="auto">
          <a:xfrm>
            <a:off x="1317626" y="282575"/>
            <a:ext cx="76200" cy="120651"/>
          </a:xfrm>
          <a:custGeom>
            <a:avLst/>
            <a:gdLst>
              <a:gd name="T0" fmla="*/ 109 w 109"/>
              <a:gd name="T1" fmla="*/ 157 h 167"/>
              <a:gd name="T2" fmla="*/ 109 w 109"/>
              <a:gd name="T3" fmla="*/ 157 h 167"/>
              <a:gd name="T4" fmla="*/ 92 w 109"/>
              <a:gd name="T5" fmla="*/ 165 h 167"/>
              <a:gd name="T6" fmla="*/ 69 w 109"/>
              <a:gd name="T7" fmla="*/ 167 h 167"/>
              <a:gd name="T8" fmla="*/ 42 w 109"/>
              <a:gd name="T9" fmla="*/ 162 h 167"/>
              <a:gd name="T10" fmla="*/ 20 w 109"/>
              <a:gd name="T11" fmla="*/ 147 h 167"/>
              <a:gd name="T12" fmla="*/ 5 w 109"/>
              <a:gd name="T13" fmla="*/ 121 h 167"/>
              <a:gd name="T14" fmla="*/ 0 w 109"/>
              <a:gd name="T15" fmla="*/ 84 h 167"/>
              <a:gd name="T16" fmla="*/ 6 w 109"/>
              <a:gd name="T17" fmla="*/ 45 h 167"/>
              <a:gd name="T18" fmla="*/ 22 w 109"/>
              <a:gd name="T19" fmla="*/ 20 h 167"/>
              <a:gd name="T20" fmla="*/ 44 w 109"/>
              <a:gd name="T21" fmla="*/ 5 h 167"/>
              <a:gd name="T22" fmla="*/ 70 w 109"/>
              <a:gd name="T23" fmla="*/ 0 h 167"/>
              <a:gd name="T24" fmla="*/ 92 w 109"/>
              <a:gd name="T25" fmla="*/ 2 h 167"/>
              <a:gd name="T26" fmla="*/ 107 w 109"/>
              <a:gd name="T27" fmla="*/ 6 h 167"/>
              <a:gd name="T28" fmla="*/ 102 w 109"/>
              <a:gd name="T29" fmla="*/ 23 h 167"/>
              <a:gd name="T30" fmla="*/ 71 w 109"/>
              <a:gd name="T31" fmla="*/ 17 h 167"/>
              <a:gd name="T32" fmla="*/ 52 w 109"/>
              <a:gd name="T33" fmla="*/ 21 h 167"/>
              <a:gd name="T34" fmla="*/ 36 w 109"/>
              <a:gd name="T35" fmla="*/ 32 h 167"/>
              <a:gd name="T36" fmla="*/ 24 w 109"/>
              <a:gd name="T37" fmla="*/ 53 h 167"/>
              <a:gd name="T38" fmla="*/ 20 w 109"/>
              <a:gd name="T39" fmla="*/ 84 h 167"/>
              <a:gd name="T40" fmla="*/ 24 w 109"/>
              <a:gd name="T41" fmla="*/ 112 h 167"/>
              <a:gd name="T42" fmla="*/ 36 w 109"/>
              <a:gd name="T43" fmla="*/ 133 h 167"/>
              <a:gd name="T44" fmla="*/ 53 w 109"/>
              <a:gd name="T45" fmla="*/ 145 h 167"/>
              <a:gd name="T46" fmla="*/ 74 w 109"/>
              <a:gd name="T47" fmla="*/ 150 h 167"/>
              <a:gd name="T48" fmla="*/ 92 w 109"/>
              <a:gd name="T49" fmla="*/ 148 h 167"/>
              <a:gd name="T50" fmla="*/ 105 w 109"/>
              <a:gd name="T51" fmla="*/ 142 h 167"/>
              <a:gd name="T52" fmla="*/ 109 w 109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7">
                <a:moveTo>
                  <a:pt x="109" y="157"/>
                </a:moveTo>
                <a:lnTo>
                  <a:pt x="109" y="157"/>
                </a:lnTo>
                <a:cubicBezTo>
                  <a:pt x="105" y="161"/>
                  <a:pt x="99" y="163"/>
                  <a:pt x="92" y="165"/>
                </a:cubicBezTo>
                <a:cubicBezTo>
                  <a:pt x="85" y="166"/>
                  <a:pt x="77" y="167"/>
                  <a:pt x="69" y="167"/>
                </a:cubicBezTo>
                <a:cubicBezTo>
                  <a:pt x="60" y="167"/>
                  <a:pt x="51" y="165"/>
                  <a:pt x="42" y="162"/>
                </a:cubicBezTo>
                <a:cubicBezTo>
                  <a:pt x="34" y="158"/>
                  <a:pt x="27" y="153"/>
                  <a:pt x="20" y="147"/>
                </a:cubicBezTo>
                <a:cubicBezTo>
                  <a:pt x="14" y="140"/>
                  <a:pt x="9" y="131"/>
                  <a:pt x="5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6" y="45"/>
                </a:cubicBezTo>
                <a:cubicBezTo>
                  <a:pt x="10" y="35"/>
                  <a:pt x="15" y="26"/>
                  <a:pt x="22" y="20"/>
                </a:cubicBezTo>
                <a:cubicBezTo>
                  <a:pt x="29" y="13"/>
                  <a:pt x="36" y="8"/>
                  <a:pt x="44" y="5"/>
                </a:cubicBezTo>
                <a:cubicBezTo>
                  <a:pt x="53" y="2"/>
                  <a:pt x="61" y="0"/>
                  <a:pt x="70" y="0"/>
                </a:cubicBezTo>
                <a:cubicBezTo>
                  <a:pt x="79" y="0"/>
                  <a:pt x="86" y="1"/>
                  <a:pt x="92" y="2"/>
                </a:cubicBezTo>
                <a:cubicBezTo>
                  <a:pt x="98" y="3"/>
                  <a:pt x="103" y="4"/>
                  <a:pt x="107" y="6"/>
                </a:cubicBezTo>
                <a:lnTo>
                  <a:pt x="102" y="23"/>
                </a:lnTo>
                <a:cubicBezTo>
                  <a:pt x="95" y="19"/>
                  <a:pt x="85" y="17"/>
                  <a:pt x="71" y="17"/>
                </a:cubicBezTo>
                <a:cubicBezTo>
                  <a:pt x="65" y="17"/>
                  <a:pt x="59" y="19"/>
                  <a:pt x="52" y="21"/>
                </a:cubicBezTo>
                <a:cubicBezTo>
                  <a:pt x="46" y="23"/>
                  <a:pt x="41" y="27"/>
                  <a:pt x="36" y="32"/>
                </a:cubicBezTo>
                <a:cubicBezTo>
                  <a:pt x="31" y="37"/>
                  <a:pt x="27" y="44"/>
                  <a:pt x="24" y="53"/>
                </a:cubicBezTo>
                <a:cubicBezTo>
                  <a:pt x="22" y="61"/>
                  <a:pt x="20" y="71"/>
                  <a:pt x="20" y="84"/>
                </a:cubicBezTo>
                <a:cubicBezTo>
                  <a:pt x="20" y="95"/>
                  <a:pt x="21" y="104"/>
                  <a:pt x="24" y="112"/>
                </a:cubicBezTo>
                <a:cubicBezTo>
                  <a:pt x="27" y="121"/>
                  <a:pt x="31" y="128"/>
                  <a:pt x="36" y="133"/>
                </a:cubicBezTo>
                <a:cubicBezTo>
                  <a:pt x="40" y="139"/>
                  <a:pt x="46" y="143"/>
                  <a:pt x="53" y="145"/>
                </a:cubicBezTo>
                <a:cubicBezTo>
                  <a:pt x="59" y="148"/>
                  <a:pt x="66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24" name="Freeform 1924"/>
          <p:cNvSpPr>
            <a:spLocks/>
          </p:cNvSpPr>
          <p:nvPr/>
        </p:nvSpPr>
        <p:spPr bwMode="auto">
          <a:xfrm>
            <a:off x="1403351" y="284163"/>
            <a:ext cx="84138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25" name="Freeform 1925"/>
          <p:cNvSpPr>
            <a:spLocks/>
          </p:cNvSpPr>
          <p:nvPr/>
        </p:nvSpPr>
        <p:spPr bwMode="auto">
          <a:xfrm>
            <a:off x="1504951" y="284163"/>
            <a:ext cx="63500" cy="115888"/>
          </a:xfrm>
          <a:custGeom>
            <a:avLst/>
            <a:gdLst>
              <a:gd name="T0" fmla="*/ 0 w 89"/>
              <a:gd name="T1" fmla="*/ 0 h 161"/>
              <a:gd name="T2" fmla="*/ 0 w 89"/>
              <a:gd name="T3" fmla="*/ 0 h 161"/>
              <a:gd name="T4" fmla="*/ 88 w 89"/>
              <a:gd name="T5" fmla="*/ 0 h 161"/>
              <a:gd name="T6" fmla="*/ 88 w 89"/>
              <a:gd name="T7" fmla="*/ 17 h 161"/>
              <a:gd name="T8" fmla="*/ 20 w 89"/>
              <a:gd name="T9" fmla="*/ 17 h 161"/>
              <a:gd name="T10" fmla="*/ 20 w 89"/>
              <a:gd name="T11" fmla="*/ 70 h 161"/>
              <a:gd name="T12" fmla="*/ 82 w 89"/>
              <a:gd name="T13" fmla="*/ 70 h 161"/>
              <a:gd name="T14" fmla="*/ 82 w 89"/>
              <a:gd name="T15" fmla="*/ 87 h 161"/>
              <a:gd name="T16" fmla="*/ 20 w 89"/>
              <a:gd name="T17" fmla="*/ 87 h 161"/>
              <a:gd name="T18" fmla="*/ 20 w 89"/>
              <a:gd name="T19" fmla="*/ 144 h 161"/>
              <a:gd name="T20" fmla="*/ 89 w 89"/>
              <a:gd name="T21" fmla="*/ 144 h 161"/>
              <a:gd name="T22" fmla="*/ 89 w 89"/>
              <a:gd name="T23" fmla="*/ 161 h 161"/>
              <a:gd name="T24" fmla="*/ 0 w 89"/>
              <a:gd name="T25" fmla="*/ 161 h 161"/>
              <a:gd name="T26" fmla="*/ 0 w 89"/>
              <a:gd name="T27" fmla="*/ 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" h="161">
                <a:moveTo>
                  <a:pt x="0" y="0"/>
                </a:moveTo>
                <a:lnTo>
                  <a:pt x="0" y="0"/>
                </a:lnTo>
                <a:lnTo>
                  <a:pt x="88" y="0"/>
                </a:lnTo>
                <a:lnTo>
                  <a:pt x="88" y="17"/>
                </a:lnTo>
                <a:lnTo>
                  <a:pt x="20" y="17"/>
                </a:lnTo>
                <a:lnTo>
                  <a:pt x="20" y="70"/>
                </a:lnTo>
                <a:lnTo>
                  <a:pt x="82" y="70"/>
                </a:lnTo>
                <a:lnTo>
                  <a:pt x="82" y="87"/>
                </a:lnTo>
                <a:lnTo>
                  <a:pt x="20" y="87"/>
                </a:lnTo>
                <a:lnTo>
                  <a:pt x="20" y="144"/>
                </a:lnTo>
                <a:lnTo>
                  <a:pt x="89" y="144"/>
                </a:lnTo>
                <a:lnTo>
                  <a:pt x="89" y="161"/>
                </a:lnTo>
                <a:lnTo>
                  <a:pt x="0" y="16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26" name="Freeform 1926"/>
          <p:cNvSpPr>
            <a:spLocks noEditPoints="1"/>
          </p:cNvSpPr>
          <p:nvPr/>
        </p:nvSpPr>
        <p:spPr bwMode="auto">
          <a:xfrm>
            <a:off x="1593851" y="282576"/>
            <a:ext cx="71438" cy="117475"/>
          </a:xfrm>
          <a:custGeom>
            <a:avLst/>
            <a:gdLst>
              <a:gd name="T0" fmla="*/ 39 w 100"/>
              <a:gd name="T1" fmla="*/ 17 h 163"/>
              <a:gd name="T2" fmla="*/ 39 w 100"/>
              <a:gd name="T3" fmla="*/ 17 h 163"/>
              <a:gd name="T4" fmla="*/ 27 w 100"/>
              <a:gd name="T5" fmla="*/ 17 h 163"/>
              <a:gd name="T6" fmla="*/ 19 w 100"/>
              <a:gd name="T7" fmla="*/ 18 h 163"/>
              <a:gd name="T8" fmla="*/ 19 w 100"/>
              <a:gd name="T9" fmla="*/ 85 h 163"/>
              <a:gd name="T10" fmla="*/ 22 w 100"/>
              <a:gd name="T11" fmla="*/ 85 h 163"/>
              <a:gd name="T12" fmla="*/ 28 w 100"/>
              <a:gd name="T13" fmla="*/ 86 h 163"/>
              <a:gd name="T14" fmla="*/ 33 w 100"/>
              <a:gd name="T15" fmla="*/ 86 h 163"/>
              <a:gd name="T16" fmla="*/ 37 w 100"/>
              <a:gd name="T17" fmla="*/ 86 h 163"/>
              <a:gd name="T18" fmla="*/ 52 w 100"/>
              <a:gd name="T19" fmla="*/ 84 h 163"/>
              <a:gd name="T20" fmla="*/ 66 w 100"/>
              <a:gd name="T21" fmla="*/ 79 h 163"/>
              <a:gd name="T22" fmla="*/ 76 w 100"/>
              <a:gd name="T23" fmla="*/ 68 h 163"/>
              <a:gd name="T24" fmla="*/ 80 w 100"/>
              <a:gd name="T25" fmla="*/ 50 h 163"/>
              <a:gd name="T26" fmla="*/ 76 w 100"/>
              <a:gd name="T27" fmla="*/ 34 h 163"/>
              <a:gd name="T28" fmla="*/ 67 w 100"/>
              <a:gd name="T29" fmla="*/ 24 h 163"/>
              <a:gd name="T30" fmla="*/ 54 w 100"/>
              <a:gd name="T31" fmla="*/ 19 h 163"/>
              <a:gd name="T32" fmla="*/ 39 w 100"/>
              <a:gd name="T33" fmla="*/ 17 h 163"/>
              <a:gd name="T34" fmla="*/ 0 w 100"/>
              <a:gd name="T35" fmla="*/ 4 h 163"/>
              <a:gd name="T36" fmla="*/ 0 w 100"/>
              <a:gd name="T37" fmla="*/ 4 h 163"/>
              <a:gd name="T38" fmla="*/ 18 w 100"/>
              <a:gd name="T39" fmla="*/ 1 h 163"/>
              <a:gd name="T40" fmla="*/ 38 w 100"/>
              <a:gd name="T41" fmla="*/ 0 h 163"/>
              <a:gd name="T42" fmla="*/ 60 w 100"/>
              <a:gd name="T43" fmla="*/ 2 h 163"/>
              <a:gd name="T44" fmla="*/ 80 w 100"/>
              <a:gd name="T45" fmla="*/ 10 h 163"/>
              <a:gd name="T46" fmla="*/ 94 w 100"/>
              <a:gd name="T47" fmla="*/ 25 h 163"/>
              <a:gd name="T48" fmla="*/ 100 w 100"/>
              <a:gd name="T49" fmla="*/ 50 h 163"/>
              <a:gd name="T50" fmla="*/ 95 w 100"/>
              <a:gd name="T51" fmla="*/ 74 h 163"/>
              <a:gd name="T52" fmla="*/ 81 w 100"/>
              <a:gd name="T53" fmla="*/ 91 h 163"/>
              <a:gd name="T54" fmla="*/ 61 w 100"/>
              <a:gd name="T55" fmla="*/ 100 h 163"/>
              <a:gd name="T56" fmla="*/ 37 w 100"/>
              <a:gd name="T57" fmla="*/ 103 h 163"/>
              <a:gd name="T58" fmla="*/ 34 w 100"/>
              <a:gd name="T59" fmla="*/ 103 h 163"/>
              <a:gd name="T60" fmla="*/ 28 w 100"/>
              <a:gd name="T61" fmla="*/ 103 h 163"/>
              <a:gd name="T62" fmla="*/ 23 w 100"/>
              <a:gd name="T63" fmla="*/ 102 h 163"/>
              <a:gd name="T64" fmla="*/ 19 w 100"/>
              <a:gd name="T65" fmla="*/ 102 h 163"/>
              <a:gd name="T66" fmla="*/ 19 w 100"/>
              <a:gd name="T67" fmla="*/ 163 h 163"/>
              <a:gd name="T68" fmla="*/ 0 w 100"/>
              <a:gd name="T69" fmla="*/ 163 h 163"/>
              <a:gd name="T70" fmla="*/ 0 w 100"/>
              <a:gd name="T71" fmla="*/ 4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0" h="163">
                <a:moveTo>
                  <a:pt x="39" y="17"/>
                </a:moveTo>
                <a:lnTo>
                  <a:pt x="39" y="17"/>
                </a:lnTo>
                <a:cubicBezTo>
                  <a:pt x="35" y="17"/>
                  <a:pt x="31" y="17"/>
                  <a:pt x="27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85"/>
                </a:lnTo>
                <a:cubicBezTo>
                  <a:pt x="19" y="85"/>
                  <a:pt x="21" y="85"/>
                  <a:pt x="22" y="85"/>
                </a:cubicBezTo>
                <a:cubicBezTo>
                  <a:pt x="24" y="85"/>
                  <a:pt x="26" y="86"/>
                  <a:pt x="28" y="86"/>
                </a:cubicBezTo>
                <a:cubicBezTo>
                  <a:pt x="29" y="86"/>
                  <a:pt x="31" y="86"/>
                  <a:pt x="33" y="86"/>
                </a:cubicBezTo>
                <a:lnTo>
                  <a:pt x="37" y="86"/>
                </a:lnTo>
                <a:cubicBezTo>
                  <a:pt x="42" y="86"/>
                  <a:pt x="47" y="85"/>
                  <a:pt x="52" y="84"/>
                </a:cubicBezTo>
                <a:cubicBezTo>
                  <a:pt x="57" y="83"/>
                  <a:pt x="62" y="81"/>
                  <a:pt x="66" y="79"/>
                </a:cubicBezTo>
                <a:cubicBezTo>
                  <a:pt x="70" y="76"/>
                  <a:pt x="73" y="73"/>
                  <a:pt x="76" y="68"/>
                </a:cubicBezTo>
                <a:cubicBezTo>
                  <a:pt x="78" y="63"/>
                  <a:pt x="80" y="57"/>
                  <a:pt x="80" y="50"/>
                </a:cubicBezTo>
                <a:cubicBezTo>
                  <a:pt x="80" y="43"/>
                  <a:pt x="78" y="38"/>
                  <a:pt x="76" y="34"/>
                </a:cubicBezTo>
                <a:cubicBezTo>
                  <a:pt x="74" y="30"/>
                  <a:pt x="71" y="26"/>
                  <a:pt x="67" y="24"/>
                </a:cubicBezTo>
                <a:cubicBezTo>
                  <a:pt x="63" y="21"/>
                  <a:pt x="58" y="20"/>
                  <a:pt x="54" y="19"/>
                </a:cubicBezTo>
                <a:cubicBezTo>
                  <a:pt x="49" y="17"/>
                  <a:pt x="44" y="17"/>
                  <a:pt x="39" y="17"/>
                </a:cubicBezTo>
                <a:close/>
                <a:moveTo>
                  <a:pt x="0" y="4"/>
                </a:moveTo>
                <a:lnTo>
                  <a:pt x="0" y="4"/>
                </a:lnTo>
                <a:cubicBezTo>
                  <a:pt x="5" y="2"/>
                  <a:pt x="12" y="2"/>
                  <a:pt x="18" y="1"/>
                </a:cubicBezTo>
                <a:cubicBezTo>
                  <a:pt x="25" y="1"/>
                  <a:pt x="32" y="0"/>
                  <a:pt x="38" y="0"/>
                </a:cubicBezTo>
                <a:cubicBezTo>
                  <a:pt x="45" y="0"/>
                  <a:pt x="53" y="1"/>
                  <a:pt x="60" y="2"/>
                </a:cubicBezTo>
                <a:cubicBezTo>
                  <a:pt x="67" y="4"/>
                  <a:pt x="74" y="6"/>
                  <a:pt x="80" y="10"/>
                </a:cubicBezTo>
                <a:cubicBezTo>
                  <a:pt x="86" y="14"/>
                  <a:pt x="91" y="19"/>
                  <a:pt x="94" y="25"/>
                </a:cubicBezTo>
                <a:cubicBezTo>
                  <a:pt x="98" y="32"/>
                  <a:pt x="100" y="40"/>
                  <a:pt x="100" y="50"/>
                </a:cubicBezTo>
                <a:cubicBezTo>
                  <a:pt x="100" y="60"/>
                  <a:pt x="98" y="68"/>
                  <a:pt x="95" y="74"/>
                </a:cubicBezTo>
                <a:cubicBezTo>
                  <a:pt x="91" y="81"/>
                  <a:pt x="86" y="87"/>
                  <a:pt x="81" y="91"/>
                </a:cubicBezTo>
                <a:cubicBezTo>
                  <a:pt x="75" y="95"/>
                  <a:pt x="68" y="98"/>
                  <a:pt x="61" y="100"/>
                </a:cubicBezTo>
                <a:cubicBezTo>
                  <a:pt x="53" y="102"/>
                  <a:pt x="45" y="103"/>
                  <a:pt x="37" y="103"/>
                </a:cubicBezTo>
                <a:lnTo>
                  <a:pt x="34" y="103"/>
                </a:lnTo>
                <a:cubicBezTo>
                  <a:pt x="32" y="103"/>
                  <a:pt x="30" y="103"/>
                  <a:pt x="28" y="103"/>
                </a:cubicBezTo>
                <a:cubicBezTo>
                  <a:pt x="26" y="103"/>
                  <a:pt x="24" y="102"/>
                  <a:pt x="23" y="102"/>
                </a:cubicBezTo>
                <a:cubicBezTo>
                  <a:pt x="21" y="102"/>
                  <a:pt x="19" y="102"/>
                  <a:pt x="19" y="102"/>
                </a:cubicBezTo>
                <a:lnTo>
                  <a:pt x="19" y="163"/>
                </a:lnTo>
                <a:lnTo>
                  <a:pt x="0" y="163"/>
                </a:lnTo>
                <a:lnTo>
                  <a:pt x="0" y="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27" name="Freeform 1927"/>
          <p:cNvSpPr>
            <a:spLocks/>
          </p:cNvSpPr>
          <p:nvPr/>
        </p:nvSpPr>
        <p:spPr bwMode="auto">
          <a:xfrm>
            <a:off x="1677988" y="282575"/>
            <a:ext cx="77788" cy="120651"/>
          </a:xfrm>
          <a:custGeom>
            <a:avLst/>
            <a:gdLst>
              <a:gd name="T0" fmla="*/ 110 w 110"/>
              <a:gd name="T1" fmla="*/ 157 h 167"/>
              <a:gd name="T2" fmla="*/ 110 w 110"/>
              <a:gd name="T3" fmla="*/ 157 h 167"/>
              <a:gd name="T4" fmla="*/ 92 w 110"/>
              <a:gd name="T5" fmla="*/ 165 h 167"/>
              <a:gd name="T6" fmla="*/ 70 w 110"/>
              <a:gd name="T7" fmla="*/ 167 h 167"/>
              <a:gd name="T8" fmla="*/ 43 w 110"/>
              <a:gd name="T9" fmla="*/ 162 h 167"/>
              <a:gd name="T10" fmla="*/ 21 w 110"/>
              <a:gd name="T11" fmla="*/ 147 h 167"/>
              <a:gd name="T12" fmla="*/ 6 w 110"/>
              <a:gd name="T13" fmla="*/ 121 h 167"/>
              <a:gd name="T14" fmla="*/ 0 w 110"/>
              <a:gd name="T15" fmla="*/ 84 h 167"/>
              <a:gd name="T16" fmla="*/ 7 w 110"/>
              <a:gd name="T17" fmla="*/ 45 h 167"/>
              <a:gd name="T18" fmla="*/ 23 w 110"/>
              <a:gd name="T19" fmla="*/ 20 h 167"/>
              <a:gd name="T20" fmla="*/ 45 w 110"/>
              <a:gd name="T21" fmla="*/ 5 h 167"/>
              <a:gd name="T22" fmla="*/ 70 w 110"/>
              <a:gd name="T23" fmla="*/ 0 h 167"/>
              <a:gd name="T24" fmla="*/ 93 w 110"/>
              <a:gd name="T25" fmla="*/ 2 h 167"/>
              <a:gd name="T26" fmla="*/ 108 w 110"/>
              <a:gd name="T27" fmla="*/ 6 h 167"/>
              <a:gd name="T28" fmla="*/ 103 w 110"/>
              <a:gd name="T29" fmla="*/ 23 h 167"/>
              <a:gd name="T30" fmla="*/ 72 w 110"/>
              <a:gd name="T31" fmla="*/ 17 h 167"/>
              <a:gd name="T32" fmla="*/ 53 w 110"/>
              <a:gd name="T33" fmla="*/ 21 h 167"/>
              <a:gd name="T34" fmla="*/ 37 w 110"/>
              <a:gd name="T35" fmla="*/ 32 h 167"/>
              <a:gd name="T36" fmla="*/ 25 w 110"/>
              <a:gd name="T37" fmla="*/ 53 h 167"/>
              <a:gd name="T38" fmla="*/ 21 w 110"/>
              <a:gd name="T39" fmla="*/ 84 h 167"/>
              <a:gd name="T40" fmla="*/ 25 w 110"/>
              <a:gd name="T41" fmla="*/ 112 h 167"/>
              <a:gd name="T42" fmla="*/ 36 w 110"/>
              <a:gd name="T43" fmla="*/ 133 h 167"/>
              <a:gd name="T44" fmla="*/ 53 w 110"/>
              <a:gd name="T45" fmla="*/ 145 h 167"/>
              <a:gd name="T46" fmla="*/ 74 w 110"/>
              <a:gd name="T47" fmla="*/ 150 h 167"/>
              <a:gd name="T48" fmla="*/ 92 w 110"/>
              <a:gd name="T49" fmla="*/ 148 h 167"/>
              <a:gd name="T50" fmla="*/ 105 w 110"/>
              <a:gd name="T51" fmla="*/ 142 h 167"/>
              <a:gd name="T52" fmla="*/ 110 w 110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0" h="167">
                <a:moveTo>
                  <a:pt x="110" y="157"/>
                </a:moveTo>
                <a:lnTo>
                  <a:pt x="110" y="157"/>
                </a:lnTo>
                <a:cubicBezTo>
                  <a:pt x="105" y="161"/>
                  <a:pt x="100" y="163"/>
                  <a:pt x="92" y="165"/>
                </a:cubicBezTo>
                <a:cubicBezTo>
                  <a:pt x="85" y="166"/>
                  <a:pt x="78" y="167"/>
                  <a:pt x="70" y="167"/>
                </a:cubicBezTo>
                <a:cubicBezTo>
                  <a:pt x="60" y="167"/>
                  <a:pt x="51" y="165"/>
                  <a:pt x="43" y="162"/>
                </a:cubicBezTo>
                <a:cubicBezTo>
                  <a:pt x="35" y="158"/>
                  <a:pt x="27" y="153"/>
                  <a:pt x="21" y="147"/>
                </a:cubicBezTo>
                <a:cubicBezTo>
                  <a:pt x="15" y="140"/>
                  <a:pt x="10" y="131"/>
                  <a:pt x="6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7" y="45"/>
                </a:cubicBezTo>
                <a:cubicBezTo>
                  <a:pt x="11" y="35"/>
                  <a:pt x="16" y="26"/>
                  <a:pt x="23" y="20"/>
                </a:cubicBezTo>
                <a:cubicBezTo>
                  <a:pt x="29" y="13"/>
                  <a:pt x="37" y="8"/>
                  <a:pt x="45" y="5"/>
                </a:cubicBezTo>
                <a:cubicBezTo>
                  <a:pt x="53" y="2"/>
                  <a:pt x="62" y="0"/>
                  <a:pt x="70" y="0"/>
                </a:cubicBezTo>
                <a:cubicBezTo>
                  <a:pt x="79" y="0"/>
                  <a:pt x="87" y="1"/>
                  <a:pt x="93" y="2"/>
                </a:cubicBezTo>
                <a:cubicBezTo>
                  <a:pt x="99" y="3"/>
                  <a:pt x="104" y="4"/>
                  <a:pt x="108" y="6"/>
                </a:cubicBezTo>
                <a:lnTo>
                  <a:pt x="103" y="23"/>
                </a:lnTo>
                <a:cubicBezTo>
                  <a:pt x="96" y="19"/>
                  <a:pt x="85" y="17"/>
                  <a:pt x="72" y="17"/>
                </a:cubicBezTo>
                <a:cubicBezTo>
                  <a:pt x="65" y="17"/>
                  <a:pt x="59" y="19"/>
                  <a:pt x="53" y="21"/>
                </a:cubicBezTo>
                <a:cubicBezTo>
                  <a:pt x="47" y="23"/>
                  <a:pt x="41" y="27"/>
                  <a:pt x="37" y="32"/>
                </a:cubicBezTo>
                <a:cubicBezTo>
                  <a:pt x="32" y="37"/>
                  <a:pt x="28" y="44"/>
                  <a:pt x="25" y="53"/>
                </a:cubicBezTo>
                <a:cubicBezTo>
                  <a:pt x="22" y="61"/>
                  <a:pt x="21" y="71"/>
                  <a:pt x="21" y="84"/>
                </a:cubicBezTo>
                <a:cubicBezTo>
                  <a:pt x="21" y="95"/>
                  <a:pt x="22" y="104"/>
                  <a:pt x="25" y="112"/>
                </a:cubicBezTo>
                <a:cubicBezTo>
                  <a:pt x="28" y="121"/>
                  <a:pt x="31" y="128"/>
                  <a:pt x="36" y="133"/>
                </a:cubicBezTo>
                <a:cubicBezTo>
                  <a:pt x="41" y="139"/>
                  <a:pt x="47" y="143"/>
                  <a:pt x="53" y="145"/>
                </a:cubicBezTo>
                <a:cubicBezTo>
                  <a:pt x="60" y="148"/>
                  <a:pt x="67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2" y="144"/>
                  <a:pt x="105" y="142"/>
                </a:cubicBezTo>
                <a:lnTo>
                  <a:pt x="110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28" name="Freeform 1928"/>
          <p:cNvSpPr>
            <a:spLocks/>
          </p:cNvSpPr>
          <p:nvPr/>
        </p:nvSpPr>
        <p:spPr bwMode="auto">
          <a:xfrm>
            <a:off x="1763713" y="284163"/>
            <a:ext cx="84138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29" name="Freeform 1929"/>
          <p:cNvSpPr>
            <a:spLocks noEditPoints="1"/>
          </p:cNvSpPr>
          <p:nvPr/>
        </p:nvSpPr>
        <p:spPr bwMode="auto">
          <a:xfrm>
            <a:off x="1865315" y="282577"/>
            <a:ext cx="73025" cy="119063"/>
          </a:xfrm>
          <a:custGeom>
            <a:avLst/>
            <a:gdLst>
              <a:gd name="T0" fmla="*/ 44 w 102"/>
              <a:gd name="T1" fmla="*/ 148 h 165"/>
              <a:gd name="T2" fmla="*/ 44 w 102"/>
              <a:gd name="T3" fmla="*/ 148 h 165"/>
              <a:gd name="T4" fmla="*/ 58 w 102"/>
              <a:gd name="T5" fmla="*/ 146 h 165"/>
              <a:gd name="T6" fmla="*/ 70 w 102"/>
              <a:gd name="T7" fmla="*/ 141 h 165"/>
              <a:gd name="T8" fmla="*/ 78 w 102"/>
              <a:gd name="T9" fmla="*/ 132 h 165"/>
              <a:gd name="T10" fmla="*/ 82 w 102"/>
              <a:gd name="T11" fmla="*/ 119 h 165"/>
              <a:gd name="T12" fmla="*/ 78 w 102"/>
              <a:gd name="T13" fmla="*/ 103 h 165"/>
              <a:gd name="T14" fmla="*/ 68 w 102"/>
              <a:gd name="T15" fmla="*/ 94 h 165"/>
              <a:gd name="T16" fmla="*/ 54 w 102"/>
              <a:gd name="T17" fmla="*/ 90 h 165"/>
              <a:gd name="T18" fmla="*/ 39 w 102"/>
              <a:gd name="T19" fmla="*/ 89 h 165"/>
              <a:gd name="T20" fmla="*/ 19 w 102"/>
              <a:gd name="T21" fmla="*/ 89 h 165"/>
              <a:gd name="T22" fmla="*/ 19 w 102"/>
              <a:gd name="T23" fmla="*/ 147 h 165"/>
              <a:gd name="T24" fmla="*/ 24 w 102"/>
              <a:gd name="T25" fmla="*/ 147 h 165"/>
              <a:gd name="T26" fmla="*/ 30 w 102"/>
              <a:gd name="T27" fmla="*/ 148 h 165"/>
              <a:gd name="T28" fmla="*/ 37 w 102"/>
              <a:gd name="T29" fmla="*/ 148 h 165"/>
              <a:gd name="T30" fmla="*/ 44 w 102"/>
              <a:gd name="T31" fmla="*/ 148 h 165"/>
              <a:gd name="T32" fmla="*/ 31 w 102"/>
              <a:gd name="T33" fmla="*/ 73 h 165"/>
              <a:gd name="T34" fmla="*/ 31 w 102"/>
              <a:gd name="T35" fmla="*/ 73 h 165"/>
              <a:gd name="T36" fmla="*/ 40 w 102"/>
              <a:gd name="T37" fmla="*/ 73 h 165"/>
              <a:gd name="T38" fmla="*/ 50 w 102"/>
              <a:gd name="T39" fmla="*/ 72 h 165"/>
              <a:gd name="T40" fmla="*/ 60 w 102"/>
              <a:gd name="T41" fmla="*/ 67 h 165"/>
              <a:gd name="T42" fmla="*/ 69 w 102"/>
              <a:gd name="T43" fmla="*/ 61 h 165"/>
              <a:gd name="T44" fmla="*/ 75 w 102"/>
              <a:gd name="T45" fmla="*/ 53 h 165"/>
              <a:gd name="T46" fmla="*/ 77 w 102"/>
              <a:gd name="T47" fmla="*/ 43 h 165"/>
              <a:gd name="T48" fmla="*/ 74 w 102"/>
              <a:gd name="T49" fmla="*/ 30 h 165"/>
              <a:gd name="T50" fmla="*/ 66 w 102"/>
              <a:gd name="T51" fmla="*/ 22 h 165"/>
              <a:gd name="T52" fmla="*/ 55 w 102"/>
              <a:gd name="T53" fmla="*/ 18 h 165"/>
              <a:gd name="T54" fmla="*/ 42 w 102"/>
              <a:gd name="T55" fmla="*/ 17 h 165"/>
              <a:gd name="T56" fmla="*/ 29 w 102"/>
              <a:gd name="T57" fmla="*/ 17 h 165"/>
              <a:gd name="T58" fmla="*/ 19 w 102"/>
              <a:gd name="T59" fmla="*/ 18 h 165"/>
              <a:gd name="T60" fmla="*/ 19 w 102"/>
              <a:gd name="T61" fmla="*/ 73 h 165"/>
              <a:gd name="T62" fmla="*/ 31 w 102"/>
              <a:gd name="T63" fmla="*/ 73 h 165"/>
              <a:gd name="T64" fmla="*/ 97 w 102"/>
              <a:gd name="T65" fmla="*/ 39 h 165"/>
              <a:gd name="T66" fmla="*/ 97 w 102"/>
              <a:gd name="T67" fmla="*/ 39 h 165"/>
              <a:gd name="T68" fmla="*/ 95 w 102"/>
              <a:gd name="T69" fmla="*/ 51 h 165"/>
              <a:gd name="T70" fmla="*/ 90 w 102"/>
              <a:gd name="T71" fmla="*/ 62 h 165"/>
              <a:gd name="T72" fmla="*/ 80 w 102"/>
              <a:gd name="T73" fmla="*/ 71 h 165"/>
              <a:gd name="T74" fmla="*/ 67 w 102"/>
              <a:gd name="T75" fmla="*/ 77 h 165"/>
              <a:gd name="T76" fmla="*/ 67 w 102"/>
              <a:gd name="T77" fmla="*/ 78 h 165"/>
              <a:gd name="T78" fmla="*/ 80 w 102"/>
              <a:gd name="T79" fmla="*/ 82 h 165"/>
              <a:gd name="T80" fmla="*/ 91 w 102"/>
              <a:gd name="T81" fmla="*/ 89 h 165"/>
              <a:gd name="T82" fmla="*/ 99 w 102"/>
              <a:gd name="T83" fmla="*/ 101 h 165"/>
              <a:gd name="T84" fmla="*/ 102 w 102"/>
              <a:gd name="T85" fmla="*/ 117 h 165"/>
              <a:gd name="T86" fmla="*/ 97 w 102"/>
              <a:gd name="T87" fmla="*/ 139 h 165"/>
              <a:gd name="T88" fmla="*/ 83 w 102"/>
              <a:gd name="T89" fmla="*/ 153 h 165"/>
              <a:gd name="T90" fmla="*/ 64 w 102"/>
              <a:gd name="T91" fmla="*/ 162 h 165"/>
              <a:gd name="T92" fmla="*/ 42 w 102"/>
              <a:gd name="T93" fmla="*/ 165 h 165"/>
              <a:gd name="T94" fmla="*/ 33 w 102"/>
              <a:gd name="T95" fmla="*/ 165 h 165"/>
              <a:gd name="T96" fmla="*/ 22 w 102"/>
              <a:gd name="T97" fmla="*/ 164 h 165"/>
              <a:gd name="T98" fmla="*/ 10 w 102"/>
              <a:gd name="T99" fmla="*/ 163 h 165"/>
              <a:gd name="T100" fmla="*/ 0 w 102"/>
              <a:gd name="T101" fmla="*/ 162 h 165"/>
              <a:gd name="T102" fmla="*/ 0 w 102"/>
              <a:gd name="T103" fmla="*/ 4 h 165"/>
              <a:gd name="T104" fmla="*/ 20 w 102"/>
              <a:gd name="T105" fmla="*/ 1 h 165"/>
              <a:gd name="T106" fmla="*/ 44 w 102"/>
              <a:gd name="T107" fmla="*/ 0 h 165"/>
              <a:gd name="T108" fmla="*/ 63 w 102"/>
              <a:gd name="T109" fmla="*/ 2 h 165"/>
              <a:gd name="T110" fmla="*/ 79 w 102"/>
              <a:gd name="T111" fmla="*/ 8 h 165"/>
              <a:gd name="T112" fmla="*/ 92 w 102"/>
              <a:gd name="T113" fmla="*/ 19 h 165"/>
              <a:gd name="T114" fmla="*/ 97 w 102"/>
              <a:gd name="T115" fmla="*/ 39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65">
                <a:moveTo>
                  <a:pt x="44" y="148"/>
                </a:moveTo>
                <a:lnTo>
                  <a:pt x="44" y="148"/>
                </a:lnTo>
                <a:cubicBezTo>
                  <a:pt x="49" y="148"/>
                  <a:pt x="53" y="148"/>
                  <a:pt x="58" y="146"/>
                </a:cubicBezTo>
                <a:cubicBezTo>
                  <a:pt x="62" y="145"/>
                  <a:pt x="67" y="143"/>
                  <a:pt x="70" y="141"/>
                </a:cubicBezTo>
                <a:cubicBezTo>
                  <a:pt x="74" y="138"/>
                  <a:pt x="76" y="135"/>
                  <a:pt x="78" y="132"/>
                </a:cubicBezTo>
                <a:cubicBezTo>
                  <a:pt x="80" y="128"/>
                  <a:pt x="82" y="124"/>
                  <a:pt x="82" y="119"/>
                </a:cubicBezTo>
                <a:cubicBezTo>
                  <a:pt x="82" y="112"/>
                  <a:pt x="80" y="107"/>
                  <a:pt x="78" y="103"/>
                </a:cubicBezTo>
                <a:cubicBezTo>
                  <a:pt x="75" y="100"/>
                  <a:pt x="72" y="97"/>
                  <a:pt x="68" y="94"/>
                </a:cubicBezTo>
                <a:cubicBezTo>
                  <a:pt x="64" y="92"/>
                  <a:pt x="59" y="91"/>
                  <a:pt x="54" y="90"/>
                </a:cubicBezTo>
                <a:cubicBezTo>
                  <a:pt x="49" y="89"/>
                  <a:pt x="44" y="89"/>
                  <a:pt x="39" y="89"/>
                </a:cubicBezTo>
                <a:lnTo>
                  <a:pt x="19" y="89"/>
                </a:lnTo>
                <a:lnTo>
                  <a:pt x="19" y="147"/>
                </a:lnTo>
                <a:cubicBezTo>
                  <a:pt x="20" y="147"/>
                  <a:pt x="22" y="147"/>
                  <a:pt x="24" y="147"/>
                </a:cubicBezTo>
                <a:cubicBezTo>
                  <a:pt x="26" y="147"/>
                  <a:pt x="28" y="148"/>
                  <a:pt x="30" y="148"/>
                </a:cubicBezTo>
                <a:cubicBezTo>
                  <a:pt x="32" y="148"/>
                  <a:pt x="35" y="148"/>
                  <a:pt x="37" y="148"/>
                </a:cubicBezTo>
                <a:cubicBezTo>
                  <a:pt x="40" y="148"/>
                  <a:pt x="42" y="148"/>
                  <a:pt x="44" y="148"/>
                </a:cubicBezTo>
                <a:close/>
                <a:moveTo>
                  <a:pt x="31" y="73"/>
                </a:moveTo>
                <a:lnTo>
                  <a:pt x="31" y="73"/>
                </a:lnTo>
                <a:cubicBezTo>
                  <a:pt x="34" y="73"/>
                  <a:pt x="37" y="73"/>
                  <a:pt x="40" y="73"/>
                </a:cubicBezTo>
                <a:cubicBezTo>
                  <a:pt x="44" y="72"/>
                  <a:pt x="47" y="72"/>
                  <a:pt x="50" y="72"/>
                </a:cubicBezTo>
                <a:cubicBezTo>
                  <a:pt x="53" y="71"/>
                  <a:pt x="57" y="69"/>
                  <a:pt x="60" y="67"/>
                </a:cubicBezTo>
                <a:cubicBezTo>
                  <a:pt x="63" y="66"/>
                  <a:pt x="66" y="64"/>
                  <a:pt x="69" y="61"/>
                </a:cubicBezTo>
                <a:cubicBezTo>
                  <a:pt x="71" y="59"/>
                  <a:pt x="73" y="56"/>
                  <a:pt x="75" y="53"/>
                </a:cubicBezTo>
                <a:cubicBezTo>
                  <a:pt x="76" y="50"/>
                  <a:pt x="77" y="46"/>
                  <a:pt x="77" y="43"/>
                </a:cubicBezTo>
                <a:cubicBezTo>
                  <a:pt x="77" y="38"/>
                  <a:pt x="76" y="34"/>
                  <a:pt x="74" y="30"/>
                </a:cubicBezTo>
                <a:cubicBezTo>
                  <a:pt x="72" y="27"/>
                  <a:pt x="69" y="24"/>
                  <a:pt x="66" y="22"/>
                </a:cubicBezTo>
                <a:cubicBezTo>
                  <a:pt x="63" y="20"/>
                  <a:pt x="59" y="19"/>
                  <a:pt x="55" y="18"/>
                </a:cubicBezTo>
                <a:cubicBezTo>
                  <a:pt x="51" y="17"/>
                  <a:pt x="47" y="17"/>
                  <a:pt x="42" y="17"/>
                </a:cubicBezTo>
                <a:cubicBezTo>
                  <a:pt x="37" y="17"/>
                  <a:pt x="33" y="17"/>
                  <a:pt x="29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73"/>
                </a:lnTo>
                <a:lnTo>
                  <a:pt x="31" y="73"/>
                </a:lnTo>
                <a:close/>
                <a:moveTo>
                  <a:pt x="97" y="39"/>
                </a:moveTo>
                <a:lnTo>
                  <a:pt x="97" y="39"/>
                </a:lnTo>
                <a:cubicBezTo>
                  <a:pt x="97" y="43"/>
                  <a:pt x="96" y="47"/>
                  <a:pt x="95" y="51"/>
                </a:cubicBezTo>
                <a:cubicBezTo>
                  <a:pt x="94" y="55"/>
                  <a:pt x="92" y="58"/>
                  <a:pt x="90" y="62"/>
                </a:cubicBezTo>
                <a:cubicBezTo>
                  <a:pt x="87" y="65"/>
                  <a:pt x="84" y="68"/>
                  <a:pt x="80" y="71"/>
                </a:cubicBezTo>
                <a:cubicBezTo>
                  <a:pt x="76" y="73"/>
                  <a:pt x="72" y="75"/>
                  <a:pt x="67" y="77"/>
                </a:cubicBezTo>
                <a:lnTo>
                  <a:pt x="67" y="78"/>
                </a:lnTo>
                <a:cubicBezTo>
                  <a:pt x="71" y="78"/>
                  <a:pt x="76" y="80"/>
                  <a:pt x="80" y="82"/>
                </a:cubicBezTo>
                <a:cubicBezTo>
                  <a:pt x="84" y="83"/>
                  <a:pt x="88" y="86"/>
                  <a:pt x="91" y="89"/>
                </a:cubicBezTo>
                <a:cubicBezTo>
                  <a:pt x="94" y="92"/>
                  <a:pt x="97" y="96"/>
                  <a:pt x="99" y="101"/>
                </a:cubicBezTo>
                <a:cubicBezTo>
                  <a:pt x="101" y="105"/>
                  <a:pt x="102" y="111"/>
                  <a:pt x="102" y="117"/>
                </a:cubicBezTo>
                <a:cubicBezTo>
                  <a:pt x="102" y="125"/>
                  <a:pt x="100" y="133"/>
                  <a:pt x="97" y="139"/>
                </a:cubicBezTo>
                <a:cubicBezTo>
                  <a:pt x="93" y="145"/>
                  <a:pt x="89" y="150"/>
                  <a:pt x="83" y="153"/>
                </a:cubicBezTo>
                <a:cubicBezTo>
                  <a:pt x="77" y="157"/>
                  <a:pt x="71" y="160"/>
                  <a:pt x="64" y="162"/>
                </a:cubicBezTo>
                <a:cubicBezTo>
                  <a:pt x="57" y="164"/>
                  <a:pt x="49" y="165"/>
                  <a:pt x="42" y="165"/>
                </a:cubicBezTo>
                <a:lnTo>
                  <a:pt x="33" y="165"/>
                </a:lnTo>
                <a:cubicBezTo>
                  <a:pt x="29" y="165"/>
                  <a:pt x="25" y="165"/>
                  <a:pt x="22" y="164"/>
                </a:cubicBezTo>
                <a:cubicBezTo>
                  <a:pt x="18" y="164"/>
                  <a:pt x="14" y="164"/>
                  <a:pt x="10" y="163"/>
                </a:cubicBezTo>
                <a:cubicBezTo>
                  <a:pt x="6" y="163"/>
                  <a:pt x="3" y="162"/>
                  <a:pt x="0" y="162"/>
                </a:cubicBezTo>
                <a:lnTo>
                  <a:pt x="0" y="4"/>
                </a:lnTo>
                <a:cubicBezTo>
                  <a:pt x="6" y="3"/>
                  <a:pt x="12" y="2"/>
                  <a:pt x="20" y="1"/>
                </a:cubicBezTo>
                <a:cubicBezTo>
                  <a:pt x="27" y="1"/>
                  <a:pt x="35" y="0"/>
                  <a:pt x="44" y="0"/>
                </a:cubicBezTo>
                <a:cubicBezTo>
                  <a:pt x="50" y="0"/>
                  <a:pt x="56" y="1"/>
                  <a:pt x="63" y="2"/>
                </a:cubicBezTo>
                <a:cubicBezTo>
                  <a:pt x="69" y="3"/>
                  <a:pt x="74" y="5"/>
                  <a:pt x="79" y="8"/>
                </a:cubicBezTo>
                <a:cubicBezTo>
                  <a:pt x="84" y="10"/>
                  <a:pt x="89" y="14"/>
                  <a:pt x="92" y="19"/>
                </a:cubicBezTo>
                <a:cubicBezTo>
                  <a:pt x="95" y="24"/>
                  <a:pt x="97" y="31"/>
                  <a:pt x="97" y="39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30" name="Freeform 1930"/>
          <p:cNvSpPr>
            <a:spLocks noEditPoints="1"/>
          </p:cNvSpPr>
          <p:nvPr/>
        </p:nvSpPr>
        <p:spPr bwMode="auto">
          <a:xfrm>
            <a:off x="1957390" y="282575"/>
            <a:ext cx="93663" cy="120651"/>
          </a:xfrm>
          <a:custGeom>
            <a:avLst/>
            <a:gdLst>
              <a:gd name="T0" fmla="*/ 20 w 131"/>
              <a:gd name="T1" fmla="*/ 84 h 167"/>
              <a:gd name="T2" fmla="*/ 20 w 131"/>
              <a:gd name="T3" fmla="*/ 84 h 167"/>
              <a:gd name="T4" fmla="*/ 22 w 131"/>
              <a:gd name="T5" fmla="*/ 109 h 167"/>
              <a:gd name="T6" fmla="*/ 31 w 131"/>
              <a:gd name="T7" fmla="*/ 130 h 167"/>
              <a:gd name="T8" fmla="*/ 45 w 131"/>
              <a:gd name="T9" fmla="*/ 144 h 167"/>
              <a:gd name="T10" fmla="*/ 65 w 131"/>
              <a:gd name="T11" fmla="*/ 150 h 167"/>
              <a:gd name="T12" fmla="*/ 98 w 131"/>
              <a:gd name="T13" fmla="*/ 133 h 167"/>
              <a:gd name="T14" fmla="*/ 111 w 131"/>
              <a:gd name="T15" fmla="*/ 84 h 167"/>
              <a:gd name="T16" fmla="*/ 108 w 131"/>
              <a:gd name="T17" fmla="*/ 58 h 167"/>
              <a:gd name="T18" fmla="*/ 100 w 131"/>
              <a:gd name="T19" fmla="*/ 37 h 167"/>
              <a:gd name="T20" fmla="*/ 85 w 131"/>
              <a:gd name="T21" fmla="*/ 23 h 167"/>
              <a:gd name="T22" fmla="*/ 65 w 131"/>
              <a:gd name="T23" fmla="*/ 17 h 167"/>
              <a:gd name="T24" fmla="*/ 32 w 131"/>
              <a:gd name="T25" fmla="*/ 34 h 167"/>
              <a:gd name="T26" fmla="*/ 20 w 131"/>
              <a:gd name="T27" fmla="*/ 84 h 167"/>
              <a:gd name="T28" fmla="*/ 0 w 131"/>
              <a:gd name="T29" fmla="*/ 84 h 167"/>
              <a:gd name="T30" fmla="*/ 0 w 131"/>
              <a:gd name="T31" fmla="*/ 84 h 167"/>
              <a:gd name="T32" fmla="*/ 17 w 131"/>
              <a:gd name="T33" fmla="*/ 22 h 167"/>
              <a:gd name="T34" fmla="*/ 65 w 131"/>
              <a:gd name="T35" fmla="*/ 0 h 167"/>
              <a:gd name="T36" fmla="*/ 94 w 131"/>
              <a:gd name="T37" fmla="*/ 6 h 167"/>
              <a:gd name="T38" fmla="*/ 115 w 131"/>
              <a:gd name="T39" fmla="*/ 23 h 167"/>
              <a:gd name="T40" fmla="*/ 127 w 131"/>
              <a:gd name="T41" fmla="*/ 49 h 167"/>
              <a:gd name="T42" fmla="*/ 131 w 131"/>
              <a:gd name="T43" fmla="*/ 84 h 167"/>
              <a:gd name="T44" fmla="*/ 114 w 131"/>
              <a:gd name="T45" fmla="*/ 145 h 167"/>
              <a:gd name="T46" fmla="*/ 65 w 131"/>
              <a:gd name="T47" fmla="*/ 167 h 167"/>
              <a:gd name="T48" fmla="*/ 36 w 131"/>
              <a:gd name="T49" fmla="*/ 161 h 167"/>
              <a:gd name="T50" fmla="*/ 16 w 131"/>
              <a:gd name="T51" fmla="*/ 144 h 167"/>
              <a:gd name="T52" fmla="*/ 3 w 131"/>
              <a:gd name="T53" fmla="*/ 118 h 167"/>
              <a:gd name="T54" fmla="*/ 0 w 131"/>
              <a:gd name="T55" fmla="*/ 84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7">
                <a:moveTo>
                  <a:pt x="20" y="84"/>
                </a:moveTo>
                <a:lnTo>
                  <a:pt x="20" y="84"/>
                </a:lnTo>
                <a:cubicBezTo>
                  <a:pt x="20" y="92"/>
                  <a:pt x="21" y="101"/>
                  <a:pt x="22" y="109"/>
                </a:cubicBezTo>
                <a:cubicBezTo>
                  <a:pt x="24" y="117"/>
                  <a:pt x="27" y="124"/>
                  <a:pt x="31" y="130"/>
                </a:cubicBezTo>
                <a:cubicBezTo>
                  <a:pt x="34" y="136"/>
                  <a:pt x="39" y="141"/>
                  <a:pt x="45" y="144"/>
                </a:cubicBezTo>
                <a:cubicBezTo>
                  <a:pt x="50" y="148"/>
                  <a:pt x="57" y="150"/>
                  <a:pt x="65" y="150"/>
                </a:cubicBezTo>
                <a:cubicBezTo>
                  <a:pt x="79" y="150"/>
                  <a:pt x="90" y="144"/>
                  <a:pt x="98" y="133"/>
                </a:cubicBezTo>
                <a:cubicBezTo>
                  <a:pt x="107" y="123"/>
                  <a:pt x="111" y="106"/>
                  <a:pt x="111" y="84"/>
                </a:cubicBezTo>
                <a:cubicBezTo>
                  <a:pt x="111" y="75"/>
                  <a:pt x="110" y="66"/>
                  <a:pt x="108" y="58"/>
                </a:cubicBezTo>
                <a:cubicBezTo>
                  <a:pt x="106" y="50"/>
                  <a:pt x="103" y="43"/>
                  <a:pt x="100" y="37"/>
                </a:cubicBezTo>
                <a:cubicBezTo>
                  <a:pt x="96" y="31"/>
                  <a:pt x="91" y="26"/>
                  <a:pt x="85" y="23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3"/>
                  <a:pt x="32" y="34"/>
                </a:cubicBezTo>
                <a:cubicBezTo>
                  <a:pt x="24" y="44"/>
                  <a:pt x="20" y="61"/>
                  <a:pt x="20" y="84"/>
                </a:cubicBezTo>
                <a:close/>
                <a:moveTo>
                  <a:pt x="0" y="84"/>
                </a:moveTo>
                <a:lnTo>
                  <a:pt x="0" y="84"/>
                </a:lnTo>
                <a:cubicBezTo>
                  <a:pt x="0" y="57"/>
                  <a:pt x="5" y="36"/>
                  <a:pt x="17" y="22"/>
                </a:cubicBezTo>
                <a:cubicBezTo>
                  <a:pt x="28" y="8"/>
                  <a:pt x="44" y="0"/>
                  <a:pt x="65" y="0"/>
                </a:cubicBezTo>
                <a:cubicBezTo>
                  <a:pt x="76" y="0"/>
                  <a:pt x="86" y="2"/>
                  <a:pt x="94" y="6"/>
                </a:cubicBezTo>
                <a:cubicBezTo>
                  <a:pt x="103" y="10"/>
                  <a:pt x="109" y="16"/>
                  <a:pt x="115" y="23"/>
                </a:cubicBezTo>
                <a:cubicBezTo>
                  <a:pt x="120" y="31"/>
                  <a:pt x="124" y="39"/>
                  <a:pt x="127" y="49"/>
                </a:cubicBezTo>
                <a:cubicBezTo>
                  <a:pt x="130" y="60"/>
                  <a:pt x="131" y="71"/>
                  <a:pt x="131" y="84"/>
                </a:cubicBezTo>
                <a:cubicBezTo>
                  <a:pt x="131" y="110"/>
                  <a:pt x="125" y="131"/>
                  <a:pt x="114" y="145"/>
                </a:cubicBezTo>
                <a:cubicBezTo>
                  <a:pt x="102" y="159"/>
                  <a:pt x="86" y="167"/>
                  <a:pt x="65" y="167"/>
                </a:cubicBezTo>
                <a:cubicBezTo>
                  <a:pt x="54" y="167"/>
                  <a:pt x="44" y="165"/>
                  <a:pt x="36" y="161"/>
                </a:cubicBezTo>
                <a:cubicBezTo>
                  <a:pt x="28" y="157"/>
                  <a:pt x="21" y="151"/>
                  <a:pt x="16" y="144"/>
                </a:cubicBezTo>
                <a:cubicBezTo>
                  <a:pt x="10" y="137"/>
                  <a:pt x="6" y="128"/>
                  <a:pt x="3" y="118"/>
                </a:cubicBezTo>
                <a:cubicBezTo>
                  <a:pt x="1" y="107"/>
                  <a:pt x="0" y="96"/>
                  <a:pt x="0" y="84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31" name="Freeform 1931"/>
          <p:cNvSpPr>
            <a:spLocks noEditPoints="1"/>
          </p:cNvSpPr>
          <p:nvPr/>
        </p:nvSpPr>
        <p:spPr bwMode="auto">
          <a:xfrm>
            <a:off x="850901" y="434975"/>
            <a:ext cx="114300" cy="122239"/>
          </a:xfrm>
          <a:custGeom>
            <a:avLst/>
            <a:gdLst>
              <a:gd name="T0" fmla="*/ 106 w 160"/>
              <a:gd name="T1" fmla="*/ 35 h 170"/>
              <a:gd name="T2" fmla="*/ 89 w 160"/>
              <a:gd name="T3" fmla="*/ 37 h 170"/>
              <a:gd name="T4" fmla="*/ 95 w 160"/>
              <a:gd name="T5" fmla="*/ 132 h 170"/>
              <a:gd name="T6" fmla="*/ 117 w 160"/>
              <a:gd name="T7" fmla="*/ 129 h 170"/>
              <a:gd name="T8" fmla="*/ 137 w 160"/>
              <a:gd name="T9" fmla="*/ 105 h 170"/>
              <a:gd name="T10" fmla="*/ 138 w 160"/>
              <a:gd name="T11" fmla="*/ 63 h 170"/>
              <a:gd name="T12" fmla="*/ 120 w 160"/>
              <a:gd name="T13" fmla="*/ 38 h 170"/>
              <a:gd name="T14" fmla="*/ 55 w 160"/>
              <a:gd name="T15" fmla="*/ 132 h 170"/>
              <a:gd name="T16" fmla="*/ 58 w 160"/>
              <a:gd name="T17" fmla="*/ 132 h 170"/>
              <a:gd name="T18" fmla="*/ 67 w 160"/>
              <a:gd name="T19" fmla="*/ 132 h 170"/>
              <a:gd name="T20" fmla="*/ 70 w 160"/>
              <a:gd name="T21" fmla="*/ 36 h 170"/>
              <a:gd name="T22" fmla="*/ 56 w 160"/>
              <a:gd name="T23" fmla="*/ 35 h 170"/>
              <a:gd name="T24" fmla="*/ 30 w 160"/>
              <a:gd name="T25" fmla="*/ 47 h 170"/>
              <a:gd name="T26" fmla="*/ 19 w 160"/>
              <a:gd name="T27" fmla="*/ 85 h 170"/>
              <a:gd name="T28" fmla="*/ 29 w 160"/>
              <a:gd name="T29" fmla="*/ 120 h 170"/>
              <a:gd name="T30" fmla="*/ 55 w 160"/>
              <a:gd name="T31" fmla="*/ 132 h 170"/>
              <a:gd name="T32" fmla="*/ 70 w 160"/>
              <a:gd name="T33" fmla="*/ 147 h 170"/>
              <a:gd name="T34" fmla="*/ 51 w 160"/>
              <a:gd name="T35" fmla="*/ 148 h 170"/>
              <a:gd name="T36" fmla="*/ 15 w 160"/>
              <a:gd name="T37" fmla="*/ 133 h 170"/>
              <a:gd name="T38" fmla="*/ 0 w 160"/>
              <a:gd name="T39" fmla="*/ 85 h 170"/>
              <a:gd name="T40" fmla="*/ 15 w 160"/>
              <a:gd name="T41" fmla="*/ 36 h 170"/>
              <a:gd name="T42" fmla="*/ 56 w 160"/>
              <a:gd name="T43" fmla="*/ 19 h 170"/>
              <a:gd name="T44" fmla="*/ 70 w 160"/>
              <a:gd name="T45" fmla="*/ 20 h 170"/>
              <a:gd name="T46" fmla="*/ 89 w 160"/>
              <a:gd name="T47" fmla="*/ 0 h 170"/>
              <a:gd name="T48" fmla="*/ 99 w 160"/>
              <a:gd name="T49" fmla="*/ 19 h 170"/>
              <a:gd name="T50" fmla="*/ 129 w 160"/>
              <a:gd name="T51" fmla="*/ 23 h 170"/>
              <a:gd name="T52" fmla="*/ 156 w 160"/>
              <a:gd name="T53" fmla="*/ 55 h 170"/>
              <a:gd name="T54" fmla="*/ 156 w 160"/>
              <a:gd name="T55" fmla="*/ 111 h 170"/>
              <a:gd name="T56" fmla="*/ 126 w 160"/>
              <a:gd name="T57" fmla="*/ 144 h 170"/>
              <a:gd name="T58" fmla="*/ 97 w 160"/>
              <a:gd name="T59" fmla="*/ 148 h 170"/>
              <a:gd name="T60" fmla="*/ 89 w 160"/>
              <a:gd name="T61" fmla="*/ 170 h 170"/>
              <a:gd name="T62" fmla="*/ 70 w 160"/>
              <a:gd name="T63" fmla="*/ 147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0" h="170">
                <a:moveTo>
                  <a:pt x="106" y="35"/>
                </a:moveTo>
                <a:lnTo>
                  <a:pt x="106" y="35"/>
                </a:lnTo>
                <a:cubicBezTo>
                  <a:pt x="103" y="35"/>
                  <a:pt x="101" y="35"/>
                  <a:pt x="97" y="35"/>
                </a:cubicBezTo>
                <a:cubicBezTo>
                  <a:pt x="94" y="35"/>
                  <a:pt x="91" y="36"/>
                  <a:pt x="89" y="37"/>
                </a:cubicBezTo>
                <a:lnTo>
                  <a:pt x="89" y="132"/>
                </a:lnTo>
                <a:cubicBezTo>
                  <a:pt x="91" y="132"/>
                  <a:pt x="93" y="132"/>
                  <a:pt x="95" y="132"/>
                </a:cubicBezTo>
                <a:cubicBezTo>
                  <a:pt x="98" y="132"/>
                  <a:pt x="100" y="132"/>
                  <a:pt x="103" y="132"/>
                </a:cubicBezTo>
                <a:cubicBezTo>
                  <a:pt x="108" y="132"/>
                  <a:pt x="113" y="131"/>
                  <a:pt x="117" y="129"/>
                </a:cubicBezTo>
                <a:cubicBezTo>
                  <a:pt x="122" y="127"/>
                  <a:pt x="126" y="124"/>
                  <a:pt x="129" y="120"/>
                </a:cubicBezTo>
                <a:cubicBezTo>
                  <a:pt x="133" y="116"/>
                  <a:pt x="135" y="111"/>
                  <a:pt x="137" y="105"/>
                </a:cubicBezTo>
                <a:cubicBezTo>
                  <a:pt x="139" y="98"/>
                  <a:pt x="140" y="91"/>
                  <a:pt x="140" y="83"/>
                </a:cubicBezTo>
                <a:cubicBezTo>
                  <a:pt x="140" y="76"/>
                  <a:pt x="139" y="69"/>
                  <a:pt x="138" y="63"/>
                </a:cubicBezTo>
                <a:cubicBezTo>
                  <a:pt x="136" y="57"/>
                  <a:pt x="134" y="52"/>
                  <a:pt x="131" y="48"/>
                </a:cubicBezTo>
                <a:cubicBezTo>
                  <a:pt x="128" y="44"/>
                  <a:pt x="124" y="40"/>
                  <a:pt x="120" y="38"/>
                </a:cubicBezTo>
                <a:cubicBezTo>
                  <a:pt x="116" y="36"/>
                  <a:pt x="111" y="35"/>
                  <a:pt x="106" y="35"/>
                </a:cubicBezTo>
                <a:close/>
                <a:moveTo>
                  <a:pt x="55" y="132"/>
                </a:moveTo>
                <a:lnTo>
                  <a:pt x="55" y="132"/>
                </a:lnTo>
                <a:lnTo>
                  <a:pt x="58" y="132"/>
                </a:lnTo>
                <a:cubicBezTo>
                  <a:pt x="59" y="132"/>
                  <a:pt x="61" y="132"/>
                  <a:pt x="62" y="132"/>
                </a:cubicBezTo>
                <a:cubicBezTo>
                  <a:pt x="64" y="132"/>
                  <a:pt x="65" y="132"/>
                  <a:pt x="67" y="132"/>
                </a:cubicBezTo>
                <a:cubicBezTo>
                  <a:pt x="68" y="132"/>
                  <a:pt x="69" y="131"/>
                  <a:pt x="70" y="131"/>
                </a:cubicBezTo>
                <a:lnTo>
                  <a:pt x="70" y="36"/>
                </a:lnTo>
                <a:cubicBezTo>
                  <a:pt x="69" y="36"/>
                  <a:pt x="66" y="35"/>
                  <a:pt x="64" y="35"/>
                </a:cubicBezTo>
                <a:cubicBezTo>
                  <a:pt x="61" y="35"/>
                  <a:pt x="59" y="35"/>
                  <a:pt x="56" y="35"/>
                </a:cubicBezTo>
                <a:cubicBezTo>
                  <a:pt x="51" y="35"/>
                  <a:pt x="46" y="36"/>
                  <a:pt x="42" y="38"/>
                </a:cubicBezTo>
                <a:cubicBezTo>
                  <a:pt x="37" y="40"/>
                  <a:pt x="33" y="43"/>
                  <a:pt x="30" y="47"/>
                </a:cubicBezTo>
                <a:cubicBezTo>
                  <a:pt x="27" y="52"/>
                  <a:pt x="24" y="57"/>
                  <a:pt x="22" y="63"/>
                </a:cubicBezTo>
                <a:cubicBezTo>
                  <a:pt x="20" y="69"/>
                  <a:pt x="19" y="77"/>
                  <a:pt x="19" y="85"/>
                </a:cubicBezTo>
                <a:cubicBezTo>
                  <a:pt x="19" y="92"/>
                  <a:pt x="20" y="99"/>
                  <a:pt x="22" y="105"/>
                </a:cubicBezTo>
                <a:cubicBezTo>
                  <a:pt x="24" y="111"/>
                  <a:pt x="26" y="116"/>
                  <a:pt x="29" y="120"/>
                </a:cubicBezTo>
                <a:cubicBezTo>
                  <a:pt x="32" y="124"/>
                  <a:pt x="36" y="127"/>
                  <a:pt x="40" y="129"/>
                </a:cubicBezTo>
                <a:cubicBezTo>
                  <a:pt x="45" y="131"/>
                  <a:pt x="50" y="132"/>
                  <a:pt x="55" y="132"/>
                </a:cubicBezTo>
                <a:close/>
                <a:moveTo>
                  <a:pt x="70" y="147"/>
                </a:moveTo>
                <a:lnTo>
                  <a:pt x="70" y="147"/>
                </a:lnTo>
                <a:cubicBezTo>
                  <a:pt x="68" y="148"/>
                  <a:pt x="65" y="148"/>
                  <a:pt x="61" y="148"/>
                </a:cubicBezTo>
                <a:cubicBezTo>
                  <a:pt x="58" y="148"/>
                  <a:pt x="54" y="148"/>
                  <a:pt x="51" y="148"/>
                </a:cubicBezTo>
                <a:cubicBezTo>
                  <a:pt x="44" y="148"/>
                  <a:pt x="37" y="147"/>
                  <a:pt x="31" y="145"/>
                </a:cubicBezTo>
                <a:cubicBezTo>
                  <a:pt x="25" y="142"/>
                  <a:pt x="19" y="139"/>
                  <a:pt x="15" y="133"/>
                </a:cubicBezTo>
                <a:cubicBezTo>
                  <a:pt x="10" y="128"/>
                  <a:pt x="6" y="122"/>
                  <a:pt x="4" y="114"/>
                </a:cubicBezTo>
                <a:cubicBezTo>
                  <a:pt x="1" y="105"/>
                  <a:pt x="0" y="96"/>
                  <a:pt x="0" y="85"/>
                </a:cubicBezTo>
                <a:cubicBezTo>
                  <a:pt x="0" y="75"/>
                  <a:pt x="1" y="65"/>
                  <a:pt x="4" y="57"/>
                </a:cubicBezTo>
                <a:cubicBezTo>
                  <a:pt x="6" y="49"/>
                  <a:pt x="10" y="42"/>
                  <a:pt x="15" y="36"/>
                </a:cubicBezTo>
                <a:cubicBezTo>
                  <a:pt x="20" y="31"/>
                  <a:pt x="26" y="26"/>
                  <a:pt x="33" y="23"/>
                </a:cubicBezTo>
                <a:cubicBezTo>
                  <a:pt x="40" y="20"/>
                  <a:pt x="47" y="19"/>
                  <a:pt x="56" y="19"/>
                </a:cubicBezTo>
                <a:cubicBezTo>
                  <a:pt x="58" y="19"/>
                  <a:pt x="60" y="19"/>
                  <a:pt x="63" y="19"/>
                </a:cubicBezTo>
                <a:cubicBezTo>
                  <a:pt x="66" y="19"/>
                  <a:pt x="69" y="19"/>
                  <a:pt x="70" y="20"/>
                </a:cubicBezTo>
                <a:lnTo>
                  <a:pt x="70" y="0"/>
                </a:lnTo>
                <a:lnTo>
                  <a:pt x="89" y="0"/>
                </a:lnTo>
                <a:lnTo>
                  <a:pt x="89" y="20"/>
                </a:lnTo>
                <a:cubicBezTo>
                  <a:pt x="92" y="20"/>
                  <a:pt x="95" y="19"/>
                  <a:pt x="99" y="19"/>
                </a:cubicBezTo>
                <a:cubicBezTo>
                  <a:pt x="103" y="19"/>
                  <a:pt x="106" y="19"/>
                  <a:pt x="108" y="19"/>
                </a:cubicBezTo>
                <a:cubicBezTo>
                  <a:pt x="116" y="19"/>
                  <a:pt x="123" y="20"/>
                  <a:pt x="129" y="23"/>
                </a:cubicBezTo>
                <a:cubicBezTo>
                  <a:pt x="135" y="26"/>
                  <a:pt x="141" y="30"/>
                  <a:pt x="145" y="35"/>
                </a:cubicBezTo>
                <a:cubicBezTo>
                  <a:pt x="150" y="40"/>
                  <a:pt x="153" y="47"/>
                  <a:pt x="156" y="55"/>
                </a:cubicBezTo>
                <a:cubicBezTo>
                  <a:pt x="159" y="63"/>
                  <a:pt x="160" y="72"/>
                  <a:pt x="160" y="83"/>
                </a:cubicBezTo>
                <a:cubicBezTo>
                  <a:pt x="160" y="94"/>
                  <a:pt x="158" y="103"/>
                  <a:pt x="156" y="111"/>
                </a:cubicBezTo>
                <a:cubicBezTo>
                  <a:pt x="153" y="120"/>
                  <a:pt x="149" y="126"/>
                  <a:pt x="143" y="132"/>
                </a:cubicBezTo>
                <a:cubicBezTo>
                  <a:pt x="138" y="137"/>
                  <a:pt x="133" y="142"/>
                  <a:pt x="126" y="144"/>
                </a:cubicBezTo>
                <a:cubicBezTo>
                  <a:pt x="119" y="147"/>
                  <a:pt x="112" y="148"/>
                  <a:pt x="104" y="148"/>
                </a:cubicBezTo>
                <a:cubicBezTo>
                  <a:pt x="103" y="148"/>
                  <a:pt x="100" y="148"/>
                  <a:pt x="97" y="148"/>
                </a:cubicBezTo>
                <a:cubicBezTo>
                  <a:pt x="93" y="148"/>
                  <a:pt x="91" y="147"/>
                  <a:pt x="89" y="147"/>
                </a:cubicBezTo>
                <a:lnTo>
                  <a:pt x="89" y="170"/>
                </a:lnTo>
                <a:lnTo>
                  <a:pt x="70" y="170"/>
                </a:lnTo>
                <a:lnTo>
                  <a:pt x="70" y="14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32" name="Freeform 1932"/>
          <p:cNvSpPr>
            <a:spLocks/>
          </p:cNvSpPr>
          <p:nvPr/>
        </p:nvSpPr>
        <p:spPr bwMode="auto">
          <a:xfrm>
            <a:off x="985838" y="438151"/>
            <a:ext cx="82550" cy="115888"/>
          </a:xfrm>
          <a:custGeom>
            <a:avLst/>
            <a:gdLst>
              <a:gd name="T0" fmla="*/ 98 w 117"/>
              <a:gd name="T1" fmla="*/ 51 h 160"/>
              <a:gd name="T2" fmla="*/ 98 w 117"/>
              <a:gd name="T3" fmla="*/ 51 h 160"/>
              <a:gd name="T4" fmla="*/ 99 w 117"/>
              <a:gd name="T5" fmla="*/ 33 h 160"/>
              <a:gd name="T6" fmla="*/ 98 w 117"/>
              <a:gd name="T7" fmla="*/ 33 h 160"/>
              <a:gd name="T8" fmla="*/ 89 w 117"/>
              <a:gd name="T9" fmla="*/ 52 h 160"/>
              <a:gd name="T10" fmla="*/ 11 w 117"/>
              <a:gd name="T11" fmla="*/ 160 h 160"/>
              <a:gd name="T12" fmla="*/ 0 w 117"/>
              <a:gd name="T13" fmla="*/ 160 h 160"/>
              <a:gd name="T14" fmla="*/ 0 w 117"/>
              <a:gd name="T15" fmla="*/ 0 h 160"/>
              <a:gd name="T16" fmla="*/ 19 w 117"/>
              <a:gd name="T17" fmla="*/ 0 h 160"/>
              <a:gd name="T18" fmla="*/ 19 w 117"/>
              <a:gd name="T19" fmla="*/ 110 h 160"/>
              <a:gd name="T20" fmla="*/ 17 w 117"/>
              <a:gd name="T21" fmla="*/ 128 h 160"/>
              <a:gd name="T22" fmla="*/ 18 w 117"/>
              <a:gd name="T23" fmla="*/ 128 h 160"/>
              <a:gd name="T24" fmla="*/ 28 w 117"/>
              <a:gd name="T25" fmla="*/ 109 h 160"/>
              <a:gd name="T26" fmla="*/ 106 w 117"/>
              <a:gd name="T27" fmla="*/ 0 h 160"/>
              <a:gd name="T28" fmla="*/ 117 w 117"/>
              <a:gd name="T29" fmla="*/ 0 h 160"/>
              <a:gd name="T30" fmla="*/ 117 w 117"/>
              <a:gd name="T31" fmla="*/ 160 h 160"/>
              <a:gd name="T32" fmla="*/ 98 w 117"/>
              <a:gd name="T33" fmla="*/ 160 h 160"/>
              <a:gd name="T34" fmla="*/ 98 w 117"/>
              <a:gd name="T35" fmla="*/ 5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0">
                <a:moveTo>
                  <a:pt x="98" y="51"/>
                </a:moveTo>
                <a:lnTo>
                  <a:pt x="98" y="51"/>
                </a:lnTo>
                <a:lnTo>
                  <a:pt x="99" y="33"/>
                </a:lnTo>
                <a:lnTo>
                  <a:pt x="98" y="33"/>
                </a:lnTo>
                <a:lnTo>
                  <a:pt x="89" y="52"/>
                </a:lnTo>
                <a:lnTo>
                  <a:pt x="11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7" y="128"/>
                </a:lnTo>
                <a:lnTo>
                  <a:pt x="18" y="128"/>
                </a:lnTo>
                <a:lnTo>
                  <a:pt x="28" y="109"/>
                </a:lnTo>
                <a:lnTo>
                  <a:pt x="106" y="0"/>
                </a:lnTo>
                <a:lnTo>
                  <a:pt x="117" y="0"/>
                </a:lnTo>
                <a:lnTo>
                  <a:pt x="117" y="160"/>
                </a:lnTo>
                <a:lnTo>
                  <a:pt x="98" y="160"/>
                </a:lnTo>
                <a:lnTo>
                  <a:pt x="98" y="51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33" name="Freeform 1933"/>
          <p:cNvSpPr>
            <a:spLocks/>
          </p:cNvSpPr>
          <p:nvPr/>
        </p:nvSpPr>
        <p:spPr bwMode="auto">
          <a:xfrm>
            <a:off x="1096963" y="438151"/>
            <a:ext cx="82550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34" name="Freeform 1934"/>
          <p:cNvSpPr>
            <a:spLocks noEditPoints="1"/>
          </p:cNvSpPr>
          <p:nvPr/>
        </p:nvSpPr>
        <p:spPr bwMode="auto">
          <a:xfrm>
            <a:off x="1195390" y="436564"/>
            <a:ext cx="92075" cy="117475"/>
          </a:xfrm>
          <a:custGeom>
            <a:avLst/>
            <a:gdLst>
              <a:gd name="T0" fmla="*/ 41 w 130"/>
              <a:gd name="T1" fmla="*/ 102 h 163"/>
              <a:gd name="T2" fmla="*/ 41 w 130"/>
              <a:gd name="T3" fmla="*/ 102 h 163"/>
              <a:gd name="T4" fmla="*/ 88 w 130"/>
              <a:gd name="T5" fmla="*/ 102 h 163"/>
              <a:gd name="T6" fmla="*/ 70 w 130"/>
              <a:gd name="T7" fmla="*/ 53 h 163"/>
              <a:gd name="T8" fmla="*/ 65 w 130"/>
              <a:gd name="T9" fmla="*/ 29 h 163"/>
              <a:gd name="T10" fmla="*/ 64 w 130"/>
              <a:gd name="T11" fmla="*/ 29 h 163"/>
              <a:gd name="T12" fmla="*/ 59 w 130"/>
              <a:gd name="T13" fmla="*/ 54 h 163"/>
              <a:gd name="T14" fmla="*/ 41 w 130"/>
              <a:gd name="T15" fmla="*/ 102 h 163"/>
              <a:gd name="T16" fmla="*/ 94 w 130"/>
              <a:gd name="T17" fmla="*/ 119 h 163"/>
              <a:gd name="T18" fmla="*/ 94 w 130"/>
              <a:gd name="T19" fmla="*/ 119 h 163"/>
              <a:gd name="T20" fmla="*/ 35 w 130"/>
              <a:gd name="T21" fmla="*/ 119 h 163"/>
              <a:gd name="T22" fmla="*/ 19 w 130"/>
              <a:gd name="T23" fmla="*/ 163 h 163"/>
              <a:gd name="T24" fmla="*/ 0 w 130"/>
              <a:gd name="T25" fmla="*/ 163 h 163"/>
              <a:gd name="T26" fmla="*/ 61 w 130"/>
              <a:gd name="T27" fmla="*/ 0 h 163"/>
              <a:gd name="T28" fmla="*/ 69 w 130"/>
              <a:gd name="T29" fmla="*/ 0 h 163"/>
              <a:gd name="T30" fmla="*/ 130 w 130"/>
              <a:gd name="T31" fmla="*/ 163 h 163"/>
              <a:gd name="T32" fmla="*/ 110 w 130"/>
              <a:gd name="T33" fmla="*/ 163 h 163"/>
              <a:gd name="T34" fmla="*/ 94 w 130"/>
              <a:gd name="T35" fmla="*/ 119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0" h="163">
                <a:moveTo>
                  <a:pt x="41" y="102"/>
                </a:moveTo>
                <a:lnTo>
                  <a:pt x="41" y="102"/>
                </a:lnTo>
                <a:lnTo>
                  <a:pt x="88" y="102"/>
                </a:lnTo>
                <a:lnTo>
                  <a:pt x="70" y="53"/>
                </a:lnTo>
                <a:lnTo>
                  <a:pt x="65" y="29"/>
                </a:lnTo>
                <a:lnTo>
                  <a:pt x="64" y="29"/>
                </a:lnTo>
                <a:lnTo>
                  <a:pt x="59" y="54"/>
                </a:lnTo>
                <a:lnTo>
                  <a:pt x="41" y="102"/>
                </a:lnTo>
                <a:close/>
                <a:moveTo>
                  <a:pt x="94" y="119"/>
                </a:moveTo>
                <a:lnTo>
                  <a:pt x="94" y="119"/>
                </a:lnTo>
                <a:lnTo>
                  <a:pt x="35" y="119"/>
                </a:lnTo>
                <a:lnTo>
                  <a:pt x="19" y="163"/>
                </a:lnTo>
                <a:lnTo>
                  <a:pt x="0" y="163"/>
                </a:lnTo>
                <a:lnTo>
                  <a:pt x="61" y="0"/>
                </a:lnTo>
                <a:lnTo>
                  <a:pt x="69" y="0"/>
                </a:lnTo>
                <a:lnTo>
                  <a:pt x="130" y="163"/>
                </a:lnTo>
                <a:lnTo>
                  <a:pt x="110" y="163"/>
                </a:lnTo>
                <a:lnTo>
                  <a:pt x="94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35" name="Freeform 1935"/>
          <p:cNvSpPr>
            <a:spLocks/>
          </p:cNvSpPr>
          <p:nvPr/>
        </p:nvSpPr>
        <p:spPr bwMode="auto">
          <a:xfrm>
            <a:off x="1304928" y="438151"/>
            <a:ext cx="80963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36" name="Freeform 1936"/>
          <p:cNvSpPr>
            <a:spLocks/>
          </p:cNvSpPr>
          <p:nvPr/>
        </p:nvSpPr>
        <p:spPr bwMode="auto">
          <a:xfrm>
            <a:off x="1409701" y="436565"/>
            <a:ext cx="77788" cy="119063"/>
          </a:xfrm>
          <a:custGeom>
            <a:avLst/>
            <a:gdLst>
              <a:gd name="T0" fmla="*/ 109 w 109"/>
              <a:gd name="T1" fmla="*/ 157 h 166"/>
              <a:gd name="T2" fmla="*/ 109 w 109"/>
              <a:gd name="T3" fmla="*/ 157 h 166"/>
              <a:gd name="T4" fmla="*/ 92 w 109"/>
              <a:gd name="T5" fmla="*/ 164 h 166"/>
              <a:gd name="T6" fmla="*/ 69 w 109"/>
              <a:gd name="T7" fmla="*/ 166 h 166"/>
              <a:gd name="T8" fmla="*/ 42 w 109"/>
              <a:gd name="T9" fmla="*/ 161 h 166"/>
              <a:gd name="T10" fmla="*/ 20 w 109"/>
              <a:gd name="T11" fmla="*/ 146 h 166"/>
              <a:gd name="T12" fmla="*/ 5 w 109"/>
              <a:gd name="T13" fmla="*/ 120 h 166"/>
              <a:gd name="T14" fmla="*/ 0 w 109"/>
              <a:gd name="T15" fmla="*/ 83 h 166"/>
              <a:gd name="T16" fmla="*/ 6 w 109"/>
              <a:gd name="T17" fmla="*/ 45 h 166"/>
              <a:gd name="T18" fmla="*/ 22 w 109"/>
              <a:gd name="T19" fmla="*/ 19 h 166"/>
              <a:gd name="T20" fmla="*/ 44 w 109"/>
              <a:gd name="T21" fmla="*/ 4 h 166"/>
              <a:gd name="T22" fmla="*/ 69 w 109"/>
              <a:gd name="T23" fmla="*/ 0 h 166"/>
              <a:gd name="T24" fmla="*/ 92 w 109"/>
              <a:gd name="T25" fmla="*/ 1 h 166"/>
              <a:gd name="T26" fmla="*/ 107 w 109"/>
              <a:gd name="T27" fmla="*/ 5 h 166"/>
              <a:gd name="T28" fmla="*/ 102 w 109"/>
              <a:gd name="T29" fmla="*/ 22 h 166"/>
              <a:gd name="T30" fmla="*/ 71 w 109"/>
              <a:gd name="T31" fmla="*/ 17 h 166"/>
              <a:gd name="T32" fmla="*/ 52 w 109"/>
              <a:gd name="T33" fmla="*/ 20 h 166"/>
              <a:gd name="T34" fmla="*/ 36 w 109"/>
              <a:gd name="T35" fmla="*/ 32 h 166"/>
              <a:gd name="T36" fmla="*/ 24 w 109"/>
              <a:gd name="T37" fmla="*/ 52 h 166"/>
              <a:gd name="T38" fmla="*/ 20 w 109"/>
              <a:gd name="T39" fmla="*/ 83 h 166"/>
              <a:gd name="T40" fmla="*/ 24 w 109"/>
              <a:gd name="T41" fmla="*/ 112 h 166"/>
              <a:gd name="T42" fmla="*/ 35 w 109"/>
              <a:gd name="T43" fmla="*/ 132 h 166"/>
              <a:gd name="T44" fmla="*/ 52 w 109"/>
              <a:gd name="T45" fmla="*/ 145 h 166"/>
              <a:gd name="T46" fmla="*/ 74 w 109"/>
              <a:gd name="T47" fmla="*/ 149 h 166"/>
              <a:gd name="T48" fmla="*/ 92 w 109"/>
              <a:gd name="T49" fmla="*/ 147 h 166"/>
              <a:gd name="T50" fmla="*/ 105 w 109"/>
              <a:gd name="T51" fmla="*/ 142 h 166"/>
              <a:gd name="T52" fmla="*/ 109 w 109"/>
              <a:gd name="T53" fmla="*/ 15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6">
                <a:moveTo>
                  <a:pt x="109" y="157"/>
                </a:moveTo>
                <a:lnTo>
                  <a:pt x="109" y="157"/>
                </a:lnTo>
                <a:cubicBezTo>
                  <a:pt x="105" y="160"/>
                  <a:pt x="99" y="163"/>
                  <a:pt x="92" y="164"/>
                </a:cubicBezTo>
                <a:cubicBezTo>
                  <a:pt x="85" y="165"/>
                  <a:pt x="77" y="166"/>
                  <a:pt x="69" y="166"/>
                </a:cubicBezTo>
                <a:cubicBezTo>
                  <a:pt x="60" y="166"/>
                  <a:pt x="51" y="164"/>
                  <a:pt x="42" y="161"/>
                </a:cubicBezTo>
                <a:cubicBezTo>
                  <a:pt x="34" y="158"/>
                  <a:pt x="26" y="153"/>
                  <a:pt x="20" y="146"/>
                </a:cubicBezTo>
                <a:cubicBezTo>
                  <a:pt x="14" y="139"/>
                  <a:pt x="9" y="131"/>
                  <a:pt x="5" y="120"/>
                </a:cubicBezTo>
                <a:cubicBezTo>
                  <a:pt x="2" y="110"/>
                  <a:pt x="0" y="97"/>
                  <a:pt x="0" y="83"/>
                </a:cubicBezTo>
                <a:cubicBezTo>
                  <a:pt x="0" y="68"/>
                  <a:pt x="2" y="55"/>
                  <a:pt x="6" y="45"/>
                </a:cubicBezTo>
                <a:cubicBezTo>
                  <a:pt x="10" y="34"/>
                  <a:pt x="15" y="26"/>
                  <a:pt x="22" y="19"/>
                </a:cubicBezTo>
                <a:cubicBezTo>
                  <a:pt x="28" y="12"/>
                  <a:pt x="36" y="8"/>
                  <a:pt x="44" y="4"/>
                </a:cubicBezTo>
                <a:cubicBezTo>
                  <a:pt x="52" y="1"/>
                  <a:pt x="61" y="0"/>
                  <a:pt x="69" y="0"/>
                </a:cubicBezTo>
                <a:cubicBezTo>
                  <a:pt x="79" y="0"/>
                  <a:pt x="86" y="0"/>
                  <a:pt x="92" y="1"/>
                </a:cubicBezTo>
                <a:cubicBezTo>
                  <a:pt x="98" y="2"/>
                  <a:pt x="103" y="4"/>
                  <a:pt x="107" y="5"/>
                </a:cubicBezTo>
                <a:lnTo>
                  <a:pt x="102" y="22"/>
                </a:lnTo>
                <a:cubicBezTo>
                  <a:pt x="95" y="19"/>
                  <a:pt x="84" y="17"/>
                  <a:pt x="71" y="17"/>
                </a:cubicBezTo>
                <a:cubicBezTo>
                  <a:pt x="65" y="17"/>
                  <a:pt x="58" y="18"/>
                  <a:pt x="52" y="20"/>
                </a:cubicBezTo>
                <a:cubicBezTo>
                  <a:pt x="46" y="23"/>
                  <a:pt x="41" y="26"/>
                  <a:pt x="36" y="32"/>
                </a:cubicBezTo>
                <a:cubicBezTo>
                  <a:pt x="31" y="37"/>
                  <a:pt x="27" y="44"/>
                  <a:pt x="24" y="52"/>
                </a:cubicBezTo>
                <a:cubicBezTo>
                  <a:pt x="21" y="60"/>
                  <a:pt x="20" y="71"/>
                  <a:pt x="20" y="83"/>
                </a:cubicBezTo>
                <a:cubicBezTo>
                  <a:pt x="20" y="94"/>
                  <a:pt x="21" y="104"/>
                  <a:pt x="24" y="112"/>
                </a:cubicBezTo>
                <a:cubicBezTo>
                  <a:pt x="27" y="120"/>
                  <a:pt x="31" y="127"/>
                  <a:pt x="35" y="132"/>
                </a:cubicBezTo>
                <a:cubicBezTo>
                  <a:pt x="40" y="138"/>
                  <a:pt x="46" y="142"/>
                  <a:pt x="52" y="145"/>
                </a:cubicBezTo>
                <a:cubicBezTo>
                  <a:pt x="59" y="148"/>
                  <a:pt x="66" y="149"/>
                  <a:pt x="74" y="149"/>
                </a:cubicBezTo>
                <a:cubicBezTo>
                  <a:pt x="80" y="149"/>
                  <a:pt x="86" y="148"/>
                  <a:pt x="92" y="147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37" name="Freeform 1937"/>
          <p:cNvSpPr>
            <a:spLocks noEditPoints="1"/>
          </p:cNvSpPr>
          <p:nvPr/>
        </p:nvSpPr>
        <p:spPr bwMode="auto">
          <a:xfrm>
            <a:off x="1500190" y="436565"/>
            <a:ext cx="92075" cy="119063"/>
          </a:xfrm>
          <a:custGeom>
            <a:avLst/>
            <a:gdLst>
              <a:gd name="T0" fmla="*/ 20 w 131"/>
              <a:gd name="T1" fmla="*/ 83 h 166"/>
              <a:gd name="T2" fmla="*/ 20 w 131"/>
              <a:gd name="T3" fmla="*/ 83 h 166"/>
              <a:gd name="T4" fmla="*/ 23 w 131"/>
              <a:gd name="T5" fmla="*/ 108 h 166"/>
              <a:gd name="T6" fmla="*/ 31 w 131"/>
              <a:gd name="T7" fmla="*/ 129 h 166"/>
              <a:gd name="T8" fmla="*/ 45 w 131"/>
              <a:gd name="T9" fmla="*/ 144 h 166"/>
              <a:gd name="T10" fmla="*/ 65 w 131"/>
              <a:gd name="T11" fmla="*/ 149 h 166"/>
              <a:gd name="T12" fmla="*/ 99 w 131"/>
              <a:gd name="T13" fmla="*/ 133 h 166"/>
              <a:gd name="T14" fmla="*/ 111 w 131"/>
              <a:gd name="T15" fmla="*/ 83 h 166"/>
              <a:gd name="T16" fmla="*/ 108 w 131"/>
              <a:gd name="T17" fmla="*/ 58 h 166"/>
              <a:gd name="T18" fmla="*/ 100 w 131"/>
              <a:gd name="T19" fmla="*/ 37 h 166"/>
              <a:gd name="T20" fmla="*/ 86 w 131"/>
              <a:gd name="T21" fmla="*/ 22 h 166"/>
              <a:gd name="T22" fmla="*/ 65 w 131"/>
              <a:gd name="T23" fmla="*/ 17 h 166"/>
              <a:gd name="T24" fmla="*/ 32 w 131"/>
              <a:gd name="T25" fmla="*/ 33 h 166"/>
              <a:gd name="T26" fmla="*/ 20 w 131"/>
              <a:gd name="T27" fmla="*/ 83 h 166"/>
              <a:gd name="T28" fmla="*/ 0 w 131"/>
              <a:gd name="T29" fmla="*/ 83 h 166"/>
              <a:gd name="T30" fmla="*/ 0 w 131"/>
              <a:gd name="T31" fmla="*/ 83 h 166"/>
              <a:gd name="T32" fmla="*/ 17 w 131"/>
              <a:gd name="T33" fmla="*/ 21 h 166"/>
              <a:gd name="T34" fmla="*/ 65 w 131"/>
              <a:gd name="T35" fmla="*/ 0 h 166"/>
              <a:gd name="T36" fmla="*/ 95 w 131"/>
              <a:gd name="T37" fmla="*/ 6 h 166"/>
              <a:gd name="T38" fmla="*/ 115 w 131"/>
              <a:gd name="T39" fmla="*/ 23 h 166"/>
              <a:gd name="T40" fmla="*/ 127 w 131"/>
              <a:gd name="T41" fmla="*/ 49 h 166"/>
              <a:gd name="T42" fmla="*/ 131 w 131"/>
              <a:gd name="T43" fmla="*/ 83 h 166"/>
              <a:gd name="T44" fmla="*/ 114 w 131"/>
              <a:gd name="T45" fmla="*/ 145 h 166"/>
              <a:gd name="T46" fmla="*/ 65 w 131"/>
              <a:gd name="T47" fmla="*/ 166 h 166"/>
              <a:gd name="T48" fmla="*/ 36 w 131"/>
              <a:gd name="T49" fmla="*/ 160 h 166"/>
              <a:gd name="T50" fmla="*/ 16 w 131"/>
              <a:gd name="T51" fmla="*/ 143 h 166"/>
              <a:gd name="T52" fmla="*/ 4 w 131"/>
              <a:gd name="T53" fmla="*/ 117 h 166"/>
              <a:gd name="T54" fmla="*/ 0 w 131"/>
              <a:gd name="T55" fmla="*/ 8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6">
                <a:moveTo>
                  <a:pt x="20" y="83"/>
                </a:moveTo>
                <a:lnTo>
                  <a:pt x="20" y="83"/>
                </a:lnTo>
                <a:cubicBezTo>
                  <a:pt x="20" y="92"/>
                  <a:pt x="21" y="100"/>
                  <a:pt x="23" y="108"/>
                </a:cubicBezTo>
                <a:cubicBezTo>
                  <a:pt x="24" y="116"/>
                  <a:pt x="27" y="123"/>
                  <a:pt x="31" y="129"/>
                </a:cubicBezTo>
                <a:cubicBezTo>
                  <a:pt x="35" y="135"/>
                  <a:pt x="39" y="140"/>
                  <a:pt x="45" y="144"/>
                </a:cubicBezTo>
                <a:cubicBezTo>
                  <a:pt x="51" y="147"/>
                  <a:pt x="57" y="149"/>
                  <a:pt x="65" y="149"/>
                </a:cubicBezTo>
                <a:cubicBezTo>
                  <a:pt x="79" y="149"/>
                  <a:pt x="91" y="144"/>
                  <a:pt x="99" y="133"/>
                </a:cubicBezTo>
                <a:cubicBezTo>
                  <a:pt x="107" y="122"/>
                  <a:pt x="111" y="105"/>
                  <a:pt x="111" y="83"/>
                </a:cubicBezTo>
                <a:cubicBezTo>
                  <a:pt x="111" y="74"/>
                  <a:pt x="110" y="66"/>
                  <a:pt x="108" y="58"/>
                </a:cubicBezTo>
                <a:cubicBezTo>
                  <a:pt x="107" y="50"/>
                  <a:pt x="104" y="43"/>
                  <a:pt x="100" y="37"/>
                </a:cubicBezTo>
                <a:cubicBezTo>
                  <a:pt x="96" y="31"/>
                  <a:pt x="92" y="26"/>
                  <a:pt x="86" y="22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2"/>
                  <a:pt x="32" y="33"/>
                </a:cubicBezTo>
                <a:cubicBezTo>
                  <a:pt x="24" y="44"/>
                  <a:pt x="20" y="60"/>
                  <a:pt x="20" y="83"/>
                </a:cubicBezTo>
                <a:close/>
                <a:moveTo>
                  <a:pt x="0" y="83"/>
                </a:moveTo>
                <a:lnTo>
                  <a:pt x="0" y="83"/>
                </a:lnTo>
                <a:cubicBezTo>
                  <a:pt x="0" y="56"/>
                  <a:pt x="6" y="36"/>
                  <a:pt x="17" y="21"/>
                </a:cubicBezTo>
                <a:cubicBezTo>
                  <a:pt x="28" y="7"/>
                  <a:pt x="44" y="0"/>
                  <a:pt x="65" y="0"/>
                </a:cubicBezTo>
                <a:cubicBezTo>
                  <a:pt x="77" y="0"/>
                  <a:pt x="86" y="2"/>
                  <a:pt x="95" y="6"/>
                </a:cubicBezTo>
                <a:cubicBezTo>
                  <a:pt x="103" y="10"/>
                  <a:pt x="110" y="15"/>
                  <a:pt x="115" y="23"/>
                </a:cubicBezTo>
                <a:cubicBezTo>
                  <a:pt x="121" y="30"/>
                  <a:pt x="125" y="39"/>
                  <a:pt x="127" y="49"/>
                </a:cubicBezTo>
                <a:cubicBezTo>
                  <a:pt x="130" y="59"/>
                  <a:pt x="131" y="70"/>
                  <a:pt x="131" y="83"/>
                </a:cubicBezTo>
                <a:cubicBezTo>
                  <a:pt x="131" y="110"/>
                  <a:pt x="125" y="130"/>
                  <a:pt x="114" y="145"/>
                </a:cubicBezTo>
                <a:cubicBezTo>
                  <a:pt x="103" y="159"/>
                  <a:pt x="86" y="166"/>
                  <a:pt x="65" y="166"/>
                </a:cubicBezTo>
                <a:cubicBezTo>
                  <a:pt x="54" y="166"/>
                  <a:pt x="44" y="164"/>
                  <a:pt x="36" y="160"/>
                </a:cubicBezTo>
                <a:cubicBezTo>
                  <a:pt x="28" y="156"/>
                  <a:pt x="21" y="150"/>
                  <a:pt x="16" y="143"/>
                </a:cubicBezTo>
                <a:cubicBezTo>
                  <a:pt x="10" y="136"/>
                  <a:pt x="6" y="127"/>
                  <a:pt x="4" y="117"/>
                </a:cubicBezTo>
                <a:cubicBezTo>
                  <a:pt x="1" y="107"/>
                  <a:pt x="0" y="95"/>
                  <a:pt x="0" y="83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38" name="Freeform 1938"/>
          <p:cNvSpPr>
            <a:spLocks noEditPoints="1"/>
          </p:cNvSpPr>
          <p:nvPr/>
        </p:nvSpPr>
        <p:spPr bwMode="auto">
          <a:xfrm>
            <a:off x="1617663" y="436565"/>
            <a:ext cx="71438" cy="119063"/>
          </a:xfrm>
          <a:custGeom>
            <a:avLst/>
            <a:gdLst>
              <a:gd name="T0" fmla="*/ 43 w 101"/>
              <a:gd name="T1" fmla="*/ 148 h 164"/>
              <a:gd name="T2" fmla="*/ 43 w 101"/>
              <a:gd name="T3" fmla="*/ 148 h 164"/>
              <a:gd name="T4" fmla="*/ 57 w 101"/>
              <a:gd name="T5" fmla="*/ 146 h 164"/>
              <a:gd name="T6" fmla="*/ 70 w 101"/>
              <a:gd name="T7" fmla="*/ 140 h 164"/>
              <a:gd name="T8" fmla="*/ 78 w 101"/>
              <a:gd name="T9" fmla="*/ 131 h 164"/>
              <a:gd name="T10" fmla="*/ 81 w 101"/>
              <a:gd name="T11" fmla="*/ 118 h 164"/>
              <a:gd name="T12" fmla="*/ 77 w 101"/>
              <a:gd name="T13" fmla="*/ 103 h 164"/>
              <a:gd name="T14" fmla="*/ 67 w 101"/>
              <a:gd name="T15" fmla="*/ 94 h 164"/>
              <a:gd name="T16" fmla="*/ 54 w 101"/>
              <a:gd name="T17" fmla="*/ 90 h 164"/>
              <a:gd name="T18" fmla="*/ 39 w 101"/>
              <a:gd name="T19" fmla="*/ 88 h 164"/>
              <a:gd name="T20" fmla="*/ 19 w 101"/>
              <a:gd name="T21" fmla="*/ 88 h 164"/>
              <a:gd name="T22" fmla="*/ 19 w 101"/>
              <a:gd name="T23" fmla="*/ 146 h 164"/>
              <a:gd name="T24" fmla="*/ 23 w 101"/>
              <a:gd name="T25" fmla="*/ 147 h 164"/>
              <a:gd name="T26" fmla="*/ 30 w 101"/>
              <a:gd name="T27" fmla="*/ 147 h 164"/>
              <a:gd name="T28" fmla="*/ 37 w 101"/>
              <a:gd name="T29" fmla="*/ 147 h 164"/>
              <a:gd name="T30" fmla="*/ 43 w 101"/>
              <a:gd name="T31" fmla="*/ 148 h 164"/>
              <a:gd name="T32" fmla="*/ 31 w 101"/>
              <a:gd name="T33" fmla="*/ 72 h 164"/>
              <a:gd name="T34" fmla="*/ 31 w 101"/>
              <a:gd name="T35" fmla="*/ 72 h 164"/>
              <a:gd name="T36" fmla="*/ 40 w 101"/>
              <a:gd name="T37" fmla="*/ 72 h 164"/>
              <a:gd name="T38" fmla="*/ 49 w 101"/>
              <a:gd name="T39" fmla="*/ 71 h 164"/>
              <a:gd name="T40" fmla="*/ 60 w 101"/>
              <a:gd name="T41" fmla="*/ 67 h 164"/>
              <a:gd name="T42" fmla="*/ 68 w 101"/>
              <a:gd name="T43" fmla="*/ 61 h 164"/>
              <a:gd name="T44" fmla="*/ 74 w 101"/>
              <a:gd name="T45" fmla="*/ 52 h 164"/>
              <a:gd name="T46" fmla="*/ 76 w 101"/>
              <a:gd name="T47" fmla="*/ 42 h 164"/>
              <a:gd name="T48" fmla="*/ 73 w 101"/>
              <a:gd name="T49" fmla="*/ 30 h 164"/>
              <a:gd name="T50" fmla="*/ 66 w 101"/>
              <a:gd name="T51" fmla="*/ 22 h 164"/>
              <a:gd name="T52" fmla="*/ 55 w 101"/>
              <a:gd name="T53" fmla="*/ 18 h 164"/>
              <a:gd name="T54" fmla="*/ 42 w 101"/>
              <a:gd name="T55" fmla="*/ 16 h 164"/>
              <a:gd name="T56" fmla="*/ 28 w 101"/>
              <a:gd name="T57" fmla="*/ 17 h 164"/>
              <a:gd name="T58" fmla="*/ 19 w 101"/>
              <a:gd name="T59" fmla="*/ 18 h 164"/>
              <a:gd name="T60" fmla="*/ 19 w 101"/>
              <a:gd name="T61" fmla="*/ 72 h 164"/>
              <a:gd name="T62" fmla="*/ 31 w 101"/>
              <a:gd name="T63" fmla="*/ 72 h 164"/>
              <a:gd name="T64" fmla="*/ 96 w 101"/>
              <a:gd name="T65" fmla="*/ 38 h 164"/>
              <a:gd name="T66" fmla="*/ 96 w 101"/>
              <a:gd name="T67" fmla="*/ 38 h 164"/>
              <a:gd name="T68" fmla="*/ 95 w 101"/>
              <a:gd name="T69" fmla="*/ 50 h 164"/>
              <a:gd name="T70" fmla="*/ 89 w 101"/>
              <a:gd name="T71" fmla="*/ 61 h 164"/>
              <a:gd name="T72" fmla="*/ 80 w 101"/>
              <a:gd name="T73" fmla="*/ 70 h 164"/>
              <a:gd name="T74" fmla="*/ 66 w 101"/>
              <a:gd name="T75" fmla="*/ 76 h 164"/>
              <a:gd name="T76" fmla="*/ 66 w 101"/>
              <a:gd name="T77" fmla="*/ 77 h 164"/>
              <a:gd name="T78" fmla="*/ 79 w 101"/>
              <a:gd name="T79" fmla="*/ 81 h 164"/>
              <a:gd name="T80" fmla="*/ 91 w 101"/>
              <a:gd name="T81" fmla="*/ 89 h 164"/>
              <a:gd name="T82" fmla="*/ 98 w 101"/>
              <a:gd name="T83" fmla="*/ 100 h 164"/>
              <a:gd name="T84" fmla="*/ 101 w 101"/>
              <a:gd name="T85" fmla="*/ 117 h 164"/>
              <a:gd name="T86" fmla="*/ 96 w 101"/>
              <a:gd name="T87" fmla="*/ 138 h 164"/>
              <a:gd name="T88" fmla="*/ 83 w 101"/>
              <a:gd name="T89" fmla="*/ 153 h 164"/>
              <a:gd name="T90" fmla="*/ 63 w 101"/>
              <a:gd name="T91" fmla="*/ 161 h 164"/>
              <a:gd name="T92" fmla="*/ 41 w 101"/>
              <a:gd name="T93" fmla="*/ 164 h 164"/>
              <a:gd name="T94" fmla="*/ 32 w 101"/>
              <a:gd name="T95" fmla="*/ 164 h 164"/>
              <a:gd name="T96" fmla="*/ 21 w 101"/>
              <a:gd name="T97" fmla="*/ 164 h 164"/>
              <a:gd name="T98" fmla="*/ 10 w 101"/>
              <a:gd name="T99" fmla="*/ 163 h 164"/>
              <a:gd name="T100" fmla="*/ 0 w 101"/>
              <a:gd name="T101" fmla="*/ 161 h 164"/>
              <a:gd name="T102" fmla="*/ 0 w 101"/>
              <a:gd name="T103" fmla="*/ 3 h 164"/>
              <a:gd name="T104" fmla="*/ 19 w 101"/>
              <a:gd name="T105" fmla="*/ 1 h 164"/>
              <a:gd name="T106" fmla="*/ 44 w 101"/>
              <a:gd name="T107" fmla="*/ 0 h 164"/>
              <a:gd name="T108" fmla="*/ 62 w 101"/>
              <a:gd name="T109" fmla="*/ 1 h 164"/>
              <a:gd name="T110" fmla="*/ 79 w 101"/>
              <a:gd name="T111" fmla="*/ 7 h 164"/>
              <a:gd name="T112" fmla="*/ 92 w 101"/>
              <a:gd name="T113" fmla="*/ 19 h 164"/>
              <a:gd name="T114" fmla="*/ 96 w 101"/>
              <a:gd name="T115" fmla="*/ 38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1" h="164">
                <a:moveTo>
                  <a:pt x="43" y="148"/>
                </a:moveTo>
                <a:lnTo>
                  <a:pt x="43" y="148"/>
                </a:lnTo>
                <a:cubicBezTo>
                  <a:pt x="48" y="148"/>
                  <a:pt x="53" y="147"/>
                  <a:pt x="57" y="146"/>
                </a:cubicBezTo>
                <a:cubicBezTo>
                  <a:pt x="62" y="145"/>
                  <a:pt x="66" y="143"/>
                  <a:pt x="70" y="140"/>
                </a:cubicBezTo>
                <a:cubicBezTo>
                  <a:pt x="73" y="138"/>
                  <a:pt x="76" y="135"/>
                  <a:pt x="78" y="131"/>
                </a:cubicBezTo>
                <a:cubicBezTo>
                  <a:pt x="80" y="127"/>
                  <a:pt x="81" y="123"/>
                  <a:pt x="81" y="118"/>
                </a:cubicBezTo>
                <a:cubicBezTo>
                  <a:pt x="81" y="112"/>
                  <a:pt x="80" y="107"/>
                  <a:pt x="77" y="103"/>
                </a:cubicBezTo>
                <a:cubicBezTo>
                  <a:pt x="75" y="99"/>
                  <a:pt x="72" y="96"/>
                  <a:pt x="67" y="94"/>
                </a:cubicBezTo>
                <a:cubicBezTo>
                  <a:pt x="63" y="92"/>
                  <a:pt x="59" y="90"/>
                  <a:pt x="54" y="90"/>
                </a:cubicBezTo>
                <a:cubicBezTo>
                  <a:pt x="49" y="89"/>
                  <a:pt x="44" y="88"/>
                  <a:pt x="39" y="88"/>
                </a:cubicBezTo>
                <a:lnTo>
                  <a:pt x="19" y="88"/>
                </a:lnTo>
                <a:lnTo>
                  <a:pt x="19" y="146"/>
                </a:lnTo>
                <a:cubicBezTo>
                  <a:pt x="20" y="146"/>
                  <a:pt x="21" y="146"/>
                  <a:pt x="23" y="147"/>
                </a:cubicBezTo>
                <a:cubicBezTo>
                  <a:pt x="25" y="147"/>
                  <a:pt x="27" y="147"/>
                  <a:pt x="30" y="147"/>
                </a:cubicBezTo>
                <a:cubicBezTo>
                  <a:pt x="32" y="147"/>
                  <a:pt x="34" y="147"/>
                  <a:pt x="37" y="147"/>
                </a:cubicBezTo>
                <a:cubicBezTo>
                  <a:pt x="39" y="148"/>
                  <a:pt x="41" y="148"/>
                  <a:pt x="43" y="148"/>
                </a:cubicBezTo>
                <a:close/>
                <a:moveTo>
                  <a:pt x="31" y="72"/>
                </a:moveTo>
                <a:lnTo>
                  <a:pt x="31" y="72"/>
                </a:lnTo>
                <a:cubicBezTo>
                  <a:pt x="33" y="72"/>
                  <a:pt x="36" y="72"/>
                  <a:pt x="40" y="72"/>
                </a:cubicBezTo>
                <a:cubicBezTo>
                  <a:pt x="44" y="72"/>
                  <a:pt x="47" y="72"/>
                  <a:pt x="49" y="71"/>
                </a:cubicBezTo>
                <a:cubicBezTo>
                  <a:pt x="53" y="70"/>
                  <a:pt x="56" y="69"/>
                  <a:pt x="60" y="67"/>
                </a:cubicBezTo>
                <a:cubicBezTo>
                  <a:pt x="63" y="65"/>
                  <a:pt x="66" y="63"/>
                  <a:pt x="68" y="61"/>
                </a:cubicBezTo>
                <a:cubicBezTo>
                  <a:pt x="71" y="58"/>
                  <a:pt x="73" y="56"/>
                  <a:pt x="74" y="52"/>
                </a:cubicBezTo>
                <a:cubicBezTo>
                  <a:pt x="76" y="49"/>
                  <a:pt x="76" y="46"/>
                  <a:pt x="76" y="42"/>
                </a:cubicBezTo>
                <a:cubicBezTo>
                  <a:pt x="76" y="37"/>
                  <a:pt x="75" y="33"/>
                  <a:pt x="73" y="30"/>
                </a:cubicBezTo>
                <a:cubicBezTo>
                  <a:pt x="72" y="26"/>
                  <a:pt x="69" y="24"/>
                  <a:pt x="66" y="22"/>
                </a:cubicBezTo>
                <a:cubicBezTo>
                  <a:pt x="63" y="20"/>
                  <a:pt x="59" y="18"/>
                  <a:pt x="55" y="18"/>
                </a:cubicBezTo>
                <a:cubicBezTo>
                  <a:pt x="51" y="17"/>
                  <a:pt x="46" y="16"/>
                  <a:pt x="42" y="16"/>
                </a:cubicBezTo>
                <a:cubicBezTo>
                  <a:pt x="37" y="16"/>
                  <a:pt x="32" y="16"/>
                  <a:pt x="28" y="17"/>
                </a:cubicBezTo>
                <a:cubicBezTo>
                  <a:pt x="24" y="17"/>
                  <a:pt x="21" y="17"/>
                  <a:pt x="19" y="18"/>
                </a:cubicBezTo>
                <a:lnTo>
                  <a:pt x="19" y="72"/>
                </a:lnTo>
                <a:lnTo>
                  <a:pt x="31" y="72"/>
                </a:lnTo>
                <a:close/>
                <a:moveTo>
                  <a:pt x="96" y="38"/>
                </a:moveTo>
                <a:lnTo>
                  <a:pt x="96" y="38"/>
                </a:lnTo>
                <a:cubicBezTo>
                  <a:pt x="96" y="42"/>
                  <a:pt x="96" y="46"/>
                  <a:pt x="95" y="50"/>
                </a:cubicBezTo>
                <a:cubicBezTo>
                  <a:pt x="93" y="54"/>
                  <a:pt x="92" y="58"/>
                  <a:pt x="89" y="61"/>
                </a:cubicBezTo>
                <a:cubicBezTo>
                  <a:pt x="87" y="65"/>
                  <a:pt x="84" y="68"/>
                  <a:pt x="80" y="70"/>
                </a:cubicBezTo>
                <a:cubicBezTo>
                  <a:pt x="76" y="73"/>
                  <a:pt x="71" y="75"/>
                  <a:pt x="66" y="76"/>
                </a:cubicBezTo>
                <a:lnTo>
                  <a:pt x="66" y="77"/>
                </a:lnTo>
                <a:cubicBezTo>
                  <a:pt x="71" y="78"/>
                  <a:pt x="75" y="79"/>
                  <a:pt x="79" y="81"/>
                </a:cubicBezTo>
                <a:cubicBezTo>
                  <a:pt x="84" y="83"/>
                  <a:pt x="87" y="85"/>
                  <a:pt x="91" y="89"/>
                </a:cubicBezTo>
                <a:cubicBezTo>
                  <a:pt x="94" y="92"/>
                  <a:pt x="96" y="96"/>
                  <a:pt x="98" y="100"/>
                </a:cubicBezTo>
                <a:cubicBezTo>
                  <a:pt x="100" y="105"/>
                  <a:pt x="101" y="110"/>
                  <a:pt x="101" y="117"/>
                </a:cubicBezTo>
                <a:cubicBezTo>
                  <a:pt x="101" y="125"/>
                  <a:pt x="100" y="132"/>
                  <a:pt x="96" y="138"/>
                </a:cubicBezTo>
                <a:cubicBezTo>
                  <a:pt x="93" y="144"/>
                  <a:pt x="88" y="149"/>
                  <a:pt x="83" y="153"/>
                </a:cubicBezTo>
                <a:cubicBezTo>
                  <a:pt x="77" y="157"/>
                  <a:pt x="71" y="160"/>
                  <a:pt x="63" y="161"/>
                </a:cubicBezTo>
                <a:cubicBezTo>
                  <a:pt x="56" y="163"/>
                  <a:pt x="49" y="164"/>
                  <a:pt x="41" y="164"/>
                </a:cubicBezTo>
                <a:lnTo>
                  <a:pt x="32" y="164"/>
                </a:lnTo>
                <a:cubicBezTo>
                  <a:pt x="29" y="164"/>
                  <a:pt x="25" y="164"/>
                  <a:pt x="21" y="164"/>
                </a:cubicBezTo>
                <a:cubicBezTo>
                  <a:pt x="17" y="164"/>
                  <a:pt x="14" y="163"/>
                  <a:pt x="10" y="163"/>
                </a:cubicBezTo>
                <a:cubicBezTo>
                  <a:pt x="6" y="162"/>
                  <a:pt x="3" y="162"/>
                  <a:pt x="0" y="161"/>
                </a:cubicBezTo>
                <a:lnTo>
                  <a:pt x="0" y="3"/>
                </a:lnTo>
                <a:cubicBezTo>
                  <a:pt x="5" y="2"/>
                  <a:pt x="12" y="1"/>
                  <a:pt x="19" y="1"/>
                </a:cubicBezTo>
                <a:cubicBezTo>
                  <a:pt x="27" y="0"/>
                  <a:pt x="35" y="0"/>
                  <a:pt x="44" y="0"/>
                </a:cubicBezTo>
                <a:cubicBezTo>
                  <a:pt x="50" y="0"/>
                  <a:pt x="56" y="0"/>
                  <a:pt x="62" y="1"/>
                </a:cubicBezTo>
                <a:cubicBezTo>
                  <a:pt x="68" y="2"/>
                  <a:pt x="74" y="4"/>
                  <a:pt x="79" y="7"/>
                </a:cubicBezTo>
                <a:cubicBezTo>
                  <a:pt x="84" y="10"/>
                  <a:pt x="88" y="14"/>
                  <a:pt x="92" y="19"/>
                </a:cubicBezTo>
                <a:cubicBezTo>
                  <a:pt x="95" y="24"/>
                  <a:pt x="96" y="30"/>
                  <a:pt x="96" y="38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39" name="Freeform 1939"/>
          <p:cNvSpPr>
            <a:spLocks noEditPoints="1"/>
          </p:cNvSpPr>
          <p:nvPr/>
        </p:nvSpPr>
        <p:spPr bwMode="auto">
          <a:xfrm>
            <a:off x="852488" y="623888"/>
            <a:ext cx="44450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5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4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1 w 63"/>
              <a:gd name="T25" fmla="*/ 31 h 102"/>
              <a:gd name="T26" fmla="*/ 48 w 63"/>
              <a:gd name="T27" fmla="*/ 21 h 102"/>
              <a:gd name="T28" fmla="*/ 43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1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3" y="10"/>
                  <a:pt x="20" y="10"/>
                  <a:pt x="18" y="10"/>
                </a:cubicBezTo>
                <a:cubicBezTo>
                  <a:pt x="16" y="10"/>
                  <a:pt x="14" y="10"/>
                  <a:pt x="12" y="11"/>
                </a:cubicBezTo>
                <a:lnTo>
                  <a:pt x="12" y="53"/>
                </a:lnTo>
                <a:cubicBezTo>
                  <a:pt x="13" y="53"/>
                  <a:pt x="14" y="53"/>
                  <a:pt x="15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4" y="53"/>
                </a:lnTo>
                <a:cubicBezTo>
                  <a:pt x="27" y="53"/>
                  <a:pt x="30" y="53"/>
                  <a:pt x="33" y="52"/>
                </a:cubicBezTo>
                <a:cubicBezTo>
                  <a:pt x="37" y="52"/>
                  <a:pt x="39" y="50"/>
                  <a:pt x="42" y="49"/>
                </a:cubicBezTo>
                <a:cubicBezTo>
                  <a:pt x="45" y="47"/>
                  <a:pt x="47" y="45"/>
                  <a:pt x="48" y="42"/>
                </a:cubicBezTo>
                <a:cubicBezTo>
                  <a:pt x="50" y="39"/>
                  <a:pt x="51" y="35"/>
                  <a:pt x="51" y="31"/>
                </a:cubicBezTo>
                <a:cubicBezTo>
                  <a:pt x="51" y="27"/>
                  <a:pt x="50" y="23"/>
                  <a:pt x="48" y="21"/>
                </a:cubicBezTo>
                <a:cubicBezTo>
                  <a:pt x="47" y="18"/>
                  <a:pt x="45" y="16"/>
                  <a:pt x="43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1" y="0"/>
                  <a:pt x="25" y="0"/>
                </a:cubicBezTo>
                <a:cubicBezTo>
                  <a:pt x="29" y="0"/>
                  <a:pt x="34" y="0"/>
                  <a:pt x="38" y="1"/>
                </a:cubicBezTo>
                <a:cubicBezTo>
                  <a:pt x="43" y="2"/>
                  <a:pt x="47" y="3"/>
                  <a:pt x="51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8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1" y="64"/>
                  <a:pt x="20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4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40" name="Freeform 1940"/>
          <p:cNvSpPr>
            <a:spLocks noEditPoints="1"/>
          </p:cNvSpPr>
          <p:nvPr/>
        </p:nvSpPr>
        <p:spPr bwMode="auto">
          <a:xfrm>
            <a:off x="906463" y="623888"/>
            <a:ext cx="58738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41" name="Freeform 1941"/>
          <p:cNvSpPr>
            <a:spLocks/>
          </p:cNvSpPr>
          <p:nvPr/>
        </p:nvSpPr>
        <p:spPr bwMode="auto">
          <a:xfrm>
            <a:off x="977903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4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5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6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3 w 69"/>
              <a:gd name="T43" fmla="*/ 83 h 104"/>
              <a:gd name="T44" fmla="*/ 33 w 69"/>
              <a:gd name="T45" fmla="*/ 91 h 104"/>
              <a:gd name="T46" fmla="*/ 47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4" y="104"/>
                  <a:pt x="49" y="104"/>
                  <a:pt x="44" y="104"/>
                </a:cubicBezTo>
                <a:cubicBezTo>
                  <a:pt x="38" y="104"/>
                  <a:pt x="32" y="103"/>
                  <a:pt x="27" y="101"/>
                </a:cubicBezTo>
                <a:cubicBezTo>
                  <a:pt x="22" y="99"/>
                  <a:pt x="17" y="96"/>
                  <a:pt x="13" y="92"/>
                </a:cubicBezTo>
                <a:cubicBezTo>
                  <a:pt x="9" y="88"/>
                  <a:pt x="6" y="82"/>
                  <a:pt x="4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7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9" y="0"/>
                  <a:pt x="44" y="0"/>
                </a:cubicBezTo>
                <a:cubicBezTo>
                  <a:pt x="50" y="0"/>
                  <a:pt x="54" y="0"/>
                  <a:pt x="58" y="1"/>
                </a:cubicBezTo>
                <a:cubicBezTo>
                  <a:pt x="62" y="2"/>
                  <a:pt x="65" y="2"/>
                  <a:pt x="67" y="3"/>
                </a:cubicBezTo>
                <a:lnTo>
                  <a:pt x="65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6" y="33"/>
                </a:cubicBezTo>
                <a:cubicBezTo>
                  <a:pt x="14" y="38"/>
                  <a:pt x="13" y="44"/>
                  <a:pt x="13" y="52"/>
                </a:cubicBezTo>
                <a:cubicBezTo>
                  <a:pt x="13" y="59"/>
                  <a:pt x="14" y="65"/>
                  <a:pt x="15" y="70"/>
                </a:cubicBezTo>
                <a:cubicBezTo>
                  <a:pt x="17" y="75"/>
                  <a:pt x="20" y="80"/>
                  <a:pt x="23" y="83"/>
                </a:cubicBezTo>
                <a:cubicBezTo>
                  <a:pt x="26" y="87"/>
                  <a:pt x="29" y="89"/>
                  <a:pt x="33" y="91"/>
                </a:cubicBezTo>
                <a:cubicBezTo>
                  <a:pt x="37" y="93"/>
                  <a:pt x="42" y="94"/>
                  <a:pt x="47" y="94"/>
                </a:cubicBezTo>
                <a:cubicBezTo>
                  <a:pt x="51" y="94"/>
                  <a:pt x="55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42" name="Freeform 1942"/>
          <p:cNvSpPr>
            <a:spLocks/>
          </p:cNvSpPr>
          <p:nvPr/>
        </p:nvSpPr>
        <p:spPr bwMode="auto">
          <a:xfrm>
            <a:off x="1035053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43" name="Freeform 1943"/>
          <p:cNvSpPr>
            <a:spLocks/>
          </p:cNvSpPr>
          <p:nvPr/>
        </p:nvSpPr>
        <p:spPr bwMode="auto">
          <a:xfrm>
            <a:off x="1098551" y="625477"/>
            <a:ext cx="52388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1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1 w 73"/>
              <a:gd name="T17" fmla="*/ 0 h 101"/>
              <a:gd name="T18" fmla="*/ 11 w 73"/>
              <a:gd name="T19" fmla="*/ 69 h 101"/>
              <a:gd name="T20" fmla="*/ 10 w 73"/>
              <a:gd name="T21" fmla="*/ 80 h 101"/>
              <a:gd name="T22" fmla="*/ 11 w 73"/>
              <a:gd name="T23" fmla="*/ 80 h 101"/>
              <a:gd name="T24" fmla="*/ 17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1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69"/>
                </a:lnTo>
                <a:lnTo>
                  <a:pt x="10" y="80"/>
                </a:lnTo>
                <a:lnTo>
                  <a:pt x="11" y="80"/>
                </a:lnTo>
                <a:lnTo>
                  <a:pt x="17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44" name="Freeform 1944"/>
          <p:cNvSpPr>
            <a:spLocks noEditPoints="1"/>
          </p:cNvSpPr>
          <p:nvPr/>
        </p:nvSpPr>
        <p:spPr bwMode="auto">
          <a:xfrm>
            <a:off x="1169988" y="608013"/>
            <a:ext cx="52388" cy="90488"/>
          </a:xfrm>
          <a:custGeom>
            <a:avLst/>
            <a:gdLst>
              <a:gd name="T0" fmla="*/ 25 w 73"/>
              <a:gd name="T1" fmla="*/ 0 h 126"/>
              <a:gd name="T2" fmla="*/ 25 w 73"/>
              <a:gd name="T3" fmla="*/ 0 h 126"/>
              <a:gd name="T4" fmla="*/ 29 w 73"/>
              <a:gd name="T5" fmla="*/ 8 h 126"/>
              <a:gd name="T6" fmla="*/ 38 w 73"/>
              <a:gd name="T7" fmla="*/ 11 h 126"/>
              <a:gd name="T8" fmla="*/ 47 w 73"/>
              <a:gd name="T9" fmla="*/ 8 h 126"/>
              <a:gd name="T10" fmla="*/ 51 w 73"/>
              <a:gd name="T11" fmla="*/ 0 h 126"/>
              <a:gd name="T12" fmla="*/ 61 w 73"/>
              <a:gd name="T13" fmla="*/ 3 h 126"/>
              <a:gd name="T14" fmla="*/ 54 w 73"/>
              <a:gd name="T15" fmla="*/ 15 h 126"/>
              <a:gd name="T16" fmla="*/ 38 w 73"/>
              <a:gd name="T17" fmla="*/ 20 h 126"/>
              <a:gd name="T18" fmla="*/ 21 w 73"/>
              <a:gd name="T19" fmla="*/ 16 h 126"/>
              <a:gd name="T20" fmla="*/ 13 w 73"/>
              <a:gd name="T21" fmla="*/ 3 h 126"/>
              <a:gd name="T22" fmla="*/ 25 w 73"/>
              <a:gd name="T23" fmla="*/ 0 h 126"/>
              <a:gd name="T24" fmla="*/ 61 w 73"/>
              <a:gd name="T25" fmla="*/ 57 h 126"/>
              <a:gd name="T26" fmla="*/ 61 w 73"/>
              <a:gd name="T27" fmla="*/ 57 h 126"/>
              <a:gd name="T28" fmla="*/ 62 w 73"/>
              <a:gd name="T29" fmla="*/ 46 h 126"/>
              <a:gd name="T30" fmla="*/ 62 w 73"/>
              <a:gd name="T31" fmla="*/ 46 h 126"/>
              <a:gd name="T32" fmla="*/ 56 w 73"/>
              <a:gd name="T33" fmla="*/ 58 h 126"/>
              <a:gd name="T34" fmla="*/ 7 w 73"/>
              <a:gd name="T35" fmla="*/ 126 h 126"/>
              <a:gd name="T36" fmla="*/ 0 w 73"/>
              <a:gd name="T37" fmla="*/ 126 h 126"/>
              <a:gd name="T38" fmla="*/ 0 w 73"/>
              <a:gd name="T39" fmla="*/ 25 h 126"/>
              <a:gd name="T40" fmla="*/ 12 w 73"/>
              <a:gd name="T41" fmla="*/ 25 h 126"/>
              <a:gd name="T42" fmla="*/ 12 w 73"/>
              <a:gd name="T43" fmla="*/ 94 h 126"/>
              <a:gd name="T44" fmla="*/ 11 w 73"/>
              <a:gd name="T45" fmla="*/ 105 h 126"/>
              <a:gd name="T46" fmla="*/ 11 w 73"/>
              <a:gd name="T47" fmla="*/ 105 h 126"/>
              <a:gd name="T48" fmla="*/ 18 w 73"/>
              <a:gd name="T49" fmla="*/ 93 h 126"/>
              <a:gd name="T50" fmla="*/ 66 w 73"/>
              <a:gd name="T51" fmla="*/ 25 h 126"/>
              <a:gd name="T52" fmla="*/ 73 w 73"/>
              <a:gd name="T53" fmla="*/ 25 h 126"/>
              <a:gd name="T54" fmla="*/ 73 w 73"/>
              <a:gd name="T55" fmla="*/ 126 h 126"/>
              <a:gd name="T56" fmla="*/ 61 w 73"/>
              <a:gd name="T57" fmla="*/ 126 h 126"/>
              <a:gd name="T58" fmla="*/ 61 w 73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3" h="126">
                <a:moveTo>
                  <a:pt x="25" y="0"/>
                </a:moveTo>
                <a:lnTo>
                  <a:pt x="25" y="0"/>
                </a:lnTo>
                <a:cubicBezTo>
                  <a:pt x="25" y="4"/>
                  <a:pt x="26" y="7"/>
                  <a:pt x="29" y="8"/>
                </a:cubicBezTo>
                <a:cubicBezTo>
                  <a:pt x="31" y="10"/>
                  <a:pt x="34" y="11"/>
                  <a:pt x="38" y="11"/>
                </a:cubicBezTo>
                <a:cubicBezTo>
                  <a:pt x="42" y="11"/>
                  <a:pt x="45" y="10"/>
                  <a:pt x="47" y="8"/>
                </a:cubicBezTo>
                <a:cubicBezTo>
                  <a:pt x="49" y="7"/>
                  <a:pt x="51" y="4"/>
                  <a:pt x="51" y="0"/>
                </a:cubicBezTo>
                <a:lnTo>
                  <a:pt x="61" y="3"/>
                </a:lnTo>
                <a:cubicBezTo>
                  <a:pt x="60" y="8"/>
                  <a:pt x="58" y="12"/>
                  <a:pt x="54" y="15"/>
                </a:cubicBezTo>
                <a:cubicBezTo>
                  <a:pt x="50" y="18"/>
                  <a:pt x="45" y="20"/>
                  <a:pt x="38" y="20"/>
                </a:cubicBezTo>
                <a:cubicBezTo>
                  <a:pt x="31" y="20"/>
                  <a:pt x="25" y="18"/>
                  <a:pt x="21" y="16"/>
                </a:cubicBezTo>
                <a:cubicBezTo>
                  <a:pt x="17" y="13"/>
                  <a:pt x="14" y="9"/>
                  <a:pt x="13" y="3"/>
                </a:cubicBezTo>
                <a:lnTo>
                  <a:pt x="25" y="0"/>
                </a:lnTo>
                <a:close/>
                <a:moveTo>
                  <a:pt x="61" y="57"/>
                </a:moveTo>
                <a:lnTo>
                  <a:pt x="61" y="57"/>
                </a:lnTo>
                <a:lnTo>
                  <a:pt x="62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1" y="105"/>
                </a:lnTo>
                <a:lnTo>
                  <a:pt x="18" y="93"/>
                </a:lnTo>
                <a:lnTo>
                  <a:pt x="66" y="25"/>
                </a:lnTo>
                <a:lnTo>
                  <a:pt x="73" y="25"/>
                </a:lnTo>
                <a:lnTo>
                  <a:pt x="73" y="126"/>
                </a:lnTo>
                <a:lnTo>
                  <a:pt x="61" y="126"/>
                </a:lnTo>
                <a:lnTo>
                  <a:pt x="61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45" name="Freeform 1945"/>
          <p:cNvSpPr>
            <a:spLocks/>
          </p:cNvSpPr>
          <p:nvPr/>
        </p:nvSpPr>
        <p:spPr bwMode="auto">
          <a:xfrm>
            <a:off x="1238253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46" name="Freeform 1946"/>
          <p:cNvSpPr>
            <a:spLocks/>
          </p:cNvSpPr>
          <p:nvPr/>
        </p:nvSpPr>
        <p:spPr bwMode="auto">
          <a:xfrm>
            <a:off x="1301753" y="625477"/>
            <a:ext cx="49213" cy="73025"/>
          </a:xfrm>
          <a:custGeom>
            <a:avLst/>
            <a:gdLst>
              <a:gd name="T0" fmla="*/ 18 w 70"/>
              <a:gd name="T1" fmla="*/ 54 h 101"/>
              <a:gd name="T2" fmla="*/ 18 w 70"/>
              <a:gd name="T3" fmla="*/ 54 h 101"/>
              <a:gd name="T4" fmla="*/ 11 w 70"/>
              <a:gd name="T5" fmla="*/ 54 h 101"/>
              <a:gd name="T6" fmla="*/ 11 w 70"/>
              <a:gd name="T7" fmla="*/ 101 h 101"/>
              <a:gd name="T8" fmla="*/ 0 w 70"/>
              <a:gd name="T9" fmla="*/ 101 h 101"/>
              <a:gd name="T10" fmla="*/ 0 w 70"/>
              <a:gd name="T11" fmla="*/ 0 h 101"/>
              <a:gd name="T12" fmla="*/ 11 w 70"/>
              <a:gd name="T13" fmla="*/ 0 h 101"/>
              <a:gd name="T14" fmla="*/ 11 w 70"/>
              <a:gd name="T15" fmla="*/ 47 h 101"/>
              <a:gd name="T16" fmla="*/ 18 w 70"/>
              <a:gd name="T17" fmla="*/ 45 h 101"/>
              <a:gd name="T18" fmla="*/ 52 w 70"/>
              <a:gd name="T19" fmla="*/ 0 h 101"/>
              <a:gd name="T20" fmla="*/ 66 w 70"/>
              <a:gd name="T21" fmla="*/ 0 h 101"/>
              <a:gd name="T22" fmla="*/ 32 w 70"/>
              <a:gd name="T23" fmla="*/ 43 h 101"/>
              <a:gd name="T24" fmla="*/ 26 w 70"/>
              <a:gd name="T25" fmla="*/ 48 h 101"/>
              <a:gd name="T26" fmla="*/ 33 w 70"/>
              <a:gd name="T27" fmla="*/ 54 h 101"/>
              <a:gd name="T28" fmla="*/ 70 w 70"/>
              <a:gd name="T29" fmla="*/ 101 h 101"/>
              <a:gd name="T30" fmla="*/ 55 w 70"/>
              <a:gd name="T31" fmla="*/ 101 h 101"/>
              <a:gd name="T32" fmla="*/ 18 w 70"/>
              <a:gd name="T33" fmla="*/ 54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0" h="101">
                <a:moveTo>
                  <a:pt x="18" y="54"/>
                </a:moveTo>
                <a:lnTo>
                  <a:pt x="18" y="54"/>
                </a:lnTo>
                <a:lnTo>
                  <a:pt x="11" y="54"/>
                </a:lnTo>
                <a:lnTo>
                  <a:pt x="11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47"/>
                </a:lnTo>
                <a:lnTo>
                  <a:pt x="18" y="45"/>
                </a:lnTo>
                <a:lnTo>
                  <a:pt x="52" y="0"/>
                </a:lnTo>
                <a:lnTo>
                  <a:pt x="66" y="0"/>
                </a:lnTo>
                <a:lnTo>
                  <a:pt x="32" y="43"/>
                </a:lnTo>
                <a:lnTo>
                  <a:pt x="26" y="48"/>
                </a:lnTo>
                <a:lnTo>
                  <a:pt x="33" y="54"/>
                </a:lnTo>
                <a:lnTo>
                  <a:pt x="70" y="101"/>
                </a:lnTo>
                <a:lnTo>
                  <a:pt x="55" y="101"/>
                </a:lnTo>
                <a:lnTo>
                  <a:pt x="18" y="5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47" name="Freeform 1947"/>
          <p:cNvSpPr>
            <a:spLocks noEditPoints="1"/>
          </p:cNvSpPr>
          <p:nvPr/>
        </p:nvSpPr>
        <p:spPr bwMode="auto">
          <a:xfrm>
            <a:off x="1360488" y="623888"/>
            <a:ext cx="58738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48" name="Freeform 1948"/>
          <p:cNvSpPr>
            <a:spLocks noEditPoints="1"/>
          </p:cNvSpPr>
          <p:nvPr/>
        </p:nvSpPr>
        <p:spPr bwMode="auto">
          <a:xfrm>
            <a:off x="1435101" y="608013"/>
            <a:ext cx="52388" cy="90488"/>
          </a:xfrm>
          <a:custGeom>
            <a:avLst/>
            <a:gdLst>
              <a:gd name="T0" fmla="*/ 25 w 74"/>
              <a:gd name="T1" fmla="*/ 0 h 126"/>
              <a:gd name="T2" fmla="*/ 25 w 74"/>
              <a:gd name="T3" fmla="*/ 0 h 126"/>
              <a:gd name="T4" fmla="*/ 29 w 74"/>
              <a:gd name="T5" fmla="*/ 8 h 126"/>
              <a:gd name="T6" fmla="*/ 38 w 74"/>
              <a:gd name="T7" fmla="*/ 11 h 126"/>
              <a:gd name="T8" fmla="*/ 48 w 74"/>
              <a:gd name="T9" fmla="*/ 8 h 126"/>
              <a:gd name="T10" fmla="*/ 52 w 74"/>
              <a:gd name="T11" fmla="*/ 0 h 126"/>
              <a:gd name="T12" fmla="*/ 62 w 74"/>
              <a:gd name="T13" fmla="*/ 3 h 126"/>
              <a:gd name="T14" fmla="*/ 55 w 74"/>
              <a:gd name="T15" fmla="*/ 15 h 126"/>
              <a:gd name="T16" fmla="*/ 38 w 74"/>
              <a:gd name="T17" fmla="*/ 20 h 126"/>
              <a:gd name="T18" fmla="*/ 22 w 74"/>
              <a:gd name="T19" fmla="*/ 16 h 126"/>
              <a:gd name="T20" fmla="*/ 14 w 74"/>
              <a:gd name="T21" fmla="*/ 3 h 126"/>
              <a:gd name="T22" fmla="*/ 25 w 74"/>
              <a:gd name="T23" fmla="*/ 0 h 126"/>
              <a:gd name="T24" fmla="*/ 62 w 74"/>
              <a:gd name="T25" fmla="*/ 57 h 126"/>
              <a:gd name="T26" fmla="*/ 62 w 74"/>
              <a:gd name="T27" fmla="*/ 57 h 126"/>
              <a:gd name="T28" fmla="*/ 63 w 74"/>
              <a:gd name="T29" fmla="*/ 46 h 126"/>
              <a:gd name="T30" fmla="*/ 62 w 74"/>
              <a:gd name="T31" fmla="*/ 46 h 126"/>
              <a:gd name="T32" fmla="*/ 56 w 74"/>
              <a:gd name="T33" fmla="*/ 58 h 126"/>
              <a:gd name="T34" fmla="*/ 7 w 74"/>
              <a:gd name="T35" fmla="*/ 126 h 126"/>
              <a:gd name="T36" fmla="*/ 0 w 74"/>
              <a:gd name="T37" fmla="*/ 126 h 126"/>
              <a:gd name="T38" fmla="*/ 0 w 74"/>
              <a:gd name="T39" fmla="*/ 25 h 126"/>
              <a:gd name="T40" fmla="*/ 12 w 74"/>
              <a:gd name="T41" fmla="*/ 25 h 126"/>
              <a:gd name="T42" fmla="*/ 12 w 74"/>
              <a:gd name="T43" fmla="*/ 94 h 126"/>
              <a:gd name="T44" fmla="*/ 11 w 74"/>
              <a:gd name="T45" fmla="*/ 105 h 126"/>
              <a:gd name="T46" fmla="*/ 12 w 74"/>
              <a:gd name="T47" fmla="*/ 105 h 126"/>
              <a:gd name="T48" fmla="*/ 18 w 74"/>
              <a:gd name="T49" fmla="*/ 93 h 126"/>
              <a:gd name="T50" fmla="*/ 67 w 74"/>
              <a:gd name="T51" fmla="*/ 25 h 126"/>
              <a:gd name="T52" fmla="*/ 74 w 74"/>
              <a:gd name="T53" fmla="*/ 25 h 126"/>
              <a:gd name="T54" fmla="*/ 74 w 74"/>
              <a:gd name="T55" fmla="*/ 126 h 126"/>
              <a:gd name="T56" fmla="*/ 62 w 74"/>
              <a:gd name="T57" fmla="*/ 126 h 126"/>
              <a:gd name="T58" fmla="*/ 62 w 74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4" h="126">
                <a:moveTo>
                  <a:pt x="25" y="0"/>
                </a:moveTo>
                <a:lnTo>
                  <a:pt x="25" y="0"/>
                </a:lnTo>
                <a:cubicBezTo>
                  <a:pt x="26" y="4"/>
                  <a:pt x="27" y="7"/>
                  <a:pt x="29" y="8"/>
                </a:cubicBezTo>
                <a:cubicBezTo>
                  <a:pt x="32" y="10"/>
                  <a:pt x="35" y="11"/>
                  <a:pt x="38" y="11"/>
                </a:cubicBezTo>
                <a:cubicBezTo>
                  <a:pt x="42" y="11"/>
                  <a:pt x="45" y="10"/>
                  <a:pt x="48" y="8"/>
                </a:cubicBezTo>
                <a:cubicBezTo>
                  <a:pt x="50" y="7"/>
                  <a:pt x="51" y="4"/>
                  <a:pt x="52" y="0"/>
                </a:cubicBezTo>
                <a:lnTo>
                  <a:pt x="62" y="3"/>
                </a:lnTo>
                <a:cubicBezTo>
                  <a:pt x="61" y="8"/>
                  <a:pt x="59" y="12"/>
                  <a:pt x="55" y="15"/>
                </a:cubicBezTo>
                <a:cubicBezTo>
                  <a:pt x="51" y="18"/>
                  <a:pt x="46" y="20"/>
                  <a:pt x="38" y="20"/>
                </a:cubicBezTo>
                <a:cubicBezTo>
                  <a:pt x="32" y="20"/>
                  <a:pt x="26" y="18"/>
                  <a:pt x="22" y="16"/>
                </a:cubicBezTo>
                <a:cubicBezTo>
                  <a:pt x="17" y="13"/>
                  <a:pt x="15" y="9"/>
                  <a:pt x="14" y="3"/>
                </a:cubicBezTo>
                <a:lnTo>
                  <a:pt x="25" y="0"/>
                </a:lnTo>
                <a:close/>
                <a:moveTo>
                  <a:pt x="62" y="57"/>
                </a:moveTo>
                <a:lnTo>
                  <a:pt x="62" y="57"/>
                </a:lnTo>
                <a:lnTo>
                  <a:pt x="63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2" y="105"/>
                </a:lnTo>
                <a:lnTo>
                  <a:pt x="18" y="93"/>
                </a:lnTo>
                <a:lnTo>
                  <a:pt x="67" y="25"/>
                </a:lnTo>
                <a:lnTo>
                  <a:pt x="74" y="25"/>
                </a:lnTo>
                <a:lnTo>
                  <a:pt x="74" y="126"/>
                </a:lnTo>
                <a:lnTo>
                  <a:pt x="62" y="126"/>
                </a:lnTo>
                <a:lnTo>
                  <a:pt x="62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49" name="Freeform 1949"/>
          <p:cNvSpPr>
            <a:spLocks noEditPoints="1"/>
          </p:cNvSpPr>
          <p:nvPr/>
        </p:nvSpPr>
        <p:spPr bwMode="auto">
          <a:xfrm>
            <a:off x="1530351" y="623888"/>
            <a:ext cx="71438" cy="76200"/>
          </a:xfrm>
          <a:custGeom>
            <a:avLst/>
            <a:gdLst>
              <a:gd name="T0" fmla="*/ 67 w 101"/>
              <a:gd name="T1" fmla="*/ 22 h 106"/>
              <a:gd name="T2" fmla="*/ 56 w 101"/>
              <a:gd name="T3" fmla="*/ 23 h 106"/>
              <a:gd name="T4" fmla="*/ 60 w 101"/>
              <a:gd name="T5" fmla="*/ 83 h 106"/>
              <a:gd name="T6" fmla="*/ 74 w 101"/>
              <a:gd name="T7" fmla="*/ 81 h 106"/>
              <a:gd name="T8" fmla="*/ 86 w 101"/>
              <a:gd name="T9" fmla="*/ 66 h 106"/>
              <a:gd name="T10" fmla="*/ 87 w 101"/>
              <a:gd name="T11" fmla="*/ 40 h 106"/>
              <a:gd name="T12" fmla="*/ 76 w 101"/>
              <a:gd name="T13" fmla="*/ 24 h 106"/>
              <a:gd name="T14" fmla="*/ 35 w 101"/>
              <a:gd name="T15" fmla="*/ 83 h 106"/>
              <a:gd name="T16" fmla="*/ 37 w 101"/>
              <a:gd name="T17" fmla="*/ 83 h 106"/>
              <a:gd name="T18" fmla="*/ 42 w 101"/>
              <a:gd name="T19" fmla="*/ 83 h 106"/>
              <a:gd name="T20" fmla="*/ 44 w 101"/>
              <a:gd name="T21" fmla="*/ 22 h 106"/>
              <a:gd name="T22" fmla="*/ 36 w 101"/>
              <a:gd name="T23" fmla="*/ 22 h 106"/>
              <a:gd name="T24" fmla="*/ 19 w 101"/>
              <a:gd name="T25" fmla="*/ 30 h 106"/>
              <a:gd name="T26" fmla="*/ 12 w 101"/>
              <a:gd name="T27" fmla="*/ 53 h 106"/>
              <a:gd name="T28" fmla="*/ 18 w 101"/>
              <a:gd name="T29" fmla="*/ 75 h 106"/>
              <a:gd name="T30" fmla="*/ 35 w 101"/>
              <a:gd name="T31" fmla="*/ 83 h 106"/>
              <a:gd name="T32" fmla="*/ 44 w 101"/>
              <a:gd name="T33" fmla="*/ 92 h 106"/>
              <a:gd name="T34" fmla="*/ 33 w 101"/>
              <a:gd name="T35" fmla="*/ 93 h 106"/>
              <a:gd name="T36" fmla="*/ 9 w 101"/>
              <a:gd name="T37" fmla="*/ 84 h 106"/>
              <a:gd name="T38" fmla="*/ 0 w 101"/>
              <a:gd name="T39" fmla="*/ 53 h 106"/>
              <a:gd name="T40" fmla="*/ 10 w 101"/>
              <a:gd name="T41" fmla="*/ 23 h 106"/>
              <a:gd name="T42" fmla="*/ 35 w 101"/>
              <a:gd name="T43" fmla="*/ 12 h 106"/>
              <a:gd name="T44" fmla="*/ 44 w 101"/>
              <a:gd name="T45" fmla="*/ 12 h 106"/>
              <a:gd name="T46" fmla="*/ 56 w 101"/>
              <a:gd name="T47" fmla="*/ 0 h 106"/>
              <a:gd name="T48" fmla="*/ 62 w 101"/>
              <a:gd name="T49" fmla="*/ 12 h 106"/>
              <a:gd name="T50" fmla="*/ 81 w 101"/>
              <a:gd name="T51" fmla="*/ 14 h 106"/>
              <a:gd name="T52" fmla="*/ 98 w 101"/>
              <a:gd name="T53" fmla="*/ 34 h 106"/>
              <a:gd name="T54" fmla="*/ 98 w 101"/>
              <a:gd name="T55" fmla="*/ 70 h 106"/>
              <a:gd name="T56" fmla="*/ 79 w 101"/>
              <a:gd name="T57" fmla="*/ 90 h 106"/>
              <a:gd name="T58" fmla="*/ 61 w 101"/>
              <a:gd name="T59" fmla="*/ 93 h 106"/>
              <a:gd name="T60" fmla="*/ 56 w 101"/>
              <a:gd name="T61" fmla="*/ 106 h 106"/>
              <a:gd name="T62" fmla="*/ 44 w 101"/>
              <a:gd name="T63" fmla="*/ 9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1" h="106">
                <a:moveTo>
                  <a:pt x="67" y="22"/>
                </a:moveTo>
                <a:lnTo>
                  <a:pt x="67" y="22"/>
                </a:lnTo>
                <a:cubicBezTo>
                  <a:pt x="65" y="22"/>
                  <a:pt x="63" y="22"/>
                  <a:pt x="61" y="22"/>
                </a:cubicBezTo>
                <a:cubicBezTo>
                  <a:pt x="59" y="22"/>
                  <a:pt x="58" y="22"/>
                  <a:pt x="56" y="23"/>
                </a:cubicBezTo>
                <a:lnTo>
                  <a:pt x="56" y="83"/>
                </a:lnTo>
                <a:cubicBezTo>
                  <a:pt x="57" y="83"/>
                  <a:pt x="58" y="83"/>
                  <a:pt x="60" y="83"/>
                </a:cubicBezTo>
                <a:cubicBezTo>
                  <a:pt x="62" y="83"/>
                  <a:pt x="63" y="83"/>
                  <a:pt x="65" y="83"/>
                </a:cubicBezTo>
                <a:cubicBezTo>
                  <a:pt x="68" y="83"/>
                  <a:pt x="71" y="82"/>
                  <a:pt x="74" y="81"/>
                </a:cubicBezTo>
                <a:cubicBezTo>
                  <a:pt x="77" y="80"/>
                  <a:pt x="79" y="78"/>
                  <a:pt x="81" y="75"/>
                </a:cubicBezTo>
                <a:cubicBezTo>
                  <a:pt x="83" y="73"/>
                  <a:pt x="85" y="69"/>
                  <a:pt x="86" y="66"/>
                </a:cubicBezTo>
                <a:cubicBezTo>
                  <a:pt x="88" y="62"/>
                  <a:pt x="88" y="57"/>
                  <a:pt x="88" y="52"/>
                </a:cubicBezTo>
                <a:cubicBezTo>
                  <a:pt x="88" y="47"/>
                  <a:pt x="88" y="43"/>
                  <a:pt x="87" y="40"/>
                </a:cubicBezTo>
                <a:cubicBezTo>
                  <a:pt x="86" y="36"/>
                  <a:pt x="84" y="33"/>
                  <a:pt x="82" y="30"/>
                </a:cubicBezTo>
                <a:cubicBezTo>
                  <a:pt x="81" y="27"/>
                  <a:pt x="78" y="25"/>
                  <a:pt x="76" y="24"/>
                </a:cubicBezTo>
                <a:cubicBezTo>
                  <a:pt x="73" y="22"/>
                  <a:pt x="70" y="22"/>
                  <a:pt x="67" y="22"/>
                </a:cubicBezTo>
                <a:close/>
                <a:moveTo>
                  <a:pt x="35" y="83"/>
                </a:moveTo>
                <a:lnTo>
                  <a:pt x="35" y="83"/>
                </a:lnTo>
                <a:lnTo>
                  <a:pt x="37" y="83"/>
                </a:lnTo>
                <a:cubicBezTo>
                  <a:pt x="37" y="83"/>
                  <a:pt x="38" y="83"/>
                  <a:pt x="39" y="83"/>
                </a:cubicBezTo>
                <a:cubicBezTo>
                  <a:pt x="40" y="83"/>
                  <a:pt x="41" y="83"/>
                  <a:pt x="42" y="83"/>
                </a:cubicBezTo>
                <a:cubicBezTo>
                  <a:pt x="43" y="82"/>
                  <a:pt x="44" y="82"/>
                  <a:pt x="44" y="82"/>
                </a:cubicBezTo>
                <a:lnTo>
                  <a:pt x="44" y="22"/>
                </a:lnTo>
                <a:cubicBezTo>
                  <a:pt x="43" y="22"/>
                  <a:pt x="42" y="22"/>
                  <a:pt x="40" y="22"/>
                </a:cubicBezTo>
                <a:cubicBezTo>
                  <a:pt x="39" y="22"/>
                  <a:pt x="37" y="22"/>
                  <a:pt x="36" y="22"/>
                </a:cubicBezTo>
                <a:cubicBezTo>
                  <a:pt x="32" y="22"/>
                  <a:pt x="29" y="22"/>
                  <a:pt x="27" y="24"/>
                </a:cubicBezTo>
                <a:cubicBezTo>
                  <a:pt x="24" y="25"/>
                  <a:pt x="21" y="27"/>
                  <a:pt x="19" y="30"/>
                </a:cubicBezTo>
                <a:cubicBezTo>
                  <a:pt x="17" y="32"/>
                  <a:pt x="15" y="35"/>
                  <a:pt x="14" y="39"/>
                </a:cubicBezTo>
                <a:cubicBezTo>
                  <a:pt x="13" y="43"/>
                  <a:pt x="12" y="48"/>
                  <a:pt x="12" y="53"/>
                </a:cubicBezTo>
                <a:cubicBezTo>
                  <a:pt x="12" y="58"/>
                  <a:pt x="13" y="62"/>
                  <a:pt x="14" y="66"/>
                </a:cubicBezTo>
                <a:cubicBezTo>
                  <a:pt x="15" y="69"/>
                  <a:pt x="17" y="72"/>
                  <a:pt x="18" y="75"/>
                </a:cubicBezTo>
                <a:cubicBezTo>
                  <a:pt x="20" y="78"/>
                  <a:pt x="23" y="80"/>
                  <a:pt x="26" y="81"/>
                </a:cubicBezTo>
                <a:cubicBezTo>
                  <a:pt x="28" y="82"/>
                  <a:pt x="31" y="83"/>
                  <a:pt x="35" y="83"/>
                </a:cubicBezTo>
                <a:close/>
                <a:moveTo>
                  <a:pt x="44" y="92"/>
                </a:moveTo>
                <a:lnTo>
                  <a:pt x="44" y="92"/>
                </a:lnTo>
                <a:cubicBezTo>
                  <a:pt x="43" y="93"/>
                  <a:pt x="41" y="93"/>
                  <a:pt x="39" y="93"/>
                </a:cubicBezTo>
                <a:cubicBezTo>
                  <a:pt x="36" y="93"/>
                  <a:pt x="34" y="93"/>
                  <a:pt x="33" y="93"/>
                </a:cubicBezTo>
                <a:cubicBezTo>
                  <a:pt x="28" y="93"/>
                  <a:pt x="24" y="92"/>
                  <a:pt x="20" y="91"/>
                </a:cubicBezTo>
                <a:cubicBezTo>
                  <a:pt x="16" y="89"/>
                  <a:pt x="12" y="87"/>
                  <a:pt x="9" y="84"/>
                </a:cubicBezTo>
                <a:cubicBezTo>
                  <a:pt x="6" y="80"/>
                  <a:pt x="4" y="76"/>
                  <a:pt x="2" y="71"/>
                </a:cubicBezTo>
                <a:cubicBezTo>
                  <a:pt x="1" y="66"/>
                  <a:pt x="0" y="60"/>
                  <a:pt x="0" y="53"/>
                </a:cubicBezTo>
                <a:cubicBezTo>
                  <a:pt x="0" y="47"/>
                  <a:pt x="1" y="41"/>
                  <a:pt x="2" y="36"/>
                </a:cubicBezTo>
                <a:cubicBezTo>
                  <a:pt x="4" y="30"/>
                  <a:pt x="7" y="26"/>
                  <a:pt x="10" y="23"/>
                </a:cubicBezTo>
                <a:cubicBezTo>
                  <a:pt x="13" y="19"/>
                  <a:pt x="17" y="16"/>
                  <a:pt x="21" y="14"/>
                </a:cubicBezTo>
                <a:cubicBezTo>
                  <a:pt x="25" y="13"/>
                  <a:pt x="30" y="12"/>
                  <a:pt x="35" y="12"/>
                </a:cubicBezTo>
                <a:cubicBezTo>
                  <a:pt x="37" y="12"/>
                  <a:pt x="38" y="12"/>
                  <a:pt x="40" y="12"/>
                </a:cubicBezTo>
                <a:cubicBezTo>
                  <a:pt x="42" y="12"/>
                  <a:pt x="43" y="12"/>
                  <a:pt x="44" y="12"/>
                </a:cubicBezTo>
                <a:lnTo>
                  <a:pt x="44" y="0"/>
                </a:lnTo>
                <a:lnTo>
                  <a:pt x="56" y="0"/>
                </a:lnTo>
                <a:lnTo>
                  <a:pt x="56" y="13"/>
                </a:lnTo>
                <a:cubicBezTo>
                  <a:pt x="58" y="12"/>
                  <a:pt x="60" y="12"/>
                  <a:pt x="62" y="12"/>
                </a:cubicBezTo>
                <a:cubicBezTo>
                  <a:pt x="65" y="12"/>
                  <a:pt x="67" y="12"/>
                  <a:pt x="68" y="12"/>
                </a:cubicBezTo>
                <a:cubicBezTo>
                  <a:pt x="73" y="12"/>
                  <a:pt x="77" y="12"/>
                  <a:pt x="81" y="14"/>
                </a:cubicBezTo>
                <a:cubicBezTo>
                  <a:pt x="85" y="16"/>
                  <a:pt x="88" y="18"/>
                  <a:pt x="91" y="22"/>
                </a:cubicBezTo>
                <a:cubicBezTo>
                  <a:pt x="94" y="25"/>
                  <a:pt x="97" y="29"/>
                  <a:pt x="98" y="34"/>
                </a:cubicBezTo>
                <a:cubicBezTo>
                  <a:pt x="100" y="39"/>
                  <a:pt x="101" y="45"/>
                  <a:pt x="101" y="52"/>
                </a:cubicBezTo>
                <a:cubicBezTo>
                  <a:pt x="101" y="59"/>
                  <a:pt x="100" y="65"/>
                  <a:pt x="98" y="70"/>
                </a:cubicBezTo>
                <a:cubicBezTo>
                  <a:pt x="96" y="75"/>
                  <a:pt x="93" y="79"/>
                  <a:pt x="90" y="83"/>
                </a:cubicBezTo>
                <a:cubicBezTo>
                  <a:pt x="87" y="86"/>
                  <a:pt x="83" y="89"/>
                  <a:pt x="79" y="90"/>
                </a:cubicBezTo>
                <a:cubicBezTo>
                  <a:pt x="75" y="92"/>
                  <a:pt x="70" y="93"/>
                  <a:pt x="66" y="93"/>
                </a:cubicBezTo>
                <a:cubicBezTo>
                  <a:pt x="65" y="93"/>
                  <a:pt x="63" y="93"/>
                  <a:pt x="61" y="93"/>
                </a:cubicBezTo>
                <a:cubicBezTo>
                  <a:pt x="59" y="93"/>
                  <a:pt x="57" y="92"/>
                  <a:pt x="56" y="92"/>
                </a:cubicBezTo>
                <a:lnTo>
                  <a:pt x="56" y="106"/>
                </a:lnTo>
                <a:lnTo>
                  <a:pt x="44" y="106"/>
                </a:lnTo>
                <a:lnTo>
                  <a:pt x="44" y="9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50" name="Freeform 1950"/>
          <p:cNvSpPr>
            <a:spLocks/>
          </p:cNvSpPr>
          <p:nvPr/>
        </p:nvSpPr>
        <p:spPr bwMode="auto">
          <a:xfrm>
            <a:off x="1616076" y="625477"/>
            <a:ext cx="39688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51" name="Freeform 1951"/>
          <p:cNvSpPr>
            <a:spLocks noEditPoints="1"/>
          </p:cNvSpPr>
          <p:nvPr/>
        </p:nvSpPr>
        <p:spPr bwMode="auto">
          <a:xfrm>
            <a:off x="1665288" y="625476"/>
            <a:ext cx="63500" cy="85725"/>
          </a:xfrm>
          <a:custGeom>
            <a:avLst/>
            <a:gdLst>
              <a:gd name="T0" fmla="*/ 66 w 91"/>
              <a:gd name="T1" fmla="*/ 90 h 119"/>
              <a:gd name="T2" fmla="*/ 66 w 91"/>
              <a:gd name="T3" fmla="*/ 90 h 119"/>
              <a:gd name="T4" fmla="*/ 66 w 91"/>
              <a:gd name="T5" fmla="*/ 10 h 119"/>
              <a:gd name="T6" fmla="*/ 36 w 91"/>
              <a:gd name="T7" fmla="*/ 10 h 119"/>
              <a:gd name="T8" fmla="*/ 34 w 91"/>
              <a:gd name="T9" fmla="*/ 39 h 119"/>
              <a:gd name="T10" fmla="*/ 31 w 91"/>
              <a:gd name="T11" fmla="*/ 61 h 119"/>
              <a:gd name="T12" fmla="*/ 27 w 91"/>
              <a:gd name="T13" fmla="*/ 78 h 119"/>
              <a:gd name="T14" fmla="*/ 23 w 91"/>
              <a:gd name="T15" fmla="*/ 90 h 119"/>
              <a:gd name="T16" fmla="*/ 66 w 91"/>
              <a:gd name="T17" fmla="*/ 90 h 119"/>
              <a:gd name="T18" fmla="*/ 91 w 91"/>
              <a:gd name="T19" fmla="*/ 119 h 119"/>
              <a:gd name="T20" fmla="*/ 91 w 91"/>
              <a:gd name="T21" fmla="*/ 119 h 119"/>
              <a:gd name="T22" fmla="*/ 83 w 91"/>
              <a:gd name="T23" fmla="*/ 119 h 119"/>
              <a:gd name="T24" fmla="*/ 81 w 91"/>
              <a:gd name="T25" fmla="*/ 101 h 119"/>
              <a:gd name="T26" fmla="*/ 10 w 91"/>
              <a:gd name="T27" fmla="*/ 101 h 119"/>
              <a:gd name="T28" fmla="*/ 8 w 91"/>
              <a:gd name="T29" fmla="*/ 119 h 119"/>
              <a:gd name="T30" fmla="*/ 0 w 91"/>
              <a:gd name="T31" fmla="*/ 119 h 119"/>
              <a:gd name="T32" fmla="*/ 0 w 91"/>
              <a:gd name="T33" fmla="*/ 90 h 119"/>
              <a:gd name="T34" fmla="*/ 10 w 91"/>
              <a:gd name="T35" fmla="*/ 90 h 119"/>
              <a:gd name="T36" fmla="*/ 13 w 91"/>
              <a:gd name="T37" fmla="*/ 82 h 119"/>
              <a:gd name="T38" fmla="*/ 18 w 91"/>
              <a:gd name="T39" fmla="*/ 66 h 119"/>
              <a:gd name="T40" fmla="*/ 22 w 91"/>
              <a:gd name="T41" fmla="*/ 39 h 119"/>
              <a:gd name="T42" fmla="*/ 24 w 91"/>
              <a:gd name="T43" fmla="*/ 0 h 119"/>
              <a:gd name="T44" fmla="*/ 78 w 91"/>
              <a:gd name="T45" fmla="*/ 0 h 119"/>
              <a:gd name="T46" fmla="*/ 78 w 91"/>
              <a:gd name="T47" fmla="*/ 90 h 119"/>
              <a:gd name="T48" fmla="*/ 91 w 91"/>
              <a:gd name="T49" fmla="*/ 90 h 119"/>
              <a:gd name="T50" fmla="*/ 91 w 91"/>
              <a:gd name="T51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1" h="119">
                <a:moveTo>
                  <a:pt x="66" y="90"/>
                </a:moveTo>
                <a:lnTo>
                  <a:pt x="66" y="90"/>
                </a:lnTo>
                <a:lnTo>
                  <a:pt x="66" y="10"/>
                </a:lnTo>
                <a:lnTo>
                  <a:pt x="36" y="10"/>
                </a:lnTo>
                <a:cubicBezTo>
                  <a:pt x="35" y="21"/>
                  <a:pt x="35" y="30"/>
                  <a:pt x="34" y="39"/>
                </a:cubicBezTo>
                <a:cubicBezTo>
                  <a:pt x="33" y="47"/>
                  <a:pt x="32" y="55"/>
                  <a:pt x="31" y="61"/>
                </a:cubicBezTo>
                <a:cubicBezTo>
                  <a:pt x="30" y="68"/>
                  <a:pt x="29" y="73"/>
                  <a:pt x="27" y="78"/>
                </a:cubicBezTo>
                <a:cubicBezTo>
                  <a:pt x="26" y="83"/>
                  <a:pt x="24" y="87"/>
                  <a:pt x="23" y="90"/>
                </a:cubicBezTo>
                <a:lnTo>
                  <a:pt x="66" y="90"/>
                </a:lnTo>
                <a:close/>
                <a:moveTo>
                  <a:pt x="91" y="119"/>
                </a:moveTo>
                <a:lnTo>
                  <a:pt x="91" y="119"/>
                </a:lnTo>
                <a:lnTo>
                  <a:pt x="83" y="119"/>
                </a:lnTo>
                <a:lnTo>
                  <a:pt x="81" y="101"/>
                </a:lnTo>
                <a:lnTo>
                  <a:pt x="10" y="101"/>
                </a:lnTo>
                <a:lnTo>
                  <a:pt x="8" y="119"/>
                </a:lnTo>
                <a:lnTo>
                  <a:pt x="0" y="119"/>
                </a:lnTo>
                <a:lnTo>
                  <a:pt x="0" y="90"/>
                </a:lnTo>
                <a:lnTo>
                  <a:pt x="10" y="90"/>
                </a:lnTo>
                <a:cubicBezTo>
                  <a:pt x="11" y="89"/>
                  <a:pt x="12" y="86"/>
                  <a:pt x="13" y="82"/>
                </a:cubicBezTo>
                <a:cubicBezTo>
                  <a:pt x="15" y="79"/>
                  <a:pt x="17" y="73"/>
                  <a:pt x="18" y="66"/>
                </a:cubicBezTo>
                <a:cubicBezTo>
                  <a:pt x="20" y="59"/>
                  <a:pt x="21" y="49"/>
                  <a:pt x="22" y="39"/>
                </a:cubicBezTo>
                <a:cubicBezTo>
                  <a:pt x="24" y="28"/>
                  <a:pt x="24" y="15"/>
                  <a:pt x="24" y="0"/>
                </a:cubicBezTo>
                <a:lnTo>
                  <a:pt x="78" y="0"/>
                </a:lnTo>
                <a:lnTo>
                  <a:pt x="78" y="90"/>
                </a:lnTo>
                <a:lnTo>
                  <a:pt x="91" y="90"/>
                </a:lnTo>
                <a:lnTo>
                  <a:pt x="91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52" name="Freeform 1952"/>
          <p:cNvSpPr>
            <a:spLocks/>
          </p:cNvSpPr>
          <p:nvPr/>
        </p:nvSpPr>
        <p:spPr bwMode="auto">
          <a:xfrm>
            <a:off x="1743076" y="625477"/>
            <a:ext cx="39688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53" name="Freeform 1953"/>
          <p:cNvSpPr>
            <a:spLocks noEditPoints="1"/>
          </p:cNvSpPr>
          <p:nvPr/>
        </p:nvSpPr>
        <p:spPr bwMode="auto">
          <a:xfrm>
            <a:off x="1798638" y="623888"/>
            <a:ext cx="46038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4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3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0 w 63"/>
              <a:gd name="T25" fmla="*/ 31 h 102"/>
              <a:gd name="T26" fmla="*/ 48 w 63"/>
              <a:gd name="T27" fmla="*/ 21 h 102"/>
              <a:gd name="T28" fmla="*/ 42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0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2" y="10"/>
                  <a:pt x="20" y="10"/>
                  <a:pt x="18" y="10"/>
                </a:cubicBezTo>
                <a:cubicBezTo>
                  <a:pt x="15" y="10"/>
                  <a:pt x="13" y="10"/>
                  <a:pt x="12" y="11"/>
                </a:cubicBezTo>
                <a:lnTo>
                  <a:pt x="12" y="53"/>
                </a:lnTo>
                <a:cubicBezTo>
                  <a:pt x="13" y="53"/>
                  <a:pt x="13" y="53"/>
                  <a:pt x="14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3" y="53"/>
                </a:lnTo>
                <a:cubicBezTo>
                  <a:pt x="27" y="53"/>
                  <a:pt x="30" y="53"/>
                  <a:pt x="33" y="52"/>
                </a:cubicBezTo>
                <a:cubicBezTo>
                  <a:pt x="36" y="52"/>
                  <a:pt x="39" y="50"/>
                  <a:pt x="42" y="49"/>
                </a:cubicBezTo>
                <a:cubicBezTo>
                  <a:pt x="44" y="47"/>
                  <a:pt x="47" y="45"/>
                  <a:pt x="48" y="42"/>
                </a:cubicBezTo>
                <a:cubicBezTo>
                  <a:pt x="50" y="39"/>
                  <a:pt x="50" y="35"/>
                  <a:pt x="50" y="31"/>
                </a:cubicBezTo>
                <a:cubicBezTo>
                  <a:pt x="50" y="27"/>
                  <a:pt x="50" y="23"/>
                  <a:pt x="48" y="21"/>
                </a:cubicBezTo>
                <a:cubicBezTo>
                  <a:pt x="47" y="18"/>
                  <a:pt x="45" y="16"/>
                  <a:pt x="42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0" y="0"/>
                  <a:pt x="25" y="0"/>
                </a:cubicBezTo>
                <a:cubicBezTo>
                  <a:pt x="29" y="0"/>
                  <a:pt x="33" y="0"/>
                  <a:pt x="38" y="1"/>
                </a:cubicBezTo>
                <a:cubicBezTo>
                  <a:pt x="43" y="2"/>
                  <a:pt x="47" y="3"/>
                  <a:pt x="50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7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0" y="64"/>
                  <a:pt x="19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3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54" name="Freeform 1954"/>
          <p:cNvSpPr>
            <a:spLocks noEditPoints="1"/>
          </p:cNvSpPr>
          <p:nvPr/>
        </p:nvSpPr>
        <p:spPr bwMode="auto">
          <a:xfrm>
            <a:off x="1844676" y="623888"/>
            <a:ext cx="57150" cy="74613"/>
          </a:xfrm>
          <a:custGeom>
            <a:avLst/>
            <a:gdLst>
              <a:gd name="T0" fmla="*/ 26 w 82"/>
              <a:gd name="T1" fmla="*/ 64 h 103"/>
              <a:gd name="T2" fmla="*/ 26 w 82"/>
              <a:gd name="T3" fmla="*/ 64 h 103"/>
              <a:gd name="T4" fmla="*/ 55 w 82"/>
              <a:gd name="T5" fmla="*/ 64 h 103"/>
              <a:gd name="T6" fmla="*/ 44 w 82"/>
              <a:gd name="T7" fmla="*/ 34 h 103"/>
              <a:gd name="T8" fmla="*/ 40 w 82"/>
              <a:gd name="T9" fmla="*/ 18 h 103"/>
              <a:gd name="T10" fmla="*/ 40 w 82"/>
              <a:gd name="T11" fmla="*/ 18 h 103"/>
              <a:gd name="T12" fmla="*/ 37 w 82"/>
              <a:gd name="T13" fmla="*/ 34 h 103"/>
              <a:gd name="T14" fmla="*/ 26 w 82"/>
              <a:gd name="T15" fmla="*/ 64 h 103"/>
              <a:gd name="T16" fmla="*/ 59 w 82"/>
              <a:gd name="T17" fmla="*/ 75 h 103"/>
              <a:gd name="T18" fmla="*/ 59 w 82"/>
              <a:gd name="T19" fmla="*/ 75 h 103"/>
              <a:gd name="T20" fmla="*/ 22 w 82"/>
              <a:gd name="T21" fmla="*/ 75 h 103"/>
              <a:gd name="T22" fmla="*/ 12 w 82"/>
              <a:gd name="T23" fmla="*/ 103 h 103"/>
              <a:gd name="T24" fmla="*/ 0 w 82"/>
              <a:gd name="T25" fmla="*/ 103 h 103"/>
              <a:gd name="T26" fmla="*/ 38 w 82"/>
              <a:gd name="T27" fmla="*/ 0 h 103"/>
              <a:gd name="T28" fmla="*/ 43 w 82"/>
              <a:gd name="T29" fmla="*/ 0 h 103"/>
              <a:gd name="T30" fmla="*/ 82 w 82"/>
              <a:gd name="T31" fmla="*/ 103 h 103"/>
              <a:gd name="T32" fmla="*/ 69 w 82"/>
              <a:gd name="T33" fmla="*/ 103 h 103"/>
              <a:gd name="T34" fmla="*/ 59 w 82"/>
              <a:gd name="T35" fmla="*/ 75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2" h="103">
                <a:moveTo>
                  <a:pt x="26" y="64"/>
                </a:moveTo>
                <a:lnTo>
                  <a:pt x="26" y="64"/>
                </a:lnTo>
                <a:lnTo>
                  <a:pt x="55" y="64"/>
                </a:lnTo>
                <a:lnTo>
                  <a:pt x="44" y="34"/>
                </a:lnTo>
                <a:lnTo>
                  <a:pt x="40" y="18"/>
                </a:lnTo>
                <a:lnTo>
                  <a:pt x="40" y="18"/>
                </a:lnTo>
                <a:lnTo>
                  <a:pt x="37" y="34"/>
                </a:lnTo>
                <a:lnTo>
                  <a:pt x="26" y="64"/>
                </a:lnTo>
                <a:close/>
                <a:moveTo>
                  <a:pt x="59" y="75"/>
                </a:moveTo>
                <a:lnTo>
                  <a:pt x="59" y="75"/>
                </a:lnTo>
                <a:lnTo>
                  <a:pt x="22" y="75"/>
                </a:lnTo>
                <a:lnTo>
                  <a:pt x="12" y="103"/>
                </a:lnTo>
                <a:lnTo>
                  <a:pt x="0" y="103"/>
                </a:lnTo>
                <a:lnTo>
                  <a:pt x="38" y="0"/>
                </a:lnTo>
                <a:lnTo>
                  <a:pt x="43" y="0"/>
                </a:lnTo>
                <a:lnTo>
                  <a:pt x="82" y="103"/>
                </a:lnTo>
                <a:lnTo>
                  <a:pt x="69" y="103"/>
                </a:lnTo>
                <a:lnTo>
                  <a:pt x="59" y="75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55" name="Freeform 1955"/>
          <p:cNvSpPr>
            <a:spLocks/>
          </p:cNvSpPr>
          <p:nvPr/>
        </p:nvSpPr>
        <p:spPr bwMode="auto">
          <a:xfrm>
            <a:off x="1912938" y="625476"/>
            <a:ext cx="58738" cy="85725"/>
          </a:xfrm>
          <a:custGeom>
            <a:avLst/>
            <a:gdLst>
              <a:gd name="T0" fmla="*/ 83 w 83"/>
              <a:gd name="T1" fmla="*/ 119 h 119"/>
              <a:gd name="T2" fmla="*/ 83 w 83"/>
              <a:gd name="T3" fmla="*/ 119 h 119"/>
              <a:gd name="T4" fmla="*/ 75 w 83"/>
              <a:gd name="T5" fmla="*/ 119 h 119"/>
              <a:gd name="T6" fmla="*/ 73 w 83"/>
              <a:gd name="T7" fmla="*/ 101 h 119"/>
              <a:gd name="T8" fmla="*/ 0 w 83"/>
              <a:gd name="T9" fmla="*/ 101 h 119"/>
              <a:gd name="T10" fmla="*/ 0 w 83"/>
              <a:gd name="T11" fmla="*/ 0 h 119"/>
              <a:gd name="T12" fmla="*/ 12 w 83"/>
              <a:gd name="T13" fmla="*/ 0 h 119"/>
              <a:gd name="T14" fmla="*/ 12 w 83"/>
              <a:gd name="T15" fmla="*/ 90 h 119"/>
              <a:gd name="T16" fmla="*/ 58 w 83"/>
              <a:gd name="T17" fmla="*/ 90 h 119"/>
              <a:gd name="T18" fmla="*/ 58 w 83"/>
              <a:gd name="T19" fmla="*/ 0 h 119"/>
              <a:gd name="T20" fmla="*/ 70 w 83"/>
              <a:gd name="T21" fmla="*/ 0 h 119"/>
              <a:gd name="T22" fmla="*/ 70 w 83"/>
              <a:gd name="T23" fmla="*/ 90 h 119"/>
              <a:gd name="T24" fmla="*/ 83 w 83"/>
              <a:gd name="T25" fmla="*/ 90 h 119"/>
              <a:gd name="T26" fmla="*/ 83 w 83"/>
              <a:gd name="T27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3" h="119">
                <a:moveTo>
                  <a:pt x="83" y="119"/>
                </a:moveTo>
                <a:lnTo>
                  <a:pt x="83" y="119"/>
                </a:lnTo>
                <a:lnTo>
                  <a:pt x="75" y="119"/>
                </a:lnTo>
                <a:lnTo>
                  <a:pt x="73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90"/>
                </a:lnTo>
                <a:lnTo>
                  <a:pt x="58" y="90"/>
                </a:lnTo>
                <a:lnTo>
                  <a:pt x="58" y="0"/>
                </a:lnTo>
                <a:lnTo>
                  <a:pt x="70" y="0"/>
                </a:lnTo>
                <a:lnTo>
                  <a:pt x="70" y="90"/>
                </a:lnTo>
                <a:lnTo>
                  <a:pt x="83" y="90"/>
                </a:lnTo>
                <a:lnTo>
                  <a:pt x="83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56" name="Freeform 1956"/>
          <p:cNvSpPr>
            <a:spLocks/>
          </p:cNvSpPr>
          <p:nvPr/>
        </p:nvSpPr>
        <p:spPr bwMode="auto">
          <a:xfrm>
            <a:off x="1984376" y="625477"/>
            <a:ext cx="52388" cy="73025"/>
          </a:xfrm>
          <a:custGeom>
            <a:avLst/>
            <a:gdLst>
              <a:gd name="T0" fmla="*/ 62 w 74"/>
              <a:gd name="T1" fmla="*/ 32 h 101"/>
              <a:gd name="T2" fmla="*/ 62 w 74"/>
              <a:gd name="T3" fmla="*/ 32 h 101"/>
              <a:gd name="T4" fmla="*/ 63 w 74"/>
              <a:gd name="T5" fmla="*/ 21 h 101"/>
              <a:gd name="T6" fmla="*/ 62 w 74"/>
              <a:gd name="T7" fmla="*/ 21 h 101"/>
              <a:gd name="T8" fmla="*/ 56 w 74"/>
              <a:gd name="T9" fmla="*/ 33 h 101"/>
              <a:gd name="T10" fmla="*/ 7 w 74"/>
              <a:gd name="T11" fmla="*/ 101 h 101"/>
              <a:gd name="T12" fmla="*/ 0 w 74"/>
              <a:gd name="T13" fmla="*/ 101 h 101"/>
              <a:gd name="T14" fmla="*/ 0 w 74"/>
              <a:gd name="T15" fmla="*/ 0 h 101"/>
              <a:gd name="T16" fmla="*/ 12 w 74"/>
              <a:gd name="T17" fmla="*/ 0 h 101"/>
              <a:gd name="T18" fmla="*/ 12 w 74"/>
              <a:gd name="T19" fmla="*/ 69 h 101"/>
              <a:gd name="T20" fmla="*/ 11 w 74"/>
              <a:gd name="T21" fmla="*/ 80 h 101"/>
              <a:gd name="T22" fmla="*/ 12 w 74"/>
              <a:gd name="T23" fmla="*/ 80 h 101"/>
              <a:gd name="T24" fmla="*/ 18 w 74"/>
              <a:gd name="T25" fmla="*/ 68 h 101"/>
              <a:gd name="T26" fmla="*/ 67 w 74"/>
              <a:gd name="T27" fmla="*/ 0 h 101"/>
              <a:gd name="T28" fmla="*/ 74 w 74"/>
              <a:gd name="T29" fmla="*/ 0 h 101"/>
              <a:gd name="T30" fmla="*/ 74 w 74"/>
              <a:gd name="T31" fmla="*/ 101 h 101"/>
              <a:gd name="T32" fmla="*/ 62 w 74"/>
              <a:gd name="T33" fmla="*/ 101 h 101"/>
              <a:gd name="T34" fmla="*/ 62 w 74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4" h="101">
                <a:moveTo>
                  <a:pt x="62" y="32"/>
                </a:moveTo>
                <a:lnTo>
                  <a:pt x="62" y="32"/>
                </a:lnTo>
                <a:lnTo>
                  <a:pt x="63" y="21"/>
                </a:lnTo>
                <a:lnTo>
                  <a:pt x="62" y="21"/>
                </a:lnTo>
                <a:lnTo>
                  <a:pt x="56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2" y="80"/>
                </a:lnTo>
                <a:lnTo>
                  <a:pt x="18" y="68"/>
                </a:lnTo>
                <a:lnTo>
                  <a:pt x="67" y="0"/>
                </a:lnTo>
                <a:lnTo>
                  <a:pt x="74" y="0"/>
                </a:lnTo>
                <a:lnTo>
                  <a:pt x="74" y="101"/>
                </a:lnTo>
                <a:lnTo>
                  <a:pt x="62" y="101"/>
                </a:lnTo>
                <a:lnTo>
                  <a:pt x="62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57" name="Freeform 1957"/>
          <p:cNvSpPr>
            <a:spLocks/>
          </p:cNvSpPr>
          <p:nvPr/>
        </p:nvSpPr>
        <p:spPr bwMode="auto">
          <a:xfrm>
            <a:off x="2055813" y="625477"/>
            <a:ext cx="52388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2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2 w 73"/>
              <a:gd name="T17" fmla="*/ 0 h 101"/>
              <a:gd name="T18" fmla="*/ 12 w 73"/>
              <a:gd name="T19" fmla="*/ 69 h 101"/>
              <a:gd name="T20" fmla="*/ 11 w 73"/>
              <a:gd name="T21" fmla="*/ 80 h 101"/>
              <a:gd name="T22" fmla="*/ 11 w 73"/>
              <a:gd name="T23" fmla="*/ 80 h 101"/>
              <a:gd name="T24" fmla="*/ 18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2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1" y="80"/>
                </a:lnTo>
                <a:lnTo>
                  <a:pt x="18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93668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26" r:id="rId1"/>
    <p:sldLayoutId id="2147485627" r:id="rId2"/>
    <p:sldLayoutId id="2147485628" r:id="rId3"/>
    <p:sldLayoutId id="2147485629" r:id="rId4"/>
    <p:sldLayoutId id="2147485630" r:id="rId5"/>
    <p:sldLayoutId id="2147485631" r:id="rId6"/>
    <p:sldLayoutId id="2147485632" r:id="rId7"/>
    <p:sldLayoutId id="2147485633" r:id="rId8"/>
    <p:sldLayoutId id="2147485634" r:id="rId9"/>
    <p:sldLayoutId id="2147485635" r:id="rId10"/>
    <p:sldLayoutId id="2147485636" r:id="rId11"/>
    <p:sldLayoutId id="2147485637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7171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91"/>
            <a:ext cx="8229600" cy="4324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2355450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39" r:id="rId1"/>
    <p:sldLayoutId id="2147485640" r:id="rId2"/>
    <p:sldLayoutId id="2147485641" r:id="rId3"/>
    <p:sldLayoutId id="2147485642" r:id="rId4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•"/>
        <a:defRPr sz="28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Arial" charset="0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Arial" charset="0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Arial" charset="0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▫"/>
        <a:defRPr sz="2000" kern="1200">
          <a:solidFill>
            <a:srgbClr val="A04DA3"/>
          </a:solidFill>
          <a:latin typeface="Arial" charset="0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15">
            <a:alphaModFix amt="33000"/>
            <a:lum bright="20000"/>
          </a:blip>
          <a:stretch>
            <a:fillRect/>
          </a:stretch>
        </p:blipFill>
        <p:spPr>
          <a:xfrm>
            <a:off x="5334759" y="-451827"/>
            <a:ext cx="4584602" cy="5030792"/>
          </a:xfrm>
          <a:prstGeom prst="rect">
            <a:avLst/>
          </a:prstGeom>
        </p:spPr>
      </p:pic>
      <p:sp>
        <p:nvSpPr>
          <p:cNvPr id="982" name="AutoShape 981"/>
          <p:cNvSpPr>
            <a:spLocks noChangeAspect="1" noChangeArrowheads="1" noTextEdit="1"/>
          </p:cNvSpPr>
          <p:nvPr/>
        </p:nvSpPr>
        <p:spPr bwMode="auto">
          <a:xfrm>
            <a:off x="309563" y="247650"/>
            <a:ext cx="1787525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983" name="Group 1183"/>
          <p:cNvGrpSpPr>
            <a:grpSpLocks/>
          </p:cNvGrpSpPr>
          <p:nvPr/>
        </p:nvGrpSpPr>
        <p:grpSpPr bwMode="auto">
          <a:xfrm>
            <a:off x="309563" y="244475"/>
            <a:ext cx="250825" cy="481013"/>
            <a:chOff x="195" y="154"/>
            <a:chExt cx="158" cy="303"/>
          </a:xfrm>
        </p:grpSpPr>
        <p:sp>
          <p:nvSpPr>
            <p:cNvPr id="1758" name="Freeform 983"/>
            <p:cNvSpPr>
              <a:spLocks noEditPoints="1"/>
            </p:cNvSpPr>
            <p:nvPr userDrawn="1"/>
          </p:nvSpPr>
          <p:spPr bwMode="auto">
            <a:xfrm>
              <a:off x="195" y="196"/>
              <a:ext cx="136" cy="261"/>
            </a:xfrm>
            <a:custGeom>
              <a:avLst/>
              <a:gdLst>
                <a:gd name="T0" fmla="*/ 284 w 304"/>
                <a:gd name="T1" fmla="*/ 540 h 573"/>
                <a:gd name="T2" fmla="*/ 283 w 304"/>
                <a:gd name="T3" fmla="*/ 491 h 573"/>
                <a:gd name="T4" fmla="*/ 252 w 304"/>
                <a:gd name="T5" fmla="*/ 499 h 573"/>
                <a:gd name="T6" fmla="*/ 248 w 304"/>
                <a:gd name="T7" fmla="*/ 484 h 573"/>
                <a:gd name="T8" fmla="*/ 244 w 304"/>
                <a:gd name="T9" fmla="*/ 514 h 573"/>
                <a:gd name="T10" fmla="*/ 304 w 304"/>
                <a:gd name="T11" fmla="*/ 573 h 573"/>
                <a:gd name="T12" fmla="*/ 272 w 304"/>
                <a:gd name="T13" fmla="*/ 559 h 573"/>
                <a:gd name="T14" fmla="*/ 206 w 304"/>
                <a:gd name="T15" fmla="*/ 522 h 573"/>
                <a:gd name="T16" fmla="*/ 184 w 304"/>
                <a:gd name="T17" fmla="*/ 521 h 573"/>
                <a:gd name="T18" fmla="*/ 207 w 304"/>
                <a:gd name="T19" fmla="*/ 466 h 573"/>
                <a:gd name="T20" fmla="*/ 273 w 304"/>
                <a:gd name="T21" fmla="*/ 446 h 573"/>
                <a:gd name="T22" fmla="*/ 258 w 304"/>
                <a:gd name="T23" fmla="*/ 395 h 573"/>
                <a:gd name="T24" fmla="*/ 244 w 304"/>
                <a:gd name="T25" fmla="*/ 433 h 573"/>
                <a:gd name="T26" fmla="*/ 214 w 304"/>
                <a:gd name="T27" fmla="*/ 427 h 573"/>
                <a:gd name="T28" fmla="*/ 193 w 304"/>
                <a:gd name="T29" fmla="*/ 433 h 573"/>
                <a:gd name="T30" fmla="*/ 181 w 304"/>
                <a:gd name="T31" fmla="*/ 416 h 573"/>
                <a:gd name="T32" fmla="*/ 168 w 304"/>
                <a:gd name="T33" fmla="*/ 375 h 573"/>
                <a:gd name="T34" fmla="*/ 218 w 304"/>
                <a:gd name="T35" fmla="*/ 344 h 573"/>
                <a:gd name="T36" fmla="*/ 209 w 304"/>
                <a:gd name="T37" fmla="*/ 297 h 573"/>
                <a:gd name="T38" fmla="*/ 190 w 304"/>
                <a:gd name="T39" fmla="*/ 332 h 573"/>
                <a:gd name="T40" fmla="*/ 164 w 304"/>
                <a:gd name="T41" fmla="*/ 301 h 573"/>
                <a:gd name="T42" fmla="*/ 124 w 304"/>
                <a:gd name="T43" fmla="*/ 330 h 573"/>
                <a:gd name="T44" fmla="*/ 97 w 304"/>
                <a:gd name="T45" fmla="*/ 339 h 573"/>
                <a:gd name="T46" fmla="*/ 86 w 304"/>
                <a:gd name="T47" fmla="*/ 318 h 573"/>
                <a:gd name="T48" fmla="*/ 92 w 304"/>
                <a:gd name="T49" fmla="*/ 275 h 573"/>
                <a:gd name="T50" fmla="*/ 64 w 304"/>
                <a:gd name="T51" fmla="*/ 262 h 573"/>
                <a:gd name="T52" fmla="*/ 7 w 304"/>
                <a:gd name="T53" fmla="*/ 225 h 573"/>
                <a:gd name="T54" fmla="*/ 33 w 304"/>
                <a:gd name="T55" fmla="*/ 178 h 573"/>
                <a:gd name="T56" fmla="*/ 6 w 304"/>
                <a:gd name="T57" fmla="*/ 105 h 573"/>
                <a:gd name="T58" fmla="*/ 66 w 304"/>
                <a:gd name="T59" fmla="*/ 93 h 573"/>
                <a:gd name="T60" fmla="*/ 102 w 304"/>
                <a:gd name="T61" fmla="*/ 87 h 573"/>
                <a:gd name="T62" fmla="*/ 136 w 304"/>
                <a:gd name="T63" fmla="*/ 113 h 573"/>
                <a:gd name="T64" fmla="*/ 177 w 304"/>
                <a:gd name="T65" fmla="*/ 216 h 573"/>
                <a:gd name="T66" fmla="*/ 229 w 304"/>
                <a:gd name="T67" fmla="*/ 193 h 573"/>
                <a:gd name="T68" fmla="*/ 242 w 304"/>
                <a:gd name="T69" fmla="*/ 167 h 573"/>
                <a:gd name="T70" fmla="*/ 220 w 304"/>
                <a:gd name="T71" fmla="*/ 108 h 573"/>
                <a:gd name="T72" fmla="*/ 185 w 304"/>
                <a:gd name="T73" fmla="*/ 122 h 573"/>
                <a:gd name="T74" fmla="*/ 149 w 304"/>
                <a:gd name="T75" fmla="*/ 111 h 573"/>
                <a:gd name="T76" fmla="*/ 174 w 304"/>
                <a:gd name="T77" fmla="*/ 95 h 573"/>
                <a:gd name="T78" fmla="*/ 151 w 304"/>
                <a:gd name="T79" fmla="*/ 83 h 573"/>
                <a:gd name="T80" fmla="*/ 186 w 304"/>
                <a:gd name="T81" fmla="*/ 47 h 573"/>
                <a:gd name="T82" fmla="*/ 251 w 304"/>
                <a:gd name="T83" fmla="*/ 61 h 573"/>
                <a:gd name="T84" fmla="*/ 295 w 304"/>
                <a:gd name="T85" fmla="*/ 82 h 573"/>
                <a:gd name="T86" fmla="*/ 304 w 304"/>
                <a:gd name="T87" fmla="*/ 57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283" y="491"/>
                  </a:moveTo>
                  <a:lnTo>
                    <a:pt x="283" y="491"/>
                  </a:lnTo>
                  <a:cubicBezTo>
                    <a:pt x="278" y="504"/>
                    <a:pt x="269" y="533"/>
                    <a:pt x="284" y="540"/>
                  </a:cubicBezTo>
                  <a:cubicBezTo>
                    <a:pt x="283" y="530"/>
                    <a:pt x="285" y="505"/>
                    <a:pt x="290" y="489"/>
                  </a:cubicBezTo>
                  <a:cubicBezTo>
                    <a:pt x="292" y="480"/>
                    <a:pt x="301" y="445"/>
                    <a:pt x="298" y="439"/>
                  </a:cubicBezTo>
                  <a:cubicBezTo>
                    <a:pt x="297" y="452"/>
                    <a:pt x="291" y="474"/>
                    <a:pt x="283" y="491"/>
                  </a:cubicBezTo>
                  <a:close/>
                  <a:moveTo>
                    <a:pt x="248" y="484"/>
                  </a:moveTo>
                  <a:lnTo>
                    <a:pt x="248" y="484"/>
                  </a:lnTo>
                  <a:cubicBezTo>
                    <a:pt x="246" y="489"/>
                    <a:pt x="244" y="498"/>
                    <a:pt x="252" y="499"/>
                  </a:cubicBezTo>
                  <a:cubicBezTo>
                    <a:pt x="256" y="488"/>
                    <a:pt x="261" y="481"/>
                    <a:pt x="267" y="473"/>
                  </a:cubicBezTo>
                  <a:cubicBezTo>
                    <a:pt x="272" y="467"/>
                    <a:pt x="280" y="457"/>
                    <a:pt x="284" y="451"/>
                  </a:cubicBezTo>
                  <a:cubicBezTo>
                    <a:pt x="274" y="463"/>
                    <a:pt x="253" y="475"/>
                    <a:pt x="248" y="484"/>
                  </a:cubicBezTo>
                  <a:close/>
                  <a:moveTo>
                    <a:pt x="244" y="522"/>
                  </a:moveTo>
                  <a:lnTo>
                    <a:pt x="244" y="522"/>
                  </a:lnTo>
                  <a:cubicBezTo>
                    <a:pt x="244" y="519"/>
                    <a:pt x="244" y="518"/>
                    <a:pt x="244" y="514"/>
                  </a:cubicBezTo>
                  <a:cubicBezTo>
                    <a:pt x="241" y="514"/>
                    <a:pt x="236" y="513"/>
                    <a:pt x="233" y="509"/>
                  </a:cubicBezTo>
                  <a:cubicBezTo>
                    <a:pt x="229" y="517"/>
                    <a:pt x="235" y="522"/>
                    <a:pt x="244" y="522"/>
                  </a:cubicBezTo>
                  <a:close/>
                  <a:moveTo>
                    <a:pt x="304" y="573"/>
                  </a:moveTo>
                  <a:lnTo>
                    <a:pt x="304" y="573"/>
                  </a:lnTo>
                  <a:cubicBezTo>
                    <a:pt x="296" y="569"/>
                    <a:pt x="289" y="562"/>
                    <a:pt x="286" y="555"/>
                  </a:cubicBezTo>
                  <a:cubicBezTo>
                    <a:pt x="282" y="557"/>
                    <a:pt x="277" y="559"/>
                    <a:pt x="272" y="559"/>
                  </a:cubicBezTo>
                  <a:cubicBezTo>
                    <a:pt x="260" y="560"/>
                    <a:pt x="249" y="551"/>
                    <a:pt x="246" y="542"/>
                  </a:cubicBezTo>
                  <a:cubicBezTo>
                    <a:pt x="237" y="550"/>
                    <a:pt x="227" y="549"/>
                    <a:pt x="220" y="546"/>
                  </a:cubicBezTo>
                  <a:cubicBezTo>
                    <a:pt x="210" y="541"/>
                    <a:pt x="206" y="530"/>
                    <a:pt x="206" y="522"/>
                  </a:cubicBezTo>
                  <a:cubicBezTo>
                    <a:pt x="204" y="524"/>
                    <a:pt x="204" y="528"/>
                    <a:pt x="203" y="532"/>
                  </a:cubicBezTo>
                  <a:cubicBezTo>
                    <a:pt x="202" y="537"/>
                    <a:pt x="198" y="541"/>
                    <a:pt x="193" y="542"/>
                  </a:cubicBezTo>
                  <a:cubicBezTo>
                    <a:pt x="197" y="530"/>
                    <a:pt x="187" y="530"/>
                    <a:pt x="184" y="521"/>
                  </a:cubicBezTo>
                  <a:cubicBezTo>
                    <a:pt x="181" y="509"/>
                    <a:pt x="187" y="500"/>
                    <a:pt x="195" y="496"/>
                  </a:cubicBezTo>
                  <a:cubicBezTo>
                    <a:pt x="189" y="493"/>
                    <a:pt x="187" y="486"/>
                    <a:pt x="190" y="477"/>
                  </a:cubicBezTo>
                  <a:cubicBezTo>
                    <a:pt x="192" y="470"/>
                    <a:pt x="201" y="465"/>
                    <a:pt x="207" y="466"/>
                  </a:cubicBezTo>
                  <a:cubicBezTo>
                    <a:pt x="201" y="472"/>
                    <a:pt x="205" y="480"/>
                    <a:pt x="212" y="480"/>
                  </a:cubicBezTo>
                  <a:cubicBezTo>
                    <a:pt x="220" y="480"/>
                    <a:pt x="228" y="469"/>
                    <a:pt x="239" y="463"/>
                  </a:cubicBezTo>
                  <a:cubicBezTo>
                    <a:pt x="251" y="456"/>
                    <a:pt x="261" y="455"/>
                    <a:pt x="273" y="446"/>
                  </a:cubicBezTo>
                  <a:cubicBezTo>
                    <a:pt x="265" y="445"/>
                    <a:pt x="258" y="448"/>
                    <a:pt x="254" y="454"/>
                  </a:cubicBezTo>
                  <a:cubicBezTo>
                    <a:pt x="252" y="441"/>
                    <a:pt x="263" y="436"/>
                    <a:pt x="270" y="431"/>
                  </a:cubicBezTo>
                  <a:cubicBezTo>
                    <a:pt x="285" y="421"/>
                    <a:pt x="269" y="398"/>
                    <a:pt x="258" y="395"/>
                  </a:cubicBezTo>
                  <a:cubicBezTo>
                    <a:pt x="242" y="391"/>
                    <a:pt x="232" y="400"/>
                    <a:pt x="233" y="412"/>
                  </a:cubicBezTo>
                  <a:cubicBezTo>
                    <a:pt x="235" y="426"/>
                    <a:pt x="248" y="422"/>
                    <a:pt x="253" y="419"/>
                  </a:cubicBezTo>
                  <a:cubicBezTo>
                    <a:pt x="253" y="427"/>
                    <a:pt x="247" y="432"/>
                    <a:pt x="244" y="433"/>
                  </a:cubicBezTo>
                  <a:cubicBezTo>
                    <a:pt x="240" y="435"/>
                    <a:pt x="230" y="436"/>
                    <a:pt x="224" y="430"/>
                  </a:cubicBezTo>
                  <a:cubicBezTo>
                    <a:pt x="223" y="434"/>
                    <a:pt x="222" y="436"/>
                    <a:pt x="219" y="438"/>
                  </a:cubicBezTo>
                  <a:cubicBezTo>
                    <a:pt x="217" y="432"/>
                    <a:pt x="217" y="431"/>
                    <a:pt x="214" y="427"/>
                  </a:cubicBezTo>
                  <a:cubicBezTo>
                    <a:pt x="212" y="436"/>
                    <a:pt x="206" y="440"/>
                    <a:pt x="199" y="439"/>
                  </a:cubicBezTo>
                  <a:cubicBezTo>
                    <a:pt x="201" y="435"/>
                    <a:pt x="200" y="430"/>
                    <a:pt x="199" y="427"/>
                  </a:cubicBezTo>
                  <a:cubicBezTo>
                    <a:pt x="198" y="429"/>
                    <a:pt x="196" y="431"/>
                    <a:pt x="193" y="433"/>
                  </a:cubicBezTo>
                  <a:cubicBezTo>
                    <a:pt x="192" y="431"/>
                    <a:pt x="192" y="429"/>
                    <a:pt x="191" y="428"/>
                  </a:cubicBezTo>
                  <a:cubicBezTo>
                    <a:pt x="188" y="432"/>
                    <a:pt x="183" y="435"/>
                    <a:pt x="177" y="435"/>
                  </a:cubicBezTo>
                  <a:cubicBezTo>
                    <a:pt x="181" y="431"/>
                    <a:pt x="183" y="423"/>
                    <a:pt x="181" y="416"/>
                  </a:cubicBezTo>
                  <a:cubicBezTo>
                    <a:pt x="176" y="425"/>
                    <a:pt x="156" y="427"/>
                    <a:pt x="153" y="411"/>
                  </a:cubicBezTo>
                  <a:cubicBezTo>
                    <a:pt x="160" y="414"/>
                    <a:pt x="165" y="411"/>
                    <a:pt x="166" y="407"/>
                  </a:cubicBezTo>
                  <a:cubicBezTo>
                    <a:pt x="168" y="401"/>
                    <a:pt x="161" y="386"/>
                    <a:pt x="168" y="375"/>
                  </a:cubicBezTo>
                  <a:cubicBezTo>
                    <a:pt x="173" y="366"/>
                    <a:pt x="178" y="361"/>
                    <a:pt x="192" y="359"/>
                  </a:cubicBezTo>
                  <a:cubicBezTo>
                    <a:pt x="191" y="357"/>
                    <a:pt x="190" y="356"/>
                    <a:pt x="190" y="353"/>
                  </a:cubicBezTo>
                  <a:cubicBezTo>
                    <a:pt x="202" y="358"/>
                    <a:pt x="213" y="354"/>
                    <a:pt x="218" y="344"/>
                  </a:cubicBezTo>
                  <a:cubicBezTo>
                    <a:pt x="216" y="345"/>
                    <a:pt x="212" y="346"/>
                    <a:pt x="209" y="346"/>
                  </a:cubicBezTo>
                  <a:cubicBezTo>
                    <a:pt x="220" y="337"/>
                    <a:pt x="219" y="312"/>
                    <a:pt x="211" y="298"/>
                  </a:cubicBezTo>
                  <a:cubicBezTo>
                    <a:pt x="210" y="298"/>
                    <a:pt x="210" y="297"/>
                    <a:pt x="209" y="297"/>
                  </a:cubicBezTo>
                  <a:cubicBezTo>
                    <a:pt x="206" y="302"/>
                    <a:pt x="199" y="302"/>
                    <a:pt x="195" y="306"/>
                  </a:cubicBezTo>
                  <a:cubicBezTo>
                    <a:pt x="194" y="304"/>
                    <a:pt x="193" y="304"/>
                    <a:pt x="192" y="303"/>
                  </a:cubicBezTo>
                  <a:cubicBezTo>
                    <a:pt x="192" y="303"/>
                    <a:pt x="191" y="323"/>
                    <a:pt x="190" y="332"/>
                  </a:cubicBezTo>
                  <a:cubicBezTo>
                    <a:pt x="188" y="341"/>
                    <a:pt x="179" y="340"/>
                    <a:pt x="175" y="345"/>
                  </a:cubicBezTo>
                  <a:cubicBezTo>
                    <a:pt x="169" y="339"/>
                    <a:pt x="159" y="339"/>
                    <a:pt x="160" y="328"/>
                  </a:cubicBezTo>
                  <a:cubicBezTo>
                    <a:pt x="162" y="317"/>
                    <a:pt x="164" y="308"/>
                    <a:pt x="164" y="301"/>
                  </a:cubicBezTo>
                  <a:cubicBezTo>
                    <a:pt x="161" y="307"/>
                    <a:pt x="155" y="331"/>
                    <a:pt x="153" y="339"/>
                  </a:cubicBezTo>
                  <a:cubicBezTo>
                    <a:pt x="149" y="349"/>
                    <a:pt x="139" y="346"/>
                    <a:pt x="133" y="349"/>
                  </a:cubicBezTo>
                  <a:cubicBezTo>
                    <a:pt x="129" y="342"/>
                    <a:pt x="120" y="340"/>
                    <a:pt x="124" y="330"/>
                  </a:cubicBezTo>
                  <a:cubicBezTo>
                    <a:pt x="125" y="327"/>
                    <a:pt x="140" y="295"/>
                    <a:pt x="142" y="289"/>
                  </a:cubicBezTo>
                  <a:cubicBezTo>
                    <a:pt x="137" y="297"/>
                    <a:pt x="123" y="325"/>
                    <a:pt x="118" y="332"/>
                  </a:cubicBezTo>
                  <a:cubicBezTo>
                    <a:pt x="113" y="341"/>
                    <a:pt x="104" y="337"/>
                    <a:pt x="97" y="339"/>
                  </a:cubicBezTo>
                  <a:cubicBezTo>
                    <a:pt x="96" y="333"/>
                    <a:pt x="87" y="326"/>
                    <a:pt x="93" y="316"/>
                  </a:cubicBezTo>
                  <a:cubicBezTo>
                    <a:pt x="102" y="302"/>
                    <a:pt x="120" y="278"/>
                    <a:pt x="122" y="275"/>
                  </a:cubicBezTo>
                  <a:cubicBezTo>
                    <a:pt x="118" y="279"/>
                    <a:pt x="88" y="316"/>
                    <a:pt x="86" y="318"/>
                  </a:cubicBezTo>
                  <a:cubicBezTo>
                    <a:pt x="79" y="324"/>
                    <a:pt x="69" y="319"/>
                    <a:pt x="63" y="319"/>
                  </a:cubicBezTo>
                  <a:cubicBezTo>
                    <a:pt x="63" y="312"/>
                    <a:pt x="57" y="305"/>
                    <a:pt x="65" y="297"/>
                  </a:cubicBezTo>
                  <a:cubicBezTo>
                    <a:pt x="72" y="290"/>
                    <a:pt x="88" y="278"/>
                    <a:pt x="92" y="275"/>
                  </a:cubicBezTo>
                  <a:cubicBezTo>
                    <a:pt x="81" y="282"/>
                    <a:pt x="68" y="294"/>
                    <a:pt x="60" y="296"/>
                  </a:cubicBezTo>
                  <a:cubicBezTo>
                    <a:pt x="47" y="299"/>
                    <a:pt x="42" y="294"/>
                    <a:pt x="37" y="292"/>
                  </a:cubicBezTo>
                  <a:cubicBezTo>
                    <a:pt x="41" y="280"/>
                    <a:pt x="36" y="274"/>
                    <a:pt x="64" y="262"/>
                  </a:cubicBezTo>
                  <a:cubicBezTo>
                    <a:pt x="39" y="271"/>
                    <a:pt x="28" y="266"/>
                    <a:pt x="20" y="259"/>
                  </a:cubicBezTo>
                  <a:cubicBezTo>
                    <a:pt x="23" y="250"/>
                    <a:pt x="32" y="243"/>
                    <a:pt x="39" y="240"/>
                  </a:cubicBezTo>
                  <a:cubicBezTo>
                    <a:pt x="24" y="241"/>
                    <a:pt x="14" y="234"/>
                    <a:pt x="7" y="225"/>
                  </a:cubicBezTo>
                  <a:cubicBezTo>
                    <a:pt x="13" y="218"/>
                    <a:pt x="24" y="212"/>
                    <a:pt x="36" y="211"/>
                  </a:cubicBezTo>
                  <a:cubicBezTo>
                    <a:pt x="18" y="208"/>
                    <a:pt x="3" y="196"/>
                    <a:pt x="1" y="183"/>
                  </a:cubicBezTo>
                  <a:cubicBezTo>
                    <a:pt x="9" y="178"/>
                    <a:pt x="21" y="177"/>
                    <a:pt x="33" y="178"/>
                  </a:cubicBezTo>
                  <a:cubicBezTo>
                    <a:pt x="14" y="171"/>
                    <a:pt x="0" y="156"/>
                    <a:pt x="0" y="143"/>
                  </a:cubicBezTo>
                  <a:cubicBezTo>
                    <a:pt x="10" y="140"/>
                    <a:pt x="21" y="142"/>
                    <a:pt x="30" y="144"/>
                  </a:cubicBezTo>
                  <a:cubicBezTo>
                    <a:pt x="20" y="137"/>
                    <a:pt x="5" y="124"/>
                    <a:pt x="6" y="105"/>
                  </a:cubicBezTo>
                  <a:cubicBezTo>
                    <a:pt x="16" y="102"/>
                    <a:pt x="33" y="109"/>
                    <a:pt x="40" y="112"/>
                  </a:cubicBezTo>
                  <a:cubicBezTo>
                    <a:pt x="17" y="99"/>
                    <a:pt x="9" y="69"/>
                    <a:pt x="21" y="52"/>
                  </a:cubicBezTo>
                  <a:cubicBezTo>
                    <a:pt x="28" y="56"/>
                    <a:pt x="60" y="89"/>
                    <a:pt x="66" y="93"/>
                  </a:cubicBezTo>
                  <a:cubicBezTo>
                    <a:pt x="49" y="74"/>
                    <a:pt x="41" y="60"/>
                    <a:pt x="37" y="47"/>
                  </a:cubicBezTo>
                  <a:cubicBezTo>
                    <a:pt x="31" y="33"/>
                    <a:pt x="31" y="8"/>
                    <a:pt x="48" y="0"/>
                  </a:cubicBezTo>
                  <a:cubicBezTo>
                    <a:pt x="56" y="19"/>
                    <a:pt x="85" y="67"/>
                    <a:pt x="102" y="87"/>
                  </a:cubicBezTo>
                  <a:cubicBezTo>
                    <a:pt x="103" y="86"/>
                    <a:pt x="105" y="84"/>
                    <a:pt x="107" y="83"/>
                  </a:cubicBezTo>
                  <a:cubicBezTo>
                    <a:pt x="111" y="96"/>
                    <a:pt x="122" y="112"/>
                    <a:pt x="132" y="120"/>
                  </a:cubicBezTo>
                  <a:cubicBezTo>
                    <a:pt x="133" y="119"/>
                    <a:pt x="134" y="116"/>
                    <a:pt x="136" y="113"/>
                  </a:cubicBezTo>
                  <a:cubicBezTo>
                    <a:pt x="147" y="129"/>
                    <a:pt x="175" y="152"/>
                    <a:pt x="184" y="165"/>
                  </a:cubicBezTo>
                  <a:cubicBezTo>
                    <a:pt x="191" y="176"/>
                    <a:pt x="192" y="185"/>
                    <a:pt x="182" y="195"/>
                  </a:cubicBezTo>
                  <a:cubicBezTo>
                    <a:pt x="178" y="199"/>
                    <a:pt x="170" y="206"/>
                    <a:pt x="177" y="216"/>
                  </a:cubicBezTo>
                  <a:cubicBezTo>
                    <a:pt x="187" y="231"/>
                    <a:pt x="211" y="231"/>
                    <a:pt x="218" y="217"/>
                  </a:cubicBezTo>
                  <a:cubicBezTo>
                    <a:pt x="203" y="216"/>
                    <a:pt x="198" y="197"/>
                    <a:pt x="208" y="186"/>
                  </a:cubicBezTo>
                  <a:cubicBezTo>
                    <a:pt x="212" y="193"/>
                    <a:pt x="220" y="197"/>
                    <a:pt x="229" y="193"/>
                  </a:cubicBezTo>
                  <a:cubicBezTo>
                    <a:pt x="235" y="191"/>
                    <a:pt x="239" y="188"/>
                    <a:pt x="241" y="185"/>
                  </a:cubicBezTo>
                  <a:cubicBezTo>
                    <a:pt x="229" y="189"/>
                    <a:pt x="219" y="182"/>
                    <a:pt x="220" y="169"/>
                  </a:cubicBezTo>
                  <a:cubicBezTo>
                    <a:pt x="230" y="178"/>
                    <a:pt x="240" y="169"/>
                    <a:pt x="242" y="167"/>
                  </a:cubicBezTo>
                  <a:cubicBezTo>
                    <a:pt x="248" y="160"/>
                    <a:pt x="250" y="152"/>
                    <a:pt x="248" y="139"/>
                  </a:cubicBezTo>
                  <a:cubicBezTo>
                    <a:pt x="245" y="128"/>
                    <a:pt x="234" y="111"/>
                    <a:pt x="227" y="105"/>
                  </a:cubicBezTo>
                  <a:cubicBezTo>
                    <a:pt x="226" y="106"/>
                    <a:pt x="224" y="108"/>
                    <a:pt x="220" y="108"/>
                  </a:cubicBezTo>
                  <a:cubicBezTo>
                    <a:pt x="218" y="107"/>
                    <a:pt x="214" y="105"/>
                    <a:pt x="212" y="105"/>
                  </a:cubicBezTo>
                  <a:cubicBezTo>
                    <a:pt x="205" y="102"/>
                    <a:pt x="197" y="104"/>
                    <a:pt x="193" y="107"/>
                  </a:cubicBezTo>
                  <a:cubicBezTo>
                    <a:pt x="184" y="112"/>
                    <a:pt x="185" y="118"/>
                    <a:pt x="185" y="122"/>
                  </a:cubicBezTo>
                  <a:cubicBezTo>
                    <a:pt x="172" y="115"/>
                    <a:pt x="177" y="103"/>
                    <a:pt x="193" y="98"/>
                  </a:cubicBezTo>
                  <a:cubicBezTo>
                    <a:pt x="182" y="98"/>
                    <a:pt x="172" y="109"/>
                    <a:pt x="170" y="110"/>
                  </a:cubicBezTo>
                  <a:cubicBezTo>
                    <a:pt x="163" y="115"/>
                    <a:pt x="154" y="114"/>
                    <a:pt x="149" y="111"/>
                  </a:cubicBezTo>
                  <a:cubicBezTo>
                    <a:pt x="139" y="106"/>
                    <a:pt x="136" y="94"/>
                    <a:pt x="139" y="91"/>
                  </a:cubicBezTo>
                  <a:cubicBezTo>
                    <a:pt x="140" y="96"/>
                    <a:pt x="144" y="100"/>
                    <a:pt x="149" y="100"/>
                  </a:cubicBezTo>
                  <a:cubicBezTo>
                    <a:pt x="158" y="101"/>
                    <a:pt x="167" y="98"/>
                    <a:pt x="174" y="95"/>
                  </a:cubicBezTo>
                  <a:cubicBezTo>
                    <a:pt x="179" y="92"/>
                    <a:pt x="189" y="91"/>
                    <a:pt x="195" y="91"/>
                  </a:cubicBezTo>
                  <a:cubicBezTo>
                    <a:pt x="183" y="84"/>
                    <a:pt x="165" y="85"/>
                    <a:pt x="159" y="95"/>
                  </a:cubicBezTo>
                  <a:cubicBezTo>
                    <a:pt x="155" y="92"/>
                    <a:pt x="152" y="89"/>
                    <a:pt x="151" y="83"/>
                  </a:cubicBezTo>
                  <a:cubicBezTo>
                    <a:pt x="148" y="65"/>
                    <a:pt x="161" y="56"/>
                    <a:pt x="176" y="56"/>
                  </a:cubicBezTo>
                  <a:cubicBezTo>
                    <a:pt x="176" y="52"/>
                    <a:pt x="179" y="50"/>
                    <a:pt x="183" y="51"/>
                  </a:cubicBezTo>
                  <a:cubicBezTo>
                    <a:pt x="182" y="49"/>
                    <a:pt x="184" y="47"/>
                    <a:pt x="186" y="47"/>
                  </a:cubicBezTo>
                  <a:lnTo>
                    <a:pt x="243" y="47"/>
                  </a:lnTo>
                  <a:cubicBezTo>
                    <a:pt x="255" y="47"/>
                    <a:pt x="275" y="46"/>
                    <a:pt x="277" y="43"/>
                  </a:cubicBezTo>
                  <a:cubicBezTo>
                    <a:pt x="277" y="50"/>
                    <a:pt x="261" y="59"/>
                    <a:pt x="251" y="61"/>
                  </a:cubicBezTo>
                  <a:cubicBezTo>
                    <a:pt x="259" y="62"/>
                    <a:pt x="267" y="61"/>
                    <a:pt x="274" y="58"/>
                  </a:cubicBezTo>
                  <a:cubicBezTo>
                    <a:pt x="270" y="63"/>
                    <a:pt x="266" y="67"/>
                    <a:pt x="259" y="69"/>
                  </a:cubicBezTo>
                  <a:cubicBezTo>
                    <a:pt x="266" y="78"/>
                    <a:pt x="281" y="83"/>
                    <a:pt x="295" y="82"/>
                  </a:cubicBezTo>
                  <a:cubicBezTo>
                    <a:pt x="291" y="86"/>
                    <a:pt x="285" y="89"/>
                    <a:pt x="279" y="88"/>
                  </a:cubicBezTo>
                  <a:cubicBezTo>
                    <a:pt x="291" y="106"/>
                    <a:pt x="301" y="126"/>
                    <a:pt x="304" y="153"/>
                  </a:cubicBezTo>
                  <a:lnTo>
                    <a:pt x="304" y="57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59" name="Freeform 984"/>
            <p:cNvSpPr>
              <a:spLocks/>
            </p:cNvSpPr>
            <p:nvPr userDrawn="1"/>
          </p:nvSpPr>
          <p:spPr bwMode="auto">
            <a:xfrm>
              <a:off x="324" y="447"/>
              <a:ext cx="7" cy="7"/>
            </a:xfrm>
            <a:custGeom>
              <a:avLst/>
              <a:gdLst>
                <a:gd name="T0" fmla="*/ 15 w 15"/>
                <a:gd name="T1" fmla="*/ 13 h 17"/>
                <a:gd name="T2" fmla="*/ 15 w 15"/>
                <a:gd name="T3" fmla="*/ 13 h 17"/>
                <a:gd name="T4" fmla="*/ 15 w 15"/>
                <a:gd name="T5" fmla="*/ 17 h 17"/>
                <a:gd name="T6" fmla="*/ 0 w 15"/>
                <a:gd name="T7" fmla="*/ 2 h 17"/>
                <a:gd name="T8" fmla="*/ 1 w 15"/>
                <a:gd name="T9" fmla="*/ 0 h 17"/>
                <a:gd name="T10" fmla="*/ 15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15" y="13"/>
                  </a:moveTo>
                  <a:lnTo>
                    <a:pt x="15" y="13"/>
                  </a:lnTo>
                  <a:lnTo>
                    <a:pt x="15" y="17"/>
                  </a:lnTo>
                  <a:cubicBezTo>
                    <a:pt x="10" y="16"/>
                    <a:pt x="1" y="8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3" y="5"/>
                    <a:pt x="9" y="13"/>
                    <a:pt x="15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60" name="Freeform 985"/>
            <p:cNvSpPr>
              <a:spLocks/>
            </p:cNvSpPr>
            <p:nvPr userDrawn="1"/>
          </p:nvSpPr>
          <p:spPr bwMode="auto">
            <a:xfrm>
              <a:off x="323" y="398"/>
              <a:ext cx="8" cy="53"/>
            </a:xfrm>
            <a:custGeom>
              <a:avLst/>
              <a:gdLst>
                <a:gd name="T0" fmla="*/ 19 w 19"/>
                <a:gd name="T1" fmla="*/ 108 h 116"/>
                <a:gd name="T2" fmla="*/ 19 w 19"/>
                <a:gd name="T3" fmla="*/ 108 h 116"/>
                <a:gd name="T4" fmla="*/ 19 w 19"/>
                <a:gd name="T5" fmla="*/ 116 h 116"/>
                <a:gd name="T6" fmla="*/ 7 w 19"/>
                <a:gd name="T7" fmla="*/ 104 h 116"/>
                <a:gd name="T8" fmla="*/ 12 w 19"/>
                <a:gd name="T9" fmla="*/ 94 h 116"/>
                <a:gd name="T10" fmla="*/ 6 w 19"/>
                <a:gd name="T11" fmla="*/ 96 h 116"/>
                <a:gd name="T12" fmla="*/ 7 w 19"/>
                <a:gd name="T13" fmla="*/ 71 h 116"/>
                <a:gd name="T14" fmla="*/ 4 w 19"/>
                <a:gd name="T15" fmla="*/ 96 h 116"/>
                <a:gd name="T16" fmla="*/ 2 w 19"/>
                <a:gd name="T17" fmla="*/ 96 h 116"/>
                <a:gd name="T18" fmla="*/ 7 w 19"/>
                <a:gd name="T19" fmla="*/ 45 h 116"/>
                <a:gd name="T20" fmla="*/ 16 w 19"/>
                <a:gd name="T21" fmla="*/ 0 h 116"/>
                <a:gd name="T22" fmla="*/ 18 w 19"/>
                <a:gd name="T23" fmla="*/ 54 h 116"/>
                <a:gd name="T24" fmla="*/ 19 w 19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116">
                  <a:moveTo>
                    <a:pt x="19" y="108"/>
                  </a:moveTo>
                  <a:lnTo>
                    <a:pt x="19" y="108"/>
                  </a:lnTo>
                  <a:lnTo>
                    <a:pt x="19" y="116"/>
                  </a:lnTo>
                  <a:cubicBezTo>
                    <a:pt x="13" y="114"/>
                    <a:pt x="8" y="107"/>
                    <a:pt x="7" y="104"/>
                  </a:cubicBezTo>
                  <a:cubicBezTo>
                    <a:pt x="10" y="101"/>
                    <a:pt x="11" y="97"/>
                    <a:pt x="12" y="94"/>
                  </a:cubicBezTo>
                  <a:cubicBezTo>
                    <a:pt x="9" y="96"/>
                    <a:pt x="8" y="96"/>
                    <a:pt x="6" y="96"/>
                  </a:cubicBezTo>
                  <a:cubicBezTo>
                    <a:pt x="5" y="90"/>
                    <a:pt x="6" y="79"/>
                    <a:pt x="7" y="71"/>
                  </a:cubicBezTo>
                  <a:cubicBezTo>
                    <a:pt x="5" y="76"/>
                    <a:pt x="3" y="89"/>
                    <a:pt x="4" y="96"/>
                  </a:cubicBezTo>
                  <a:cubicBezTo>
                    <a:pt x="4" y="96"/>
                    <a:pt x="2" y="96"/>
                    <a:pt x="2" y="96"/>
                  </a:cubicBezTo>
                  <a:cubicBezTo>
                    <a:pt x="0" y="82"/>
                    <a:pt x="3" y="61"/>
                    <a:pt x="7" y="45"/>
                  </a:cubicBezTo>
                  <a:cubicBezTo>
                    <a:pt x="11" y="28"/>
                    <a:pt x="14" y="17"/>
                    <a:pt x="16" y="0"/>
                  </a:cubicBezTo>
                  <a:cubicBezTo>
                    <a:pt x="18" y="14"/>
                    <a:pt x="18" y="36"/>
                    <a:pt x="18" y="54"/>
                  </a:cubicBezTo>
                  <a:cubicBezTo>
                    <a:pt x="17" y="60"/>
                    <a:pt x="18" y="99"/>
                    <a:pt x="19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61" name="Freeform 986"/>
            <p:cNvSpPr>
              <a:spLocks/>
            </p:cNvSpPr>
            <p:nvPr userDrawn="1"/>
          </p:nvSpPr>
          <p:spPr bwMode="auto">
            <a:xfrm>
              <a:off x="306" y="393"/>
              <a:ext cx="22" cy="57"/>
            </a:xfrm>
            <a:custGeom>
              <a:avLst/>
              <a:gdLst>
                <a:gd name="T0" fmla="*/ 48 w 50"/>
                <a:gd name="T1" fmla="*/ 0 h 125"/>
                <a:gd name="T2" fmla="*/ 48 w 50"/>
                <a:gd name="T3" fmla="*/ 0 h 125"/>
                <a:gd name="T4" fmla="*/ 38 w 50"/>
                <a:gd name="T5" fmla="*/ 47 h 125"/>
                <a:gd name="T6" fmla="*/ 25 w 50"/>
                <a:gd name="T7" fmla="*/ 84 h 125"/>
                <a:gd name="T8" fmla="*/ 45 w 50"/>
                <a:gd name="T9" fmla="*/ 111 h 125"/>
                <a:gd name="T10" fmla="*/ 31 w 50"/>
                <a:gd name="T11" fmla="*/ 122 h 125"/>
                <a:gd name="T12" fmla="*/ 4 w 50"/>
                <a:gd name="T13" fmla="*/ 112 h 125"/>
                <a:gd name="T14" fmla="*/ 2 w 50"/>
                <a:gd name="T15" fmla="*/ 107 h 125"/>
                <a:gd name="T16" fmla="*/ 11 w 50"/>
                <a:gd name="T17" fmla="*/ 108 h 125"/>
                <a:gd name="T18" fmla="*/ 0 w 50"/>
                <a:gd name="T19" fmla="*/ 89 h 125"/>
                <a:gd name="T20" fmla="*/ 1 w 50"/>
                <a:gd name="T21" fmla="*/ 81 h 125"/>
                <a:gd name="T22" fmla="*/ 13 w 50"/>
                <a:gd name="T23" fmla="*/ 65 h 125"/>
                <a:gd name="T24" fmla="*/ 8 w 50"/>
                <a:gd name="T25" fmla="*/ 66 h 125"/>
                <a:gd name="T26" fmla="*/ 29 w 50"/>
                <a:gd name="T27" fmla="*/ 33 h 125"/>
                <a:gd name="T28" fmla="*/ 48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48" y="0"/>
                  </a:moveTo>
                  <a:lnTo>
                    <a:pt x="48" y="0"/>
                  </a:lnTo>
                  <a:cubicBezTo>
                    <a:pt x="50" y="12"/>
                    <a:pt x="42" y="34"/>
                    <a:pt x="38" y="47"/>
                  </a:cubicBezTo>
                  <a:cubicBezTo>
                    <a:pt x="33" y="59"/>
                    <a:pt x="26" y="69"/>
                    <a:pt x="25" y="84"/>
                  </a:cubicBezTo>
                  <a:cubicBezTo>
                    <a:pt x="24" y="101"/>
                    <a:pt x="30" y="113"/>
                    <a:pt x="45" y="111"/>
                  </a:cubicBezTo>
                  <a:cubicBezTo>
                    <a:pt x="43" y="117"/>
                    <a:pt x="38" y="120"/>
                    <a:pt x="31" y="122"/>
                  </a:cubicBezTo>
                  <a:cubicBezTo>
                    <a:pt x="19" y="125"/>
                    <a:pt x="9" y="119"/>
                    <a:pt x="4" y="112"/>
                  </a:cubicBezTo>
                  <a:cubicBezTo>
                    <a:pt x="3" y="110"/>
                    <a:pt x="3" y="109"/>
                    <a:pt x="2" y="107"/>
                  </a:cubicBezTo>
                  <a:cubicBezTo>
                    <a:pt x="5" y="104"/>
                    <a:pt x="10" y="106"/>
                    <a:pt x="11" y="108"/>
                  </a:cubicBezTo>
                  <a:cubicBezTo>
                    <a:pt x="16" y="97"/>
                    <a:pt x="10" y="91"/>
                    <a:pt x="0" y="89"/>
                  </a:cubicBezTo>
                  <a:cubicBezTo>
                    <a:pt x="0" y="86"/>
                    <a:pt x="0" y="83"/>
                    <a:pt x="1" y="81"/>
                  </a:cubicBezTo>
                  <a:cubicBezTo>
                    <a:pt x="10" y="80"/>
                    <a:pt x="13" y="70"/>
                    <a:pt x="13" y="65"/>
                  </a:cubicBezTo>
                  <a:cubicBezTo>
                    <a:pt x="11" y="66"/>
                    <a:pt x="9" y="66"/>
                    <a:pt x="8" y="66"/>
                  </a:cubicBezTo>
                  <a:cubicBezTo>
                    <a:pt x="11" y="56"/>
                    <a:pt x="21" y="43"/>
                    <a:pt x="29" y="33"/>
                  </a:cubicBezTo>
                  <a:cubicBezTo>
                    <a:pt x="36" y="25"/>
                    <a:pt x="45" y="13"/>
                    <a:pt x="4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62" name="Freeform 987"/>
            <p:cNvSpPr>
              <a:spLocks/>
            </p:cNvSpPr>
            <p:nvPr userDrawn="1"/>
          </p:nvSpPr>
          <p:spPr bwMode="auto">
            <a:xfrm>
              <a:off x="278" y="388"/>
              <a:ext cx="49" cy="58"/>
            </a:xfrm>
            <a:custGeom>
              <a:avLst/>
              <a:gdLst>
                <a:gd name="T0" fmla="*/ 105 w 110"/>
                <a:gd name="T1" fmla="*/ 0 h 127"/>
                <a:gd name="T2" fmla="*/ 105 w 110"/>
                <a:gd name="T3" fmla="*/ 0 h 127"/>
                <a:gd name="T4" fmla="*/ 102 w 110"/>
                <a:gd name="T5" fmla="*/ 20 h 127"/>
                <a:gd name="T6" fmla="*/ 73 w 110"/>
                <a:gd name="T7" fmla="*/ 48 h 127"/>
                <a:gd name="T8" fmla="*/ 60 w 110"/>
                <a:gd name="T9" fmla="*/ 61 h 127"/>
                <a:gd name="T10" fmla="*/ 66 w 110"/>
                <a:gd name="T11" fmla="*/ 81 h 127"/>
                <a:gd name="T12" fmla="*/ 71 w 110"/>
                <a:gd name="T13" fmla="*/ 80 h 127"/>
                <a:gd name="T14" fmla="*/ 66 w 110"/>
                <a:gd name="T15" fmla="*/ 87 h 127"/>
                <a:gd name="T16" fmla="*/ 48 w 110"/>
                <a:gd name="T17" fmla="*/ 82 h 127"/>
                <a:gd name="T18" fmla="*/ 52 w 110"/>
                <a:gd name="T19" fmla="*/ 103 h 127"/>
                <a:gd name="T20" fmla="*/ 72 w 110"/>
                <a:gd name="T21" fmla="*/ 114 h 127"/>
                <a:gd name="T22" fmla="*/ 57 w 110"/>
                <a:gd name="T23" fmla="*/ 118 h 127"/>
                <a:gd name="T24" fmla="*/ 27 w 110"/>
                <a:gd name="T25" fmla="*/ 110 h 127"/>
                <a:gd name="T26" fmla="*/ 25 w 110"/>
                <a:gd name="T27" fmla="*/ 93 h 127"/>
                <a:gd name="T28" fmla="*/ 12 w 110"/>
                <a:gd name="T29" fmla="*/ 114 h 127"/>
                <a:gd name="T30" fmla="*/ 3 w 110"/>
                <a:gd name="T31" fmla="*/ 97 h 127"/>
                <a:gd name="T32" fmla="*/ 22 w 110"/>
                <a:gd name="T33" fmla="*/ 74 h 127"/>
                <a:gd name="T34" fmla="*/ 8 w 110"/>
                <a:gd name="T35" fmla="*/ 65 h 127"/>
                <a:gd name="T36" fmla="*/ 16 w 110"/>
                <a:gd name="T37" fmla="*/ 48 h 127"/>
                <a:gd name="T38" fmla="*/ 34 w 110"/>
                <a:gd name="T39" fmla="*/ 60 h 127"/>
                <a:gd name="T40" fmla="*/ 56 w 110"/>
                <a:gd name="T41" fmla="*/ 43 h 127"/>
                <a:gd name="T42" fmla="*/ 90 w 110"/>
                <a:gd name="T43" fmla="*/ 26 h 127"/>
                <a:gd name="T44" fmla="*/ 105 w 110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0" h="127">
                  <a:moveTo>
                    <a:pt x="105" y="0"/>
                  </a:moveTo>
                  <a:lnTo>
                    <a:pt x="105" y="0"/>
                  </a:lnTo>
                  <a:cubicBezTo>
                    <a:pt x="110" y="8"/>
                    <a:pt x="106" y="15"/>
                    <a:pt x="102" y="20"/>
                  </a:cubicBezTo>
                  <a:cubicBezTo>
                    <a:pt x="94" y="31"/>
                    <a:pt x="84" y="40"/>
                    <a:pt x="73" y="48"/>
                  </a:cubicBezTo>
                  <a:cubicBezTo>
                    <a:pt x="69" y="52"/>
                    <a:pt x="63" y="55"/>
                    <a:pt x="60" y="61"/>
                  </a:cubicBezTo>
                  <a:cubicBezTo>
                    <a:pt x="56" y="68"/>
                    <a:pt x="57" y="80"/>
                    <a:pt x="66" y="81"/>
                  </a:cubicBezTo>
                  <a:cubicBezTo>
                    <a:pt x="68" y="81"/>
                    <a:pt x="70" y="80"/>
                    <a:pt x="71" y="80"/>
                  </a:cubicBezTo>
                  <a:cubicBezTo>
                    <a:pt x="71" y="82"/>
                    <a:pt x="69" y="86"/>
                    <a:pt x="66" y="87"/>
                  </a:cubicBezTo>
                  <a:cubicBezTo>
                    <a:pt x="59" y="92"/>
                    <a:pt x="51" y="86"/>
                    <a:pt x="48" y="82"/>
                  </a:cubicBezTo>
                  <a:cubicBezTo>
                    <a:pt x="39" y="90"/>
                    <a:pt x="44" y="101"/>
                    <a:pt x="52" y="103"/>
                  </a:cubicBezTo>
                  <a:cubicBezTo>
                    <a:pt x="61" y="104"/>
                    <a:pt x="73" y="104"/>
                    <a:pt x="72" y="114"/>
                  </a:cubicBezTo>
                  <a:cubicBezTo>
                    <a:pt x="65" y="111"/>
                    <a:pt x="61" y="115"/>
                    <a:pt x="57" y="118"/>
                  </a:cubicBezTo>
                  <a:cubicBezTo>
                    <a:pt x="45" y="127"/>
                    <a:pt x="32" y="121"/>
                    <a:pt x="27" y="110"/>
                  </a:cubicBezTo>
                  <a:cubicBezTo>
                    <a:pt x="26" y="107"/>
                    <a:pt x="24" y="97"/>
                    <a:pt x="25" y="93"/>
                  </a:cubicBezTo>
                  <a:cubicBezTo>
                    <a:pt x="13" y="98"/>
                    <a:pt x="17" y="109"/>
                    <a:pt x="12" y="114"/>
                  </a:cubicBezTo>
                  <a:cubicBezTo>
                    <a:pt x="12" y="106"/>
                    <a:pt x="4" y="103"/>
                    <a:pt x="3" y="97"/>
                  </a:cubicBezTo>
                  <a:cubicBezTo>
                    <a:pt x="0" y="87"/>
                    <a:pt x="8" y="74"/>
                    <a:pt x="22" y="74"/>
                  </a:cubicBezTo>
                  <a:cubicBezTo>
                    <a:pt x="14" y="74"/>
                    <a:pt x="9" y="71"/>
                    <a:pt x="8" y="65"/>
                  </a:cubicBezTo>
                  <a:cubicBezTo>
                    <a:pt x="6" y="55"/>
                    <a:pt x="11" y="50"/>
                    <a:pt x="16" y="48"/>
                  </a:cubicBezTo>
                  <a:cubicBezTo>
                    <a:pt x="12" y="56"/>
                    <a:pt x="21" y="67"/>
                    <a:pt x="34" y="60"/>
                  </a:cubicBezTo>
                  <a:cubicBezTo>
                    <a:pt x="40" y="57"/>
                    <a:pt x="48" y="47"/>
                    <a:pt x="56" y="43"/>
                  </a:cubicBezTo>
                  <a:cubicBezTo>
                    <a:pt x="68" y="37"/>
                    <a:pt x="77" y="35"/>
                    <a:pt x="90" y="26"/>
                  </a:cubicBezTo>
                  <a:cubicBezTo>
                    <a:pt x="98" y="21"/>
                    <a:pt x="105" y="12"/>
                    <a:pt x="10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63" name="Freeform 988"/>
            <p:cNvSpPr>
              <a:spLocks/>
            </p:cNvSpPr>
            <p:nvPr userDrawn="1"/>
          </p:nvSpPr>
          <p:spPr bwMode="auto">
            <a:xfrm>
              <a:off x="311" y="383"/>
              <a:ext cx="13" cy="16"/>
            </a:xfrm>
            <a:custGeom>
              <a:avLst/>
              <a:gdLst>
                <a:gd name="T0" fmla="*/ 20 w 30"/>
                <a:gd name="T1" fmla="*/ 0 h 34"/>
                <a:gd name="T2" fmla="*/ 20 w 30"/>
                <a:gd name="T3" fmla="*/ 0 h 34"/>
                <a:gd name="T4" fmla="*/ 15 w 30"/>
                <a:gd name="T5" fmla="*/ 30 h 34"/>
                <a:gd name="T6" fmla="*/ 0 w 30"/>
                <a:gd name="T7" fmla="*/ 34 h 34"/>
                <a:gd name="T8" fmla="*/ 14 w 30"/>
                <a:gd name="T9" fmla="*/ 22 h 34"/>
                <a:gd name="T10" fmla="*/ 20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20" y="0"/>
                  </a:moveTo>
                  <a:lnTo>
                    <a:pt x="20" y="0"/>
                  </a:lnTo>
                  <a:cubicBezTo>
                    <a:pt x="30" y="15"/>
                    <a:pt x="24" y="31"/>
                    <a:pt x="15" y="30"/>
                  </a:cubicBezTo>
                  <a:cubicBezTo>
                    <a:pt x="8" y="30"/>
                    <a:pt x="5" y="30"/>
                    <a:pt x="0" y="34"/>
                  </a:cubicBezTo>
                  <a:cubicBezTo>
                    <a:pt x="2" y="27"/>
                    <a:pt x="11" y="24"/>
                    <a:pt x="14" y="22"/>
                  </a:cubicBezTo>
                  <a:cubicBezTo>
                    <a:pt x="19" y="18"/>
                    <a:pt x="22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64" name="Freeform 989"/>
            <p:cNvSpPr>
              <a:spLocks/>
            </p:cNvSpPr>
            <p:nvPr userDrawn="1"/>
          </p:nvSpPr>
          <p:spPr bwMode="auto">
            <a:xfrm>
              <a:off x="281" y="377"/>
              <a:ext cx="4" cy="14"/>
            </a:xfrm>
            <a:custGeom>
              <a:avLst/>
              <a:gdLst>
                <a:gd name="T0" fmla="*/ 4 w 9"/>
                <a:gd name="T1" fmla="*/ 0 h 31"/>
                <a:gd name="T2" fmla="*/ 4 w 9"/>
                <a:gd name="T3" fmla="*/ 0 h 31"/>
                <a:gd name="T4" fmla="*/ 4 w 9"/>
                <a:gd name="T5" fmla="*/ 12 h 31"/>
                <a:gd name="T6" fmla="*/ 9 w 9"/>
                <a:gd name="T7" fmla="*/ 8 h 31"/>
                <a:gd name="T8" fmla="*/ 8 w 9"/>
                <a:gd name="T9" fmla="*/ 25 h 31"/>
                <a:gd name="T10" fmla="*/ 3 w 9"/>
                <a:gd name="T11" fmla="*/ 31 h 31"/>
                <a:gd name="T12" fmla="*/ 2 w 9"/>
                <a:gd name="T13" fmla="*/ 26 h 31"/>
                <a:gd name="T14" fmla="*/ 0 w 9"/>
                <a:gd name="T15" fmla="*/ 9 h 31"/>
                <a:gd name="T16" fmla="*/ 4 w 9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1">
                  <a:moveTo>
                    <a:pt x="4" y="0"/>
                  </a:moveTo>
                  <a:lnTo>
                    <a:pt x="4" y="0"/>
                  </a:lnTo>
                  <a:cubicBezTo>
                    <a:pt x="3" y="5"/>
                    <a:pt x="3" y="8"/>
                    <a:pt x="4" y="12"/>
                  </a:cubicBezTo>
                  <a:cubicBezTo>
                    <a:pt x="6" y="11"/>
                    <a:pt x="8" y="9"/>
                    <a:pt x="9" y="8"/>
                  </a:cubicBezTo>
                  <a:cubicBezTo>
                    <a:pt x="8" y="12"/>
                    <a:pt x="8" y="20"/>
                    <a:pt x="8" y="25"/>
                  </a:cubicBezTo>
                  <a:cubicBezTo>
                    <a:pt x="7" y="26"/>
                    <a:pt x="5" y="29"/>
                    <a:pt x="3" y="31"/>
                  </a:cubicBezTo>
                  <a:cubicBezTo>
                    <a:pt x="3" y="31"/>
                    <a:pt x="2" y="28"/>
                    <a:pt x="2" y="26"/>
                  </a:cubicBezTo>
                  <a:cubicBezTo>
                    <a:pt x="4" y="20"/>
                    <a:pt x="3" y="14"/>
                    <a:pt x="0" y="9"/>
                  </a:cubicBezTo>
                  <a:cubicBezTo>
                    <a:pt x="0" y="8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65" name="Freeform 990"/>
            <p:cNvSpPr>
              <a:spLocks/>
            </p:cNvSpPr>
            <p:nvPr userDrawn="1"/>
          </p:nvSpPr>
          <p:spPr bwMode="auto">
            <a:xfrm>
              <a:off x="285" y="377"/>
              <a:ext cx="7" cy="17"/>
            </a:xfrm>
            <a:custGeom>
              <a:avLst/>
              <a:gdLst>
                <a:gd name="T0" fmla="*/ 10 w 15"/>
                <a:gd name="T1" fmla="*/ 1 h 37"/>
                <a:gd name="T2" fmla="*/ 10 w 15"/>
                <a:gd name="T3" fmla="*/ 1 h 37"/>
                <a:gd name="T4" fmla="*/ 15 w 15"/>
                <a:gd name="T5" fmla="*/ 0 h 37"/>
                <a:gd name="T6" fmla="*/ 10 w 15"/>
                <a:gd name="T7" fmla="*/ 12 h 37"/>
                <a:gd name="T8" fmla="*/ 2 w 15"/>
                <a:gd name="T9" fmla="*/ 37 h 37"/>
                <a:gd name="T10" fmla="*/ 2 w 15"/>
                <a:gd name="T11" fmla="*/ 31 h 37"/>
                <a:gd name="T12" fmla="*/ 2 w 15"/>
                <a:gd name="T13" fmla="*/ 6 h 37"/>
                <a:gd name="T14" fmla="*/ 7 w 15"/>
                <a:gd name="T15" fmla="*/ 2 h 37"/>
                <a:gd name="T16" fmla="*/ 5 w 15"/>
                <a:gd name="T17" fmla="*/ 19 h 37"/>
                <a:gd name="T18" fmla="*/ 10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10" y="1"/>
                  </a:moveTo>
                  <a:lnTo>
                    <a:pt x="10" y="1"/>
                  </a:lnTo>
                  <a:cubicBezTo>
                    <a:pt x="11" y="0"/>
                    <a:pt x="13" y="0"/>
                    <a:pt x="15" y="0"/>
                  </a:cubicBezTo>
                  <a:cubicBezTo>
                    <a:pt x="12" y="4"/>
                    <a:pt x="11" y="8"/>
                    <a:pt x="10" y="12"/>
                  </a:cubicBezTo>
                  <a:cubicBezTo>
                    <a:pt x="9" y="23"/>
                    <a:pt x="12" y="33"/>
                    <a:pt x="2" y="37"/>
                  </a:cubicBezTo>
                  <a:cubicBezTo>
                    <a:pt x="2" y="37"/>
                    <a:pt x="2" y="32"/>
                    <a:pt x="2" y="31"/>
                  </a:cubicBezTo>
                  <a:cubicBezTo>
                    <a:pt x="0" y="21"/>
                    <a:pt x="1" y="12"/>
                    <a:pt x="2" y="6"/>
                  </a:cubicBezTo>
                  <a:cubicBezTo>
                    <a:pt x="3" y="5"/>
                    <a:pt x="5" y="3"/>
                    <a:pt x="7" y="2"/>
                  </a:cubicBezTo>
                  <a:cubicBezTo>
                    <a:pt x="5" y="7"/>
                    <a:pt x="4" y="14"/>
                    <a:pt x="5" y="19"/>
                  </a:cubicBezTo>
                  <a:cubicBezTo>
                    <a:pt x="6" y="12"/>
                    <a:pt x="6" y="7"/>
                    <a:pt x="1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66" name="Freeform 991"/>
            <p:cNvSpPr>
              <a:spLocks/>
            </p:cNvSpPr>
            <p:nvPr userDrawn="1"/>
          </p:nvSpPr>
          <p:spPr bwMode="auto">
            <a:xfrm>
              <a:off x="290" y="374"/>
              <a:ext cx="7" cy="19"/>
            </a:xfrm>
            <a:custGeom>
              <a:avLst/>
              <a:gdLst>
                <a:gd name="T0" fmla="*/ 16 w 16"/>
                <a:gd name="T1" fmla="*/ 0 h 42"/>
                <a:gd name="T2" fmla="*/ 16 w 16"/>
                <a:gd name="T3" fmla="*/ 0 h 42"/>
                <a:gd name="T4" fmla="*/ 8 w 16"/>
                <a:gd name="T5" fmla="*/ 24 h 42"/>
                <a:gd name="T6" fmla="*/ 9 w 16"/>
                <a:gd name="T7" fmla="*/ 42 h 42"/>
                <a:gd name="T8" fmla="*/ 2 w 16"/>
                <a:gd name="T9" fmla="*/ 27 h 42"/>
                <a:gd name="T10" fmla="*/ 16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16" y="0"/>
                  </a:lnTo>
                  <a:cubicBezTo>
                    <a:pt x="9" y="7"/>
                    <a:pt x="6" y="15"/>
                    <a:pt x="8" y="24"/>
                  </a:cubicBezTo>
                  <a:cubicBezTo>
                    <a:pt x="8" y="31"/>
                    <a:pt x="12" y="33"/>
                    <a:pt x="9" y="42"/>
                  </a:cubicBezTo>
                  <a:cubicBezTo>
                    <a:pt x="9" y="37"/>
                    <a:pt x="3" y="34"/>
                    <a:pt x="2" y="27"/>
                  </a:cubicBezTo>
                  <a:cubicBezTo>
                    <a:pt x="0" y="14"/>
                    <a:pt x="8" y="4"/>
                    <a:pt x="1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67" name="Freeform 992"/>
            <p:cNvSpPr>
              <a:spLocks/>
            </p:cNvSpPr>
            <p:nvPr userDrawn="1"/>
          </p:nvSpPr>
          <p:spPr bwMode="auto">
            <a:xfrm>
              <a:off x="316" y="372"/>
              <a:ext cx="9" cy="21"/>
            </a:xfrm>
            <a:custGeom>
              <a:avLst/>
              <a:gdLst>
                <a:gd name="T0" fmla="*/ 0 w 21"/>
                <a:gd name="T1" fmla="*/ 0 h 46"/>
                <a:gd name="T2" fmla="*/ 0 w 21"/>
                <a:gd name="T3" fmla="*/ 0 h 46"/>
                <a:gd name="T4" fmla="*/ 13 w 21"/>
                <a:gd name="T5" fmla="*/ 16 h 46"/>
                <a:gd name="T6" fmla="*/ 16 w 21"/>
                <a:gd name="T7" fmla="*/ 46 h 46"/>
                <a:gd name="T8" fmla="*/ 6 w 21"/>
                <a:gd name="T9" fmla="*/ 21 h 46"/>
                <a:gd name="T10" fmla="*/ 0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0" y="0"/>
                  </a:moveTo>
                  <a:lnTo>
                    <a:pt x="0" y="0"/>
                  </a:lnTo>
                  <a:cubicBezTo>
                    <a:pt x="4" y="9"/>
                    <a:pt x="11" y="15"/>
                    <a:pt x="13" y="16"/>
                  </a:cubicBezTo>
                  <a:cubicBezTo>
                    <a:pt x="18" y="30"/>
                    <a:pt x="21" y="37"/>
                    <a:pt x="16" y="46"/>
                  </a:cubicBezTo>
                  <a:cubicBezTo>
                    <a:pt x="16" y="33"/>
                    <a:pt x="12" y="27"/>
                    <a:pt x="6" y="21"/>
                  </a:cubicBezTo>
                  <a:cubicBezTo>
                    <a:pt x="5" y="18"/>
                    <a:pt x="1" y="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68" name="Freeform 993"/>
            <p:cNvSpPr>
              <a:spLocks/>
            </p:cNvSpPr>
            <p:nvPr userDrawn="1"/>
          </p:nvSpPr>
          <p:spPr bwMode="auto">
            <a:xfrm>
              <a:off x="291" y="372"/>
              <a:ext cx="19" cy="21"/>
            </a:xfrm>
            <a:custGeom>
              <a:avLst/>
              <a:gdLst>
                <a:gd name="T0" fmla="*/ 26 w 43"/>
                <a:gd name="T1" fmla="*/ 0 h 47"/>
                <a:gd name="T2" fmla="*/ 26 w 43"/>
                <a:gd name="T3" fmla="*/ 0 h 47"/>
                <a:gd name="T4" fmla="*/ 43 w 43"/>
                <a:gd name="T5" fmla="*/ 4 h 47"/>
                <a:gd name="T6" fmla="*/ 16 w 43"/>
                <a:gd name="T7" fmla="*/ 21 h 47"/>
                <a:gd name="T8" fmla="*/ 31 w 43"/>
                <a:gd name="T9" fmla="*/ 38 h 47"/>
                <a:gd name="T10" fmla="*/ 21 w 43"/>
                <a:gd name="T11" fmla="*/ 40 h 47"/>
                <a:gd name="T12" fmla="*/ 35 w 43"/>
                <a:gd name="T13" fmla="*/ 37 h 47"/>
                <a:gd name="T14" fmla="*/ 11 w 43"/>
                <a:gd name="T15" fmla="*/ 38 h 47"/>
                <a:gd name="T16" fmla="*/ 26 w 43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47">
                  <a:moveTo>
                    <a:pt x="26" y="0"/>
                  </a:moveTo>
                  <a:lnTo>
                    <a:pt x="26" y="0"/>
                  </a:lnTo>
                  <a:cubicBezTo>
                    <a:pt x="31" y="0"/>
                    <a:pt x="38" y="1"/>
                    <a:pt x="43" y="4"/>
                  </a:cubicBezTo>
                  <a:cubicBezTo>
                    <a:pt x="27" y="2"/>
                    <a:pt x="17" y="9"/>
                    <a:pt x="16" y="21"/>
                  </a:cubicBezTo>
                  <a:cubicBezTo>
                    <a:pt x="14" y="29"/>
                    <a:pt x="19" y="39"/>
                    <a:pt x="31" y="38"/>
                  </a:cubicBezTo>
                  <a:cubicBezTo>
                    <a:pt x="30" y="39"/>
                    <a:pt x="26" y="41"/>
                    <a:pt x="21" y="40"/>
                  </a:cubicBezTo>
                  <a:cubicBezTo>
                    <a:pt x="27" y="43"/>
                    <a:pt x="31" y="40"/>
                    <a:pt x="35" y="37"/>
                  </a:cubicBezTo>
                  <a:cubicBezTo>
                    <a:pt x="31" y="45"/>
                    <a:pt x="17" y="47"/>
                    <a:pt x="11" y="38"/>
                  </a:cubicBezTo>
                  <a:cubicBezTo>
                    <a:pt x="0" y="24"/>
                    <a:pt x="10" y="2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69" name="Freeform 994"/>
            <p:cNvSpPr>
              <a:spLocks/>
            </p:cNvSpPr>
            <p:nvPr userDrawn="1"/>
          </p:nvSpPr>
          <p:spPr bwMode="auto">
            <a:xfrm>
              <a:off x="321" y="370"/>
              <a:ext cx="10" cy="27"/>
            </a:xfrm>
            <a:custGeom>
              <a:avLst/>
              <a:gdLst>
                <a:gd name="T0" fmla="*/ 22 w 22"/>
                <a:gd name="T1" fmla="*/ 50 h 60"/>
                <a:gd name="T2" fmla="*/ 22 w 22"/>
                <a:gd name="T3" fmla="*/ 50 h 60"/>
                <a:gd name="T4" fmla="*/ 22 w 22"/>
                <a:gd name="T5" fmla="*/ 60 h 60"/>
                <a:gd name="T6" fmla="*/ 0 w 22"/>
                <a:gd name="T7" fmla="*/ 0 h 60"/>
                <a:gd name="T8" fmla="*/ 11 w 22"/>
                <a:gd name="T9" fmla="*/ 26 h 60"/>
                <a:gd name="T10" fmla="*/ 21 w 22"/>
                <a:gd name="T11" fmla="*/ 41 h 60"/>
                <a:gd name="T12" fmla="*/ 22 w 22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60">
                  <a:moveTo>
                    <a:pt x="22" y="50"/>
                  </a:moveTo>
                  <a:lnTo>
                    <a:pt x="22" y="50"/>
                  </a:lnTo>
                  <a:lnTo>
                    <a:pt x="22" y="60"/>
                  </a:lnTo>
                  <a:cubicBezTo>
                    <a:pt x="13" y="44"/>
                    <a:pt x="1" y="27"/>
                    <a:pt x="0" y="0"/>
                  </a:cubicBezTo>
                  <a:cubicBezTo>
                    <a:pt x="2" y="10"/>
                    <a:pt x="6" y="18"/>
                    <a:pt x="11" y="26"/>
                  </a:cubicBezTo>
                  <a:cubicBezTo>
                    <a:pt x="14" y="30"/>
                    <a:pt x="20" y="35"/>
                    <a:pt x="21" y="41"/>
                  </a:cubicBezTo>
                  <a:cubicBezTo>
                    <a:pt x="21" y="44"/>
                    <a:pt x="20" y="47"/>
                    <a:pt x="22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70" name="Freeform 995"/>
            <p:cNvSpPr>
              <a:spLocks/>
            </p:cNvSpPr>
            <p:nvPr userDrawn="1"/>
          </p:nvSpPr>
          <p:spPr bwMode="auto">
            <a:xfrm>
              <a:off x="283" y="369"/>
              <a:ext cx="11" cy="11"/>
            </a:xfrm>
            <a:custGeom>
              <a:avLst/>
              <a:gdLst>
                <a:gd name="T0" fmla="*/ 20 w 25"/>
                <a:gd name="T1" fmla="*/ 0 h 24"/>
                <a:gd name="T2" fmla="*/ 20 w 25"/>
                <a:gd name="T3" fmla="*/ 0 h 24"/>
                <a:gd name="T4" fmla="*/ 8 w 25"/>
                <a:gd name="T5" fmla="*/ 12 h 24"/>
                <a:gd name="T6" fmla="*/ 25 w 25"/>
                <a:gd name="T7" fmla="*/ 3 h 24"/>
                <a:gd name="T8" fmla="*/ 17 w 25"/>
                <a:gd name="T9" fmla="*/ 15 h 24"/>
                <a:gd name="T10" fmla="*/ 0 w 25"/>
                <a:gd name="T11" fmla="*/ 24 h 24"/>
                <a:gd name="T12" fmla="*/ 20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20" y="0"/>
                  </a:moveTo>
                  <a:lnTo>
                    <a:pt x="20" y="0"/>
                  </a:lnTo>
                  <a:cubicBezTo>
                    <a:pt x="19" y="2"/>
                    <a:pt x="12" y="8"/>
                    <a:pt x="8" y="12"/>
                  </a:cubicBezTo>
                  <a:cubicBezTo>
                    <a:pt x="13" y="10"/>
                    <a:pt x="19" y="5"/>
                    <a:pt x="25" y="3"/>
                  </a:cubicBezTo>
                  <a:cubicBezTo>
                    <a:pt x="24" y="4"/>
                    <a:pt x="18" y="14"/>
                    <a:pt x="17" y="15"/>
                  </a:cubicBezTo>
                  <a:cubicBezTo>
                    <a:pt x="10" y="17"/>
                    <a:pt x="5" y="20"/>
                    <a:pt x="0" y="24"/>
                  </a:cubicBezTo>
                  <a:cubicBezTo>
                    <a:pt x="0" y="7"/>
                    <a:pt x="8" y="2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71" name="Freeform 996"/>
            <p:cNvSpPr>
              <a:spLocks/>
            </p:cNvSpPr>
            <p:nvPr userDrawn="1"/>
          </p:nvSpPr>
          <p:spPr bwMode="auto">
            <a:xfrm>
              <a:off x="282" y="369"/>
              <a:ext cx="4" cy="3"/>
            </a:xfrm>
            <a:custGeom>
              <a:avLst/>
              <a:gdLst>
                <a:gd name="T0" fmla="*/ 4 w 9"/>
                <a:gd name="T1" fmla="*/ 1 h 6"/>
                <a:gd name="T2" fmla="*/ 4 w 9"/>
                <a:gd name="T3" fmla="*/ 1 h 6"/>
                <a:gd name="T4" fmla="*/ 9 w 9"/>
                <a:gd name="T5" fmla="*/ 0 h 6"/>
                <a:gd name="T6" fmla="*/ 0 w 9"/>
                <a:gd name="T7" fmla="*/ 6 h 6"/>
                <a:gd name="T8" fmla="*/ 4 w 9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4" y="1"/>
                  </a:moveTo>
                  <a:lnTo>
                    <a:pt x="4" y="1"/>
                  </a:lnTo>
                  <a:lnTo>
                    <a:pt x="9" y="0"/>
                  </a:lnTo>
                  <a:lnTo>
                    <a:pt x="0" y="6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72" name="Freeform 997"/>
            <p:cNvSpPr>
              <a:spLocks/>
            </p:cNvSpPr>
            <p:nvPr userDrawn="1"/>
          </p:nvSpPr>
          <p:spPr bwMode="auto">
            <a:xfrm>
              <a:off x="277" y="370"/>
              <a:ext cx="10" cy="12"/>
            </a:xfrm>
            <a:custGeom>
              <a:avLst/>
              <a:gdLst>
                <a:gd name="T0" fmla="*/ 4 w 24"/>
                <a:gd name="T1" fmla="*/ 3 h 27"/>
                <a:gd name="T2" fmla="*/ 4 w 24"/>
                <a:gd name="T3" fmla="*/ 3 h 27"/>
                <a:gd name="T4" fmla="*/ 13 w 24"/>
                <a:gd name="T5" fmla="*/ 0 h 27"/>
                <a:gd name="T6" fmla="*/ 8 w 24"/>
                <a:gd name="T7" fmla="*/ 10 h 27"/>
                <a:gd name="T8" fmla="*/ 19 w 24"/>
                <a:gd name="T9" fmla="*/ 0 h 27"/>
                <a:gd name="T10" fmla="*/ 24 w 24"/>
                <a:gd name="T11" fmla="*/ 1 h 27"/>
                <a:gd name="T12" fmla="*/ 7 w 24"/>
                <a:gd name="T13" fmla="*/ 27 h 27"/>
                <a:gd name="T14" fmla="*/ 4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4" y="3"/>
                  </a:moveTo>
                  <a:lnTo>
                    <a:pt x="4" y="3"/>
                  </a:lnTo>
                  <a:cubicBezTo>
                    <a:pt x="7" y="2"/>
                    <a:pt x="14" y="0"/>
                    <a:pt x="13" y="0"/>
                  </a:cubicBezTo>
                  <a:cubicBezTo>
                    <a:pt x="12" y="1"/>
                    <a:pt x="9" y="5"/>
                    <a:pt x="8" y="10"/>
                  </a:cubicBezTo>
                  <a:cubicBezTo>
                    <a:pt x="10" y="6"/>
                    <a:pt x="16" y="2"/>
                    <a:pt x="19" y="0"/>
                  </a:cubicBezTo>
                  <a:cubicBezTo>
                    <a:pt x="20" y="1"/>
                    <a:pt x="23" y="0"/>
                    <a:pt x="24" y="1"/>
                  </a:cubicBezTo>
                  <a:cubicBezTo>
                    <a:pt x="14" y="9"/>
                    <a:pt x="10" y="18"/>
                    <a:pt x="7" y="27"/>
                  </a:cubicBezTo>
                  <a:cubicBezTo>
                    <a:pt x="0" y="19"/>
                    <a:pt x="1" y="11"/>
                    <a:pt x="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73" name="Freeform 998"/>
            <p:cNvSpPr>
              <a:spLocks/>
            </p:cNvSpPr>
            <p:nvPr userDrawn="1"/>
          </p:nvSpPr>
          <p:spPr bwMode="auto">
            <a:xfrm>
              <a:off x="272" y="368"/>
              <a:ext cx="10" cy="24"/>
            </a:xfrm>
            <a:custGeom>
              <a:avLst/>
              <a:gdLst>
                <a:gd name="T0" fmla="*/ 12 w 22"/>
                <a:gd name="T1" fmla="*/ 0 h 53"/>
                <a:gd name="T2" fmla="*/ 12 w 22"/>
                <a:gd name="T3" fmla="*/ 0 h 53"/>
                <a:gd name="T4" fmla="*/ 12 w 22"/>
                <a:gd name="T5" fmla="*/ 7 h 53"/>
                <a:gd name="T6" fmla="*/ 18 w 22"/>
                <a:gd name="T7" fmla="*/ 34 h 53"/>
                <a:gd name="T8" fmla="*/ 19 w 22"/>
                <a:gd name="T9" fmla="*/ 30 h 53"/>
                <a:gd name="T10" fmla="*/ 21 w 22"/>
                <a:gd name="T11" fmla="*/ 41 h 53"/>
                <a:gd name="T12" fmla="*/ 11 w 22"/>
                <a:gd name="T13" fmla="*/ 53 h 53"/>
                <a:gd name="T14" fmla="*/ 10 w 22"/>
                <a:gd name="T15" fmla="*/ 32 h 53"/>
                <a:gd name="T16" fmla="*/ 12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2" y="0"/>
                  </a:moveTo>
                  <a:lnTo>
                    <a:pt x="12" y="0"/>
                  </a:lnTo>
                  <a:cubicBezTo>
                    <a:pt x="12" y="0"/>
                    <a:pt x="11" y="4"/>
                    <a:pt x="12" y="7"/>
                  </a:cubicBezTo>
                  <a:cubicBezTo>
                    <a:pt x="9" y="15"/>
                    <a:pt x="8" y="26"/>
                    <a:pt x="18" y="34"/>
                  </a:cubicBezTo>
                  <a:cubicBezTo>
                    <a:pt x="18" y="32"/>
                    <a:pt x="18" y="31"/>
                    <a:pt x="19" y="30"/>
                  </a:cubicBezTo>
                  <a:cubicBezTo>
                    <a:pt x="21" y="32"/>
                    <a:pt x="22" y="38"/>
                    <a:pt x="21" y="41"/>
                  </a:cubicBezTo>
                  <a:cubicBezTo>
                    <a:pt x="20" y="47"/>
                    <a:pt x="16" y="51"/>
                    <a:pt x="11" y="53"/>
                  </a:cubicBezTo>
                  <a:cubicBezTo>
                    <a:pt x="15" y="45"/>
                    <a:pt x="10" y="33"/>
                    <a:pt x="10" y="32"/>
                  </a:cubicBezTo>
                  <a:cubicBezTo>
                    <a:pt x="5" y="21"/>
                    <a:pt x="0" y="9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74" name="Freeform 999"/>
            <p:cNvSpPr>
              <a:spLocks/>
            </p:cNvSpPr>
            <p:nvPr userDrawn="1"/>
          </p:nvSpPr>
          <p:spPr bwMode="auto">
            <a:xfrm>
              <a:off x="322" y="368"/>
              <a:ext cx="9" cy="19"/>
            </a:xfrm>
            <a:custGeom>
              <a:avLst/>
              <a:gdLst>
                <a:gd name="T0" fmla="*/ 20 w 20"/>
                <a:gd name="T1" fmla="*/ 32 h 42"/>
                <a:gd name="T2" fmla="*/ 20 w 20"/>
                <a:gd name="T3" fmla="*/ 32 h 42"/>
                <a:gd name="T4" fmla="*/ 20 w 20"/>
                <a:gd name="T5" fmla="*/ 42 h 42"/>
                <a:gd name="T6" fmla="*/ 0 w 20"/>
                <a:gd name="T7" fmla="*/ 0 h 42"/>
                <a:gd name="T8" fmla="*/ 2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20" y="32"/>
                  </a:moveTo>
                  <a:lnTo>
                    <a:pt x="20" y="32"/>
                  </a:lnTo>
                  <a:lnTo>
                    <a:pt x="20" y="42"/>
                  </a:lnTo>
                  <a:cubicBezTo>
                    <a:pt x="11" y="31"/>
                    <a:pt x="2" y="17"/>
                    <a:pt x="0" y="0"/>
                  </a:cubicBezTo>
                  <a:cubicBezTo>
                    <a:pt x="13" y="3"/>
                    <a:pt x="18" y="14"/>
                    <a:pt x="2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75" name="Freeform 1000"/>
            <p:cNvSpPr>
              <a:spLocks/>
            </p:cNvSpPr>
            <p:nvPr userDrawn="1"/>
          </p:nvSpPr>
          <p:spPr bwMode="auto">
            <a:xfrm>
              <a:off x="290" y="368"/>
              <a:ext cx="8" cy="5"/>
            </a:xfrm>
            <a:custGeom>
              <a:avLst/>
              <a:gdLst>
                <a:gd name="T0" fmla="*/ 8 w 17"/>
                <a:gd name="T1" fmla="*/ 4 h 11"/>
                <a:gd name="T2" fmla="*/ 8 w 17"/>
                <a:gd name="T3" fmla="*/ 4 h 11"/>
                <a:gd name="T4" fmla="*/ 17 w 17"/>
                <a:gd name="T5" fmla="*/ 0 h 11"/>
                <a:gd name="T6" fmla="*/ 12 w 17"/>
                <a:gd name="T7" fmla="*/ 5 h 11"/>
                <a:gd name="T8" fmla="*/ 0 w 17"/>
                <a:gd name="T9" fmla="*/ 11 h 11"/>
                <a:gd name="T10" fmla="*/ 8 w 17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1">
                  <a:moveTo>
                    <a:pt x="8" y="4"/>
                  </a:moveTo>
                  <a:lnTo>
                    <a:pt x="8" y="4"/>
                  </a:lnTo>
                  <a:cubicBezTo>
                    <a:pt x="10" y="3"/>
                    <a:pt x="13" y="2"/>
                    <a:pt x="17" y="0"/>
                  </a:cubicBezTo>
                  <a:cubicBezTo>
                    <a:pt x="15" y="2"/>
                    <a:pt x="13" y="4"/>
                    <a:pt x="12" y="5"/>
                  </a:cubicBezTo>
                  <a:cubicBezTo>
                    <a:pt x="8" y="6"/>
                    <a:pt x="3" y="9"/>
                    <a:pt x="0" y="11"/>
                  </a:cubicBezTo>
                  <a:cubicBezTo>
                    <a:pt x="0" y="10"/>
                    <a:pt x="6" y="5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76" name="Freeform 1001"/>
            <p:cNvSpPr>
              <a:spLocks/>
            </p:cNvSpPr>
            <p:nvPr userDrawn="1"/>
          </p:nvSpPr>
          <p:spPr bwMode="auto">
            <a:xfrm>
              <a:off x="317" y="368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1 w 2"/>
                <a:gd name="T5" fmla="*/ 0 h 5"/>
                <a:gd name="T6" fmla="*/ 2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77" name="Freeform 1002"/>
            <p:cNvSpPr>
              <a:spLocks/>
            </p:cNvSpPr>
            <p:nvPr userDrawn="1"/>
          </p:nvSpPr>
          <p:spPr bwMode="auto">
            <a:xfrm>
              <a:off x="315" y="367"/>
              <a:ext cx="7" cy="11"/>
            </a:xfrm>
            <a:custGeom>
              <a:avLst/>
              <a:gdLst>
                <a:gd name="T0" fmla="*/ 0 w 16"/>
                <a:gd name="T1" fmla="*/ 1 h 23"/>
                <a:gd name="T2" fmla="*/ 0 w 16"/>
                <a:gd name="T3" fmla="*/ 1 h 23"/>
                <a:gd name="T4" fmla="*/ 4 w 16"/>
                <a:gd name="T5" fmla="*/ 1 h 23"/>
                <a:gd name="T6" fmla="*/ 10 w 16"/>
                <a:gd name="T7" fmla="*/ 12 h 23"/>
                <a:gd name="T8" fmla="*/ 9 w 16"/>
                <a:gd name="T9" fmla="*/ 1 h 23"/>
                <a:gd name="T10" fmla="*/ 14 w 16"/>
                <a:gd name="T11" fmla="*/ 1 h 23"/>
                <a:gd name="T12" fmla="*/ 16 w 16"/>
                <a:gd name="T13" fmla="*/ 23 h 23"/>
                <a:gd name="T14" fmla="*/ 8 w 16"/>
                <a:gd name="T15" fmla="*/ 15 h 23"/>
                <a:gd name="T16" fmla="*/ 0 w 16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3">
                  <a:moveTo>
                    <a:pt x="0" y="1"/>
                  </a:moveTo>
                  <a:lnTo>
                    <a:pt x="0" y="1"/>
                  </a:lnTo>
                  <a:lnTo>
                    <a:pt x="4" y="1"/>
                  </a:lnTo>
                  <a:cubicBezTo>
                    <a:pt x="5" y="3"/>
                    <a:pt x="6" y="6"/>
                    <a:pt x="10" y="12"/>
                  </a:cubicBezTo>
                  <a:cubicBezTo>
                    <a:pt x="10" y="6"/>
                    <a:pt x="9" y="1"/>
                    <a:pt x="9" y="1"/>
                  </a:cubicBezTo>
                  <a:cubicBezTo>
                    <a:pt x="9" y="1"/>
                    <a:pt x="13" y="0"/>
                    <a:pt x="14" y="1"/>
                  </a:cubicBezTo>
                  <a:cubicBezTo>
                    <a:pt x="13" y="10"/>
                    <a:pt x="15" y="16"/>
                    <a:pt x="16" y="23"/>
                  </a:cubicBezTo>
                  <a:cubicBezTo>
                    <a:pt x="13" y="22"/>
                    <a:pt x="8" y="16"/>
                    <a:pt x="8" y="15"/>
                  </a:cubicBezTo>
                  <a:cubicBezTo>
                    <a:pt x="5" y="11"/>
                    <a:pt x="2" y="5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78" name="Freeform 1003"/>
            <p:cNvSpPr>
              <a:spLocks/>
            </p:cNvSpPr>
            <p:nvPr userDrawn="1"/>
          </p:nvSpPr>
          <p:spPr bwMode="auto">
            <a:xfrm>
              <a:off x="308" y="367"/>
              <a:ext cx="9" cy="12"/>
            </a:xfrm>
            <a:custGeom>
              <a:avLst/>
              <a:gdLst>
                <a:gd name="T0" fmla="*/ 0 w 21"/>
                <a:gd name="T1" fmla="*/ 0 h 27"/>
                <a:gd name="T2" fmla="*/ 0 w 21"/>
                <a:gd name="T3" fmla="*/ 0 h 27"/>
                <a:gd name="T4" fmla="*/ 4 w 21"/>
                <a:gd name="T5" fmla="*/ 1 h 27"/>
                <a:gd name="T6" fmla="*/ 12 w 21"/>
                <a:gd name="T7" fmla="*/ 12 h 27"/>
                <a:gd name="T8" fmla="*/ 8 w 21"/>
                <a:gd name="T9" fmla="*/ 1 h 27"/>
                <a:gd name="T10" fmla="*/ 12 w 21"/>
                <a:gd name="T11" fmla="*/ 1 h 27"/>
                <a:gd name="T12" fmla="*/ 21 w 21"/>
                <a:gd name="T13" fmla="*/ 27 h 27"/>
                <a:gd name="T14" fmla="*/ 0 w 21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7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1"/>
                    <a:pt x="4" y="1"/>
                  </a:cubicBezTo>
                  <a:cubicBezTo>
                    <a:pt x="5" y="2"/>
                    <a:pt x="11" y="11"/>
                    <a:pt x="12" y="12"/>
                  </a:cubicBezTo>
                  <a:cubicBezTo>
                    <a:pt x="11" y="7"/>
                    <a:pt x="9" y="3"/>
                    <a:pt x="8" y="1"/>
                  </a:cubicBezTo>
                  <a:lnTo>
                    <a:pt x="12" y="1"/>
                  </a:lnTo>
                  <a:cubicBezTo>
                    <a:pt x="13" y="2"/>
                    <a:pt x="21" y="27"/>
                    <a:pt x="21" y="27"/>
                  </a:cubicBezTo>
                  <a:cubicBezTo>
                    <a:pt x="18" y="24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79" name="Freeform 1004"/>
            <p:cNvSpPr>
              <a:spLocks/>
            </p:cNvSpPr>
            <p:nvPr userDrawn="1"/>
          </p:nvSpPr>
          <p:spPr bwMode="auto">
            <a:xfrm>
              <a:off x="303" y="367"/>
              <a:ext cx="4" cy="1"/>
            </a:xfrm>
            <a:custGeom>
              <a:avLst/>
              <a:gdLst>
                <a:gd name="T0" fmla="*/ 7 w 10"/>
                <a:gd name="T1" fmla="*/ 0 h 3"/>
                <a:gd name="T2" fmla="*/ 7 w 10"/>
                <a:gd name="T3" fmla="*/ 0 h 3"/>
                <a:gd name="T4" fmla="*/ 9 w 10"/>
                <a:gd name="T5" fmla="*/ 0 h 3"/>
                <a:gd name="T6" fmla="*/ 10 w 10"/>
                <a:gd name="T7" fmla="*/ 1 h 3"/>
                <a:gd name="T8" fmla="*/ 0 w 10"/>
                <a:gd name="T9" fmla="*/ 3 h 3"/>
                <a:gd name="T10" fmla="*/ 7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7" y="0"/>
                  </a:moveTo>
                  <a:lnTo>
                    <a:pt x="7" y="0"/>
                  </a:lnTo>
                  <a:lnTo>
                    <a:pt x="9" y="0"/>
                  </a:lnTo>
                  <a:lnTo>
                    <a:pt x="10" y="1"/>
                  </a:lnTo>
                  <a:lnTo>
                    <a:pt x="0" y="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80" name="Freeform 1005"/>
            <p:cNvSpPr>
              <a:spLocks/>
            </p:cNvSpPr>
            <p:nvPr userDrawn="1"/>
          </p:nvSpPr>
          <p:spPr bwMode="auto">
            <a:xfrm>
              <a:off x="292" y="365"/>
              <a:ext cx="18" cy="11"/>
            </a:xfrm>
            <a:custGeom>
              <a:avLst/>
              <a:gdLst>
                <a:gd name="T0" fmla="*/ 22 w 41"/>
                <a:gd name="T1" fmla="*/ 0 h 24"/>
                <a:gd name="T2" fmla="*/ 22 w 41"/>
                <a:gd name="T3" fmla="*/ 0 h 24"/>
                <a:gd name="T4" fmla="*/ 30 w 41"/>
                <a:gd name="T5" fmla="*/ 4 h 24"/>
                <a:gd name="T6" fmla="*/ 17 w 41"/>
                <a:gd name="T7" fmla="*/ 10 h 24"/>
                <a:gd name="T8" fmla="*/ 35 w 41"/>
                <a:gd name="T9" fmla="*/ 7 h 24"/>
                <a:gd name="T10" fmla="*/ 41 w 41"/>
                <a:gd name="T11" fmla="*/ 17 h 24"/>
                <a:gd name="T12" fmla="*/ 0 w 41"/>
                <a:gd name="T13" fmla="*/ 24 h 24"/>
                <a:gd name="T14" fmla="*/ 22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22" y="0"/>
                  </a:moveTo>
                  <a:lnTo>
                    <a:pt x="22" y="0"/>
                  </a:lnTo>
                  <a:cubicBezTo>
                    <a:pt x="24" y="1"/>
                    <a:pt x="27" y="3"/>
                    <a:pt x="30" y="4"/>
                  </a:cubicBezTo>
                  <a:cubicBezTo>
                    <a:pt x="27" y="5"/>
                    <a:pt x="20" y="7"/>
                    <a:pt x="17" y="10"/>
                  </a:cubicBezTo>
                  <a:cubicBezTo>
                    <a:pt x="19" y="10"/>
                    <a:pt x="30" y="7"/>
                    <a:pt x="35" y="7"/>
                  </a:cubicBezTo>
                  <a:cubicBezTo>
                    <a:pt x="37" y="10"/>
                    <a:pt x="41" y="16"/>
                    <a:pt x="41" y="17"/>
                  </a:cubicBezTo>
                  <a:cubicBezTo>
                    <a:pt x="30" y="10"/>
                    <a:pt x="13" y="12"/>
                    <a:pt x="0" y="24"/>
                  </a:cubicBezTo>
                  <a:cubicBezTo>
                    <a:pt x="4" y="15"/>
                    <a:pt x="19" y="1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81" name="Freeform 1006"/>
            <p:cNvSpPr>
              <a:spLocks/>
            </p:cNvSpPr>
            <p:nvPr userDrawn="1"/>
          </p:nvSpPr>
          <p:spPr bwMode="auto">
            <a:xfrm>
              <a:off x="287" y="362"/>
              <a:ext cx="7" cy="2"/>
            </a:xfrm>
            <a:custGeom>
              <a:avLst/>
              <a:gdLst>
                <a:gd name="T0" fmla="*/ 15 w 15"/>
                <a:gd name="T1" fmla="*/ 0 h 5"/>
                <a:gd name="T2" fmla="*/ 15 w 15"/>
                <a:gd name="T3" fmla="*/ 0 h 5"/>
                <a:gd name="T4" fmla="*/ 9 w 15"/>
                <a:gd name="T5" fmla="*/ 4 h 5"/>
                <a:gd name="T6" fmla="*/ 0 w 15"/>
                <a:gd name="T7" fmla="*/ 5 h 5"/>
                <a:gd name="T8" fmla="*/ 7 w 15"/>
                <a:gd name="T9" fmla="*/ 2 h 5"/>
                <a:gd name="T10" fmla="*/ 15 w 1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5">
                  <a:moveTo>
                    <a:pt x="15" y="0"/>
                  </a:moveTo>
                  <a:lnTo>
                    <a:pt x="15" y="0"/>
                  </a:lnTo>
                  <a:cubicBezTo>
                    <a:pt x="13" y="1"/>
                    <a:pt x="11" y="3"/>
                    <a:pt x="9" y="4"/>
                  </a:cubicBezTo>
                  <a:cubicBezTo>
                    <a:pt x="7" y="4"/>
                    <a:pt x="5" y="5"/>
                    <a:pt x="0" y="5"/>
                  </a:cubicBezTo>
                  <a:cubicBezTo>
                    <a:pt x="1" y="5"/>
                    <a:pt x="6" y="2"/>
                    <a:pt x="7" y="2"/>
                  </a:cubicBezTo>
                  <a:cubicBezTo>
                    <a:pt x="10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82" name="Freeform 1007"/>
            <p:cNvSpPr>
              <a:spLocks/>
            </p:cNvSpPr>
            <p:nvPr userDrawn="1"/>
          </p:nvSpPr>
          <p:spPr bwMode="auto">
            <a:xfrm>
              <a:off x="278" y="362"/>
              <a:ext cx="12" cy="8"/>
            </a:xfrm>
            <a:custGeom>
              <a:avLst/>
              <a:gdLst>
                <a:gd name="T0" fmla="*/ 13 w 28"/>
                <a:gd name="T1" fmla="*/ 0 h 18"/>
                <a:gd name="T2" fmla="*/ 13 w 28"/>
                <a:gd name="T3" fmla="*/ 0 h 18"/>
                <a:gd name="T4" fmla="*/ 24 w 28"/>
                <a:gd name="T5" fmla="*/ 2 h 18"/>
                <a:gd name="T6" fmla="*/ 10 w 28"/>
                <a:gd name="T7" fmla="*/ 9 h 18"/>
                <a:gd name="T8" fmla="*/ 28 w 28"/>
                <a:gd name="T9" fmla="*/ 5 h 18"/>
                <a:gd name="T10" fmla="*/ 21 w 28"/>
                <a:gd name="T11" fmla="*/ 11 h 18"/>
                <a:gd name="T12" fmla="*/ 0 w 28"/>
                <a:gd name="T13" fmla="*/ 18 h 18"/>
                <a:gd name="T14" fmla="*/ 13 w 28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8">
                  <a:moveTo>
                    <a:pt x="13" y="0"/>
                  </a:moveTo>
                  <a:lnTo>
                    <a:pt x="13" y="0"/>
                  </a:lnTo>
                  <a:cubicBezTo>
                    <a:pt x="17" y="1"/>
                    <a:pt x="20" y="2"/>
                    <a:pt x="24" y="2"/>
                  </a:cubicBezTo>
                  <a:cubicBezTo>
                    <a:pt x="19" y="4"/>
                    <a:pt x="15" y="5"/>
                    <a:pt x="10" y="9"/>
                  </a:cubicBezTo>
                  <a:cubicBezTo>
                    <a:pt x="17" y="6"/>
                    <a:pt x="23" y="6"/>
                    <a:pt x="28" y="5"/>
                  </a:cubicBezTo>
                  <a:cubicBezTo>
                    <a:pt x="26" y="7"/>
                    <a:pt x="22" y="10"/>
                    <a:pt x="21" y="11"/>
                  </a:cubicBezTo>
                  <a:cubicBezTo>
                    <a:pt x="14" y="15"/>
                    <a:pt x="6" y="17"/>
                    <a:pt x="0" y="18"/>
                  </a:cubicBezTo>
                  <a:cubicBezTo>
                    <a:pt x="0" y="10"/>
                    <a:pt x="4" y="3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83" name="Freeform 1008"/>
            <p:cNvSpPr>
              <a:spLocks/>
            </p:cNvSpPr>
            <p:nvPr userDrawn="1"/>
          </p:nvSpPr>
          <p:spPr bwMode="auto">
            <a:xfrm>
              <a:off x="267" y="360"/>
              <a:ext cx="16" cy="27"/>
            </a:xfrm>
            <a:custGeom>
              <a:avLst/>
              <a:gdLst>
                <a:gd name="T0" fmla="*/ 33 w 36"/>
                <a:gd name="T1" fmla="*/ 0 h 59"/>
                <a:gd name="T2" fmla="*/ 33 w 36"/>
                <a:gd name="T3" fmla="*/ 0 h 59"/>
                <a:gd name="T4" fmla="*/ 36 w 36"/>
                <a:gd name="T5" fmla="*/ 3 h 59"/>
                <a:gd name="T6" fmla="*/ 24 w 36"/>
                <a:gd name="T7" fmla="*/ 14 h 59"/>
                <a:gd name="T8" fmla="*/ 16 w 36"/>
                <a:gd name="T9" fmla="*/ 25 h 59"/>
                <a:gd name="T10" fmla="*/ 18 w 36"/>
                <a:gd name="T11" fmla="*/ 43 h 59"/>
                <a:gd name="T12" fmla="*/ 7 w 36"/>
                <a:gd name="T13" fmla="*/ 55 h 59"/>
                <a:gd name="T14" fmla="*/ 19 w 36"/>
                <a:gd name="T15" fmla="*/ 46 h 59"/>
                <a:gd name="T16" fmla="*/ 13 w 36"/>
                <a:gd name="T17" fmla="*/ 58 h 59"/>
                <a:gd name="T18" fmla="*/ 0 w 36"/>
                <a:gd name="T19" fmla="*/ 55 h 59"/>
                <a:gd name="T20" fmla="*/ 10 w 36"/>
                <a:gd name="T21" fmla="*/ 15 h 59"/>
                <a:gd name="T22" fmla="*/ 3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3" y="0"/>
                  </a:moveTo>
                  <a:lnTo>
                    <a:pt x="33" y="0"/>
                  </a:lnTo>
                  <a:cubicBezTo>
                    <a:pt x="34" y="1"/>
                    <a:pt x="35" y="2"/>
                    <a:pt x="36" y="3"/>
                  </a:cubicBezTo>
                  <a:cubicBezTo>
                    <a:pt x="30" y="5"/>
                    <a:pt x="25" y="12"/>
                    <a:pt x="24" y="14"/>
                  </a:cubicBezTo>
                  <a:cubicBezTo>
                    <a:pt x="22" y="15"/>
                    <a:pt x="17" y="19"/>
                    <a:pt x="16" y="25"/>
                  </a:cubicBezTo>
                  <a:cubicBezTo>
                    <a:pt x="14" y="31"/>
                    <a:pt x="15" y="36"/>
                    <a:pt x="18" y="43"/>
                  </a:cubicBezTo>
                  <a:cubicBezTo>
                    <a:pt x="17" y="49"/>
                    <a:pt x="14" y="55"/>
                    <a:pt x="7" y="55"/>
                  </a:cubicBezTo>
                  <a:cubicBezTo>
                    <a:pt x="14" y="56"/>
                    <a:pt x="17" y="52"/>
                    <a:pt x="19" y="46"/>
                  </a:cubicBezTo>
                  <a:cubicBezTo>
                    <a:pt x="21" y="51"/>
                    <a:pt x="18" y="56"/>
                    <a:pt x="13" y="58"/>
                  </a:cubicBezTo>
                  <a:cubicBezTo>
                    <a:pt x="9" y="59"/>
                    <a:pt x="3" y="59"/>
                    <a:pt x="0" y="55"/>
                  </a:cubicBezTo>
                  <a:cubicBezTo>
                    <a:pt x="19" y="52"/>
                    <a:pt x="2" y="29"/>
                    <a:pt x="10" y="15"/>
                  </a:cubicBezTo>
                  <a:cubicBezTo>
                    <a:pt x="13" y="9"/>
                    <a:pt x="20" y="2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84" name="Freeform 1009"/>
            <p:cNvSpPr>
              <a:spLocks/>
            </p:cNvSpPr>
            <p:nvPr userDrawn="1"/>
          </p:nvSpPr>
          <p:spPr bwMode="auto">
            <a:xfrm>
              <a:off x="286" y="360"/>
              <a:ext cx="15" cy="9"/>
            </a:xfrm>
            <a:custGeom>
              <a:avLst/>
              <a:gdLst>
                <a:gd name="T0" fmla="*/ 26 w 33"/>
                <a:gd name="T1" fmla="*/ 0 h 20"/>
                <a:gd name="T2" fmla="*/ 26 w 33"/>
                <a:gd name="T3" fmla="*/ 0 h 20"/>
                <a:gd name="T4" fmla="*/ 28 w 33"/>
                <a:gd name="T5" fmla="*/ 4 h 20"/>
                <a:gd name="T6" fmla="*/ 15 w 33"/>
                <a:gd name="T7" fmla="*/ 13 h 20"/>
                <a:gd name="T8" fmla="*/ 30 w 33"/>
                <a:gd name="T9" fmla="*/ 7 h 20"/>
                <a:gd name="T10" fmla="*/ 33 w 33"/>
                <a:gd name="T11" fmla="*/ 10 h 20"/>
                <a:gd name="T12" fmla="*/ 0 w 33"/>
                <a:gd name="T13" fmla="*/ 20 h 20"/>
                <a:gd name="T14" fmla="*/ 26 w 33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0">
                  <a:moveTo>
                    <a:pt x="26" y="0"/>
                  </a:moveTo>
                  <a:lnTo>
                    <a:pt x="26" y="0"/>
                  </a:lnTo>
                  <a:cubicBezTo>
                    <a:pt x="27" y="1"/>
                    <a:pt x="27" y="2"/>
                    <a:pt x="28" y="4"/>
                  </a:cubicBezTo>
                  <a:cubicBezTo>
                    <a:pt x="24" y="6"/>
                    <a:pt x="19" y="10"/>
                    <a:pt x="15" y="13"/>
                  </a:cubicBezTo>
                  <a:cubicBezTo>
                    <a:pt x="20" y="11"/>
                    <a:pt x="26" y="8"/>
                    <a:pt x="30" y="7"/>
                  </a:cubicBezTo>
                  <a:cubicBezTo>
                    <a:pt x="31" y="8"/>
                    <a:pt x="32" y="9"/>
                    <a:pt x="33" y="10"/>
                  </a:cubicBezTo>
                  <a:cubicBezTo>
                    <a:pt x="20" y="19"/>
                    <a:pt x="6" y="20"/>
                    <a:pt x="0" y="20"/>
                  </a:cubicBezTo>
                  <a:cubicBezTo>
                    <a:pt x="5" y="11"/>
                    <a:pt x="20" y="3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85" name="Freeform 1010"/>
            <p:cNvSpPr>
              <a:spLocks/>
            </p:cNvSpPr>
            <p:nvPr userDrawn="1"/>
          </p:nvSpPr>
          <p:spPr bwMode="auto">
            <a:xfrm>
              <a:off x="282" y="348"/>
              <a:ext cx="16" cy="16"/>
            </a:xfrm>
            <a:custGeom>
              <a:avLst/>
              <a:gdLst>
                <a:gd name="T0" fmla="*/ 33 w 35"/>
                <a:gd name="T1" fmla="*/ 0 h 35"/>
                <a:gd name="T2" fmla="*/ 33 w 35"/>
                <a:gd name="T3" fmla="*/ 0 h 35"/>
                <a:gd name="T4" fmla="*/ 33 w 35"/>
                <a:gd name="T5" fmla="*/ 7 h 35"/>
                <a:gd name="T6" fmla="*/ 25 w 35"/>
                <a:gd name="T7" fmla="*/ 19 h 35"/>
                <a:gd name="T8" fmla="*/ 33 w 35"/>
                <a:gd name="T9" fmla="*/ 11 h 35"/>
                <a:gd name="T10" fmla="*/ 35 w 35"/>
                <a:gd name="T11" fmla="*/ 25 h 35"/>
                <a:gd name="T12" fmla="*/ 27 w 35"/>
                <a:gd name="T13" fmla="*/ 29 h 35"/>
                <a:gd name="T14" fmla="*/ 0 w 35"/>
                <a:gd name="T15" fmla="*/ 23 h 35"/>
                <a:gd name="T16" fmla="*/ 26 w 35"/>
                <a:gd name="T17" fmla="*/ 26 h 35"/>
                <a:gd name="T18" fmla="*/ 4 w 35"/>
                <a:gd name="T19" fmla="*/ 24 h 35"/>
                <a:gd name="T20" fmla="*/ 26 w 35"/>
                <a:gd name="T21" fmla="*/ 8 h 35"/>
                <a:gd name="T22" fmla="*/ 33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33" y="0"/>
                  </a:moveTo>
                  <a:lnTo>
                    <a:pt x="33" y="0"/>
                  </a:lnTo>
                  <a:lnTo>
                    <a:pt x="33" y="7"/>
                  </a:lnTo>
                  <a:cubicBezTo>
                    <a:pt x="32" y="12"/>
                    <a:pt x="27" y="17"/>
                    <a:pt x="25" y="19"/>
                  </a:cubicBezTo>
                  <a:cubicBezTo>
                    <a:pt x="28" y="18"/>
                    <a:pt x="32" y="13"/>
                    <a:pt x="33" y="11"/>
                  </a:cubicBezTo>
                  <a:cubicBezTo>
                    <a:pt x="33" y="18"/>
                    <a:pt x="34" y="21"/>
                    <a:pt x="35" y="25"/>
                  </a:cubicBezTo>
                  <a:cubicBezTo>
                    <a:pt x="34" y="26"/>
                    <a:pt x="30" y="28"/>
                    <a:pt x="27" y="29"/>
                  </a:cubicBezTo>
                  <a:cubicBezTo>
                    <a:pt x="15" y="35"/>
                    <a:pt x="3" y="30"/>
                    <a:pt x="0" y="23"/>
                  </a:cubicBezTo>
                  <a:cubicBezTo>
                    <a:pt x="4" y="27"/>
                    <a:pt x="16" y="32"/>
                    <a:pt x="26" y="26"/>
                  </a:cubicBezTo>
                  <a:cubicBezTo>
                    <a:pt x="18" y="29"/>
                    <a:pt x="9" y="28"/>
                    <a:pt x="4" y="24"/>
                  </a:cubicBezTo>
                  <a:cubicBezTo>
                    <a:pt x="11" y="24"/>
                    <a:pt x="23" y="21"/>
                    <a:pt x="26" y="8"/>
                  </a:cubicBezTo>
                  <a:cubicBezTo>
                    <a:pt x="29" y="6"/>
                    <a:pt x="32" y="3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86" name="Freeform 1011"/>
            <p:cNvSpPr>
              <a:spLocks/>
            </p:cNvSpPr>
            <p:nvPr userDrawn="1"/>
          </p:nvSpPr>
          <p:spPr bwMode="auto">
            <a:xfrm>
              <a:off x="291" y="332"/>
              <a:ext cx="6" cy="19"/>
            </a:xfrm>
            <a:custGeom>
              <a:avLst/>
              <a:gdLst>
                <a:gd name="T0" fmla="*/ 13 w 13"/>
                <a:gd name="T1" fmla="*/ 0 h 41"/>
                <a:gd name="T2" fmla="*/ 13 w 13"/>
                <a:gd name="T3" fmla="*/ 0 h 41"/>
                <a:gd name="T4" fmla="*/ 13 w 13"/>
                <a:gd name="T5" fmla="*/ 30 h 41"/>
                <a:gd name="T6" fmla="*/ 2 w 13"/>
                <a:gd name="T7" fmla="*/ 41 h 41"/>
                <a:gd name="T8" fmla="*/ 0 w 13"/>
                <a:gd name="T9" fmla="*/ 1 h 41"/>
                <a:gd name="T10" fmla="*/ 7 w 13"/>
                <a:gd name="T11" fmla="*/ 5 h 41"/>
                <a:gd name="T12" fmla="*/ 9 w 13"/>
                <a:gd name="T13" fmla="*/ 25 h 41"/>
                <a:gd name="T14" fmla="*/ 10 w 13"/>
                <a:gd name="T15" fmla="*/ 5 h 41"/>
                <a:gd name="T16" fmla="*/ 13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13" y="0"/>
                  </a:moveTo>
                  <a:lnTo>
                    <a:pt x="13" y="0"/>
                  </a:lnTo>
                  <a:lnTo>
                    <a:pt x="13" y="30"/>
                  </a:lnTo>
                  <a:cubicBezTo>
                    <a:pt x="12" y="34"/>
                    <a:pt x="7" y="40"/>
                    <a:pt x="2" y="41"/>
                  </a:cubicBezTo>
                  <a:cubicBezTo>
                    <a:pt x="7" y="30"/>
                    <a:pt x="8" y="15"/>
                    <a:pt x="0" y="1"/>
                  </a:cubicBezTo>
                  <a:cubicBezTo>
                    <a:pt x="2" y="2"/>
                    <a:pt x="6" y="4"/>
                    <a:pt x="7" y="5"/>
                  </a:cubicBezTo>
                  <a:cubicBezTo>
                    <a:pt x="8" y="8"/>
                    <a:pt x="9" y="18"/>
                    <a:pt x="9" y="25"/>
                  </a:cubicBezTo>
                  <a:cubicBezTo>
                    <a:pt x="11" y="18"/>
                    <a:pt x="10" y="7"/>
                    <a:pt x="10" y="5"/>
                  </a:cubicBezTo>
                  <a:cubicBezTo>
                    <a:pt x="10" y="3"/>
                    <a:pt x="11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87" name="Freeform 1012"/>
            <p:cNvSpPr>
              <a:spLocks/>
            </p:cNvSpPr>
            <p:nvPr userDrawn="1"/>
          </p:nvSpPr>
          <p:spPr bwMode="auto">
            <a:xfrm>
              <a:off x="268" y="331"/>
              <a:ext cx="12" cy="20"/>
            </a:xfrm>
            <a:custGeom>
              <a:avLst/>
              <a:gdLst>
                <a:gd name="T0" fmla="*/ 15 w 27"/>
                <a:gd name="T1" fmla="*/ 1 h 44"/>
                <a:gd name="T2" fmla="*/ 15 w 27"/>
                <a:gd name="T3" fmla="*/ 1 h 44"/>
                <a:gd name="T4" fmla="*/ 14 w 27"/>
                <a:gd name="T5" fmla="*/ 28 h 44"/>
                <a:gd name="T6" fmla="*/ 21 w 27"/>
                <a:gd name="T7" fmla="*/ 0 h 44"/>
                <a:gd name="T8" fmla="*/ 27 w 27"/>
                <a:gd name="T9" fmla="*/ 5 h 44"/>
                <a:gd name="T10" fmla="*/ 26 w 27"/>
                <a:gd name="T11" fmla="*/ 32 h 44"/>
                <a:gd name="T12" fmla="*/ 13 w 27"/>
                <a:gd name="T13" fmla="*/ 44 h 44"/>
                <a:gd name="T14" fmla="*/ 1 w 27"/>
                <a:gd name="T15" fmla="*/ 33 h 44"/>
                <a:gd name="T16" fmla="*/ 6 w 27"/>
                <a:gd name="T17" fmla="*/ 4 h 44"/>
                <a:gd name="T18" fmla="*/ 15 w 27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4">
                  <a:moveTo>
                    <a:pt x="15" y="1"/>
                  </a:moveTo>
                  <a:lnTo>
                    <a:pt x="15" y="1"/>
                  </a:lnTo>
                  <a:cubicBezTo>
                    <a:pt x="15" y="6"/>
                    <a:pt x="14" y="20"/>
                    <a:pt x="14" y="28"/>
                  </a:cubicBezTo>
                  <a:cubicBezTo>
                    <a:pt x="16" y="23"/>
                    <a:pt x="20" y="2"/>
                    <a:pt x="21" y="0"/>
                  </a:cubicBezTo>
                  <a:cubicBezTo>
                    <a:pt x="21" y="3"/>
                    <a:pt x="25" y="3"/>
                    <a:pt x="27" y="5"/>
                  </a:cubicBezTo>
                  <a:cubicBezTo>
                    <a:pt x="26" y="9"/>
                    <a:pt x="26" y="30"/>
                    <a:pt x="26" y="32"/>
                  </a:cubicBezTo>
                  <a:cubicBezTo>
                    <a:pt x="25" y="43"/>
                    <a:pt x="17" y="41"/>
                    <a:pt x="13" y="44"/>
                  </a:cubicBezTo>
                  <a:cubicBezTo>
                    <a:pt x="9" y="41"/>
                    <a:pt x="0" y="39"/>
                    <a:pt x="1" y="33"/>
                  </a:cubicBezTo>
                  <a:cubicBezTo>
                    <a:pt x="3" y="22"/>
                    <a:pt x="5" y="13"/>
                    <a:pt x="6" y="4"/>
                  </a:cubicBezTo>
                  <a:cubicBezTo>
                    <a:pt x="9" y="2"/>
                    <a:pt x="12" y="3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88" name="Freeform 1013"/>
            <p:cNvSpPr>
              <a:spLocks/>
            </p:cNvSpPr>
            <p:nvPr userDrawn="1"/>
          </p:nvSpPr>
          <p:spPr bwMode="auto">
            <a:xfrm>
              <a:off x="251" y="327"/>
              <a:ext cx="17" cy="26"/>
            </a:xfrm>
            <a:custGeom>
              <a:avLst/>
              <a:gdLst>
                <a:gd name="T0" fmla="*/ 28 w 38"/>
                <a:gd name="T1" fmla="*/ 0 h 57"/>
                <a:gd name="T2" fmla="*/ 28 w 38"/>
                <a:gd name="T3" fmla="*/ 0 h 57"/>
                <a:gd name="T4" fmla="*/ 18 w 38"/>
                <a:gd name="T5" fmla="*/ 36 h 57"/>
                <a:gd name="T6" fmla="*/ 34 w 38"/>
                <a:gd name="T7" fmla="*/ 1 h 57"/>
                <a:gd name="T8" fmla="*/ 38 w 38"/>
                <a:gd name="T9" fmla="*/ 8 h 57"/>
                <a:gd name="T10" fmla="*/ 25 w 38"/>
                <a:gd name="T11" fmla="*/ 50 h 57"/>
                <a:gd name="T12" fmla="*/ 11 w 38"/>
                <a:gd name="T13" fmla="*/ 57 h 57"/>
                <a:gd name="T14" fmla="*/ 2 w 38"/>
                <a:gd name="T15" fmla="*/ 43 h 57"/>
                <a:gd name="T16" fmla="*/ 21 w 38"/>
                <a:gd name="T17" fmla="*/ 1 h 57"/>
                <a:gd name="T18" fmla="*/ 28 w 38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7">
                  <a:moveTo>
                    <a:pt x="28" y="0"/>
                  </a:moveTo>
                  <a:lnTo>
                    <a:pt x="28" y="0"/>
                  </a:lnTo>
                  <a:cubicBezTo>
                    <a:pt x="26" y="8"/>
                    <a:pt x="19" y="32"/>
                    <a:pt x="18" y="36"/>
                  </a:cubicBezTo>
                  <a:cubicBezTo>
                    <a:pt x="23" y="29"/>
                    <a:pt x="31" y="8"/>
                    <a:pt x="34" y="1"/>
                  </a:cubicBezTo>
                  <a:cubicBezTo>
                    <a:pt x="35" y="4"/>
                    <a:pt x="37" y="6"/>
                    <a:pt x="38" y="8"/>
                  </a:cubicBezTo>
                  <a:cubicBezTo>
                    <a:pt x="35" y="19"/>
                    <a:pt x="27" y="46"/>
                    <a:pt x="25" y="50"/>
                  </a:cubicBezTo>
                  <a:cubicBezTo>
                    <a:pt x="23" y="56"/>
                    <a:pt x="14" y="54"/>
                    <a:pt x="11" y="57"/>
                  </a:cubicBezTo>
                  <a:cubicBezTo>
                    <a:pt x="8" y="54"/>
                    <a:pt x="0" y="50"/>
                    <a:pt x="2" y="43"/>
                  </a:cubicBezTo>
                  <a:cubicBezTo>
                    <a:pt x="5" y="34"/>
                    <a:pt x="17" y="9"/>
                    <a:pt x="21" y="1"/>
                  </a:cubicBezTo>
                  <a:cubicBezTo>
                    <a:pt x="23" y="1"/>
                    <a:pt x="26" y="1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89" name="Freeform 1014"/>
            <p:cNvSpPr>
              <a:spLocks/>
            </p:cNvSpPr>
            <p:nvPr userDrawn="1"/>
          </p:nvSpPr>
          <p:spPr bwMode="auto">
            <a:xfrm>
              <a:off x="237" y="320"/>
              <a:ext cx="20" cy="29"/>
            </a:xfrm>
            <a:custGeom>
              <a:avLst/>
              <a:gdLst>
                <a:gd name="T0" fmla="*/ 32 w 46"/>
                <a:gd name="T1" fmla="*/ 2 h 63"/>
                <a:gd name="T2" fmla="*/ 32 w 46"/>
                <a:gd name="T3" fmla="*/ 2 h 63"/>
                <a:gd name="T4" fmla="*/ 44 w 46"/>
                <a:gd name="T5" fmla="*/ 0 h 63"/>
                <a:gd name="T6" fmla="*/ 19 w 46"/>
                <a:gd name="T7" fmla="*/ 40 h 63"/>
                <a:gd name="T8" fmla="*/ 44 w 46"/>
                <a:gd name="T9" fmla="*/ 8 h 63"/>
                <a:gd name="T10" fmla="*/ 46 w 46"/>
                <a:gd name="T11" fmla="*/ 15 h 63"/>
                <a:gd name="T12" fmla="*/ 21 w 46"/>
                <a:gd name="T13" fmla="*/ 59 h 63"/>
                <a:gd name="T14" fmla="*/ 6 w 46"/>
                <a:gd name="T15" fmla="*/ 62 h 63"/>
                <a:gd name="T16" fmla="*/ 1 w 46"/>
                <a:gd name="T17" fmla="*/ 48 h 63"/>
                <a:gd name="T18" fmla="*/ 32 w 46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63">
                  <a:moveTo>
                    <a:pt x="32" y="2"/>
                  </a:moveTo>
                  <a:lnTo>
                    <a:pt x="32" y="2"/>
                  </a:lnTo>
                  <a:cubicBezTo>
                    <a:pt x="35" y="2"/>
                    <a:pt x="40" y="2"/>
                    <a:pt x="44" y="0"/>
                  </a:cubicBezTo>
                  <a:cubicBezTo>
                    <a:pt x="43" y="1"/>
                    <a:pt x="23" y="31"/>
                    <a:pt x="19" y="40"/>
                  </a:cubicBezTo>
                  <a:cubicBezTo>
                    <a:pt x="24" y="36"/>
                    <a:pt x="39" y="14"/>
                    <a:pt x="44" y="8"/>
                  </a:cubicBezTo>
                  <a:cubicBezTo>
                    <a:pt x="45" y="10"/>
                    <a:pt x="46" y="12"/>
                    <a:pt x="46" y="15"/>
                  </a:cubicBezTo>
                  <a:cubicBezTo>
                    <a:pt x="43" y="21"/>
                    <a:pt x="24" y="57"/>
                    <a:pt x="21" y="59"/>
                  </a:cubicBezTo>
                  <a:cubicBezTo>
                    <a:pt x="17" y="63"/>
                    <a:pt x="11" y="60"/>
                    <a:pt x="6" y="62"/>
                  </a:cubicBezTo>
                  <a:cubicBezTo>
                    <a:pt x="4" y="58"/>
                    <a:pt x="0" y="55"/>
                    <a:pt x="1" y="48"/>
                  </a:cubicBezTo>
                  <a:cubicBezTo>
                    <a:pt x="2" y="42"/>
                    <a:pt x="29" y="7"/>
                    <a:pt x="3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90" name="Freeform 1015"/>
            <p:cNvSpPr>
              <a:spLocks/>
            </p:cNvSpPr>
            <p:nvPr userDrawn="1"/>
          </p:nvSpPr>
          <p:spPr bwMode="auto">
            <a:xfrm>
              <a:off x="288" y="314"/>
              <a:ext cx="10" cy="19"/>
            </a:xfrm>
            <a:custGeom>
              <a:avLst/>
              <a:gdLst>
                <a:gd name="T0" fmla="*/ 23 w 24"/>
                <a:gd name="T1" fmla="*/ 30 h 43"/>
                <a:gd name="T2" fmla="*/ 23 w 24"/>
                <a:gd name="T3" fmla="*/ 30 h 43"/>
                <a:gd name="T4" fmla="*/ 16 w 24"/>
                <a:gd name="T5" fmla="*/ 43 h 43"/>
                <a:gd name="T6" fmla="*/ 3 w 24"/>
                <a:gd name="T7" fmla="*/ 35 h 43"/>
                <a:gd name="T8" fmla="*/ 0 w 24"/>
                <a:gd name="T9" fmla="*/ 4 h 43"/>
                <a:gd name="T10" fmla="*/ 6 w 24"/>
                <a:gd name="T11" fmla="*/ 6 h 43"/>
                <a:gd name="T12" fmla="*/ 13 w 24"/>
                <a:gd name="T13" fmla="*/ 27 h 43"/>
                <a:gd name="T14" fmla="*/ 11 w 24"/>
                <a:gd name="T15" fmla="*/ 4 h 43"/>
                <a:gd name="T16" fmla="*/ 15 w 24"/>
                <a:gd name="T17" fmla="*/ 0 h 43"/>
                <a:gd name="T18" fmla="*/ 23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23" y="30"/>
                  </a:moveTo>
                  <a:lnTo>
                    <a:pt x="23" y="30"/>
                  </a:lnTo>
                  <a:cubicBezTo>
                    <a:pt x="24" y="37"/>
                    <a:pt x="19" y="38"/>
                    <a:pt x="16" y="43"/>
                  </a:cubicBezTo>
                  <a:cubicBezTo>
                    <a:pt x="12" y="40"/>
                    <a:pt x="4" y="39"/>
                    <a:pt x="3" y="35"/>
                  </a:cubicBezTo>
                  <a:cubicBezTo>
                    <a:pt x="2" y="29"/>
                    <a:pt x="1" y="11"/>
                    <a:pt x="0" y="4"/>
                  </a:cubicBezTo>
                  <a:cubicBezTo>
                    <a:pt x="2" y="5"/>
                    <a:pt x="4" y="5"/>
                    <a:pt x="6" y="6"/>
                  </a:cubicBezTo>
                  <a:cubicBezTo>
                    <a:pt x="7" y="11"/>
                    <a:pt x="12" y="23"/>
                    <a:pt x="13" y="27"/>
                  </a:cubicBezTo>
                  <a:cubicBezTo>
                    <a:pt x="13" y="21"/>
                    <a:pt x="11" y="4"/>
                    <a:pt x="11" y="4"/>
                  </a:cubicBezTo>
                  <a:cubicBezTo>
                    <a:pt x="11" y="4"/>
                    <a:pt x="14" y="1"/>
                    <a:pt x="15" y="0"/>
                  </a:cubicBezTo>
                  <a:cubicBezTo>
                    <a:pt x="17" y="8"/>
                    <a:pt x="21" y="19"/>
                    <a:pt x="23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91" name="Freeform 1016"/>
            <p:cNvSpPr>
              <a:spLocks/>
            </p:cNvSpPr>
            <p:nvPr userDrawn="1"/>
          </p:nvSpPr>
          <p:spPr bwMode="auto">
            <a:xfrm>
              <a:off x="277" y="313"/>
              <a:ext cx="11" cy="20"/>
            </a:xfrm>
            <a:custGeom>
              <a:avLst/>
              <a:gdLst>
                <a:gd name="T0" fmla="*/ 14 w 23"/>
                <a:gd name="T1" fmla="*/ 3 h 46"/>
                <a:gd name="T2" fmla="*/ 14 w 23"/>
                <a:gd name="T3" fmla="*/ 3 h 46"/>
                <a:gd name="T4" fmla="*/ 16 w 23"/>
                <a:gd name="T5" fmla="*/ 0 h 46"/>
                <a:gd name="T6" fmla="*/ 21 w 23"/>
                <a:gd name="T7" fmla="*/ 6 h 46"/>
                <a:gd name="T8" fmla="*/ 22 w 23"/>
                <a:gd name="T9" fmla="*/ 36 h 46"/>
                <a:gd name="T10" fmla="*/ 12 w 23"/>
                <a:gd name="T11" fmla="*/ 46 h 46"/>
                <a:gd name="T12" fmla="*/ 0 w 23"/>
                <a:gd name="T13" fmla="*/ 35 h 46"/>
                <a:gd name="T14" fmla="*/ 3 w 23"/>
                <a:gd name="T15" fmla="*/ 8 h 46"/>
                <a:gd name="T16" fmla="*/ 5 w 23"/>
                <a:gd name="T17" fmla="*/ 10 h 46"/>
                <a:gd name="T18" fmla="*/ 10 w 23"/>
                <a:gd name="T19" fmla="*/ 6 h 46"/>
                <a:gd name="T20" fmla="*/ 12 w 23"/>
                <a:gd name="T21" fmla="*/ 29 h 46"/>
                <a:gd name="T22" fmla="*/ 14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14" y="3"/>
                  </a:moveTo>
                  <a:lnTo>
                    <a:pt x="14" y="3"/>
                  </a:lnTo>
                  <a:cubicBezTo>
                    <a:pt x="15" y="2"/>
                    <a:pt x="16" y="2"/>
                    <a:pt x="16" y="0"/>
                  </a:cubicBezTo>
                  <a:cubicBezTo>
                    <a:pt x="17" y="3"/>
                    <a:pt x="19" y="5"/>
                    <a:pt x="21" y="6"/>
                  </a:cubicBezTo>
                  <a:cubicBezTo>
                    <a:pt x="21" y="11"/>
                    <a:pt x="22" y="33"/>
                    <a:pt x="22" y="36"/>
                  </a:cubicBezTo>
                  <a:cubicBezTo>
                    <a:pt x="23" y="42"/>
                    <a:pt x="16" y="43"/>
                    <a:pt x="12" y="46"/>
                  </a:cubicBezTo>
                  <a:cubicBezTo>
                    <a:pt x="7" y="42"/>
                    <a:pt x="0" y="41"/>
                    <a:pt x="0" y="35"/>
                  </a:cubicBezTo>
                  <a:cubicBezTo>
                    <a:pt x="0" y="27"/>
                    <a:pt x="3" y="14"/>
                    <a:pt x="3" y="8"/>
                  </a:cubicBezTo>
                  <a:cubicBezTo>
                    <a:pt x="4" y="8"/>
                    <a:pt x="5" y="9"/>
                    <a:pt x="5" y="10"/>
                  </a:cubicBezTo>
                  <a:cubicBezTo>
                    <a:pt x="7" y="7"/>
                    <a:pt x="9" y="7"/>
                    <a:pt x="10" y="6"/>
                  </a:cubicBezTo>
                  <a:cubicBezTo>
                    <a:pt x="10" y="9"/>
                    <a:pt x="10" y="21"/>
                    <a:pt x="12" y="29"/>
                  </a:cubicBezTo>
                  <a:cubicBezTo>
                    <a:pt x="13" y="21"/>
                    <a:pt x="13" y="11"/>
                    <a:pt x="1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92" name="Freeform 1017"/>
            <p:cNvSpPr>
              <a:spLocks/>
            </p:cNvSpPr>
            <p:nvPr userDrawn="1"/>
          </p:nvSpPr>
          <p:spPr bwMode="auto">
            <a:xfrm>
              <a:off x="273" y="313"/>
              <a:ext cx="3" cy="6"/>
            </a:xfrm>
            <a:custGeom>
              <a:avLst/>
              <a:gdLst>
                <a:gd name="T0" fmla="*/ 3 w 5"/>
                <a:gd name="T1" fmla="*/ 0 h 12"/>
                <a:gd name="T2" fmla="*/ 3 w 5"/>
                <a:gd name="T3" fmla="*/ 0 h 12"/>
                <a:gd name="T4" fmla="*/ 5 w 5"/>
                <a:gd name="T5" fmla="*/ 1 h 12"/>
                <a:gd name="T6" fmla="*/ 0 w 5"/>
                <a:gd name="T7" fmla="*/ 12 h 12"/>
                <a:gd name="T8" fmla="*/ 3 w 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3" y="0"/>
                  </a:moveTo>
                  <a:lnTo>
                    <a:pt x="3" y="0"/>
                  </a:lnTo>
                  <a:lnTo>
                    <a:pt x="5" y="1"/>
                  </a:lnTo>
                  <a:lnTo>
                    <a:pt x="0" y="1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93" name="Freeform 1018"/>
            <p:cNvSpPr>
              <a:spLocks/>
            </p:cNvSpPr>
            <p:nvPr userDrawn="1"/>
          </p:nvSpPr>
          <p:spPr bwMode="auto">
            <a:xfrm>
              <a:off x="265" y="312"/>
              <a:ext cx="13" cy="19"/>
            </a:xfrm>
            <a:custGeom>
              <a:avLst/>
              <a:gdLst>
                <a:gd name="T0" fmla="*/ 20 w 28"/>
                <a:gd name="T1" fmla="*/ 0 h 42"/>
                <a:gd name="T2" fmla="*/ 20 w 28"/>
                <a:gd name="T3" fmla="*/ 0 h 42"/>
                <a:gd name="T4" fmla="*/ 15 w 28"/>
                <a:gd name="T5" fmla="*/ 24 h 42"/>
                <a:gd name="T6" fmla="*/ 24 w 28"/>
                <a:gd name="T7" fmla="*/ 4 h 42"/>
                <a:gd name="T8" fmla="*/ 28 w 28"/>
                <a:gd name="T9" fmla="*/ 7 h 42"/>
                <a:gd name="T10" fmla="*/ 23 w 28"/>
                <a:gd name="T11" fmla="*/ 35 h 42"/>
                <a:gd name="T12" fmla="*/ 9 w 28"/>
                <a:gd name="T13" fmla="*/ 42 h 42"/>
                <a:gd name="T14" fmla="*/ 4 w 28"/>
                <a:gd name="T15" fmla="*/ 25 h 42"/>
                <a:gd name="T16" fmla="*/ 14 w 28"/>
                <a:gd name="T17" fmla="*/ 3 h 42"/>
                <a:gd name="T18" fmla="*/ 20 w 28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2">
                  <a:moveTo>
                    <a:pt x="20" y="0"/>
                  </a:moveTo>
                  <a:lnTo>
                    <a:pt x="20" y="0"/>
                  </a:lnTo>
                  <a:cubicBezTo>
                    <a:pt x="19" y="7"/>
                    <a:pt x="16" y="19"/>
                    <a:pt x="15" y="24"/>
                  </a:cubicBezTo>
                  <a:cubicBezTo>
                    <a:pt x="19" y="18"/>
                    <a:pt x="22" y="9"/>
                    <a:pt x="24" y="4"/>
                  </a:cubicBezTo>
                  <a:lnTo>
                    <a:pt x="28" y="7"/>
                  </a:lnTo>
                  <a:cubicBezTo>
                    <a:pt x="27" y="14"/>
                    <a:pt x="24" y="31"/>
                    <a:pt x="23" y="35"/>
                  </a:cubicBezTo>
                  <a:cubicBezTo>
                    <a:pt x="21" y="41"/>
                    <a:pt x="15" y="40"/>
                    <a:pt x="9" y="42"/>
                  </a:cubicBezTo>
                  <a:cubicBezTo>
                    <a:pt x="6" y="37"/>
                    <a:pt x="0" y="34"/>
                    <a:pt x="4" y="25"/>
                  </a:cubicBezTo>
                  <a:cubicBezTo>
                    <a:pt x="6" y="20"/>
                    <a:pt x="12" y="6"/>
                    <a:pt x="14" y="3"/>
                  </a:cubicBezTo>
                  <a:cubicBezTo>
                    <a:pt x="16" y="2"/>
                    <a:pt x="18" y="3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94" name="Freeform 1019"/>
            <p:cNvSpPr>
              <a:spLocks/>
            </p:cNvSpPr>
            <p:nvPr userDrawn="1"/>
          </p:nvSpPr>
          <p:spPr bwMode="auto">
            <a:xfrm>
              <a:off x="295" y="311"/>
              <a:ext cx="2" cy="9"/>
            </a:xfrm>
            <a:custGeom>
              <a:avLst/>
              <a:gdLst>
                <a:gd name="T0" fmla="*/ 0 w 5"/>
                <a:gd name="T1" fmla="*/ 3 h 20"/>
                <a:gd name="T2" fmla="*/ 0 w 5"/>
                <a:gd name="T3" fmla="*/ 3 h 20"/>
                <a:gd name="T4" fmla="*/ 1 w 5"/>
                <a:gd name="T5" fmla="*/ 0 h 20"/>
                <a:gd name="T6" fmla="*/ 5 w 5"/>
                <a:gd name="T7" fmla="*/ 2 h 20"/>
                <a:gd name="T8" fmla="*/ 5 w 5"/>
                <a:gd name="T9" fmla="*/ 20 h 20"/>
                <a:gd name="T10" fmla="*/ 0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ubicBezTo>
                    <a:pt x="2" y="1"/>
                    <a:pt x="4" y="2"/>
                    <a:pt x="5" y="2"/>
                  </a:cubicBezTo>
                  <a:lnTo>
                    <a:pt x="5" y="2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95" name="Freeform 1020"/>
            <p:cNvSpPr>
              <a:spLocks/>
            </p:cNvSpPr>
            <p:nvPr userDrawn="1"/>
          </p:nvSpPr>
          <p:spPr bwMode="auto">
            <a:xfrm>
              <a:off x="256" y="309"/>
              <a:ext cx="15" cy="18"/>
            </a:xfrm>
            <a:custGeom>
              <a:avLst/>
              <a:gdLst>
                <a:gd name="T0" fmla="*/ 19 w 32"/>
                <a:gd name="T1" fmla="*/ 0 h 39"/>
                <a:gd name="T2" fmla="*/ 19 w 32"/>
                <a:gd name="T3" fmla="*/ 0 h 39"/>
                <a:gd name="T4" fmla="*/ 22 w 32"/>
                <a:gd name="T5" fmla="*/ 5 h 39"/>
                <a:gd name="T6" fmla="*/ 14 w 32"/>
                <a:gd name="T7" fmla="*/ 25 h 39"/>
                <a:gd name="T8" fmla="*/ 26 w 32"/>
                <a:gd name="T9" fmla="*/ 8 h 39"/>
                <a:gd name="T10" fmla="*/ 32 w 32"/>
                <a:gd name="T11" fmla="*/ 9 h 39"/>
                <a:gd name="T12" fmla="*/ 20 w 32"/>
                <a:gd name="T13" fmla="*/ 34 h 39"/>
                <a:gd name="T14" fmla="*/ 5 w 32"/>
                <a:gd name="T15" fmla="*/ 39 h 39"/>
                <a:gd name="T16" fmla="*/ 2 w 32"/>
                <a:gd name="T17" fmla="*/ 25 h 39"/>
                <a:gd name="T18" fmla="*/ 19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9" y="0"/>
                  </a:moveTo>
                  <a:lnTo>
                    <a:pt x="19" y="0"/>
                  </a:lnTo>
                  <a:cubicBezTo>
                    <a:pt x="20" y="2"/>
                    <a:pt x="21" y="3"/>
                    <a:pt x="22" y="5"/>
                  </a:cubicBezTo>
                  <a:cubicBezTo>
                    <a:pt x="20" y="11"/>
                    <a:pt x="15" y="20"/>
                    <a:pt x="14" y="25"/>
                  </a:cubicBezTo>
                  <a:cubicBezTo>
                    <a:pt x="17" y="23"/>
                    <a:pt x="24" y="11"/>
                    <a:pt x="26" y="8"/>
                  </a:cubicBezTo>
                  <a:cubicBezTo>
                    <a:pt x="28" y="8"/>
                    <a:pt x="30" y="9"/>
                    <a:pt x="32" y="9"/>
                  </a:cubicBezTo>
                  <a:cubicBezTo>
                    <a:pt x="29" y="15"/>
                    <a:pt x="25" y="24"/>
                    <a:pt x="20" y="34"/>
                  </a:cubicBezTo>
                  <a:cubicBezTo>
                    <a:pt x="18" y="39"/>
                    <a:pt x="10" y="38"/>
                    <a:pt x="5" y="39"/>
                  </a:cubicBezTo>
                  <a:cubicBezTo>
                    <a:pt x="3" y="33"/>
                    <a:pt x="0" y="30"/>
                    <a:pt x="2" y="25"/>
                  </a:cubicBezTo>
                  <a:cubicBezTo>
                    <a:pt x="5" y="18"/>
                    <a:pt x="15" y="6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96" name="Freeform 1021"/>
            <p:cNvSpPr>
              <a:spLocks/>
            </p:cNvSpPr>
            <p:nvPr userDrawn="1"/>
          </p:nvSpPr>
          <p:spPr bwMode="auto">
            <a:xfrm>
              <a:off x="247" y="305"/>
              <a:ext cx="17" cy="15"/>
            </a:xfrm>
            <a:custGeom>
              <a:avLst/>
              <a:gdLst>
                <a:gd name="T0" fmla="*/ 26 w 40"/>
                <a:gd name="T1" fmla="*/ 0 h 33"/>
                <a:gd name="T2" fmla="*/ 26 w 40"/>
                <a:gd name="T3" fmla="*/ 0 h 33"/>
                <a:gd name="T4" fmla="*/ 30 w 40"/>
                <a:gd name="T5" fmla="*/ 2 h 33"/>
                <a:gd name="T6" fmla="*/ 17 w 40"/>
                <a:gd name="T7" fmla="*/ 19 h 33"/>
                <a:gd name="T8" fmla="*/ 36 w 40"/>
                <a:gd name="T9" fmla="*/ 3 h 33"/>
                <a:gd name="T10" fmla="*/ 40 w 40"/>
                <a:gd name="T11" fmla="*/ 1 h 33"/>
                <a:gd name="T12" fmla="*/ 40 w 40"/>
                <a:gd name="T13" fmla="*/ 6 h 33"/>
                <a:gd name="T14" fmla="*/ 23 w 40"/>
                <a:gd name="T15" fmla="*/ 28 h 33"/>
                <a:gd name="T16" fmla="*/ 5 w 40"/>
                <a:gd name="T17" fmla="*/ 33 h 33"/>
                <a:gd name="T18" fmla="*/ 6 w 40"/>
                <a:gd name="T19" fmla="*/ 15 h 33"/>
                <a:gd name="T20" fmla="*/ 26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26" y="0"/>
                  </a:moveTo>
                  <a:lnTo>
                    <a:pt x="26" y="0"/>
                  </a:lnTo>
                  <a:cubicBezTo>
                    <a:pt x="28" y="1"/>
                    <a:pt x="29" y="1"/>
                    <a:pt x="30" y="2"/>
                  </a:cubicBezTo>
                  <a:cubicBezTo>
                    <a:pt x="26" y="6"/>
                    <a:pt x="21" y="13"/>
                    <a:pt x="17" y="19"/>
                  </a:cubicBezTo>
                  <a:cubicBezTo>
                    <a:pt x="22" y="15"/>
                    <a:pt x="34" y="4"/>
                    <a:pt x="36" y="3"/>
                  </a:cubicBezTo>
                  <a:cubicBezTo>
                    <a:pt x="38" y="3"/>
                    <a:pt x="39" y="2"/>
                    <a:pt x="40" y="1"/>
                  </a:cubicBezTo>
                  <a:cubicBezTo>
                    <a:pt x="40" y="3"/>
                    <a:pt x="40" y="5"/>
                    <a:pt x="40" y="6"/>
                  </a:cubicBezTo>
                  <a:cubicBezTo>
                    <a:pt x="37" y="11"/>
                    <a:pt x="26" y="24"/>
                    <a:pt x="23" y="28"/>
                  </a:cubicBezTo>
                  <a:cubicBezTo>
                    <a:pt x="18" y="32"/>
                    <a:pt x="12" y="32"/>
                    <a:pt x="5" y="33"/>
                  </a:cubicBezTo>
                  <a:cubicBezTo>
                    <a:pt x="4" y="26"/>
                    <a:pt x="0" y="20"/>
                    <a:pt x="6" y="15"/>
                  </a:cubicBezTo>
                  <a:cubicBezTo>
                    <a:pt x="9" y="11"/>
                    <a:pt x="24" y="1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97" name="Freeform 1022"/>
            <p:cNvSpPr>
              <a:spLocks/>
            </p:cNvSpPr>
            <p:nvPr userDrawn="1"/>
          </p:nvSpPr>
          <p:spPr bwMode="auto">
            <a:xfrm>
              <a:off x="239" y="299"/>
              <a:ext cx="18" cy="13"/>
            </a:xfrm>
            <a:custGeom>
              <a:avLst/>
              <a:gdLst>
                <a:gd name="T0" fmla="*/ 9 w 40"/>
                <a:gd name="T1" fmla="*/ 6 h 27"/>
                <a:gd name="T2" fmla="*/ 9 w 40"/>
                <a:gd name="T3" fmla="*/ 6 h 27"/>
                <a:gd name="T4" fmla="*/ 36 w 40"/>
                <a:gd name="T5" fmla="*/ 0 h 27"/>
                <a:gd name="T6" fmla="*/ 36 w 40"/>
                <a:gd name="T7" fmla="*/ 5 h 27"/>
                <a:gd name="T8" fmla="*/ 15 w 40"/>
                <a:gd name="T9" fmla="*/ 14 h 27"/>
                <a:gd name="T10" fmla="*/ 36 w 40"/>
                <a:gd name="T11" fmla="*/ 10 h 27"/>
                <a:gd name="T12" fmla="*/ 40 w 40"/>
                <a:gd name="T13" fmla="*/ 12 h 27"/>
                <a:gd name="T14" fmla="*/ 20 w 40"/>
                <a:gd name="T15" fmla="*/ 23 h 27"/>
                <a:gd name="T16" fmla="*/ 0 w 40"/>
                <a:gd name="T17" fmla="*/ 21 h 27"/>
                <a:gd name="T18" fmla="*/ 9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9" y="6"/>
                  </a:moveTo>
                  <a:lnTo>
                    <a:pt x="9" y="6"/>
                  </a:lnTo>
                  <a:cubicBezTo>
                    <a:pt x="12" y="5"/>
                    <a:pt x="36" y="0"/>
                    <a:pt x="36" y="0"/>
                  </a:cubicBezTo>
                  <a:cubicBezTo>
                    <a:pt x="36" y="2"/>
                    <a:pt x="36" y="3"/>
                    <a:pt x="36" y="5"/>
                  </a:cubicBezTo>
                  <a:cubicBezTo>
                    <a:pt x="29" y="8"/>
                    <a:pt x="21" y="12"/>
                    <a:pt x="15" y="14"/>
                  </a:cubicBezTo>
                  <a:cubicBezTo>
                    <a:pt x="23" y="14"/>
                    <a:pt x="34" y="10"/>
                    <a:pt x="36" y="10"/>
                  </a:cubicBezTo>
                  <a:cubicBezTo>
                    <a:pt x="37" y="10"/>
                    <a:pt x="40" y="12"/>
                    <a:pt x="40" y="12"/>
                  </a:cubicBezTo>
                  <a:cubicBezTo>
                    <a:pt x="36" y="14"/>
                    <a:pt x="28" y="20"/>
                    <a:pt x="20" y="23"/>
                  </a:cubicBezTo>
                  <a:cubicBezTo>
                    <a:pt x="12" y="27"/>
                    <a:pt x="3" y="23"/>
                    <a:pt x="0" y="21"/>
                  </a:cubicBezTo>
                  <a:cubicBezTo>
                    <a:pt x="1" y="15"/>
                    <a:pt x="3" y="8"/>
                    <a:pt x="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98" name="Freeform 1023"/>
            <p:cNvSpPr>
              <a:spLocks/>
            </p:cNvSpPr>
            <p:nvPr userDrawn="1"/>
          </p:nvSpPr>
          <p:spPr bwMode="auto">
            <a:xfrm>
              <a:off x="223" y="298"/>
              <a:ext cx="10" cy="1"/>
            </a:xfrm>
            <a:custGeom>
              <a:avLst/>
              <a:gdLst>
                <a:gd name="T0" fmla="*/ 0 w 23"/>
                <a:gd name="T1" fmla="*/ 2 h 3"/>
                <a:gd name="T2" fmla="*/ 0 w 23"/>
                <a:gd name="T3" fmla="*/ 2 h 3"/>
                <a:gd name="T4" fmla="*/ 23 w 23"/>
                <a:gd name="T5" fmla="*/ 0 h 3"/>
                <a:gd name="T6" fmla="*/ 23 w 23"/>
                <a:gd name="T7" fmla="*/ 2 h 3"/>
                <a:gd name="T8" fmla="*/ 0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0" y="2"/>
                  </a:moveTo>
                  <a:lnTo>
                    <a:pt x="0" y="2"/>
                  </a:lnTo>
                  <a:cubicBezTo>
                    <a:pt x="11" y="0"/>
                    <a:pt x="20" y="0"/>
                    <a:pt x="23" y="0"/>
                  </a:cubicBezTo>
                  <a:cubicBezTo>
                    <a:pt x="23" y="1"/>
                    <a:pt x="23" y="2"/>
                    <a:pt x="23" y="2"/>
                  </a:cubicBezTo>
                  <a:cubicBezTo>
                    <a:pt x="16" y="3"/>
                    <a:pt x="1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99" name="Freeform 1024"/>
            <p:cNvSpPr>
              <a:spLocks/>
            </p:cNvSpPr>
            <p:nvPr userDrawn="1"/>
          </p:nvSpPr>
          <p:spPr bwMode="auto">
            <a:xfrm>
              <a:off x="200" y="293"/>
              <a:ext cx="38" cy="12"/>
            </a:xfrm>
            <a:custGeom>
              <a:avLst/>
              <a:gdLst>
                <a:gd name="T0" fmla="*/ 0 w 84"/>
                <a:gd name="T1" fmla="*/ 12 h 27"/>
                <a:gd name="T2" fmla="*/ 0 w 84"/>
                <a:gd name="T3" fmla="*/ 12 h 27"/>
                <a:gd name="T4" fmla="*/ 36 w 84"/>
                <a:gd name="T5" fmla="*/ 0 h 27"/>
                <a:gd name="T6" fmla="*/ 80 w 84"/>
                <a:gd name="T7" fmla="*/ 2 h 27"/>
                <a:gd name="T8" fmla="*/ 74 w 84"/>
                <a:gd name="T9" fmla="*/ 9 h 27"/>
                <a:gd name="T10" fmla="*/ 34 w 84"/>
                <a:gd name="T11" fmla="*/ 13 h 27"/>
                <a:gd name="T12" fmla="*/ 76 w 84"/>
                <a:gd name="T13" fmla="*/ 14 h 27"/>
                <a:gd name="T14" fmla="*/ 84 w 84"/>
                <a:gd name="T15" fmla="*/ 20 h 27"/>
                <a:gd name="T16" fmla="*/ 35 w 84"/>
                <a:gd name="T17" fmla="*/ 26 h 27"/>
                <a:gd name="T18" fmla="*/ 0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0" y="12"/>
                  </a:moveTo>
                  <a:lnTo>
                    <a:pt x="0" y="12"/>
                  </a:lnTo>
                  <a:cubicBezTo>
                    <a:pt x="8" y="5"/>
                    <a:pt x="21" y="0"/>
                    <a:pt x="36" y="0"/>
                  </a:cubicBezTo>
                  <a:cubicBezTo>
                    <a:pt x="50" y="1"/>
                    <a:pt x="64" y="1"/>
                    <a:pt x="80" y="2"/>
                  </a:cubicBezTo>
                  <a:cubicBezTo>
                    <a:pt x="77" y="4"/>
                    <a:pt x="75" y="7"/>
                    <a:pt x="74" y="9"/>
                  </a:cubicBezTo>
                  <a:cubicBezTo>
                    <a:pt x="60" y="10"/>
                    <a:pt x="50" y="10"/>
                    <a:pt x="34" y="13"/>
                  </a:cubicBezTo>
                  <a:cubicBezTo>
                    <a:pt x="49" y="15"/>
                    <a:pt x="71" y="15"/>
                    <a:pt x="76" y="14"/>
                  </a:cubicBezTo>
                  <a:cubicBezTo>
                    <a:pt x="77" y="17"/>
                    <a:pt x="80" y="19"/>
                    <a:pt x="84" y="20"/>
                  </a:cubicBezTo>
                  <a:cubicBezTo>
                    <a:pt x="63" y="23"/>
                    <a:pt x="48" y="25"/>
                    <a:pt x="35" y="26"/>
                  </a:cubicBezTo>
                  <a:cubicBezTo>
                    <a:pt x="18" y="27"/>
                    <a:pt x="7" y="23"/>
                    <a:pt x="0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00" name="Freeform 1025"/>
            <p:cNvSpPr>
              <a:spLocks/>
            </p:cNvSpPr>
            <p:nvPr userDrawn="1"/>
          </p:nvSpPr>
          <p:spPr bwMode="auto">
            <a:xfrm>
              <a:off x="234" y="292"/>
              <a:ext cx="24" cy="10"/>
            </a:xfrm>
            <a:custGeom>
              <a:avLst/>
              <a:gdLst>
                <a:gd name="T0" fmla="*/ 13 w 52"/>
                <a:gd name="T1" fmla="*/ 2 h 22"/>
                <a:gd name="T2" fmla="*/ 13 w 52"/>
                <a:gd name="T3" fmla="*/ 2 h 22"/>
                <a:gd name="T4" fmla="*/ 42 w 52"/>
                <a:gd name="T5" fmla="*/ 1 h 22"/>
                <a:gd name="T6" fmla="*/ 46 w 52"/>
                <a:gd name="T7" fmla="*/ 5 h 22"/>
                <a:gd name="T8" fmla="*/ 23 w 52"/>
                <a:gd name="T9" fmla="*/ 10 h 22"/>
                <a:gd name="T10" fmla="*/ 52 w 52"/>
                <a:gd name="T11" fmla="*/ 9 h 22"/>
                <a:gd name="T12" fmla="*/ 48 w 52"/>
                <a:gd name="T13" fmla="*/ 15 h 22"/>
                <a:gd name="T14" fmla="*/ 18 w 52"/>
                <a:gd name="T15" fmla="*/ 20 h 22"/>
                <a:gd name="T16" fmla="*/ 0 w 52"/>
                <a:gd name="T17" fmla="*/ 13 h 22"/>
                <a:gd name="T18" fmla="*/ 13 w 52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2">
                  <a:moveTo>
                    <a:pt x="13" y="2"/>
                  </a:moveTo>
                  <a:lnTo>
                    <a:pt x="13" y="2"/>
                  </a:lnTo>
                  <a:cubicBezTo>
                    <a:pt x="21" y="1"/>
                    <a:pt x="37" y="0"/>
                    <a:pt x="42" y="1"/>
                  </a:cubicBezTo>
                  <a:cubicBezTo>
                    <a:pt x="43" y="2"/>
                    <a:pt x="45" y="4"/>
                    <a:pt x="46" y="5"/>
                  </a:cubicBezTo>
                  <a:cubicBezTo>
                    <a:pt x="41" y="7"/>
                    <a:pt x="30" y="8"/>
                    <a:pt x="23" y="10"/>
                  </a:cubicBezTo>
                  <a:cubicBezTo>
                    <a:pt x="30" y="11"/>
                    <a:pt x="45" y="9"/>
                    <a:pt x="52" y="9"/>
                  </a:cubicBezTo>
                  <a:cubicBezTo>
                    <a:pt x="49" y="11"/>
                    <a:pt x="48" y="13"/>
                    <a:pt x="48" y="15"/>
                  </a:cubicBezTo>
                  <a:cubicBezTo>
                    <a:pt x="42" y="17"/>
                    <a:pt x="18" y="20"/>
                    <a:pt x="18" y="20"/>
                  </a:cubicBezTo>
                  <a:cubicBezTo>
                    <a:pt x="7" y="22"/>
                    <a:pt x="4" y="18"/>
                    <a:pt x="0" y="13"/>
                  </a:cubicBezTo>
                  <a:cubicBezTo>
                    <a:pt x="2" y="7"/>
                    <a:pt x="7" y="2"/>
                    <a:pt x="1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01" name="Freeform 1026"/>
            <p:cNvSpPr>
              <a:spLocks/>
            </p:cNvSpPr>
            <p:nvPr userDrawn="1"/>
          </p:nvSpPr>
          <p:spPr bwMode="auto">
            <a:xfrm>
              <a:off x="245" y="286"/>
              <a:ext cx="7" cy="2"/>
            </a:xfrm>
            <a:custGeom>
              <a:avLst/>
              <a:gdLst>
                <a:gd name="T0" fmla="*/ 0 w 15"/>
                <a:gd name="T1" fmla="*/ 0 h 3"/>
                <a:gd name="T2" fmla="*/ 0 w 15"/>
                <a:gd name="T3" fmla="*/ 0 h 3"/>
                <a:gd name="T4" fmla="*/ 15 w 15"/>
                <a:gd name="T5" fmla="*/ 1 h 3"/>
                <a:gd name="T6" fmla="*/ 13 w 15"/>
                <a:gd name="T7" fmla="*/ 3 h 3"/>
                <a:gd name="T8" fmla="*/ 0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0" y="0"/>
                  </a:moveTo>
                  <a:lnTo>
                    <a:pt x="0" y="0"/>
                  </a:lnTo>
                  <a:cubicBezTo>
                    <a:pt x="5" y="0"/>
                    <a:pt x="11" y="1"/>
                    <a:pt x="15" y="1"/>
                  </a:cubicBezTo>
                  <a:cubicBezTo>
                    <a:pt x="15" y="1"/>
                    <a:pt x="14" y="2"/>
                    <a:pt x="13" y="3"/>
                  </a:cubicBezTo>
                  <a:cubicBezTo>
                    <a:pt x="9" y="2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02" name="Freeform 1027"/>
            <p:cNvSpPr>
              <a:spLocks/>
            </p:cNvSpPr>
            <p:nvPr userDrawn="1"/>
          </p:nvSpPr>
          <p:spPr bwMode="auto">
            <a:xfrm>
              <a:off x="222" y="286"/>
              <a:ext cx="9" cy="2"/>
            </a:xfrm>
            <a:custGeom>
              <a:avLst/>
              <a:gdLst>
                <a:gd name="T0" fmla="*/ 0 w 21"/>
                <a:gd name="T1" fmla="*/ 0 h 4"/>
                <a:gd name="T2" fmla="*/ 0 w 21"/>
                <a:gd name="T3" fmla="*/ 0 h 4"/>
                <a:gd name="T4" fmla="*/ 19 w 21"/>
                <a:gd name="T5" fmla="*/ 2 h 4"/>
                <a:gd name="T6" fmla="*/ 21 w 21"/>
                <a:gd name="T7" fmla="*/ 4 h 4"/>
                <a:gd name="T8" fmla="*/ 0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19" y="2"/>
                    <a:pt x="19" y="2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4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03" name="Freeform 1028"/>
            <p:cNvSpPr>
              <a:spLocks/>
            </p:cNvSpPr>
            <p:nvPr userDrawn="1"/>
          </p:nvSpPr>
          <p:spPr bwMode="auto">
            <a:xfrm>
              <a:off x="285" y="284"/>
              <a:ext cx="12" cy="11"/>
            </a:xfrm>
            <a:custGeom>
              <a:avLst/>
              <a:gdLst>
                <a:gd name="T0" fmla="*/ 6 w 26"/>
                <a:gd name="T1" fmla="*/ 0 h 24"/>
                <a:gd name="T2" fmla="*/ 6 w 26"/>
                <a:gd name="T3" fmla="*/ 0 h 24"/>
                <a:gd name="T4" fmla="*/ 26 w 26"/>
                <a:gd name="T5" fmla="*/ 3 h 24"/>
                <a:gd name="T6" fmla="*/ 26 w 26"/>
                <a:gd name="T7" fmla="*/ 22 h 24"/>
                <a:gd name="T8" fmla="*/ 6 w 26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6" y="0"/>
                  </a:moveTo>
                  <a:lnTo>
                    <a:pt x="6" y="0"/>
                  </a:lnTo>
                  <a:cubicBezTo>
                    <a:pt x="13" y="5"/>
                    <a:pt x="18" y="5"/>
                    <a:pt x="26" y="3"/>
                  </a:cubicBezTo>
                  <a:lnTo>
                    <a:pt x="26" y="22"/>
                  </a:lnTo>
                  <a:cubicBezTo>
                    <a:pt x="13" y="24"/>
                    <a:pt x="0" y="14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04" name="Freeform 1029"/>
            <p:cNvSpPr>
              <a:spLocks/>
            </p:cNvSpPr>
            <p:nvPr userDrawn="1"/>
          </p:nvSpPr>
          <p:spPr bwMode="auto">
            <a:xfrm>
              <a:off x="324" y="280"/>
              <a:ext cx="2" cy="5"/>
            </a:xfrm>
            <a:custGeom>
              <a:avLst/>
              <a:gdLst>
                <a:gd name="T0" fmla="*/ 3 w 4"/>
                <a:gd name="T1" fmla="*/ 0 h 11"/>
                <a:gd name="T2" fmla="*/ 3 w 4"/>
                <a:gd name="T3" fmla="*/ 0 h 11"/>
                <a:gd name="T4" fmla="*/ 4 w 4"/>
                <a:gd name="T5" fmla="*/ 11 h 11"/>
                <a:gd name="T6" fmla="*/ 0 w 4"/>
                <a:gd name="T7" fmla="*/ 11 h 11"/>
                <a:gd name="T8" fmla="*/ 3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3" y="0"/>
                  </a:moveTo>
                  <a:lnTo>
                    <a:pt x="3" y="0"/>
                  </a:lnTo>
                  <a:cubicBezTo>
                    <a:pt x="4" y="3"/>
                    <a:pt x="4" y="7"/>
                    <a:pt x="4" y="11"/>
                  </a:cubicBezTo>
                  <a:lnTo>
                    <a:pt x="0" y="11"/>
                  </a:lnTo>
                  <a:cubicBezTo>
                    <a:pt x="0" y="8"/>
                    <a:pt x="2" y="4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05" name="Freeform 1030"/>
            <p:cNvSpPr>
              <a:spLocks/>
            </p:cNvSpPr>
            <p:nvPr userDrawn="1"/>
          </p:nvSpPr>
          <p:spPr bwMode="auto">
            <a:xfrm>
              <a:off x="232" y="280"/>
              <a:ext cx="23" cy="11"/>
            </a:xfrm>
            <a:custGeom>
              <a:avLst/>
              <a:gdLst>
                <a:gd name="T0" fmla="*/ 0 w 53"/>
                <a:gd name="T1" fmla="*/ 11 h 24"/>
                <a:gd name="T2" fmla="*/ 0 w 53"/>
                <a:gd name="T3" fmla="*/ 11 h 24"/>
                <a:gd name="T4" fmla="*/ 24 w 53"/>
                <a:gd name="T5" fmla="*/ 2 h 24"/>
                <a:gd name="T6" fmla="*/ 53 w 53"/>
                <a:gd name="T7" fmla="*/ 8 h 24"/>
                <a:gd name="T8" fmla="*/ 47 w 53"/>
                <a:gd name="T9" fmla="*/ 13 h 24"/>
                <a:gd name="T10" fmla="*/ 21 w 53"/>
                <a:gd name="T11" fmla="*/ 13 h 24"/>
                <a:gd name="T12" fmla="*/ 43 w 53"/>
                <a:gd name="T13" fmla="*/ 17 h 24"/>
                <a:gd name="T14" fmla="*/ 46 w 53"/>
                <a:gd name="T15" fmla="*/ 23 h 24"/>
                <a:gd name="T16" fmla="*/ 17 w 53"/>
                <a:gd name="T17" fmla="*/ 23 h 24"/>
                <a:gd name="T18" fmla="*/ 0 w 53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24">
                  <a:moveTo>
                    <a:pt x="0" y="11"/>
                  </a:moveTo>
                  <a:lnTo>
                    <a:pt x="0" y="11"/>
                  </a:lnTo>
                  <a:cubicBezTo>
                    <a:pt x="4" y="2"/>
                    <a:pt x="14" y="0"/>
                    <a:pt x="24" y="2"/>
                  </a:cubicBezTo>
                  <a:cubicBezTo>
                    <a:pt x="34" y="5"/>
                    <a:pt x="42" y="6"/>
                    <a:pt x="53" y="8"/>
                  </a:cubicBezTo>
                  <a:cubicBezTo>
                    <a:pt x="50" y="9"/>
                    <a:pt x="49" y="10"/>
                    <a:pt x="47" y="13"/>
                  </a:cubicBezTo>
                  <a:cubicBezTo>
                    <a:pt x="40" y="13"/>
                    <a:pt x="30" y="11"/>
                    <a:pt x="21" y="13"/>
                  </a:cubicBezTo>
                  <a:cubicBezTo>
                    <a:pt x="28" y="15"/>
                    <a:pt x="37" y="17"/>
                    <a:pt x="43" y="17"/>
                  </a:cubicBezTo>
                  <a:cubicBezTo>
                    <a:pt x="44" y="19"/>
                    <a:pt x="46" y="23"/>
                    <a:pt x="46" y="23"/>
                  </a:cubicBezTo>
                  <a:cubicBezTo>
                    <a:pt x="40" y="23"/>
                    <a:pt x="26" y="24"/>
                    <a:pt x="17" y="23"/>
                  </a:cubicBezTo>
                  <a:cubicBezTo>
                    <a:pt x="9" y="22"/>
                    <a:pt x="3" y="16"/>
                    <a:pt x="0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06" name="Freeform 1031"/>
            <p:cNvSpPr>
              <a:spLocks/>
            </p:cNvSpPr>
            <p:nvPr userDrawn="1"/>
          </p:nvSpPr>
          <p:spPr bwMode="auto">
            <a:xfrm>
              <a:off x="314" y="278"/>
              <a:ext cx="2" cy="7"/>
            </a:xfrm>
            <a:custGeom>
              <a:avLst/>
              <a:gdLst>
                <a:gd name="T0" fmla="*/ 6 w 6"/>
                <a:gd name="T1" fmla="*/ 0 h 16"/>
                <a:gd name="T2" fmla="*/ 6 w 6"/>
                <a:gd name="T3" fmla="*/ 0 h 16"/>
                <a:gd name="T4" fmla="*/ 5 w 6"/>
                <a:gd name="T5" fmla="*/ 16 h 16"/>
                <a:gd name="T6" fmla="*/ 0 w 6"/>
                <a:gd name="T7" fmla="*/ 16 h 16"/>
                <a:gd name="T8" fmla="*/ 6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6" y="0"/>
                  </a:moveTo>
                  <a:lnTo>
                    <a:pt x="6" y="0"/>
                  </a:lnTo>
                  <a:cubicBezTo>
                    <a:pt x="6" y="6"/>
                    <a:pt x="5" y="12"/>
                    <a:pt x="5" y="16"/>
                  </a:cubicBezTo>
                  <a:lnTo>
                    <a:pt x="0" y="16"/>
                  </a:lnTo>
                  <a:cubicBezTo>
                    <a:pt x="2" y="11"/>
                    <a:pt x="5" y="7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07" name="Freeform 1032"/>
            <p:cNvSpPr>
              <a:spLocks/>
            </p:cNvSpPr>
            <p:nvPr userDrawn="1"/>
          </p:nvSpPr>
          <p:spPr bwMode="auto">
            <a:xfrm>
              <a:off x="307" y="276"/>
              <a:ext cx="5" cy="9"/>
            </a:xfrm>
            <a:custGeom>
              <a:avLst/>
              <a:gdLst>
                <a:gd name="T0" fmla="*/ 12 w 12"/>
                <a:gd name="T1" fmla="*/ 0 h 20"/>
                <a:gd name="T2" fmla="*/ 12 w 12"/>
                <a:gd name="T3" fmla="*/ 0 h 20"/>
                <a:gd name="T4" fmla="*/ 6 w 12"/>
                <a:gd name="T5" fmla="*/ 20 h 20"/>
                <a:gd name="T6" fmla="*/ 0 w 12"/>
                <a:gd name="T7" fmla="*/ 20 h 20"/>
                <a:gd name="T8" fmla="*/ 12 w 1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0">
                  <a:moveTo>
                    <a:pt x="12" y="0"/>
                  </a:moveTo>
                  <a:lnTo>
                    <a:pt x="12" y="0"/>
                  </a:lnTo>
                  <a:cubicBezTo>
                    <a:pt x="11" y="7"/>
                    <a:pt x="7" y="16"/>
                    <a:pt x="6" y="20"/>
                  </a:cubicBezTo>
                  <a:lnTo>
                    <a:pt x="0" y="20"/>
                  </a:lnTo>
                  <a:cubicBezTo>
                    <a:pt x="2" y="16"/>
                    <a:pt x="10" y="7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08" name="Freeform 1033"/>
            <p:cNvSpPr>
              <a:spLocks/>
            </p:cNvSpPr>
            <p:nvPr userDrawn="1"/>
          </p:nvSpPr>
          <p:spPr bwMode="auto">
            <a:xfrm>
              <a:off x="197" y="278"/>
              <a:ext cx="41" cy="14"/>
            </a:xfrm>
            <a:custGeom>
              <a:avLst/>
              <a:gdLst>
                <a:gd name="T0" fmla="*/ 0 w 90"/>
                <a:gd name="T1" fmla="*/ 6 h 32"/>
                <a:gd name="T2" fmla="*/ 0 w 90"/>
                <a:gd name="T3" fmla="*/ 6 h 32"/>
                <a:gd name="T4" fmla="*/ 42 w 90"/>
                <a:gd name="T5" fmla="*/ 4 h 32"/>
                <a:gd name="T6" fmla="*/ 76 w 90"/>
                <a:gd name="T7" fmla="*/ 12 h 32"/>
                <a:gd name="T8" fmla="*/ 73 w 90"/>
                <a:gd name="T9" fmla="*/ 17 h 32"/>
                <a:gd name="T10" fmla="*/ 74 w 90"/>
                <a:gd name="T11" fmla="*/ 19 h 32"/>
                <a:gd name="T12" fmla="*/ 34 w 90"/>
                <a:gd name="T13" fmla="*/ 15 h 32"/>
                <a:gd name="T14" fmla="*/ 78 w 90"/>
                <a:gd name="T15" fmla="*/ 24 h 32"/>
                <a:gd name="T16" fmla="*/ 90 w 90"/>
                <a:gd name="T17" fmla="*/ 31 h 32"/>
                <a:gd name="T18" fmla="*/ 37 w 90"/>
                <a:gd name="T19" fmla="*/ 30 h 32"/>
                <a:gd name="T20" fmla="*/ 0 w 90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32">
                  <a:moveTo>
                    <a:pt x="0" y="6"/>
                  </a:moveTo>
                  <a:lnTo>
                    <a:pt x="0" y="6"/>
                  </a:lnTo>
                  <a:cubicBezTo>
                    <a:pt x="11" y="0"/>
                    <a:pt x="30" y="1"/>
                    <a:pt x="42" y="4"/>
                  </a:cubicBezTo>
                  <a:cubicBezTo>
                    <a:pt x="52" y="6"/>
                    <a:pt x="70" y="10"/>
                    <a:pt x="76" y="12"/>
                  </a:cubicBezTo>
                  <a:cubicBezTo>
                    <a:pt x="75" y="13"/>
                    <a:pt x="74" y="15"/>
                    <a:pt x="73" y="17"/>
                  </a:cubicBezTo>
                  <a:cubicBezTo>
                    <a:pt x="73" y="18"/>
                    <a:pt x="73" y="18"/>
                    <a:pt x="74" y="19"/>
                  </a:cubicBezTo>
                  <a:cubicBezTo>
                    <a:pt x="73" y="19"/>
                    <a:pt x="48" y="14"/>
                    <a:pt x="34" y="15"/>
                  </a:cubicBezTo>
                  <a:cubicBezTo>
                    <a:pt x="47" y="20"/>
                    <a:pt x="77" y="24"/>
                    <a:pt x="78" y="24"/>
                  </a:cubicBezTo>
                  <a:cubicBezTo>
                    <a:pt x="81" y="28"/>
                    <a:pt x="86" y="30"/>
                    <a:pt x="90" y="31"/>
                  </a:cubicBezTo>
                  <a:cubicBezTo>
                    <a:pt x="86" y="32"/>
                    <a:pt x="46" y="31"/>
                    <a:pt x="37" y="30"/>
                  </a:cubicBezTo>
                  <a:cubicBezTo>
                    <a:pt x="24" y="28"/>
                    <a:pt x="4" y="20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09" name="Freeform 1034"/>
            <p:cNvSpPr>
              <a:spLocks/>
            </p:cNvSpPr>
            <p:nvPr userDrawn="1"/>
          </p:nvSpPr>
          <p:spPr bwMode="auto">
            <a:xfrm>
              <a:off x="317" y="277"/>
              <a:ext cx="4" cy="8"/>
            </a:xfrm>
            <a:custGeom>
              <a:avLst/>
              <a:gdLst>
                <a:gd name="T0" fmla="*/ 7 w 9"/>
                <a:gd name="T1" fmla="*/ 0 h 19"/>
                <a:gd name="T2" fmla="*/ 7 w 9"/>
                <a:gd name="T3" fmla="*/ 0 h 19"/>
                <a:gd name="T4" fmla="*/ 8 w 9"/>
                <a:gd name="T5" fmla="*/ 19 h 19"/>
                <a:gd name="T6" fmla="*/ 0 w 9"/>
                <a:gd name="T7" fmla="*/ 19 h 19"/>
                <a:gd name="T8" fmla="*/ 7 w 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7" y="0"/>
                  </a:moveTo>
                  <a:lnTo>
                    <a:pt x="7" y="0"/>
                  </a:lnTo>
                  <a:cubicBezTo>
                    <a:pt x="8" y="5"/>
                    <a:pt x="9" y="13"/>
                    <a:pt x="8" y="19"/>
                  </a:cubicBezTo>
                  <a:lnTo>
                    <a:pt x="0" y="19"/>
                  </a:lnTo>
                  <a:cubicBezTo>
                    <a:pt x="1" y="12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10" name="Freeform 1035"/>
            <p:cNvSpPr>
              <a:spLocks/>
            </p:cNvSpPr>
            <p:nvPr userDrawn="1"/>
          </p:nvSpPr>
          <p:spPr bwMode="auto">
            <a:xfrm>
              <a:off x="327" y="276"/>
              <a:ext cx="4" cy="9"/>
            </a:xfrm>
            <a:custGeom>
              <a:avLst/>
              <a:gdLst>
                <a:gd name="T0" fmla="*/ 8 w 9"/>
                <a:gd name="T1" fmla="*/ 0 h 20"/>
                <a:gd name="T2" fmla="*/ 8 w 9"/>
                <a:gd name="T3" fmla="*/ 0 h 20"/>
                <a:gd name="T4" fmla="*/ 9 w 9"/>
                <a:gd name="T5" fmla="*/ 20 h 20"/>
                <a:gd name="T6" fmla="*/ 0 w 9"/>
                <a:gd name="T7" fmla="*/ 20 h 20"/>
                <a:gd name="T8" fmla="*/ 8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8" y="0"/>
                  </a:moveTo>
                  <a:lnTo>
                    <a:pt x="8" y="0"/>
                  </a:lnTo>
                  <a:cubicBezTo>
                    <a:pt x="9" y="6"/>
                    <a:pt x="8" y="15"/>
                    <a:pt x="9" y="20"/>
                  </a:cubicBezTo>
                  <a:lnTo>
                    <a:pt x="0" y="20"/>
                  </a:lnTo>
                  <a:cubicBezTo>
                    <a:pt x="2" y="13"/>
                    <a:pt x="6" y="8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11" name="Freeform 1036"/>
            <p:cNvSpPr>
              <a:spLocks/>
            </p:cNvSpPr>
            <p:nvPr userDrawn="1"/>
          </p:nvSpPr>
          <p:spPr bwMode="auto">
            <a:xfrm>
              <a:off x="222" y="274"/>
              <a:ext cx="11" cy="4"/>
            </a:xfrm>
            <a:custGeom>
              <a:avLst/>
              <a:gdLst>
                <a:gd name="T0" fmla="*/ 0 w 24"/>
                <a:gd name="T1" fmla="*/ 0 h 9"/>
                <a:gd name="T2" fmla="*/ 0 w 24"/>
                <a:gd name="T3" fmla="*/ 0 h 9"/>
                <a:gd name="T4" fmla="*/ 22 w 24"/>
                <a:gd name="T5" fmla="*/ 6 h 9"/>
                <a:gd name="T6" fmla="*/ 24 w 24"/>
                <a:gd name="T7" fmla="*/ 9 h 9"/>
                <a:gd name="T8" fmla="*/ 0 w 2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9">
                  <a:moveTo>
                    <a:pt x="0" y="0"/>
                  </a:moveTo>
                  <a:lnTo>
                    <a:pt x="0" y="0"/>
                  </a:lnTo>
                  <a:cubicBezTo>
                    <a:pt x="7" y="2"/>
                    <a:pt x="19" y="5"/>
                    <a:pt x="22" y="6"/>
                  </a:cubicBezTo>
                  <a:cubicBezTo>
                    <a:pt x="23" y="7"/>
                    <a:pt x="23" y="8"/>
                    <a:pt x="24" y="9"/>
                  </a:cubicBezTo>
                  <a:cubicBezTo>
                    <a:pt x="23" y="8"/>
                    <a:pt x="6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12" name="Freeform 1037"/>
            <p:cNvSpPr>
              <a:spLocks/>
            </p:cNvSpPr>
            <p:nvPr userDrawn="1"/>
          </p:nvSpPr>
          <p:spPr bwMode="auto">
            <a:xfrm>
              <a:off x="320" y="268"/>
              <a:ext cx="5" cy="17"/>
            </a:xfrm>
            <a:custGeom>
              <a:avLst/>
              <a:gdLst>
                <a:gd name="T0" fmla="*/ 7 w 11"/>
                <a:gd name="T1" fmla="*/ 0 h 38"/>
                <a:gd name="T2" fmla="*/ 7 w 11"/>
                <a:gd name="T3" fmla="*/ 0 h 38"/>
                <a:gd name="T4" fmla="*/ 11 w 11"/>
                <a:gd name="T5" fmla="*/ 24 h 38"/>
                <a:gd name="T6" fmla="*/ 5 w 11"/>
                <a:gd name="T7" fmla="*/ 38 h 38"/>
                <a:gd name="T8" fmla="*/ 2 w 11"/>
                <a:gd name="T9" fmla="*/ 38 h 38"/>
                <a:gd name="T10" fmla="*/ 0 w 11"/>
                <a:gd name="T11" fmla="*/ 17 h 38"/>
                <a:gd name="T12" fmla="*/ 2 w 11"/>
                <a:gd name="T13" fmla="*/ 6 h 38"/>
                <a:gd name="T14" fmla="*/ 5 w 11"/>
                <a:gd name="T15" fmla="*/ 25 h 38"/>
                <a:gd name="T16" fmla="*/ 7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7" y="0"/>
                  </a:moveTo>
                  <a:lnTo>
                    <a:pt x="7" y="0"/>
                  </a:lnTo>
                  <a:cubicBezTo>
                    <a:pt x="7" y="0"/>
                    <a:pt x="11" y="18"/>
                    <a:pt x="11" y="24"/>
                  </a:cubicBezTo>
                  <a:cubicBezTo>
                    <a:pt x="9" y="29"/>
                    <a:pt x="7" y="34"/>
                    <a:pt x="5" y="38"/>
                  </a:cubicBezTo>
                  <a:lnTo>
                    <a:pt x="2" y="38"/>
                  </a:lnTo>
                  <a:cubicBezTo>
                    <a:pt x="2" y="33"/>
                    <a:pt x="2" y="24"/>
                    <a:pt x="0" y="17"/>
                  </a:cubicBezTo>
                  <a:cubicBezTo>
                    <a:pt x="1" y="13"/>
                    <a:pt x="2" y="9"/>
                    <a:pt x="2" y="6"/>
                  </a:cubicBezTo>
                  <a:cubicBezTo>
                    <a:pt x="4" y="13"/>
                    <a:pt x="4" y="16"/>
                    <a:pt x="5" y="25"/>
                  </a:cubicBezTo>
                  <a:cubicBezTo>
                    <a:pt x="6" y="16"/>
                    <a:pt x="7" y="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13" name="Freeform 1038"/>
            <p:cNvSpPr>
              <a:spLocks/>
            </p:cNvSpPr>
            <p:nvPr userDrawn="1"/>
          </p:nvSpPr>
          <p:spPr bwMode="auto">
            <a:xfrm>
              <a:off x="311" y="269"/>
              <a:ext cx="6" cy="16"/>
            </a:xfrm>
            <a:custGeom>
              <a:avLst/>
              <a:gdLst>
                <a:gd name="T0" fmla="*/ 11 w 15"/>
                <a:gd name="T1" fmla="*/ 0 h 36"/>
                <a:gd name="T2" fmla="*/ 11 w 15"/>
                <a:gd name="T3" fmla="*/ 0 h 36"/>
                <a:gd name="T4" fmla="*/ 5 w 15"/>
                <a:gd name="T5" fmla="*/ 36 h 36"/>
                <a:gd name="T6" fmla="*/ 0 w 15"/>
                <a:gd name="T7" fmla="*/ 36 h 36"/>
                <a:gd name="T8" fmla="*/ 6 w 15"/>
                <a:gd name="T9" fmla="*/ 1 h 36"/>
                <a:gd name="T10" fmla="*/ 7 w 15"/>
                <a:gd name="T11" fmla="*/ 21 h 36"/>
                <a:gd name="T12" fmla="*/ 11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11" y="0"/>
                  </a:moveTo>
                  <a:lnTo>
                    <a:pt x="11" y="0"/>
                  </a:lnTo>
                  <a:cubicBezTo>
                    <a:pt x="15" y="20"/>
                    <a:pt x="11" y="27"/>
                    <a:pt x="5" y="36"/>
                  </a:cubicBezTo>
                  <a:lnTo>
                    <a:pt x="0" y="36"/>
                  </a:lnTo>
                  <a:cubicBezTo>
                    <a:pt x="3" y="30"/>
                    <a:pt x="6" y="12"/>
                    <a:pt x="6" y="1"/>
                  </a:cubicBezTo>
                  <a:cubicBezTo>
                    <a:pt x="6" y="2"/>
                    <a:pt x="8" y="13"/>
                    <a:pt x="7" y="21"/>
                  </a:cubicBezTo>
                  <a:cubicBezTo>
                    <a:pt x="9" y="13"/>
                    <a:pt x="10" y="8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14" name="Freeform 1039"/>
            <p:cNvSpPr>
              <a:spLocks/>
            </p:cNvSpPr>
            <p:nvPr userDrawn="1"/>
          </p:nvSpPr>
          <p:spPr bwMode="auto">
            <a:xfrm>
              <a:off x="295" y="267"/>
              <a:ext cx="13" cy="14"/>
            </a:xfrm>
            <a:custGeom>
              <a:avLst/>
              <a:gdLst>
                <a:gd name="T0" fmla="*/ 28 w 28"/>
                <a:gd name="T1" fmla="*/ 0 h 31"/>
                <a:gd name="T2" fmla="*/ 28 w 28"/>
                <a:gd name="T3" fmla="*/ 0 h 31"/>
                <a:gd name="T4" fmla="*/ 16 w 28"/>
                <a:gd name="T5" fmla="*/ 23 h 31"/>
                <a:gd name="T6" fmla="*/ 27 w 28"/>
                <a:gd name="T7" fmla="*/ 13 h 31"/>
                <a:gd name="T8" fmla="*/ 24 w 28"/>
                <a:gd name="T9" fmla="*/ 24 h 31"/>
                <a:gd name="T10" fmla="*/ 0 w 28"/>
                <a:gd name="T11" fmla="*/ 20 h 31"/>
                <a:gd name="T12" fmla="*/ 28 w 28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8" y="0"/>
                  </a:moveTo>
                  <a:lnTo>
                    <a:pt x="28" y="0"/>
                  </a:lnTo>
                  <a:cubicBezTo>
                    <a:pt x="28" y="10"/>
                    <a:pt x="23" y="20"/>
                    <a:pt x="16" y="23"/>
                  </a:cubicBezTo>
                  <a:cubicBezTo>
                    <a:pt x="24" y="21"/>
                    <a:pt x="27" y="13"/>
                    <a:pt x="27" y="13"/>
                  </a:cubicBezTo>
                  <a:cubicBezTo>
                    <a:pt x="27" y="15"/>
                    <a:pt x="26" y="21"/>
                    <a:pt x="24" y="24"/>
                  </a:cubicBezTo>
                  <a:cubicBezTo>
                    <a:pt x="16" y="31"/>
                    <a:pt x="3" y="29"/>
                    <a:pt x="0" y="20"/>
                  </a:cubicBezTo>
                  <a:cubicBezTo>
                    <a:pt x="14" y="26"/>
                    <a:pt x="24" y="15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15" name="Freeform 1040"/>
            <p:cNvSpPr>
              <a:spLocks/>
            </p:cNvSpPr>
            <p:nvPr userDrawn="1"/>
          </p:nvSpPr>
          <p:spPr bwMode="auto">
            <a:xfrm>
              <a:off x="231" y="268"/>
              <a:ext cx="26" cy="15"/>
            </a:xfrm>
            <a:custGeom>
              <a:avLst/>
              <a:gdLst>
                <a:gd name="T0" fmla="*/ 0 w 59"/>
                <a:gd name="T1" fmla="*/ 7 h 34"/>
                <a:gd name="T2" fmla="*/ 0 w 59"/>
                <a:gd name="T3" fmla="*/ 7 h 34"/>
                <a:gd name="T4" fmla="*/ 24 w 59"/>
                <a:gd name="T5" fmla="*/ 4 h 34"/>
                <a:gd name="T6" fmla="*/ 47 w 59"/>
                <a:gd name="T7" fmla="*/ 15 h 34"/>
                <a:gd name="T8" fmla="*/ 48 w 59"/>
                <a:gd name="T9" fmla="*/ 21 h 34"/>
                <a:gd name="T10" fmla="*/ 24 w 59"/>
                <a:gd name="T11" fmla="*/ 15 h 34"/>
                <a:gd name="T12" fmla="*/ 50 w 59"/>
                <a:gd name="T13" fmla="*/ 25 h 34"/>
                <a:gd name="T14" fmla="*/ 59 w 59"/>
                <a:gd name="T15" fmla="*/ 34 h 34"/>
                <a:gd name="T16" fmla="*/ 13 w 59"/>
                <a:gd name="T17" fmla="*/ 24 h 34"/>
                <a:gd name="T18" fmla="*/ 0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0" y="7"/>
                  </a:moveTo>
                  <a:lnTo>
                    <a:pt x="0" y="7"/>
                  </a:lnTo>
                  <a:cubicBezTo>
                    <a:pt x="6" y="2"/>
                    <a:pt x="15" y="0"/>
                    <a:pt x="24" y="4"/>
                  </a:cubicBezTo>
                  <a:cubicBezTo>
                    <a:pt x="26" y="5"/>
                    <a:pt x="41" y="12"/>
                    <a:pt x="47" y="15"/>
                  </a:cubicBezTo>
                  <a:cubicBezTo>
                    <a:pt x="47" y="17"/>
                    <a:pt x="48" y="20"/>
                    <a:pt x="48" y="21"/>
                  </a:cubicBezTo>
                  <a:cubicBezTo>
                    <a:pt x="43" y="19"/>
                    <a:pt x="33" y="16"/>
                    <a:pt x="24" y="15"/>
                  </a:cubicBezTo>
                  <a:cubicBezTo>
                    <a:pt x="34" y="21"/>
                    <a:pt x="46" y="24"/>
                    <a:pt x="50" y="25"/>
                  </a:cubicBezTo>
                  <a:cubicBezTo>
                    <a:pt x="52" y="28"/>
                    <a:pt x="54" y="31"/>
                    <a:pt x="59" y="34"/>
                  </a:cubicBezTo>
                  <a:cubicBezTo>
                    <a:pt x="44" y="31"/>
                    <a:pt x="25" y="29"/>
                    <a:pt x="13" y="24"/>
                  </a:cubicBezTo>
                  <a:cubicBezTo>
                    <a:pt x="9" y="22"/>
                    <a:pt x="1" y="15"/>
                    <a:pt x="0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16" name="Freeform 1041"/>
            <p:cNvSpPr>
              <a:spLocks/>
            </p:cNvSpPr>
            <p:nvPr userDrawn="1"/>
          </p:nvSpPr>
          <p:spPr bwMode="auto">
            <a:xfrm>
              <a:off x="250" y="268"/>
              <a:ext cx="6" cy="3"/>
            </a:xfrm>
            <a:custGeom>
              <a:avLst/>
              <a:gdLst>
                <a:gd name="T0" fmla="*/ 0 w 14"/>
                <a:gd name="T1" fmla="*/ 0 h 8"/>
                <a:gd name="T2" fmla="*/ 0 w 14"/>
                <a:gd name="T3" fmla="*/ 0 h 8"/>
                <a:gd name="T4" fmla="*/ 14 w 14"/>
                <a:gd name="T5" fmla="*/ 8 h 8"/>
                <a:gd name="T6" fmla="*/ 12 w 14"/>
                <a:gd name="T7" fmla="*/ 8 h 8"/>
                <a:gd name="T8" fmla="*/ 0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0" y="0"/>
                  </a:moveTo>
                  <a:lnTo>
                    <a:pt x="0" y="0"/>
                  </a:lnTo>
                  <a:cubicBezTo>
                    <a:pt x="5" y="2"/>
                    <a:pt x="10" y="6"/>
                    <a:pt x="14" y="8"/>
                  </a:cubicBezTo>
                  <a:lnTo>
                    <a:pt x="12" y="8"/>
                  </a:lnTo>
                  <a:cubicBezTo>
                    <a:pt x="8" y="6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17" name="Freeform 1042"/>
            <p:cNvSpPr>
              <a:spLocks/>
            </p:cNvSpPr>
            <p:nvPr userDrawn="1"/>
          </p:nvSpPr>
          <p:spPr bwMode="auto">
            <a:xfrm>
              <a:off x="298" y="263"/>
              <a:ext cx="16" cy="22"/>
            </a:xfrm>
            <a:custGeom>
              <a:avLst/>
              <a:gdLst>
                <a:gd name="T0" fmla="*/ 34 w 37"/>
                <a:gd name="T1" fmla="*/ 0 h 50"/>
                <a:gd name="T2" fmla="*/ 34 w 37"/>
                <a:gd name="T3" fmla="*/ 0 h 50"/>
                <a:gd name="T4" fmla="*/ 18 w 37"/>
                <a:gd name="T5" fmla="*/ 50 h 50"/>
                <a:gd name="T6" fmla="*/ 0 w 37"/>
                <a:gd name="T7" fmla="*/ 50 h 50"/>
                <a:gd name="T8" fmla="*/ 2 w 37"/>
                <a:gd name="T9" fmla="*/ 49 h 50"/>
                <a:gd name="T10" fmla="*/ 32 w 37"/>
                <a:gd name="T11" fmla="*/ 0 h 50"/>
                <a:gd name="T12" fmla="*/ 31 w 37"/>
                <a:gd name="T13" fmla="*/ 19 h 50"/>
                <a:gd name="T14" fmla="*/ 34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4" y="0"/>
                  </a:moveTo>
                  <a:lnTo>
                    <a:pt x="34" y="0"/>
                  </a:lnTo>
                  <a:cubicBezTo>
                    <a:pt x="37" y="21"/>
                    <a:pt x="31" y="38"/>
                    <a:pt x="18" y="50"/>
                  </a:cubicBezTo>
                  <a:lnTo>
                    <a:pt x="0" y="50"/>
                  </a:lnTo>
                  <a:lnTo>
                    <a:pt x="2" y="49"/>
                  </a:lnTo>
                  <a:cubicBezTo>
                    <a:pt x="21" y="42"/>
                    <a:pt x="29" y="25"/>
                    <a:pt x="32" y="0"/>
                  </a:cubicBezTo>
                  <a:cubicBezTo>
                    <a:pt x="32" y="5"/>
                    <a:pt x="32" y="14"/>
                    <a:pt x="31" y="19"/>
                  </a:cubicBezTo>
                  <a:cubicBezTo>
                    <a:pt x="33" y="13"/>
                    <a:pt x="33" y="6"/>
                    <a:pt x="3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18" name="Freeform 1043"/>
            <p:cNvSpPr>
              <a:spLocks/>
            </p:cNvSpPr>
            <p:nvPr userDrawn="1"/>
          </p:nvSpPr>
          <p:spPr bwMode="auto">
            <a:xfrm>
              <a:off x="197" y="261"/>
              <a:ext cx="39" cy="21"/>
            </a:xfrm>
            <a:custGeom>
              <a:avLst/>
              <a:gdLst>
                <a:gd name="T0" fmla="*/ 0 w 87"/>
                <a:gd name="T1" fmla="*/ 3 h 45"/>
                <a:gd name="T2" fmla="*/ 0 w 87"/>
                <a:gd name="T3" fmla="*/ 3 h 45"/>
                <a:gd name="T4" fmla="*/ 40 w 87"/>
                <a:gd name="T5" fmla="*/ 8 h 45"/>
                <a:gd name="T6" fmla="*/ 72 w 87"/>
                <a:gd name="T7" fmla="*/ 23 h 45"/>
                <a:gd name="T8" fmla="*/ 76 w 87"/>
                <a:gd name="T9" fmla="*/ 31 h 45"/>
                <a:gd name="T10" fmla="*/ 28 w 87"/>
                <a:gd name="T11" fmla="*/ 17 h 45"/>
                <a:gd name="T12" fmla="*/ 83 w 87"/>
                <a:gd name="T13" fmla="*/ 38 h 45"/>
                <a:gd name="T14" fmla="*/ 87 w 87"/>
                <a:gd name="T15" fmla="*/ 42 h 45"/>
                <a:gd name="T16" fmla="*/ 80 w 87"/>
                <a:gd name="T17" fmla="*/ 45 h 45"/>
                <a:gd name="T18" fmla="*/ 43 w 87"/>
                <a:gd name="T19" fmla="*/ 37 h 45"/>
                <a:gd name="T20" fmla="*/ 0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0" y="3"/>
                  </a:moveTo>
                  <a:lnTo>
                    <a:pt x="0" y="3"/>
                  </a:lnTo>
                  <a:cubicBezTo>
                    <a:pt x="10" y="0"/>
                    <a:pt x="30" y="4"/>
                    <a:pt x="40" y="8"/>
                  </a:cubicBezTo>
                  <a:cubicBezTo>
                    <a:pt x="46" y="11"/>
                    <a:pt x="67" y="19"/>
                    <a:pt x="72" y="23"/>
                  </a:cubicBezTo>
                  <a:cubicBezTo>
                    <a:pt x="74" y="26"/>
                    <a:pt x="74" y="28"/>
                    <a:pt x="76" y="31"/>
                  </a:cubicBezTo>
                  <a:cubicBezTo>
                    <a:pt x="68" y="28"/>
                    <a:pt x="49" y="21"/>
                    <a:pt x="28" y="17"/>
                  </a:cubicBezTo>
                  <a:cubicBezTo>
                    <a:pt x="43" y="24"/>
                    <a:pt x="68" y="33"/>
                    <a:pt x="83" y="38"/>
                  </a:cubicBezTo>
                  <a:cubicBezTo>
                    <a:pt x="84" y="39"/>
                    <a:pt x="86" y="41"/>
                    <a:pt x="87" y="42"/>
                  </a:cubicBezTo>
                  <a:cubicBezTo>
                    <a:pt x="84" y="42"/>
                    <a:pt x="82" y="44"/>
                    <a:pt x="80" y="45"/>
                  </a:cubicBezTo>
                  <a:cubicBezTo>
                    <a:pt x="75" y="45"/>
                    <a:pt x="49" y="39"/>
                    <a:pt x="43" y="37"/>
                  </a:cubicBezTo>
                  <a:cubicBezTo>
                    <a:pt x="24" y="31"/>
                    <a:pt x="2" y="18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19" name="Freeform 1044"/>
            <p:cNvSpPr>
              <a:spLocks/>
            </p:cNvSpPr>
            <p:nvPr userDrawn="1"/>
          </p:nvSpPr>
          <p:spPr bwMode="auto">
            <a:xfrm>
              <a:off x="222" y="260"/>
              <a:ext cx="13" cy="8"/>
            </a:xfrm>
            <a:custGeom>
              <a:avLst/>
              <a:gdLst>
                <a:gd name="T0" fmla="*/ 0 w 29"/>
                <a:gd name="T1" fmla="*/ 0 h 16"/>
                <a:gd name="T2" fmla="*/ 0 w 29"/>
                <a:gd name="T3" fmla="*/ 0 h 16"/>
                <a:gd name="T4" fmla="*/ 29 w 29"/>
                <a:gd name="T5" fmla="*/ 15 h 16"/>
                <a:gd name="T6" fmla="*/ 25 w 29"/>
                <a:gd name="T7" fmla="*/ 16 h 16"/>
                <a:gd name="T8" fmla="*/ 0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0" y="0"/>
                  </a:moveTo>
                  <a:lnTo>
                    <a:pt x="0" y="0"/>
                  </a:lnTo>
                  <a:cubicBezTo>
                    <a:pt x="10" y="5"/>
                    <a:pt x="27" y="14"/>
                    <a:pt x="29" y="15"/>
                  </a:cubicBezTo>
                  <a:cubicBezTo>
                    <a:pt x="28" y="15"/>
                    <a:pt x="27" y="15"/>
                    <a:pt x="25" y="16"/>
                  </a:cubicBezTo>
                  <a:cubicBezTo>
                    <a:pt x="25" y="16"/>
                    <a:pt x="7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20" name="Freeform 1045"/>
            <p:cNvSpPr>
              <a:spLocks/>
            </p:cNvSpPr>
            <p:nvPr userDrawn="1"/>
          </p:nvSpPr>
          <p:spPr bwMode="auto">
            <a:xfrm>
              <a:off x="315" y="257"/>
              <a:ext cx="6" cy="25"/>
            </a:xfrm>
            <a:custGeom>
              <a:avLst/>
              <a:gdLst>
                <a:gd name="T0" fmla="*/ 3 w 12"/>
                <a:gd name="T1" fmla="*/ 0 h 55"/>
                <a:gd name="T2" fmla="*/ 3 w 12"/>
                <a:gd name="T3" fmla="*/ 0 h 55"/>
                <a:gd name="T4" fmla="*/ 12 w 12"/>
                <a:gd name="T5" fmla="*/ 27 h 55"/>
                <a:gd name="T6" fmla="*/ 3 w 12"/>
                <a:gd name="T7" fmla="*/ 55 h 55"/>
                <a:gd name="T8" fmla="*/ 0 w 12"/>
                <a:gd name="T9" fmla="*/ 24 h 55"/>
                <a:gd name="T10" fmla="*/ 1 w 12"/>
                <a:gd name="T11" fmla="*/ 1 h 55"/>
                <a:gd name="T12" fmla="*/ 7 w 12"/>
                <a:gd name="T13" fmla="*/ 28 h 55"/>
                <a:gd name="T14" fmla="*/ 3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3" y="0"/>
                  </a:moveTo>
                  <a:lnTo>
                    <a:pt x="3" y="0"/>
                  </a:lnTo>
                  <a:cubicBezTo>
                    <a:pt x="6" y="6"/>
                    <a:pt x="12" y="22"/>
                    <a:pt x="12" y="27"/>
                  </a:cubicBezTo>
                  <a:cubicBezTo>
                    <a:pt x="12" y="39"/>
                    <a:pt x="6" y="48"/>
                    <a:pt x="3" y="55"/>
                  </a:cubicBezTo>
                  <a:cubicBezTo>
                    <a:pt x="4" y="45"/>
                    <a:pt x="3" y="33"/>
                    <a:pt x="0" y="24"/>
                  </a:cubicBezTo>
                  <a:cubicBezTo>
                    <a:pt x="1" y="17"/>
                    <a:pt x="1" y="8"/>
                    <a:pt x="1" y="1"/>
                  </a:cubicBezTo>
                  <a:cubicBezTo>
                    <a:pt x="2" y="4"/>
                    <a:pt x="6" y="19"/>
                    <a:pt x="7" y="28"/>
                  </a:cubicBezTo>
                  <a:cubicBezTo>
                    <a:pt x="7" y="20"/>
                    <a:pt x="4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21" name="Freeform 1046"/>
            <p:cNvSpPr>
              <a:spLocks/>
            </p:cNvSpPr>
            <p:nvPr userDrawn="1"/>
          </p:nvSpPr>
          <p:spPr bwMode="auto">
            <a:xfrm>
              <a:off x="323" y="257"/>
              <a:ext cx="7" cy="27"/>
            </a:xfrm>
            <a:custGeom>
              <a:avLst/>
              <a:gdLst>
                <a:gd name="T0" fmla="*/ 0 w 15"/>
                <a:gd name="T1" fmla="*/ 0 h 60"/>
                <a:gd name="T2" fmla="*/ 0 w 15"/>
                <a:gd name="T3" fmla="*/ 0 h 60"/>
                <a:gd name="T4" fmla="*/ 7 w 15"/>
                <a:gd name="T5" fmla="*/ 29 h 60"/>
                <a:gd name="T6" fmla="*/ 2 w 15"/>
                <a:gd name="T7" fmla="*/ 1 h 60"/>
                <a:gd name="T8" fmla="*/ 7 w 15"/>
                <a:gd name="T9" fmla="*/ 15 h 60"/>
                <a:gd name="T10" fmla="*/ 15 w 15"/>
                <a:gd name="T11" fmla="*/ 42 h 60"/>
                <a:gd name="T12" fmla="*/ 7 w 15"/>
                <a:gd name="T13" fmla="*/ 60 h 60"/>
                <a:gd name="T14" fmla="*/ 4 w 15"/>
                <a:gd name="T15" fmla="*/ 31 h 60"/>
                <a:gd name="T16" fmla="*/ 1 w 15"/>
                <a:gd name="T17" fmla="*/ 20 h 60"/>
                <a:gd name="T18" fmla="*/ 0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0" y="0"/>
                  </a:moveTo>
                  <a:lnTo>
                    <a:pt x="0" y="0"/>
                  </a:lnTo>
                  <a:cubicBezTo>
                    <a:pt x="1" y="6"/>
                    <a:pt x="7" y="26"/>
                    <a:pt x="7" y="29"/>
                  </a:cubicBezTo>
                  <a:cubicBezTo>
                    <a:pt x="6" y="19"/>
                    <a:pt x="4" y="10"/>
                    <a:pt x="2" y="1"/>
                  </a:cubicBezTo>
                  <a:cubicBezTo>
                    <a:pt x="2" y="1"/>
                    <a:pt x="6" y="12"/>
                    <a:pt x="7" y="15"/>
                  </a:cubicBezTo>
                  <a:cubicBezTo>
                    <a:pt x="9" y="22"/>
                    <a:pt x="14" y="35"/>
                    <a:pt x="15" y="42"/>
                  </a:cubicBezTo>
                  <a:cubicBezTo>
                    <a:pt x="13" y="49"/>
                    <a:pt x="10" y="54"/>
                    <a:pt x="7" y="60"/>
                  </a:cubicBezTo>
                  <a:cubicBezTo>
                    <a:pt x="7" y="50"/>
                    <a:pt x="6" y="41"/>
                    <a:pt x="4" y="31"/>
                  </a:cubicBezTo>
                  <a:cubicBezTo>
                    <a:pt x="3" y="28"/>
                    <a:pt x="1" y="24"/>
                    <a:pt x="1" y="20"/>
                  </a:cubicBezTo>
                  <a:cubicBezTo>
                    <a:pt x="0" y="14"/>
                    <a:pt x="0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22" name="Freeform 1047"/>
            <p:cNvSpPr>
              <a:spLocks/>
            </p:cNvSpPr>
            <p:nvPr userDrawn="1"/>
          </p:nvSpPr>
          <p:spPr bwMode="auto">
            <a:xfrm>
              <a:off x="235" y="256"/>
              <a:ext cx="26" cy="18"/>
            </a:xfrm>
            <a:custGeom>
              <a:avLst/>
              <a:gdLst>
                <a:gd name="T0" fmla="*/ 0 w 58"/>
                <a:gd name="T1" fmla="*/ 0 h 39"/>
                <a:gd name="T2" fmla="*/ 0 w 58"/>
                <a:gd name="T3" fmla="*/ 0 h 39"/>
                <a:gd name="T4" fmla="*/ 58 w 58"/>
                <a:gd name="T5" fmla="*/ 34 h 39"/>
                <a:gd name="T6" fmla="*/ 51 w 58"/>
                <a:gd name="T7" fmla="*/ 34 h 39"/>
                <a:gd name="T8" fmla="*/ 23 w 58"/>
                <a:gd name="T9" fmla="*/ 18 h 39"/>
                <a:gd name="T10" fmla="*/ 45 w 58"/>
                <a:gd name="T11" fmla="*/ 35 h 39"/>
                <a:gd name="T12" fmla="*/ 38 w 58"/>
                <a:gd name="T13" fmla="*/ 39 h 39"/>
                <a:gd name="T14" fmla="*/ 12 w 58"/>
                <a:gd name="T15" fmla="*/ 26 h 39"/>
                <a:gd name="T16" fmla="*/ 0 w 58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39">
                  <a:moveTo>
                    <a:pt x="0" y="0"/>
                  </a:moveTo>
                  <a:lnTo>
                    <a:pt x="0" y="0"/>
                  </a:lnTo>
                  <a:cubicBezTo>
                    <a:pt x="27" y="2"/>
                    <a:pt x="41" y="22"/>
                    <a:pt x="58" y="34"/>
                  </a:cubicBezTo>
                  <a:cubicBezTo>
                    <a:pt x="56" y="34"/>
                    <a:pt x="54" y="34"/>
                    <a:pt x="51" y="34"/>
                  </a:cubicBezTo>
                  <a:cubicBezTo>
                    <a:pt x="48" y="33"/>
                    <a:pt x="33" y="22"/>
                    <a:pt x="23" y="18"/>
                  </a:cubicBezTo>
                  <a:cubicBezTo>
                    <a:pt x="28" y="25"/>
                    <a:pt x="38" y="29"/>
                    <a:pt x="45" y="35"/>
                  </a:cubicBezTo>
                  <a:cubicBezTo>
                    <a:pt x="43" y="36"/>
                    <a:pt x="41" y="37"/>
                    <a:pt x="38" y="39"/>
                  </a:cubicBezTo>
                  <a:cubicBezTo>
                    <a:pt x="34" y="37"/>
                    <a:pt x="18" y="28"/>
                    <a:pt x="12" y="26"/>
                  </a:cubicBezTo>
                  <a:cubicBezTo>
                    <a:pt x="5" y="18"/>
                    <a:pt x="0" y="8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23" name="Freeform 1048"/>
            <p:cNvSpPr>
              <a:spLocks/>
            </p:cNvSpPr>
            <p:nvPr userDrawn="1"/>
          </p:nvSpPr>
          <p:spPr bwMode="auto">
            <a:xfrm>
              <a:off x="251" y="255"/>
              <a:ext cx="3" cy="4"/>
            </a:xfrm>
            <a:custGeom>
              <a:avLst/>
              <a:gdLst>
                <a:gd name="T0" fmla="*/ 0 w 7"/>
                <a:gd name="T1" fmla="*/ 0 h 10"/>
                <a:gd name="T2" fmla="*/ 0 w 7"/>
                <a:gd name="T3" fmla="*/ 0 h 10"/>
                <a:gd name="T4" fmla="*/ 7 w 7"/>
                <a:gd name="T5" fmla="*/ 7 h 10"/>
                <a:gd name="T6" fmla="*/ 7 w 7"/>
                <a:gd name="T7" fmla="*/ 10 h 10"/>
                <a:gd name="T8" fmla="*/ 0 w 7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0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5" y="5"/>
                    <a:pt x="7" y="7"/>
                  </a:cubicBezTo>
                  <a:cubicBezTo>
                    <a:pt x="7" y="8"/>
                    <a:pt x="7" y="9"/>
                    <a:pt x="7" y="10"/>
                  </a:cubicBezTo>
                  <a:cubicBezTo>
                    <a:pt x="5" y="7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24" name="Freeform 1049"/>
            <p:cNvSpPr>
              <a:spLocks/>
            </p:cNvSpPr>
            <p:nvPr userDrawn="1"/>
          </p:nvSpPr>
          <p:spPr bwMode="auto">
            <a:xfrm>
              <a:off x="252" y="251"/>
              <a:ext cx="45" cy="64"/>
            </a:xfrm>
            <a:custGeom>
              <a:avLst/>
              <a:gdLst>
                <a:gd name="T0" fmla="*/ 13 w 100"/>
                <a:gd name="T1" fmla="*/ 95 h 142"/>
                <a:gd name="T2" fmla="*/ 13 w 100"/>
                <a:gd name="T3" fmla="*/ 95 h 142"/>
                <a:gd name="T4" fmla="*/ 0 w 100"/>
                <a:gd name="T5" fmla="*/ 82 h 142"/>
                <a:gd name="T6" fmla="*/ 16 w 100"/>
                <a:gd name="T7" fmla="*/ 74 h 142"/>
                <a:gd name="T8" fmla="*/ 30 w 100"/>
                <a:gd name="T9" fmla="*/ 78 h 142"/>
                <a:gd name="T10" fmla="*/ 31 w 100"/>
                <a:gd name="T11" fmla="*/ 76 h 142"/>
                <a:gd name="T12" fmla="*/ 2 w 100"/>
                <a:gd name="T13" fmla="*/ 51 h 142"/>
                <a:gd name="T14" fmla="*/ 37 w 100"/>
                <a:gd name="T15" fmla="*/ 61 h 142"/>
                <a:gd name="T16" fmla="*/ 38 w 100"/>
                <a:gd name="T17" fmla="*/ 60 h 142"/>
                <a:gd name="T18" fmla="*/ 14 w 100"/>
                <a:gd name="T19" fmla="*/ 36 h 142"/>
                <a:gd name="T20" fmla="*/ 8 w 100"/>
                <a:gd name="T21" fmla="*/ 0 h 142"/>
                <a:gd name="T22" fmla="*/ 55 w 100"/>
                <a:gd name="T23" fmla="*/ 52 h 142"/>
                <a:gd name="T24" fmla="*/ 42 w 100"/>
                <a:gd name="T25" fmla="*/ 83 h 142"/>
                <a:gd name="T26" fmla="*/ 62 w 100"/>
                <a:gd name="T27" fmla="*/ 110 h 142"/>
                <a:gd name="T28" fmla="*/ 93 w 100"/>
                <a:gd name="T29" fmla="*/ 98 h 142"/>
                <a:gd name="T30" fmla="*/ 100 w 100"/>
                <a:gd name="T31" fmla="*/ 98 h 142"/>
                <a:gd name="T32" fmla="*/ 100 w 100"/>
                <a:gd name="T33" fmla="*/ 110 h 142"/>
                <a:gd name="T34" fmla="*/ 98 w 100"/>
                <a:gd name="T35" fmla="*/ 112 h 142"/>
                <a:gd name="T36" fmla="*/ 100 w 100"/>
                <a:gd name="T37" fmla="*/ 120 h 142"/>
                <a:gd name="T38" fmla="*/ 100 w 100"/>
                <a:gd name="T39" fmla="*/ 129 h 142"/>
                <a:gd name="T40" fmla="*/ 96 w 100"/>
                <a:gd name="T41" fmla="*/ 126 h 142"/>
                <a:gd name="T42" fmla="*/ 100 w 100"/>
                <a:gd name="T43" fmla="*/ 131 h 142"/>
                <a:gd name="T44" fmla="*/ 100 w 100"/>
                <a:gd name="T45" fmla="*/ 133 h 142"/>
                <a:gd name="T46" fmla="*/ 96 w 100"/>
                <a:gd name="T47" fmla="*/ 131 h 142"/>
                <a:gd name="T48" fmla="*/ 91 w 100"/>
                <a:gd name="T49" fmla="*/ 115 h 142"/>
                <a:gd name="T50" fmla="*/ 89 w 100"/>
                <a:gd name="T51" fmla="*/ 116 h 142"/>
                <a:gd name="T52" fmla="*/ 94 w 100"/>
                <a:gd name="T53" fmla="*/ 130 h 142"/>
                <a:gd name="T54" fmla="*/ 87 w 100"/>
                <a:gd name="T55" fmla="*/ 142 h 142"/>
                <a:gd name="T56" fmla="*/ 74 w 100"/>
                <a:gd name="T57" fmla="*/ 134 h 142"/>
                <a:gd name="T58" fmla="*/ 72 w 100"/>
                <a:gd name="T59" fmla="*/ 120 h 142"/>
                <a:gd name="T60" fmla="*/ 70 w 100"/>
                <a:gd name="T61" fmla="*/ 120 h 142"/>
                <a:gd name="T62" fmla="*/ 71 w 100"/>
                <a:gd name="T63" fmla="*/ 133 h 142"/>
                <a:gd name="T64" fmla="*/ 61 w 100"/>
                <a:gd name="T65" fmla="*/ 142 h 142"/>
                <a:gd name="T66" fmla="*/ 52 w 100"/>
                <a:gd name="T67" fmla="*/ 132 h 142"/>
                <a:gd name="T68" fmla="*/ 55 w 100"/>
                <a:gd name="T69" fmla="*/ 119 h 142"/>
                <a:gd name="T70" fmla="*/ 54 w 100"/>
                <a:gd name="T71" fmla="*/ 118 h 142"/>
                <a:gd name="T72" fmla="*/ 48 w 100"/>
                <a:gd name="T73" fmla="*/ 133 h 142"/>
                <a:gd name="T74" fmla="*/ 34 w 100"/>
                <a:gd name="T75" fmla="*/ 134 h 142"/>
                <a:gd name="T76" fmla="*/ 30 w 100"/>
                <a:gd name="T77" fmla="*/ 121 h 142"/>
                <a:gd name="T78" fmla="*/ 38 w 100"/>
                <a:gd name="T79" fmla="*/ 111 h 142"/>
                <a:gd name="T80" fmla="*/ 36 w 100"/>
                <a:gd name="T81" fmla="*/ 110 h 142"/>
                <a:gd name="T82" fmla="*/ 26 w 100"/>
                <a:gd name="T83" fmla="*/ 120 h 142"/>
                <a:gd name="T84" fmla="*/ 8 w 100"/>
                <a:gd name="T85" fmla="*/ 116 h 142"/>
                <a:gd name="T86" fmla="*/ 14 w 100"/>
                <a:gd name="T87" fmla="*/ 100 h 142"/>
                <a:gd name="T88" fmla="*/ 28 w 100"/>
                <a:gd name="T89" fmla="*/ 97 h 142"/>
                <a:gd name="T90" fmla="*/ 27 w 100"/>
                <a:gd name="T91" fmla="*/ 95 h 142"/>
                <a:gd name="T92" fmla="*/ 13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13" y="95"/>
                  </a:moveTo>
                  <a:lnTo>
                    <a:pt x="13" y="95"/>
                  </a:lnTo>
                  <a:cubicBezTo>
                    <a:pt x="5" y="94"/>
                    <a:pt x="2" y="86"/>
                    <a:pt x="0" y="82"/>
                  </a:cubicBezTo>
                  <a:cubicBezTo>
                    <a:pt x="3" y="80"/>
                    <a:pt x="8" y="72"/>
                    <a:pt x="16" y="74"/>
                  </a:cubicBezTo>
                  <a:cubicBezTo>
                    <a:pt x="21" y="75"/>
                    <a:pt x="26" y="76"/>
                    <a:pt x="30" y="78"/>
                  </a:cubicBezTo>
                  <a:cubicBezTo>
                    <a:pt x="31" y="77"/>
                    <a:pt x="31" y="77"/>
                    <a:pt x="31" y="76"/>
                  </a:cubicBezTo>
                  <a:cubicBezTo>
                    <a:pt x="14" y="72"/>
                    <a:pt x="2" y="65"/>
                    <a:pt x="2" y="51"/>
                  </a:cubicBezTo>
                  <a:cubicBezTo>
                    <a:pt x="15" y="42"/>
                    <a:pt x="28" y="50"/>
                    <a:pt x="37" y="61"/>
                  </a:cubicBezTo>
                  <a:lnTo>
                    <a:pt x="38" y="60"/>
                  </a:lnTo>
                  <a:cubicBezTo>
                    <a:pt x="31" y="49"/>
                    <a:pt x="22" y="44"/>
                    <a:pt x="14" y="36"/>
                  </a:cubicBezTo>
                  <a:cubicBezTo>
                    <a:pt x="7" y="28"/>
                    <a:pt x="4" y="12"/>
                    <a:pt x="8" y="0"/>
                  </a:cubicBezTo>
                  <a:cubicBezTo>
                    <a:pt x="23" y="19"/>
                    <a:pt x="49" y="37"/>
                    <a:pt x="55" y="52"/>
                  </a:cubicBezTo>
                  <a:cubicBezTo>
                    <a:pt x="62" y="68"/>
                    <a:pt x="45" y="72"/>
                    <a:pt x="42" y="83"/>
                  </a:cubicBezTo>
                  <a:cubicBezTo>
                    <a:pt x="39" y="96"/>
                    <a:pt x="47" y="105"/>
                    <a:pt x="62" y="110"/>
                  </a:cubicBezTo>
                  <a:cubicBezTo>
                    <a:pt x="74" y="114"/>
                    <a:pt x="88" y="110"/>
                    <a:pt x="93" y="98"/>
                  </a:cubicBezTo>
                  <a:cubicBezTo>
                    <a:pt x="96" y="98"/>
                    <a:pt x="97" y="99"/>
                    <a:pt x="100" y="98"/>
                  </a:cubicBezTo>
                  <a:lnTo>
                    <a:pt x="100" y="110"/>
                  </a:lnTo>
                  <a:cubicBezTo>
                    <a:pt x="98" y="111"/>
                    <a:pt x="100" y="110"/>
                    <a:pt x="98" y="112"/>
                  </a:cubicBezTo>
                  <a:cubicBezTo>
                    <a:pt x="99" y="115"/>
                    <a:pt x="100" y="118"/>
                    <a:pt x="100" y="120"/>
                  </a:cubicBezTo>
                  <a:lnTo>
                    <a:pt x="100" y="129"/>
                  </a:lnTo>
                  <a:cubicBezTo>
                    <a:pt x="99" y="129"/>
                    <a:pt x="98" y="129"/>
                    <a:pt x="96" y="126"/>
                  </a:cubicBezTo>
                  <a:cubicBezTo>
                    <a:pt x="97" y="129"/>
                    <a:pt x="98" y="130"/>
                    <a:pt x="100" y="131"/>
                  </a:cubicBezTo>
                  <a:lnTo>
                    <a:pt x="100" y="133"/>
                  </a:lnTo>
                  <a:cubicBezTo>
                    <a:pt x="99" y="133"/>
                    <a:pt x="97" y="132"/>
                    <a:pt x="96" y="131"/>
                  </a:cubicBezTo>
                  <a:cubicBezTo>
                    <a:pt x="94" y="127"/>
                    <a:pt x="93" y="119"/>
                    <a:pt x="91" y="115"/>
                  </a:cubicBezTo>
                  <a:cubicBezTo>
                    <a:pt x="91" y="114"/>
                    <a:pt x="89" y="114"/>
                    <a:pt x="89" y="116"/>
                  </a:cubicBezTo>
                  <a:cubicBezTo>
                    <a:pt x="90" y="118"/>
                    <a:pt x="93" y="128"/>
                    <a:pt x="94" y="130"/>
                  </a:cubicBezTo>
                  <a:cubicBezTo>
                    <a:pt x="95" y="137"/>
                    <a:pt x="90" y="138"/>
                    <a:pt x="87" y="142"/>
                  </a:cubicBezTo>
                  <a:cubicBezTo>
                    <a:pt x="81" y="139"/>
                    <a:pt x="75" y="141"/>
                    <a:pt x="74" y="134"/>
                  </a:cubicBezTo>
                  <a:cubicBezTo>
                    <a:pt x="73" y="129"/>
                    <a:pt x="73" y="125"/>
                    <a:pt x="72" y="120"/>
                  </a:cubicBezTo>
                  <a:cubicBezTo>
                    <a:pt x="72" y="119"/>
                    <a:pt x="70" y="119"/>
                    <a:pt x="70" y="120"/>
                  </a:cubicBezTo>
                  <a:cubicBezTo>
                    <a:pt x="71" y="125"/>
                    <a:pt x="71" y="132"/>
                    <a:pt x="71" y="133"/>
                  </a:cubicBezTo>
                  <a:cubicBezTo>
                    <a:pt x="71" y="139"/>
                    <a:pt x="65" y="139"/>
                    <a:pt x="61" y="142"/>
                  </a:cubicBezTo>
                  <a:cubicBezTo>
                    <a:pt x="57" y="139"/>
                    <a:pt x="51" y="138"/>
                    <a:pt x="52" y="132"/>
                  </a:cubicBezTo>
                  <a:cubicBezTo>
                    <a:pt x="52" y="130"/>
                    <a:pt x="55" y="122"/>
                    <a:pt x="55" y="119"/>
                  </a:cubicBezTo>
                  <a:cubicBezTo>
                    <a:pt x="56" y="118"/>
                    <a:pt x="54" y="118"/>
                    <a:pt x="54" y="118"/>
                  </a:cubicBezTo>
                  <a:cubicBezTo>
                    <a:pt x="53" y="122"/>
                    <a:pt x="50" y="129"/>
                    <a:pt x="48" y="133"/>
                  </a:cubicBezTo>
                  <a:cubicBezTo>
                    <a:pt x="45" y="138"/>
                    <a:pt x="40" y="134"/>
                    <a:pt x="34" y="134"/>
                  </a:cubicBezTo>
                  <a:cubicBezTo>
                    <a:pt x="32" y="130"/>
                    <a:pt x="26" y="126"/>
                    <a:pt x="30" y="121"/>
                  </a:cubicBezTo>
                  <a:cubicBezTo>
                    <a:pt x="31" y="119"/>
                    <a:pt x="38" y="111"/>
                    <a:pt x="38" y="111"/>
                  </a:cubicBezTo>
                  <a:cubicBezTo>
                    <a:pt x="38" y="110"/>
                    <a:pt x="37" y="109"/>
                    <a:pt x="36" y="110"/>
                  </a:cubicBezTo>
                  <a:cubicBezTo>
                    <a:pt x="34" y="111"/>
                    <a:pt x="31" y="115"/>
                    <a:pt x="26" y="120"/>
                  </a:cubicBezTo>
                  <a:cubicBezTo>
                    <a:pt x="21" y="124"/>
                    <a:pt x="11" y="116"/>
                    <a:pt x="8" y="116"/>
                  </a:cubicBezTo>
                  <a:cubicBezTo>
                    <a:pt x="9" y="111"/>
                    <a:pt x="8" y="103"/>
                    <a:pt x="14" y="100"/>
                  </a:cubicBezTo>
                  <a:cubicBezTo>
                    <a:pt x="19" y="98"/>
                    <a:pt x="26" y="97"/>
                    <a:pt x="28" y="97"/>
                  </a:cubicBezTo>
                  <a:cubicBezTo>
                    <a:pt x="28" y="96"/>
                    <a:pt x="27" y="95"/>
                    <a:pt x="27" y="95"/>
                  </a:cubicBezTo>
                  <a:cubicBezTo>
                    <a:pt x="23" y="96"/>
                    <a:pt x="17" y="96"/>
                    <a:pt x="13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25" name="Freeform 1050"/>
            <p:cNvSpPr>
              <a:spLocks/>
            </p:cNvSpPr>
            <p:nvPr userDrawn="1"/>
          </p:nvSpPr>
          <p:spPr bwMode="auto">
            <a:xfrm>
              <a:off x="224" y="248"/>
              <a:ext cx="10" cy="7"/>
            </a:xfrm>
            <a:custGeom>
              <a:avLst/>
              <a:gdLst>
                <a:gd name="T0" fmla="*/ 0 w 22"/>
                <a:gd name="T1" fmla="*/ 0 h 16"/>
                <a:gd name="T2" fmla="*/ 0 w 22"/>
                <a:gd name="T3" fmla="*/ 0 h 16"/>
                <a:gd name="T4" fmla="*/ 22 w 22"/>
                <a:gd name="T5" fmla="*/ 14 h 16"/>
                <a:gd name="T6" fmla="*/ 20 w 22"/>
                <a:gd name="T7" fmla="*/ 14 h 16"/>
                <a:gd name="T8" fmla="*/ 20 w 22"/>
                <a:gd name="T9" fmla="*/ 16 h 16"/>
                <a:gd name="T10" fmla="*/ 0 w 22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6">
                  <a:moveTo>
                    <a:pt x="0" y="0"/>
                  </a:moveTo>
                  <a:lnTo>
                    <a:pt x="0" y="0"/>
                  </a:lnTo>
                  <a:cubicBezTo>
                    <a:pt x="6" y="3"/>
                    <a:pt x="19" y="11"/>
                    <a:pt x="22" y="14"/>
                  </a:cubicBezTo>
                  <a:cubicBezTo>
                    <a:pt x="21" y="14"/>
                    <a:pt x="21" y="14"/>
                    <a:pt x="20" y="14"/>
                  </a:cubicBezTo>
                  <a:cubicBezTo>
                    <a:pt x="20" y="15"/>
                    <a:pt x="20" y="16"/>
                    <a:pt x="20" y="16"/>
                  </a:cubicBezTo>
                  <a:cubicBezTo>
                    <a:pt x="16" y="12"/>
                    <a:pt x="5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26" name="Freeform 1051"/>
            <p:cNvSpPr>
              <a:spLocks/>
            </p:cNvSpPr>
            <p:nvPr userDrawn="1"/>
          </p:nvSpPr>
          <p:spPr bwMode="auto">
            <a:xfrm>
              <a:off x="315" y="243"/>
              <a:ext cx="8" cy="31"/>
            </a:xfrm>
            <a:custGeom>
              <a:avLst/>
              <a:gdLst>
                <a:gd name="T0" fmla="*/ 2 w 17"/>
                <a:gd name="T1" fmla="*/ 0 h 68"/>
                <a:gd name="T2" fmla="*/ 2 w 17"/>
                <a:gd name="T3" fmla="*/ 0 h 68"/>
                <a:gd name="T4" fmla="*/ 9 w 17"/>
                <a:gd name="T5" fmla="*/ 14 h 68"/>
                <a:gd name="T6" fmla="*/ 16 w 17"/>
                <a:gd name="T7" fmla="*/ 68 h 68"/>
                <a:gd name="T8" fmla="*/ 0 w 17"/>
                <a:gd name="T9" fmla="*/ 16 h 68"/>
                <a:gd name="T10" fmla="*/ 14 w 17"/>
                <a:gd name="T11" fmla="*/ 42 h 68"/>
                <a:gd name="T12" fmla="*/ 2 w 17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68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8" y="12"/>
                    <a:pt x="9" y="14"/>
                  </a:cubicBezTo>
                  <a:cubicBezTo>
                    <a:pt x="16" y="25"/>
                    <a:pt x="17" y="44"/>
                    <a:pt x="16" y="68"/>
                  </a:cubicBezTo>
                  <a:cubicBezTo>
                    <a:pt x="12" y="44"/>
                    <a:pt x="1" y="26"/>
                    <a:pt x="0" y="16"/>
                  </a:cubicBezTo>
                  <a:cubicBezTo>
                    <a:pt x="5" y="22"/>
                    <a:pt x="10" y="31"/>
                    <a:pt x="14" y="42"/>
                  </a:cubicBezTo>
                  <a:cubicBezTo>
                    <a:pt x="13" y="36"/>
                    <a:pt x="5" y="7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27" name="Freeform 1052"/>
            <p:cNvSpPr>
              <a:spLocks/>
            </p:cNvSpPr>
            <p:nvPr userDrawn="1"/>
          </p:nvSpPr>
          <p:spPr bwMode="auto">
            <a:xfrm>
              <a:off x="199" y="245"/>
              <a:ext cx="40" cy="25"/>
            </a:xfrm>
            <a:custGeom>
              <a:avLst/>
              <a:gdLst>
                <a:gd name="T0" fmla="*/ 1 w 88"/>
                <a:gd name="T1" fmla="*/ 1 h 55"/>
                <a:gd name="T2" fmla="*/ 1 w 88"/>
                <a:gd name="T3" fmla="*/ 1 h 55"/>
                <a:gd name="T4" fmla="*/ 45 w 88"/>
                <a:gd name="T5" fmla="*/ 15 h 55"/>
                <a:gd name="T6" fmla="*/ 79 w 88"/>
                <a:gd name="T7" fmla="*/ 37 h 55"/>
                <a:gd name="T8" fmla="*/ 88 w 88"/>
                <a:gd name="T9" fmla="*/ 49 h 55"/>
                <a:gd name="T10" fmla="*/ 81 w 88"/>
                <a:gd name="T11" fmla="*/ 49 h 55"/>
                <a:gd name="T12" fmla="*/ 31 w 88"/>
                <a:gd name="T13" fmla="*/ 23 h 55"/>
                <a:gd name="T14" fmla="*/ 73 w 88"/>
                <a:gd name="T15" fmla="*/ 51 h 55"/>
                <a:gd name="T16" fmla="*/ 67 w 88"/>
                <a:gd name="T17" fmla="*/ 55 h 55"/>
                <a:gd name="T18" fmla="*/ 27 w 88"/>
                <a:gd name="T19" fmla="*/ 37 h 55"/>
                <a:gd name="T20" fmla="*/ 1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1" y="1"/>
                  </a:moveTo>
                  <a:lnTo>
                    <a:pt x="1" y="1"/>
                  </a:lnTo>
                  <a:cubicBezTo>
                    <a:pt x="16" y="0"/>
                    <a:pt x="33" y="8"/>
                    <a:pt x="45" y="15"/>
                  </a:cubicBezTo>
                  <a:cubicBezTo>
                    <a:pt x="53" y="20"/>
                    <a:pt x="68" y="29"/>
                    <a:pt x="79" y="37"/>
                  </a:cubicBezTo>
                  <a:cubicBezTo>
                    <a:pt x="81" y="42"/>
                    <a:pt x="82" y="41"/>
                    <a:pt x="88" y="49"/>
                  </a:cubicBezTo>
                  <a:cubicBezTo>
                    <a:pt x="83" y="48"/>
                    <a:pt x="83" y="49"/>
                    <a:pt x="81" y="49"/>
                  </a:cubicBezTo>
                  <a:cubicBezTo>
                    <a:pt x="75" y="45"/>
                    <a:pt x="47" y="29"/>
                    <a:pt x="31" y="23"/>
                  </a:cubicBezTo>
                  <a:cubicBezTo>
                    <a:pt x="44" y="34"/>
                    <a:pt x="68" y="48"/>
                    <a:pt x="73" y="51"/>
                  </a:cubicBezTo>
                  <a:cubicBezTo>
                    <a:pt x="70" y="52"/>
                    <a:pt x="68" y="54"/>
                    <a:pt x="67" y="55"/>
                  </a:cubicBezTo>
                  <a:cubicBezTo>
                    <a:pt x="58" y="52"/>
                    <a:pt x="35" y="43"/>
                    <a:pt x="27" y="37"/>
                  </a:cubicBezTo>
                  <a:cubicBezTo>
                    <a:pt x="15" y="29"/>
                    <a:pt x="0" y="18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28" name="Freeform 1053"/>
            <p:cNvSpPr>
              <a:spLocks/>
            </p:cNvSpPr>
            <p:nvPr userDrawn="1"/>
          </p:nvSpPr>
          <p:spPr bwMode="auto">
            <a:xfrm>
              <a:off x="317" y="243"/>
              <a:ext cx="14" cy="32"/>
            </a:xfrm>
            <a:custGeom>
              <a:avLst/>
              <a:gdLst>
                <a:gd name="T0" fmla="*/ 0 w 31"/>
                <a:gd name="T1" fmla="*/ 0 h 72"/>
                <a:gd name="T2" fmla="*/ 0 w 31"/>
                <a:gd name="T3" fmla="*/ 0 h 72"/>
                <a:gd name="T4" fmla="*/ 27 w 31"/>
                <a:gd name="T5" fmla="*/ 38 h 72"/>
                <a:gd name="T6" fmla="*/ 30 w 31"/>
                <a:gd name="T7" fmla="*/ 72 h 72"/>
                <a:gd name="T8" fmla="*/ 0 w 31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72">
                  <a:moveTo>
                    <a:pt x="0" y="0"/>
                  </a:moveTo>
                  <a:lnTo>
                    <a:pt x="0" y="0"/>
                  </a:lnTo>
                  <a:cubicBezTo>
                    <a:pt x="10" y="12"/>
                    <a:pt x="23" y="29"/>
                    <a:pt x="27" y="38"/>
                  </a:cubicBezTo>
                  <a:cubicBezTo>
                    <a:pt x="31" y="52"/>
                    <a:pt x="30" y="64"/>
                    <a:pt x="30" y="72"/>
                  </a:cubicBezTo>
                  <a:cubicBezTo>
                    <a:pt x="25" y="46"/>
                    <a:pt x="15" y="2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29" name="Freeform 1054"/>
            <p:cNvSpPr>
              <a:spLocks/>
            </p:cNvSpPr>
            <p:nvPr userDrawn="1"/>
          </p:nvSpPr>
          <p:spPr bwMode="auto">
            <a:xfrm>
              <a:off x="305" y="243"/>
              <a:ext cx="11" cy="33"/>
            </a:xfrm>
            <a:custGeom>
              <a:avLst/>
              <a:gdLst>
                <a:gd name="T0" fmla="*/ 10 w 25"/>
                <a:gd name="T1" fmla="*/ 0 h 74"/>
                <a:gd name="T2" fmla="*/ 10 w 25"/>
                <a:gd name="T3" fmla="*/ 0 h 74"/>
                <a:gd name="T4" fmla="*/ 23 w 25"/>
                <a:gd name="T5" fmla="*/ 16 h 74"/>
                <a:gd name="T6" fmla="*/ 21 w 25"/>
                <a:gd name="T7" fmla="*/ 69 h 74"/>
                <a:gd name="T8" fmla="*/ 13 w 25"/>
                <a:gd name="T9" fmla="*/ 29 h 74"/>
                <a:gd name="T10" fmla="*/ 6 w 25"/>
                <a:gd name="T11" fmla="*/ 74 h 74"/>
                <a:gd name="T12" fmla="*/ 6 w 25"/>
                <a:gd name="T13" fmla="*/ 20 h 74"/>
                <a:gd name="T14" fmla="*/ 0 w 25"/>
                <a:gd name="T15" fmla="*/ 8 h 74"/>
                <a:gd name="T16" fmla="*/ 20 w 25"/>
                <a:gd name="T17" fmla="*/ 30 h 74"/>
                <a:gd name="T18" fmla="*/ 10 w 25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74">
                  <a:moveTo>
                    <a:pt x="10" y="0"/>
                  </a:moveTo>
                  <a:lnTo>
                    <a:pt x="10" y="0"/>
                  </a:lnTo>
                  <a:cubicBezTo>
                    <a:pt x="14" y="4"/>
                    <a:pt x="21" y="11"/>
                    <a:pt x="23" y="16"/>
                  </a:cubicBezTo>
                  <a:cubicBezTo>
                    <a:pt x="25" y="30"/>
                    <a:pt x="24" y="56"/>
                    <a:pt x="21" y="69"/>
                  </a:cubicBezTo>
                  <a:cubicBezTo>
                    <a:pt x="21" y="56"/>
                    <a:pt x="19" y="37"/>
                    <a:pt x="13" y="29"/>
                  </a:cubicBezTo>
                  <a:cubicBezTo>
                    <a:pt x="17" y="43"/>
                    <a:pt x="14" y="58"/>
                    <a:pt x="6" y="74"/>
                  </a:cubicBezTo>
                  <a:cubicBezTo>
                    <a:pt x="10" y="60"/>
                    <a:pt x="11" y="34"/>
                    <a:pt x="6" y="20"/>
                  </a:cubicBezTo>
                  <a:cubicBezTo>
                    <a:pt x="5" y="16"/>
                    <a:pt x="2" y="11"/>
                    <a:pt x="0" y="8"/>
                  </a:cubicBezTo>
                  <a:cubicBezTo>
                    <a:pt x="6" y="11"/>
                    <a:pt x="17" y="23"/>
                    <a:pt x="20" y="30"/>
                  </a:cubicBezTo>
                  <a:cubicBezTo>
                    <a:pt x="17" y="18"/>
                    <a:pt x="14" y="10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30" name="Freeform 1055"/>
            <p:cNvSpPr>
              <a:spLocks/>
            </p:cNvSpPr>
            <p:nvPr userDrawn="1"/>
          </p:nvSpPr>
          <p:spPr bwMode="auto">
            <a:xfrm>
              <a:off x="276" y="241"/>
              <a:ext cx="14" cy="8"/>
            </a:xfrm>
            <a:custGeom>
              <a:avLst/>
              <a:gdLst>
                <a:gd name="T0" fmla="*/ 5 w 32"/>
                <a:gd name="T1" fmla="*/ 6 h 16"/>
                <a:gd name="T2" fmla="*/ 5 w 32"/>
                <a:gd name="T3" fmla="*/ 6 h 16"/>
                <a:gd name="T4" fmla="*/ 32 w 32"/>
                <a:gd name="T5" fmla="*/ 2 h 16"/>
                <a:gd name="T6" fmla="*/ 2 w 32"/>
                <a:gd name="T7" fmla="*/ 16 h 16"/>
                <a:gd name="T8" fmla="*/ 5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5" y="6"/>
                  </a:moveTo>
                  <a:lnTo>
                    <a:pt x="5" y="6"/>
                  </a:lnTo>
                  <a:cubicBezTo>
                    <a:pt x="12" y="1"/>
                    <a:pt x="20" y="0"/>
                    <a:pt x="32" y="2"/>
                  </a:cubicBezTo>
                  <a:cubicBezTo>
                    <a:pt x="23" y="2"/>
                    <a:pt x="6" y="0"/>
                    <a:pt x="2" y="16"/>
                  </a:cubicBezTo>
                  <a:cubicBezTo>
                    <a:pt x="0" y="13"/>
                    <a:pt x="1" y="8"/>
                    <a:pt x="5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31" name="Freeform 1056"/>
            <p:cNvSpPr>
              <a:spLocks/>
            </p:cNvSpPr>
            <p:nvPr userDrawn="1"/>
          </p:nvSpPr>
          <p:spPr bwMode="auto">
            <a:xfrm>
              <a:off x="259" y="238"/>
              <a:ext cx="26" cy="9"/>
            </a:xfrm>
            <a:custGeom>
              <a:avLst/>
              <a:gdLst>
                <a:gd name="T0" fmla="*/ 44 w 59"/>
                <a:gd name="T1" fmla="*/ 2 h 20"/>
                <a:gd name="T2" fmla="*/ 44 w 59"/>
                <a:gd name="T3" fmla="*/ 2 h 20"/>
                <a:gd name="T4" fmla="*/ 59 w 59"/>
                <a:gd name="T5" fmla="*/ 3 h 20"/>
                <a:gd name="T6" fmla="*/ 22 w 59"/>
                <a:gd name="T7" fmla="*/ 18 h 20"/>
                <a:gd name="T8" fmla="*/ 0 w 59"/>
                <a:gd name="T9" fmla="*/ 9 h 20"/>
                <a:gd name="T10" fmla="*/ 19 w 59"/>
                <a:gd name="T11" fmla="*/ 10 h 20"/>
                <a:gd name="T12" fmla="*/ 44 w 59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20">
                  <a:moveTo>
                    <a:pt x="44" y="2"/>
                  </a:moveTo>
                  <a:lnTo>
                    <a:pt x="44" y="2"/>
                  </a:lnTo>
                  <a:cubicBezTo>
                    <a:pt x="47" y="1"/>
                    <a:pt x="54" y="0"/>
                    <a:pt x="59" y="3"/>
                  </a:cubicBezTo>
                  <a:cubicBezTo>
                    <a:pt x="33" y="3"/>
                    <a:pt x="32" y="15"/>
                    <a:pt x="22" y="18"/>
                  </a:cubicBezTo>
                  <a:cubicBezTo>
                    <a:pt x="14" y="20"/>
                    <a:pt x="4" y="17"/>
                    <a:pt x="0" y="9"/>
                  </a:cubicBezTo>
                  <a:cubicBezTo>
                    <a:pt x="6" y="12"/>
                    <a:pt x="12" y="12"/>
                    <a:pt x="19" y="10"/>
                  </a:cubicBezTo>
                  <a:cubicBezTo>
                    <a:pt x="27" y="8"/>
                    <a:pt x="34" y="3"/>
                    <a:pt x="4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32" name="Freeform 1057"/>
            <p:cNvSpPr>
              <a:spLocks/>
            </p:cNvSpPr>
            <p:nvPr userDrawn="1"/>
          </p:nvSpPr>
          <p:spPr bwMode="auto">
            <a:xfrm>
              <a:off x="308" y="236"/>
              <a:ext cx="12" cy="19"/>
            </a:xfrm>
            <a:custGeom>
              <a:avLst/>
              <a:gdLst>
                <a:gd name="T0" fmla="*/ 0 w 26"/>
                <a:gd name="T1" fmla="*/ 0 h 42"/>
                <a:gd name="T2" fmla="*/ 0 w 26"/>
                <a:gd name="T3" fmla="*/ 0 h 42"/>
                <a:gd name="T4" fmla="*/ 15 w 26"/>
                <a:gd name="T5" fmla="*/ 20 h 42"/>
                <a:gd name="T6" fmla="*/ 2 w 26"/>
                <a:gd name="T7" fmla="*/ 0 h 42"/>
                <a:gd name="T8" fmla="*/ 14 w 26"/>
                <a:gd name="T9" fmla="*/ 9 h 42"/>
                <a:gd name="T10" fmla="*/ 26 w 26"/>
                <a:gd name="T11" fmla="*/ 42 h 42"/>
                <a:gd name="T12" fmla="*/ 3 w 26"/>
                <a:gd name="T13" fmla="*/ 13 h 42"/>
                <a:gd name="T14" fmla="*/ 0 w 26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1" y="16"/>
                    <a:pt x="15" y="20"/>
                  </a:cubicBezTo>
                  <a:cubicBezTo>
                    <a:pt x="12" y="13"/>
                    <a:pt x="6" y="6"/>
                    <a:pt x="2" y="0"/>
                  </a:cubicBezTo>
                  <a:cubicBezTo>
                    <a:pt x="4" y="3"/>
                    <a:pt x="11" y="7"/>
                    <a:pt x="14" y="9"/>
                  </a:cubicBezTo>
                  <a:cubicBezTo>
                    <a:pt x="18" y="16"/>
                    <a:pt x="24" y="33"/>
                    <a:pt x="26" y="42"/>
                  </a:cubicBezTo>
                  <a:cubicBezTo>
                    <a:pt x="18" y="30"/>
                    <a:pt x="8" y="18"/>
                    <a:pt x="3" y="13"/>
                  </a:cubicBezTo>
                  <a:cubicBezTo>
                    <a:pt x="3" y="9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33" name="Freeform 1058"/>
            <p:cNvSpPr>
              <a:spLocks/>
            </p:cNvSpPr>
            <p:nvPr userDrawn="1"/>
          </p:nvSpPr>
          <p:spPr bwMode="auto">
            <a:xfrm>
              <a:off x="238" y="237"/>
              <a:ext cx="17" cy="28"/>
            </a:xfrm>
            <a:custGeom>
              <a:avLst/>
              <a:gdLst>
                <a:gd name="T0" fmla="*/ 8 w 38"/>
                <a:gd name="T1" fmla="*/ 0 h 62"/>
                <a:gd name="T2" fmla="*/ 8 w 38"/>
                <a:gd name="T3" fmla="*/ 0 h 62"/>
                <a:gd name="T4" fmla="*/ 35 w 38"/>
                <a:gd name="T5" fmla="*/ 34 h 62"/>
                <a:gd name="T6" fmla="*/ 34 w 38"/>
                <a:gd name="T7" fmla="*/ 44 h 62"/>
                <a:gd name="T8" fmla="*/ 19 w 38"/>
                <a:gd name="T9" fmla="*/ 28 h 62"/>
                <a:gd name="T10" fmla="*/ 35 w 38"/>
                <a:gd name="T11" fmla="*/ 51 h 62"/>
                <a:gd name="T12" fmla="*/ 38 w 38"/>
                <a:gd name="T13" fmla="*/ 62 h 62"/>
                <a:gd name="T14" fmla="*/ 15 w 38"/>
                <a:gd name="T15" fmla="*/ 42 h 62"/>
                <a:gd name="T16" fmla="*/ 8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8" y="0"/>
                  </a:moveTo>
                  <a:lnTo>
                    <a:pt x="8" y="0"/>
                  </a:lnTo>
                  <a:cubicBezTo>
                    <a:pt x="13" y="14"/>
                    <a:pt x="27" y="28"/>
                    <a:pt x="35" y="34"/>
                  </a:cubicBezTo>
                  <a:cubicBezTo>
                    <a:pt x="34" y="38"/>
                    <a:pt x="34" y="41"/>
                    <a:pt x="34" y="44"/>
                  </a:cubicBezTo>
                  <a:cubicBezTo>
                    <a:pt x="32" y="42"/>
                    <a:pt x="25" y="34"/>
                    <a:pt x="19" y="28"/>
                  </a:cubicBezTo>
                  <a:cubicBezTo>
                    <a:pt x="23" y="38"/>
                    <a:pt x="31" y="47"/>
                    <a:pt x="35" y="51"/>
                  </a:cubicBezTo>
                  <a:cubicBezTo>
                    <a:pt x="35" y="54"/>
                    <a:pt x="36" y="58"/>
                    <a:pt x="38" y="62"/>
                  </a:cubicBezTo>
                  <a:cubicBezTo>
                    <a:pt x="32" y="57"/>
                    <a:pt x="20" y="47"/>
                    <a:pt x="15" y="42"/>
                  </a:cubicBezTo>
                  <a:cubicBezTo>
                    <a:pt x="5" y="31"/>
                    <a:pt x="0" y="14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34" name="Freeform 1059"/>
            <p:cNvSpPr>
              <a:spLocks/>
            </p:cNvSpPr>
            <p:nvPr userDrawn="1"/>
          </p:nvSpPr>
          <p:spPr bwMode="auto">
            <a:xfrm>
              <a:off x="228" y="231"/>
              <a:ext cx="10" cy="14"/>
            </a:xfrm>
            <a:custGeom>
              <a:avLst/>
              <a:gdLst>
                <a:gd name="T0" fmla="*/ 0 w 23"/>
                <a:gd name="T1" fmla="*/ 0 h 30"/>
                <a:gd name="T2" fmla="*/ 0 w 23"/>
                <a:gd name="T3" fmla="*/ 0 h 30"/>
                <a:gd name="T4" fmla="*/ 23 w 23"/>
                <a:gd name="T5" fmla="*/ 26 h 30"/>
                <a:gd name="T6" fmla="*/ 23 w 23"/>
                <a:gd name="T7" fmla="*/ 30 h 30"/>
                <a:gd name="T8" fmla="*/ 0 w 23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0">
                  <a:moveTo>
                    <a:pt x="0" y="0"/>
                  </a:moveTo>
                  <a:lnTo>
                    <a:pt x="0" y="0"/>
                  </a:lnTo>
                  <a:cubicBezTo>
                    <a:pt x="7" y="10"/>
                    <a:pt x="21" y="25"/>
                    <a:pt x="23" y="26"/>
                  </a:cubicBezTo>
                  <a:cubicBezTo>
                    <a:pt x="23" y="27"/>
                    <a:pt x="23" y="28"/>
                    <a:pt x="23" y="30"/>
                  </a:cubicBezTo>
                  <a:cubicBezTo>
                    <a:pt x="16" y="23"/>
                    <a:pt x="5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35" name="Freeform 1060"/>
            <p:cNvSpPr>
              <a:spLocks/>
            </p:cNvSpPr>
            <p:nvPr userDrawn="1"/>
          </p:nvSpPr>
          <p:spPr bwMode="auto">
            <a:xfrm>
              <a:off x="311" y="233"/>
              <a:ext cx="17" cy="24"/>
            </a:xfrm>
            <a:custGeom>
              <a:avLst/>
              <a:gdLst>
                <a:gd name="T0" fmla="*/ 0 w 38"/>
                <a:gd name="T1" fmla="*/ 0 h 52"/>
                <a:gd name="T2" fmla="*/ 0 w 38"/>
                <a:gd name="T3" fmla="*/ 0 h 52"/>
                <a:gd name="T4" fmla="*/ 18 w 38"/>
                <a:gd name="T5" fmla="*/ 19 h 52"/>
                <a:gd name="T6" fmla="*/ 1 w 38"/>
                <a:gd name="T7" fmla="*/ 0 h 52"/>
                <a:gd name="T8" fmla="*/ 16 w 38"/>
                <a:gd name="T9" fmla="*/ 6 h 52"/>
                <a:gd name="T10" fmla="*/ 38 w 38"/>
                <a:gd name="T11" fmla="*/ 52 h 52"/>
                <a:gd name="T12" fmla="*/ 0 w 38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2">
                  <a:moveTo>
                    <a:pt x="0" y="0"/>
                  </a:moveTo>
                  <a:lnTo>
                    <a:pt x="0" y="0"/>
                  </a:lnTo>
                  <a:cubicBezTo>
                    <a:pt x="4" y="3"/>
                    <a:pt x="15" y="17"/>
                    <a:pt x="18" y="19"/>
                  </a:cubicBezTo>
                  <a:cubicBezTo>
                    <a:pt x="16" y="13"/>
                    <a:pt x="5" y="4"/>
                    <a:pt x="1" y="0"/>
                  </a:cubicBezTo>
                  <a:cubicBezTo>
                    <a:pt x="5" y="2"/>
                    <a:pt x="11" y="5"/>
                    <a:pt x="16" y="6"/>
                  </a:cubicBezTo>
                  <a:cubicBezTo>
                    <a:pt x="19" y="10"/>
                    <a:pt x="34" y="34"/>
                    <a:pt x="38" y="52"/>
                  </a:cubicBezTo>
                  <a:cubicBezTo>
                    <a:pt x="24" y="29"/>
                    <a:pt x="10" y="2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36" name="Freeform 1061"/>
            <p:cNvSpPr>
              <a:spLocks/>
            </p:cNvSpPr>
            <p:nvPr userDrawn="1"/>
          </p:nvSpPr>
          <p:spPr bwMode="auto">
            <a:xfrm>
              <a:off x="292" y="231"/>
              <a:ext cx="20" cy="21"/>
            </a:xfrm>
            <a:custGeom>
              <a:avLst/>
              <a:gdLst>
                <a:gd name="T0" fmla="*/ 11 w 44"/>
                <a:gd name="T1" fmla="*/ 0 h 47"/>
                <a:gd name="T2" fmla="*/ 11 w 44"/>
                <a:gd name="T3" fmla="*/ 0 h 47"/>
                <a:gd name="T4" fmla="*/ 35 w 44"/>
                <a:gd name="T5" fmla="*/ 22 h 47"/>
                <a:gd name="T6" fmla="*/ 44 w 44"/>
                <a:gd name="T7" fmla="*/ 47 h 47"/>
                <a:gd name="T8" fmla="*/ 26 w 44"/>
                <a:gd name="T9" fmla="*/ 32 h 47"/>
                <a:gd name="T10" fmla="*/ 9 w 44"/>
                <a:gd name="T11" fmla="*/ 18 h 47"/>
                <a:gd name="T12" fmla="*/ 0 w 44"/>
                <a:gd name="T13" fmla="*/ 6 h 47"/>
                <a:gd name="T14" fmla="*/ 32 w 44"/>
                <a:gd name="T15" fmla="*/ 29 h 47"/>
                <a:gd name="T16" fmla="*/ 11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1" y="0"/>
                  </a:moveTo>
                  <a:lnTo>
                    <a:pt x="11" y="0"/>
                  </a:lnTo>
                  <a:cubicBezTo>
                    <a:pt x="19" y="4"/>
                    <a:pt x="32" y="15"/>
                    <a:pt x="35" y="22"/>
                  </a:cubicBezTo>
                  <a:cubicBezTo>
                    <a:pt x="38" y="28"/>
                    <a:pt x="44" y="45"/>
                    <a:pt x="44" y="47"/>
                  </a:cubicBezTo>
                  <a:cubicBezTo>
                    <a:pt x="39" y="41"/>
                    <a:pt x="34" y="35"/>
                    <a:pt x="26" y="32"/>
                  </a:cubicBezTo>
                  <a:cubicBezTo>
                    <a:pt x="22" y="27"/>
                    <a:pt x="15" y="21"/>
                    <a:pt x="9" y="18"/>
                  </a:cubicBezTo>
                  <a:cubicBezTo>
                    <a:pt x="7" y="15"/>
                    <a:pt x="2" y="9"/>
                    <a:pt x="0" y="6"/>
                  </a:cubicBezTo>
                  <a:cubicBezTo>
                    <a:pt x="6" y="11"/>
                    <a:pt x="23" y="24"/>
                    <a:pt x="32" y="29"/>
                  </a:cubicBezTo>
                  <a:cubicBezTo>
                    <a:pt x="26" y="18"/>
                    <a:pt x="18" y="7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37" name="Freeform 1062"/>
            <p:cNvSpPr>
              <a:spLocks/>
            </p:cNvSpPr>
            <p:nvPr userDrawn="1"/>
          </p:nvSpPr>
          <p:spPr bwMode="auto">
            <a:xfrm>
              <a:off x="301" y="227"/>
              <a:ext cx="13" cy="12"/>
            </a:xfrm>
            <a:custGeom>
              <a:avLst/>
              <a:gdLst>
                <a:gd name="T0" fmla="*/ 0 w 29"/>
                <a:gd name="T1" fmla="*/ 0 h 26"/>
                <a:gd name="T2" fmla="*/ 0 w 29"/>
                <a:gd name="T3" fmla="*/ 0 h 26"/>
                <a:gd name="T4" fmla="*/ 12 w 29"/>
                <a:gd name="T5" fmla="*/ 2 h 26"/>
                <a:gd name="T6" fmla="*/ 29 w 29"/>
                <a:gd name="T7" fmla="*/ 26 h 26"/>
                <a:gd name="T8" fmla="*/ 0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0" y="0"/>
                  </a:moveTo>
                  <a:lnTo>
                    <a:pt x="0" y="0"/>
                  </a:lnTo>
                  <a:cubicBezTo>
                    <a:pt x="4" y="1"/>
                    <a:pt x="9" y="2"/>
                    <a:pt x="12" y="2"/>
                  </a:cubicBezTo>
                  <a:cubicBezTo>
                    <a:pt x="17" y="6"/>
                    <a:pt x="23" y="15"/>
                    <a:pt x="29" y="26"/>
                  </a:cubicBezTo>
                  <a:cubicBezTo>
                    <a:pt x="17" y="19"/>
                    <a:pt x="6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38" name="Freeform 1063"/>
            <p:cNvSpPr>
              <a:spLocks/>
            </p:cNvSpPr>
            <p:nvPr userDrawn="1"/>
          </p:nvSpPr>
          <p:spPr bwMode="auto">
            <a:xfrm>
              <a:off x="307" y="228"/>
              <a:ext cx="16" cy="8"/>
            </a:xfrm>
            <a:custGeom>
              <a:avLst/>
              <a:gdLst>
                <a:gd name="T0" fmla="*/ 5 w 34"/>
                <a:gd name="T1" fmla="*/ 0 h 18"/>
                <a:gd name="T2" fmla="*/ 5 w 34"/>
                <a:gd name="T3" fmla="*/ 0 h 18"/>
                <a:gd name="T4" fmla="*/ 34 w 34"/>
                <a:gd name="T5" fmla="*/ 15 h 18"/>
                <a:gd name="T6" fmla="*/ 0 w 34"/>
                <a:gd name="T7" fmla="*/ 0 h 18"/>
                <a:gd name="T8" fmla="*/ 5 w 34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21" y="14"/>
                    <a:pt x="34" y="15"/>
                  </a:cubicBezTo>
                  <a:cubicBezTo>
                    <a:pt x="20" y="18"/>
                    <a:pt x="4" y="8"/>
                    <a:pt x="0" y="0"/>
                  </a:cubicBezTo>
                  <a:cubicBezTo>
                    <a:pt x="1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39" name="Freeform 1064"/>
            <p:cNvSpPr>
              <a:spLocks/>
            </p:cNvSpPr>
            <p:nvPr userDrawn="1"/>
          </p:nvSpPr>
          <p:spPr bwMode="auto">
            <a:xfrm>
              <a:off x="289" y="224"/>
              <a:ext cx="2" cy="1"/>
            </a:xfrm>
            <a:custGeom>
              <a:avLst/>
              <a:gdLst>
                <a:gd name="T0" fmla="*/ 5 w 5"/>
                <a:gd name="T1" fmla="*/ 0 h 3"/>
                <a:gd name="T2" fmla="*/ 5 w 5"/>
                <a:gd name="T3" fmla="*/ 0 h 3"/>
                <a:gd name="T4" fmla="*/ 0 w 5"/>
                <a:gd name="T5" fmla="*/ 3 h 3"/>
                <a:gd name="T6" fmla="*/ 5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5" y="0"/>
                  </a:lnTo>
                  <a:cubicBezTo>
                    <a:pt x="4" y="1"/>
                    <a:pt x="1" y="3"/>
                    <a:pt x="0" y="3"/>
                  </a:cubicBezTo>
                  <a:cubicBezTo>
                    <a:pt x="2" y="1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40" name="Freeform 1065"/>
            <p:cNvSpPr>
              <a:spLocks/>
            </p:cNvSpPr>
            <p:nvPr userDrawn="1"/>
          </p:nvSpPr>
          <p:spPr bwMode="auto">
            <a:xfrm>
              <a:off x="286" y="223"/>
              <a:ext cx="4" cy="2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1 h 5"/>
                <a:gd name="T6" fmla="*/ 1 w 9"/>
                <a:gd name="T7" fmla="*/ 5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cubicBezTo>
                    <a:pt x="3" y="0"/>
                    <a:pt x="8" y="1"/>
                    <a:pt x="9" y="1"/>
                  </a:cubicBezTo>
                  <a:cubicBezTo>
                    <a:pt x="7" y="2"/>
                    <a:pt x="3" y="4"/>
                    <a:pt x="1" y="5"/>
                  </a:cubicBezTo>
                  <a:cubicBezTo>
                    <a:pt x="2" y="3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41" name="Freeform 1066"/>
            <p:cNvSpPr>
              <a:spLocks/>
            </p:cNvSpPr>
            <p:nvPr userDrawn="1"/>
          </p:nvSpPr>
          <p:spPr bwMode="auto">
            <a:xfrm>
              <a:off x="283" y="223"/>
              <a:ext cx="2" cy="3"/>
            </a:xfrm>
            <a:custGeom>
              <a:avLst/>
              <a:gdLst>
                <a:gd name="T0" fmla="*/ 1 w 4"/>
                <a:gd name="T1" fmla="*/ 0 h 6"/>
                <a:gd name="T2" fmla="*/ 1 w 4"/>
                <a:gd name="T3" fmla="*/ 0 h 6"/>
                <a:gd name="T4" fmla="*/ 3 w 4"/>
                <a:gd name="T5" fmla="*/ 3 h 6"/>
                <a:gd name="T6" fmla="*/ 4 w 4"/>
                <a:gd name="T7" fmla="*/ 6 h 6"/>
                <a:gd name="T8" fmla="*/ 1 w 4"/>
                <a:gd name="T9" fmla="*/ 3 h 6"/>
                <a:gd name="T10" fmla="*/ 1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3" y="3"/>
                  </a:cubicBezTo>
                  <a:cubicBezTo>
                    <a:pt x="3" y="3"/>
                    <a:pt x="4" y="6"/>
                    <a:pt x="4" y="6"/>
                  </a:cubicBezTo>
                  <a:cubicBezTo>
                    <a:pt x="4" y="6"/>
                    <a:pt x="1" y="5"/>
                    <a:pt x="1" y="3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42" name="Freeform 1067"/>
            <p:cNvSpPr>
              <a:spLocks/>
            </p:cNvSpPr>
            <p:nvPr userDrawn="1"/>
          </p:nvSpPr>
          <p:spPr bwMode="auto">
            <a:xfrm>
              <a:off x="282" y="223"/>
              <a:ext cx="3" cy="5"/>
            </a:xfrm>
            <a:custGeom>
              <a:avLst/>
              <a:gdLst>
                <a:gd name="T0" fmla="*/ 0 w 8"/>
                <a:gd name="T1" fmla="*/ 0 h 10"/>
                <a:gd name="T2" fmla="*/ 0 w 8"/>
                <a:gd name="T3" fmla="*/ 0 h 10"/>
                <a:gd name="T4" fmla="*/ 2 w 8"/>
                <a:gd name="T5" fmla="*/ 0 h 10"/>
                <a:gd name="T6" fmla="*/ 8 w 8"/>
                <a:gd name="T7" fmla="*/ 7 h 10"/>
                <a:gd name="T8" fmla="*/ 5 w 8"/>
                <a:gd name="T9" fmla="*/ 10 h 10"/>
                <a:gd name="T10" fmla="*/ 0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2" y="0"/>
                    <a:pt x="2" y="0"/>
                  </a:cubicBezTo>
                  <a:cubicBezTo>
                    <a:pt x="2" y="4"/>
                    <a:pt x="3" y="6"/>
                    <a:pt x="8" y="7"/>
                  </a:cubicBezTo>
                  <a:cubicBezTo>
                    <a:pt x="7" y="8"/>
                    <a:pt x="6" y="9"/>
                    <a:pt x="5" y="10"/>
                  </a:cubicBezTo>
                  <a:cubicBezTo>
                    <a:pt x="2" y="8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43" name="Freeform 1068"/>
            <p:cNvSpPr>
              <a:spLocks/>
            </p:cNvSpPr>
            <p:nvPr userDrawn="1"/>
          </p:nvSpPr>
          <p:spPr bwMode="auto">
            <a:xfrm>
              <a:off x="264" y="223"/>
              <a:ext cx="31" cy="22"/>
            </a:xfrm>
            <a:custGeom>
              <a:avLst/>
              <a:gdLst>
                <a:gd name="T0" fmla="*/ 2 w 71"/>
                <a:gd name="T1" fmla="*/ 12 h 47"/>
                <a:gd name="T2" fmla="*/ 2 w 71"/>
                <a:gd name="T3" fmla="*/ 12 h 47"/>
                <a:gd name="T4" fmla="*/ 24 w 71"/>
                <a:gd name="T5" fmla="*/ 0 h 47"/>
                <a:gd name="T6" fmla="*/ 71 w 71"/>
                <a:gd name="T7" fmla="*/ 44 h 47"/>
                <a:gd name="T8" fmla="*/ 59 w 71"/>
                <a:gd name="T9" fmla="*/ 39 h 47"/>
                <a:gd name="T10" fmla="*/ 26 w 71"/>
                <a:gd name="T11" fmla="*/ 25 h 47"/>
                <a:gd name="T12" fmla="*/ 5 w 71"/>
                <a:gd name="T13" fmla="*/ 32 h 47"/>
                <a:gd name="T14" fmla="*/ 2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2" y="12"/>
                  </a:moveTo>
                  <a:lnTo>
                    <a:pt x="2" y="12"/>
                  </a:lnTo>
                  <a:cubicBezTo>
                    <a:pt x="4" y="6"/>
                    <a:pt x="13" y="0"/>
                    <a:pt x="24" y="0"/>
                  </a:cubicBezTo>
                  <a:cubicBezTo>
                    <a:pt x="37" y="19"/>
                    <a:pt x="51" y="32"/>
                    <a:pt x="71" y="44"/>
                  </a:cubicBezTo>
                  <a:cubicBezTo>
                    <a:pt x="69" y="47"/>
                    <a:pt x="63" y="41"/>
                    <a:pt x="59" y="39"/>
                  </a:cubicBezTo>
                  <a:cubicBezTo>
                    <a:pt x="50" y="33"/>
                    <a:pt x="38" y="25"/>
                    <a:pt x="26" y="25"/>
                  </a:cubicBezTo>
                  <a:cubicBezTo>
                    <a:pt x="17" y="24"/>
                    <a:pt x="10" y="27"/>
                    <a:pt x="5" y="32"/>
                  </a:cubicBezTo>
                  <a:cubicBezTo>
                    <a:pt x="1" y="28"/>
                    <a:pt x="0" y="18"/>
                    <a:pt x="2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44" name="Freeform 1069"/>
            <p:cNvSpPr>
              <a:spLocks/>
            </p:cNvSpPr>
            <p:nvPr userDrawn="1"/>
          </p:nvSpPr>
          <p:spPr bwMode="auto">
            <a:xfrm>
              <a:off x="202" y="222"/>
              <a:ext cx="41" cy="38"/>
            </a:xfrm>
            <a:custGeom>
              <a:avLst/>
              <a:gdLst>
                <a:gd name="T0" fmla="*/ 7 w 93"/>
                <a:gd name="T1" fmla="*/ 0 h 83"/>
                <a:gd name="T2" fmla="*/ 7 w 93"/>
                <a:gd name="T3" fmla="*/ 0 h 83"/>
                <a:gd name="T4" fmla="*/ 93 w 93"/>
                <a:gd name="T5" fmla="*/ 75 h 83"/>
                <a:gd name="T6" fmla="*/ 75 w 93"/>
                <a:gd name="T7" fmla="*/ 71 h 83"/>
                <a:gd name="T8" fmla="*/ 32 w 93"/>
                <a:gd name="T9" fmla="*/ 41 h 83"/>
                <a:gd name="T10" fmla="*/ 71 w 93"/>
                <a:gd name="T11" fmla="*/ 76 h 83"/>
                <a:gd name="T12" fmla="*/ 73 w 93"/>
                <a:gd name="T13" fmla="*/ 83 h 83"/>
                <a:gd name="T14" fmla="*/ 19 w 93"/>
                <a:gd name="T15" fmla="*/ 46 h 83"/>
                <a:gd name="T16" fmla="*/ 7 w 93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83">
                  <a:moveTo>
                    <a:pt x="7" y="0"/>
                  </a:moveTo>
                  <a:lnTo>
                    <a:pt x="7" y="0"/>
                  </a:lnTo>
                  <a:cubicBezTo>
                    <a:pt x="16" y="6"/>
                    <a:pt x="56" y="50"/>
                    <a:pt x="93" y="75"/>
                  </a:cubicBezTo>
                  <a:cubicBezTo>
                    <a:pt x="88" y="73"/>
                    <a:pt x="80" y="71"/>
                    <a:pt x="75" y="71"/>
                  </a:cubicBezTo>
                  <a:cubicBezTo>
                    <a:pt x="72" y="69"/>
                    <a:pt x="45" y="49"/>
                    <a:pt x="32" y="41"/>
                  </a:cubicBezTo>
                  <a:cubicBezTo>
                    <a:pt x="43" y="54"/>
                    <a:pt x="65" y="71"/>
                    <a:pt x="71" y="76"/>
                  </a:cubicBezTo>
                  <a:cubicBezTo>
                    <a:pt x="71" y="77"/>
                    <a:pt x="71" y="80"/>
                    <a:pt x="73" y="83"/>
                  </a:cubicBezTo>
                  <a:cubicBezTo>
                    <a:pt x="59" y="74"/>
                    <a:pt x="35" y="62"/>
                    <a:pt x="19" y="46"/>
                  </a:cubicBezTo>
                  <a:cubicBezTo>
                    <a:pt x="7" y="35"/>
                    <a:pt x="0" y="1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45" name="Freeform 1070"/>
            <p:cNvSpPr>
              <a:spLocks/>
            </p:cNvSpPr>
            <p:nvPr userDrawn="1"/>
          </p:nvSpPr>
          <p:spPr bwMode="auto">
            <a:xfrm>
              <a:off x="274" y="220"/>
              <a:ext cx="34" cy="40"/>
            </a:xfrm>
            <a:custGeom>
              <a:avLst/>
              <a:gdLst>
                <a:gd name="T0" fmla="*/ 2 w 76"/>
                <a:gd name="T1" fmla="*/ 6 h 89"/>
                <a:gd name="T2" fmla="*/ 2 w 76"/>
                <a:gd name="T3" fmla="*/ 6 h 89"/>
                <a:gd name="T4" fmla="*/ 7 w 76"/>
                <a:gd name="T5" fmla="*/ 3 h 89"/>
                <a:gd name="T6" fmla="*/ 23 w 76"/>
                <a:gd name="T7" fmla="*/ 28 h 89"/>
                <a:gd name="T8" fmla="*/ 45 w 76"/>
                <a:gd name="T9" fmla="*/ 42 h 89"/>
                <a:gd name="T10" fmla="*/ 68 w 76"/>
                <a:gd name="T11" fmla="*/ 62 h 89"/>
                <a:gd name="T12" fmla="*/ 75 w 76"/>
                <a:gd name="T13" fmla="*/ 89 h 89"/>
                <a:gd name="T14" fmla="*/ 46 w 76"/>
                <a:gd name="T15" fmla="*/ 48 h 89"/>
                <a:gd name="T16" fmla="*/ 17 w 76"/>
                <a:gd name="T17" fmla="*/ 25 h 89"/>
                <a:gd name="T18" fmla="*/ 2 w 76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89">
                  <a:moveTo>
                    <a:pt x="2" y="6"/>
                  </a:moveTo>
                  <a:lnTo>
                    <a:pt x="2" y="6"/>
                  </a:lnTo>
                  <a:cubicBezTo>
                    <a:pt x="0" y="2"/>
                    <a:pt x="6" y="0"/>
                    <a:pt x="7" y="3"/>
                  </a:cubicBezTo>
                  <a:cubicBezTo>
                    <a:pt x="11" y="13"/>
                    <a:pt x="17" y="22"/>
                    <a:pt x="23" y="28"/>
                  </a:cubicBezTo>
                  <a:cubicBezTo>
                    <a:pt x="28" y="33"/>
                    <a:pt x="38" y="39"/>
                    <a:pt x="45" y="42"/>
                  </a:cubicBezTo>
                  <a:cubicBezTo>
                    <a:pt x="52" y="46"/>
                    <a:pt x="64" y="55"/>
                    <a:pt x="68" y="62"/>
                  </a:cubicBezTo>
                  <a:cubicBezTo>
                    <a:pt x="72" y="69"/>
                    <a:pt x="76" y="79"/>
                    <a:pt x="75" y="89"/>
                  </a:cubicBezTo>
                  <a:cubicBezTo>
                    <a:pt x="71" y="75"/>
                    <a:pt x="59" y="56"/>
                    <a:pt x="46" y="48"/>
                  </a:cubicBezTo>
                  <a:cubicBezTo>
                    <a:pt x="35" y="41"/>
                    <a:pt x="24" y="34"/>
                    <a:pt x="17" y="25"/>
                  </a:cubicBezTo>
                  <a:cubicBezTo>
                    <a:pt x="12" y="19"/>
                    <a:pt x="6" y="13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46" name="Freeform 1071"/>
            <p:cNvSpPr>
              <a:spLocks/>
            </p:cNvSpPr>
            <p:nvPr userDrawn="1"/>
          </p:nvSpPr>
          <p:spPr bwMode="auto">
            <a:xfrm>
              <a:off x="278" y="218"/>
              <a:ext cx="38" cy="24"/>
            </a:xfrm>
            <a:custGeom>
              <a:avLst/>
              <a:gdLst>
                <a:gd name="T0" fmla="*/ 2 w 85"/>
                <a:gd name="T1" fmla="*/ 1 h 53"/>
                <a:gd name="T2" fmla="*/ 2 w 85"/>
                <a:gd name="T3" fmla="*/ 1 h 53"/>
                <a:gd name="T4" fmla="*/ 78 w 85"/>
                <a:gd name="T5" fmla="*/ 2 h 53"/>
                <a:gd name="T6" fmla="*/ 85 w 85"/>
                <a:gd name="T7" fmla="*/ 0 h 53"/>
                <a:gd name="T8" fmla="*/ 77 w 85"/>
                <a:gd name="T9" fmla="*/ 6 h 53"/>
                <a:gd name="T10" fmla="*/ 30 w 85"/>
                <a:gd name="T11" fmla="*/ 12 h 53"/>
                <a:gd name="T12" fmla="*/ 7 w 85"/>
                <a:gd name="T13" fmla="*/ 10 h 53"/>
                <a:gd name="T14" fmla="*/ 13 w 85"/>
                <a:gd name="T15" fmla="*/ 23 h 53"/>
                <a:gd name="T16" fmla="*/ 30 w 85"/>
                <a:gd name="T17" fmla="*/ 16 h 53"/>
                <a:gd name="T18" fmla="*/ 59 w 85"/>
                <a:gd name="T19" fmla="*/ 14 h 53"/>
                <a:gd name="T20" fmla="*/ 81 w 85"/>
                <a:gd name="T21" fmla="*/ 15 h 53"/>
                <a:gd name="T22" fmla="*/ 46 w 85"/>
                <a:gd name="T23" fmla="*/ 18 h 53"/>
                <a:gd name="T24" fmla="*/ 69 w 85"/>
                <a:gd name="T25" fmla="*/ 50 h 53"/>
                <a:gd name="T26" fmla="*/ 35 w 85"/>
                <a:gd name="T27" fmla="*/ 21 h 53"/>
                <a:gd name="T28" fmla="*/ 60 w 85"/>
                <a:gd name="T29" fmla="*/ 53 h 53"/>
                <a:gd name="T30" fmla="*/ 27 w 85"/>
                <a:gd name="T31" fmla="*/ 27 h 53"/>
                <a:gd name="T32" fmla="*/ 39 w 85"/>
                <a:gd name="T33" fmla="*/ 45 h 53"/>
                <a:gd name="T34" fmla="*/ 19 w 85"/>
                <a:gd name="T35" fmla="*/ 32 h 53"/>
                <a:gd name="T36" fmla="*/ 0 w 85"/>
                <a:gd name="T37" fmla="*/ 4 h 53"/>
                <a:gd name="T38" fmla="*/ 2 w 85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53">
                  <a:moveTo>
                    <a:pt x="2" y="1"/>
                  </a:moveTo>
                  <a:lnTo>
                    <a:pt x="2" y="1"/>
                  </a:lnTo>
                  <a:cubicBezTo>
                    <a:pt x="16" y="1"/>
                    <a:pt x="61" y="2"/>
                    <a:pt x="78" y="2"/>
                  </a:cubicBezTo>
                  <a:cubicBezTo>
                    <a:pt x="80" y="2"/>
                    <a:pt x="83" y="1"/>
                    <a:pt x="85" y="0"/>
                  </a:cubicBezTo>
                  <a:cubicBezTo>
                    <a:pt x="84" y="2"/>
                    <a:pt x="79" y="4"/>
                    <a:pt x="77" y="6"/>
                  </a:cubicBezTo>
                  <a:cubicBezTo>
                    <a:pt x="64" y="12"/>
                    <a:pt x="47" y="14"/>
                    <a:pt x="30" y="12"/>
                  </a:cubicBezTo>
                  <a:cubicBezTo>
                    <a:pt x="26" y="11"/>
                    <a:pt x="15" y="7"/>
                    <a:pt x="7" y="10"/>
                  </a:cubicBezTo>
                  <a:cubicBezTo>
                    <a:pt x="7" y="14"/>
                    <a:pt x="12" y="21"/>
                    <a:pt x="13" y="23"/>
                  </a:cubicBezTo>
                  <a:cubicBezTo>
                    <a:pt x="18" y="19"/>
                    <a:pt x="23" y="18"/>
                    <a:pt x="30" y="16"/>
                  </a:cubicBezTo>
                  <a:cubicBezTo>
                    <a:pt x="39" y="13"/>
                    <a:pt x="49" y="13"/>
                    <a:pt x="59" y="14"/>
                  </a:cubicBezTo>
                  <a:cubicBezTo>
                    <a:pt x="65" y="15"/>
                    <a:pt x="74" y="16"/>
                    <a:pt x="81" y="15"/>
                  </a:cubicBezTo>
                  <a:cubicBezTo>
                    <a:pt x="73" y="21"/>
                    <a:pt x="60" y="22"/>
                    <a:pt x="46" y="18"/>
                  </a:cubicBezTo>
                  <a:cubicBezTo>
                    <a:pt x="56" y="25"/>
                    <a:pt x="67" y="37"/>
                    <a:pt x="69" y="50"/>
                  </a:cubicBezTo>
                  <a:cubicBezTo>
                    <a:pt x="61" y="38"/>
                    <a:pt x="48" y="28"/>
                    <a:pt x="35" y="21"/>
                  </a:cubicBezTo>
                  <a:cubicBezTo>
                    <a:pt x="45" y="30"/>
                    <a:pt x="56" y="45"/>
                    <a:pt x="60" y="53"/>
                  </a:cubicBezTo>
                  <a:cubicBezTo>
                    <a:pt x="49" y="47"/>
                    <a:pt x="35" y="36"/>
                    <a:pt x="27" y="27"/>
                  </a:cubicBezTo>
                  <a:cubicBezTo>
                    <a:pt x="29" y="32"/>
                    <a:pt x="34" y="40"/>
                    <a:pt x="39" y="45"/>
                  </a:cubicBezTo>
                  <a:cubicBezTo>
                    <a:pt x="37" y="44"/>
                    <a:pt x="26" y="39"/>
                    <a:pt x="19" y="32"/>
                  </a:cubicBezTo>
                  <a:cubicBezTo>
                    <a:pt x="12" y="26"/>
                    <a:pt x="4" y="13"/>
                    <a:pt x="0" y="4"/>
                  </a:cubicBezTo>
                  <a:cubicBezTo>
                    <a:pt x="0" y="2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47" name="Freeform 1072"/>
            <p:cNvSpPr>
              <a:spLocks/>
            </p:cNvSpPr>
            <p:nvPr userDrawn="1"/>
          </p:nvSpPr>
          <p:spPr bwMode="auto">
            <a:xfrm>
              <a:off x="210" y="199"/>
              <a:ext cx="32" cy="55"/>
            </a:xfrm>
            <a:custGeom>
              <a:avLst/>
              <a:gdLst>
                <a:gd name="T0" fmla="*/ 13 w 70"/>
                <a:gd name="T1" fmla="*/ 0 h 121"/>
                <a:gd name="T2" fmla="*/ 13 w 70"/>
                <a:gd name="T3" fmla="*/ 0 h 121"/>
                <a:gd name="T4" fmla="*/ 66 w 70"/>
                <a:gd name="T5" fmla="*/ 84 h 121"/>
                <a:gd name="T6" fmla="*/ 63 w 70"/>
                <a:gd name="T7" fmla="*/ 95 h 121"/>
                <a:gd name="T8" fmla="*/ 24 w 70"/>
                <a:gd name="T9" fmla="*/ 47 h 121"/>
                <a:gd name="T10" fmla="*/ 63 w 70"/>
                <a:gd name="T11" fmla="*/ 104 h 121"/>
                <a:gd name="T12" fmla="*/ 70 w 70"/>
                <a:gd name="T13" fmla="*/ 121 h 121"/>
                <a:gd name="T14" fmla="*/ 7 w 70"/>
                <a:gd name="T15" fmla="*/ 40 h 121"/>
                <a:gd name="T16" fmla="*/ 13 w 70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21">
                  <a:moveTo>
                    <a:pt x="13" y="0"/>
                  </a:moveTo>
                  <a:lnTo>
                    <a:pt x="13" y="0"/>
                  </a:lnTo>
                  <a:cubicBezTo>
                    <a:pt x="19" y="12"/>
                    <a:pt x="47" y="63"/>
                    <a:pt x="66" y="84"/>
                  </a:cubicBezTo>
                  <a:cubicBezTo>
                    <a:pt x="65" y="87"/>
                    <a:pt x="63" y="91"/>
                    <a:pt x="63" y="95"/>
                  </a:cubicBezTo>
                  <a:cubicBezTo>
                    <a:pt x="52" y="83"/>
                    <a:pt x="38" y="62"/>
                    <a:pt x="24" y="47"/>
                  </a:cubicBezTo>
                  <a:cubicBezTo>
                    <a:pt x="32" y="67"/>
                    <a:pt x="52" y="94"/>
                    <a:pt x="63" y="104"/>
                  </a:cubicBezTo>
                  <a:cubicBezTo>
                    <a:pt x="64" y="108"/>
                    <a:pt x="66" y="116"/>
                    <a:pt x="70" y="121"/>
                  </a:cubicBezTo>
                  <a:cubicBezTo>
                    <a:pt x="44" y="101"/>
                    <a:pt x="14" y="64"/>
                    <a:pt x="7" y="40"/>
                  </a:cubicBezTo>
                  <a:cubicBezTo>
                    <a:pt x="0" y="17"/>
                    <a:pt x="6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48" name="Freeform 1073"/>
            <p:cNvSpPr>
              <a:spLocks/>
            </p:cNvSpPr>
            <p:nvPr userDrawn="1"/>
          </p:nvSpPr>
          <p:spPr bwMode="auto">
            <a:xfrm>
              <a:off x="305" y="278"/>
              <a:ext cx="4" cy="5"/>
            </a:xfrm>
            <a:custGeom>
              <a:avLst/>
              <a:gdLst>
                <a:gd name="T0" fmla="*/ 9 w 9"/>
                <a:gd name="T1" fmla="*/ 0 h 11"/>
                <a:gd name="T2" fmla="*/ 9 w 9"/>
                <a:gd name="T3" fmla="*/ 0 h 11"/>
                <a:gd name="T4" fmla="*/ 0 w 9"/>
                <a:gd name="T5" fmla="*/ 11 h 11"/>
                <a:gd name="T6" fmla="*/ 9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9" y="0"/>
                  </a:moveTo>
                  <a:lnTo>
                    <a:pt x="9" y="0"/>
                  </a:lnTo>
                  <a:cubicBezTo>
                    <a:pt x="8" y="4"/>
                    <a:pt x="5" y="8"/>
                    <a:pt x="0" y="11"/>
                  </a:cubicBezTo>
                  <a:cubicBezTo>
                    <a:pt x="4" y="7"/>
                    <a:pt x="5" y="5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49" name="Freeform 1074"/>
            <p:cNvSpPr>
              <a:spLocks/>
            </p:cNvSpPr>
            <p:nvPr userDrawn="1"/>
          </p:nvSpPr>
          <p:spPr bwMode="auto">
            <a:xfrm>
              <a:off x="288" y="285"/>
              <a:ext cx="6" cy="7"/>
            </a:xfrm>
            <a:custGeom>
              <a:avLst/>
              <a:gdLst>
                <a:gd name="T0" fmla="*/ 3 w 13"/>
                <a:gd name="T1" fmla="*/ 0 h 15"/>
                <a:gd name="T2" fmla="*/ 3 w 13"/>
                <a:gd name="T3" fmla="*/ 0 h 15"/>
                <a:gd name="T4" fmla="*/ 13 w 13"/>
                <a:gd name="T5" fmla="*/ 4 h 15"/>
                <a:gd name="T6" fmla="*/ 4 w 13"/>
                <a:gd name="T7" fmla="*/ 4 h 15"/>
                <a:gd name="T8" fmla="*/ 10 w 13"/>
                <a:gd name="T9" fmla="*/ 15 h 15"/>
                <a:gd name="T10" fmla="*/ 3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3" y="0"/>
                  </a:moveTo>
                  <a:lnTo>
                    <a:pt x="3" y="0"/>
                  </a:lnTo>
                  <a:cubicBezTo>
                    <a:pt x="5" y="2"/>
                    <a:pt x="9" y="4"/>
                    <a:pt x="13" y="4"/>
                  </a:cubicBezTo>
                  <a:cubicBezTo>
                    <a:pt x="10" y="5"/>
                    <a:pt x="7" y="5"/>
                    <a:pt x="4" y="4"/>
                  </a:cubicBezTo>
                  <a:cubicBezTo>
                    <a:pt x="4" y="6"/>
                    <a:pt x="6" y="12"/>
                    <a:pt x="10" y="15"/>
                  </a:cubicBezTo>
                  <a:cubicBezTo>
                    <a:pt x="4" y="13"/>
                    <a:pt x="0" y="4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50" name="Freeform 1075"/>
            <p:cNvSpPr>
              <a:spLocks/>
            </p:cNvSpPr>
            <p:nvPr userDrawn="1"/>
          </p:nvSpPr>
          <p:spPr bwMode="auto">
            <a:xfrm>
              <a:off x="268" y="230"/>
              <a:ext cx="4" cy="4"/>
            </a:xfrm>
            <a:custGeom>
              <a:avLst/>
              <a:gdLst>
                <a:gd name="T0" fmla="*/ 5 w 8"/>
                <a:gd name="T1" fmla="*/ 1 h 7"/>
                <a:gd name="T2" fmla="*/ 5 w 8"/>
                <a:gd name="T3" fmla="*/ 1 h 7"/>
                <a:gd name="T4" fmla="*/ 6 w 8"/>
                <a:gd name="T5" fmla="*/ 4 h 7"/>
                <a:gd name="T6" fmla="*/ 8 w 8"/>
                <a:gd name="T7" fmla="*/ 5 h 7"/>
                <a:gd name="T8" fmla="*/ 0 w 8"/>
                <a:gd name="T9" fmla="*/ 7 h 7"/>
                <a:gd name="T10" fmla="*/ 5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5" y="1"/>
                  </a:moveTo>
                  <a:lnTo>
                    <a:pt x="5" y="1"/>
                  </a:lnTo>
                  <a:cubicBezTo>
                    <a:pt x="8" y="0"/>
                    <a:pt x="6" y="3"/>
                    <a:pt x="6" y="4"/>
                  </a:cubicBezTo>
                  <a:cubicBezTo>
                    <a:pt x="8" y="3"/>
                    <a:pt x="8" y="4"/>
                    <a:pt x="8" y="5"/>
                  </a:cubicBezTo>
                  <a:cubicBezTo>
                    <a:pt x="5" y="5"/>
                    <a:pt x="3" y="6"/>
                    <a:pt x="0" y="7"/>
                  </a:cubicBezTo>
                  <a:cubicBezTo>
                    <a:pt x="1" y="5"/>
                    <a:pt x="2" y="2"/>
                    <a:pt x="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51" name="Freeform 1076"/>
            <p:cNvSpPr>
              <a:spLocks/>
            </p:cNvSpPr>
            <p:nvPr userDrawn="1"/>
          </p:nvSpPr>
          <p:spPr bwMode="auto">
            <a:xfrm>
              <a:off x="246" y="221"/>
              <a:ext cx="2" cy="3"/>
            </a:xfrm>
            <a:custGeom>
              <a:avLst/>
              <a:gdLst>
                <a:gd name="T0" fmla="*/ 5 w 5"/>
                <a:gd name="T1" fmla="*/ 0 h 6"/>
                <a:gd name="T2" fmla="*/ 5 w 5"/>
                <a:gd name="T3" fmla="*/ 0 h 6"/>
                <a:gd name="T4" fmla="*/ 3 w 5"/>
                <a:gd name="T5" fmla="*/ 6 h 6"/>
                <a:gd name="T6" fmla="*/ 5 w 5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5" y="0"/>
                  </a:moveTo>
                  <a:lnTo>
                    <a:pt x="5" y="0"/>
                  </a:lnTo>
                  <a:cubicBezTo>
                    <a:pt x="3" y="2"/>
                    <a:pt x="3" y="3"/>
                    <a:pt x="3" y="6"/>
                  </a:cubicBezTo>
                  <a:cubicBezTo>
                    <a:pt x="0" y="4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52" name="Freeform 1077"/>
            <p:cNvSpPr>
              <a:spLocks/>
            </p:cNvSpPr>
            <p:nvPr userDrawn="1"/>
          </p:nvSpPr>
          <p:spPr bwMode="auto">
            <a:xfrm>
              <a:off x="209" y="201"/>
              <a:ext cx="16" cy="29"/>
            </a:xfrm>
            <a:custGeom>
              <a:avLst/>
              <a:gdLst>
                <a:gd name="T0" fmla="*/ 16 w 36"/>
                <a:gd name="T1" fmla="*/ 0 h 63"/>
                <a:gd name="T2" fmla="*/ 16 w 36"/>
                <a:gd name="T3" fmla="*/ 0 h 63"/>
                <a:gd name="T4" fmla="*/ 36 w 36"/>
                <a:gd name="T5" fmla="*/ 36 h 63"/>
                <a:gd name="T6" fmla="*/ 15 w 36"/>
                <a:gd name="T7" fmla="*/ 5 h 63"/>
                <a:gd name="T8" fmla="*/ 26 w 36"/>
                <a:gd name="T9" fmla="*/ 63 h 63"/>
                <a:gd name="T10" fmla="*/ 16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16" y="0"/>
                  </a:moveTo>
                  <a:lnTo>
                    <a:pt x="16" y="0"/>
                  </a:lnTo>
                  <a:cubicBezTo>
                    <a:pt x="18" y="5"/>
                    <a:pt x="29" y="25"/>
                    <a:pt x="36" y="36"/>
                  </a:cubicBezTo>
                  <a:cubicBezTo>
                    <a:pt x="29" y="26"/>
                    <a:pt x="19" y="12"/>
                    <a:pt x="15" y="5"/>
                  </a:cubicBezTo>
                  <a:cubicBezTo>
                    <a:pt x="5" y="20"/>
                    <a:pt x="20" y="48"/>
                    <a:pt x="26" y="63"/>
                  </a:cubicBezTo>
                  <a:cubicBezTo>
                    <a:pt x="17" y="49"/>
                    <a:pt x="0" y="15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53" name="Freeform 1078"/>
            <p:cNvSpPr>
              <a:spLocks/>
            </p:cNvSpPr>
            <p:nvPr userDrawn="1"/>
          </p:nvSpPr>
          <p:spPr bwMode="auto">
            <a:xfrm>
              <a:off x="201" y="247"/>
              <a:ext cx="17" cy="15"/>
            </a:xfrm>
            <a:custGeom>
              <a:avLst/>
              <a:gdLst>
                <a:gd name="T0" fmla="*/ 0 w 38"/>
                <a:gd name="T1" fmla="*/ 0 h 34"/>
                <a:gd name="T2" fmla="*/ 0 w 38"/>
                <a:gd name="T3" fmla="*/ 0 h 34"/>
                <a:gd name="T4" fmla="*/ 38 w 38"/>
                <a:gd name="T5" fmla="*/ 14 h 34"/>
                <a:gd name="T6" fmla="*/ 3 w 38"/>
                <a:gd name="T7" fmla="*/ 3 h 34"/>
                <a:gd name="T8" fmla="*/ 29 w 38"/>
                <a:gd name="T9" fmla="*/ 34 h 34"/>
                <a:gd name="T10" fmla="*/ 0 w 3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4">
                  <a:moveTo>
                    <a:pt x="0" y="0"/>
                  </a:moveTo>
                  <a:lnTo>
                    <a:pt x="0" y="0"/>
                  </a:lnTo>
                  <a:cubicBezTo>
                    <a:pt x="12" y="1"/>
                    <a:pt x="29" y="7"/>
                    <a:pt x="38" y="14"/>
                  </a:cubicBezTo>
                  <a:cubicBezTo>
                    <a:pt x="32" y="10"/>
                    <a:pt x="13" y="4"/>
                    <a:pt x="3" y="3"/>
                  </a:cubicBezTo>
                  <a:cubicBezTo>
                    <a:pt x="8" y="21"/>
                    <a:pt x="19" y="27"/>
                    <a:pt x="29" y="34"/>
                  </a:cubicBezTo>
                  <a:cubicBezTo>
                    <a:pt x="18" y="28"/>
                    <a:pt x="0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54" name="Freeform 1079"/>
            <p:cNvSpPr>
              <a:spLocks/>
            </p:cNvSpPr>
            <p:nvPr userDrawn="1"/>
          </p:nvSpPr>
          <p:spPr bwMode="auto">
            <a:xfrm>
              <a:off x="203" y="225"/>
              <a:ext cx="17" cy="21"/>
            </a:xfrm>
            <a:custGeom>
              <a:avLst/>
              <a:gdLst>
                <a:gd name="T0" fmla="*/ 6 w 39"/>
                <a:gd name="T1" fmla="*/ 0 h 48"/>
                <a:gd name="T2" fmla="*/ 6 w 39"/>
                <a:gd name="T3" fmla="*/ 0 h 48"/>
                <a:gd name="T4" fmla="*/ 39 w 39"/>
                <a:gd name="T5" fmla="*/ 31 h 48"/>
                <a:gd name="T6" fmla="*/ 8 w 39"/>
                <a:gd name="T7" fmla="*/ 5 h 48"/>
                <a:gd name="T8" fmla="*/ 27 w 39"/>
                <a:gd name="T9" fmla="*/ 48 h 48"/>
                <a:gd name="T10" fmla="*/ 6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6" y="0"/>
                  </a:moveTo>
                  <a:lnTo>
                    <a:pt x="6" y="0"/>
                  </a:lnTo>
                  <a:cubicBezTo>
                    <a:pt x="11" y="3"/>
                    <a:pt x="33" y="24"/>
                    <a:pt x="39" y="31"/>
                  </a:cubicBezTo>
                  <a:cubicBezTo>
                    <a:pt x="31" y="24"/>
                    <a:pt x="17" y="10"/>
                    <a:pt x="8" y="5"/>
                  </a:cubicBezTo>
                  <a:cubicBezTo>
                    <a:pt x="6" y="24"/>
                    <a:pt x="22" y="42"/>
                    <a:pt x="27" y="48"/>
                  </a:cubicBezTo>
                  <a:cubicBezTo>
                    <a:pt x="17" y="40"/>
                    <a:pt x="0" y="2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55" name="Freeform 1080"/>
            <p:cNvSpPr>
              <a:spLocks/>
            </p:cNvSpPr>
            <p:nvPr userDrawn="1"/>
          </p:nvSpPr>
          <p:spPr bwMode="auto">
            <a:xfrm>
              <a:off x="240" y="239"/>
              <a:ext cx="9" cy="19"/>
            </a:xfrm>
            <a:custGeom>
              <a:avLst/>
              <a:gdLst>
                <a:gd name="T0" fmla="*/ 5 w 20"/>
                <a:gd name="T1" fmla="*/ 0 h 41"/>
                <a:gd name="T2" fmla="*/ 5 w 20"/>
                <a:gd name="T3" fmla="*/ 0 h 41"/>
                <a:gd name="T4" fmla="*/ 15 w 20"/>
                <a:gd name="T5" fmla="*/ 16 h 41"/>
                <a:gd name="T6" fmla="*/ 6 w 20"/>
                <a:gd name="T7" fmla="*/ 8 h 41"/>
                <a:gd name="T8" fmla="*/ 20 w 20"/>
                <a:gd name="T9" fmla="*/ 41 h 41"/>
                <a:gd name="T10" fmla="*/ 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10" y="11"/>
                    <a:pt x="15" y="16"/>
                  </a:cubicBezTo>
                  <a:cubicBezTo>
                    <a:pt x="11" y="14"/>
                    <a:pt x="6" y="9"/>
                    <a:pt x="6" y="8"/>
                  </a:cubicBezTo>
                  <a:cubicBezTo>
                    <a:pt x="4" y="17"/>
                    <a:pt x="13" y="34"/>
                    <a:pt x="20" y="41"/>
                  </a:cubicBezTo>
                  <a:cubicBezTo>
                    <a:pt x="4" y="29"/>
                    <a:pt x="0" y="11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56" name="Freeform 1081"/>
            <p:cNvSpPr>
              <a:spLocks/>
            </p:cNvSpPr>
            <p:nvPr userDrawn="1"/>
          </p:nvSpPr>
          <p:spPr bwMode="auto">
            <a:xfrm>
              <a:off x="237" y="257"/>
              <a:ext cx="10" cy="11"/>
            </a:xfrm>
            <a:custGeom>
              <a:avLst/>
              <a:gdLst>
                <a:gd name="T0" fmla="*/ 0 w 23"/>
                <a:gd name="T1" fmla="*/ 0 h 23"/>
                <a:gd name="T2" fmla="*/ 0 w 23"/>
                <a:gd name="T3" fmla="*/ 0 h 23"/>
                <a:gd name="T4" fmla="*/ 23 w 23"/>
                <a:gd name="T5" fmla="*/ 10 h 23"/>
                <a:gd name="T6" fmla="*/ 3 w 23"/>
                <a:gd name="T7" fmla="*/ 3 h 23"/>
                <a:gd name="T8" fmla="*/ 15 w 23"/>
                <a:gd name="T9" fmla="*/ 23 h 23"/>
                <a:gd name="T10" fmla="*/ 0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20" y="7"/>
                    <a:pt x="23" y="10"/>
                  </a:cubicBezTo>
                  <a:cubicBezTo>
                    <a:pt x="17" y="7"/>
                    <a:pt x="11" y="4"/>
                    <a:pt x="3" y="3"/>
                  </a:cubicBezTo>
                  <a:cubicBezTo>
                    <a:pt x="4" y="8"/>
                    <a:pt x="10" y="17"/>
                    <a:pt x="15" y="23"/>
                  </a:cubicBezTo>
                  <a:cubicBezTo>
                    <a:pt x="6" y="17"/>
                    <a:pt x="0" y="6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57" name="Freeform 1082"/>
            <p:cNvSpPr>
              <a:spLocks/>
            </p:cNvSpPr>
            <p:nvPr userDrawn="1"/>
          </p:nvSpPr>
          <p:spPr bwMode="auto">
            <a:xfrm>
              <a:off x="199" y="263"/>
              <a:ext cx="16" cy="13"/>
            </a:xfrm>
            <a:custGeom>
              <a:avLst/>
              <a:gdLst>
                <a:gd name="T0" fmla="*/ 0 w 35"/>
                <a:gd name="T1" fmla="*/ 1 h 28"/>
                <a:gd name="T2" fmla="*/ 0 w 35"/>
                <a:gd name="T3" fmla="*/ 1 h 28"/>
                <a:gd name="T4" fmla="*/ 35 w 35"/>
                <a:gd name="T5" fmla="*/ 8 h 28"/>
                <a:gd name="T6" fmla="*/ 4 w 35"/>
                <a:gd name="T7" fmla="*/ 4 h 28"/>
                <a:gd name="T8" fmla="*/ 33 w 35"/>
                <a:gd name="T9" fmla="*/ 28 h 28"/>
                <a:gd name="T10" fmla="*/ 0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0" y="1"/>
                  </a:moveTo>
                  <a:lnTo>
                    <a:pt x="0" y="1"/>
                  </a:lnTo>
                  <a:cubicBezTo>
                    <a:pt x="11" y="0"/>
                    <a:pt x="27" y="4"/>
                    <a:pt x="35" y="8"/>
                  </a:cubicBezTo>
                  <a:cubicBezTo>
                    <a:pt x="24" y="6"/>
                    <a:pt x="19" y="3"/>
                    <a:pt x="4" y="4"/>
                  </a:cubicBezTo>
                  <a:cubicBezTo>
                    <a:pt x="8" y="11"/>
                    <a:pt x="22" y="23"/>
                    <a:pt x="33" y="28"/>
                  </a:cubicBezTo>
                  <a:cubicBezTo>
                    <a:pt x="15" y="22"/>
                    <a:pt x="2" y="9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58" name="Freeform 1083"/>
            <p:cNvSpPr>
              <a:spLocks/>
            </p:cNvSpPr>
            <p:nvPr userDrawn="1"/>
          </p:nvSpPr>
          <p:spPr bwMode="auto">
            <a:xfrm>
              <a:off x="233" y="269"/>
              <a:ext cx="9" cy="9"/>
            </a:xfrm>
            <a:custGeom>
              <a:avLst/>
              <a:gdLst>
                <a:gd name="T0" fmla="*/ 22 w 22"/>
                <a:gd name="T1" fmla="*/ 5 h 20"/>
                <a:gd name="T2" fmla="*/ 22 w 22"/>
                <a:gd name="T3" fmla="*/ 5 h 20"/>
                <a:gd name="T4" fmla="*/ 3 w 22"/>
                <a:gd name="T5" fmla="*/ 6 h 20"/>
                <a:gd name="T6" fmla="*/ 16 w 22"/>
                <a:gd name="T7" fmla="*/ 20 h 20"/>
                <a:gd name="T8" fmla="*/ 0 w 22"/>
                <a:gd name="T9" fmla="*/ 5 h 20"/>
                <a:gd name="T10" fmla="*/ 22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22" y="5"/>
                  </a:moveTo>
                  <a:lnTo>
                    <a:pt x="22" y="5"/>
                  </a:lnTo>
                  <a:cubicBezTo>
                    <a:pt x="15" y="3"/>
                    <a:pt x="10" y="2"/>
                    <a:pt x="3" y="6"/>
                  </a:cubicBezTo>
                  <a:cubicBezTo>
                    <a:pt x="4" y="12"/>
                    <a:pt x="11" y="18"/>
                    <a:pt x="16" y="20"/>
                  </a:cubicBezTo>
                  <a:cubicBezTo>
                    <a:pt x="9" y="19"/>
                    <a:pt x="1" y="13"/>
                    <a:pt x="0" y="5"/>
                  </a:cubicBezTo>
                  <a:cubicBezTo>
                    <a:pt x="7" y="0"/>
                    <a:pt x="16" y="2"/>
                    <a:pt x="22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59" name="Freeform 1084"/>
            <p:cNvSpPr>
              <a:spLocks/>
            </p:cNvSpPr>
            <p:nvPr userDrawn="1"/>
          </p:nvSpPr>
          <p:spPr bwMode="auto">
            <a:xfrm>
              <a:off x="246" y="276"/>
              <a:ext cx="7" cy="3"/>
            </a:xfrm>
            <a:custGeom>
              <a:avLst/>
              <a:gdLst>
                <a:gd name="T0" fmla="*/ 0 w 15"/>
                <a:gd name="T1" fmla="*/ 0 h 6"/>
                <a:gd name="T2" fmla="*/ 0 w 15"/>
                <a:gd name="T3" fmla="*/ 0 h 6"/>
                <a:gd name="T4" fmla="*/ 15 w 15"/>
                <a:gd name="T5" fmla="*/ 4 h 6"/>
                <a:gd name="T6" fmla="*/ 15 w 15"/>
                <a:gd name="T7" fmla="*/ 6 h 6"/>
                <a:gd name="T8" fmla="*/ 0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0" y="0"/>
                  </a:moveTo>
                  <a:lnTo>
                    <a:pt x="0" y="0"/>
                  </a:lnTo>
                  <a:cubicBezTo>
                    <a:pt x="5" y="1"/>
                    <a:pt x="10" y="2"/>
                    <a:pt x="15" y="4"/>
                  </a:cubicBezTo>
                  <a:lnTo>
                    <a:pt x="15" y="6"/>
                  </a:lnTo>
                  <a:cubicBezTo>
                    <a:pt x="11" y="4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60" name="Freeform 1085"/>
            <p:cNvSpPr>
              <a:spLocks/>
            </p:cNvSpPr>
            <p:nvPr userDrawn="1"/>
          </p:nvSpPr>
          <p:spPr bwMode="auto">
            <a:xfrm>
              <a:off x="255" y="273"/>
              <a:ext cx="8" cy="8"/>
            </a:xfrm>
            <a:custGeom>
              <a:avLst/>
              <a:gdLst>
                <a:gd name="T0" fmla="*/ 19 w 19"/>
                <a:gd name="T1" fmla="*/ 4 h 19"/>
                <a:gd name="T2" fmla="*/ 19 w 19"/>
                <a:gd name="T3" fmla="*/ 4 h 19"/>
                <a:gd name="T4" fmla="*/ 3 w 19"/>
                <a:gd name="T5" fmla="*/ 5 h 19"/>
                <a:gd name="T6" fmla="*/ 10 w 19"/>
                <a:gd name="T7" fmla="*/ 19 h 19"/>
                <a:gd name="T8" fmla="*/ 0 w 19"/>
                <a:gd name="T9" fmla="*/ 4 h 19"/>
                <a:gd name="T10" fmla="*/ 19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9" y="4"/>
                  </a:moveTo>
                  <a:lnTo>
                    <a:pt x="19" y="4"/>
                  </a:lnTo>
                  <a:cubicBezTo>
                    <a:pt x="13" y="3"/>
                    <a:pt x="7" y="3"/>
                    <a:pt x="3" y="5"/>
                  </a:cubicBezTo>
                  <a:cubicBezTo>
                    <a:pt x="3" y="10"/>
                    <a:pt x="6" y="16"/>
                    <a:pt x="10" y="19"/>
                  </a:cubicBezTo>
                  <a:cubicBezTo>
                    <a:pt x="4" y="17"/>
                    <a:pt x="0" y="9"/>
                    <a:pt x="0" y="4"/>
                  </a:cubicBezTo>
                  <a:cubicBezTo>
                    <a:pt x="4" y="2"/>
                    <a:pt x="11" y="0"/>
                    <a:pt x="19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61" name="Freeform 1086"/>
            <p:cNvSpPr>
              <a:spLocks/>
            </p:cNvSpPr>
            <p:nvPr userDrawn="1"/>
          </p:nvSpPr>
          <p:spPr bwMode="auto">
            <a:xfrm>
              <a:off x="255" y="253"/>
              <a:ext cx="8" cy="16"/>
            </a:xfrm>
            <a:custGeom>
              <a:avLst/>
              <a:gdLst>
                <a:gd name="T0" fmla="*/ 3 w 17"/>
                <a:gd name="T1" fmla="*/ 0 h 34"/>
                <a:gd name="T2" fmla="*/ 3 w 17"/>
                <a:gd name="T3" fmla="*/ 0 h 34"/>
                <a:gd name="T4" fmla="*/ 17 w 17"/>
                <a:gd name="T5" fmla="*/ 15 h 34"/>
                <a:gd name="T6" fmla="*/ 5 w 17"/>
                <a:gd name="T7" fmla="*/ 6 h 34"/>
                <a:gd name="T8" fmla="*/ 14 w 17"/>
                <a:gd name="T9" fmla="*/ 34 h 34"/>
                <a:gd name="T10" fmla="*/ 3 w 17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4">
                  <a:moveTo>
                    <a:pt x="3" y="0"/>
                  </a:moveTo>
                  <a:lnTo>
                    <a:pt x="3" y="0"/>
                  </a:lnTo>
                  <a:cubicBezTo>
                    <a:pt x="6" y="4"/>
                    <a:pt x="14" y="12"/>
                    <a:pt x="17" y="15"/>
                  </a:cubicBezTo>
                  <a:cubicBezTo>
                    <a:pt x="12" y="12"/>
                    <a:pt x="8" y="10"/>
                    <a:pt x="5" y="6"/>
                  </a:cubicBezTo>
                  <a:cubicBezTo>
                    <a:pt x="3" y="16"/>
                    <a:pt x="11" y="31"/>
                    <a:pt x="14" y="34"/>
                  </a:cubicBezTo>
                  <a:cubicBezTo>
                    <a:pt x="4" y="26"/>
                    <a:pt x="0" y="13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62" name="Freeform 1087"/>
            <p:cNvSpPr>
              <a:spLocks/>
            </p:cNvSpPr>
            <p:nvPr userDrawn="1"/>
          </p:nvSpPr>
          <p:spPr bwMode="auto">
            <a:xfrm>
              <a:off x="263" y="264"/>
              <a:ext cx="9" cy="9"/>
            </a:xfrm>
            <a:custGeom>
              <a:avLst/>
              <a:gdLst>
                <a:gd name="T0" fmla="*/ 0 w 20"/>
                <a:gd name="T1" fmla="*/ 0 h 21"/>
                <a:gd name="T2" fmla="*/ 0 w 20"/>
                <a:gd name="T3" fmla="*/ 0 h 21"/>
                <a:gd name="T4" fmla="*/ 20 w 20"/>
                <a:gd name="T5" fmla="*/ 18 h 21"/>
                <a:gd name="T6" fmla="*/ 20 w 20"/>
                <a:gd name="T7" fmla="*/ 20 h 21"/>
                <a:gd name="T8" fmla="*/ 18 w 20"/>
                <a:gd name="T9" fmla="*/ 21 h 21"/>
                <a:gd name="T10" fmla="*/ 0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lnTo>
                    <a:pt x="0" y="0"/>
                  </a:lnTo>
                  <a:cubicBezTo>
                    <a:pt x="8" y="5"/>
                    <a:pt x="20" y="18"/>
                    <a:pt x="20" y="18"/>
                  </a:cubicBezTo>
                  <a:lnTo>
                    <a:pt x="20" y="20"/>
                  </a:lnTo>
                  <a:lnTo>
                    <a:pt x="18" y="21"/>
                  </a:lnTo>
                  <a:cubicBezTo>
                    <a:pt x="18" y="21"/>
                    <a:pt x="4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63" name="Freeform 1088"/>
            <p:cNvSpPr>
              <a:spLocks/>
            </p:cNvSpPr>
            <p:nvPr userDrawn="1"/>
          </p:nvSpPr>
          <p:spPr bwMode="auto">
            <a:xfrm>
              <a:off x="267" y="268"/>
              <a:ext cx="4" cy="5"/>
            </a:xfrm>
            <a:custGeom>
              <a:avLst/>
              <a:gdLst>
                <a:gd name="T0" fmla="*/ 0 w 10"/>
                <a:gd name="T1" fmla="*/ 0 h 11"/>
                <a:gd name="T2" fmla="*/ 0 w 10"/>
                <a:gd name="T3" fmla="*/ 0 h 11"/>
                <a:gd name="T4" fmla="*/ 10 w 10"/>
                <a:gd name="T5" fmla="*/ 10 h 11"/>
                <a:gd name="T6" fmla="*/ 9 w 10"/>
                <a:gd name="T7" fmla="*/ 11 h 11"/>
                <a:gd name="T8" fmla="*/ 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10" y="10"/>
                    <a:pt x="10" y="10"/>
                  </a:cubicBezTo>
                  <a:lnTo>
                    <a:pt x="9" y="11"/>
                  </a:lnTo>
                  <a:cubicBezTo>
                    <a:pt x="9" y="1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64" name="Freeform 1089"/>
            <p:cNvSpPr>
              <a:spLocks/>
            </p:cNvSpPr>
            <p:nvPr userDrawn="1"/>
          </p:nvSpPr>
          <p:spPr bwMode="auto">
            <a:xfrm>
              <a:off x="261" y="278"/>
              <a:ext cx="7" cy="5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8 h 11"/>
                <a:gd name="T6" fmla="*/ 15 w 15"/>
                <a:gd name="T7" fmla="*/ 10 h 11"/>
                <a:gd name="T8" fmla="*/ 13 w 15"/>
                <a:gd name="T9" fmla="*/ 11 h 11"/>
                <a:gd name="T10" fmla="*/ 0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8" y="3"/>
                    <a:pt x="13" y="6"/>
                    <a:pt x="15" y="8"/>
                  </a:cubicBezTo>
                  <a:cubicBezTo>
                    <a:pt x="15" y="8"/>
                    <a:pt x="15" y="10"/>
                    <a:pt x="15" y="10"/>
                  </a:cubicBezTo>
                  <a:lnTo>
                    <a:pt x="13" y="11"/>
                  </a:lnTo>
                  <a:cubicBezTo>
                    <a:pt x="10" y="9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65" name="Freeform 1090"/>
            <p:cNvSpPr>
              <a:spLocks/>
            </p:cNvSpPr>
            <p:nvPr userDrawn="1"/>
          </p:nvSpPr>
          <p:spPr bwMode="auto">
            <a:xfrm>
              <a:off x="264" y="280"/>
              <a:ext cx="3" cy="2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3 h 4"/>
                <a:gd name="T6" fmla="*/ 5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6" y="3"/>
                    <a:pt x="6" y="3"/>
                  </a:cubicBezTo>
                  <a:lnTo>
                    <a:pt x="5" y="4"/>
                  </a:lnTo>
                  <a:cubicBezTo>
                    <a:pt x="5" y="4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66" name="Freeform 1091"/>
            <p:cNvSpPr>
              <a:spLocks/>
            </p:cNvSpPr>
            <p:nvPr userDrawn="1"/>
          </p:nvSpPr>
          <p:spPr bwMode="auto">
            <a:xfrm>
              <a:off x="223" y="314"/>
              <a:ext cx="25" cy="28"/>
            </a:xfrm>
            <a:custGeom>
              <a:avLst/>
              <a:gdLst>
                <a:gd name="T0" fmla="*/ 53 w 56"/>
                <a:gd name="T1" fmla="*/ 0 h 63"/>
                <a:gd name="T2" fmla="*/ 53 w 56"/>
                <a:gd name="T3" fmla="*/ 0 h 63"/>
                <a:gd name="T4" fmla="*/ 53 w 56"/>
                <a:gd name="T5" fmla="*/ 5 h 63"/>
                <a:gd name="T6" fmla="*/ 24 w 56"/>
                <a:gd name="T7" fmla="*/ 40 h 63"/>
                <a:gd name="T8" fmla="*/ 54 w 56"/>
                <a:gd name="T9" fmla="*/ 11 h 63"/>
                <a:gd name="T10" fmla="*/ 56 w 56"/>
                <a:gd name="T11" fmla="*/ 17 h 63"/>
                <a:gd name="T12" fmla="*/ 23 w 56"/>
                <a:gd name="T13" fmla="*/ 56 h 63"/>
                <a:gd name="T14" fmla="*/ 3 w 56"/>
                <a:gd name="T15" fmla="*/ 58 h 63"/>
                <a:gd name="T16" fmla="*/ 6 w 56"/>
                <a:gd name="T17" fmla="*/ 40 h 63"/>
                <a:gd name="T18" fmla="*/ 53 w 56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63">
                  <a:moveTo>
                    <a:pt x="53" y="0"/>
                  </a:moveTo>
                  <a:lnTo>
                    <a:pt x="53" y="0"/>
                  </a:lnTo>
                  <a:cubicBezTo>
                    <a:pt x="53" y="2"/>
                    <a:pt x="53" y="4"/>
                    <a:pt x="53" y="5"/>
                  </a:cubicBezTo>
                  <a:cubicBezTo>
                    <a:pt x="50" y="9"/>
                    <a:pt x="31" y="30"/>
                    <a:pt x="24" y="40"/>
                  </a:cubicBezTo>
                  <a:cubicBezTo>
                    <a:pt x="31" y="33"/>
                    <a:pt x="49" y="17"/>
                    <a:pt x="54" y="11"/>
                  </a:cubicBezTo>
                  <a:cubicBezTo>
                    <a:pt x="54" y="11"/>
                    <a:pt x="56" y="14"/>
                    <a:pt x="56" y="17"/>
                  </a:cubicBezTo>
                  <a:cubicBezTo>
                    <a:pt x="55" y="17"/>
                    <a:pt x="28" y="50"/>
                    <a:pt x="23" y="56"/>
                  </a:cubicBezTo>
                  <a:cubicBezTo>
                    <a:pt x="17" y="63"/>
                    <a:pt x="9" y="58"/>
                    <a:pt x="3" y="58"/>
                  </a:cubicBezTo>
                  <a:cubicBezTo>
                    <a:pt x="3" y="52"/>
                    <a:pt x="0" y="47"/>
                    <a:pt x="6" y="40"/>
                  </a:cubicBezTo>
                  <a:cubicBezTo>
                    <a:pt x="9" y="37"/>
                    <a:pt x="48" y="4"/>
                    <a:pt x="5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67" name="Freeform 1092"/>
            <p:cNvSpPr>
              <a:spLocks/>
            </p:cNvSpPr>
            <p:nvPr userDrawn="1"/>
          </p:nvSpPr>
          <p:spPr bwMode="auto">
            <a:xfrm>
              <a:off x="213" y="310"/>
              <a:ext cx="34" cy="22"/>
            </a:xfrm>
            <a:custGeom>
              <a:avLst/>
              <a:gdLst>
                <a:gd name="T0" fmla="*/ 0 w 76"/>
                <a:gd name="T1" fmla="*/ 39 h 47"/>
                <a:gd name="T2" fmla="*/ 0 w 76"/>
                <a:gd name="T3" fmla="*/ 39 h 47"/>
                <a:gd name="T4" fmla="*/ 19 w 76"/>
                <a:gd name="T5" fmla="*/ 15 h 47"/>
                <a:gd name="T6" fmla="*/ 57 w 76"/>
                <a:gd name="T7" fmla="*/ 0 h 47"/>
                <a:gd name="T8" fmla="*/ 61 w 76"/>
                <a:gd name="T9" fmla="*/ 1 h 47"/>
                <a:gd name="T10" fmla="*/ 28 w 76"/>
                <a:gd name="T11" fmla="*/ 23 h 47"/>
                <a:gd name="T12" fmla="*/ 67 w 76"/>
                <a:gd name="T13" fmla="*/ 3 h 47"/>
                <a:gd name="T14" fmla="*/ 76 w 76"/>
                <a:gd name="T15" fmla="*/ 2 h 47"/>
                <a:gd name="T16" fmla="*/ 24 w 76"/>
                <a:gd name="T17" fmla="*/ 39 h 47"/>
                <a:gd name="T18" fmla="*/ 0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0" y="39"/>
                  </a:moveTo>
                  <a:lnTo>
                    <a:pt x="0" y="39"/>
                  </a:lnTo>
                  <a:cubicBezTo>
                    <a:pt x="1" y="33"/>
                    <a:pt x="1" y="22"/>
                    <a:pt x="19" y="15"/>
                  </a:cubicBezTo>
                  <a:cubicBezTo>
                    <a:pt x="24" y="13"/>
                    <a:pt x="52" y="1"/>
                    <a:pt x="57" y="0"/>
                  </a:cubicBezTo>
                  <a:cubicBezTo>
                    <a:pt x="59" y="0"/>
                    <a:pt x="61" y="1"/>
                    <a:pt x="61" y="1"/>
                  </a:cubicBezTo>
                  <a:cubicBezTo>
                    <a:pt x="57" y="3"/>
                    <a:pt x="39" y="15"/>
                    <a:pt x="28" y="23"/>
                  </a:cubicBezTo>
                  <a:cubicBezTo>
                    <a:pt x="41" y="19"/>
                    <a:pt x="65" y="4"/>
                    <a:pt x="67" y="3"/>
                  </a:cubicBezTo>
                  <a:cubicBezTo>
                    <a:pt x="69" y="3"/>
                    <a:pt x="72" y="4"/>
                    <a:pt x="76" y="2"/>
                  </a:cubicBezTo>
                  <a:cubicBezTo>
                    <a:pt x="69" y="7"/>
                    <a:pt x="34" y="34"/>
                    <a:pt x="24" y="39"/>
                  </a:cubicBezTo>
                  <a:cubicBezTo>
                    <a:pt x="9" y="47"/>
                    <a:pt x="5" y="41"/>
                    <a:pt x="0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68" name="Freeform 1093"/>
            <p:cNvSpPr>
              <a:spLocks/>
            </p:cNvSpPr>
            <p:nvPr userDrawn="1"/>
          </p:nvSpPr>
          <p:spPr bwMode="auto">
            <a:xfrm>
              <a:off x="205" y="302"/>
              <a:ext cx="36" cy="15"/>
            </a:xfrm>
            <a:custGeom>
              <a:avLst/>
              <a:gdLst>
                <a:gd name="T0" fmla="*/ 79 w 79"/>
                <a:gd name="T1" fmla="*/ 0 h 33"/>
                <a:gd name="T2" fmla="*/ 79 w 79"/>
                <a:gd name="T3" fmla="*/ 0 h 33"/>
                <a:gd name="T4" fmla="*/ 75 w 79"/>
                <a:gd name="T5" fmla="*/ 6 h 33"/>
                <a:gd name="T6" fmla="*/ 35 w 79"/>
                <a:gd name="T7" fmla="*/ 17 h 33"/>
                <a:gd name="T8" fmla="*/ 74 w 79"/>
                <a:gd name="T9" fmla="*/ 11 h 33"/>
                <a:gd name="T10" fmla="*/ 74 w 79"/>
                <a:gd name="T11" fmla="*/ 15 h 33"/>
                <a:gd name="T12" fmla="*/ 33 w 79"/>
                <a:gd name="T13" fmla="*/ 29 h 33"/>
                <a:gd name="T14" fmla="*/ 0 w 79"/>
                <a:gd name="T15" fmla="*/ 25 h 33"/>
                <a:gd name="T16" fmla="*/ 24 w 79"/>
                <a:gd name="T17" fmla="*/ 8 h 33"/>
                <a:gd name="T18" fmla="*/ 79 w 79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33">
                  <a:moveTo>
                    <a:pt x="79" y="0"/>
                  </a:moveTo>
                  <a:lnTo>
                    <a:pt x="79" y="0"/>
                  </a:lnTo>
                  <a:cubicBezTo>
                    <a:pt x="77" y="2"/>
                    <a:pt x="76" y="4"/>
                    <a:pt x="75" y="6"/>
                  </a:cubicBezTo>
                  <a:cubicBezTo>
                    <a:pt x="73" y="7"/>
                    <a:pt x="48" y="12"/>
                    <a:pt x="35" y="17"/>
                  </a:cubicBezTo>
                  <a:cubicBezTo>
                    <a:pt x="49" y="17"/>
                    <a:pt x="74" y="11"/>
                    <a:pt x="74" y="11"/>
                  </a:cubicBezTo>
                  <a:cubicBezTo>
                    <a:pt x="74" y="12"/>
                    <a:pt x="74" y="14"/>
                    <a:pt x="74" y="15"/>
                  </a:cubicBezTo>
                  <a:cubicBezTo>
                    <a:pt x="65" y="20"/>
                    <a:pt x="38" y="27"/>
                    <a:pt x="33" y="29"/>
                  </a:cubicBezTo>
                  <a:cubicBezTo>
                    <a:pt x="23" y="33"/>
                    <a:pt x="5" y="31"/>
                    <a:pt x="0" y="25"/>
                  </a:cubicBezTo>
                  <a:cubicBezTo>
                    <a:pt x="5" y="15"/>
                    <a:pt x="15" y="9"/>
                    <a:pt x="24" y="8"/>
                  </a:cubicBezTo>
                  <a:cubicBezTo>
                    <a:pt x="36" y="6"/>
                    <a:pt x="65" y="2"/>
                    <a:pt x="7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69" name="Freeform 1094"/>
            <p:cNvSpPr>
              <a:spLocks/>
            </p:cNvSpPr>
            <p:nvPr userDrawn="1"/>
          </p:nvSpPr>
          <p:spPr bwMode="auto">
            <a:xfrm>
              <a:off x="202" y="294"/>
              <a:ext cx="16" cy="10"/>
            </a:xfrm>
            <a:custGeom>
              <a:avLst/>
              <a:gdLst>
                <a:gd name="T0" fmla="*/ 29 w 35"/>
                <a:gd name="T1" fmla="*/ 0 h 22"/>
                <a:gd name="T2" fmla="*/ 29 w 35"/>
                <a:gd name="T3" fmla="*/ 0 h 22"/>
                <a:gd name="T4" fmla="*/ 4 w 35"/>
                <a:gd name="T5" fmla="*/ 10 h 22"/>
                <a:gd name="T6" fmla="*/ 35 w 35"/>
                <a:gd name="T7" fmla="*/ 20 h 22"/>
                <a:gd name="T8" fmla="*/ 0 w 35"/>
                <a:gd name="T9" fmla="*/ 10 h 22"/>
                <a:gd name="T10" fmla="*/ 29 w 35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2">
                  <a:moveTo>
                    <a:pt x="29" y="0"/>
                  </a:moveTo>
                  <a:lnTo>
                    <a:pt x="29" y="0"/>
                  </a:lnTo>
                  <a:cubicBezTo>
                    <a:pt x="20" y="1"/>
                    <a:pt x="9" y="5"/>
                    <a:pt x="4" y="10"/>
                  </a:cubicBezTo>
                  <a:cubicBezTo>
                    <a:pt x="8" y="17"/>
                    <a:pt x="26" y="20"/>
                    <a:pt x="35" y="20"/>
                  </a:cubicBezTo>
                  <a:cubicBezTo>
                    <a:pt x="19" y="22"/>
                    <a:pt x="4" y="18"/>
                    <a:pt x="0" y="10"/>
                  </a:cubicBezTo>
                  <a:cubicBezTo>
                    <a:pt x="6" y="3"/>
                    <a:pt x="20" y="0"/>
                    <a:pt x="2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70" name="Freeform 1095"/>
            <p:cNvSpPr>
              <a:spLocks/>
            </p:cNvSpPr>
            <p:nvPr userDrawn="1"/>
          </p:nvSpPr>
          <p:spPr bwMode="auto">
            <a:xfrm>
              <a:off x="199" y="279"/>
              <a:ext cx="17" cy="11"/>
            </a:xfrm>
            <a:custGeom>
              <a:avLst/>
              <a:gdLst>
                <a:gd name="T0" fmla="*/ 36 w 36"/>
                <a:gd name="T1" fmla="*/ 3 h 23"/>
                <a:gd name="T2" fmla="*/ 36 w 36"/>
                <a:gd name="T3" fmla="*/ 3 h 23"/>
                <a:gd name="T4" fmla="*/ 6 w 36"/>
                <a:gd name="T5" fmla="*/ 6 h 23"/>
                <a:gd name="T6" fmla="*/ 35 w 36"/>
                <a:gd name="T7" fmla="*/ 23 h 23"/>
                <a:gd name="T8" fmla="*/ 0 w 36"/>
                <a:gd name="T9" fmla="*/ 4 h 23"/>
                <a:gd name="T10" fmla="*/ 36 w 36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3">
                  <a:moveTo>
                    <a:pt x="36" y="3"/>
                  </a:moveTo>
                  <a:lnTo>
                    <a:pt x="36" y="3"/>
                  </a:lnTo>
                  <a:cubicBezTo>
                    <a:pt x="26" y="2"/>
                    <a:pt x="14" y="2"/>
                    <a:pt x="6" y="6"/>
                  </a:cubicBezTo>
                  <a:cubicBezTo>
                    <a:pt x="9" y="11"/>
                    <a:pt x="21" y="20"/>
                    <a:pt x="35" y="23"/>
                  </a:cubicBezTo>
                  <a:cubicBezTo>
                    <a:pt x="24" y="22"/>
                    <a:pt x="4" y="14"/>
                    <a:pt x="0" y="4"/>
                  </a:cubicBezTo>
                  <a:cubicBezTo>
                    <a:pt x="9" y="0"/>
                    <a:pt x="29" y="0"/>
                    <a:pt x="36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71" name="Freeform 1096"/>
            <p:cNvSpPr>
              <a:spLocks/>
            </p:cNvSpPr>
            <p:nvPr userDrawn="1"/>
          </p:nvSpPr>
          <p:spPr bwMode="auto">
            <a:xfrm>
              <a:off x="233" y="281"/>
              <a:ext cx="9" cy="9"/>
            </a:xfrm>
            <a:custGeom>
              <a:avLst/>
              <a:gdLst>
                <a:gd name="T0" fmla="*/ 21 w 21"/>
                <a:gd name="T1" fmla="*/ 3 h 19"/>
                <a:gd name="T2" fmla="*/ 21 w 21"/>
                <a:gd name="T3" fmla="*/ 3 h 19"/>
                <a:gd name="T4" fmla="*/ 3 w 21"/>
                <a:gd name="T5" fmla="*/ 9 h 19"/>
                <a:gd name="T6" fmla="*/ 16 w 21"/>
                <a:gd name="T7" fmla="*/ 19 h 19"/>
                <a:gd name="T8" fmla="*/ 0 w 21"/>
                <a:gd name="T9" fmla="*/ 8 h 19"/>
                <a:gd name="T10" fmla="*/ 21 w 21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9">
                  <a:moveTo>
                    <a:pt x="21" y="3"/>
                  </a:moveTo>
                  <a:lnTo>
                    <a:pt x="21" y="3"/>
                  </a:lnTo>
                  <a:cubicBezTo>
                    <a:pt x="12" y="2"/>
                    <a:pt x="6" y="5"/>
                    <a:pt x="3" y="9"/>
                  </a:cubicBezTo>
                  <a:cubicBezTo>
                    <a:pt x="5" y="14"/>
                    <a:pt x="11" y="18"/>
                    <a:pt x="16" y="19"/>
                  </a:cubicBezTo>
                  <a:cubicBezTo>
                    <a:pt x="9" y="19"/>
                    <a:pt x="2" y="14"/>
                    <a:pt x="0" y="8"/>
                  </a:cubicBezTo>
                  <a:cubicBezTo>
                    <a:pt x="4" y="3"/>
                    <a:pt x="14" y="0"/>
                    <a:pt x="21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72" name="Freeform 1097"/>
            <p:cNvSpPr>
              <a:spLocks/>
            </p:cNvSpPr>
            <p:nvPr userDrawn="1"/>
          </p:nvSpPr>
          <p:spPr bwMode="auto">
            <a:xfrm>
              <a:off x="254" y="284"/>
              <a:ext cx="7" cy="9"/>
            </a:xfrm>
            <a:custGeom>
              <a:avLst/>
              <a:gdLst>
                <a:gd name="T0" fmla="*/ 16 w 16"/>
                <a:gd name="T1" fmla="*/ 2 h 19"/>
                <a:gd name="T2" fmla="*/ 16 w 16"/>
                <a:gd name="T3" fmla="*/ 2 h 19"/>
                <a:gd name="T4" fmla="*/ 3 w 16"/>
                <a:gd name="T5" fmla="*/ 8 h 19"/>
                <a:gd name="T6" fmla="*/ 11 w 16"/>
                <a:gd name="T7" fmla="*/ 19 h 19"/>
                <a:gd name="T8" fmla="*/ 0 w 16"/>
                <a:gd name="T9" fmla="*/ 8 h 19"/>
                <a:gd name="T10" fmla="*/ 16 w 16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9">
                  <a:moveTo>
                    <a:pt x="16" y="2"/>
                  </a:moveTo>
                  <a:lnTo>
                    <a:pt x="16" y="2"/>
                  </a:lnTo>
                  <a:cubicBezTo>
                    <a:pt x="10" y="2"/>
                    <a:pt x="6" y="5"/>
                    <a:pt x="3" y="8"/>
                  </a:cubicBezTo>
                  <a:cubicBezTo>
                    <a:pt x="5" y="12"/>
                    <a:pt x="7" y="17"/>
                    <a:pt x="11" y="19"/>
                  </a:cubicBezTo>
                  <a:cubicBezTo>
                    <a:pt x="5" y="18"/>
                    <a:pt x="2" y="13"/>
                    <a:pt x="0" y="8"/>
                  </a:cubicBezTo>
                  <a:cubicBezTo>
                    <a:pt x="3" y="5"/>
                    <a:pt x="8" y="0"/>
                    <a:pt x="16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73" name="Freeform 1098"/>
            <p:cNvSpPr>
              <a:spLocks/>
            </p:cNvSpPr>
            <p:nvPr userDrawn="1"/>
          </p:nvSpPr>
          <p:spPr bwMode="auto">
            <a:xfrm>
              <a:off x="229" y="305"/>
              <a:ext cx="10" cy="3"/>
            </a:xfrm>
            <a:custGeom>
              <a:avLst/>
              <a:gdLst>
                <a:gd name="T0" fmla="*/ 0 w 22"/>
                <a:gd name="T1" fmla="*/ 6 h 6"/>
                <a:gd name="T2" fmla="*/ 0 w 22"/>
                <a:gd name="T3" fmla="*/ 6 h 6"/>
                <a:gd name="T4" fmla="*/ 22 w 22"/>
                <a:gd name="T5" fmla="*/ 0 h 6"/>
                <a:gd name="T6" fmla="*/ 21 w 22"/>
                <a:gd name="T7" fmla="*/ 2 h 6"/>
                <a:gd name="T8" fmla="*/ 0 w 2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6">
                  <a:moveTo>
                    <a:pt x="0" y="6"/>
                  </a:moveTo>
                  <a:lnTo>
                    <a:pt x="0" y="6"/>
                  </a:lnTo>
                  <a:cubicBezTo>
                    <a:pt x="11" y="3"/>
                    <a:pt x="17" y="1"/>
                    <a:pt x="22" y="0"/>
                  </a:cubicBezTo>
                  <a:lnTo>
                    <a:pt x="21" y="2"/>
                  </a:lnTo>
                  <a:cubicBezTo>
                    <a:pt x="15" y="4"/>
                    <a:pt x="9" y="4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74" name="Freeform 1099"/>
            <p:cNvSpPr>
              <a:spLocks/>
            </p:cNvSpPr>
            <p:nvPr userDrawn="1"/>
          </p:nvSpPr>
          <p:spPr bwMode="auto">
            <a:xfrm>
              <a:off x="207" y="307"/>
              <a:ext cx="13" cy="9"/>
            </a:xfrm>
            <a:custGeom>
              <a:avLst/>
              <a:gdLst>
                <a:gd name="T0" fmla="*/ 23 w 30"/>
                <a:gd name="T1" fmla="*/ 0 h 21"/>
                <a:gd name="T2" fmla="*/ 23 w 30"/>
                <a:gd name="T3" fmla="*/ 0 h 21"/>
                <a:gd name="T4" fmla="*/ 4 w 30"/>
                <a:gd name="T5" fmla="*/ 13 h 21"/>
                <a:gd name="T6" fmla="*/ 30 w 30"/>
                <a:gd name="T7" fmla="*/ 17 h 21"/>
                <a:gd name="T8" fmla="*/ 0 w 30"/>
                <a:gd name="T9" fmla="*/ 14 h 21"/>
                <a:gd name="T10" fmla="*/ 23 w 3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1">
                  <a:moveTo>
                    <a:pt x="23" y="0"/>
                  </a:moveTo>
                  <a:lnTo>
                    <a:pt x="23" y="0"/>
                  </a:lnTo>
                  <a:cubicBezTo>
                    <a:pt x="16" y="1"/>
                    <a:pt x="8" y="7"/>
                    <a:pt x="4" y="13"/>
                  </a:cubicBezTo>
                  <a:cubicBezTo>
                    <a:pt x="13" y="20"/>
                    <a:pt x="23" y="18"/>
                    <a:pt x="30" y="17"/>
                  </a:cubicBezTo>
                  <a:cubicBezTo>
                    <a:pt x="22" y="20"/>
                    <a:pt x="9" y="21"/>
                    <a:pt x="0" y="14"/>
                  </a:cubicBezTo>
                  <a:cubicBezTo>
                    <a:pt x="5" y="5"/>
                    <a:pt x="15" y="0"/>
                    <a:pt x="2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75" name="Freeform 1100"/>
            <p:cNvSpPr>
              <a:spLocks/>
            </p:cNvSpPr>
            <p:nvPr userDrawn="1"/>
          </p:nvSpPr>
          <p:spPr bwMode="auto">
            <a:xfrm>
              <a:off x="286" y="428"/>
              <a:ext cx="10" cy="14"/>
            </a:xfrm>
            <a:custGeom>
              <a:avLst/>
              <a:gdLst>
                <a:gd name="T0" fmla="*/ 12 w 23"/>
                <a:gd name="T1" fmla="*/ 2 h 31"/>
                <a:gd name="T2" fmla="*/ 12 w 23"/>
                <a:gd name="T3" fmla="*/ 2 h 31"/>
                <a:gd name="T4" fmla="*/ 23 w 23"/>
                <a:gd name="T5" fmla="*/ 31 h 31"/>
                <a:gd name="T6" fmla="*/ 9 w 23"/>
                <a:gd name="T7" fmla="*/ 3 h 31"/>
                <a:gd name="T8" fmla="*/ 0 w 23"/>
                <a:gd name="T9" fmla="*/ 8 h 31"/>
                <a:gd name="T10" fmla="*/ 12 w 23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1">
                  <a:moveTo>
                    <a:pt x="12" y="2"/>
                  </a:moveTo>
                  <a:lnTo>
                    <a:pt x="12" y="2"/>
                  </a:lnTo>
                  <a:cubicBezTo>
                    <a:pt x="11" y="8"/>
                    <a:pt x="10" y="26"/>
                    <a:pt x="23" y="31"/>
                  </a:cubicBezTo>
                  <a:cubicBezTo>
                    <a:pt x="10" y="28"/>
                    <a:pt x="7" y="13"/>
                    <a:pt x="9" y="3"/>
                  </a:cubicBezTo>
                  <a:cubicBezTo>
                    <a:pt x="7" y="3"/>
                    <a:pt x="3" y="5"/>
                    <a:pt x="0" y="8"/>
                  </a:cubicBezTo>
                  <a:cubicBezTo>
                    <a:pt x="2" y="3"/>
                    <a:pt x="6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76" name="Freeform 1101"/>
            <p:cNvSpPr>
              <a:spLocks/>
            </p:cNvSpPr>
            <p:nvPr userDrawn="1"/>
          </p:nvSpPr>
          <p:spPr bwMode="auto">
            <a:xfrm>
              <a:off x="281" y="424"/>
              <a:ext cx="9" cy="9"/>
            </a:xfrm>
            <a:custGeom>
              <a:avLst/>
              <a:gdLst>
                <a:gd name="T0" fmla="*/ 19 w 19"/>
                <a:gd name="T1" fmla="*/ 0 h 21"/>
                <a:gd name="T2" fmla="*/ 19 w 19"/>
                <a:gd name="T3" fmla="*/ 0 h 21"/>
                <a:gd name="T4" fmla="*/ 4 w 19"/>
                <a:gd name="T5" fmla="*/ 21 h 21"/>
                <a:gd name="T6" fmla="*/ 19 w 19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1">
                  <a:moveTo>
                    <a:pt x="19" y="0"/>
                  </a:moveTo>
                  <a:lnTo>
                    <a:pt x="19" y="0"/>
                  </a:lnTo>
                  <a:cubicBezTo>
                    <a:pt x="5" y="4"/>
                    <a:pt x="4" y="15"/>
                    <a:pt x="4" y="21"/>
                  </a:cubicBezTo>
                  <a:cubicBezTo>
                    <a:pt x="0" y="9"/>
                    <a:pt x="7" y="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77" name="Freeform 1102"/>
            <p:cNvSpPr>
              <a:spLocks/>
            </p:cNvSpPr>
            <p:nvPr userDrawn="1"/>
          </p:nvSpPr>
          <p:spPr bwMode="auto">
            <a:xfrm>
              <a:off x="288" y="418"/>
              <a:ext cx="5" cy="1"/>
            </a:xfrm>
            <a:custGeom>
              <a:avLst/>
              <a:gdLst>
                <a:gd name="T0" fmla="*/ 6 w 11"/>
                <a:gd name="T1" fmla="*/ 0 h 2"/>
                <a:gd name="T2" fmla="*/ 6 w 11"/>
                <a:gd name="T3" fmla="*/ 0 h 2"/>
                <a:gd name="T4" fmla="*/ 4 w 11"/>
                <a:gd name="T5" fmla="*/ 2 h 2"/>
                <a:gd name="T6" fmla="*/ 0 w 11"/>
                <a:gd name="T7" fmla="*/ 1 h 2"/>
                <a:gd name="T8" fmla="*/ 6 w 1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">
                  <a:moveTo>
                    <a:pt x="6" y="0"/>
                  </a:moveTo>
                  <a:lnTo>
                    <a:pt x="6" y="0"/>
                  </a:lnTo>
                  <a:cubicBezTo>
                    <a:pt x="11" y="0"/>
                    <a:pt x="5" y="2"/>
                    <a:pt x="4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2" y="1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78" name="Freeform 1103"/>
            <p:cNvSpPr>
              <a:spLocks/>
            </p:cNvSpPr>
            <p:nvPr userDrawn="1"/>
          </p:nvSpPr>
          <p:spPr bwMode="auto">
            <a:xfrm>
              <a:off x="281" y="413"/>
              <a:ext cx="6" cy="8"/>
            </a:xfrm>
            <a:custGeom>
              <a:avLst/>
              <a:gdLst>
                <a:gd name="T0" fmla="*/ 5 w 14"/>
                <a:gd name="T1" fmla="*/ 0 h 16"/>
                <a:gd name="T2" fmla="*/ 5 w 14"/>
                <a:gd name="T3" fmla="*/ 0 h 16"/>
                <a:gd name="T4" fmla="*/ 14 w 14"/>
                <a:gd name="T5" fmla="*/ 15 h 16"/>
                <a:gd name="T6" fmla="*/ 5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5" y="0"/>
                  </a:moveTo>
                  <a:lnTo>
                    <a:pt x="5" y="0"/>
                  </a:lnTo>
                  <a:cubicBezTo>
                    <a:pt x="5" y="5"/>
                    <a:pt x="6" y="12"/>
                    <a:pt x="14" y="15"/>
                  </a:cubicBezTo>
                  <a:cubicBezTo>
                    <a:pt x="7" y="16"/>
                    <a:pt x="0" y="8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79" name="Freeform 1104"/>
            <p:cNvSpPr>
              <a:spLocks/>
            </p:cNvSpPr>
            <p:nvPr userDrawn="1"/>
          </p:nvSpPr>
          <p:spPr bwMode="auto">
            <a:xfrm>
              <a:off x="310" y="407"/>
              <a:ext cx="13" cy="37"/>
            </a:xfrm>
            <a:custGeom>
              <a:avLst/>
              <a:gdLst>
                <a:gd name="T0" fmla="*/ 28 w 28"/>
                <a:gd name="T1" fmla="*/ 0 h 83"/>
                <a:gd name="T2" fmla="*/ 28 w 28"/>
                <a:gd name="T3" fmla="*/ 0 h 83"/>
                <a:gd name="T4" fmla="*/ 6 w 28"/>
                <a:gd name="T5" fmla="*/ 45 h 83"/>
                <a:gd name="T6" fmla="*/ 16 w 28"/>
                <a:gd name="T7" fmla="*/ 83 h 83"/>
                <a:gd name="T8" fmla="*/ 4 w 28"/>
                <a:gd name="T9" fmla="*/ 45 h 83"/>
                <a:gd name="T10" fmla="*/ 28 w 28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83">
                  <a:moveTo>
                    <a:pt x="28" y="0"/>
                  </a:moveTo>
                  <a:lnTo>
                    <a:pt x="28" y="0"/>
                  </a:lnTo>
                  <a:cubicBezTo>
                    <a:pt x="23" y="12"/>
                    <a:pt x="10" y="28"/>
                    <a:pt x="6" y="45"/>
                  </a:cubicBezTo>
                  <a:cubicBezTo>
                    <a:pt x="3" y="61"/>
                    <a:pt x="8" y="77"/>
                    <a:pt x="16" y="83"/>
                  </a:cubicBezTo>
                  <a:cubicBezTo>
                    <a:pt x="7" y="78"/>
                    <a:pt x="0" y="64"/>
                    <a:pt x="4" y="45"/>
                  </a:cubicBezTo>
                  <a:cubicBezTo>
                    <a:pt x="8" y="28"/>
                    <a:pt x="19" y="14"/>
                    <a:pt x="2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80" name="Freeform 1105"/>
            <p:cNvSpPr>
              <a:spLocks/>
            </p:cNvSpPr>
            <p:nvPr userDrawn="1"/>
          </p:nvSpPr>
          <p:spPr bwMode="auto">
            <a:xfrm>
              <a:off x="290" y="403"/>
              <a:ext cx="26" cy="36"/>
            </a:xfrm>
            <a:custGeom>
              <a:avLst/>
              <a:gdLst>
                <a:gd name="T0" fmla="*/ 58 w 58"/>
                <a:gd name="T1" fmla="*/ 0 h 80"/>
                <a:gd name="T2" fmla="*/ 58 w 58"/>
                <a:gd name="T3" fmla="*/ 0 h 80"/>
                <a:gd name="T4" fmla="*/ 34 w 58"/>
                <a:gd name="T5" fmla="*/ 16 h 80"/>
                <a:gd name="T6" fmla="*/ 8 w 58"/>
                <a:gd name="T7" fmla="*/ 59 h 80"/>
                <a:gd name="T8" fmla="*/ 24 w 58"/>
                <a:gd name="T9" fmla="*/ 78 h 80"/>
                <a:gd name="T10" fmla="*/ 8 w 58"/>
                <a:gd name="T11" fmla="*/ 71 h 80"/>
                <a:gd name="T12" fmla="*/ 26 w 58"/>
                <a:gd name="T13" fmla="*/ 18 h 80"/>
                <a:gd name="T14" fmla="*/ 58 w 5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80">
                  <a:moveTo>
                    <a:pt x="58" y="0"/>
                  </a:moveTo>
                  <a:lnTo>
                    <a:pt x="58" y="0"/>
                  </a:lnTo>
                  <a:cubicBezTo>
                    <a:pt x="51" y="6"/>
                    <a:pt x="38" y="13"/>
                    <a:pt x="34" y="16"/>
                  </a:cubicBezTo>
                  <a:cubicBezTo>
                    <a:pt x="23" y="23"/>
                    <a:pt x="6" y="36"/>
                    <a:pt x="8" y="59"/>
                  </a:cubicBezTo>
                  <a:cubicBezTo>
                    <a:pt x="10" y="78"/>
                    <a:pt x="19" y="78"/>
                    <a:pt x="24" y="78"/>
                  </a:cubicBezTo>
                  <a:cubicBezTo>
                    <a:pt x="17" y="80"/>
                    <a:pt x="11" y="77"/>
                    <a:pt x="8" y="71"/>
                  </a:cubicBezTo>
                  <a:cubicBezTo>
                    <a:pt x="0" y="54"/>
                    <a:pt x="8" y="31"/>
                    <a:pt x="26" y="18"/>
                  </a:cubicBezTo>
                  <a:cubicBezTo>
                    <a:pt x="36" y="12"/>
                    <a:pt x="46" y="7"/>
                    <a:pt x="5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81" name="Freeform 1106"/>
            <p:cNvSpPr>
              <a:spLocks/>
            </p:cNvSpPr>
            <p:nvPr userDrawn="1"/>
          </p:nvSpPr>
          <p:spPr bwMode="auto">
            <a:xfrm>
              <a:off x="300" y="424"/>
              <a:ext cx="8" cy="4"/>
            </a:xfrm>
            <a:custGeom>
              <a:avLst/>
              <a:gdLst>
                <a:gd name="T0" fmla="*/ 0 w 18"/>
                <a:gd name="T1" fmla="*/ 0 h 9"/>
                <a:gd name="T2" fmla="*/ 0 w 18"/>
                <a:gd name="T3" fmla="*/ 0 h 9"/>
                <a:gd name="T4" fmla="*/ 18 w 18"/>
                <a:gd name="T5" fmla="*/ 4 h 9"/>
                <a:gd name="T6" fmla="*/ 0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2" y="6"/>
                    <a:pt x="18" y="4"/>
                  </a:cubicBezTo>
                  <a:cubicBezTo>
                    <a:pt x="13" y="9"/>
                    <a:pt x="3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82" name="Freeform 1107"/>
            <p:cNvSpPr>
              <a:spLocks/>
            </p:cNvSpPr>
            <p:nvPr userDrawn="1"/>
          </p:nvSpPr>
          <p:spPr bwMode="auto">
            <a:xfrm>
              <a:off x="311" y="368"/>
              <a:ext cx="1" cy="2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0 h 5"/>
                <a:gd name="T4" fmla="*/ 1 w 3"/>
                <a:gd name="T5" fmla="*/ 0 h 5"/>
                <a:gd name="T6" fmla="*/ 3 w 3"/>
                <a:gd name="T7" fmla="*/ 5 h 5"/>
                <a:gd name="T8" fmla="*/ 0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3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83" name="Freeform 1108"/>
            <p:cNvSpPr>
              <a:spLocks/>
            </p:cNvSpPr>
            <p:nvPr userDrawn="1"/>
          </p:nvSpPr>
          <p:spPr bwMode="auto">
            <a:xfrm>
              <a:off x="296" y="363"/>
              <a:ext cx="3" cy="1"/>
            </a:xfrm>
            <a:custGeom>
              <a:avLst/>
              <a:gdLst>
                <a:gd name="T0" fmla="*/ 7 w 7"/>
                <a:gd name="T1" fmla="*/ 1 h 4"/>
                <a:gd name="T2" fmla="*/ 7 w 7"/>
                <a:gd name="T3" fmla="*/ 1 h 4"/>
                <a:gd name="T4" fmla="*/ 0 w 7"/>
                <a:gd name="T5" fmla="*/ 4 h 4"/>
                <a:gd name="T6" fmla="*/ 7 w 7"/>
                <a:gd name="T7" fmla="*/ 0 h 4"/>
                <a:gd name="T8" fmla="*/ 7 w 7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7" y="1"/>
                  </a:moveTo>
                  <a:lnTo>
                    <a:pt x="7" y="1"/>
                  </a:lnTo>
                  <a:lnTo>
                    <a:pt x="0" y="4"/>
                  </a:lnTo>
                  <a:lnTo>
                    <a:pt x="7" y="0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84" name="Freeform 1109"/>
            <p:cNvSpPr>
              <a:spLocks/>
            </p:cNvSpPr>
            <p:nvPr userDrawn="1"/>
          </p:nvSpPr>
          <p:spPr bwMode="auto">
            <a:xfrm>
              <a:off x="215" y="319"/>
              <a:ext cx="8" cy="10"/>
            </a:xfrm>
            <a:custGeom>
              <a:avLst/>
              <a:gdLst>
                <a:gd name="T0" fmla="*/ 12 w 18"/>
                <a:gd name="T1" fmla="*/ 0 h 22"/>
                <a:gd name="T2" fmla="*/ 12 w 18"/>
                <a:gd name="T3" fmla="*/ 0 h 22"/>
                <a:gd name="T4" fmla="*/ 2 w 18"/>
                <a:gd name="T5" fmla="*/ 16 h 22"/>
                <a:gd name="T6" fmla="*/ 18 w 18"/>
                <a:gd name="T7" fmla="*/ 18 h 22"/>
                <a:gd name="T8" fmla="*/ 0 w 18"/>
                <a:gd name="T9" fmla="*/ 18 h 22"/>
                <a:gd name="T10" fmla="*/ 12 w 18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2">
                  <a:moveTo>
                    <a:pt x="12" y="0"/>
                  </a:moveTo>
                  <a:lnTo>
                    <a:pt x="12" y="0"/>
                  </a:lnTo>
                  <a:cubicBezTo>
                    <a:pt x="4" y="4"/>
                    <a:pt x="4" y="11"/>
                    <a:pt x="2" y="16"/>
                  </a:cubicBezTo>
                  <a:cubicBezTo>
                    <a:pt x="8" y="16"/>
                    <a:pt x="11" y="20"/>
                    <a:pt x="18" y="18"/>
                  </a:cubicBezTo>
                  <a:cubicBezTo>
                    <a:pt x="9" y="22"/>
                    <a:pt x="7" y="19"/>
                    <a:pt x="0" y="18"/>
                  </a:cubicBezTo>
                  <a:cubicBezTo>
                    <a:pt x="1" y="10"/>
                    <a:pt x="2" y="5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85" name="Freeform 1110"/>
            <p:cNvSpPr>
              <a:spLocks/>
            </p:cNvSpPr>
            <p:nvPr userDrawn="1"/>
          </p:nvSpPr>
          <p:spPr bwMode="auto">
            <a:xfrm>
              <a:off x="234" y="311"/>
              <a:ext cx="8" cy="5"/>
            </a:xfrm>
            <a:custGeom>
              <a:avLst/>
              <a:gdLst>
                <a:gd name="T0" fmla="*/ 0 w 20"/>
                <a:gd name="T1" fmla="*/ 11 h 11"/>
                <a:gd name="T2" fmla="*/ 0 w 20"/>
                <a:gd name="T3" fmla="*/ 11 h 11"/>
                <a:gd name="T4" fmla="*/ 18 w 20"/>
                <a:gd name="T5" fmla="*/ 0 h 11"/>
                <a:gd name="T6" fmla="*/ 20 w 20"/>
                <a:gd name="T7" fmla="*/ 0 h 11"/>
                <a:gd name="T8" fmla="*/ 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1"/>
                  </a:moveTo>
                  <a:lnTo>
                    <a:pt x="0" y="11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86" name="Freeform 1111"/>
            <p:cNvSpPr>
              <a:spLocks/>
            </p:cNvSpPr>
            <p:nvPr userDrawn="1"/>
          </p:nvSpPr>
          <p:spPr bwMode="auto">
            <a:xfrm>
              <a:off x="240" y="317"/>
              <a:ext cx="7" cy="8"/>
            </a:xfrm>
            <a:custGeom>
              <a:avLst/>
              <a:gdLst>
                <a:gd name="T0" fmla="*/ 0 w 16"/>
                <a:gd name="T1" fmla="*/ 18 h 18"/>
                <a:gd name="T2" fmla="*/ 0 w 16"/>
                <a:gd name="T3" fmla="*/ 18 h 18"/>
                <a:gd name="T4" fmla="*/ 16 w 16"/>
                <a:gd name="T5" fmla="*/ 0 h 18"/>
                <a:gd name="T6" fmla="*/ 16 w 16"/>
                <a:gd name="T7" fmla="*/ 2 h 18"/>
                <a:gd name="T8" fmla="*/ 0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0" y="18"/>
                  </a:moveTo>
                  <a:lnTo>
                    <a:pt x="0" y="18"/>
                  </a:lnTo>
                  <a:lnTo>
                    <a:pt x="16" y="0"/>
                  </a:lnTo>
                  <a:lnTo>
                    <a:pt x="16" y="2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87" name="Freeform 1112"/>
            <p:cNvSpPr>
              <a:spLocks/>
            </p:cNvSpPr>
            <p:nvPr userDrawn="1"/>
          </p:nvSpPr>
          <p:spPr bwMode="auto">
            <a:xfrm>
              <a:off x="225" y="331"/>
              <a:ext cx="9" cy="10"/>
            </a:xfrm>
            <a:custGeom>
              <a:avLst/>
              <a:gdLst>
                <a:gd name="T0" fmla="*/ 8 w 20"/>
                <a:gd name="T1" fmla="*/ 0 h 21"/>
                <a:gd name="T2" fmla="*/ 8 w 20"/>
                <a:gd name="T3" fmla="*/ 0 h 21"/>
                <a:gd name="T4" fmla="*/ 3 w 20"/>
                <a:gd name="T5" fmla="*/ 16 h 21"/>
                <a:gd name="T6" fmla="*/ 20 w 20"/>
                <a:gd name="T7" fmla="*/ 12 h 21"/>
                <a:gd name="T8" fmla="*/ 2 w 20"/>
                <a:gd name="T9" fmla="*/ 18 h 21"/>
                <a:gd name="T10" fmla="*/ 8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8" y="0"/>
                  </a:moveTo>
                  <a:lnTo>
                    <a:pt x="8" y="0"/>
                  </a:lnTo>
                  <a:cubicBezTo>
                    <a:pt x="2" y="6"/>
                    <a:pt x="3" y="11"/>
                    <a:pt x="3" y="16"/>
                  </a:cubicBezTo>
                  <a:cubicBezTo>
                    <a:pt x="10" y="16"/>
                    <a:pt x="14" y="18"/>
                    <a:pt x="20" y="12"/>
                  </a:cubicBezTo>
                  <a:cubicBezTo>
                    <a:pt x="14" y="21"/>
                    <a:pt x="8" y="17"/>
                    <a:pt x="2" y="18"/>
                  </a:cubicBezTo>
                  <a:cubicBezTo>
                    <a:pt x="1" y="9"/>
                    <a:pt x="0" y="7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88" name="Freeform 1113"/>
            <p:cNvSpPr>
              <a:spLocks/>
            </p:cNvSpPr>
            <p:nvPr userDrawn="1"/>
          </p:nvSpPr>
          <p:spPr bwMode="auto">
            <a:xfrm>
              <a:off x="250" y="322"/>
              <a:ext cx="6" cy="9"/>
            </a:xfrm>
            <a:custGeom>
              <a:avLst/>
              <a:gdLst>
                <a:gd name="T0" fmla="*/ 0 w 13"/>
                <a:gd name="T1" fmla="*/ 19 h 19"/>
                <a:gd name="T2" fmla="*/ 0 w 13"/>
                <a:gd name="T3" fmla="*/ 19 h 19"/>
                <a:gd name="T4" fmla="*/ 13 w 13"/>
                <a:gd name="T5" fmla="*/ 0 h 19"/>
                <a:gd name="T6" fmla="*/ 13 w 13"/>
                <a:gd name="T7" fmla="*/ 2 h 19"/>
                <a:gd name="T8" fmla="*/ 0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0" y="19"/>
                  </a:moveTo>
                  <a:lnTo>
                    <a:pt x="0" y="19"/>
                  </a:lnTo>
                  <a:lnTo>
                    <a:pt x="13" y="0"/>
                  </a:lnTo>
                  <a:lnTo>
                    <a:pt x="13" y="2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89" name="Freeform 1114"/>
            <p:cNvSpPr>
              <a:spLocks/>
            </p:cNvSpPr>
            <p:nvPr userDrawn="1"/>
          </p:nvSpPr>
          <p:spPr bwMode="auto">
            <a:xfrm>
              <a:off x="237" y="339"/>
              <a:ext cx="10" cy="9"/>
            </a:xfrm>
            <a:custGeom>
              <a:avLst/>
              <a:gdLst>
                <a:gd name="T0" fmla="*/ 8 w 24"/>
                <a:gd name="T1" fmla="*/ 0 h 20"/>
                <a:gd name="T2" fmla="*/ 8 w 24"/>
                <a:gd name="T3" fmla="*/ 0 h 20"/>
                <a:gd name="T4" fmla="*/ 9 w 24"/>
                <a:gd name="T5" fmla="*/ 16 h 20"/>
                <a:gd name="T6" fmla="*/ 24 w 24"/>
                <a:gd name="T7" fmla="*/ 7 h 20"/>
                <a:gd name="T8" fmla="*/ 8 w 24"/>
                <a:gd name="T9" fmla="*/ 18 h 20"/>
                <a:gd name="T10" fmla="*/ 8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8" y="0"/>
                  </a:moveTo>
                  <a:lnTo>
                    <a:pt x="8" y="0"/>
                  </a:lnTo>
                  <a:cubicBezTo>
                    <a:pt x="4" y="9"/>
                    <a:pt x="7" y="11"/>
                    <a:pt x="9" y="16"/>
                  </a:cubicBezTo>
                  <a:cubicBezTo>
                    <a:pt x="15" y="14"/>
                    <a:pt x="20" y="17"/>
                    <a:pt x="24" y="7"/>
                  </a:cubicBezTo>
                  <a:cubicBezTo>
                    <a:pt x="20" y="20"/>
                    <a:pt x="14" y="16"/>
                    <a:pt x="8" y="18"/>
                  </a:cubicBezTo>
                  <a:cubicBezTo>
                    <a:pt x="4" y="10"/>
                    <a:pt x="0" y="10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90" name="Freeform 1115"/>
            <p:cNvSpPr>
              <a:spLocks/>
            </p:cNvSpPr>
            <p:nvPr userDrawn="1"/>
          </p:nvSpPr>
          <p:spPr bwMode="auto">
            <a:xfrm>
              <a:off x="261" y="326"/>
              <a:ext cx="4" cy="11"/>
            </a:xfrm>
            <a:custGeom>
              <a:avLst/>
              <a:gdLst>
                <a:gd name="T0" fmla="*/ 0 w 10"/>
                <a:gd name="T1" fmla="*/ 24 h 24"/>
                <a:gd name="T2" fmla="*/ 0 w 10"/>
                <a:gd name="T3" fmla="*/ 24 h 24"/>
                <a:gd name="T4" fmla="*/ 7 w 10"/>
                <a:gd name="T5" fmla="*/ 2 h 24"/>
                <a:gd name="T6" fmla="*/ 10 w 10"/>
                <a:gd name="T7" fmla="*/ 0 h 24"/>
                <a:gd name="T8" fmla="*/ 10 w 10"/>
                <a:gd name="T9" fmla="*/ 2 h 24"/>
                <a:gd name="T10" fmla="*/ 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0" y="24"/>
                  </a:moveTo>
                  <a:lnTo>
                    <a:pt x="0" y="24"/>
                  </a:lnTo>
                  <a:lnTo>
                    <a:pt x="7" y="2"/>
                  </a:lnTo>
                  <a:cubicBezTo>
                    <a:pt x="8" y="2"/>
                    <a:pt x="9" y="1"/>
                    <a:pt x="10" y="0"/>
                  </a:cubicBezTo>
                  <a:lnTo>
                    <a:pt x="10" y="2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91" name="Freeform 1116"/>
            <p:cNvSpPr>
              <a:spLocks/>
            </p:cNvSpPr>
            <p:nvPr userDrawn="1"/>
          </p:nvSpPr>
          <p:spPr bwMode="auto">
            <a:xfrm>
              <a:off x="251" y="344"/>
              <a:ext cx="11" cy="8"/>
            </a:xfrm>
            <a:custGeom>
              <a:avLst/>
              <a:gdLst>
                <a:gd name="T0" fmla="*/ 5 w 24"/>
                <a:gd name="T1" fmla="*/ 0 h 17"/>
                <a:gd name="T2" fmla="*/ 5 w 24"/>
                <a:gd name="T3" fmla="*/ 0 h 17"/>
                <a:gd name="T4" fmla="*/ 10 w 24"/>
                <a:gd name="T5" fmla="*/ 15 h 17"/>
                <a:gd name="T6" fmla="*/ 24 w 24"/>
                <a:gd name="T7" fmla="*/ 4 h 17"/>
                <a:gd name="T8" fmla="*/ 9 w 24"/>
                <a:gd name="T9" fmla="*/ 17 h 17"/>
                <a:gd name="T10" fmla="*/ 5 w 2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7">
                  <a:moveTo>
                    <a:pt x="5" y="0"/>
                  </a:moveTo>
                  <a:lnTo>
                    <a:pt x="5" y="0"/>
                  </a:lnTo>
                  <a:cubicBezTo>
                    <a:pt x="3" y="10"/>
                    <a:pt x="7" y="10"/>
                    <a:pt x="10" y="15"/>
                  </a:cubicBezTo>
                  <a:cubicBezTo>
                    <a:pt x="16" y="12"/>
                    <a:pt x="21" y="14"/>
                    <a:pt x="24" y="4"/>
                  </a:cubicBezTo>
                  <a:cubicBezTo>
                    <a:pt x="22" y="17"/>
                    <a:pt x="15" y="14"/>
                    <a:pt x="9" y="17"/>
                  </a:cubicBezTo>
                  <a:cubicBezTo>
                    <a:pt x="4" y="10"/>
                    <a:pt x="0" y="12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92" name="Freeform 1117"/>
            <p:cNvSpPr>
              <a:spLocks/>
            </p:cNvSpPr>
            <p:nvPr userDrawn="1"/>
          </p:nvSpPr>
          <p:spPr bwMode="auto">
            <a:xfrm>
              <a:off x="275" y="329"/>
              <a:ext cx="2" cy="9"/>
            </a:xfrm>
            <a:custGeom>
              <a:avLst/>
              <a:gdLst>
                <a:gd name="T0" fmla="*/ 0 w 4"/>
                <a:gd name="T1" fmla="*/ 19 h 19"/>
                <a:gd name="T2" fmla="*/ 0 w 4"/>
                <a:gd name="T3" fmla="*/ 19 h 19"/>
                <a:gd name="T4" fmla="*/ 1 w 4"/>
                <a:gd name="T5" fmla="*/ 3 h 19"/>
                <a:gd name="T6" fmla="*/ 4 w 4"/>
                <a:gd name="T7" fmla="*/ 0 h 19"/>
                <a:gd name="T8" fmla="*/ 0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0" y="19"/>
                  </a:moveTo>
                  <a:lnTo>
                    <a:pt x="0" y="19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93" name="Freeform 1118"/>
            <p:cNvSpPr>
              <a:spLocks/>
            </p:cNvSpPr>
            <p:nvPr userDrawn="1"/>
          </p:nvSpPr>
          <p:spPr bwMode="auto">
            <a:xfrm>
              <a:off x="268" y="343"/>
              <a:ext cx="11" cy="6"/>
            </a:xfrm>
            <a:custGeom>
              <a:avLst/>
              <a:gdLst>
                <a:gd name="T0" fmla="*/ 2 w 24"/>
                <a:gd name="T1" fmla="*/ 0 h 14"/>
                <a:gd name="T2" fmla="*/ 2 w 24"/>
                <a:gd name="T3" fmla="*/ 0 h 14"/>
                <a:gd name="T4" fmla="*/ 11 w 24"/>
                <a:gd name="T5" fmla="*/ 12 h 14"/>
                <a:gd name="T6" fmla="*/ 22 w 24"/>
                <a:gd name="T7" fmla="*/ 0 h 14"/>
                <a:gd name="T8" fmla="*/ 11 w 24"/>
                <a:gd name="T9" fmla="*/ 14 h 14"/>
                <a:gd name="T10" fmla="*/ 2 w 24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4">
                  <a:moveTo>
                    <a:pt x="2" y="0"/>
                  </a:moveTo>
                  <a:lnTo>
                    <a:pt x="2" y="0"/>
                  </a:lnTo>
                  <a:cubicBezTo>
                    <a:pt x="2" y="10"/>
                    <a:pt x="8" y="8"/>
                    <a:pt x="11" y="12"/>
                  </a:cubicBezTo>
                  <a:cubicBezTo>
                    <a:pt x="16" y="8"/>
                    <a:pt x="22" y="11"/>
                    <a:pt x="22" y="0"/>
                  </a:cubicBezTo>
                  <a:cubicBezTo>
                    <a:pt x="24" y="14"/>
                    <a:pt x="16" y="10"/>
                    <a:pt x="11" y="14"/>
                  </a:cubicBezTo>
                  <a:cubicBezTo>
                    <a:pt x="5" y="8"/>
                    <a:pt x="0" y="12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94" name="Freeform 1119"/>
            <p:cNvSpPr>
              <a:spLocks/>
            </p:cNvSpPr>
            <p:nvPr userDrawn="1"/>
          </p:nvSpPr>
          <p:spPr bwMode="auto">
            <a:xfrm>
              <a:off x="249" y="294"/>
              <a:ext cx="9" cy="2"/>
            </a:xfrm>
            <a:custGeom>
              <a:avLst/>
              <a:gdLst>
                <a:gd name="T0" fmla="*/ 0 w 20"/>
                <a:gd name="T1" fmla="*/ 3 h 3"/>
                <a:gd name="T2" fmla="*/ 0 w 20"/>
                <a:gd name="T3" fmla="*/ 3 h 3"/>
                <a:gd name="T4" fmla="*/ 16 w 20"/>
                <a:gd name="T5" fmla="*/ 0 h 3"/>
                <a:gd name="T6" fmla="*/ 20 w 20"/>
                <a:gd name="T7" fmla="*/ 2 h 3"/>
                <a:gd name="T8" fmla="*/ 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3" y="1"/>
                    <a:pt x="16" y="0"/>
                  </a:cubicBezTo>
                  <a:cubicBezTo>
                    <a:pt x="17" y="1"/>
                    <a:pt x="20" y="2"/>
                    <a:pt x="20" y="2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95" name="Freeform 1120"/>
            <p:cNvSpPr>
              <a:spLocks/>
            </p:cNvSpPr>
            <p:nvPr userDrawn="1"/>
          </p:nvSpPr>
          <p:spPr bwMode="auto">
            <a:xfrm>
              <a:off x="236" y="293"/>
              <a:ext cx="8" cy="7"/>
            </a:xfrm>
            <a:custGeom>
              <a:avLst/>
              <a:gdLst>
                <a:gd name="T0" fmla="*/ 17 w 18"/>
                <a:gd name="T1" fmla="*/ 0 h 16"/>
                <a:gd name="T2" fmla="*/ 17 w 18"/>
                <a:gd name="T3" fmla="*/ 0 h 16"/>
                <a:gd name="T4" fmla="*/ 3 w 18"/>
                <a:gd name="T5" fmla="*/ 9 h 16"/>
                <a:gd name="T6" fmla="*/ 18 w 18"/>
                <a:gd name="T7" fmla="*/ 15 h 16"/>
                <a:gd name="T8" fmla="*/ 0 w 18"/>
                <a:gd name="T9" fmla="*/ 10 h 16"/>
                <a:gd name="T10" fmla="*/ 17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7" y="0"/>
                  </a:moveTo>
                  <a:lnTo>
                    <a:pt x="17" y="0"/>
                  </a:lnTo>
                  <a:cubicBezTo>
                    <a:pt x="8" y="2"/>
                    <a:pt x="5" y="4"/>
                    <a:pt x="3" y="9"/>
                  </a:cubicBezTo>
                  <a:cubicBezTo>
                    <a:pt x="6" y="13"/>
                    <a:pt x="13" y="15"/>
                    <a:pt x="18" y="15"/>
                  </a:cubicBezTo>
                  <a:cubicBezTo>
                    <a:pt x="10" y="16"/>
                    <a:pt x="3" y="14"/>
                    <a:pt x="0" y="10"/>
                  </a:cubicBezTo>
                  <a:cubicBezTo>
                    <a:pt x="3" y="3"/>
                    <a:pt x="8" y="0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96" name="Freeform 1121"/>
            <p:cNvSpPr>
              <a:spLocks/>
            </p:cNvSpPr>
            <p:nvPr userDrawn="1"/>
          </p:nvSpPr>
          <p:spPr bwMode="auto">
            <a:xfrm>
              <a:off x="251" y="303"/>
              <a:ext cx="4" cy="1"/>
            </a:xfrm>
            <a:custGeom>
              <a:avLst/>
              <a:gdLst>
                <a:gd name="T0" fmla="*/ 0 w 9"/>
                <a:gd name="T1" fmla="*/ 4 h 4"/>
                <a:gd name="T2" fmla="*/ 0 w 9"/>
                <a:gd name="T3" fmla="*/ 4 h 4"/>
                <a:gd name="T4" fmla="*/ 9 w 9"/>
                <a:gd name="T5" fmla="*/ 0 h 4"/>
                <a:gd name="T6" fmla="*/ 9 w 9"/>
                <a:gd name="T7" fmla="*/ 1 h 4"/>
                <a:gd name="T8" fmla="*/ 0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0" y="4"/>
                  </a:moveTo>
                  <a:lnTo>
                    <a:pt x="0" y="4"/>
                  </a:lnTo>
                  <a:lnTo>
                    <a:pt x="9" y="0"/>
                  </a:lnTo>
                  <a:lnTo>
                    <a:pt x="9" y="1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97" name="Freeform 1122"/>
            <p:cNvSpPr>
              <a:spLocks/>
            </p:cNvSpPr>
            <p:nvPr userDrawn="1"/>
          </p:nvSpPr>
          <p:spPr bwMode="auto">
            <a:xfrm>
              <a:off x="241" y="303"/>
              <a:ext cx="7" cy="8"/>
            </a:xfrm>
            <a:custGeom>
              <a:avLst/>
              <a:gdLst>
                <a:gd name="T0" fmla="*/ 11 w 16"/>
                <a:gd name="T1" fmla="*/ 0 h 18"/>
                <a:gd name="T2" fmla="*/ 11 w 16"/>
                <a:gd name="T3" fmla="*/ 0 h 18"/>
                <a:gd name="T4" fmla="*/ 3 w 16"/>
                <a:gd name="T5" fmla="*/ 11 h 18"/>
                <a:gd name="T6" fmla="*/ 16 w 16"/>
                <a:gd name="T7" fmla="*/ 14 h 18"/>
                <a:gd name="T8" fmla="*/ 0 w 16"/>
                <a:gd name="T9" fmla="*/ 12 h 18"/>
                <a:gd name="T10" fmla="*/ 11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11" y="0"/>
                  </a:moveTo>
                  <a:lnTo>
                    <a:pt x="11" y="0"/>
                  </a:lnTo>
                  <a:cubicBezTo>
                    <a:pt x="4" y="2"/>
                    <a:pt x="4" y="6"/>
                    <a:pt x="3" y="11"/>
                  </a:cubicBezTo>
                  <a:cubicBezTo>
                    <a:pt x="6" y="14"/>
                    <a:pt x="12" y="16"/>
                    <a:pt x="16" y="14"/>
                  </a:cubicBezTo>
                  <a:cubicBezTo>
                    <a:pt x="9" y="18"/>
                    <a:pt x="4" y="14"/>
                    <a:pt x="0" y="12"/>
                  </a:cubicBezTo>
                  <a:cubicBezTo>
                    <a:pt x="2" y="5"/>
                    <a:pt x="3" y="1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98" name="Freeform 1123"/>
            <p:cNvSpPr>
              <a:spLocks/>
            </p:cNvSpPr>
            <p:nvPr userDrawn="1"/>
          </p:nvSpPr>
          <p:spPr bwMode="auto">
            <a:xfrm>
              <a:off x="248" y="311"/>
              <a:ext cx="9" cy="8"/>
            </a:xfrm>
            <a:custGeom>
              <a:avLst/>
              <a:gdLst>
                <a:gd name="T0" fmla="*/ 7 w 19"/>
                <a:gd name="T1" fmla="*/ 0 h 18"/>
                <a:gd name="T2" fmla="*/ 7 w 19"/>
                <a:gd name="T3" fmla="*/ 0 h 18"/>
                <a:gd name="T4" fmla="*/ 5 w 19"/>
                <a:gd name="T5" fmla="*/ 14 h 18"/>
                <a:gd name="T6" fmla="*/ 19 w 19"/>
                <a:gd name="T7" fmla="*/ 11 h 18"/>
                <a:gd name="T8" fmla="*/ 3 w 19"/>
                <a:gd name="T9" fmla="*/ 17 h 18"/>
                <a:gd name="T10" fmla="*/ 7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7" y="0"/>
                  </a:moveTo>
                  <a:lnTo>
                    <a:pt x="7" y="0"/>
                  </a:lnTo>
                  <a:cubicBezTo>
                    <a:pt x="2" y="5"/>
                    <a:pt x="4" y="9"/>
                    <a:pt x="5" y="14"/>
                  </a:cubicBezTo>
                  <a:cubicBezTo>
                    <a:pt x="10" y="14"/>
                    <a:pt x="15" y="15"/>
                    <a:pt x="19" y="11"/>
                  </a:cubicBezTo>
                  <a:cubicBezTo>
                    <a:pt x="14" y="18"/>
                    <a:pt x="9" y="16"/>
                    <a:pt x="3" y="17"/>
                  </a:cubicBezTo>
                  <a:cubicBezTo>
                    <a:pt x="1" y="8"/>
                    <a:pt x="0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99" name="Freeform 1124"/>
            <p:cNvSpPr>
              <a:spLocks/>
            </p:cNvSpPr>
            <p:nvPr userDrawn="1"/>
          </p:nvSpPr>
          <p:spPr bwMode="auto">
            <a:xfrm>
              <a:off x="258" y="306"/>
              <a:ext cx="4" cy="4"/>
            </a:xfrm>
            <a:custGeom>
              <a:avLst/>
              <a:gdLst>
                <a:gd name="T0" fmla="*/ 0 w 9"/>
                <a:gd name="T1" fmla="*/ 8 h 8"/>
                <a:gd name="T2" fmla="*/ 0 w 9"/>
                <a:gd name="T3" fmla="*/ 8 h 8"/>
                <a:gd name="T4" fmla="*/ 7 w 9"/>
                <a:gd name="T5" fmla="*/ 0 h 8"/>
                <a:gd name="T6" fmla="*/ 9 w 9"/>
                <a:gd name="T7" fmla="*/ 1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9" y="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00" name="Freeform 1125"/>
            <p:cNvSpPr>
              <a:spLocks/>
            </p:cNvSpPr>
            <p:nvPr userDrawn="1"/>
          </p:nvSpPr>
          <p:spPr bwMode="auto">
            <a:xfrm>
              <a:off x="265" y="312"/>
              <a:ext cx="2" cy="4"/>
            </a:xfrm>
            <a:custGeom>
              <a:avLst/>
              <a:gdLst>
                <a:gd name="T0" fmla="*/ 0 w 5"/>
                <a:gd name="T1" fmla="*/ 10 h 10"/>
                <a:gd name="T2" fmla="*/ 0 w 5"/>
                <a:gd name="T3" fmla="*/ 10 h 10"/>
                <a:gd name="T4" fmla="*/ 4 w 5"/>
                <a:gd name="T5" fmla="*/ 0 h 10"/>
                <a:gd name="T6" fmla="*/ 5 w 5"/>
                <a:gd name="T7" fmla="*/ 2 h 10"/>
                <a:gd name="T8" fmla="*/ 0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0" y="10"/>
                  </a:moveTo>
                  <a:lnTo>
                    <a:pt x="0" y="10"/>
                  </a:lnTo>
                  <a:lnTo>
                    <a:pt x="4" y="0"/>
                  </a:lnTo>
                  <a:lnTo>
                    <a:pt x="5" y="2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01" name="Freeform 1126"/>
            <p:cNvSpPr>
              <a:spLocks/>
            </p:cNvSpPr>
            <p:nvPr userDrawn="1"/>
          </p:nvSpPr>
          <p:spPr bwMode="auto">
            <a:xfrm>
              <a:off x="257" y="319"/>
              <a:ext cx="8" cy="7"/>
            </a:xfrm>
            <a:custGeom>
              <a:avLst/>
              <a:gdLst>
                <a:gd name="T0" fmla="*/ 5 w 19"/>
                <a:gd name="T1" fmla="*/ 0 h 16"/>
                <a:gd name="T2" fmla="*/ 5 w 19"/>
                <a:gd name="T3" fmla="*/ 0 h 16"/>
                <a:gd name="T4" fmla="*/ 7 w 19"/>
                <a:gd name="T5" fmla="*/ 12 h 16"/>
                <a:gd name="T6" fmla="*/ 19 w 19"/>
                <a:gd name="T7" fmla="*/ 8 h 16"/>
                <a:gd name="T8" fmla="*/ 6 w 19"/>
                <a:gd name="T9" fmla="*/ 14 h 16"/>
                <a:gd name="T10" fmla="*/ 5 w 19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6" y="8"/>
                    <a:pt x="7" y="12"/>
                  </a:cubicBezTo>
                  <a:cubicBezTo>
                    <a:pt x="12" y="12"/>
                    <a:pt x="16" y="12"/>
                    <a:pt x="19" y="8"/>
                  </a:cubicBezTo>
                  <a:cubicBezTo>
                    <a:pt x="16" y="16"/>
                    <a:pt x="11" y="13"/>
                    <a:pt x="6" y="14"/>
                  </a:cubicBezTo>
                  <a:cubicBezTo>
                    <a:pt x="4" y="9"/>
                    <a:pt x="0" y="7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02" name="Freeform 1127"/>
            <p:cNvSpPr>
              <a:spLocks/>
            </p:cNvSpPr>
            <p:nvPr userDrawn="1"/>
          </p:nvSpPr>
          <p:spPr bwMode="auto">
            <a:xfrm>
              <a:off x="266" y="324"/>
              <a:ext cx="9" cy="6"/>
            </a:xfrm>
            <a:custGeom>
              <a:avLst/>
              <a:gdLst>
                <a:gd name="T0" fmla="*/ 4 w 20"/>
                <a:gd name="T1" fmla="*/ 0 h 14"/>
                <a:gd name="T2" fmla="*/ 4 w 20"/>
                <a:gd name="T3" fmla="*/ 0 h 14"/>
                <a:gd name="T4" fmla="*/ 8 w 20"/>
                <a:gd name="T5" fmla="*/ 11 h 14"/>
                <a:gd name="T6" fmla="*/ 20 w 20"/>
                <a:gd name="T7" fmla="*/ 4 h 14"/>
                <a:gd name="T8" fmla="*/ 8 w 20"/>
                <a:gd name="T9" fmla="*/ 14 h 14"/>
                <a:gd name="T10" fmla="*/ 4 w 20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4">
                  <a:moveTo>
                    <a:pt x="4" y="0"/>
                  </a:moveTo>
                  <a:lnTo>
                    <a:pt x="4" y="0"/>
                  </a:lnTo>
                  <a:cubicBezTo>
                    <a:pt x="2" y="6"/>
                    <a:pt x="6" y="7"/>
                    <a:pt x="8" y="11"/>
                  </a:cubicBezTo>
                  <a:cubicBezTo>
                    <a:pt x="14" y="9"/>
                    <a:pt x="18" y="9"/>
                    <a:pt x="20" y="4"/>
                  </a:cubicBezTo>
                  <a:cubicBezTo>
                    <a:pt x="19" y="12"/>
                    <a:pt x="13" y="11"/>
                    <a:pt x="8" y="14"/>
                  </a:cubicBezTo>
                  <a:cubicBezTo>
                    <a:pt x="6" y="9"/>
                    <a:pt x="0" y="7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03" name="Freeform 1128"/>
            <p:cNvSpPr>
              <a:spLocks/>
            </p:cNvSpPr>
            <p:nvPr userDrawn="1"/>
          </p:nvSpPr>
          <p:spPr bwMode="auto">
            <a:xfrm>
              <a:off x="278" y="327"/>
              <a:ext cx="9" cy="5"/>
            </a:xfrm>
            <a:custGeom>
              <a:avLst/>
              <a:gdLst>
                <a:gd name="T0" fmla="*/ 1 w 21"/>
                <a:gd name="T1" fmla="*/ 0 h 12"/>
                <a:gd name="T2" fmla="*/ 1 w 21"/>
                <a:gd name="T3" fmla="*/ 0 h 12"/>
                <a:gd name="T4" fmla="*/ 11 w 21"/>
                <a:gd name="T5" fmla="*/ 9 h 12"/>
                <a:gd name="T6" fmla="*/ 19 w 21"/>
                <a:gd name="T7" fmla="*/ 1 h 12"/>
                <a:gd name="T8" fmla="*/ 11 w 21"/>
                <a:gd name="T9" fmla="*/ 12 h 12"/>
                <a:gd name="T10" fmla="*/ 1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8" y="6"/>
                    <a:pt x="11" y="9"/>
                  </a:cubicBezTo>
                  <a:cubicBezTo>
                    <a:pt x="15" y="7"/>
                    <a:pt x="19" y="7"/>
                    <a:pt x="19" y="1"/>
                  </a:cubicBezTo>
                  <a:cubicBezTo>
                    <a:pt x="21" y="10"/>
                    <a:pt x="15" y="8"/>
                    <a:pt x="11" y="12"/>
                  </a:cubicBezTo>
                  <a:cubicBezTo>
                    <a:pt x="7" y="8"/>
                    <a:pt x="0" y="9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04" name="Freeform 1129"/>
            <p:cNvSpPr>
              <a:spLocks/>
            </p:cNvSpPr>
            <p:nvPr userDrawn="1"/>
          </p:nvSpPr>
          <p:spPr bwMode="auto">
            <a:xfrm>
              <a:off x="282" y="314"/>
              <a:ext cx="1" cy="7"/>
            </a:xfrm>
            <a:custGeom>
              <a:avLst/>
              <a:gdLst>
                <a:gd name="T0" fmla="*/ 0 w 2"/>
                <a:gd name="T1" fmla="*/ 1 h 15"/>
                <a:gd name="T2" fmla="*/ 0 w 2"/>
                <a:gd name="T3" fmla="*/ 1 h 15"/>
                <a:gd name="T4" fmla="*/ 2 w 2"/>
                <a:gd name="T5" fmla="*/ 0 h 15"/>
                <a:gd name="T6" fmla="*/ 1 w 2"/>
                <a:gd name="T7" fmla="*/ 15 h 15"/>
                <a:gd name="T8" fmla="*/ 0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0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" y="1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05" name="Freeform 1130"/>
            <p:cNvSpPr>
              <a:spLocks/>
            </p:cNvSpPr>
            <p:nvPr userDrawn="1"/>
          </p:nvSpPr>
          <p:spPr bwMode="auto">
            <a:xfrm>
              <a:off x="290" y="326"/>
              <a:ext cx="8" cy="6"/>
            </a:xfrm>
            <a:custGeom>
              <a:avLst/>
              <a:gdLst>
                <a:gd name="T0" fmla="*/ 16 w 20"/>
                <a:gd name="T1" fmla="*/ 0 h 12"/>
                <a:gd name="T2" fmla="*/ 16 w 20"/>
                <a:gd name="T3" fmla="*/ 0 h 12"/>
                <a:gd name="T4" fmla="*/ 11 w 20"/>
                <a:gd name="T5" fmla="*/ 12 h 12"/>
                <a:gd name="T6" fmla="*/ 0 w 20"/>
                <a:gd name="T7" fmla="*/ 2 h 12"/>
                <a:gd name="T8" fmla="*/ 11 w 20"/>
                <a:gd name="T9" fmla="*/ 10 h 12"/>
                <a:gd name="T10" fmla="*/ 16 w 2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16" y="0"/>
                  </a:moveTo>
                  <a:lnTo>
                    <a:pt x="16" y="0"/>
                  </a:lnTo>
                  <a:cubicBezTo>
                    <a:pt x="20" y="7"/>
                    <a:pt x="14" y="8"/>
                    <a:pt x="11" y="12"/>
                  </a:cubicBezTo>
                  <a:cubicBezTo>
                    <a:pt x="7" y="9"/>
                    <a:pt x="0" y="10"/>
                    <a:pt x="0" y="2"/>
                  </a:cubicBezTo>
                  <a:cubicBezTo>
                    <a:pt x="1" y="7"/>
                    <a:pt x="6" y="7"/>
                    <a:pt x="11" y="10"/>
                  </a:cubicBezTo>
                  <a:cubicBezTo>
                    <a:pt x="14" y="6"/>
                    <a:pt x="17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06" name="Freeform 1131"/>
            <p:cNvSpPr>
              <a:spLocks/>
            </p:cNvSpPr>
            <p:nvPr userDrawn="1"/>
          </p:nvSpPr>
          <p:spPr bwMode="auto">
            <a:xfrm>
              <a:off x="291" y="316"/>
              <a:ext cx="2" cy="6"/>
            </a:xfrm>
            <a:custGeom>
              <a:avLst/>
              <a:gdLst>
                <a:gd name="T0" fmla="*/ 0 w 4"/>
                <a:gd name="T1" fmla="*/ 1 h 14"/>
                <a:gd name="T2" fmla="*/ 0 w 4"/>
                <a:gd name="T3" fmla="*/ 1 h 14"/>
                <a:gd name="T4" fmla="*/ 1 w 4"/>
                <a:gd name="T5" fmla="*/ 2 h 14"/>
                <a:gd name="T6" fmla="*/ 2 w 4"/>
                <a:gd name="T7" fmla="*/ 0 h 14"/>
                <a:gd name="T8" fmla="*/ 4 w 4"/>
                <a:gd name="T9" fmla="*/ 14 h 14"/>
                <a:gd name="T10" fmla="*/ 0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0" y="1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2" y="0"/>
                  </a:lnTo>
                  <a:lnTo>
                    <a:pt x="4" y="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07" name="Freeform 1132"/>
            <p:cNvSpPr>
              <a:spLocks/>
            </p:cNvSpPr>
            <p:nvPr userDrawn="1"/>
          </p:nvSpPr>
          <p:spPr bwMode="auto">
            <a:xfrm>
              <a:off x="256" y="297"/>
              <a:ext cx="8" cy="9"/>
            </a:xfrm>
            <a:custGeom>
              <a:avLst/>
              <a:gdLst>
                <a:gd name="T0" fmla="*/ 9 w 18"/>
                <a:gd name="T1" fmla="*/ 0 h 21"/>
                <a:gd name="T2" fmla="*/ 9 w 18"/>
                <a:gd name="T3" fmla="*/ 0 h 21"/>
                <a:gd name="T4" fmla="*/ 4 w 18"/>
                <a:gd name="T5" fmla="*/ 12 h 21"/>
                <a:gd name="T6" fmla="*/ 18 w 18"/>
                <a:gd name="T7" fmla="*/ 15 h 21"/>
                <a:gd name="T8" fmla="*/ 1 w 18"/>
                <a:gd name="T9" fmla="*/ 13 h 21"/>
                <a:gd name="T10" fmla="*/ 9 w 18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1">
                  <a:moveTo>
                    <a:pt x="9" y="0"/>
                  </a:moveTo>
                  <a:lnTo>
                    <a:pt x="9" y="0"/>
                  </a:lnTo>
                  <a:cubicBezTo>
                    <a:pt x="3" y="2"/>
                    <a:pt x="5" y="6"/>
                    <a:pt x="4" y="12"/>
                  </a:cubicBezTo>
                  <a:cubicBezTo>
                    <a:pt x="9" y="14"/>
                    <a:pt x="13" y="18"/>
                    <a:pt x="18" y="15"/>
                  </a:cubicBezTo>
                  <a:cubicBezTo>
                    <a:pt x="12" y="21"/>
                    <a:pt x="7" y="15"/>
                    <a:pt x="1" y="13"/>
                  </a:cubicBezTo>
                  <a:cubicBezTo>
                    <a:pt x="4" y="5"/>
                    <a:pt x="0" y="3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08" name="Freeform 1133"/>
            <p:cNvSpPr>
              <a:spLocks noEditPoints="1"/>
            </p:cNvSpPr>
            <p:nvPr userDrawn="1"/>
          </p:nvSpPr>
          <p:spPr bwMode="auto">
            <a:xfrm>
              <a:off x="259" y="289"/>
              <a:ext cx="8" cy="2"/>
            </a:xfrm>
            <a:custGeom>
              <a:avLst/>
              <a:gdLst>
                <a:gd name="T0" fmla="*/ 9 w 18"/>
                <a:gd name="T1" fmla="*/ 2 h 5"/>
                <a:gd name="T2" fmla="*/ 9 w 18"/>
                <a:gd name="T3" fmla="*/ 2 h 5"/>
                <a:gd name="T4" fmla="*/ 16 w 18"/>
                <a:gd name="T5" fmla="*/ 4 h 5"/>
                <a:gd name="T6" fmla="*/ 16 w 18"/>
                <a:gd name="T7" fmla="*/ 3 h 5"/>
                <a:gd name="T8" fmla="*/ 9 w 18"/>
                <a:gd name="T9" fmla="*/ 2 h 5"/>
                <a:gd name="T10" fmla="*/ 0 w 18"/>
                <a:gd name="T11" fmla="*/ 1 h 5"/>
                <a:gd name="T12" fmla="*/ 0 w 18"/>
                <a:gd name="T13" fmla="*/ 1 h 5"/>
                <a:gd name="T14" fmla="*/ 17 w 18"/>
                <a:gd name="T15" fmla="*/ 2 h 5"/>
                <a:gd name="T16" fmla="*/ 18 w 18"/>
                <a:gd name="T17" fmla="*/ 4 h 5"/>
                <a:gd name="T18" fmla="*/ 16 w 18"/>
                <a:gd name="T19" fmla="*/ 5 h 5"/>
                <a:gd name="T20" fmla="*/ 0 w 18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5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6" y="4"/>
                    <a:pt x="16" y="4"/>
                  </a:cubicBezTo>
                  <a:lnTo>
                    <a:pt x="16" y="3"/>
                  </a:lnTo>
                  <a:cubicBezTo>
                    <a:pt x="16" y="3"/>
                    <a:pt x="10" y="2"/>
                    <a:pt x="9" y="2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8" y="0"/>
                    <a:pt x="17" y="2"/>
                    <a:pt x="17" y="2"/>
                  </a:cubicBezTo>
                  <a:lnTo>
                    <a:pt x="18" y="4"/>
                  </a:lnTo>
                  <a:lnTo>
                    <a:pt x="16" y="5"/>
                  </a:lnTo>
                  <a:cubicBezTo>
                    <a:pt x="12" y="5"/>
                    <a:pt x="8" y="3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09" name="Freeform 1134"/>
            <p:cNvSpPr>
              <a:spLocks noEditPoints="1"/>
            </p:cNvSpPr>
            <p:nvPr userDrawn="1"/>
          </p:nvSpPr>
          <p:spPr bwMode="auto">
            <a:xfrm>
              <a:off x="261" y="297"/>
              <a:ext cx="7" cy="4"/>
            </a:xfrm>
            <a:custGeom>
              <a:avLst/>
              <a:gdLst>
                <a:gd name="T0" fmla="*/ 9 w 15"/>
                <a:gd name="T1" fmla="*/ 5 h 10"/>
                <a:gd name="T2" fmla="*/ 9 w 15"/>
                <a:gd name="T3" fmla="*/ 5 h 10"/>
                <a:gd name="T4" fmla="*/ 14 w 15"/>
                <a:gd name="T5" fmla="*/ 2 h 10"/>
                <a:gd name="T6" fmla="*/ 14 w 15"/>
                <a:gd name="T7" fmla="*/ 1 h 10"/>
                <a:gd name="T8" fmla="*/ 9 w 15"/>
                <a:gd name="T9" fmla="*/ 5 h 10"/>
                <a:gd name="T10" fmla="*/ 0 w 15"/>
                <a:gd name="T11" fmla="*/ 10 h 10"/>
                <a:gd name="T12" fmla="*/ 0 w 15"/>
                <a:gd name="T13" fmla="*/ 10 h 10"/>
                <a:gd name="T14" fmla="*/ 13 w 15"/>
                <a:gd name="T15" fmla="*/ 0 h 10"/>
                <a:gd name="T16" fmla="*/ 15 w 15"/>
                <a:gd name="T17" fmla="*/ 1 h 10"/>
                <a:gd name="T18" fmla="*/ 15 w 15"/>
                <a:gd name="T19" fmla="*/ 3 h 10"/>
                <a:gd name="T20" fmla="*/ 0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9" y="5"/>
                  </a:moveTo>
                  <a:lnTo>
                    <a:pt x="9" y="5"/>
                  </a:lnTo>
                  <a:cubicBezTo>
                    <a:pt x="10" y="5"/>
                    <a:pt x="14" y="2"/>
                    <a:pt x="14" y="2"/>
                  </a:cubicBezTo>
                  <a:lnTo>
                    <a:pt x="14" y="1"/>
                  </a:lnTo>
                  <a:cubicBezTo>
                    <a:pt x="14" y="1"/>
                    <a:pt x="10" y="4"/>
                    <a:pt x="9" y="5"/>
                  </a:cubicBezTo>
                  <a:close/>
                  <a:moveTo>
                    <a:pt x="0" y="10"/>
                  </a:moveTo>
                  <a:lnTo>
                    <a:pt x="0" y="10"/>
                  </a:lnTo>
                  <a:cubicBezTo>
                    <a:pt x="7" y="4"/>
                    <a:pt x="13" y="0"/>
                    <a:pt x="13" y="0"/>
                  </a:cubicBezTo>
                  <a:lnTo>
                    <a:pt x="15" y="1"/>
                  </a:lnTo>
                  <a:lnTo>
                    <a:pt x="15" y="3"/>
                  </a:lnTo>
                  <a:cubicBezTo>
                    <a:pt x="15" y="3"/>
                    <a:pt x="8" y="8"/>
                    <a:pt x="0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10" name="Freeform 1135"/>
            <p:cNvSpPr>
              <a:spLocks/>
            </p:cNvSpPr>
            <p:nvPr userDrawn="1"/>
          </p:nvSpPr>
          <p:spPr bwMode="auto">
            <a:xfrm>
              <a:off x="265" y="305"/>
              <a:ext cx="9" cy="8"/>
            </a:xfrm>
            <a:custGeom>
              <a:avLst/>
              <a:gdLst>
                <a:gd name="T0" fmla="*/ 5 w 20"/>
                <a:gd name="T1" fmla="*/ 0 h 16"/>
                <a:gd name="T2" fmla="*/ 5 w 20"/>
                <a:gd name="T3" fmla="*/ 0 h 16"/>
                <a:gd name="T4" fmla="*/ 8 w 20"/>
                <a:gd name="T5" fmla="*/ 10 h 16"/>
                <a:gd name="T6" fmla="*/ 20 w 20"/>
                <a:gd name="T7" fmla="*/ 10 h 16"/>
                <a:gd name="T8" fmla="*/ 7 w 20"/>
                <a:gd name="T9" fmla="*/ 12 h 16"/>
                <a:gd name="T10" fmla="*/ 5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7" y="6"/>
                    <a:pt x="8" y="10"/>
                  </a:cubicBezTo>
                  <a:cubicBezTo>
                    <a:pt x="14" y="9"/>
                    <a:pt x="17" y="14"/>
                    <a:pt x="20" y="10"/>
                  </a:cubicBezTo>
                  <a:cubicBezTo>
                    <a:pt x="16" y="16"/>
                    <a:pt x="12" y="11"/>
                    <a:pt x="7" y="12"/>
                  </a:cubicBezTo>
                  <a:cubicBezTo>
                    <a:pt x="6" y="8"/>
                    <a:pt x="0" y="6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11" name="Freeform 1136"/>
            <p:cNvSpPr>
              <a:spLocks noEditPoints="1"/>
            </p:cNvSpPr>
            <p:nvPr userDrawn="1"/>
          </p:nvSpPr>
          <p:spPr bwMode="auto">
            <a:xfrm>
              <a:off x="270" y="302"/>
              <a:ext cx="4" cy="5"/>
            </a:xfrm>
            <a:custGeom>
              <a:avLst/>
              <a:gdLst>
                <a:gd name="T0" fmla="*/ 4 w 8"/>
                <a:gd name="T1" fmla="*/ 5 h 12"/>
                <a:gd name="T2" fmla="*/ 4 w 8"/>
                <a:gd name="T3" fmla="*/ 5 h 12"/>
                <a:gd name="T4" fmla="*/ 7 w 8"/>
                <a:gd name="T5" fmla="*/ 1 h 12"/>
                <a:gd name="T6" fmla="*/ 6 w 8"/>
                <a:gd name="T7" fmla="*/ 1 h 12"/>
                <a:gd name="T8" fmla="*/ 4 w 8"/>
                <a:gd name="T9" fmla="*/ 5 h 12"/>
                <a:gd name="T10" fmla="*/ 0 w 8"/>
                <a:gd name="T11" fmla="*/ 12 h 12"/>
                <a:gd name="T12" fmla="*/ 0 w 8"/>
                <a:gd name="T13" fmla="*/ 12 h 12"/>
                <a:gd name="T14" fmla="*/ 5 w 8"/>
                <a:gd name="T15" fmla="*/ 0 h 12"/>
                <a:gd name="T16" fmla="*/ 7 w 8"/>
                <a:gd name="T17" fmla="*/ 0 h 12"/>
                <a:gd name="T18" fmla="*/ 8 w 8"/>
                <a:gd name="T19" fmla="*/ 1 h 12"/>
                <a:gd name="T20" fmla="*/ 0 w 8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2">
                  <a:moveTo>
                    <a:pt x="4" y="5"/>
                  </a:moveTo>
                  <a:lnTo>
                    <a:pt x="4" y="5"/>
                  </a:lnTo>
                  <a:cubicBezTo>
                    <a:pt x="5" y="4"/>
                    <a:pt x="7" y="1"/>
                    <a:pt x="7" y="1"/>
                  </a:cubicBezTo>
                  <a:lnTo>
                    <a:pt x="6" y="1"/>
                  </a:lnTo>
                  <a:cubicBezTo>
                    <a:pt x="6" y="1"/>
                    <a:pt x="4" y="4"/>
                    <a:pt x="4" y="5"/>
                  </a:cubicBezTo>
                  <a:close/>
                  <a:moveTo>
                    <a:pt x="0" y="12"/>
                  </a:moveTo>
                  <a:lnTo>
                    <a:pt x="0" y="12"/>
                  </a:lnTo>
                  <a:cubicBezTo>
                    <a:pt x="3" y="4"/>
                    <a:pt x="5" y="0"/>
                    <a:pt x="5" y="0"/>
                  </a:cubicBezTo>
                  <a:lnTo>
                    <a:pt x="7" y="0"/>
                  </a:lnTo>
                  <a:lnTo>
                    <a:pt x="8" y="1"/>
                  </a:lnTo>
                  <a:cubicBezTo>
                    <a:pt x="8" y="1"/>
                    <a:pt x="6" y="7"/>
                    <a:pt x="0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12" name="Freeform 1137"/>
            <p:cNvSpPr>
              <a:spLocks noEditPoints="1"/>
            </p:cNvSpPr>
            <p:nvPr userDrawn="1"/>
          </p:nvSpPr>
          <p:spPr bwMode="auto">
            <a:xfrm>
              <a:off x="280" y="304"/>
              <a:ext cx="1" cy="6"/>
            </a:xfrm>
            <a:custGeom>
              <a:avLst/>
              <a:gdLst>
                <a:gd name="T0" fmla="*/ 1 w 4"/>
                <a:gd name="T1" fmla="*/ 6 h 12"/>
                <a:gd name="T2" fmla="*/ 1 w 4"/>
                <a:gd name="T3" fmla="*/ 6 h 12"/>
                <a:gd name="T4" fmla="*/ 3 w 4"/>
                <a:gd name="T5" fmla="*/ 1 h 12"/>
                <a:gd name="T6" fmla="*/ 2 w 4"/>
                <a:gd name="T7" fmla="*/ 1 h 12"/>
                <a:gd name="T8" fmla="*/ 1 w 4"/>
                <a:gd name="T9" fmla="*/ 6 h 12"/>
                <a:gd name="T10" fmla="*/ 1 w 4"/>
                <a:gd name="T11" fmla="*/ 12 h 12"/>
                <a:gd name="T12" fmla="*/ 1 w 4"/>
                <a:gd name="T13" fmla="*/ 12 h 12"/>
                <a:gd name="T14" fmla="*/ 0 w 4"/>
                <a:gd name="T15" fmla="*/ 1 h 12"/>
                <a:gd name="T16" fmla="*/ 2 w 4"/>
                <a:gd name="T17" fmla="*/ 0 h 12"/>
                <a:gd name="T18" fmla="*/ 4 w 4"/>
                <a:gd name="T19" fmla="*/ 1 h 12"/>
                <a:gd name="T20" fmla="*/ 1 w 4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2">
                  <a:moveTo>
                    <a:pt x="1" y="6"/>
                  </a:moveTo>
                  <a:lnTo>
                    <a:pt x="1" y="6"/>
                  </a:lnTo>
                  <a:cubicBezTo>
                    <a:pt x="2" y="5"/>
                    <a:pt x="3" y="1"/>
                    <a:pt x="3" y="1"/>
                  </a:cubicBezTo>
                  <a:lnTo>
                    <a:pt x="2" y="1"/>
                  </a:lnTo>
                  <a:cubicBezTo>
                    <a:pt x="2" y="1"/>
                    <a:pt x="1" y="5"/>
                    <a:pt x="1" y="6"/>
                  </a:cubicBezTo>
                  <a:close/>
                  <a:moveTo>
                    <a:pt x="1" y="12"/>
                  </a:moveTo>
                  <a:lnTo>
                    <a:pt x="1" y="12"/>
                  </a:lnTo>
                  <a:cubicBezTo>
                    <a:pt x="0" y="7"/>
                    <a:pt x="0" y="1"/>
                    <a:pt x="0" y="1"/>
                  </a:cubicBezTo>
                  <a:lnTo>
                    <a:pt x="2" y="0"/>
                  </a:lnTo>
                  <a:lnTo>
                    <a:pt x="4" y="1"/>
                  </a:lnTo>
                  <a:cubicBezTo>
                    <a:pt x="4" y="1"/>
                    <a:pt x="3" y="7"/>
                    <a:pt x="1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13" name="Freeform 1138"/>
            <p:cNvSpPr>
              <a:spLocks/>
            </p:cNvSpPr>
            <p:nvPr userDrawn="1"/>
          </p:nvSpPr>
          <p:spPr bwMode="auto">
            <a:xfrm>
              <a:off x="276" y="310"/>
              <a:ext cx="8" cy="4"/>
            </a:xfrm>
            <a:custGeom>
              <a:avLst/>
              <a:gdLst>
                <a:gd name="T0" fmla="*/ 1 w 17"/>
                <a:gd name="T1" fmla="*/ 0 h 10"/>
                <a:gd name="T2" fmla="*/ 1 w 17"/>
                <a:gd name="T3" fmla="*/ 0 h 10"/>
                <a:gd name="T4" fmla="*/ 8 w 17"/>
                <a:gd name="T5" fmla="*/ 8 h 10"/>
                <a:gd name="T6" fmla="*/ 17 w 17"/>
                <a:gd name="T7" fmla="*/ 1 h 10"/>
                <a:gd name="T8" fmla="*/ 8 w 17"/>
                <a:gd name="T9" fmla="*/ 10 h 10"/>
                <a:gd name="T10" fmla="*/ 1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6" y="5"/>
                    <a:pt x="8" y="8"/>
                  </a:cubicBezTo>
                  <a:cubicBezTo>
                    <a:pt x="12" y="4"/>
                    <a:pt x="16" y="6"/>
                    <a:pt x="17" y="1"/>
                  </a:cubicBezTo>
                  <a:cubicBezTo>
                    <a:pt x="17" y="9"/>
                    <a:pt x="11" y="6"/>
                    <a:pt x="8" y="10"/>
                  </a:cubicBezTo>
                  <a:cubicBezTo>
                    <a:pt x="6" y="6"/>
                    <a:pt x="0" y="8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14" name="Freeform 1139"/>
            <p:cNvSpPr>
              <a:spLocks noEditPoints="1"/>
            </p:cNvSpPr>
            <p:nvPr userDrawn="1"/>
          </p:nvSpPr>
          <p:spPr bwMode="auto">
            <a:xfrm>
              <a:off x="288" y="304"/>
              <a:ext cx="2" cy="6"/>
            </a:xfrm>
            <a:custGeom>
              <a:avLst/>
              <a:gdLst>
                <a:gd name="T0" fmla="*/ 3 w 5"/>
                <a:gd name="T1" fmla="*/ 8 h 14"/>
                <a:gd name="T2" fmla="*/ 3 w 5"/>
                <a:gd name="T3" fmla="*/ 8 h 14"/>
                <a:gd name="T4" fmla="*/ 2 w 5"/>
                <a:gd name="T5" fmla="*/ 1 h 14"/>
                <a:gd name="T6" fmla="*/ 1 w 5"/>
                <a:gd name="T7" fmla="*/ 2 h 14"/>
                <a:gd name="T8" fmla="*/ 3 w 5"/>
                <a:gd name="T9" fmla="*/ 8 h 14"/>
                <a:gd name="T10" fmla="*/ 4 w 5"/>
                <a:gd name="T11" fmla="*/ 14 h 14"/>
                <a:gd name="T12" fmla="*/ 4 w 5"/>
                <a:gd name="T13" fmla="*/ 14 h 14"/>
                <a:gd name="T14" fmla="*/ 0 w 5"/>
                <a:gd name="T15" fmla="*/ 2 h 14"/>
                <a:gd name="T16" fmla="*/ 2 w 5"/>
                <a:gd name="T17" fmla="*/ 0 h 14"/>
                <a:gd name="T18" fmla="*/ 3 w 5"/>
                <a:gd name="T19" fmla="*/ 1 h 14"/>
                <a:gd name="T20" fmla="*/ 4 w 5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4">
                  <a:moveTo>
                    <a:pt x="3" y="8"/>
                  </a:moveTo>
                  <a:lnTo>
                    <a:pt x="3" y="8"/>
                  </a:lnTo>
                  <a:cubicBezTo>
                    <a:pt x="3" y="7"/>
                    <a:pt x="2" y="1"/>
                    <a:pt x="2" y="1"/>
                  </a:cubicBezTo>
                  <a:lnTo>
                    <a:pt x="1" y="2"/>
                  </a:lnTo>
                  <a:cubicBezTo>
                    <a:pt x="1" y="2"/>
                    <a:pt x="3" y="7"/>
                    <a:pt x="3" y="8"/>
                  </a:cubicBezTo>
                  <a:close/>
                  <a:moveTo>
                    <a:pt x="4" y="14"/>
                  </a:moveTo>
                  <a:lnTo>
                    <a:pt x="4" y="14"/>
                  </a:lnTo>
                  <a:cubicBezTo>
                    <a:pt x="1" y="6"/>
                    <a:pt x="0" y="2"/>
                    <a:pt x="0" y="2"/>
                  </a:cubicBezTo>
                  <a:lnTo>
                    <a:pt x="2" y="0"/>
                  </a:lnTo>
                  <a:lnTo>
                    <a:pt x="3" y="1"/>
                  </a:lnTo>
                  <a:cubicBezTo>
                    <a:pt x="3" y="1"/>
                    <a:pt x="5" y="6"/>
                    <a:pt x="4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15" name="Freeform 1140"/>
            <p:cNvSpPr>
              <a:spLocks/>
            </p:cNvSpPr>
            <p:nvPr userDrawn="1"/>
          </p:nvSpPr>
          <p:spPr bwMode="auto">
            <a:xfrm>
              <a:off x="286" y="309"/>
              <a:ext cx="8" cy="5"/>
            </a:xfrm>
            <a:custGeom>
              <a:avLst/>
              <a:gdLst>
                <a:gd name="T0" fmla="*/ 0 w 19"/>
                <a:gd name="T1" fmla="*/ 4 h 12"/>
                <a:gd name="T2" fmla="*/ 0 w 19"/>
                <a:gd name="T3" fmla="*/ 4 h 12"/>
                <a:gd name="T4" fmla="*/ 10 w 19"/>
                <a:gd name="T5" fmla="*/ 9 h 12"/>
                <a:gd name="T6" fmla="*/ 17 w 19"/>
                <a:gd name="T7" fmla="*/ 0 h 12"/>
                <a:gd name="T8" fmla="*/ 11 w 19"/>
                <a:gd name="T9" fmla="*/ 11 h 12"/>
                <a:gd name="T10" fmla="*/ 0 w 19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0" y="4"/>
                  </a:moveTo>
                  <a:lnTo>
                    <a:pt x="0" y="4"/>
                  </a:lnTo>
                  <a:cubicBezTo>
                    <a:pt x="2" y="10"/>
                    <a:pt x="7" y="7"/>
                    <a:pt x="10" y="9"/>
                  </a:cubicBezTo>
                  <a:cubicBezTo>
                    <a:pt x="13" y="5"/>
                    <a:pt x="18" y="5"/>
                    <a:pt x="17" y="0"/>
                  </a:cubicBezTo>
                  <a:cubicBezTo>
                    <a:pt x="19" y="8"/>
                    <a:pt x="13" y="7"/>
                    <a:pt x="11" y="11"/>
                  </a:cubicBezTo>
                  <a:cubicBezTo>
                    <a:pt x="6" y="9"/>
                    <a:pt x="1" y="12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16" name="Freeform 1141"/>
            <p:cNvSpPr>
              <a:spLocks/>
            </p:cNvSpPr>
            <p:nvPr userDrawn="1"/>
          </p:nvSpPr>
          <p:spPr bwMode="auto">
            <a:xfrm>
              <a:off x="297" y="302"/>
              <a:ext cx="0" cy="2"/>
            </a:xfrm>
            <a:custGeom>
              <a:avLst/>
              <a:gdLst>
                <a:gd name="T0" fmla="*/ 1 w 1"/>
                <a:gd name="T1" fmla="*/ 4 h 4"/>
                <a:gd name="T2" fmla="*/ 1 w 1"/>
                <a:gd name="T3" fmla="*/ 4 h 4"/>
                <a:gd name="T4" fmla="*/ 0 w 1"/>
                <a:gd name="T5" fmla="*/ 0 h 4"/>
                <a:gd name="T6" fmla="*/ 1 w 1"/>
                <a:gd name="T7" fmla="*/ 0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1" y="4"/>
                  </a:lnTo>
                  <a:cubicBezTo>
                    <a:pt x="1" y="3"/>
                    <a:pt x="0" y="0"/>
                    <a:pt x="0" y="0"/>
                  </a:cubicBezTo>
                  <a:lnTo>
                    <a:pt x="1" y="0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17" name="Freeform 1142"/>
            <p:cNvSpPr>
              <a:spLocks/>
            </p:cNvSpPr>
            <p:nvPr userDrawn="1"/>
          </p:nvSpPr>
          <p:spPr bwMode="auto">
            <a:xfrm>
              <a:off x="309" y="154"/>
              <a:ext cx="44" cy="53"/>
            </a:xfrm>
            <a:custGeom>
              <a:avLst/>
              <a:gdLst>
                <a:gd name="T0" fmla="*/ 79 w 99"/>
                <a:gd name="T1" fmla="*/ 113 h 116"/>
                <a:gd name="T2" fmla="*/ 79 w 99"/>
                <a:gd name="T3" fmla="*/ 113 h 116"/>
                <a:gd name="T4" fmla="*/ 50 w 99"/>
                <a:gd name="T5" fmla="*/ 116 h 116"/>
                <a:gd name="T6" fmla="*/ 20 w 99"/>
                <a:gd name="T7" fmla="*/ 113 h 116"/>
                <a:gd name="T8" fmla="*/ 20 w 99"/>
                <a:gd name="T9" fmla="*/ 99 h 116"/>
                <a:gd name="T10" fmla="*/ 8 w 99"/>
                <a:gd name="T11" fmla="*/ 74 h 116"/>
                <a:gd name="T12" fmla="*/ 31 w 99"/>
                <a:gd name="T13" fmla="*/ 38 h 116"/>
                <a:gd name="T14" fmla="*/ 39 w 99"/>
                <a:gd name="T15" fmla="*/ 37 h 116"/>
                <a:gd name="T16" fmla="*/ 39 w 99"/>
                <a:gd name="T17" fmla="*/ 41 h 116"/>
                <a:gd name="T18" fmla="*/ 43 w 99"/>
                <a:gd name="T19" fmla="*/ 40 h 116"/>
                <a:gd name="T20" fmla="*/ 43 w 99"/>
                <a:gd name="T21" fmla="*/ 36 h 116"/>
                <a:gd name="T22" fmla="*/ 45 w 99"/>
                <a:gd name="T23" fmla="*/ 36 h 116"/>
                <a:gd name="T24" fmla="*/ 41 w 99"/>
                <a:gd name="T25" fmla="*/ 28 h 116"/>
                <a:gd name="T26" fmla="*/ 44 w 99"/>
                <a:gd name="T27" fmla="*/ 21 h 116"/>
                <a:gd name="T28" fmla="*/ 41 w 99"/>
                <a:gd name="T29" fmla="*/ 21 h 116"/>
                <a:gd name="T30" fmla="*/ 46 w 99"/>
                <a:gd name="T31" fmla="*/ 14 h 116"/>
                <a:gd name="T32" fmla="*/ 39 w 99"/>
                <a:gd name="T33" fmla="*/ 19 h 116"/>
                <a:gd name="T34" fmla="*/ 39 w 99"/>
                <a:gd name="T35" fmla="*/ 2 h 116"/>
                <a:gd name="T36" fmla="*/ 46 w 99"/>
                <a:gd name="T37" fmla="*/ 6 h 116"/>
                <a:gd name="T38" fmla="*/ 41 w 99"/>
                <a:gd name="T39" fmla="*/ 0 h 116"/>
                <a:gd name="T40" fmla="*/ 59 w 99"/>
                <a:gd name="T41" fmla="*/ 0 h 116"/>
                <a:gd name="T42" fmla="*/ 53 w 99"/>
                <a:gd name="T43" fmla="*/ 6 h 116"/>
                <a:gd name="T44" fmla="*/ 61 w 99"/>
                <a:gd name="T45" fmla="*/ 2 h 116"/>
                <a:gd name="T46" fmla="*/ 61 w 99"/>
                <a:gd name="T47" fmla="*/ 19 h 116"/>
                <a:gd name="T48" fmla="*/ 53 w 99"/>
                <a:gd name="T49" fmla="*/ 14 h 116"/>
                <a:gd name="T50" fmla="*/ 59 w 99"/>
                <a:gd name="T51" fmla="*/ 21 h 116"/>
                <a:gd name="T52" fmla="*/ 56 w 99"/>
                <a:gd name="T53" fmla="*/ 21 h 116"/>
                <a:gd name="T54" fmla="*/ 59 w 99"/>
                <a:gd name="T55" fmla="*/ 28 h 116"/>
                <a:gd name="T56" fmla="*/ 54 w 99"/>
                <a:gd name="T57" fmla="*/ 36 h 116"/>
                <a:gd name="T58" fmla="*/ 56 w 99"/>
                <a:gd name="T59" fmla="*/ 36 h 116"/>
                <a:gd name="T60" fmla="*/ 56 w 99"/>
                <a:gd name="T61" fmla="*/ 40 h 116"/>
                <a:gd name="T62" fmla="*/ 60 w 99"/>
                <a:gd name="T63" fmla="*/ 41 h 116"/>
                <a:gd name="T64" fmla="*/ 61 w 99"/>
                <a:gd name="T65" fmla="*/ 37 h 116"/>
                <a:gd name="T66" fmla="*/ 68 w 99"/>
                <a:gd name="T67" fmla="*/ 38 h 116"/>
                <a:gd name="T68" fmla="*/ 91 w 99"/>
                <a:gd name="T69" fmla="*/ 74 h 116"/>
                <a:gd name="T70" fmla="*/ 79 w 99"/>
                <a:gd name="T71" fmla="*/ 99 h 116"/>
                <a:gd name="T72" fmla="*/ 79 w 99"/>
                <a:gd name="T73" fmla="*/ 11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" h="116">
                  <a:moveTo>
                    <a:pt x="79" y="113"/>
                  </a:moveTo>
                  <a:lnTo>
                    <a:pt x="79" y="113"/>
                  </a:lnTo>
                  <a:cubicBezTo>
                    <a:pt x="74" y="115"/>
                    <a:pt x="63" y="116"/>
                    <a:pt x="50" y="116"/>
                  </a:cubicBezTo>
                  <a:cubicBezTo>
                    <a:pt x="36" y="116"/>
                    <a:pt x="25" y="115"/>
                    <a:pt x="20" y="113"/>
                  </a:cubicBezTo>
                  <a:lnTo>
                    <a:pt x="20" y="99"/>
                  </a:lnTo>
                  <a:cubicBezTo>
                    <a:pt x="15" y="91"/>
                    <a:pt x="11" y="82"/>
                    <a:pt x="8" y="74"/>
                  </a:cubicBezTo>
                  <a:cubicBezTo>
                    <a:pt x="0" y="52"/>
                    <a:pt x="12" y="42"/>
                    <a:pt x="31" y="38"/>
                  </a:cubicBezTo>
                  <a:cubicBezTo>
                    <a:pt x="33" y="37"/>
                    <a:pt x="36" y="36"/>
                    <a:pt x="39" y="37"/>
                  </a:cubicBezTo>
                  <a:lnTo>
                    <a:pt x="39" y="41"/>
                  </a:lnTo>
                  <a:lnTo>
                    <a:pt x="43" y="40"/>
                  </a:lnTo>
                  <a:lnTo>
                    <a:pt x="43" y="36"/>
                  </a:lnTo>
                  <a:cubicBezTo>
                    <a:pt x="44" y="36"/>
                    <a:pt x="45" y="36"/>
                    <a:pt x="45" y="36"/>
                  </a:cubicBezTo>
                  <a:cubicBezTo>
                    <a:pt x="42" y="35"/>
                    <a:pt x="41" y="32"/>
                    <a:pt x="41" y="28"/>
                  </a:cubicBezTo>
                  <a:cubicBezTo>
                    <a:pt x="41" y="25"/>
                    <a:pt x="42" y="23"/>
                    <a:pt x="44" y="21"/>
                  </a:cubicBezTo>
                  <a:lnTo>
                    <a:pt x="41" y="21"/>
                  </a:lnTo>
                  <a:cubicBezTo>
                    <a:pt x="42" y="19"/>
                    <a:pt x="46" y="16"/>
                    <a:pt x="46" y="14"/>
                  </a:cubicBezTo>
                  <a:cubicBezTo>
                    <a:pt x="44" y="14"/>
                    <a:pt x="40" y="17"/>
                    <a:pt x="39" y="19"/>
                  </a:cubicBezTo>
                  <a:lnTo>
                    <a:pt x="39" y="2"/>
                  </a:lnTo>
                  <a:cubicBezTo>
                    <a:pt x="40" y="4"/>
                    <a:pt x="44" y="6"/>
                    <a:pt x="46" y="6"/>
                  </a:cubicBezTo>
                  <a:cubicBezTo>
                    <a:pt x="46" y="4"/>
                    <a:pt x="42" y="2"/>
                    <a:pt x="41" y="0"/>
                  </a:cubicBezTo>
                  <a:lnTo>
                    <a:pt x="59" y="0"/>
                  </a:lnTo>
                  <a:cubicBezTo>
                    <a:pt x="57" y="2"/>
                    <a:pt x="54" y="4"/>
                    <a:pt x="53" y="6"/>
                  </a:cubicBezTo>
                  <a:cubicBezTo>
                    <a:pt x="55" y="6"/>
                    <a:pt x="59" y="4"/>
                    <a:pt x="61" y="2"/>
                  </a:cubicBezTo>
                  <a:lnTo>
                    <a:pt x="61" y="19"/>
                  </a:lnTo>
                  <a:cubicBezTo>
                    <a:pt x="59" y="17"/>
                    <a:pt x="55" y="14"/>
                    <a:pt x="53" y="14"/>
                  </a:cubicBezTo>
                  <a:cubicBezTo>
                    <a:pt x="54" y="16"/>
                    <a:pt x="57" y="19"/>
                    <a:pt x="59" y="21"/>
                  </a:cubicBezTo>
                  <a:lnTo>
                    <a:pt x="56" y="21"/>
                  </a:lnTo>
                  <a:cubicBezTo>
                    <a:pt x="58" y="23"/>
                    <a:pt x="59" y="25"/>
                    <a:pt x="59" y="28"/>
                  </a:cubicBezTo>
                  <a:cubicBezTo>
                    <a:pt x="59" y="32"/>
                    <a:pt x="57" y="35"/>
                    <a:pt x="54" y="36"/>
                  </a:cubicBezTo>
                  <a:cubicBezTo>
                    <a:pt x="55" y="36"/>
                    <a:pt x="56" y="36"/>
                    <a:pt x="56" y="36"/>
                  </a:cubicBezTo>
                  <a:lnTo>
                    <a:pt x="56" y="40"/>
                  </a:lnTo>
                  <a:lnTo>
                    <a:pt x="60" y="41"/>
                  </a:lnTo>
                  <a:lnTo>
                    <a:pt x="61" y="37"/>
                  </a:lnTo>
                  <a:cubicBezTo>
                    <a:pt x="64" y="36"/>
                    <a:pt x="66" y="37"/>
                    <a:pt x="68" y="38"/>
                  </a:cubicBezTo>
                  <a:cubicBezTo>
                    <a:pt x="87" y="42"/>
                    <a:pt x="99" y="52"/>
                    <a:pt x="91" y="74"/>
                  </a:cubicBezTo>
                  <a:cubicBezTo>
                    <a:pt x="88" y="82"/>
                    <a:pt x="84" y="91"/>
                    <a:pt x="79" y="99"/>
                  </a:cubicBezTo>
                  <a:lnTo>
                    <a:pt x="79" y="11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18" name="Freeform 1143"/>
            <p:cNvSpPr>
              <a:spLocks/>
            </p:cNvSpPr>
            <p:nvPr userDrawn="1"/>
          </p:nvSpPr>
          <p:spPr bwMode="auto">
            <a:xfrm>
              <a:off x="320" y="202"/>
              <a:ext cx="21" cy="2"/>
            </a:xfrm>
            <a:custGeom>
              <a:avLst/>
              <a:gdLst>
                <a:gd name="T0" fmla="*/ 24 w 47"/>
                <a:gd name="T1" fmla="*/ 4 h 4"/>
                <a:gd name="T2" fmla="*/ 24 w 47"/>
                <a:gd name="T3" fmla="*/ 4 h 4"/>
                <a:gd name="T4" fmla="*/ 0 w 47"/>
                <a:gd name="T5" fmla="*/ 2 h 4"/>
                <a:gd name="T6" fmla="*/ 24 w 47"/>
                <a:gd name="T7" fmla="*/ 0 h 4"/>
                <a:gd name="T8" fmla="*/ 47 w 47"/>
                <a:gd name="T9" fmla="*/ 2 h 4"/>
                <a:gd name="T10" fmla="*/ 24 w 47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">
                  <a:moveTo>
                    <a:pt x="24" y="4"/>
                  </a:moveTo>
                  <a:lnTo>
                    <a:pt x="24" y="4"/>
                  </a:lnTo>
                  <a:cubicBezTo>
                    <a:pt x="15" y="4"/>
                    <a:pt x="6" y="3"/>
                    <a:pt x="0" y="2"/>
                  </a:cubicBezTo>
                  <a:cubicBezTo>
                    <a:pt x="6" y="0"/>
                    <a:pt x="15" y="0"/>
                    <a:pt x="24" y="0"/>
                  </a:cubicBezTo>
                  <a:cubicBezTo>
                    <a:pt x="33" y="0"/>
                    <a:pt x="42" y="0"/>
                    <a:pt x="47" y="2"/>
                  </a:cubicBezTo>
                  <a:cubicBezTo>
                    <a:pt x="41" y="3"/>
                    <a:pt x="32" y="4"/>
                    <a:pt x="24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19" name="Freeform 1144"/>
            <p:cNvSpPr>
              <a:spLocks/>
            </p:cNvSpPr>
            <p:nvPr userDrawn="1"/>
          </p:nvSpPr>
          <p:spPr bwMode="auto">
            <a:xfrm>
              <a:off x="319" y="204"/>
              <a:ext cx="24" cy="2"/>
            </a:xfrm>
            <a:custGeom>
              <a:avLst/>
              <a:gdLst>
                <a:gd name="T0" fmla="*/ 0 w 53"/>
                <a:gd name="T1" fmla="*/ 2 h 5"/>
                <a:gd name="T2" fmla="*/ 0 w 53"/>
                <a:gd name="T3" fmla="*/ 2 h 5"/>
                <a:gd name="T4" fmla="*/ 0 w 53"/>
                <a:gd name="T5" fmla="*/ 0 h 5"/>
                <a:gd name="T6" fmla="*/ 27 w 53"/>
                <a:gd name="T7" fmla="*/ 3 h 5"/>
                <a:gd name="T8" fmla="*/ 53 w 53"/>
                <a:gd name="T9" fmla="*/ 0 h 5"/>
                <a:gd name="T10" fmla="*/ 53 w 53"/>
                <a:gd name="T11" fmla="*/ 2 h 5"/>
                <a:gd name="T12" fmla="*/ 27 w 53"/>
                <a:gd name="T13" fmla="*/ 5 h 5"/>
                <a:gd name="T14" fmla="*/ 0 w 53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cubicBezTo>
                    <a:pt x="5" y="2"/>
                    <a:pt x="16" y="3"/>
                    <a:pt x="27" y="3"/>
                  </a:cubicBezTo>
                  <a:cubicBezTo>
                    <a:pt x="37" y="3"/>
                    <a:pt x="48" y="2"/>
                    <a:pt x="53" y="0"/>
                  </a:cubicBezTo>
                  <a:lnTo>
                    <a:pt x="53" y="2"/>
                  </a:lnTo>
                  <a:cubicBezTo>
                    <a:pt x="48" y="4"/>
                    <a:pt x="40" y="5"/>
                    <a:pt x="27" y="5"/>
                  </a:cubicBezTo>
                  <a:cubicBezTo>
                    <a:pt x="14" y="5"/>
                    <a:pt x="5" y="4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20" name="Freeform 1145"/>
            <p:cNvSpPr>
              <a:spLocks/>
            </p:cNvSpPr>
            <p:nvPr userDrawn="1"/>
          </p:nvSpPr>
          <p:spPr bwMode="auto">
            <a:xfrm>
              <a:off x="343" y="200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21" name="Freeform 1146"/>
            <p:cNvSpPr>
              <a:spLocks/>
            </p:cNvSpPr>
            <p:nvPr userDrawn="1"/>
          </p:nvSpPr>
          <p:spPr bwMode="auto">
            <a:xfrm>
              <a:off x="333" y="186"/>
              <a:ext cx="1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22" name="Freeform 1147"/>
            <p:cNvSpPr>
              <a:spLocks/>
            </p:cNvSpPr>
            <p:nvPr userDrawn="1"/>
          </p:nvSpPr>
          <p:spPr bwMode="auto">
            <a:xfrm>
              <a:off x="347" y="186"/>
              <a:ext cx="2" cy="4"/>
            </a:xfrm>
            <a:custGeom>
              <a:avLst/>
              <a:gdLst>
                <a:gd name="T0" fmla="*/ 3 w 4"/>
                <a:gd name="T1" fmla="*/ 2 h 7"/>
                <a:gd name="T2" fmla="*/ 3 w 4"/>
                <a:gd name="T3" fmla="*/ 2 h 7"/>
                <a:gd name="T4" fmla="*/ 1 w 4"/>
                <a:gd name="T5" fmla="*/ 7 h 7"/>
                <a:gd name="T6" fmla="*/ 0 w 4"/>
                <a:gd name="T7" fmla="*/ 4 h 7"/>
                <a:gd name="T8" fmla="*/ 3 w 4"/>
                <a:gd name="T9" fmla="*/ 0 h 7"/>
                <a:gd name="T10" fmla="*/ 4 w 4"/>
                <a:gd name="T11" fmla="*/ 0 h 7"/>
                <a:gd name="T12" fmla="*/ 3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2" y="5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0"/>
                  </a:lnTo>
                  <a:cubicBezTo>
                    <a:pt x="3" y="1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23" name="Freeform 1148"/>
            <p:cNvSpPr>
              <a:spLocks/>
            </p:cNvSpPr>
            <p:nvPr userDrawn="1"/>
          </p:nvSpPr>
          <p:spPr bwMode="auto">
            <a:xfrm>
              <a:off x="348" y="181"/>
              <a:ext cx="2" cy="5"/>
            </a:xfrm>
            <a:custGeom>
              <a:avLst/>
              <a:gdLst>
                <a:gd name="T0" fmla="*/ 3 w 4"/>
                <a:gd name="T1" fmla="*/ 9 h 10"/>
                <a:gd name="T2" fmla="*/ 3 w 4"/>
                <a:gd name="T3" fmla="*/ 9 h 10"/>
                <a:gd name="T4" fmla="*/ 3 w 4"/>
                <a:gd name="T5" fmla="*/ 10 h 10"/>
                <a:gd name="T6" fmla="*/ 0 w 4"/>
                <a:gd name="T7" fmla="*/ 5 h 10"/>
                <a:gd name="T8" fmla="*/ 3 w 4"/>
                <a:gd name="T9" fmla="*/ 0 h 10"/>
                <a:gd name="T10" fmla="*/ 4 w 4"/>
                <a:gd name="T11" fmla="*/ 3 h 10"/>
                <a:gd name="T12" fmla="*/ 3 w 4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3" y="9"/>
                  </a:moveTo>
                  <a:lnTo>
                    <a:pt x="3" y="9"/>
                  </a:lnTo>
                  <a:lnTo>
                    <a:pt x="3" y="10"/>
                  </a:ln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3"/>
                  </a:lnTo>
                  <a:cubicBezTo>
                    <a:pt x="4" y="5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24" name="Freeform 1149"/>
            <p:cNvSpPr>
              <a:spLocks/>
            </p:cNvSpPr>
            <p:nvPr userDrawn="1"/>
          </p:nvSpPr>
          <p:spPr bwMode="auto">
            <a:xfrm>
              <a:off x="350" y="181"/>
              <a:ext cx="0" cy="1"/>
            </a:xfrm>
            <a:custGeom>
              <a:avLst/>
              <a:gdLst>
                <a:gd name="T0" fmla="*/ 3 h 3"/>
                <a:gd name="T1" fmla="*/ 3 h 3"/>
                <a:gd name="T2" fmla="*/ 1 h 3"/>
                <a:gd name="T3" fmla="*/ 0 h 3"/>
                <a:gd name="T4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25" name="Freeform 1150"/>
            <p:cNvSpPr>
              <a:spLocks/>
            </p:cNvSpPr>
            <p:nvPr userDrawn="1"/>
          </p:nvSpPr>
          <p:spPr bwMode="auto">
            <a:xfrm>
              <a:off x="347" y="177"/>
              <a:ext cx="3" cy="4"/>
            </a:xfrm>
            <a:custGeom>
              <a:avLst/>
              <a:gdLst>
                <a:gd name="T0" fmla="*/ 5 w 5"/>
                <a:gd name="T1" fmla="*/ 7 h 8"/>
                <a:gd name="T2" fmla="*/ 5 w 5"/>
                <a:gd name="T3" fmla="*/ 7 h 8"/>
                <a:gd name="T4" fmla="*/ 4 w 5"/>
                <a:gd name="T5" fmla="*/ 8 h 8"/>
                <a:gd name="T6" fmla="*/ 0 w 5"/>
                <a:gd name="T7" fmla="*/ 2 h 8"/>
                <a:gd name="T8" fmla="*/ 2 w 5"/>
                <a:gd name="T9" fmla="*/ 0 h 8"/>
                <a:gd name="T10" fmla="*/ 5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7"/>
                  </a:moveTo>
                  <a:lnTo>
                    <a:pt x="5" y="7"/>
                  </a:lnTo>
                  <a:lnTo>
                    <a:pt x="4" y="8"/>
                  </a:lnTo>
                  <a:cubicBezTo>
                    <a:pt x="3" y="6"/>
                    <a:pt x="2" y="4"/>
                    <a:pt x="0" y="2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4" y="2"/>
                    <a:pt x="5" y="4"/>
                    <a:pt x="5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26" name="Freeform 1151"/>
            <p:cNvSpPr>
              <a:spLocks/>
            </p:cNvSpPr>
            <p:nvPr userDrawn="1"/>
          </p:nvSpPr>
          <p:spPr bwMode="auto">
            <a:xfrm>
              <a:off x="345" y="175"/>
              <a:ext cx="3" cy="2"/>
            </a:xfrm>
            <a:custGeom>
              <a:avLst/>
              <a:gdLst>
                <a:gd name="T0" fmla="*/ 5 w 5"/>
                <a:gd name="T1" fmla="*/ 3 h 5"/>
                <a:gd name="T2" fmla="*/ 5 w 5"/>
                <a:gd name="T3" fmla="*/ 3 h 5"/>
                <a:gd name="T4" fmla="*/ 4 w 5"/>
                <a:gd name="T5" fmla="*/ 5 h 5"/>
                <a:gd name="T6" fmla="*/ 0 w 5"/>
                <a:gd name="T7" fmla="*/ 0 h 5"/>
                <a:gd name="T8" fmla="*/ 0 w 5"/>
                <a:gd name="T9" fmla="*/ 0 h 5"/>
                <a:gd name="T10" fmla="*/ 5 w 5"/>
                <a:gd name="T11" fmla="*/ 3 h 5"/>
                <a:gd name="T12" fmla="*/ 5 w 5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cubicBezTo>
                    <a:pt x="3" y="4"/>
                    <a:pt x="1" y="2"/>
                    <a:pt x="0" y="0"/>
                  </a:cubicBezTo>
                  <a:lnTo>
                    <a:pt x="0" y="0"/>
                  </a:lnTo>
                  <a:cubicBezTo>
                    <a:pt x="1" y="1"/>
                    <a:pt x="3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27" name="Freeform 1152"/>
            <p:cNvSpPr>
              <a:spLocks/>
            </p:cNvSpPr>
            <p:nvPr userDrawn="1"/>
          </p:nvSpPr>
          <p:spPr bwMode="auto">
            <a:xfrm>
              <a:off x="345" y="175"/>
              <a:ext cx="0" cy="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28" name="Freeform 1153"/>
            <p:cNvSpPr>
              <a:spLocks/>
            </p:cNvSpPr>
            <p:nvPr userDrawn="1"/>
          </p:nvSpPr>
          <p:spPr bwMode="auto">
            <a:xfrm>
              <a:off x="341" y="174"/>
              <a:ext cx="4" cy="4"/>
            </a:xfrm>
            <a:custGeom>
              <a:avLst/>
              <a:gdLst>
                <a:gd name="T0" fmla="*/ 5 w 7"/>
                <a:gd name="T1" fmla="*/ 1 h 9"/>
                <a:gd name="T2" fmla="*/ 5 w 7"/>
                <a:gd name="T3" fmla="*/ 1 h 9"/>
                <a:gd name="T4" fmla="*/ 7 w 7"/>
                <a:gd name="T5" fmla="*/ 3 h 9"/>
                <a:gd name="T6" fmla="*/ 4 w 7"/>
                <a:gd name="T7" fmla="*/ 9 h 9"/>
                <a:gd name="T8" fmla="*/ 0 w 7"/>
                <a:gd name="T9" fmla="*/ 4 h 9"/>
                <a:gd name="T10" fmla="*/ 3 w 7"/>
                <a:gd name="T11" fmla="*/ 0 h 9"/>
                <a:gd name="T12" fmla="*/ 5 w 7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5" y="1"/>
                  </a:moveTo>
                  <a:lnTo>
                    <a:pt x="5" y="1"/>
                  </a:lnTo>
                  <a:cubicBezTo>
                    <a:pt x="6" y="2"/>
                    <a:pt x="7" y="3"/>
                    <a:pt x="7" y="3"/>
                  </a:cubicBezTo>
                  <a:cubicBezTo>
                    <a:pt x="6" y="5"/>
                    <a:pt x="5" y="7"/>
                    <a:pt x="4" y="9"/>
                  </a:cubicBezTo>
                  <a:cubicBezTo>
                    <a:pt x="3" y="7"/>
                    <a:pt x="1" y="6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29" name="Freeform 1154"/>
            <p:cNvSpPr>
              <a:spLocks/>
            </p:cNvSpPr>
            <p:nvPr userDrawn="1"/>
          </p:nvSpPr>
          <p:spPr bwMode="auto">
            <a:xfrm>
              <a:off x="339" y="173"/>
              <a:ext cx="3" cy="2"/>
            </a:xfrm>
            <a:custGeom>
              <a:avLst/>
              <a:gdLst>
                <a:gd name="T0" fmla="*/ 7 w 7"/>
                <a:gd name="T1" fmla="*/ 2 h 5"/>
                <a:gd name="T2" fmla="*/ 7 w 7"/>
                <a:gd name="T3" fmla="*/ 2 h 5"/>
                <a:gd name="T4" fmla="*/ 4 w 7"/>
                <a:gd name="T5" fmla="*/ 5 h 5"/>
                <a:gd name="T6" fmla="*/ 0 w 7"/>
                <a:gd name="T7" fmla="*/ 2 h 5"/>
                <a:gd name="T8" fmla="*/ 1 w 7"/>
                <a:gd name="T9" fmla="*/ 0 h 5"/>
                <a:gd name="T10" fmla="*/ 7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7" y="2"/>
                  </a:moveTo>
                  <a:lnTo>
                    <a:pt x="7" y="2"/>
                  </a:lnTo>
                  <a:cubicBezTo>
                    <a:pt x="6" y="3"/>
                    <a:pt x="5" y="4"/>
                    <a:pt x="4" y="5"/>
                  </a:cubicBezTo>
                  <a:cubicBezTo>
                    <a:pt x="3" y="4"/>
                    <a:pt x="2" y="3"/>
                    <a:pt x="0" y="2"/>
                  </a:cubicBezTo>
                  <a:lnTo>
                    <a:pt x="1" y="0"/>
                  </a:lnTo>
                  <a:cubicBezTo>
                    <a:pt x="3" y="0"/>
                    <a:pt x="5" y="1"/>
                    <a:pt x="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30" name="Freeform 1155"/>
            <p:cNvSpPr>
              <a:spLocks/>
            </p:cNvSpPr>
            <p:nvPr userDrawn="1"/>
          </p:nvSpPr>
          <p:spPr bwMode="auto">
            <a:xfrm>
              <a:off x="339" y="174"/>
              <a:ext cx="2" cy="4"/>
            </a:xfrm>
            <a:custGeom>
              <a:avLst/>
              <a:gdLst>
                <a:gd name="T0" fmla="*/ 1 w 5"/>
                <a:gd name="T1" fmla="*/ 0 h 8"/>
                <a:gd name="T2" fmla="*/ 1 w 5"/>
                <a:gd name="T3" fmla="*/ 0 h 8"/>
                <a:gd name="T4" fmla="*/ 5 w 5"/>
                <a:gd name="T5" fmla="*/ 3 h 8"/>
                <a:gd name="T6" fmla="*/ 1 w 5"/>
                <a:gd name="T7" fmla="*/ 8 h 8"/>
                <a:gd name="T8" fmla="*/ 0 w 5"/>
                <a:gd name="T9" fmla="*/ 7 h 8"/>
                <a:gd name="T10" fmla="*/ 1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4" y="2"/>
                    <a:pt x="5" y="3"/>
                  </a:cubicBezTo>
                  <a:cubicBezTo>
                    <a:pt x="3" y="5"/>
                    <a:pt x="2" y="7"/>
                    <a:pt x="1" y="8"/>
                  </a:cubicBezTo>
                  <a:lnTo>
                    <a:pt x="0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31" name="Freeform 1156"/>
            <p:cNvSpPr>
              <a:spLocks/>
            </p:cNvSpPr>
            <p:nvPr userDrawn="1"/>
          </p:nvSpPr>
          <p:spPr bwMode="auto">
            <a:xfrm>
              <a:off x="338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32" name="Freeform 1157"/>
            <p:cNvSpPr>
              <a:spLocks/>
            </p:cNvSpPr>
            <p:nvPr userDrawn="1"/>
          </p:nvSpPr>
          <p:spPr bwMode="auto">
            <a:xfrm>
              <a:off x="338" y="178"/>
              <a:ext cx="3" cy="4"/>
            </a:xfrm>
            <a:custGeom>
              <a:avLst/>
              <a:gdLst>
                <a:gd name="T0" fmla="*/ 1 w 7"/>
                <a:gd name="T1" fmla="*/ 3 h 9"/>
                <a:gd name="T2" fmla="*/ 1 w 7"/>
                <a:gd name="T3" fmla="*/ 3 h 9"/>
                <a:gd name="T4" fmla="*/ 3 w 7"/>
                <a:gd name="T5" fmla="*/ 0 h 9"/>
                <a:gd name="T6" fmla="*/ 7 w 7"/>
                <a:gd name="T7" fmla="*/ 5 h 9"/>
                <a:gd name="T8" fmla="*/ 3 w 7"/>
                <a:gd name="T9" fmla="*/ 9 h 9"/>
                <a:gd name="T10" fmla="*/ 0 w 7"/>
                <a:gd name="T11" fmla="*/ 6 h 9"/>
                <a:gd name="T12" fmla="*/ 1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1" y="3"/>
                  </a:moveTo>
                  <a:lnTo>
                    <a:pt x="1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6" y="4"/>
                    <a:pt x="7" y="5"/>
                  </a:cubicBezTo>
                  <a:cubicBezTo>
                    <a:pt x="6" y="7"/>
                    <a:pt x="5" y="8"/>
                    <a:pt x="3" y="9"/>
                  </a:cubicBezTo>
                  <a:cubicBezTo>
                    <a:pt x="2" y="8"/>
                    <a:pt x="1" y="7"/>
                    <a:pt x="0" y="6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33" name="Freeform 1158"/>
            <p:cNvSpPr>
              <a:spLocks/>
            </p:cNvSpPr>
            <p:nvPr userDrawn="1"/>
          </p:nvSpPr>
          <p:spPr bwMode="auto">
            <a:xfrm>
              <a:off x="337" y="181"/>
              <a:ext cx="2" cy="4"/>
            </a:xfrm>
            <a:custGeom>
              <a:avLst/>
              <a:gdLst>
                <a:gd name="T0" fmla="*/ 1 w 4"/>
                <a:gd name="T1" fmla="*/ 0 h 7"/>
                <a:gd name="T2" fmla="*/ 1 w 4"/>
                <a:gd name="T3" fmla="*/ 0 h 7"/>
                <a:gd name="T4" fmla="*/ 4 w 4"/>
                <a:gd name="T5" fmla="*/ 3 h 7"/>
                <a:gd name="T6" fmla="*/ 0 w 4"/>
                <a:gd name="T7" fmla="*/ 7 h 7"/>
                <a:gd name="T8" fmla="*/ 1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2" y="4"/>
                    <a:pt x="1" y="6"/>
                    <a:pt x="0" y="7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34" name="Freeform 1159"/>
            <p:cNvSpPr>
              <a:spLocks/>
            </p:cNvSpPr>
            <p:nvPr userDrawn="1"/>
          </p:nvSpPr>
          <p:spPr bwMode="auto">
            <a:xfrm>
              <a:off x="337" y="185"/>
              <a:ext cx="2" cy="4"/>
            </a:xfrm>
            <a:custGeom>
              <a:avLst/>
              <a:gdLst>
                <a:gd name="T0" fmla="*/ 1 w 5"/>
                <a:gd name="T1" fmla="*/ 1 h 8"/>
                <a:gd name="T2" fmla="*/ 1 w 5"/>
                <a:gd name="T3" fmla="*/ 1 h 8"/>
                <a:gd name="T4" fmla="*/ 2 w 5"/>
                <a:gd name="T5" fmla="*/ 0 h 8"/>
                <a:gd name="T6" fmla="*/ 5 w 5"/>
                <a:gd name="T7" fmla="*/ 5 h 8"/>
                <a:gd name="T8" fmla="*/ 1 w 5"/>
                <a:gd name="T9" fmla="*/ 8 h 8"/>
                <a:gd name="T10" fmla="*/ 1 w 5"/>
                <a:gd name="T11" fmla="*/ 7 h 8"/>
                <a:gd name="T12" fmla="*/ 1 w 5"/>
                <a:gd name="T13" fmla="*/ 7 h 8"/>
                <a:gd name="T14" fmla="*/ 0 w 5"/>
                <a:gd name="T15" fmla="*/ 6 h 8"/>
                <a:gd name="T16" fmla="*/ 1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1" y="1"/>
                  </a:moveTo>
                  <a:lnTo>
                    <a:pt x="1" y="1"/>
                  </a:lnTo>
                  <a:lnTo>
                    <a:pt x="2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7"/>
                    <a:pt x="1" y="8"/>
                  </a:cubicBezTo>
                  <a:lnTo>
                    <a:pt x="1" y="7"/>
                  </a:lnTo>
                  <a:lnTo>
                    <a:pt x="1" y="7"/>
                  </a:lnTo>
                  <a:cubicBezTo>
                    <a:pt x="1" y="7"/>
                    <a:pt x="0" y="7"/>
                    <a:pt x="0" y="6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35" name="Freeform 1160"/>
            <p:cNvSpPr>
              <a:spLocks/>
            </p:cNvSpPr>
            <p:nvPr userDrawn="1"/>
          </p:nvSpPr>
          <p:spPr bwMode="auto">
            <a:xfrm>
              <a:off x="337" y="189"/>
              <a:ext cx="0" cy="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0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36" name="Freeform 1161"/>
            <p:cNvSpPr>
              <a:spLocks/>
            </p:cNvSpPr>
            <p:nvPr userDrawn="1"/>
          </p:nvSpPr>
          <p:spPr bwMode="auto">
            <a:xfrm>
              <a:off x="342" y="196"/>
              <a:ext cx="3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4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2" y="2"/>
                    <a:pt x="3" y="1"/>
                    <a:pt x="4" y="0"/>
                  </a:cubicBezTo>
                  <a:lnTo>
                    <a:pt x="5" y="2"/>
                  </a:lnTo>
                  <a:cubicBezTo>
                    <a:pt x="4" y="3"/>
                    <a:pt x="4" y="3"/>
                    <a:pt x="4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37" name="Freeform 1162"/>
            <p:cNvSpPr>
              <a:spLocks/>
            </p:cNvSpPr>
            <p:nvPr userDrawn="1"/>
          </p:nvSpPr>
          <p:spPr bwMode="auto">
            <a:xfrm>
              <a:off x="343" y="195"/>
              <a:ext cx="1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38" name="Freeform 1163"/>
            <p:cNvSpPr>
              <a:spLocks/>
            </p:cNvSpPr>
            <p:nvPr userDrawn="1"/>
          </p:nvSpPr>
          <p:spPr bwMode="auto">
            <a:xfrm>
              <a:off x="344" y="193"/>
              <a:ext cx="2" cy="3"/>
            </a:xfrm>
            <a:custGeom>
              <a:avLst/>
              <a:gdLst>
                <a:gd name="T0" fmla="*/ 0 w 6"/>
                <a:gd name="T1" fmla="*/ 3 h 7"/>
                <a:gd name="T2" fmla="*/ 0 w 6"/>
                <a:gd name="T3" fmla="*/ 3 h 7"/>
                <a:gd name="T4" fmla="*/ 6 w 6"/>
                <a:gd name="T5" fmla="*/ 0 h 7"/>
                <a:gd name="T6" fmla="*/ 2 w 6"/>
                <a:gd name="T7" fmla="*/ 7 h 7"/>
                <a:gd name="T8" fmla="*/ 2 w 6"/>
                <a:gd name="T9" fmla="*/ 6 h 7"/>
                <a:gd name="T10" fmla="*/ 2 w 6"/>
                <a:gd name="T11" fmla="*/ 6 h 7"/>
                <a:gd name="T12" fmla="*/ 1 w 6"/>
                <a:gd name="T13" fmla="*/ 5 h 7"/>
                <a:gd name="T14" fmla="*/ 0 w 6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7">
                  <a:moveTo>
                    <a:pt x="0" y="3"/>
                  </a:moveTo>
                  <a:lnTo>
                    <a:pt x="0" y="3"/>
                  </a:lnTo>
                  <a:cubicBezTo>
                    <a:pt x="3" y="2"/>
                    <a:pt x="4" y="1"/>
                    <a:pt x="6" y="0"/>
                  </a:cubicBezTo>
                  <a:cubicBezTo>
                    <a:pt x="4" y="2"/>
                    <a:pt x="3" y="5"/>
                    <a:pt x="2" y="7"/>
                  </a:cubicBezTo>
                  <a:lnTo>
                    <a:pt x="2" y="6"/>
                  </a:lnTo>
                  <a:lnTo>
                    <a:pt x="2" y="6"/>
                  </a:lnTo>
                  <a:lnTo>
                    <a:pt x="1" y="5"/>
                  </a:ln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39" name="Freeform 1164"/>
            <p:cNvSpPr>
              <a:spLocks/>
            </p:cNvSpPr>
            <p:nvPr userDrawn="1"/>
          </p:nvSpPr>
          <p:spPr bwMode="auto">
            <a:xfrm>
              <a:off x="345" y="189"/>
              <a:ext cx="3" cy="4"/>
            </a:xfrm>
            <a:custGeom>
              <a:avLst/>
              <a:gdLst>
                <a:gd name="T0" fmla="*/ 3 w 6"/>
                <a:gd name="T1" fmla="*/ 8 h 9"/>
                <a:gd name="T2" fmla="*/ 3 w 6"/>
                <a:gd name="T3" fmla="*/ 8 h 9"/>
                <a:gd name="T4" fmla="*/ 3 w 6"/>
                <a:gd name="T5" fmla="*/ 9 h 9"/>
                <a:gd name="T6" fmla="*/ 0 w 6"/>
                <a:gd name="T7" fmla="*/ 4 h 9"/>
                <a:gd name="T8" fmla="*/ 4 w 6"/>
                <a:gd name="T9" fmla="*/ 0 h 9"/>
                <a:gd name="T10" fmla="*/ 6 w 6"/>
                <a:gd name="T11" fmla="*/ 3 h 9"/>
                <a:gd name="T12" fmla="*/ 3 w 6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3" y="8"/>
                  </a:moveTo>
                  <a:lnTo>
                    <a:pt x="3" y="8"/>
                  </a:lnTo>
                  <a:lnTo>
                    <a:pt x="3" y="9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5" y="1"/>
                    <a:pt x="5" y="2"/>
                    <a:pt x="6" y="3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40" name="Freeform 1165"/>
            <p:cNvSpPr>
              <a:spLocks/>
            </p:cNvSpPr>
            <p:nvPr userDrawn="1"/>
          </p:nvSpPr>
          <p:spPr bwMode="auto">
            <a:xfrm>
              <a:off x="335" y="172"/>
              <a:ext cx="4" cy="14"/>
            </a:xfrm>
            <a:custGeom>
              <a:avLst/>
              <a:gdLst>
                <a:gd name="T0" fmla="*/ 5 w 9"/>
                <a:gd name="T1" fmla="*/ 0 h 32"/>
                <a:gd name="T2" fmla="*/ 5 w 9"/>
                <a:gd name="T3" fmla="*/ 0 h 32"/>
                <a:gd name="T4" fmla="*/ 9 w 9"/>
                <a:gd name="T5" fmla="*/ 1 h 32"/>
                <a:gd name="T6" fmla="*/ 2 w 9"/>
                <a:gd name="T7" fmla="*/ 32 h 32"/>
                <a:gd name="T8" fmla="*/ 2 w 9"/>
                <a:gd name="T9" fmla="*/ 31 h 32"/>
                <a:gd name="T10" fmla="*/ 1 w 9"/>
                <a:gd name="T11" fmla="*/ 32 h 32"/>
                <a:gd name="T12" fmla="*/ 0 w 9"/>
                <a:gd name="T13" fmla="*/ 32 h 32"/>
                <a:gd name="T14" fmla="*/ 5 w 9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2">
                  <a:moveTo>
                    <a:pt x="5" y="0"/>
                  </a:moveTo>
                  <a:lnTo>
                    <a:pt x="5" y="0"/>
                  </a:lnTo>
                  <a:cubicBezTo>
                    <a:pt x="6" y="0"/>
                    <a:pt x="8" y="0"/>
                    <a:pt x="9" y="1"/>
                  </a:cubicBezTo>
                  <a:lnTo>
                    <a:pt x="2" y="32"/>
                  </a:lnTo>
                  <a:cubicBezTo>
                    <a:pt x="2" y="32"/>
                    <a:pt x="2" y="32"/>
                    <a:pt x="2" y="31"/>
                  </a:cubicBezTo>
                  <a:lnTo>
                    <a:pt x="1" y="32"/>
                  </a:lnTo>
                  <a:cubicBezTo>
                    <a:pt x="1" y="32"/>
                    <a:pt x="1" y="32"/>
                    <a:pt x="0" y="32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41" name="Freeform 1166"/>
            <p:cNvSpPr>
              <a:spLocks/>
            </p:cNvSpPr>
            <p:nvPr userDrawn="1"/>
          </p:nvSpPr>
          <p:spPr bwMode="auto">
            <a:xfrm>
              <a:off x="33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5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6" y="1"/>
                    <a:pt x="7" y="3"/>
                    <a:pt x="8" y="5"/>
                  </a:cubicBezTo>
                  <a:cubicBezTo>
                    <a:pt x="7" y="6"/>
                    <a:pt x="6" y="8"/>
                    <a:pt x="5" y="9"/>
                  </a:cubicBezTo>
                  <a:cubicBezTo>
                    <a:pt x="3" y="8"/>
                    <a:pt x="2" y="6"/>
                    <a:pt x="0" y="5"/>
                  </a:cubicBezTo>
                  <a:cubicBezTo>
                    <a:pt x="2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42" name="Freeform 1167"/>
            <p:cNvSpPr>
              <a:spLocks/>
            </p:cNvSpPr>
            <p:nvPr userDrawn="1"/>
          </p:nvSpPr>
          <p:spPr bwMode="auto">
            <a:xfrm>
              <a:off x="343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6 h 11"/>
                <a:gd name="T6" fmla="*/ 4 w 8"/>
                <a:gd name="T7" fmla="*/ 0 h 11"/>
                <a:gd name="T8" fmla="*/ 8 w 8"/>
                <a:gd name="T9" fmla="*/ 5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2" y="7"/>
                    <a:pt x="0" y="6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4"/>
                    <a:pt x="8" y="5"/>
                  </a:cubicBezTo>
                  <a:cubicBezTo>
                    <a:pt x="7" y="7"/>
                    <a:pt x="6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43" name="Freeform 1168"/>
            <p:cNvSpPr>
              <a:spLocks/>
            </p:cNvSpPr>
            <p:nvPr userDrawn="1"/>
          </p:nvSpPr>
          <p:spPr bwMode="auto">
            <a:xfrm>
              <a:off x="341" y="178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3"/>
                    <a:pt x="3" y="2"/>
                    <a:pt x="4" y="0"/>
                  </a:cubicBezTo>
                  <a:cubicBezTo>
                    <a:pt x="5" y="2"/>
                    <a:pt x="7" y="4"/>
                    <a:pt x="8" y="5"/>
                  </a:cubicBezTo>
                  <a:cubicBezTo>
                    <a:pt x="7" y="7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44" name="Freeform 1169"/>
            <p:cNvSpPr>
              <a:spLocks/>
            </p:cNvSpPr>
            <p:nvPr userDrawn="1"/>
          </p:nvSpPr>
          <p:spPr bwMode="auto">
            <a:xfrm>
              <a:off x="340" y="181"/>
              <a:ext cx="3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45" name="Freeform 1170"/>
            <p:cNvSpPr>
              <a:spLocks/>
            </p:cNvSpPr>
            <p:nvPr userDrawn="1"/>
          </p:nvSpPr>
          <p:spPr bwMode="auto">
            <a:xfrm>
              <a:off x="337" y="183"/>
              <a:ext cx="4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5"/>
                    <a:pt x="0" y="4"/>
                  </a:cubicBezTo>
                  <a:cubicBezTo>
                    <a:pt x="2" y="2"/>
                    <a:pt x="3" y="1"/>
                    <a:pt x="4" y="0"/>
                  </a:cubicBezTo>
                  <a:cubicBezTo>
                    <a:pt x="6" y="1"/>
                    <a:pt x="7" y="3"/>
                    <a:pt x="8" y="4"/>
                  </a:cubicBezTo>
                  <a:cubicBezTo>
                    <a:pt x="7" y="6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46" name="Freeform 1171"/>
            <p:cNvSpPr>
              <a:spLocks/>
            </p:cNvSpPr>
            <p:nvPr userDrawn="1"/>
          </p:nvSpPr>
          <p:spPr bwMode="auto">
            <a:xfrm>
              <a:off x="345" y="178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4"/>
                    <a:pt x="8" y="6"/>
                  </a:cubicBezTo>
                  <a:cubicBezTo>
                    <a:pt x="6" y="8"/>
                    <a:pt x="5" y="10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47" name="Freeform 1172"/>
            <p:cNvSpPr>
              <a:spLocks/>
            </p:cNvSpPr>
            <p:nvPr userDrawn="1"/>
          </p:nvSpPr>
          <p:spPr bwMode="auto">
            <a:xfrm>
              <a:off x="344" y="181"/>
              <a:ext cx="3" cy="5"/>
            </a:xfrm>
            <a:custGeom>
              <a:avLst/>
              <a:gdLst>
                <a:gd name="T0" fmla="*/ 4 w 7"/>
                <a:gd name="T1" fmla="*/ 10 h 10"/>
                <a:gd name="T2" fmla="*/ 4 w 7"/>
                <a:gd name="T3" fmla="*/ 10 h 10"/>
                <a:gd name="T4" fmla="*/ 0 w 7"/>
                <a:gd name="T5" fmla="*/ 5 h 10"/>
                <a:gd name="T6" fmla="*/ 3 w 7"/>
                <a:gd name="T7" fmla="*/ 0 h 10"/>
                <a:gd name="T8" fmla="*/ 7 w 7"/>
                <a:gd name="T9" fmla="*/ 6 h 10"/>
                <a:gd name="T10" fmla="*/ 4 w 7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5" y="2"/>
                    <a:pt x="6" y="4"/>
                    <a:pt x="7" y="6"/>
                  </a:cubicBezTo>
                  <a:cubicBezTo>
                    <a:pt x="6" y="7"/>
                    <a:pt x="5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48" name="Freeform 1173"/>
            <p:cNvSpPr>
              <a:spLocks/>
            </p:cNvSpPr>
            <p:nvPr userDrawn="1"/>
          </p:nvSpPr>
          <p:spPr bwMode="auto">
            <a:xfrm>
              <a:off x="341" y="183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4 w 8"/>
                <a:gd name="T5" fmla="*/ 10 h 10"/>
                <a:gd name="T6" fmla="*/ 4 w 8"/>
                <a:gd name="T7" fmla="*/ 9 h 10"/>
                <a:gd name="T8" fmla="*/ 4 w 8"/>
                <a:gd name="T9" fmla="*/ 9 h 10"/>
                <a:gd name="T10" fmla="*/ 3 w 8"/>
                <a:gd name="T11" fmla="*/ 9 h 10"/>
                <a:gd name="T12" fmla="*/ 0 w 8"/>
                <a:gd name="T13" fmla="*/ 4 h 10"/>
                <a:gd name="T14" fmla="*/ 4 w 8"/>
                <a:gd name="T15" fmla="*/ 0 h 10"/>
                <a:gd name="T16" fmla="*/ 8 w 8"/>
                <a:gd name="T17" fmla="*/ 6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lnTo>
                    <a:pt x="4" y="10"/>
                  </a:lnTo>
                  <a:cubicBezTo>
                    <a:pt x="4" y="9"/>
                    <a:pt x="4" y="9"/>
                    <a:pt x="4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3" y="9"/>
                  </a:cubicBez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3" y="2"/>
                    <a:pt x="4" y="0"/>
                  </a:cubicBezTo>
                  <a:cubicBezTo>
                    <a:pt x="6" y="2"/>
                    <a:pt x="7" y="4"/>
                    <a:pt x="8" y="6"/>
                  </a:cubicBezTo>
                  <a:cubicBezTo>
                    <a:pt x="7" y="7"/>
                    <a:pt x="6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49" name="Freeform 1174"/>
            <p:cNvSpPr>
              <a:spLocks/>
            </p:cNvSpPr>
            <p:nvPr userDrawn="1"/>
          </p:nvSpPr>
          <p:spPr bwMode="auto">
            <a:xfrm>
              <a:off x="340" y="186"/>
              <a:ext cx="2" cy="2"/>
            </a:xfrm>
            <a:custGeom>
              <a:avLst/>
              <a:gdLst>
                <a:gd name="T0" fmla="*/ 6 w 6"/>
                <a:gd name="T1" fmla="*/ 4 h 5"/>
                <a:gd name="T2" fmla="*/ 6 w 6"/>
                <a:gd name="T3" fmla="*/ 4 h 5"/>
                <a:gd name="T4" fmla="*/ 1 w 6"/>
                <a:gd name="T5" fmla="*/ 5 h 5"/>
                <a:gd name="T6" fmla="*/ 0 w 6"/>
                <a:gd name="T7" fmla="*/ 4 h 5"/>
                <a:gd name="T8" fmla="*/ 4 w 6"/>
                <a:gd name="T9" fmla="*/ 0 h 5"/>
                <a:gd name="T10" fmla="*/ 6 w 6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6" y="4"/>
                  </a:moveTo>
                  <a:lnTo>
                    <a:pt x="6" y="4"/>
                  </a:lnTo>
                  <a:cubicBezTo>
                    <a:pt x="5" y="4"/>
                    <a:pt x="3" y="4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4" y="1"/>
                    <a:pt x="5" y="2"/>
                    <a:pt x="6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50" name="Freeform 1175"/>
            <p:cNvSpPr>
              <a:spLocks/>
            </p:cNvSpPr>
            <p:nvPr userDrawn="1"/>
          </p:nvSpPr>
          <p:spPr bwMode="auto">
            <a:xfrm>
              <a:off x="343" y="188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1" y="0"/>
                  </a:cubicBez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51" name="Freeform 1176"/>
            <p:cNvSpPr>
              <a:spLocks/>
            </p:cNvSpPr>
            <p:nvPr userDrawn="1"/>
          </p:nvSpPr>
          <p:spPr bwMode="auto">
            <a:xfrm>
              <a:off x="337" y="187"/>
              <a:ext cx="3" cy="2"/>
            </a:xfrm>
            <a:custGeom>
              <a:avLst/>
              <a:gdLst>
                <a:gd name="T0" fmla="*/ 5 w 5"/>
                <a:gd name="T1" fmla="*/ 2 h 4"/>
                <a:gd name="T2" fmla="*/ 5 w 5"/>
                <a:gd name="T3" fmla="*/ 2 h 4"/>
                <a:gd name="T4" fmla="*/ 1 w 5"/>
                <a:gd name="T5" fmla="*/ 4 h 4"/>
                <a:gd name="T6" fmla="*/ 0 w 5"/>
                <a:gd name="T7" fmla="*/ 4 h 4"/>
                <a:gd name="T8" fmla="*/ 0 w 5"/>
                <a:gd name="T9" fmla="*/ 4 h 4"/>
                <a:gd name="T10" fmla="*/ 4 w 5"/>
                <a:gd name="T11" fmla="*/ 0 h 4"/>
                <a:gd name="T12" fmla="*/ 5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lnTo>
                    <a:pt x="5" y="2"/>
                  </a:lnTo>
                  <a:cubicBezTo>
                    <a:pt x="4" y="2"/>
                    <a:pt x="3" y="3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lnTo>
                    <a:pt x="0" y="4"/>
                  </a:lnTo>
                  <a:cubicBezTo>
                    <a:pt x="1" y="2"/>
                    <a:pt x="3" y="1"/>
                    <a:pt x="4" y="0"/>
                  </a:cubicBezTo>
                  <a:cubicBezTo>
                    <a:pt x="4" y="1"/>
                    <a:pt x="5" y="1"/>
                    <a:pt x="5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52" name="Freeform 1177"/>
            <p:cNvSpPr>
              <a:spLocks/>
            </p:cNvSpPr>
            <p:nvPr userDrawn="1"/>
          </p:nvSpPr>
          <p:spPr bwMode="auto">
            <a:xfrm>
              <a:off x="341" y="191"/>
              <a:ext cx="0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53" name="Freeform 1178"/>
            <p:cNvSpPr>
              <a:spLocks/>
            </p:cNvSpPr>
            <p:nvPr userDrawn="1"/>
          </p:nvSpPr>
          <p:spPr bwMode="auto">
            <a:xfrm>
              <a:off x="340" y="192"/>
              <a:ext cx="2" cy="2"/>
            </a:xfrm>
            <a:custGeom>
              <a:avLst/>
              <a:gdLst>
                <a:gd name="T0" fmla="*/ 2 w 5"/>
                <a:gd name="T1" fmla="*/ 3 h 3"/>
                <a:gd name="T2" fmla="*/ 2 w 5"/>
                <a:gd name="T3" fmla="*/ 3 h 3"/>
                <a:gd name="T4" fmla="*/ 0 w 5"/>
                <a:gd name="T5" fmla="*/ 3 h 3"/>
                <a:gd name="T6" fmla="*/ 5 w 5"/>
                <a:gd name="T7" fmla="*/ 0 h 3"/>
                <a:gd name="T8" fmla="*/ 5 w 5"/>
                <a:gd name="T9" fmla="*/ 0 h 3"/>
                <a:gd name="T10" fmla="*/ 2 w 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lnTo>
                    <a:pt x="2" y="3"/>
                  </a:lnTo>
                  <a:cubicBezTo>
                    <a:pt x="1" y="3"/>
                    <a:pt x="1" y="3"/>
                    <a:pt x="0" y="3"/>
                  </a:cubicBezTo>
                  <a:cubicBezTo>
                    <a:pt x="2" y="2"/>
                    <a:pt x="3" y="1"/>
                    <a:pt x="5" y="0"/>
                  </a:cubicBezTo>
                  <a:lnTo>
                    <a:pt x="5" y="0"/>
                  </a:lnTo>
                  <a:cubicBezTo>
                    <a:pt x="4" y="1"/>
                    <a:pt x="3" y="2"/>
                    <a:pt x="2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54" name="Freeform 1179"/>
            <p:cNvSpPr>
              <a:spLocks/>
            </p:cNvSpPr>
            <p:nvPr userDrawn="1"/>
          </p:nvSpPr>
          <p:spPr bwMode="auto">
            <a:xfrm>
              <a:off x="345" y="184"/>
              <a:ext cx="4" cy="4"/>
            </a:xfrm>
            <a:custGeom>
              <a:avLst/>
              <a:gdLst>
                <a:gd name="T0" fmla="*/ 3 w 7"/>
                <a:gd name="T1" fmla="*/ 9 h 9"/>
                <a:gd name="T2" fmla="*/ 3 w 7"/>
                <a:gd name="T3" fmla="*/ 9 h 9"/>
                <a:gd name="T4" fmla="*/ 0 w 7"/>
                <a:gd name="T5" fmla="*/ 4 h 9"/>
                <a:gd name="T6" fmla="*/ 4 w 7"/>
                <a:gd name="T7" fmla="*/ 0 h 9"/>
                <a:gd name="T8" fmla="*/ 7 w 7"/>
                <a:gd name="T9" fmla="*/ 4 h 9"/>
                <a:gd name="T10" fmla="*/ 3 w 7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6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55" name="Freeform 1180"/>
            <p:cNvSpPr>
              <a:spLocks/>
            </p:cNvSpPr>
            <p:nvPr userDrawn="1"/>
          </p:nvSpPr>
          <p:spPr bwMode="auto">
            <a:xfrm>
              <a:off x="344" y="186"/>
              <a:ext cx="3" cy="4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0 w 7"/>
                <a:gd name="T5" fmla="*/ 4 h 8"/>
                <a:gd name="T6" fmla="*/ 4 w 7"/>
                <a:gd name="T7" fmla="*/ 0 h 8"/>
                <a:gd name="T8" fmla="*/ 7 w 7"/>
                <a:gd name="T9" fmla="*/ 4 h 8"/>
                <a:gd name="T10" fmla="*/ 3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5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56" name="Freeform 1181"/>
            <p:cNvSpPr>
              <a:spLocks/>
            </p:cNvSpPr>
            <p:nvPr userDrawn="1"/>
          </p:nvSpPr>
          <p:spPr bwMode="auto">
            <a:xfrm>
              <a:off x="341" y="189"/>
              <a:ext cx="4" cy="3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2 w 7"/>
                <a:gd name="T5" fmla="*/ 7 h 8"/>
                <a:gd name="T6" fmla="*/ 4 w 7"/>
                <a:gd name="T7" fmla="*/ 5 h 8"/>
                <a:gd name="T8" fmla="*/ 3 w 7"/>
                <a:gd name="T9" fmla="*/ 5 h 8"/>
                <a:gd name="T10" fmla="*/ 1 w 7"/>
                <a:gd name="T11" fmla="*/ 4 h 8"/>
                <a:gd name="T12" fmla="*/ 0 w 7"/>
                <a:gd name="T13" fmla="*/ 3 h 8"/>
                <a:gd name="T14" fmla="*/ 4 w 7"/>
                <a:gd name="T15" fmla="*/ 0 h 8"/>
                <a:gd name="T16" fmla="*/ 7 w 7"/>
                <a:gd name="T17" fmla="*/ 4 h 8"/>
                <a:gd name="T18" fmla="*/ 3 w 7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lnTo>
                    <a:pt x="2" y="7"/>
                  </a:lnTo>
                  <a:cubicBezTo>
                    <a:pt x="3" y="6"/>
                    <a:pt x="4" y="6"/>
                    <a:pt x="4" y="5"/>
                  </a:cubicBezTo>
                  <a:lnTo>
                    <a:pt x="3" y="5"/>
                  </a:lnTo>
                  <a:cubicBezTo>
                    <a:pt x="3" y="5"/>
                    <a:pt x="2" y="4"/>
                    <a:pt x="1" y="4"/>
                  </a:cubicBezTo>
                  <a:lnTo>
                    <a:pt x="0" y="3"/>
                  </a:lnTo>
                  <a:cubicBezTo>
                    <a:pt x="2" y="2"/>
                    <a:pt x="3" y="1"/>
                    <a:pt x="4" y="0"/>
                  </a:cubicBezTo>
                  <a:cubicBezTo>
                    <a:pt x="5" y="1"/>
                    <a:pt x="6" y="2"/>
                    <a:pt x="7" y="4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57" name="Freeform 1182"/>
            <p:cNvSpPr>
              <a:spLocks/>
            </p:cNvSpPr>
            <p:nvPr userDrawn="1"/>
          </p:nvSpPr>
          <p:spPr bwMode="auto">
            <a:xfrm>
              <a:off x="341" y="193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4 h 5"/>
                <a:gd name="T6" fmla="*/ 4 w 5"/>
                <a:gd name="T7" fmla="*/ 5 h 5"/>
                <a:gd name="T8" fmla="*/ 0 w 5"/>
                <a:gd name="T9" fmla="*/ 4 h 5"/>
                <a:gd name="T10" fmla="*/ 0 w 5"/>
                <a:gd name="T11" fmla="*/ 4 h 5"/>
                <a:gd name="T12" fmla="*/ 1 w 5"/>
                <a:gd name="T13" fmla="*/ 2 h 5"/>
                <a:gd name="T14" fmla="*/ 1 w 5"/>
                <a:gd name="T15" fmla="*/ 2 h 5"/>
                <a:gd name="T16" fmla="*/ 3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5" y="3"/>
                    <a:pt x="5" y="4"/>
                  </a:cubicBezTo>
                  <a:lnTo>
                    <a:pt x="4" y="5"/>
                  </a:lnTo>
                  <a:cubicBezTo>
                    <a:pt x="3" y="5"/>
                    <a:pt x="1" y="4"/>
                    <a:pt x="0" y="4"/>
                  </a:cubicBezTo>
                  <a:lnTo>
                    <a:pt x="0" y="4"/>
                  </a:lnTo>
                  <a:cubicBezTo>
                    <a:pt x="0" y="4"/>
                    <a:pt x="1" y="3"/>
                    <a:pt x="1" y="2"/>
                  </a:cubicBezTo>
                  <a:lnTo>
                    <a:pt x="1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984" name="Group 1384"/>
          <p:cNvGrpSpPr>
            <a:grpSpLocks/>
          </p:cNvGrpSpPr>
          <p:nvPr/>
        </p:nvGrpSpPr>
        <p:grpSpPr bwMode="auto">
          <a:xfrm>
            <a:off x="369888" y="246063"/>
            <a:ext cx="184150" cy="117475"/>
            <a:chOff x="233" y="155"/>
            <a:chExt cx="116" cy="74"/>
          </a:xfrm>
        </p:grpSpPr>
        <p:sp>
          <p:nvSpPr>
            <p:cNvPr id="1558" name="Freeform 1184"/>
            <p:cNvSpPr>
              <a:spLocks/>
            </p:cNvSpPr>
            <p:nvPr userDrawn="1"/>
          </p:nvSpPr>
          <p:spPr bwMode="auto">
            <a:xfrm>
              <a:off x="343" y="191"/>
              <a:ext cx="3" cy="3"/>
            </a:xfrm>
            <a:custGeom>
              <a:avLst/>
              <a:gdLst>
                <a:gd name="T0" fmla="*/ 4 w 7"/>
                <a:gd name="T1" fmla="*/ 0 h 8"/>
                <a:gd name="T2" fmla="*/ 4 w 7"/>
                <a:gd name="T3" fmla="*/ 0 h 8"/>
                <a:gd name="T4" fmla="*/ 7 w 7"/>
                <a:gd name="T5" fmla="*/ 5 h 8"/>
                <a:gd name="T6" fmla="*/ 2 w 7"/>
                <a:gd name="T7" fmla="*/ 8 h 8"/>
                <a:gd name="T8" fmla="*/ 0 w 7"/>
                <a:gd name="T9" fmla="*/ 4 h 8"/>
                <a:gd name="T10" fmla="*/ 4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0"/>
                  </a:moveTo>
                  <a:lnTo>
                    <a:pt x="4" y="0"/>
                  </a:lnTo>
                  <a:cubicBezTo>
                    <a:pt x="5" y="2"/>
                    <a:pt x="6" y="4"/>
                    <a:pt x="7" y="5"/>
                  </a:cubicBezTo>
                  <a:cubicBezTo>
                    <a:pt x="6" y="6"/>
                    <a:pt x="4" y="7"/>
                    <a:pt x="2" y="8"/>
                  </a:cubicBezTo>
                  <a:cubicBezTo>
                    <a:pt x="1" y="7"/>
                    <a:pt x="1" y="6"/>
                    <a:pt x="0" y="4"/>
                  </a:cubicBezTo>
                  <a:cubicBezTo>
                    <a:pt x="2" y="3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59" name="Freeform 1185"/>
            <p:cNvSpPr>
              <a:spLocks/>
            </p:cNvSpPr>
            <p:nvPr userDrawn="1"/>
          </p:nvSpPr>
          <p:spPr bwMode="auto">
            <a:xfrm>
              <a:off x="333" y="184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60" name="Freeform 1186"/>
            <p:cNvSpPr>
              <a:spLocks/>
            </p:cNvSpPr>
            <p:nvPr userDrawn="1"/>
          </p:nvSpPr>
          <p:spPr bwMode="auto">
            <a:xfrm>
              <a:off x="333" y="182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2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61" name="Freeform 1187"/>
            <p:cNvSpPr>
              <a:spLocks/>
            </p:cNvSpPr>
            <p:nvPr userDrawn="1"/>
          </p:nvSpPr>
          <p:spPr bwMode="auto">
            <a:xfrm>
              <a:off x="333" y="181"/>
              <a:ext cx="2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3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62" name="Freeform 1188"/>
            <p:cNvSpPr>
              <a:spLocks/>
            </p:cNvSpPr>
            <p:nvPr userDrawn="1"/>
          </p:nvSpPr>
          <p:spPr bwMode="auto">
            <a:xfrm>
              <a:off x="333" y="179"/>
              <a:ext cx="2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3 w 3"/>
                <a:gd name="T7" fmla="*/ 3 h 3"/>
                <a:gd name="T8" fmla="*/ 0 w 3"/>
                <a:gd name="T9" fmla="*/ 2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63" name="Freeform 1189"/>
            <p:cNvSpPr>
              <a:spLocks/>
            </p:cNvSpPr>
            <p:nvPr userDrawn="1"/>
          </p:nvSpPr>
          <p:spPr bwMode="auto">
            <a:xfrm>
              <a:off x="334" y="177"/>
              <a:ext cx="1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2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64" name="Freeform 1190"/>
            <p:cNvSpPr>
              <a:spLocks/>
            </p:cNvSpPr>
            <p:nvPr userDrawn="1"/>
          </p:nvSpPr>
          <p:spPr bwMode="auto">
            <a:xfrm>
              <a:off x="334" y="176"/>
              <a:ext cx="1" cy="0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0 h 2"/>
                <a:gd name="T4" fmla="*/ 3 w 3"/>
                <a:gd name="T5" fmla="*/ 0 h 2"/>
                <a:gd name="T6" fmla="*/ 3 w 3"/>
                <a:gd name="T7" fmla="*/ 2 h 2"/>
                <a:gd name="T8" fmla="*/ 0 w 3"/>
                <a:gd name="T9" fmla="*/ 1 h 2"/>
                <a:gd name="T10" fmla="*/ 0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65" name="Freeform 1191"/>
            <p:cNvSpPr>
              <a:spLocks/>
            </p:cNvSpPr>
            <p:nvPr userDrawn="1"/>
          </p:nvSpPr>
          <p:spPr bwMode="auto">
            <a:xfrm>
              <a:off x="334" y="174"/>
              <a:ext cx="2" cy="1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0 h 2"/>
                <a:gd name="T4" fmla="*/ 4 w 4"/>
                <a:gd name="T5" fmla="*/ 0 h 2"/>
                <a:gd name="T6" fmla="*/ 4 w 4"/>
                <a:gd name="T7" fmla="*/ 2 h 2"/>
                <a:gd name="T8" fmla="*/ 0 w 4"/>
                <a:gd name="T9" fmla="*/ 1 h 2"/>
                <a:gd name="T10" fmla="*/ 0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66" name="Freeform 1192"/>
            <p:cNvSpPr>
              <a:spLocks/>
            </p:cNvSpPr>
            <p:nvPr userDrawn="1"/>
          </p:nvSpPr>
          <p:spPr bwMode="auto">
            <a:xfrm>
              <a:off x="332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67" name="Freeform 1193"/>
            <p:cNvSpPr>
              <a:spLocks/>
            </p:cNvSpPr>
            <p:nvPr userDrawn="1"/>
          </p:nvSpPr>
          <p:spPr bwMode="auto">
            <a:xfrm>
              <a:off x="332" y="199"/>
              <a:ext cx="1" cy="1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68" name="Freeform 1194"/>
            <p:cNvSpPr>
              <a:spLocks/>
            </p:cNvSpPr>
            <p:nvPr userDrawn="1"/>
          </p:nvSpPr>
          <p:spPr bwMode="auto">
            <a:xfrm>
              <a:off x="335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69" name="Freeform 1195"/>
            <p:cNvSpPr>
              <a:spLocks/>
            </p:cNvSpPr>
            <p:nvPr userDrawn="1"/>
          </p:nvSpPr>
          <p:spPr bwMode="auto">
            <a:xfrm>
              <a:off x="334" y="200"/>
              <a:ext cx="1" cy="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2" y="1"/>
                  </a:lnTo>
                  <a:lnTo>
                    <a:pt x="0" y="1"/>
                  </a:ln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70" name="Freeform 1196"/>
            <p:cNvSpPr>
              <a:spLocks/>
            </p:cNvSpPr>
            <p:nvPr userDrawn="1"/>
          </p:nvSpPr>
          <p:spPr bwMode="auto">
            <a:xfrm>
              <a:off x="337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71" name="Freeform 1197"/>
            <p:cNvSpPr>
              <a:spLocks/>
            </p:cNvSpPr>
            <p:nvPr userDrawn="1"/>
          </p:nvSpPr>
          <p:spPr bwMode="auto">
            <a:xfrm>
              <a:off x="337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72" name="Freeform 1198"/>
            <p:cNvSpPr>
              <a:spLocks/>
            </p:cNvSpPr>
            <p:nvPr userDrawn="1"/>
          </p:nvSpPr>
          <p:spPr bwMode="auto">
            <a:xfrm>
              <a:off x="339" y="199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73" name="Freeform 1199"/>
            <p:cNvSpPr>
              <a:spLocks/>
            </p:cNvSpPr>
            <p:nvPr userDrawn="1"/>
          </p:nvSpPr>
          <p:spPr bwMode="auto">
            <a:xfrm>
              <a:off x="339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74" name="Freeform 1200"/>
            <p:cNvSpPr>
              <a:spLocks/>
            </p:cNvSpPr>
            <p:nvPr userDrawn="1"/>
          </p:nvSpPr>
          <p:spPr bwMode="auto">
            <a:xfrm>
              <a:off x="341" y="199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75" name="Freeform 1201"/>
            <p:cNvSpPr>
              <a:spLocks/>
            </p:cNvSpPr>
            <p:nvPr userDrawn="1"/>
          </p:nvSpPr>
          <p:spPr bwMode="auto">
            <a:xfrm>
              <a:off x="341" y="2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76" name="Freeform 1202"/>
            <p:cNvSpPr>
              <a:spLocks/>
            </p:cNvSpPr>
            <p:nvPr userDrawn="1"/>
          </p:nvSpPr>
          <p:spPr bwMode="auto">
            <a:xfrm>
              <a:off x="333" y="198"/>
              <a:ext cx="1" cy="2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77" name="Freeform 1203"/>
            <p:cNvSpPr>
              <a:spLocks/>
            </p:cNvSpPr>
            <p:nvPr userDrawn="1"/>
          </p:nvSpPr>
          <p:spPr bwMode="auto">
            <a:xfrm>
              <a:off x="33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0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78" name="Freeform 1204"/>
            <p:cNvSpPr>
              <a:spLocks/>
            </p:cNvSpPr>
            <p:nvPr userDrawn="1"/>
          </p:nvSpPr>
          <p:spPr bwMode="auto">
            <a:xfrm>
              <a:off x="337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79" name="Freeform 1205"/>
            <p:cNvSpPr>
              <a:spLocks/>
            </p:cNvSpPr>
            <p:nvPr userDrawn="1"/>
          </p:nvSpPr>
          <p:spPr bwMode="auto">
            <a:xfrm>
              <a:off x="340" y="199"/>
              <a:ext cx="1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1 w 3"/>
                <a:gd name="T7" fmla="*/ 3 h 3"/>
                <a:gd name="T8" fmla="*/ 0 w 3"/>
                <a:gd name="T9" fmla="*/ 1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80" name="Freeform 1206"/>
            <p:cNvSpPr>
              <a:spLocks/>
            </p:cNvSpPr>
            <p:nvPr userDrawn="1"/>
          </p:nvSpPr>
          <p:spPr bwMode="auto">
            <a:xfrm>
              <a:off x="341" y="200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81" name="Freeform 1207"/>
            <p:cNvSpPr>
              <a:spLocks/>
            </p:cNvSpPr>
            <p:nvPr userDrawn="1"/>
          </p:nvSpPr>
          <p:spPr bwMode="auto">
            <a:xfrm>
              <a:off x="341" y="17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1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1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82" name="Freeform 1208"/>
            <p:cNvSpPr>
              <a:spLocks/>
            </p:cNvSpPr>
            <p:nvPr userDrawn="1"/>
          </p:nvSpPr>
          <p:spPr bwMode="auto">
            <a:xfrm>
              <a:off x="344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83" name="Freeform 1209"/>
            <p:cNvSpPr>
              <a:spLocks/>
            </p:cNvSpPr>
            <p:nvPr userDrawn="1"/>
          </p:nvSpPr>
          <p:spPr bwMode="auto">
            <a:xfrm>
              <a:off x="346" y="182"/>
              <a:ext cx="1" cy="3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84" name="Freeform 1210"/>
            <p:cNvSpPr>
              <a:spLocks/>
            </p:cNvSpPr>
            <p:nvPr userDrawn="1"/>
          </p:nvSpPr>
          <p:spPr bwMode="auto">
            <a:xfrm>
              <a:off x="347" y="185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85" name="Freeform 1211"/>
            <p:cNvSpPr>
              <a:spLocks/>
            </p:cNvSpPr>
            <p:nvPr userDrawn="1"/>
          </p:nvSpPr>
          <p:spPr bwMode="auto">
            <a:xfrm>
              <a:off x="344" y="185"/>
              <a:ext cx="1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86" name="Freeform 1212"/>
            <p:cNvSpPr>
              <a:spLocks/>
            </p:cNvSpPr>
            <p:nvPr userDrawn="1"/>
          </p:nvSpPr>
          <p:spPr bwMode="auto">
            <a:xfrm>
              <a:off x="340" y="184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87" name="Freeform 1213"/>
            <p:cNvSpPr>
              <a:spLocks/>
            </p:cNvSpPr>
            <p:nvPr userDrawn="1"/>
          </p:nvSpPr>
          <p:spPr bwMode="auto">
            <a:xfrm>
              <a:off x="342" y="182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88" name="Freeform 1214"/>
            <p:cNvSpPr>
              <a:spLocks/>
            </p:cNvSpPr>
            <p:nvPr userDrawn="1"/>
          </p:nvSpPr>
          <p:spPr bwMode="auto">
            <a:xfrm>
              <a:off x="340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89" name="Freeform 1215"/>
            <p:cNvSpPr>
              <a:spLocks/>
            </p:cNvSpPr>
            <p:nvPr userDrawn="1"/>
          </p:nvSpPr>
          <p:spPr bwMode="auto">
            <a:xfrm>
              <a:off x="344" y="174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90" name="Freeform 1216"/>
            <p:cNvSpPr>
              <a:spLocks/>
            </p:cNvSpPr>
            <p:nvPr userDrawn="1"/>
          </p:nvSpPr>
          <p:spPr bwMode="auto">
            <a:xfrm>
              <a:off x="346" y="17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91" name="Freeform 1217"/>
            <p:cNvSpPr>
              <a:spLocks/>
            </p:cNvSpPr>
            <p:nvPr userDrawn="1"/>
          </p:nvSpPr>
          <p:spPr bwMode="auto">
            <a:xfrm>
              <a:off x="348" y="180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92" name="Freeform 1218"/>
            <p:cNvSpPr>
              <a:spLocks/>
            </p:cNvSpPr>
            <p:nvPr userDrawn="1"/>
          </p:nvSpPr>
          <p:spPr bwMode="auto">
            <a:xfrm>
              <a:off x="345" y="18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93" name="Freeform 1219"/>
            <p:cNvSpPr>
              <a:spLocks/>
            </p:cNvSpPr>
            <p:nvPr userDrawn="1"/>
          </p:nvSpPr>
          <p:spPr bwMode="auto">
            <a:xfrm>
              <a:off x="345" y="191"/>
              <a:ext cx="0" cy="3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94" name="Freeform 1220"/>
            <p:cNvSpPr>
              <a:spLocks/>
            </p:cNvSpPr>
            <p:nvPr userDrawn="1"/>
          </p:nvSpPr>
          <p:spPr bwMode="auto">
            <a:xfrm>
              <a:off x="338" y="186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95" name="Freeform 1221"/>
            <p:cNvSpPr>
              <a:spLocks/>
            </p:cNvSpPr>
            <p:nvPr userDrawn="1"/>
          </p:nvSpPr>
          <p:spPr bwMode="auto">
            <a:xfrm>
              <a:off x="343" y="189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96" name="Freeform 1222"/>
            <p:cNvSpPr>
              <a:spLocks/>
            </p:cNvSpPr>
            <p:nvPr userDrawn="1"/>
          </p:nvSpPr>
          <p:spPr bwMode="auto">
            <a:xfrm>
              <a:off x="339" y="195"/>
              <a:ext cx="5" cy="2"/>
            </a:xfrm>
            <a:custGeom>
              <a:avLst/>
              <a:gdLst>
                <a:gd name="T0" fmla="*/ 11 w 11"/>
                <a:gd name="T1" fmla="*/ 2 h 4"/>
                <a:gd name="T2" fmla="*/ 11 w 11"/>
                <a:gd name="T3" fmla="*/ 2 h 4"/>
                <a:gd name="T4" fmla="*/ 6 w 11"/>
                <a:gd name="T5" fmla="*/ 4 h 4"/>
                <a:gd name="T6" fmla="*/ 0 w 11"/>
                <a:gd name="T7" fmla="*/ 2 h 4"/>
                <a:gd name="T8" fmla="*/ 3 w 11"/>
                <a:gd name="T9" fmla="*/ 0 h 4"/>
                <a:gd name="T10" fmla="*/ 11 w 11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">
                  <a:moveTo>
                    <a:pt x="11" y="2"/>
                  </a:moveTo>
                  <a:lnTo>
                    <a:pt x="11" y="2"/>
                  </a:lnTo>
                  <a:cubicBezTo>
                    <a:pt x="10" y="3"/>
                    <a:pt x="8" y="3"/>
                    <a:pt x="6" y="4"/>
                  </a:cubicBezTo>
                  <a:cubicBezTo>
                    <a:pt x="4" y="3"/>
                    <a:pt x="2" y="3"/>
                    <a:pt x="0" y="2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6" y="0"/>
                    <a:pt x="9" y="1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97" name="Freeform 1223"/>
            <p:cNvSpPr>
              <a:spLocks/>
            </p:cNvSpPr>
            <p:nvPr userDrawn="1"/>
          </p:nvSpPr>
          <p:spPr bwMode="auto">
            <a:xfrm>
              <a:off x="337" y="188"/>
              <a:ext cx="6" cy="3"/>
            </a:xfrm>
            <a:custGeom>
              <a:avLst/>
              <a:gdLst>
                <a:gd name="T0" fmla="*/ 0 w 13"/>
                <a:gd name="T1" fmla="*/ 6 h 7"/>
                <a:gd name="T2" fmla="*/ 0 w 13"/>
                <a:gd name="T3" fmla="*/ 6 h 7"/>
                <a:gd name="T4" fmla="*/ 13 w 13"/>
                <a:gd name="T5" fmla="*/ 0 h 7"/>
                <a:gd name="T6" fmla="*/ 7 w 13"/>
                <a:gd name="T7" fmla="*/ 7 h 7"/>
                <a:gd name="T8" fmla="*/ 4 w 13"/>
                <a:gd name="T9" fmla="*/ 7 h 7"/>
                <a:gd name="T10" fmla="*/ 5 w 13"/>
                <a:gd name="T11" fmla="*/ 5 h 7"/>
                <a:gd name="T12" fmla="*/ 4 w 13"/>
                <a:gd name="T13" fmla="*/ 5 h 7"/>
                <a:gd name="T14" fmla="*/ 0 w 13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0" y="6"/>
                  </a:moveTo>
                  <a:lnTo>
                    <a:pt x="0" y="6"/>
                  </a:lnTo>
                  <a:cubicBezTo>
                    <a:pt x="4" y="3"/>
                    <a:pt x="8" y="0"/>
                    <a:pt x="13" y="0"/>
                  </a:cubicBezTo>
                  <a:cubicBezTo>
                    <a:pt x="12" y="2"/>
                    <a:pt x="10" y="5"/>
                    <a:pt x="7" y="7"/>
                  </a:cubicBezTo>
                  <a:cubicBezTo>
                    <a:pt x="6" y="7"/>
                    <a:pt x="5" y="7"/>
                    <a:pt x="4" y="7"/>
                  </a:cubicBezTo>
                  <a:cubicBezTo>
                    <a:pt x="4" y="7"/>
                    <a:pt x="4" y="6"/>
                    <a:pt x="5" y="5"/>
                  </a:cubicBezTo>
                  <a:lnTo>
                    <a:pt x="4" y="5"/>
                  </a:lnTo>
                  <a:cubicBezTo>
                    <a:pt x="4" y="5"/>
                    <a:pt x="2" y="5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98" name="Freeform 1224"/>
            <p:cNvSpPr>
              <a:spLocks/>
            </p:cNvSpPr>
            <p:nvPr userDrawn="1"/>
          </p:nvSpPr>
          <p:spPr bwMode="auto">
            <a:xfrm>
              <a:off x="333" y="187"/>
              <a:ext cx="0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2 h 5"/>
                <a:gd name="T10" fmla="*/ 1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99" name="Freeform 1225"/>
            <p:cNvSpPr>
              <a:spLocks/>
            </p:cNvSpPr>
            <p:nvPr userDrawn="1"/>
          </p:nvSpPr>
          <p:spPr bwMode="auto">
            <a:xfrm>
              <a:off x="335" y="189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4 h 5"/>
                <a:gd name="T6" fmla="*/ 0 w 4"/>
                <a:gd name="T7" fmla="*/ 5 h 5"/>
                <a:gd name="T8" fmla="*/ 2 w 4"/>
                <a:gd name="T9" fmla="*/ 1 h 5"/>
                <a:gd name="T10" fmla="*/ 4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3" y="3"/>
                    <a:pt x="2" y="4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1" y="4"/>
                    <a:pt x="2" y="2"/>
                    <a:pt x="2" y="1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00" name="Freeform 1226"/>
            <p:cNvSpPr>
              <a:spLocks/>
            </p:cNvSpPr>
            <p:nvPr userDrawn="1"/>
          </p:nvSpPr>
          <p:spPr bwMode="auto">
            <a:xfrm>
              <a:off x="337" y="191"/>
              <a:ext cx="5" cy="3"/>
            </a:xfrm>
            <a:custGeom>
              <a:avLst/>
              <a:gdLst>
                <a:gd name="T0" fmla="*/ 4 w 13"/>
                <a:gd name="T1" fmla="*/ 2 h 6"/>
                <a:gd name="T2" fmla="*/ 4 w 13"/>
                <a:gd name="T3" fmla="*/ 2 h 6"/>
                <a:gd name="T4" fmla="*/ 13 w 13"/>
                <a:gd name="T5" fmla="*/ 1 h 6"/>
                <a:gd name="T6" fmla="*/ 6 w 13"/>
                <a:gd name="T7" fmla="*/ 5 h 6"/>
                <a:gd name="T8" fmla="*/ 0 w 13"/>
                <a:gd name="T9" fmla="*/ 6 h 6"/>
                <a:gd name="T10" fmla="*/ 4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4" y="2"/>
                  </a:moveTo>
                  <a:lnTo>
                    <a:pt x="4" y="2"/>
                  </a:lnTo>
                  <a:cubicBezTo>
                    <a:pt x="7" y="1"/>
                    <a:pt x="10" y="0"/>
                    <a:pt x="13" y="1"/>
                  </a:cubicBezTo>
                  <a:cubicBezTo>
                    <a:pt x="11" y="3"/>
                    <a:pt x="9" y="4"/>
                    <a:pt x="6" y="5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2" y="5"/>
                    <a:pt x="3" y="3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01" name="Freeform 1227"/>
            <p:cNvSpPr>
              <a:spLocks/>
            </p:cNvSpPr>
            <p:nvPr userDrawn="1"/>
          </p:nvSpPr>
          <p:spPr bwMode="auto">
            <a:xfrm>
              <a:off x="332" y="187"/>
              <a:ext cx="3" cy="7"/>
            </a:xfrm>
            <a:custGeom>
              <a:avLst/>
              <a:gdLst>
                <a:gd name="T0" fmla="*/ 1 w 7"/>
                <a:gd name="T1" fmla="*/ 7 h 16"/>
                <a:gd name="T2" fmla="*/ 1 w 7"/>
                <a:gd name="T3" fmla="*/ 7 h 16"/>
                <a:gd name="T4" fmla="*/ 7 w 7"/>
                <a:gd name="T5" fmla="*/ 0 h 16"/>
                <a:gd name="T6" fmla="*/ 4 w 7"/>
                <a:gd name="T7" fmla="*/ 11 h 16"/>
                <a:gd name="T8" fmla="*/ 0 w 7"/>
                <a:gd name="T9" fmla="*/ 16 h 16"/>
                <a:gd name="T10" fmla="*/ 1 w 7"/>
                <a:gd name="T11" fmla="*/ 8 h 16"/>
                <a:gd name="T12" fmla="*/ 1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1" y="7"/>
                  </a:moveTo>
                  <a:lnTo>
                    <a:pt x="1" y="7"/>
                  </a:lnTo>
                  <a:cubicBezTo>
                    <a:pt x="3" y="4"/>
                    <a:pt x="5" y="2"/>
                    <a:pt x="7" y="0"/>
                  </a:cubicBezTo>
                  <a:cubicBezTo>
                    <a:pt x="7" y="4"/>
                    <a:pt x="6" y="8"/>
                    <a:pt x="4" y="11"/>
                  </a:cubicBezTo>
                  <a:cubicBezTo>
                    <a:pt x="3" y="13"/>
                    <a:pt x="1" y="14"/>
                    <a:pt x="0" y="16"/>
                  </a:cubicBezTo>
                  <a:cubicBezTo>
                    <a:pt x="1" y="14"/>
                    <a:pt x="1" y="11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02" name="Freeform 1228"/>
            <p:cNvSpPr>
              <a:spLocks/>
            </p:cNvSpPr>
            <p:nvPr userDrawn="1"/>
          </p:nvSpPr>
          <p:spPr bwMode="auto">
            <a:xfrm>
              <a:off x="333" y="194"/>
              <a:ext cx="8" cy="2"/>
            </a:xfrm>
            <a:custGeom>
              <a:avLst/>
              <a:gdLst>
                <a:gd name="T0" fmla="*/ 16 w 16"/>
                <a:gd name="T1" fmla="*/ 1 h 5"/>
                <a:gd name="T2" fmla="*/ 16 w 16"/>
                <a:gd name="T3" fmla="*/ 1 h 5"/>
                <a:gd name="T4" fmla="*/ 9 w 16"/>
                <a:gd name="T5" fmla="*/ 5 h 5"/>
                <a:gd name="T6" fmla="*/ 0 w 16"/>
                <a:gd name="T7" fmla="*/ 5 h 5"/>
                <a:gd name="T8" fmla="*/ 16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16" y="1"/>
                  </a:moveTo>
                  <a:lnTo>
                    <a:pt x="16" y="1"/>
                  </a:lnTo>
                  <a:cubicBezTo>
                    <a:pt x="14" y="3"/>
                    <a:pt x="12" y="4"/>
                    <a:pt x="9" y="5"/>
                  </a:cubicBezTo>
                  <a:cubicBezTo>
                    <a:pt x="6" y="5"/>
                    <a:pt x="3" y="5"/>
                    <a:pt x="0" y="5"/>
                  </a:cubicBezTo>
                  <a:cubicBezTo>
                    <a:pt x="5" y="1"/>
                    <a:pt x="11" y="0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03" name="Freeform 1229"/>
            <p:cNvSpPr>
              <a:spLocks/>
            </p:cNvSpPr>
            <p:nvPr userDrawn="1"/>
          </p:nvSpPr>
          <p:spPr bwMode="auto">
            <a:xfrm>
              <a:off x="332" y="191"/>
              <a:ext cx="6" cy="4"/>
            </a:xfrm>
            <a:custGeom>
              <a:avLst/>
              <a:gdLst>
                <a:gd name="T0" fmla="*/ 14 w 14"/>
                <a:gd name="T1" fmla="*/ 0 h 11"/>
                <a:gd name="T2" fmla="*/ 14 w 14"/>
                <a:gd name="T3" fmla="*/ 0 h 11"/>
                <a:gd name="T4" fmla="*/ 0 w 14"/>
                <a:gd name="T5" fmla="*/ 11 h 11"/>
                <a:gd name="T6" fmla="*/ 14 w 14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lnTo>
                    <a:pt x="14" y="0"/>
                  </a:lnTo>
                  <a:cubicBezTo>
                    <a:pt x="12" y="6"/>
                    <a:pt x="5" y="10"/>
                    <a:pt x="0" y="11"/>
                  </a:cubicBezTo>
                  <a:cubicBezTo>
                    <a:pt x="2" y="6"/>
                    <a:pt x="8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04" name="Freeform 1230"/>
            <p:cNvSpPr>
              <a:spLocks/>
            </p:cNvSpPr>
            <p:nvPr userDrawn="1"/>
          </p:nvSpPr>
          <p:spPr bwMode="auto">
            <a:xfrm>
              <a:off x="319" y="200"/>
              <a:ext cx="0" cy="1"/>
            </a:xfrm>
            <a:custGeom>
              <a:avLst/>
              <a:gdLst>
                <a:gd name="T0" fmla="*/ 0 h 2"/>
                <a:gd name="T1" fmla="*/ 0 h 2"/>
                <a:gd name="T2" fmla="*/ 1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05" name="Freeform 1231"/>
            <p:cNvSpPr>
              <a:spLocks/>
            </p:cNvSpPr>
            <p:nvPr userDrawn="1"/>
          </p:nvSpPr>
          <p:spPr bwMode="auto">
            <a:xfrm>
              <a:off x="328" y="186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06" name="Freeform 1232"/>
            <p:cNvSpPr>
              <a:spLocks/>
            </p:cNvSpPr>
            <p:nvPr userDrawn="1"/>
          </p:nvSpPr>
          <p:spPr bwMode="auto">
            <a:xfrm>
              <a:off x="313" y="186"/>
              <a:ext cx="2" cy="4"/>
            </a:xfrm>
            <a:custGeom>
              <a:avLst/>
              <a:gdLst>
                <a:gd name="T0" fmla="*/ 0 w 4"/>
                <a:gd name="T1" fmla="*/ 2 h 7"/>
                <a:gd name="T2" fmla="*/ 0 w 4"/>
                <a:gd name="T3" fmla="*/ 2 h 7"/>
                <a:gd name="T4" fmla="*/ 0 w 4"/>
                <a:gd name="T5" fmla="*/ 0 h 7"/>
                <a:gd name="T6" fmla="*/ 0 w 4"/>
                <a:gd name="T7" fmla="*/ 0 h 7"/>
                <a:gd name="T8" fmla="*/ 4 w 4"/>
                <a:gd name="T9" fmla="*/ 4 h 7"/>
                <a:gd name="T10" fmla="*/ 2 w 4"/>
                <a:gd name="T11" fmla="*/ 7 h 7"/>
                <a:gd name="T12" fmla="*/ 0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cubicBezTo>
                    <a:pt x="1" y="2"/>
                    <a:pt x="3" y="3"/>
                    <a:pt x="4" y="4"/>
                  </a:cubicBezTo>
                  <a:cubicBezTo>
                    <a:pt x="3" y="5"/>
                    <a:pt x="3" y="6"/>
                    <a:pt x="2" y="7"/>
                  </a:cubicBezTo>
                  <a:cubicBezTo>
                    <a:pt x="2" y="5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07" name="Freeform 1233"/>
            <p:cNvSpPr>
              <a:spLocks/>
            </p:cNvSpPr>
            <p:nvPr userDrawn="1"/>
          </p:nvSpPr>
          <p:spPr bwMode="auto">
            <a:xfrm>
              <a:off x="312" y="181"/>
              <a:ext cx="3" cy="5"/>
            </a:xfrm>
            <a:custGeom>
              <a:avLst/>
              <a:gdLst>
                <a:gd name="T0" fmla="*/ 1 w 5"/>
                <a:gd name="T1" fmla="*/ 9 h 10"/>
                <a:gd name="T2" fmla="*/ 1 w 5"/>
                <a:gd name="T3" fmla="*/ 9 h 10"/>
                <a:gd name="T4" fmla="*/ 0 w 5"/>
                <a:gd name="T5" fmla="*/ 3 h 10"/>
                <a:gd name="T6" fmla="*/ 1 w 5"/>
                <a:gd name="T7" fmla="*/ 0 h 10"/>
                <a:gd name="T8" fmla="*/ 5 w 5"/>
                <a:gd name="T9" fmla="*/ 5 h 10"/>
                <a:gd name="T10" fmla="*/ 2 w 5"/>
                <a:gd name="T11" fmla="*/ 10 h 10"/>
                <a:gd name="T12" fmla="*/ 1 w 5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0">
                  <a:moveTo>
                    <a:pt x="1" y="9"/>
                  </a:moveTo>
                  <a:lnTo>
                    <a:pt x="1" y="9"/>
                  </a:lnTo>
                  <a:cubicBezTo>
                    <a:pt x="1" y="7"/>
                    <a:pt x="0" y="5"/>
                    <a:pt x="0" y="3"/>
                  </a:cubicBezTo>
                  <a:lnTo>
                    <a:pt x="1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8"/>
                    <a:pt x="2" y="10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08" name="Freeform 1234"/>
            <p:cNvSpPr>
              <a:spLocks/>
            </p:cNvSpPr>
            <p:nvPr userDrawn="1"/>
          </p:nvSpPr>
          <p:spPr bwMode="auto">
            <a:xfrm>
              <a:off x="312" y="181"/>
              <a:ext cx="1" cy="1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0 h 3"/>
                <a:gd name="T6" fmla="*/ 1 w 1"/>
                <a:gd name="T7" fmla="*/ 1 h 3"/>
                <a:gd name="T8" fmla="*/ 0 w 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lnTo>
                    <a:pt x="1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09" name="Freeform 1235"/>
            <p:cNvSpPr>
              <a:spLocks/>
            </p:cNvSpPr>
            <p:nvPr userDrawn="1"/>
          </p:nvSpPr>
          <p:spPr bwMode="auto">
            <a:xfrm>
              <a:off x="312" y="177"/>
              <a:ext cx="3" cy="4"/>
            </a:xfrm>
            <a:custGeom>
              <a:avLst/>
              <a:gdLst>
                <a:gd name="T0" fmla="*/ 0 w 5"/>
                <a:gd name="T1" fmla="*/ 7 h 8"/>
                <a:gd name="T2" fmla="*/ 0 w 5"/>
                <a:gd name="T3" fmla="*/ 7 h 8"/>
                <a:gd name="T4" fmla="*/ 4 w 5"/>
                <a:gd name="T5" fmla="*/ 0 h 8"/>
                <a:gd name="T6" fmla="*/ 5 w 5"/>
                <a:gd name="T7" fmla="*/ 2 h 8"/>
                <a:gd name="T8" fmla="*/ 1 w 5"/>
                <a:gd name="T9" fmla="*/ 8 h 8"/>
                <a:gd name="T10" fmla="*/ 0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0" y="7"/>
                  </a:moveTo>
                  <a:lnTo>
                    <a:pt x="0" y="7"/>
                  </a:lnTo>
                  <a:cubicBezTo>
                    <a:pt x="1" y="4"/>
                    <a:pt x="2" y="2"/>
                    <a:pt x="4" y="0"/>
                  </a:cubicBezTo>
                  <a:cubicBezTo>
                    <a:pt x="4" y="1"/>
                    <a:pt x="5" y="2"/>
                    <a:pt x="5" y="2"/>
                  </a:cubicBezTo>
                  <a:cubicBezTo>
                    <a:pt x="4" y="4"/>
                    <a:pt x="3" y="6"/>
                    <a:pt x="1" y="8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10" name="Freeform 1236"/>
            <p:cNvSpPr>
              <a:spLocks/>
            </p:cNvSpPr>
            <p:nvPr userDrawn="1"/>
          </p:nvSpPr>
          <p:spPr bwMode="auto">
            <a:xfrm>
              <a:off x="314" y="175"/>
              <a:ext cx="3" cy="2"/>
            </a:xfrm>
            <a:custGeom>
              <a:avLst/>
              <a:gdLst>
                <a:gd name="T0" fmla="*/ 0 w 6"/>
                <a:gd name="T1" fmla="*/ 3 h 5"/>
                <a:gd name="T2" fmla="*/ 0 w 6"/>
                <a:gd name="T3" fmla="*/ 3 h 5"/>
                <a:gd name="T4" fmla="*/ 1 w 6"/>
                <a:gd name="T5" fmla="*/ 3 h 5"/>
                <a:gd name="T6" fmla="*/ 6 w 6"/>
                <a:gd name="T7" fmla="*/ 0 h 5"/>
                <a:gd name="T8" fmla="*/ 6 w 6"/>
                <a:gd name="T9" fmla="*/ 0 h 5"/>
                <a:gd name="T10" fmla="*/ 2 w 6"/>
                <a:gd name="T11" fmla="*/ 5 h 5"/>
                <a:gd name="T12" fmla="*/ 0 w 6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" y="3"/>
                    <a:pt x="1" y="3"/>
                  </a:cubicBezTo>
                  <a:cubicBezTo>
                    <a:pt x="2" y="2"/>
                    <a:pt x="4" y="1"/>
                    <a:pt x="6" y="0"/>
                  </a:cubicBezTo>
                  <a:lnTo>
                    <a:pt x="6" y="0"/>
                  </a:lnTo>
                  <a:cubicBezTo>
                    <a:pt x="4" y="2"/>
                    <a:pt x="3" y="4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11" name="Freeform 1237"/>
            <p:cNvSpPr>
              <a:spLocks/>
            </p:cNvSpPr>
            <p:nvPr userDrawn="1"/>
          </p:nvSpPr>
          <p:spPr bwMode="auto">
            <a:xfrm>
              <a:off x="317" y="175"/>
              <a:ext cx="0" cy="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12" name="Freeform 1238"/>
            <p:cNvSpPr>
              <a:spLocks/>
            </p:cNvSpPr>
            <p:nvPr userDrawn="1"/>
          </p:nvSpPr>
          <p:spPr bwMode="auto">
            <a:xfrm>
              <a:off x="317" y="174"/>
              <a:ext cx="4" cy="4"/>
            </a:xfrm>
            <a:custGeom>
              <a:avLst/>
              <a:gdLst>
                <a:gd name="T0" fmla="*/ 2 w 8"/>
                <a:gd name="T1" fmla="*/ 1 h 9"/>
                <a:gd name="T2" fmla="*/ 2 w 8"/>
                <a:gd name="T3" fmla="*/ 1 h 9"/>
                <a:gd name="T4" fmla="*/ 5 w 8"/>
                <a:gd name="T5" fmla="*/ 0 h 9"/>
                <a:gd name="T6" fmla="*/ 8 w 8"/>
                <a:gd name="T7" fmla="*/ 4 h 9"/>
                <a:gd name="T8" fmla="*/ 4 w 8"/>
                <a:gd name="T9" fmla="*/ 9 h 9"/>
                <a:gd name="T10" fmla="*/ 0 w 8"/>
                <a:gd name="T11" fmla="*/ 3 h 9"/>
                <a:gd name="T12" fmla="*/ 2 w 8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4" y="0"/>
                    <a:pt x="5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ubicBezTo>
                    <a:pt x="2" y="7"/>
                    <a:pt x="1" y="5"/>
                    <a:pt x="0" y="3"/>
                  </a:cubicBezTo>
                  <a:cubicBezTo>
                    <a:pt x="1" y="3"/>
                    <a:pt x="1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13" name="Freeform 1239"/>
            <p:cNvSpPr>
              <a:spLocks/>
            </p:cNvSpPr>
            <p:nvPr userDrawn="1"/>
          </p:nvSpPr>
          <p:spPr bwMode="auto">
            <a:xfrm>
              <a:off x="320" y="173"/>
              <a:ext cx="3" cy="2"/>
            </a:xfrm>
            <a:custGeom>
              <a:avLst/>
              <a:gdLst>
                <a:gd name="T0" fmla="*/ 0 w 7"/>
                <a:gd name="T1" fmla="*/ 2 h 5"/>
                <a:gd name="T2" fmla="*/ 0 w 7"/>
                <a:gd name="T3" fmla="*/ 2 h 5"/>
                <a:gd name="T4" fmla="*/ 7 w 7"/>
                <a:gd name="T5" fmla="*/ 0 h 5"/>
                <a:gd name="T6" fmla="*/ 7 w 7"/>
                <a:gd name="T7" fmla="*/ 2 h 5"/>
                <a:gd name="T8" fmla="*/ 3 w 7"/>
                <a:gd name="T9" fmla="*/ 5 h 5"/>
                <a:gd name="T10" fmla="*/ 0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5" y="0"/>
                    <a:pt x="7" y="0"/>
                  </a:cubicBezTo>
                  <a:lnTo>
                    <a:pt x="7" y="2"/>
                  </a:lnTo>
                  <a:cubicBezTo>
                    <a:pt x="6" y="3"/>
                    <a:pt x="4" y="4"/>
                    <a:pt x="3" y="5"/>
                  </a:cubicBezTo>
                  <a:cubicBezTo>
                    <a:pt x="2" y="4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14" name="Freeform 1240"/>
            <p:cNvSpPr>
              <a:spLocks/>
            </p:cNvSpPr>
            <p:nvPr userDrawn="1"/>
          </p:nvSpPr>
          <p:spPr bwMode="auto">
            <a:xfrm>
              <a:off x="321" y="174"/>
              <a:ext cx="3" cy="4"/>
            </a:xfrm>
            <a:custGeom>
              <a:avLst/>
              <a:gdLst>
                <a:gd name="T0" fmla="*/ 3 w 5"/>
                <a:gd name="T1" fmla="*/ 0 h 8"/>
                <a:gd name="T2" fmla="*/ 3 w 5"/>
                <a:gd name="T3" fmla="*/ 0 h 8"/>
                <a:gd name="T4" fmla="*/ 5 w 5"/>
                <a:gd name="T5" fmla="*/ 7 h 8"/>
                <a:gd name="T6" fmla="*/ 4 w 5"/>
                <a:gd name="T7" fmla="*/ 8 h 8"/>
                <a:gd name="T8" fmla="*/ 0 w 5"/>
                <a:gd name="T9" fmla="*/ 3 h 8"/>
                <a:gd name="T10" fmla="*/ 3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0"/>
                  </a:moveTo>
                  <a:lnTo>
                    <a:pt x="3" y="0"/>
                  </a:lnTo>
                  <a:lnTo>
                    <a:pt x="5" y="7"/>
                  </a:lnTo>
                  <a:lnTo>
                    <a:pt x="4" y="8"/>
                  </a:lnTo>
                  <a:cubicBezTo>
                    <a:pt x="2" y="7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15" name="Freeform 1241"/>
            <p:cNvSpPr>
              <a:spLocks/>
            </p:cNvSpPr>
            <p:nvPr userDrawn="1"/>
          </p:nvSpPr>
          <p:spPr bwMode="auto">
            <a:xfrm>
              <a:off x="323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16" name="Freeform 1242"/>
            <p:cNvSpPr>
              <a:spLocks/>
            </p:cNvSpPr>
            <p:nvPr userDrawn="1"/>
          </p:nvSpPr>
          <p:spPr bwMode="auto">
            <a:xfrm>
              <a:off x="321" y="178"/>
              <a:ext cx="3" cy="4"/>
            </a:xfrm>
            <a:custGeom>
              <a:avLst/>
              <a:gdLst>
                <a:gd name="T0" fmla="*/ 7 w 7"/>
                <a:gd name="T1" fmla="*/ 3 h 9"/>
                <a:gd name="T2" fmla="*/ 7 w 7"/>
                <a:gd name="T3" fmla="*/ 3 h 9"/>
                <a:gd name="T4" fmla="*/ 7 w 7"/>
                <a:gd name="T5" fmla="*/ 6 h 9"/>
                <a:gd name="T6" fmla="*/ 4 w 7"/>
                <a:gd name="T7" fmla="*/ 9 h 9"/>
                <a:gd name="T8" fmla="*/ 0 w 7"/>
                <a:gd name="T9" fmla="*/ 5 h 9"/>
                <a:gd name="T10" fmla="*/ 5 w 7"/>
                <a:gd name="T11" fmla="*/ 0 h 9"/>
                <a:gd name="T12" fmla="*/ 7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7" y="3"/>
                  </a:moveTo>
                  <a:lnTo>
                    <a:pt x="7" y="3"/>
                  </a:lnTo>
                  <a:lnTo>
                    <a:pt x="7" y="6"/>
                  </a:lnTo>
                  <a:cubicBezTo>
                    <a:pt x="6" y="7"/>
                    <a:pt x="5" y="8"/>
                    <a:pt x="4" y="9"/>
                  </a:cubicBez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5" y="0"/>
                  </a:cubicBezTo>
                  <a:cubicBezTo>
                    <a:pt x="5" y="1"/>
                    <a:pt x="6" y="2"/>
                    <a:pt x="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17" name="Freeform 1243"/>
            <p:cNvSpPr>
              <a:spLocks/>
            </p:cNvSpPr>
            <p:nvPr userDrawn="1"/>
          </p:nvSpPr>
          <p:spPr bwMode="auto">
            <a:xfrm>
              <a:off x="323" y="181"/>
              <a:ext cx="2" cy="4"/>
            </a:xfrm>
            <a:custGeom>
              <a:avLst/>
              <a:gdLst>
                <a:gd name="T0" fmla="*/ 2 w 4"/>
                <a:gd name="T1" fmla="*/ 0 h 7"/>
                <a:gd name="T2" fmla="*/ 2 w 4"/>
                <a:gd name="T3" fmla="*/ 0 h 7"/>
                <a:gd name="T4" fmla="*/ 4 w 4"/>
                <a:gd name="T5" fmla="*/ 7 h 7"/>
                <a:gd name="T6" fmla="*/ 0 w 4"/>
                <a:gd name="T7" fmla="*/ 3 h 7"/>
                <a:gd name="T8" fmla="*/ 2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lnTo>
                    <a:pt x="2" y="0"/>
                  </a:lnTo>
                  <a:lnTo>
                    <a:pt x="4" y="7"/>
                  </a:lnTo>
                  <a:cubicBezTo>
                    <a:pt x="2" y="6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18" name="Freeform 1244"/>
            <p:cNvSpPr>
              <a:spLocks/>
            </p:cNvSpPr>
            <p:nvPr userDrawn="1"/>
          </p:nvSpPr>
          <p:spPr bwMode="auto">
            <a:xfrm>
              <a:off x="323" y="185"/>
              <a:ext cx="2" cy="4"/>
            </a:xfrm>
            <a:custGeom>
              <a:avLst/>
              <a:gdLst>
                <a:gd name="T0" fmla="*/ 4 w 5"/>
                <a:gd name="T1" fmla="*/ 1 h 8"/>
                <a:gd name="T2" fmla="*/ 4 w 5"/>
                <a:gd name="T3" fmla="*/ 1 h 8"/>
                <a:gd name="T4" fmla="*/ 5 w 5"/>
                <a:gd name="T5" fmla="*/ 6 h 8"/>
                <a:gd name="T6" fmla="*/ 4 w 5"/>
                <a:gd name="T7" fmla="*/ 7 h 8"/>
                <a:gd name="T8" fmla="*/ 4 w 5"/>
                <a:gd name="T9" fmla="*/ 7 h 8"/>
                <a:gd name="T10" fmla="*/ 4 w 5"/>
                <a:gd name="T11" fmla="*/ 8 h 8"/>
                <a:gd name="T12" fmla="*/ 0 w 5"/>
                <a:gd name="T13" fmla="*/ 5 h 8"/>
                <a:gd name="T14" fmla="*/ 4 w 5"/>
                <a:gd name="T15" fmla="*/ 0 h 8"/>
                <a:gd name="T16" fmla="*/ 4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4" y="1"/>
                  </a:moveTo>
                  <a:lnTo>
                    <a:pt x="4" y="1"/>
                  </a:lnTo>
                  <a:lnTo>
                    <a:pt x="5" y="6"/>
                  </a:lnTo>
                  <a:cubicBezTo>
                    <a:pt x="5" y="7"/>
                    <a:pt x="5" y="7"/>
                    <a:pt x="4" y="7"/>
                  </a:cubicBezTo>
                  <a:lnTo>
                    <a:pt x="4" y="7"/>
                  </a:lnTo>
                  <a:lnTo>
                    <a:pt x="4" y="8"/>
                  </a:lnTo>
                  <a:cubicBezTo>
                    <a:pt x="3" y="7"/>
                    <a:pt x="1" y="6"/>
                    <a:pt x="0" y="5"/>
                  </a:cubicBezTo>
                  <a:cubicBezTo>
                    <a:pt x="1" y="3"/>
                    <a:pt x="2" y="2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19" name="Freeform 1245"/>
            <p:cNvSpPr>
              <a:spLocks/>
            </p:cNvSpPr>
            <p:nvPr userDrawn="1"/>
          </p:nvSpPr>
          <p:spPr bwMode="auto">
            <a:xfrm>
              <a:off x="325" y="189"/>
              <a:ext cx="0" cy="1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20" name="Freeform 1246"/>
            <p:cNvSpPr>
              <a:spLocks/>
            </p:cNvSpPr>
            <p:nvPr userDrawn="1"/>
          </p:nvSpPr>
          <p:spPr bwMode="auto">
            <a:xfrm>
              <a:off x="318" y="196"/>
              <a:ext cx="2" cy="2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2 h 4"/>
                <a:gd name="T4" fmla="*/ 1 w 4"/>
                <a:gd name="T5" fmla="*/ 4 h 4"/>
                <a:gd name="T6" fmla="*/ 0 w 4"/>
                <a:gd name="T7" fmla="*/ 2 h 4"/>
                <a:gd name="T8" fmla="*/ 0 w 4"/>
                <a:gd name="T9" fmla="*/ 0 h 4"/>
                <a:gd name="T10" fmla="*/ 4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2"/>
                  </a:lnTo>
                  <a:cubicBezTo>
                    <a:pt x="3" y="3"/>
                    <a:pt x="2" y="3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lnTo>
                    <a:pt x="0" y="0"/>
                  </a:lnTo>
                  <a:cubicBezTo>
                    <a:pt x="2" y="1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21" name="Freeform 1247"/>
            <p:cNvSpPr>
              <a:spLocks/>
            </p:cNvSpPr>
            <p:nvPr userDrawn="1"/>
          </p:nvSpPr>
          <p:spPr bwMode="auto">
            <a:xfrm>
              <a:off x="318" y="195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22" name="Freeform 1248"/>
            <p:cNvSpPr>
              <a:spLocks/>
            </p:cNvSpPr>
            <p:nvPr userDrawn="1"/>
          </p:nvSpPr>
          <p:spPr bwMode="auto">
            <a:xfrm>
              <a:off x="316" y="193"/>
              <a:ext cx="2" cy="3"/>
            </a:xfrm>
            <a:custGeom>
              <a:avLst/>
              <a:gdLst>
                <a:gd name="T0" fmla="*/ 5 w 5"/>
                <a:gd name="T1" fmla="*/ 3 h 7"/>
                <a:gd name="T2" fmla="*/ 5 w 5"/>
                <a:gd name="T3" fmla="*/ 3 h 7"/>
                <a:gd name="T4" fmla="*/ 4 w 5"/>
                <a:gd name="T5" fmla="*/ 5 h 7"/>
                <a:gd name="T6" fmla="*/ 3 w 5"/>
                <a:gd name="T7" fmla="*/ 6 h 7"/>
                <a:gd name="T8" fmla="*/ 4 w 5"/>
                <a:gd name="T9" fmla="*/ 6 h 7"/>
                <a:gd name="T10" fmla="*/ 3 w 5"/>
                <a:gd name="T11" fmla="*/ 7 h 7"/>
                <a:gd name="T12" fmla="*/ 0 w 5"/>
                <a:gd name="T13" fmla="*/ 0 h 7"/>
                <a:gd name="T14" fmla="*/ 5 w 5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7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lnTo>
                    <a:pt x="3" y="6"/>
                  </a:lnTo>
                  <a:lnTo>
                    <a:pt x="4" y="6"/>
                  </a:lnTo>
                  <a:lnTo>
                    <a:pt x="3" y="7"/>
                  </a:lnTo>
                  <a:cubicBezTo>
                    <a:pt x="2" y="5"/>
                    <a:pt x="1" y="2"/>
                    <a:pt x="0" y="0"/>
                  </a:cubicBezTo>
                  <a:cubicBezTo>
                    <a:pt x="1" y="1"/>
                    <a:pt x="3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23" name="Freeform 1249"/>
            <p:cNvSpPr>
              <a:spLocks/>
            </p:cNvSpPr>
            <p:nvPr userDrawn="1"/>
          </p:nvSpPr>
          <p:spPr bwMode="auto">
            <a:xfrm>
              <a:off x="315" y="189"/>
              <a:ext cx="2" cy="4"/>
            </a:xfrm>
            <a:custGeom>
              <a:avLst/>
              <a:gdLst>
                <a:gd name="T0" fmla="*/ 2 w 5"/>
                <a:gd name="T1" fmla="*/ 8 h 9"/>
                <a:gd name="T2" fmla="*/ 2 w 5"/>
                <a:gd name="T3" fmla="*/ 8 h 9"/>
                <a:gd name="T4" fmla="*/ 0 w 5"/>
                <a:gd name="T5" fmla="*/ 3 h 9"/>
                <a:gd name="T6" fmla="*/ 1 w 5"/>
                <a:gd name="T7" fmla="*/ 0 h 9"/>
                <a:gd name="T8" fmla="*/ 5 w 5"/>
                <a:gd name="T9" fmla="*/ 4 h 9"/>
                <a:gd name="T10" fmla="*/ 3 w 5"/>
                <a:gd name="T11" fmla="*/ 9 h 9"/>
                <a:gd name="T12" fmla="*/ 2 w 5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2" y="8"/>
                  </a:moveTo>
                  <a:lnTo>
                    <a:pt x="2" y="8"/>
                  </a:ln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3" y="1"/>
                    <a:pt x="4" y="2"/>
                    <a:pt x="5" y="4"/>
                  </a:cubicBezTo>
                  <a:cubicBezTo>
                    <a:pt x="4" y="5"/>
                    <a:pt x="4" y="7"/>
                    <a:pt x="3" y="9"/>
                  </a:cubicBezTo>
                  <a:lnTo>
                    <a:pt x="2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24" name="Freeform 1250"/>
            <p:cNvSpPr>
              <a:spLocks/>
            </p:cNvSpPr>
            <p:nvPr userDrawn="1"/>
          </p:nvSpPr>
          <p:spPr bwMode="auto">
            <a:xfrm>
              <a:off x="324" y="172"/>
              <a:ext cx="3" cy="14"/>
            </a:xfrm>
            <a:custGeom>
              <a:avLst/>
              <a:gdLst>
                <a:gd name="T0" fmla="*/ 4 w 8"/>
                <a:gd name="T1" fmla="*/ 0 h 32"/>
                <a:gd name="T2" fmla="*/ 4 w 8"/>
                <a:gd name="T3" fmla="*/ 0 h 32"/>
                <a:gd name="T4" fmla="*/ 8 w 8"/>
                <a:gd name="T5" fmla="*/ 32 h 32"/>
                <a:gd name="T6" fmla="*/ 7 w 8"/>
                <a:gd name="T7" fmla="*/ 32 h 32"/>
                <a:gd name="T8" fmla="*/ 6 w 8"/>
                <a:gd name="T9" fmla="*/ 31 h 32"/>
                <a:gd name="T10" fmla="*/ 6 w 8"/>
                <a:gd name="T11" fmla="*/ 32 h 32"/>
                <a:gd name="T12" fmla="*/ 0 w 8"/>
                <a:gd name="T13" fmla="*/ 1 h 32"/>
                <a:gd name="T14" fmla="*/ 4 w 8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2">
                  <a:moveTo>
                    <a:pt x="4" y="0"/>
                  </a:moveTo>
                  <a:lnTo>
                    <a:pt x="4" y="0"/>
                  </a:lnTo>
                  <a:lnTo>
                    <a:pt x="8" y="32"/>
                  </a:lnTo>
                  <a:cubicBezTo>
                    <a:pt x="7" y="32"/>
                    <a:pt x="7" y="32"/>
                    <a:pt x="7" y="32"/>
                  </a:cubicBezTo>
                  <a:lnTo>
                    <a:pt x="6" y="31"/>
                  </a:lnTo>
                  <a:cubicBezTo>
                    <a:pt x="6" y="32"/>
                    <a:pt x="6" y="32"/>
                    <a:pt x="6" y="32"/>
                  </a:cubicBezTo>
                  <a:lnTo>
                    <a:pt x="0" y="1"/>
                  </a:lnTo>
                  <a:cubicBezTo>
                    <a:pt x="1" y="0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25" name="Freeform 1251"/>
            <p:cNvSpPr>
              <a:spLocks/>
            </p:cNvSpPr>
            <p:nvPr userDrawn="1"/>
          </p:nvSpPr>
          <p:spPr bwMode="auto">
            <a:xfrm>
              <a:off x="31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4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5" y="1"/>
                    <a:pt x="7" y="3"/>
                    <a:pt x="8" y="5"/>
                  </a:cubicBezTo>
                  <a:cubicBezTo>
                    <a:pt x="7" y="6"/>
                    <a:pt x="5" y="8"/>
                    <a:pt x="4" y="9"/>
                  </a:cubicBez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26" name="Freeform 1252"/>
            <p:cNvSpPr>
              <a:spLocks/>
            </p:cNvSpPr>
            <p:nvPr userDrawn="1"/>
          </p:nvSpPr>
          <p:spPr bwMode="auto">
            <a:xfrm>
              <a:off x="315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7" y="4"/>
                    <a:pt x="8" y="6"/>
                  </a:cubicBezTo>
                  <a:cubicBezTo>
                    <a:pt x="7" y="7"/>
                    <a:pt x="5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27" name="Freeform 1253"/>
            <p:cNvSpPr>
              <a:spLocks/>
            </p:cNvSpPr>
            <p:nvPr userDrawn="1"/>
          </p:nvSpPr>
          <p:spPr bwMode="auto">
            <a:xfrm>
              <a:off x="317" y="178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3"/>
                    <a:pt x="8" y="5"/>
                  </a:cubicBezTo>
                  <a:cubicBezTo>
                    <a:pt x="7" y="7"/>
                    <a:pt x="6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28" name="Freeform 1254"/>
            <p:cNvSpPr>
              <a:spLocks/>
            </p:cNvSpPr>
            <p:nvPr userDrawn="1"/>
          </p:nvSpPr>
          <p:spPr bwMode="auto">
            <a:xfrm>
              <a:off x="319" y="181"/>
              <a:ext cx="4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29" name="Freeform 1255"/>
            <p:cNvSpPr>
              <a:spLocks/>
            </p:cNvSpPr>
            <p:nvPr userDrawn="1"/>
          </p:nvSpPr>
          <p:spPr bwMode="auto">
            <a:xfrm>
              <a:off x="321" y="183"/>
              <a:ext cx="3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7" y="2"/>
                    <a:pt x="8" y="4"/>
                  </a:cubicBezTo>
                  <a:cubicBezTo>
                    <a:pt x="7" y="5"/>
                    <a:pt x="6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30" name="Freeform 1256"/>
            <p:cNvSpPr>
              <a:spLocks/>
            </p:cNvSpPr>
            <p:nvPr userDrawn="1"/>
          </p:nvSpPr>
          <p:spPr bwMode="auto">
            <a:xfrm>
              <a:off x="313" y="178"/>
              <a:ext cx="3" cy="5"/>
            </a:xfrm>
            <a:custGeom>
              <a:avLst/>
              <a:gdLst>
                <a:gd name="T0" fmla="*/ 3 w 7"/>
                <a:gd name="T1" fmla="*/ 11 h 11"/>
                <a:gd name="T2" fmla="*/ 3 w 7"/>
                <a:gd name="T3" fmla="*/ 11 h 11"/>
                <a:gd name="T4" fmla="*/ 0 w 7"/>
                <a:gd name="T5" fmla="*/ 6 h 11"/>
                <a:gd name="T6" fmla="*/ 4 w 7"/>
                <a:gd name="T7" fmla="*/ 0 h 11"/>
                <a:gd name="T8" fmla="*/ 7 w 7"/>
                <a:gd name="T9" fmla="*/ 5 h 11"/>
                <a:gd name="T10" fmla="*/ 3 w 7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3" y="11"/>
                  </a:moveTo>
                  <a:lnTo>
                    <a:pt x="3" y="11"/>
                  </a:lnTo>
                  <a:cubicBezTo>
                    <a:pt x="2" y="10"/>
                    <a:pt x="1" y="8"/>
                    <a:pt x="0" y="6"/>
                  </a:cubicBezTo>
                  <a:cubicBezTo>
                    <a:pt x="1" y="4"/>
                    <a:pt x="2" y="2"/>
                    <a:pt x="4" y="0"/>
                  </a:cubicBezTo>
                  <a:cubicBezTo>
                    <a:pt x="5" y="2"/>
                    <a:pt x="6" y="4"/>
                    <a:pt x="7" y="5"/>
                  </a:cubicBezTo>
                  <a:cubicBezTo>
                    <a:pt x="6" y="7"/>
                    <a:pt x="5" y="9"/>
                    <a:pt x="3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31" name="Freeform 1257"/>
            <p:cNvSpPr>
              <a:spLocks/>
            </p:cNvSpPr>
            <p:nvPr userDrawn="1"/>
          </p:nvSpPr>
          <p:spPr bwMode="auto">
            <a:xfrm>
              <a:off x="315" y="181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2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3"/>
                    <a:pt x="8" y="5"/>
                  </a:cubicBezTo>
                  <a:cubicBezTo>
                    <a:pt x="6" y="6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32" name="Freeform 1258"/>
            <p:cNvSpPr>
              <a:spLocks/>
            </p:cNvSpPr>
            <p:nvPr userDrawn="1"/>
          </p:nvSpPr>
          <p:spPr bwMode="auto">
            <a:xfrm>
              <a:off x="317" y="183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4 h 10"/>
                <a:gd name="T10" fmla="*/ 5 w 8"/>
                <a:gd name="T11" fmla="*/ 9 h 10"/>
                <a:gd name="T12" fmla="*/ 5 w 8"/>
                <a:gd name="T13" fmla="*/ 9 h 10"/>
                <a:gd name="T14" fmla="*/ 4 w 8"/>
                <a:gd name="T15" fmla="*/ 9 h 10"/>
                <a:gd name="T16" fmla="*/ 4 w 8"/>
                <a:gd name="T17" fmla="*/ 10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6" y="2"/>
                    <a:pt x="7" y="3"/>
                    <a:pt x="8" y="4"/>
                  </a:cubicBezTo>
                  <a:cubicBezTo>
                    <a:pt x="7" y="6"/>
                    <a:pt x="6" y="7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4" y="10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33" name="Freeform 1259"/>
            <p:cNvSpPr>
              <a:spLocks/>
            </p:cNvSpPr>
            <p:nvPr userDrawn="1"/>
          </p:nvSpPr>
          <p:spPr bwMode="auto">
            <a:xfrm>
              <a:off x="320" y="186"/>
              <a:ext cx="3" cy="2"/>
            </a:xfrm>
            <a:custGeom>
              <a:avLst/>
              <a:gdLst>
                <a:gd name="T0" fmla="*/ 0 w 7"/>
                <a:gd name="T1" fmla="*/ 4 h 5"/>
                <a:gd name="T2" fmla="*/ 0 w 7"/>
                <a:gd name="T3" fmla="*/ 4 h 5"/>
                <a:gd name="T4" fmla="*/ 3 w 7"/>
                <a:gd name="T5" fmla="*/ 0 h 5"/>
                <a:gd name="T6" fmla="*/ 7 w 7"/>
                <a:gd name="T7" fmla="*/ 4 h 5"/>
                <a:gd name="T8" fmla="*/ 6 w 7"/>
                <a:gd name="T9" fmla="*/ 5 h 5"/>
                <a:gd name="T10" fmla="*/ 0 w 7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4"/>
                  </a:moveTo>
                  <a:lnTo>
                    <a:pt x="0" y="4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6" y="2"/>
                    <a:pt x="7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3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34" name="Freeform 1260"/>
            <p:cNvSpPr>
              <a:spLocks/>
            </p:cNvSpPr>
            <p:nvPr userDrawn="1"/>
          </p:nvSpPr>
          <p:spPr bwMode="auto">
            <a:xfrm>
              <a:off x="319" y="1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35" name="Freeform 1261"/>
            <p:cNvSpPr>
              <a:spLocks/>
            </p:cNvSpPr>
            <p:nvPr userDrawn="1"/>
          </p:nvSpPr>
          <p:spPr bwMode="auto">
            <a:xfrm>
              <a:off x="323" y="187"/>
              <a:ext cx="2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1 w 5"/>
                <a:gd name="T5" fmla="*/ 0 h 4"/>
                <a:gd name="T6" fmla="*/ 5 w 5"/>
                <a:gd name="T7" fmla="*/ 4 h 4"/>
                <a:gd name="T8" fmla="*/ 4 w 5"/>
                <a:gd name="T9" fmla="*/ 4 h 4"/>
                <a:gd name="T10" fmla="*/ 3 w 5"/>
                <a:gd name="T11" fmla="*/ 4 h 4"/>
                <a:gd name="T12" fmla="*/ 0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2" y="1"/>
                    <a:pt x="3" y="2"/>
                    <a:pt x="5" y="4"/>
                  </a:cubicBezTo>
                  <a:lnTo>
                    <a:pt x="4" y="4"/>
                  </a:lnTo>
                  <a:cubicBezTo>
                    <a:pt x="4" y="4"/>
                    <a:pt x="3" y="4"/>
                    <a:pt x="3" y="4"/>
                  </a:cubicBezTo>
                  <a:cubicBezTo>
                    <a:pt x="2" y="3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36" name="Rectangle 1262"/>
            <p:cNvSpPr>
              <a:spLocks noChangeArrowheads="1"/>
            </p:cNvSpPr>
            <p:nvPr userDrawn="1"/>
          </p:nvSpPr>
          <p:spPr bwMode="auto">
            <a:xfrm>
              <a:off x="321" y="191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37" name="Freeform 1263"/>
            <p:cNvSpPr>
              <a:spLocks/>
            </p:cNvSpPr>
            <p:nvPr userDrawn="1"/>
          </p:nvSpPr>
          <p:spPr bwMode="auto">
            <a:xfrm>
              <a:off x="320" y="192"/>
              <a:ext cx="2" cy="2"/>
            </a:xfrm>
            <a:custGeom>
              <a:avLst/>
              <a:gdLst>
                <a:gd name="T0" fmla="*/ 3 w 4"/>
                <a:gd name="T1" fmla="*/ 3 h 3"/>
                <a:gd name="T2" fmla="*/ 3 w 4"/>
                <a:gd name="T3" fmla="*/ 3 h 3"/>
                <a:gd name="T4" fmla="*/ 0 w 4"/>
                <a:gd name="T5" fmla="*/ 0 h 3"/>
                <a:gd name="T6" fmla="*/ 0 w 4"/>
                <a:gd name="T7" fmla="*/ 0 h 3"/>
                <a:gd name="T8" fmla="*/ 4 w 4"/>
                <a:gd name="T9" fmla="*/ 3 h 3"/>
                <a:gd name="T10" fmla="*/ 3 w 4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0"/>
                  </a:lnTo>
                  <a:cubicBezTo>
                    <a:pt x="1" y="1"/>
                    <a:pt x="2" y="2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38" name="Freeform 1264"/>
            <p:cNvSpPr>
              <a:spLocks/>
            </p:cNvSpPr>
            <p:nvPr userDrawn="1"/>
          </p:nvSpPr>
          <p:spPr bwMode="auto">
            <a:xfrm>
              <a:off x="314" y="184"/>
              <a:ext cx="2" cy="4"/>
            </a:xfrm>
            <a:custGeom>
              <a:avLst/>
              <a:gdLst>
                <a:gd name="T0" fmla="*/ 3 w 6"/>
                <a:gd name="T1" fmla="*/ 9 h 9"/>
                <a:gd name="T2" fmla="*/ 3 w 6"/>
                <a:gd name="T3" fmla="*/ 9 h 9"/>
                <a:gd name="T4" fmla="*/ 0 w 6"/>
                <a:gd name="T5" fmla="*/ 4 h 9"/>
                <a:gd name="T6" fmla="*/ 2 w 6"/>
                <a:gd name="T7" fmla="*/ 0 h 9"/>
                <a:gd name="T8" fmla="*/ 6 w 6"/>
                <a:gd name="T9" fmla="*/ 4 h 9"/>
                <a:gd name="T10" fmla="*/ 3 w 6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0" y="3"/>
                    <a:pt x="1" y="1"/>
                    <a:pt x="2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39" name="Freeform 1265"/>
            <p:cNvSpPr>
              <a:spLocks/>
            </p:cNvSpPr>
            <p:nvPr userDrawn="1"/>
          </p:nvSpPr>
          <p:spPr bwMode="auto">
            <a:xfrm>
              <a:off x="315" y="186"/>
              <a:ext cx="4" cy="4"/>
            </a:xfrm>
            <a:custGeom>
              <a:avLst/>
              <a:gdLst>
                <a:gd name="T0" fmla="*/ 4 w 7"/>
                <a:gd name="T1" fmla="*/ 8 h 8"/>
                <a:gd name="T2" fmla="*/ 4 w 7"/>
                <a:gd name="T3" fmla="*/ 8 h 8"/>
                <a:gd name="T4" fmla="*/ 0 w 7"/>
                <a:gd name="T5" fmla="*/ 4 h 8"/>
                <a:gd name="T6" fmla="*/ 3 w 7"/>
                <a:gd name="T7" fmla="*/ 0 h 8"/>
                <a:gd name="T8" fmla="*/ 7 w 7"/>
                <a:gd name="T9" fmla="*/ 4 h 8"/>
                <a:gd name="T10" fmla="*/ 4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1" y="6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1"/>
                    <a:pt x="5" y="3"/>
                    <a:pt x="7" y="4"/>
                  </a:cubicBezTo>
                  <a:cubicBezTo>
                    <a:pt x="6" y="5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40" name="Freeform 1266"/>
            <p:cNvSpPr>
              <a:spLocks/>
            </p:cNvSpPr>
            <p:nvPr userDrawn="1"/>
          </p:nvSpPr>
          <p:spPr bwMode="auto">
            <a:xfrm>
              <a:off x="318" y="189"/>
              <a:ext cx="2" cy="3"/>
            </a:xfrm>
            <a:custGeom>
              <a:avLst/>
              <a:gdLst>
                <a:gd name="T0" fmla="*/ 4 w 6"/>
                <a:gd name="T1" fmla="*/ 8 h 8"/>
                <a:gd name="T2" fmla="*/ 4 w 6"/>
                <a:gd name="T3" fmla="*/ 8 h 8"/>
                <a:gd name="T4" fmla="*/ 0 w 6"/>
                <a:gd name="T5" fmla="*/ 4 h 8"/>
                <a:gd name="T6" fmla="*/ 2 w 6"/>
                <a:gd name="T7" fmla="*/ 0 h 8"/>
                <a:gd name="T8" fmla="*/ 6 w 6"/>
                <a:gd name="T9" fmla="*/ 3 h 8"/>
                <a:gd name="T10" fmla="*/ 6 w 6"/>
                <a:gd name="T11" fmla="*/ 4 h 8"/>
                <a:gd name="T12" fmla="*/ 3 w 6"/>
                <a:gd name="T13" fmla="*/ 5 h 8"/>
                <a:gd name="T14" fmla="*/ 2 w 6"/>
                <a:gd name="T15" fmla="*/ 5 h 8"/>
                <a:gd name="T16" fmla="*/ 4 w 6"/>
                <a:gd name="T17" fmla="*/ 7 h 8"/>
                <a:gd name="T18" fmla="*/ 4 w 6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8">
                  <a:moveTo>
                    <a:pt x="4" y="8"/>
                  </a:moveTo>
                  <a:lnTo>
                    <a:pt x="4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1"/>
                    <a:pt x="5" y="2"/>
                    <a:pt x="6" y="3"/>
                  </a:cubicBezTo>
                  <a:lnTo>
                    <a:pt x="6" y="4"/>
                  </a:lnTo>
                  <a:cubicBezTo>
                    <a:pt x="4" y="4"/>
                    <a:pt x="3" y="5"/>
                    <a:pt x="3" y="5"/>
                  </a:cubicBezTo>
                  <a:lnTo>
                    <a:pt x="2" y="5"/>
                  </a:lnTo>
                  <a:cubicBezTo>
                    <a:pt x="3" y="6"/>
                    <a:pt x="3" y="6"/>
                    <a:pt x="4" y="7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41" name="Freeform 1267"/>
            <p:cNvSpPr>
              <a:spLocks/>
            </p:cNvSpPr>
            <p:nvPr userDrawn="1"/>
          </p:nvSpPr>
          <p:spPr bwMode="auto">
            <a:xfrm>
              <a:off x="319" y="193"/>
              <a:ext cx="2" cy="2"/>
            </a:xfrm>
            <a:custGeom>
              <a:avLst/>
              <a:gdLst>
                <a:gd name="T0" fmla="*/ 2 w 6"/>
                <a:gd name="T1" fmla="*/ 0 h 5"/>
                <a:gd name="T2" fmla="*/ 2 w 6"/>
                <a:gd name="T3" fmla="*/ 0 h 5"/>
                <a:gd name="T4" fmla="*/ 5 w 6"/>
                <a:gd name="T5" fmla="*/ 2 h 5"/>
                <a:gd name="T6" fmla="*/ 4 w 6"/>
                <a:gd name="T7" fmla="*/ 2 h 5"/>
                <a:gd name="T8" fmla="*/ 6 w 6"/>
                <a:gd name="T9" fmla="*/ 4 h 5"/>
                <a:gd name="T10" fmla="*/ 6 w 6"/>
                <a:gd name="T11" fmla="*/ 4 h 5"/>
                <a:gd name="T12" fmla="*/ 2 w 6"/>
                <a:gd name="T13" fmla="*/ 5 h 5"/>
                <a:gd name="T14" fmla="*/ 0 w 6"/>
                <a:gd name="T15" fmla="*/ 4 h 5"/>
                <a:gd name="T16" fmla="*/ 2 w 6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2" y="0"/>
                  </a:lnTo>
                  <a:lnTo>
                    <a:pt x="5" y="2"/>
                  </a:lnTo>
                  <a:lnTo>
                    <a:pt x="4" y="2"/>
                  </a:lnTo>
                  <a:cubicBezTo>
                    <a:pt x="5" y="3"/>
                    <a:pt x="5" y="4"/>
                    <a:pt x="6" y="4"/>
                  </a:cubicBezTo>
                  <a:lnTo>
                    <a:pt x="6" y="4"/>
                  </a:lnTo>
                  <a:cubicBezTo>
                    <a:pt x="4" y="4"/>
                    <a:pt x="3" y="5"/>
                    <a:pt x="2" y="5"/>
                  </a:cubicBezTo>
                  <a:lnTo>
                    <a:pt x="0" y="4"/>
                  </a:lnTo>
                  <a:cubicBezTo>
                    <a:pt x="1" y="3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42" name="Freeform 1268"/>
            <p:cNvSpPr>
              <a:spLocks/>
            </p:cNvSpPr>
            <p:nvPr userDrawn="1"/>
          </p:nvSpPr>
          <p:spPr bwMode="auto">
            <a:xfrm>
              <a:off x="316" y="191"/>
              <a:ext cx="3" cy="3"/>
            </a:xfrm>
            <a:custGeom>
              <a:avLst/>
              <a:gdLst>
                <a:gd name="T0" fmla="*/ 3 w 7"/>
                <a:gd name="T1" fmla="*/ 0 h 8"/>
                <a:gd name="T2" fmla="*/ 3 w 7"/>
                <a:gd name="T3" fmla="*/ 0 h 8"/>
                <a:gd name="T4" fmla="*/ 7 w 7"/>
                <a:gd name="T5" fmla="*/ 4 h 8"/>
                <a:gd name="T6" fmla="*/ 5 w 7"/>
                <a:gd name="T7" fmla="*/ 8 h 8"/>
                <a:gd name="T8" fmla="*/ 0 w 7"/>
                <a:gd name="T9" fmla="*/ 5 h 8"/>
                <a:gd name="T10" fmla="*/ 3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0"/>
                  </a:moveTo>
                  <a:lnTo>
                    <a:pt x="3" y="0"/>
                  </a:lnTo>
                  <a:cubicBezTo>
                    <a:pt x="4" y="2"/>
                    <a:pt x="6" y="3"/>
                    <a:pt x="7" y="4"/>
                  </a:cubicBezTo>
                  <a:cubicBezTo>
                    <a:pt x="7" y="6"/>
                    <a:pt x="6" y="7"/>
                    <a:pt x="5" y="8"/>
                  </a:cubicBezTo>
                  <a:cubicBezTo>
                    <a:pt x="3" y="7"/>
                    <a:pt x="2" y="6"/>
                    <a:pt x="0" y="5"/>
                  </a:cubicBezTo>
                  <a:cubicBezTo>
                    <a:pt x="1" y="4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43" name="Freeform 1269"/>
            <p:cNvSpPr>
              <a:spLocks/>
            </p:cNvSpPr>
            <p:nvPr userDrawn="1"/>
          </p:nvSpPr>
          <p:spPr bwMode="auto">
            <a:xfrm>
              <a:off x="328" y="184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44" name="Freeform 1270"/>
            <p:cNvSpPr>
              <a:spLocks/>
            </p:cNvSpPr>
            <p:nvPr userDrawn="1"/>
          </p:nvSpPr>
          <p:spPr bwMode="auto">
            <a:xfrm>
              <a:off x="328" y="182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1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1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45" name="Freeform 1271"/>
            <p:cNvSpPr>
              <a:spLocks/>
            </p:cNvSpPr>
            <p:nvPr userDrawn="1"/>
          </p:nvSpPr>
          <p:spPr bwMode="auto">
            <a:xfrm>
              <a:off x="328" y="181"/>
              <a:ext cx="0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46" name="Freeform 1272"/>
            <p:cNvSpPr>
              <a:spLocks/>
            </p:cNvSpPr>
            <p:nvPr userDrawn="1"/>
          </p:nvSpPr>
          <p:spPr bwMode="auto">
            <a:xfrm>
              <a:off x="327" y="179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47" name="Freeform 1273"/>
            <p:cNvSpPr>
              <a:spLocks/>
            </p:cNvSpPr>
            <p:nvPr userDrawn="1"/>
          </p:nvSpPr>
          <p:spPr bwMode="auto">
            <a:xfrm>
              <a:off x="327" y="177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48" name="Freeform 1274"/>
            <p:cNvSpPr>
              <a:spLocks/>
            </p:cNvSpPr>
            <p:nvPr userDrawn="1"/>
          </p:nvSpPr>
          <p:spPr bwMode="auto">
            <a:xfrm>
              <a:off x="327" y="176"/>
              <a:ext cx="1" cy="0"/>
            </a:xfrm>
            <a:custGeom>
              <a:avLst/>
              <a:gdLst>
                <a:gd name="T0" fmla="*/ 3 w 4"/>
                <a:gd name="T1" fmla="*/ 0 h 2"/>
                <a:gd name="T2" fmla="*/ 3 w 4"/>
                <a:gd name="T3" fmla="*/ 0 h 2"/>
                <a:gd name="T4" fmla="*/ 4 w 4"/>
                <a:gd name="T5" fmla="*/ 1 h 2"/>
                <a:gd name="T6" fmla="*/ 0 w 4"/>
                <a:gd name="T7" fmla="*/ 2 h 2"/>
                <a:gd name="T8" fmla="*/ 0 w 4"/>
                <a:gd name="T9" fmla="*/ 0 h 2"/>
                <a:gd name="T10" fmla="*/ 3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0"/>
                  </a:lnTo>
                  <a:lnTo>
                    <a:pt x="4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49" name="Freeform 1275"/>
            <p:cNvSpPr>
              <a:spLocks/>
            </p:cNvSpPr>
            <p:nvPr userDrawn="1"/>
          </p:nvSpPr>
          <p:spPr bwMode="auto">
            <a:xfrm>
              <a:off x="327" y="174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3 w 3"/>
                <a:gd name="T5" fmla="*/ 1 h 2"/>
                <a:gd name="T6" fmla="*/ 0 w 3"/>
                <a:gd name="T7" fmla="*/ 2 h 2"/>
                <a:gd name="T8" fmla="*/ 0 w 3"/>
                <a:gd name="T9" fmla="*/ 0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3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50" name="Freeform 1276"/>
            <p:cNvSpPr>
              <a:spLocks/>
            </p:cNvSpPr>
            <p:nvPr userDrawn="1"/>
          </p:nvSpPr>
          <p:spPr bwMode="auto">
            <a:xfrm>
              <a:off x="329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51" name="Freeform 1277"/>
            <p:cNvSpPr>
              <a:spLocks/>
            </p:cNvSpPr>
            <p:nvPr userDrawn="1"/>
          </p:nvSpPr>
          <p:spPr bwMode="auto">
            <a:xfrm>
              <a:off x="329" y="199"/>
              <a:ext cx="1" cy="1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1 w 2"/>
                <a:gd name="T5" fmla="*/ 0 h 2"/>
                <a:gd name="T6" fmla="*/ 2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52" name="Freeform 1278"/>
            <p:cNvSpPr>
              <a:spLocks/>
            </p:cNvSpPr>
            <p:nvPr userDrawn="1"/>
          </p:nvSpPr>
          <p:spPr bwMode="auto">
            <a:xfrm>
              <a:off x="327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53" name="Freeform 1279"/>
            <p:cNvSpPr>
              <a:spLocks/>
            </p:cNvSpPr>
            <p:nvPr userDrawn="1"/>
          </p:nvSpPr>
          <p:spPr bwMode="auto">
            <a:xfrm>
              <a:off x="327" y="200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54" name="Freeform 1280"/>
            <p:cNvSpPr>
              <a:spLocks/>
            </p:cNvSpPr>
            <p:nvPr userDrawn="1"/>
          </p:nvSpPr>
          <p:spPr bwMode="auto">
            <a:xfrm>
              <a:off x="324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55" name="Freeform 1281"/>
            <p:cNvSpPr>
              <a:spLocks/>
            </p:cNvSpPr>
            <p:nvPr userDrawn="1"/>
          </p:nvSpPr>
          <p:spPr bwMode="auto">
            <a:xfrm>
              <a:off x="325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56" name="Freeform 1282"/>
            <p:cNvSpPr>
              <a:spLocks/>
            </p:cNvSpPr>
            <p:nvPr userDrawn="1"/>
          </p:nvSpPr>
          <p:spPr bwMode="auto">
            <a:xfrm>
              <a:off x="322" y="199"/>
              <a:ext cx="1" cy="0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57" name="Freeform 1283"/>
            <p:cNvSpPr>
              <a:spLocks/>
            </p:cNvSpPr>
            <p:nvPr userDrawn="1"/>
          </p:nvSpPr>
          <p:spPr bwMode="auto">
            <a:xfrm>
              <a:off x="323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58" name="Freeform 1284"/>
            <p:cNvSpPr>
              <a:spLocks/>
            </p:cNvSpPr>
            <p:nvPr userDrawn="1"/>
          </p:nvSpPr>
          <p:spPr bwMode="auto">
            <a:xfrm>
              <a:off x="320" y="199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59" name="Freeform 1285"/>
            <p:cNvSpPr>
              <a:spLocks/>
            </p:cNvSpPr>
            <p:nvPr userDrawn="1"/>
          </p:nvSpPr>
          <p:spPr bwMode="auto">
            <a:xfrm>
              <a:off x="321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60" name="Freeform 1286"/>
            <p:cNvSpPr>
              <a:spLocks/>
            </p:cNvSpPr>
            <p:nvPr userDrawn="1"/>
          </p:nvSpPr>
          <p:spPr bwMode="auto">
            <a:xfrm>
              <a:off x="328" y="198"/>
              <a:ext cx="1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4 w 4"/>
                <a:gd name="T5" fmla="*/ 2 h 3"/>
                <a:gd name="T6" fmla="*/ 2 w 4"/>
                <a:gd name="T7" fmla="*/ 3 h 3"/>
                <a:gd name="T8" fmla="*/ 0 w 4"/>
                <a:gd name="T9" fmla="*/ 2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61" name="Freeform 1287"/>
            <p:cNvSpPr>
              <a:spLocks/>
            </p:cNvSpPr>
            <p:nvPr userDrawn="1"/>
          </p:nvSpPr>
          <p:spPr bwMode="auto">
            <a:xfrm>
              <a:off x="32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62" name="Freeform 1288"/>
            <p:cNvSpPr>
              <a:spLocks/>
            </p:cNvSpPr>
            <p:nvPr userDrawn="1"/>
          </p:nvSpPr>
          <p:spPr bwMode="auto">
            <a:xfrm>
              <a:off x="323" y="199"/>
              <a:ext cx="1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1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63" name="Freeform 1289"/>
            <p:cNvSpPr>
              <a:spLocks/>
            </p:cNvSpPr>
            <p:nvPr userDrawn="1"/>
          </p:nvSpPr>
          <p:spPr bwMode="auto">
            <a:xfrm>
              <a:off x="321" y="199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64" name="Freeform 1290"/>
            <p:cNvSpPr>
              <a:spLocks/>
            </p:cNvSpPr>
            <p:nvPr userDrawn="1"/>
          </p:nvSpPr>
          <p:spPr bwMode="auto">
            <a:xfrm>
              <a:off x="320" y="200"/>
              <a:ext cx="0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65" name="Freeform 1291"/>
            <p:cNvSpPr>
              <a:spLocks/>
            </p:cNvSpPr>
            <p:nvPr userDrawn="1"/>
          </p:nvSpPr>
          <p:spPr bwMode="auto">
            <a:xfrm>
              <a:off x="320" y="177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66" name="Freeform 1292"/>
            <p:cNvSpPr>
              <a:spLocks/>
            </p:cNvSpPr>
            <p:nvPr userDrawn="1"/>
          </p:nvSpPr>
          <p:spPr bwMode="auto">
            <a:xfrm>
              <a:off x="317" y="180"/>
              <a:ext cx="2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4 h 4"/>
                <a:gd name="T6" fmla="*/ 0 w 3"/>
                <a:gd name="T7" fmla="*/ 2 h 4"/>
                <a:gd name="T8" fmla="*/ 3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67" name="Freeform 1293"/>
            <p:cNvSpPr>
              <a:spLocks/>
            </p:cNvSpPr>
            <p:nvPr userDrawn="1"/>
          </p:nvSpPr>
          <p:spPr bwMode="auto">
            <a:xfrm>
              <a:off x="315" y="182"/>
              <a:ext cx="1" cy="3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68" name="Freeform 1294"/>
            <p:cNvSpPr>
              <a:spLocks/>
            </p:cNvSpPr>
            <p:nvPr userDrawn="1"/>
          </p:nvSpPr>
          <p:spPr bwMode="auto">
            <a:xfrm>
              <a:off x="314" y="185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69" name="Freeform 1295"/>
            <p:cNvSpPr>
              <a:spLocks/>
            </p:cNvSpPr>
            <p:nvPr userDrawn="1"/>
          </p:nvSpPr>
          <p:spPr bwMode="auto">
            <a:xfrm>
              <a:off x="317" y="185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70" name="Freeform 1296"/>
            <p:cNvSpPr>
              <a:spLocks/>
            </p:cNvSpPr>
            <p:nvPr userDrawn="1"/>
          </p:nvSpPr>
          <p:spPr bwMode="auto">
            <a:xfrm>
              <a:off x="321" y="184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4 h 4"/>
                <a:gd name="T6" fmla="*/ 0 w 3"/>
                <a:gd name="T7" fmla="*/ 2 h 4"/>
                <a:gd name="T8" fmla="*/ 2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3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71" name="Freeform 1297"/>
            <p:cNvSpPr>
              <a:spLocks/>
            </p:cNvSpPr>
            <p:nvPr userDrawn="1"/>
          </p:nvSpPr>
          <p:spPr bwMode="auto">
            <a:xfrm>
              <a:off x="320" y="182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72" name="Freeform 1298"/>
            <p:cNvSpPr>
              <a:spLocks/>
            </p:cNvSpPr>
            <p:nvPr userDrawn="1"/>
          </p:nvSpPr>
          <p:spPr bwMode="auto">
            <a:xfrm>
              <a:off x="321" y="180"/>
              <a:ext cx="1" cy="1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73" name="Freeform 1299"/>
            <p:cNvSpPr>
              <a:spLocks/>
            </p:cNvSpPr>
            <p:nvPr userDrawn="1"/>
          </p:nvSpPr>
          <p:spPr bwMode="auto">
            <a:xfrm>
              <a:off x="318" y="174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1 w 2"/>
                <a:gd name="T5" fmla="*/ 5 h 5"/>
                <a:gd name="T6" fmla="*/ 0 w 2"/>
                <a:gd name="T7" fmla="*/ 2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1" y="5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74" name="Freeform 1300"/>
            <p:cNvSpPr>
              <a:spLocks/>
            </p:cNvSpPr>
            <p:nvPr userDrawn="1"/>
          </p:nvSpPr>
          <p:spPr bwMode="auto">
            <a:xfrm>
              <a:off x="315" y="177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75" name="Freeform 1301"/>
            <p:cNvSpPr>
              <a:spLocks/>
            </p:cNvSpPr>
            <p:nvPr userDrawn="1"/>
          </p:nvSpPr>
          <p:spPr bwMode="auto">
            <a:xfrm>
              <a:off x="314" y="180"/>
              <a:ext cx="0" cy="2"/>
            </a:xfrm>
            <a:custGeom>
              <a:avLst/>
              <a:gdLst>
                <a:gd name="T0" fmla="*/ 1 w 1"/>
                <a:gd name="T1" fmla="*/ 0 h 5"/>
                <a:gd name="T2" fmla="*/ 1 w 1"/>
                <a:gd name="T3" fmla="*/ 0 h 5"/>
                <a:gd name="T4" fmla="*/ 1 w 1"/>
                <a:gd name="T5" fmla="*/ 5 h 5"/>
                <a:gd name="T6" fmla="*/ 0 w 1"/>
                <a:gd name="T7" fmla="*/ 2 h 5"/>
                <a:gd name="T8" fmla="*/ 1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3"/>
                    <a:pt x="1" y="5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76" name="Freeform 1302"/>
            <p:cNvSpPr>
              <a:spLocks/>
            </p:cNvSpPr>
            <p:nvPr userDrawn="1"/>
          </p:nvSpPr>
          <p:spPr bwMode="auto">
            <a:xfrm>
              <a:off x="316" y="187"/>
              <a:ext cx="1" cy="2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1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77" name="Freeform 1303"/>
            <p:cNvSpPr>
              <a:spLocks/>
            </p:cNvSpPr>
            <p:nvPr userDrawn="1"/>
          </p:nvSpPr>
          <p:spPr bwMode="auto">
            <a:xfrm>
              <a:off x="316" y="191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78" name="Freeform 1304"/>
            <p:cNvSpPr>
              <a:spLocks/>
            </p:cNvSpPr>
            <p:nvPr userDrawn="1"/>
          </p:nvSpPr>
          <p:spPr bwMode="auto">
            <a:xfrm>
              <a:off x="324" y="186"/>
              <a:ext cx="0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79" name="Freeform 1305"/>
            <p:cNvSpPr>
              <a:spLocks/>
            </p:cNvSpPr>
            <p:nvPr userDrawn="1"/>
          </p:nvSpPr>
          <p:spPr bwMode="auto">
            <a:xfrm>
              <a:off x="318" y="189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2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80" name="Freeform 1306"/>
            <p:cNvSpPr>
              <a:spLocks/>
            </p:cNvSpPr>
            <p:nvPr userDrawn="1"/>
          </p:nvSpPr>
          <p:spPr bwMode="auto">
            <a:xfrm>
              <a:off x="318" y="195"/>
              <a:ext cx="6" cy="2"/>
            </a:xfrm>
            <a:custGeom>
              <a:avLst/>
              <a:gdLst>
                <a:gd name="T0" fmla="*/ 0 w 12"/>
                <a:gd name="T1" fmla="*/ 2 h 4"/>
                <a:gd name="T2" fmla="*/ 0 w 12"/>
                <a:gd name="T3" fmla="*/ 2 h 4"/>
                <a:gd name="T4" fmla="*/ 8 w 12"/>
                <a:gd name="T5" fmla="*/ 0 h 4"/>
                <a:gd name="T6" fmla="*/ 12 w 12"/>
                <a:gd name="T7" fmla="*/ 2 h 4"/>
                <a:gd name="T8" fmla="*/ 5 w 12"/>
                <a:gd name="T9" fmla="*/ 4 h 4"/>
                <a:gd name="T10" fmla="*/ 0 w 1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6" y="0"/>
                    <a:pt x="8" y="0"/>
                  </a:cubicBezTo>
                  <a:cubicBezTo>
                    <a:pt x="9" y="1"/>
                    <a:pt x="11" y="2"/>
                    <a:pt x="12" y="2"/>
                  </a:cubicBezTo>
                  <a:cubicBezTo>
                    <a:pt x="9" y="3"/>
                    <a:pt x="7" y="3"/>
                    <a:pt x="5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81" name="Freeform 1307"/>
            <p:cNvSpPr>
              <a:spLocks/>
            </p:cNvSpPr>
            <p:nvPr userDrawn="1"/>
          </p:nvSpPr>
          <p:spPr bwMode="auto">
            <a:xfrm>
              <a:off x="320" y="188"/>
              <a:ext cx="5" cy="3"/>
            </a:xfrm>
            <a:custGeom>
              <a:avLst/>
              <a:gdLst>
                <a:gd name="T0" fmla="*/ 12 w 12"/>
                <a:gd name="T1" fmla="*/ 6 h 7"/>
                <a:gd name="T2" fmla="*/ 12 w 12"/>
                <a:gd name="T3" fmla="*/ 6 h 7"/>
                <a:gd name="T4" fmla="*/ 8 w 12"/>
                <a:gd name="T5" fmla="*/ 5 h 7"/>
                <a:gd name="T6" fmla="*/ 8 w 12"/>
                <a:gd name="T7" fmla="*/ 5 h 7"/>
                <a:gd name="T8" fmla="*/ 9 w 12"/>
                <a:gd name="T9" fmla="*/ 7 h 7"/>
                <a:gd name="T10" fmla="*/ 5 w 12"/>
                <a:gd name="T11" fmla="*/ 7 h 7"/>
                <a:gd name="T12" fmla="*/ 0 w 12"/>
                <a:gd name="T13" fmla="*/ 0 h 7"/>
                <a:gd name="T14" fmla="*/ 12 w 12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7">
                  <a:moveTo>
                    <a:pt x="12" y="6"/>
                  </a:moveTo>
                  <a:lnTo>
                    <a:pt x="12" y="6"/>
                  </a:lnTo>
                  <a:cubicBezTo>
                    <a:pt x="10" y="5"/>
                    <a:pt x="9" y="5"/>
                    <a:pt x="8" y="5"/>
                  </a:cubicBezTo>
                  <a:lnTo>
                    <a:pt x="8" y="5"/>
                  </a:lnTo>
                  <a:cubicBezTo>
                    <a:pt x="8" y="6"/>
                    <a:pt x="8" y="7"/>
                    <a:pt x="9" y="7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3" y="5"/>
                    <a:pt x="1" y="2"/>
                    <a:pt x="0" y="0"/>
                  </a:cubicBezTo>
                  <a:cubicBezTo>
                    <a:pt x="4" y="0"/>
                    <a:pt x="9" y="3"/>
                    <a:pt x="1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82" name="Freeform 1308"/>
            <p:cNvSpPr>
              <a:spLocks/>
            </p:cNvSpPr>
            <p:nvPr userDrawn="1"/>
          </p:nvSpPr>
          <p:spPr bwMode="auto">
            <a:xfrm>
              <a:off x="329" y="18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1 w 2"/>
                <a:gd name="T7" fmla="*/ 5 h 5"/>
                <a:gd name="T8" fmla="*/ 0 w 2"/>
                <a:gd name="T9" fmla="*/ 3 h 5"/>
                <a:gd name="T10" fmla="*/ 0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2"/>
                    <a:pt x="2" y="2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83" name="Freeform 1309"/>
            <p:cNvSpPr>
              <a:spLocks/>
            </p:cNvSpPr>
            <p:nvPr userDrawn="1"/>
          </p:nvSpPr>
          <p:spPr bwMode="auto">
            <a:xfrm>
              <a:off x="325" y="189"/>
              <a:ext cx="2" cy="2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3 w 4"/>
                <a:gd name="T5" fmla="*/ 1 h 5"/>
                <a:gd name="T6" fmla="*/ 4 w 4"/>
                <a:gd name="T7" fmla="*/ 5 h 5"/>
                <a:gd name="T8" fmla="*/ 2 w 4"/>
                <a:gd name="T9" fmla="*/ 4 h 5"/>
                <a:gd name="T10" fmla="*/ 0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2" y="0"/>
                    <a:pt x="3" y="1"/>
                  </a:cubicBezTo>
                  <a:cubicBezTo>
                    <a:pt x="3" y="2"/>
                    <a:pt x="3" y="4"/>
                    <a:pt x="4" y="5"/>
                  </a:cubicBezTo>
                  <a:cubicBezTo>
                    <a:pt x="3" y="5"/>
                    <a:pt x="3" y="4"/>
                    <a:pt x="2" y="4"/>
                  </a:cubicBez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84" name="Freeform 1310"/>
            <p:cNvSpPr>
              <a:spLocks/>
            </p:cNvSpPr>
            <p:nvPr userDrawn="1"/>
          </p:nvSpPr>
          <p:spPr bwMode="auto">
            <a:xfrm>
              <a:off x="320" y="191"/>
              <a:ext cx="5" cy="3"/>
            </a:xfrm>
            <a:custGeom>
              <a:avLst/>
              <a:gdLst>
                <a:gd name="T0" fmla="*/ 9 w 13"/>
                <a:gd name="T1" fmla="*/ 2 h 6"/>
                <a:gd name="T2" fmla="*/ 9 w 13"/>
                <a:gd name="T3" fmla="*/ 2 h 6"/>
                <a:gd name="T4" fmla="*/ 13 w 13"/>
                <a:gd name="T5" fmla="*/ 6 h 6"/>
                <a:gd name="T6" fmla="*/ 7 w 13"/>
                <a:gd name="T7" fmla="*/ 5 h 6"/>
                <a:gd name="T8" fmla="*/ 0 w 13"/>
                <a:gd name="T9" fmla="*/ 1 h 6"/>
                <a:gd name="T10" fmla="*/ 9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2" y="5"/>
                    <a:pt x="13" y="6"/>
                  </a:cubicBezTo>
                  <a:cubicBezTo>
                    <a:pt x="11" y="6"/>
                    <a:pt x="9" y="5"/>
                    <a:pt x="7" y="5"/>
                  </a:cubicBezTo>
                  <a:cubicBezTo>
                    <a:pt x="4" y="4"/>
                    <a:pt x="2" y="3"/>
                    <a:pt x="0" y="1"/>
                  </a:cubicBezTo>
                  <a:cubicBezTo>
                    <a:pt x="3" y="0"/>
                    <a:pt x="6" y="1"/>
                    <a:pt x="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85" name="Freeform 1311"/>
            <p:cNvSpPr>
              <a:spLocks/>
            </p:cNvSpPr>
            <p:nvPr userDrawn="1"/>
          </p:nvSpPr>
          <p:spPr bwMode="auto">
            <a:xfrm>
              <a:off x="327" y="187"/>
              <a:ext cx="3" cy="7"/>
            </a:xfrm>
            <a:custGeom>
              <a:avLst/>
              <a:gdLst>
                <a:gd name="T0" fmla="*/ 6 w 7"/>
                <a:gd name="T1" fmla="*/ 7 h 16"/>
                <a:gd name="T2" fmla="*/ 6 w 7"/>
                <a:gd name="T3" fmla="*/ 7 h 16"/>
                <a:gd name="T4" fmla="*/ 6 w 7"/>
                <a:gd name="T5" fmla="*/ 8 h 16"/>
                <a:gd name="T6" fmla="*/ 7 w 7"/>
                <a:gd name="T7" fmla="*/ 16 h 16"/>
                <a:gd name="T8" fmla="*/ 3 w 7"/>
                <a:gd name="T9" fmla="*/ 11 h 16"/>
                <a:gd name="T10" fmla="*/ 0 w 7"/>
                <a:gd name="T11" fmla="*/ 0 h 16"/>
                <a:gd name="T12" fmla="*/ 6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6" y="7"/>
                  </a:moveTo>
                  <a:lnTo>
                    <a:pt x="6" y="7"/>
                  </a:lnTo>
                  <a:cubicBezTo>
                    <a:pt x="6" y="7"/>
                    <a:pt x="6" y="8"/>
                    <a:pt x="6" y="8"/>
                  </a:cubicBezTo>
                  <a:cubicBezTo>
                    <a:pt x="6" y="11"/>
                    <a:pt x="7" y="14"/>
                    <a:pt x="7" y="16"/>
                  </a:cubicBezTo>
                  <a:cubicBezTo>
                    <a:pt x="6" y="14"/>
                    <a:pt x="5" y="13"/>
                    <a:pt x="3" y="11"/>
                  </a:cubicBezTo>
                  <a:cubicBezTo>
                    <a:pt x="1" y="8"/>
                    <a:pt x="0" y="4"/>
                    <a:pt x="0" y="0"/>
                  </a:cubicBezTo>
                  <a:cubicBezTo>
                    <a:pt x="3" y="2"/>
                    <a:pt x="5" y="4"/>
                    <a:pt x="6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86" name="Freeform 1312"/>
            <p:cNvSpPr>
              <a:spLocks/>
            </p:cNvSpPr>
            <p:nvPr userDrawn="1"/>
          </p:nvSpPr>
          <p:spPr bwMode="auto">
            <a:xfrm>
              <a:off x="321" y="194"/>
              <a:ext cx="7" cy="2"/>
            </a:xfrm>
            <a:custGeom>
              <a:avLst/>
              <a:gdLst>
                <a:gd name="T0" fmla="*/ 0 w 16"/>
                <a:gd name="T1" fmla="*/ 1 h 5"/>
                <a:gd name="T2" fmla="*/ 0 w 16"/>
                <a:gd name="T3" fmla="*/ 1 h 5"/>
                <a:gd name="T4" fmla="*/ 16 w 16"/>
                <a:gd name="T5" fmla="*/ 5 h 5"/>
                <a:gd name="T6" fmla="*/ 7 w 16"/>
                <a:gd name="T7" fmla="*/ 5 h 5"/>
                <a:gd name="T8" fmla="*/ 0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0" y="1"/>
                  </a:moveTo>
                  <a:lnTo>
                    <a:pt x="0" y="1"/>
                  </a:lnTo>
                  <a:cubicBezTo>
                    <a:pt x="5" y="0"/>
                    <a:pt x="12" y="1"/>
                    <a:pt x="16" y="5"/>
                  </a:cubicBezTo>
                  <a:cubicBezTo>
                    <a:pt x="13" y="5"/>
                    <a:pt x="10" y="5"/>
                    <a:pt x="7" y="5"/>
                  </a:cubicBezTo>
                  <a:cubicBezTo>
                    <a:pt x="5" y="4"/>
                    <a:pt x="2" y="3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87" name="Freeform 1313"/>
            <p:cNvSpPr>
              <a:spLocks/>
            </p:cNvSpPr>
            <p:nvPr userDrawn="1"/>
          </p:nvSpPr>
          <p:spPr bwMode="auto">
            <a:xfrm>
              <a:off x="324" y="191"/>
              <a:ext cx="6" cy="4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11 h 11"/>
                <a:gd name="T6" fmla="*/ 0 w 15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6" y="1"/>
                    <a:pt x="12" y="6"/>
                    <a:pt x="15" y="11"/>
                  </a:cubicBezTo>
                  <a:cubicBezTo>
                    <a:pt x="9" y="10"/>
                    <a:pt x="3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88" name="Freeform 1314"/>
            <p:cNvSpPr>
              <a:spLocks/>
            </p:cNvSpPr>
            <p:nvPr userDrawn="1"/>
          </p:nvSpPr>
          <p:spPr bwMode="auto">
            <a:xfrm>
              <a:off x="330" y="198"/>
              <a:ext cx="2" cy="2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0 w 3"/>
                <a:gd name="T7" fmla="*/ 2 h 3"/>
                <a:gd name="T8" fmla="*/ 2 w 3"/>
                <a:gd name="T9" fmla="*/ 0 h 3"/>
                <a:gd name="T10" fmla="*/ 3 w 3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89" name="Freeform 1315"/>
            <p:cNvSpPr>
              <a:spLocks/>
            </p:cNvSpPr>
            <p:nvPr userDrawn="1"/>
          </p:nvSpPr>
          <p:spPr bwMode="auto">
            <a:xfrm>
              <a:off x="319" y="197"/>
              <a:ext cx="24" cy="3"/>
            </a:xfrm>
            <a:custGeom>
              <a:avLst/>
              <a:gdLst>
                <a:gd name="T0" fmla="*/ 27 w 54"/>
                <a:gd name="T1" fmla="*/ 1 h 6"/>
                <a:gd name="T2" fmla="*/ 27 w 54"/>
                <a:gd name="T3" fmla="*/ 1 h 6"/>
                <a:gd name="T4" fmla="*/ 0 w 54"/>
                <a:gd name="T5" fmla="*/ 6 h 6"/>
                <a:gd name="T6" fmla="*/ 0 w 54"/>
                <a:gd name="T7" fmla="*/ 4 h 6"/>
                <a:gd name="T8" fmla="*/ 27 w 54"/>
                <a:gd name="T9" fmla="*/ 0 h 6"/>
                <a:gd name="T10" fmla="*/ 54 w 54"/>
                <a:gd name="T11" fmla="*/ 4 h 6"/>
                <a:gd name="T12" fmla="*/ 54 w 54"/>
                <a:gd name="T13" fmla="*/ 6 h 6"/>
                <a:gd name="T14" fmla="*/ 27 w 54"/>
                <a:gd name="T1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6"/>
                  </a:cubicBezTo>
                  <a:lnTo>
                    <a:pt x="0" y="4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4"/>
                  </a:cubicBezTo>
                  <a:lnTo>
                    <a:pt x="54" y="6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90" name="Freeform 1316"/>
            <p:cNvSpPr>
              <a:spLocks/>
            </p:cNvSpPr>
            <p:nvPr userDrawn="1"/>
          </p:nvSpPr>
          <p:spPr bwMode="auto">
            <a:xfrm>
              <a:off x="329" y="171"/>
              <a:ext cx="2" cy="16"/>
            </a:xfrm>
            <a:custGeom>
              <a:avLst/>
              <a:gdLst>
                <a:gd name="T0" fmla="*/ 4 w 4"/>
                <a:gd name="T1" fmla="*/ 31 h 35"/>
                <a:gd name="T2" fmla="*/ 4 w 4"/>
                <a:gd name="T3" fmla="*/ 31 h 35"/>
                <a:gd name="T4" fmla="*/ 2 w 4"/>
                <a:gd name="T5" fmla="*/ 35 h 35"/>
                <a:gd name="T6" fmla="*/ 0 w 4"/>
                <a:gd name="T7" fmla="*/ 0 h 35"/>
                <a:gd name="T8" fmla="*/ 2 w 4"/>
                <a:gd name="T9" fmla="*/ 1 h 35"/>
                <a:gd name="T10" fmla="*/ 1 w 4"/>
                <a:gd name="T11" fmla="*/ 3 h 35"/>
                <a:gd name="T12" fmla="*/ 2 w 4"/>
                <a:gd name="T13" fmla="*/ 6 h 35"/>
                <a:gd name="T14" fmla="*/ 1 w 4"/>
                <a:gd name="T15" fmla="*/ 9 h 35"/>
                <a:gd name="T16" fmla="*/ 3 w 4"/>
                <a:gd name="T17" fmla="*/ 12 h 35"/>
                <a:gd name="T18" fmla="*/ 1 w 4"/>
                <a:gd name="T19" fmla="*/ 14 h 35"/>
                <a:gd name="T20" fmla="*/ 3 w 4"/>
                <a:gd name="T21" fmla="*/ 17 h 35"/>
                <a:gd name="T22" fmla="*/ 2 w 4"/>
                <a:gd name="T23" fmla="*/ 19 h 35"/>
                <a:gd name="T24" fmla="*/ 3 w 4"/>
                <a:gd name="T25" fmla="*/ 22 h 35"/>
                <a:gd name="T26" fmla="*/ 2 w 4"/>
                <a:gd name="T27" fmla="*/ 24 h 35"/>
                <a:gd name="T28" fmla="*/ 3 w 4"/>
                <a:gd name="T29" fmla="*/ 26 h 35"/>
                <a:gd name="T30" fmla="*/ 2 w 4"/>
                <a:gd name="T31" fmla="*/ 28 h 35"/>
                <a:gd name="T32" fmla="*/ 4 w 4"/>
                <a:gd name="T33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4" y="31"/>
                  </a:moveTo>
                  <a:lnTo>
                    <a:pt x="4" y="31"/>
                  </a:lnTo>
                  <a:cubicBezTo>
                    <a:pt x="3" y="32"/>
                    <a:pt x="3" y="33"/>
                    <a:pt x="2" y="35"/>
                  </a:cubicBezTo>
                  <a:lnTo>
                    <a:pt x="0" y="0"/>
                  </a:lnTo>
                  <a:cubicBezTo>
                    <a:pt x="1" y="1"/>
                    <a:pt x="1" y="1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4"/>
                    <a:pt x="2" y="5"/>
                    <a:pt x="2" y="6"/>
                  </a:cubicBezTo>
                  <a:cubicBezTo>
                    <a:pt x="2" y="7"/>
                    <a:pt x="1" y="8"/>
                    <a:pt x="1" y="9"/>
                  </a:cubicBezTo>
                  <a:cubicBezTo>
                    <a:pt x="1" y="10"/>
                    <a:pt x="2" y="11"/>
                    <a:pt x="3" y="12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1" y="15"/>
                    <a:pt x="2" y="16"/>
                    <a:pt x="3" y="17"/>
                  </a:cubicBezTo>
                  <a:cubicBezTo>
                    <a:pt x="2" y="17"/>
                    <a:pt x="2" y="18"/>
                    <a:pt x="2" y="19"/>
                  </a:cubicBezTo>
                  <a:cubicBezTo>
                    <a:pt x="2" y="20"/>
                    <a:pt x="2" y="21"/>
                    <a:pt x="3" y="22"/>
                  </a:cubicBezTo>
                  <a:cubicBezTo>
                    <a:pt x="2" y="22"/>
                    <a:pt x="2" y="23"/>
                    <a:pt x="2" y="24"/>
                  </a:cubicBezTo>
                  <a:cubicBezTo>
                    <a:pt x="2" y="25"/>
                    <a:pt x="2" y="25"/>
                    <a:pt x="3" y="26"/>
                  </a:cubicBezTo>
                  <a:cubicBezTo>
                    <a:pt x="2" y="26"/>
                    <a:pt x="2" y="27"/>
                    <a:pt x="2" y="28"/>
                  </a:cubicBezTo>
                  <a:cubicBezTo>
                    <a:pt x="2" y="29"/>
                    <a:pt x="3" y="30"/>
                    <a:pt x="4" y="3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91" name="Freeform 1317"/>
            <p:cNvSpPr>
              <a:spLocks/>
            </p:cNvSpPr>
            <p:nvPr userDrawn="1"/>
          </p:nvSpPr>
          <p:spPr bwMode="auto">
            <a:xfrm>
              <a:off x="331" y="171"/>
              <a:ext cx="2" cy="16"/>
            </a:xfrm>
            <a:custGeom>
              <a:avLst/>
              <a:gdLst>
                <a:gd name="T0" fmla="*/ 2 w 4"/>
                <a:gd name="T1" fmla="*/ 1 h 35"/>
                <a:gd name="T2" fmla="*/ 2 w 4"/>
                <a:gd name="T3" fmla="*/ 1 h 35"/>
                <a:gd name="T4" fmla="*/ 4 w 4"/>
                <a:gd name="T5" fmla="*/ 0 h 35"/>
                <a:gd name="T6" fmla="*/ 2 w 4"/>
                <a:gd name="T7" fmla="*/ 35 h 35"/>
                <a:gd name="T8" fmla="*/ 0 w 4"/>
                <a:gd name="T9" fmla="*/ 31 h 35"/>
                <a:gd name="T10" fmla="*/ 2 w 4"/>
                <a:gd name="T11" fmla="*/ 28 h 35"/>
                <a:gd name="T12" fmla="*/ 1 w 4"/>
                <a:gd name="T13" fmla="*/ 26 h 35"/>
                <a:gd name="T14" fmla="*/ 2 w 4"/>
                <a:gd name="T15" fmla="*/ 24 h 35"/>
                <a:gd name="T16" fmla="*/ 1 w 4"/>
                <a:gd name="T17" fmla="*/ 22 h 35"/>
                <a:gd name="T18" fmla="*/ 3 w 4"/>
                <a:gd name="T19" fmla="*/ 19 h 35"/>
                <a:gd name="T20" fmla="*/ 2 w 4"/>
                <a:gd name="T21" fmla="*/ 17 h 35"/>
                <a:gd name="T22" fmla="*/ 3 w 4"/>
                <a:gd name="T23" fmla="*/ 14 h 35"/>
                <a:gd name="T24" fmla="*/ 2 w 4"/>
                <a:gd name="T25" fmla="*/ 12 h 35"/>
                <a:gd name="T26" fmla="*/ 3 w 4"/>
                <a:gd name="T27" fmla="*/ 9 h 35"/>
                <a:gd name="T28" fmla="*/ 2 w 4"/>
                <a:gd name="T29" fmla="*/ 6 h 35"/>
                <a:gd name="T30" fmla="*/ 3 w 4"/>
                <a:gd name="T31" fmla="*/ 3 h 35"/>
                <a:gd name="T32" fmla="*/ 2 w 4"/>
                <a:gd name="T3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3" y="1"/>
                    <a:pt x="4" y="0"/>
                  </a:cubicBezTo>
                  <a:lnTo>
                    <a:pt x="2" y="35"/>
                  </a:lnTo>
                  <a:cubicBezTo>
                    <a:pt x="2" y="33"/>
                    <a:pt x="1" y="32"/>
                    <a:pt x="0" y="31"/>
                  </a:cubicBezTo>
                  <a:cubicBezTo>
                    <a:pt x="1" y="30"/>
                    <a:pt x="2" y="29"/>
                    <a:pt x="2" y="28"/>
                  </a:cubicBezTo>
                  <a:cubicBezTo>
                    <a:pt x="2" y="27"/>
                    <a:pt x="2" y="26"/>
                    <a:pt x="1" y="26"/>
                  </a:cubicBezTo>
                  <a:cubicBezTo>
                    <a:pt x="2" y="25"/>
                    <a:pt x="2" y="25"/>
                    <a:pt x="2" y="24"/>
                  </a:cubicBezTo>
                  <a:cubicBezTo>
                    <a:pt x="2" y="23"/>
                    <a:pt x="2" y="22"/>
                    <a:pt x="1" y="22"/>
                  </a:cubicBezTo>
                  <a:cubicBezTo>
                    <a:pt x="2" y="21"/>
                    <a:pt x="3" y="20"/>
                    <a:pt x="3" y="19"/>
                  </a:cubicBezTo>
                  <a:cubicBezTo>
                    <a:pt x="3" y="18"/>
                    <a:pt x="2" y="17"/>
                    <a:pt x="2" y="17"/>
                  </a:cubicBezTo>
                  <a:cubicBezTo>
                    <a:pt x="2" y="16"/>
                    <a:pt x="3" y="15"/>
                    <a:pt x="3" y="14"/>
                  </a:cubicBezTo>
                  <a:cubicBezTo>
                    <a:pt x="3" y="13"/>
                    <a:pt x="2" y="12"/>
                    <a:pt x="2" y="12"/>
                  </a:cubicBezTo>
                  <a:cubicBezTo>
                    <a:pt x="3" y="11"/>
                    <a:pt x="3" y="10"/>
                    <a:pt x="3" y="9"/>
                  </a:cubicBezTo>
                  <a:cubicBezTo>
                    <a:pt x="3" y="8"/>
                    <a:pt x="3" y="7"/>
                    <a:pt x="2" y="6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2"/>
                    <a:pt x="3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92" name="Freeform 1318"/>
            <p:cNvSpPr>
              <a:spLocks/>
            </p:cNvSpPr>
            <p:nvPr userDrawn="1"/>
          </p:nvSpPr>
          <p:spPr bwMode="auto">
            <a:xfrm>
              <a:off x="319" y="200"/>
              <a:ext cx="24" cy="2"/>
            </a:xfrm>
            <a:custGeom>
              <a:avLst/>
              <a:gdLst>
                <a:gd name="T0" fmla="*/ 27 w 54"/>
                <a:gd name="T1" fmla="*/ 1 h 4"/>
                <a:gd name="T2" fmla="*/ 27 w 54"/>
                <a:gd name="T3" fmla="*/ 1 h 4"/>
                <a:gd name="T4" fmla="*/ 0 w 54"/>
                <a:gd name="T5" fmla="*/ 4 h 4"/>
                <a:gd name="T6" fmla="*/ 0 w 54"/>
                <a:gd name="T7" fmla="*/ 3 h 4"/>
                <a:gd name="T8" fmla="*/ 27 w 54"/>
                <a:gd name="T9" fmla="*/ 0 h 4"/>
                <a:gd name="T10" fmla="*/ 54 w 54"/>
                <a:gd name="T11" fmla="*/ 3 h 4"/>
                <a:gd name="T12" fmla="*/ 54 w 54"/>
                <a:gd name="T13" fmla="*/ 4 h 4"/>
                <a:gd name="T14" fmla="*/ 27 w 54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4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4"/>
                  </a:cubicBezTo>
                  <a:lnTo>
                    <a:pt x="0" y="3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3"/>
                  </a:cubicBezTo>
                  <a:lnTo>
                    <a:pt x="54" y="4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93" name="Freeform 1319"/>
            <p:cNvSpPr>
              <a:spLocks/>
            </p:cNvSpPr>
            <p:nvPr userDrawn="1"/>
          </p:nvSpPr>
          <p:spPr bwMode="auto">
            <a:xfrm>
              <a:off x="330" y="186"/>
              <a:ext cx="2" cy="9"/>
            </a:xfrm>
            <a:custGeom>
              <a:avLst/>
              <a:gdLst>
                <a:gd name="T0" fmla="*/ 5 w 5"/>
                <a:gd name="T1" fmla="*/ 10 h 20"/>
                <a:gd name="T2" fmla="*/ 5 w 5"/>
                <a:gd name="T3" fmla="*/ 10 h 20"/>
                <a:gd name="T4" fmla="*/ 3 w 5"/>
                <a:gd name="T5" fmla="*/ 20 h 20"/>
                <a:gd name="T6" fmla="*/ 0 w 5"/>
                <a:gd name="T7" fmla="*/ 10 h 20"/>
                <a:gd name="T8" fmla="*/ 3 w 5"/>
                <a:gd name="T9" fmla="*/ 0 h 20"/>
                <a:gd name="T10" fmla="*/ 5 w 5"/>
                <a:gd name="T1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10"/>
                  </a:moveTo>
                  <a:lnTo>
                    <a:pt x="5" y="10"/>
                  </a:lnTo>
                  <a:cubicBezTo>
                    <a:pt x="5" y="14"/>
                    <a:pt x="4" y="17"/>
                    <a:pt x="3" y="20"/>
                  </a:cubicBezTo>
                  <a:cubicBezTo>
                    <a:pt x="1" y="17"/>
                    <a:pt x="0" y="14"/>
                    <a:pt x="0" y="10"/>
                  </a:cubicBezTo>
                  <a:cubicBezTo>
                    <a:pt x="0" y="7"/>
                    <a:pt x="1" y="3"/>
                    <a:pt x="3" y="0"/>
                  </a:cubicBezTo>
                  <a:cubicBezTo>
                    <a:pt x="4" y="3"/>
                    <a:pt x="5" y="7"/>
                    <a:pt x="5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94" name="Freeform 1320"/>
            <p:cNvSpPr>
              <a:spLocks/>
            </p:cNvSpPr>
            <p:nvPr userDrawn="1"/>
          </p:nvSpPr>
          <p:spPr bwMode="auto">
            <a:xfrm>
              <a:off x="327" y="155"/>
              <a:ext cx="8" cy="8"/>
            </a:xfrm>
            <a:custGeom>
              <a:avLst/>
              <a:gdLst>
                <a:gd name="T0" fmla="*/ 11 w 18"/>
                <a:gd name="T1" fmla="*/ 2 h 17"/>
                <a:gd name="T2" fmla="*/ 11 w 18"/>
                <a:gd name="T3" fmla="*/ 2 h 17"/>
                <a:gd name="T4" fmla="*/ 10 w 18"/>
                <a:gd name="T5" fmla="*/ 5 h 17"/>
                <a:gd name="T6" fmla="*/ 18 w 18"/>
                <a:gd name="T7" fmla="*/ 4 h 17"/>
                <a:gd name="T8" fmla="*/ 18 w 18"/>
                <a:gd name="T9" fmla="*/ 12 h 17"/>
                <a:gd name="T10" fmla="*/ 12 w 18"/>
                <a:gd name="T11" fmla="*/ 10 h 17"/>
                <a:gd name="T12" fmla="*/ 13 w 18"/>
                <a:gd name="T13" fmla="*/ 17 h 17"/>
                <a:gd name="T14" fmla="*/ 4 w 18"/>
                <a:gd name="T15" fmla="*/ 17 h 17"/>
                <a:gd name="T16" fmla="*/ 7 w 18"/>
                <a:gd name="T17" fmla="*/ 11 h 17"/>
                <a:gd name="T18" fmla="*/ 0 w 18"/>
                <a:gd name="T19" fmla="*/ 12 h 17"/>
                <a:gd name="T20" fmla="*/ 0 w 18"/>
                <a:gd name="T21" fmla="*/ 4 h 17"/>
                <a:gd name="T22" fmla="*/ 6 w 18"/>
                <a:gd name="T23" fmla="*/ 6 h 17"/>
                <a:gd name="T24" fmla="*/ 4 w 18"/>
                <a:gd name="T25" fmla="*/ 0 h 17"/>
                <a:gd name="T26" fmla="*/ 13 w 18"/>
                <a:gd name="T27" fmla="*/ 0 h 17"/>
                <a:gd name="T28" fmla="*/ 11 w 18"/>
                <a:gd name="T2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7">
                  <a:moveTo>
                    <a:pt x="11" y="2"/>
                  </a:moveTo>
                  <a:lnTo>
                    <a:pt x="11" y="2"/>
                  </a:lnTo>
                  <a:cubicBezTo>
                    <a:pt x="11" y="3"/>
                    <a:pt x="10" y="4"/>
                    <a:pt x="10" y="5"/>
                  </a:cubicBezTo>
                  <a:cubicBezTo>
                    <a:pt x="11" y="9"/>
                    <a:pt x="17" y="4"/>
                    <a:pt x="18" y="4"/>
                  </a:cubicBezTo>
                  <a:lnTo>
                    <a:pt x="18" y="12"/>
                  </a:lnTo>
                  <a:cubicBezTo>
                    <a:pt x="16" y="11"/>
                    <a:pt x="14" y="9"/>
                    <a:pt x="12" y="10"/>
                  </a:cubicBezTo>
                  <a:cubicBezTo>
                    <a:pt x="8" y="10"/>
                    <a:pt x="12" y="16"/>
                    <a:pt x="13" y="17"/>
                  </a:cubicBezTo>
                  <a:lnTo>
                    <a:pt x="4" y="17"/>
                  </a:lnTo>
                  <a:cubicBezTo>
                    <a:pt x="5" y="16"/>
                    <a:pt x="7" y="13"/>
                    <a:pt x="7" y="11"/>
                  </a:cubicBezTo>
                  <a:cubicBezTo>
                    <a:pt x="7" y="7"/>
                    <a:pt x="1" y="12"/>
                    <a:pt x="0" y="12"/>
                  </a:cubicBezTo>
                  <a:lnTo>
                    <a:pt x="0" y="4"/>
                  </a:lnTo>
                  <a:cubicBezTo>
                    <a:pt x="1" y="5"/>
                    <a:pt x="4" y="7"/>
                    <a:pt x="6" y="6"/>
                  </a:cubicBezTo>
                  <a:cubicBezTo>
                    <a:pt x="10" y="6"/>
                    <a:pt x="5" y="1"/>
                    <a:pt x="4" y="0"/>
                  </a:cubicBezTo>
                  <a:lnTo>
                    <a:pt x="13" y="0"/>
                  </a:lnTo>
                  <a:cubicBezTo>
                    <a:pt x="12" y="1"/>
                    <a:pt x="12" y="2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95" name="Freeform 1321"/>
            <p:cNvSpPr>
              <a:spLocks/>
            </p:cNvSpPr>
            <p:nvPr userDrawn="1"/>
          </p:nvSpPr>
          <p:spPr bwMode="auto">
            <a:xfrm>
              <a:off x="328" y="164"/>
              <a:ext cx="6" cy="6"/>
            </a:xfrm>
            <a:custGeom>
              <a:avLst/>
              <a:gdLst>
                <a:gd name="T0" fmla="*/ 7 w 13"/>
                <a:gd name="T1" fmla="*/ 0 h 14"/>
                <a:gd name="T2" fmla="*/ 7 w 13"/>
                <a:gd name="T3" fmla="*/ 0 h 14"/>
                <a:gd name="T4" fmla="*/ 13 w 13"/>
                <a:gd name="T5" fmla="*/ 7 h 14"/>
                <a:gd name="T6" fmla="*/ 7 w 13"/>
                <a:gd name="T7" fmla="*/ 14 h 14"/>
                <a:gd name="T8" fmla="*/ 0 w 13"/>
                <a:gd name="T9" fmla="*/ 7 h 14"/>
                <a:gd name="T10" fmla="*/ 7 w 1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4">
                  <a:moveTo>
                    <a:pt x="7" y="0"/>
                  </a:moveTo>
                  <a:lnTo>
                    <a:pt x="7" y="0"/>
                  </a:lnTo>
                  <a:cubicBezTo>
                    <a:pt x="10" y="0"/>
                    <a:pt x="13" y="3"/>
                    <a:pt x="13" y="7"/>
                  </a:cubicBezTo>
                  <a:cubicBezTo>
                    <a:pt x="13" y="11"/>
                    <a:pt x="10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96" name="Freeform 1322"/>
            <p:cNvSpPr>
              <a:spLocks/>
            </p:cNvSpPr>
            <p:nvPr userDrawn="1"/>
          </p:nvSpPr>
          <p:spPr bwMode="auto">
            <a:xfrm>
              <a:off x="330" y="181"/>
              <a:ext cx="2" cy="2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2 w 3"/>
                <a:gd name="T5" fmla="*/ 0 h 3"/>
                <a:gd name="T6" fmla="*/ 2 w 3"/>
                <a:gd name="T7" fmla="*/ 0 h 3"/>
                <a:gd name="T8" fmla="*/ 3 w 3"/>
                <a:gd name="T9" fmla="*/ 2 h 3"/>
                <a:gd name="T10" fmla="*/ 2 w 3"/>
                <a:gd name="T11" fmla="*/ 3 h 3"/>
                <a:gd name="T12" fmla="*/ 0 w 3"/>
                <a:gd name="T13" fmla="*/ 2 h 3"/>
                <a:gd name="T14" fmla="*/ 1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2" y="0"/>
                  </a:ln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97" name="Freeform 1323"/>
            <p:cNvSpPr>
              <a:spLocks/>
            </p:cNvSpPr>
            <p:nvPr userDrawn="1"/>
          </p:nvSpPr>
          <p:spPr bwMode="auto">
            <a:xfrm>
              <a:off x="330" y="183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2 h 4"/>
                <a:gd name="T6" fmla="*/ 2 w 3"/>
                <a:gd name="T7" fmla="*/ 4 h 4"/>
                <a:gd name="T8" fmla="*/ 0 w 3"/>
                <a:gd name="T9" fmla="*/ 2 h 4"/>
                <a:gd name="T10" fmla="*/ 1 w 3"/>
                <a:gd name="T11" fmla="*/ 0 h 4"/>
                <a:gd name="T12" fmla="*/ 2 w 3"/>
                <a:gd name="T13" fmla="*/ 1 h 4"/>
                <a:gd name="T14" fmla="*/ 2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3" y="1"/>
                    <a:pt x="3" y="2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98" name="Freeform 1324"/>
            <p:cNvSpPr>
              <a:spLocks/>
            </p:cNvSpPr>
            <p:nvPr userDrawn="1"/>
          </p:nvSpPr>
          <p:spPr bwMode="auto">
            <a:xfrm>
              <a:off x="330" y="179"/>
              <a:ext cx="2" cy="2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2 w 3"/>
                <a:gd name="T5" fmla="*/ 0 h 4"/>
                <a:gd name="T6" fmla="*/ 2 w 3"/>
                <a:gd name="T7" fmla="*/ 0 h 4"/>
                <a:gd name="T8" fmla="*/ 3 w 3"/>
                <a:gd name="T9" fmla="*/ 2 h 4"/>
                <a:gd name="T10" fmla="*/ 2 w 3"/>
                <a:gd name="T11" fmla="*/ 4 h 4"/>
                <a:gd name="T12" fmla="*/ 0 w 3"/>
                <a:gd name="T13" fmla="*/ 2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99" name="Freeform 1325"/>
            <p:cNvSpPr>
              <a:spLocks/>
            </p:cNvSpPr>
            <p:nvPr userDrawn="1"/>
          </p:nvSpPr>
          <p:spPr bwMode="auto">
            <a:xfrm>
              <a:off x="330" y="177"/>
              <a:ext cx="2" cy="2"/>
            </a:xfrm>
            <a:custGeom>
              <a:avLst/>
              <a:gdLst>
                <a:gd name="T0" fmla="*/ 1 w 4"/>
                <a:gd name="T1" fmla="*/ 0 h 4"/>
                <a:gd name="T2" fmla="*/ 1 w 4"/>
                <a:gd name="T3" fmla="*/ 0 h 4"/>
                <a:gd name="T4" fmla="*/ 2 w 4"/>
                <a:gd name="T5" fmla="*/ 0 h 4"/>
                <a:gd name="T6" fmla="*/ 2 w 4"/>
                <a:gd name="T7" fmla="*/ 0 h 4"/>
                <a:gd name="T8" fmla="*/ 4 w 4"/>
                <a:gd name="T9" fmla="*/ 2 h 4"/>
                <a:gd name="T10" fmla="*/ 2 w 4"/>
                <a:gd name="T11" fmla="*/ 4 h 4"/>
                <a:gd name="T12" fmla="*/ 0 w 4"/>
                <a:gd name="T13" fmla="*/ 2 h 4"/>
                <a:gd name="T14" fmla="*/ 1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00" name="Freeform 1326"/>
            <p:cNvSpPr>
              <a:spLocks/>
            </p:cNvSpPr>
            <p:nvPr userDrawn="1"/>
          </p:nvSpPr>
          <p:spPr bwMode="auto">
            <a:xfrm>
              <a:off x="330" y="175"/>
              <a:ext cx="2" cy="1"/>
            </a:xfrm>
            <a:custGeom>
              <a:avLst/>
              <a:gdLst>
                <a:gd name="T0" fmla="*/ 2 w 4"/>
                <a:gd name="T1" fmla="*/ 4 h 4"/>
                <a:gd name="T2" fmla="*/ 2 w 4"/>
                <a:gd name="T3" fmla="*/ 4 h 4"/>
                <a:gd name="T4" fmla="*/ 0 w 4"/>
                <a:gd name="T5" fmla="*/ 2 h 4"/>
                <a:gd name="T6" fmla="*/ 1 w 4"/>
                <a:gd name="T7" fmla="*/ 0 h 4"/>
                <a:gd name="T8" fmla="*/ 2 w 4"/>
                <a:gd name="T9" fmla="*/ 0 h 4"/>
                <a:gd name="T10" fmla="*/ 2 w 4"/>
                <a:gd name="T11" fmla="*/ 0 h 4"/>
                <a:gd name="T12" fmla="*/ 4 w 4"/>
                <a:gd name="T13" fmla="*/ 2 h 4"/>
                <a:gd name="T14" fmla="*/ 2 w 4"/>
                <a:gd name="T15" fmla="*/ 4 h 4"/>
                <a:gd name="T16" fmla="*/ 2 w 4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2" y="4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lnTo>
                    <a:pt x="2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01" name="Freeform 1327"/>
            <p:cNvSpPr>
              <a:spLocks/>
            </p:cNvSpPr>
            <p:nvPr userDrawn="1"/>
          </p:nvSpPr>
          <p:spPr bwMode="auto">
            <a:xfrm>
              <a:off x="330" y="172"/>
              <a:ext cx="2" cy="2"/>
            </a:xfrm>
            <a:custGeom>
              <a:avLst/>
              <a:gdLst>
                <a:gd name="T0" fmla="*/ 3 w 5"/>
                <a:gd name="T1" fmla="*/ 0 h 4"/>
                <a:gd name="T2" fmla="*/ 3 w 5"/>
                <a:gd name="T3" fmla="*/ 0 h 4"/>
                <a:gd name="T4" fmla="*/ 5 w 5"/>
                <a:gd name="T5" fmla="*/ 2 h 4"/>
                <a:gd name="T6" fmla="*/ 3 w 5"/>
                <a:gd name="T7" fmla="*/ 4 h 4"/>
                <a:gd name="T8" fmla="*/ 0 w 5"/>
                <a:gd name="T9" fmla="*/ 2 h 4"/>
                <a:gd name="T10" fmla="*/ 3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02" name="Freeform 1328"/>
            <p:cNvSpPr>
              <a:spLocks/>
            </p:cNvSpPr>
            <p:nvPr userDrawn="1"/>
          </p:nvSpPr>
          <p:spPr bwMode="auto">
            <a:xfrm>
              <a:off x="233" y="181"/>
              <a:ext cx="98" cy="48"/>
            </a:xfrm>
            <a:custGeom>
              <a:avLst/>
              <a:gdLst>
                <a:gd name="T0" fmla="*/ 208 w 220"/>
                <a:gd name="T1" fmla="*/ 57 h 105"/>
                <a:gd name="T2" fmla="*/ 208 w 220"/>
                <a:gd name="T3" fmla="*/ 57 h 105"/>
                <a:gd name="T4" fmla="*/ 159 w 220"/>
                <a:gd name="T5" fmla="*/ 81 h 105"/>
                <a:gd name="T6" fmla="*/ 99 w 220"/>
                <a:gd name="T7" fmla="*/ 81 h 105"/>
                <a:gd name="T8" fmla="*/ 63 w 220"/>
                <a:gd name="T9" fmla="*/ 68 h 105"/>
                <a:gd name="T10" fmla="*/ 63 w 220"/>
                <a:gd name="T11" fmla="*/ 22 h 105"/>
                <a:gd name="T12" fmla="*/ 41 w 220"/>
                <a:gd name="T13" fmla="*/ 31 h 105"/>
                <a:gd name="T14" fmla="*/ 39 w 220"/>
                <a:gd name="T15" fmla="*/ 39 h 105"/>
                <a:gd name="T16" fmla="*/ 47 w 220"/>
                <a:gd name="T17" fmla="*/ 74 h 105"/>
                <a:gd name="T18" fmla="*/ 38 w 220"/>
                <a:gd name="T19" fmla="*/ 93 h 105"/>
                <a:gd name="T20" fmla="*/ 42 w 220"/>
                <a:gd name="T21" fmla="*/ 105 h 105"/>
                <a:gd name="T22" fmla="*/ 27 w 220"/>
                <a:gd name="T23" fmla="*/ 85 h 105"/>
                <a:gd name="T24" fmla="*/ 33 w 220"/>
                <a:gd name="T25" fmla="*/ 72 h 105"/>
                <a:gd name="T26" fmla="*/ 11 w 220"/>
                <a:gd name="T27" fmla="*/ 77 h 105"/>
                <a:gd name="T28" fmla="*/ 9 w 220"/>
                <a:gd name="T29" fmla="*/ 87 h 105"/>
                <a:gd name="T30" fmla="*/ 0 w 220"/>
                <a:gd name="T31" fmla="*/ 74 h 105"/>
                <a:gd name="T32" fmla="*/ 11 w 220"/>
                <a:gd name="T33" fmla="*/ 65 h 105"/>
                <a:gd name="T34" fmla="*/ 20 w 220"/>
                <a:gd name="T35" fmla="*/ 63 h 105"/>
                <a:gd name="T36" fmla="*/ 9 w 220"/>
                <a:gd name="T37" fmla="*/ 38 h 105"/>
                <a:gd name="T38" fmla="*/ 33 w 220"/>
                <a:gd name="T39" fmla="*/ 23 h 105"/>
                <a:gd name="T40" fmla="*/ 40 w 220"/>
                <a:gd name="T41" fmla="*/ 16 h 105"/>
                <a:gd name="T42" fmla="*/ 61 w 220"/>
                <a:gd name="T43" fmla="*/ 2 h 105"/>
                <a:gd name="T44" fmla="*/ 74 w 220"/>
                <a:gd name="T45" fmla="*/ 10 h 105"/>
                <a:gd name="T46" fmla="*/ 84 w 220"/>
                <a:gd name="T47" fmla="*/ 16 h 105"/>
                <a:gd name="T48" fmla="*/ 81 w 220"/>
                <a:gd name="T49" fmla="*/ 42 h 105"/>
                <a:gd name="T50" fmla="*/ 76 w 220"/>
                <a:gd name="T51" fmla="*/ 63 h 105"/>
                <a:gd name="T52" fmla="*/ 101 w 220"/>
                <a:gd name="T53" fmla="*/ 79 h 105"/>
                <a:gd name="T54" fmla="*/ 143 w 220"/>
                <a:gd name="T55" fmla="*/ 79 h 105"/>
                <a:gd name="T56" fmla="*/ 188 w 220"/>
                <a:gd name="T57" fmla="*/ 51 h 105"/>
                <a:gd name="T58" fmla="*/ 191 w 220"/>
                <a:gd name="T59" fmla="*/ 48 h 105"/>
                <a:gd name="T60" fmla="*/ 220 w 220"/>
                <a:gd name="T61" fmla="*/ 45 h 105"/>
                <a:gd name="T62" fmla="*/ 208 w 220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0" h="105">
                  <a:moveTo>
                    <a:pt x="208" y="57"/>
                  </a:moveTo>
                  <a:lnTo>
                    <a:pt x="208" y="57"/>
                  </a:lnTo>
                  <a:cubicBezTo>
                    <a:pt x="199" y="66"/>
                    <a:pt x="179" y="77"/>
                    <a:pt x="159" y="81"/>
                  </a:cubicBezTo>
                  <a:cubicBezTo>
                    <a:pt x="143" y="84"/>
                    <a:pt x="111" y="82"/>
                    <a:pt x="99" y="81"/>
                  </a:cubicBezTo>
                  <a:cubicBezTo>
                    <a:pt x="84" y="80"/>
                    <a:pt x="70" y="76"/>
                    <a:pt x="63" y="68"/>
                  </a:cubicBezTo>
                  <a:cubicBezTo>
                    <a:pt x="50" y="54"/>
                    <a:pt x="71" y="36"/>
                    <a:pt x="63" y="22"/>
                  </a:cubicBezTo>
                  <a:cubicBezTo>
                    <a:pt x="56" y="26"/>
                    <a:pt x="51" y="30"/>
                    <a:pt x="41" y="31"/>
                  </a:cubicBezTo>
                  <a:cubicBezTo>
                    <a:pt x="40" y="33"/>
                    <a:pt x="39" y="37"/>
                    <a:pt x="39" y="39"/>
                  </a:cubicBezTo>
                  <a:cubicBezTo>
                    <a:pt x="35" y="55"/>
                    <a:pt x="51" y="58"/>
                    <a:pt x="47" y="74"/>
                  </a:cubicBezTo>
                  <a:cubicBezTo>
                    <a:pt x="45" y="82"/>
                    <a:pt x="40" y="84"/>
                    <a:pt x="38" y="93"/>
                  </a:cubicBezTo>
                  <a:cubicBezTo>
                    <a:pt x="38" y="93"/>
                    <a:pt x="37" y="100"/>
                    <a:pt x="42" y="105"/>
                  </a:cubicBezTo>
                  <a:cubicBezTo>
                    <a:pt x="30" y="105"/>
                    <a:pt x="23" y="95"/>
                    <a:pt x="27" y="85"/>
                  </a:cubicBezTo>
                  <a:cubicBezTo>
                    <a:pt x="29" y="81"/>
                    <a:pt x="33" y="77"/>
                    <a:pt x="33" y="72"/>
                  </a:cubicBezTo>
                  <a:cubicBezTo>
                    <a:pt x="27" y="81"/>
                    <a:pt x="21" y="80"/>
                    <a:pt x="11" y="77"/>
                  </a:cubicBezTo>
                  <a:cubicBezTo>
                    <a:pt x="7" y="76"/>
                    <a:pt x="6" y="82"/>
                    <a:pt x="9" y="87"/>
                  </a:cubicBezTo>
                  <a:cubicBezTo>
                    <a:pt x="2" y="83"/>
                    <a:pt x="0" y="77"/>
                    <a:pt x="0" y="74"/>
                  </a:cubicBezTo>
                  <a:cubicBezTo>
                    <a:pt x="0" y="67"/>
                    <a:pt x="6" y="63"/>
                    <a:pt x="11" y="65"/>
                  </a:cubicBezTo>
                  <a:cubicBezTo>
                    <a:pt x="14" y="65"/>
                    <a:pt x="20" y="69"/>
                    <a:pt x="20" y="63"/>
                  </a:cubicBezTo>
                  <a:cubicBezTo>
                    <a:pt x="21" y="53"/>
                    <a:pt x="6" y="54"/>
                    <a:pt x="9" y="38"/>
                  </a:cubicBezTo>
                  <a:cubicBezTo>
                    <a:pt x="11" y="29"/>
                    <a:pt x="20" y="25"/>
                    <a:pt x="33" y="23"/>
                  </a:cubicBezTo>
                  <a:cubicBezTo>
                    <a:pt x="35" y="22"/>
                    <a:pt x="38" y="19"/>
                    <a:pt x="40" y="16"/>
                  </a:cubicBezTo>
                  <a:cubicBezTo>
                    <a:pt x="48" y="3"/>
                    <a:pt x="56" y="0"/>
                    <a:pt x="61" y="2"/>
                  </a:cubicBezTo>
                  <a:cubicBezTo>
                    <a:pt x="66" y="5"/>
                    <a:pt x="69" y="8"/>
                    <a:pt x="74" y="10"/>
                  </a:cubicBezTo>
                  <a:cubicBezTo>
                    <a:pt x="77" y="12"/>
                    <a:pt x="81" y="13"/>
                    <a:pt x="84" y="16"/>
                  </a:cubicBezTo>
                  <a:cubicBezTo>
                    <a:pt x="89" y="24"/>
                    <a:pt x="84" y="35"/>
                    <a:pt x="81" y="42"/>
                  </a:cubicBezTo>
                  <a:cubicBezTo>
                    <a:pt x="79" y="47"/>
                    <a:pt x="74" y="56"/>
                    <a:pt x="76" y="63"/>
                  </a:cubicBezTo>
                  <a:cubicBezTo>
                    <a:pt x="78" y="72"/>
                    <a:pt x="92" y="77"/>
                    <a:pt x="101" y="79"/>
                  </a:cubicBezTo>
                  <a:cubicBezTo>
                    <a:pt x="108" y="81"/>
                    <a:pt x="130" y="82"/>
                    <a:pt x="143" y="79"/>
                  </a:cubicBezTo>
                  <a:cubicBezTo>
                    <a:pt x="155" y="76"/>
                    <a:pt x="182" y="61"/>
                    <a:pt x="188" y="51"/>
                  </a:cubicBezTo>
                  <a:cubicBezTo>
                    <a:pt x="191" y="48"/>
                    <a:pt x="191" y="48"/>
                    <a:pt x="191" y="48"/>
                  </a:cubicBezTo>
                  <a:cubicBezTo>
                    <a:pt x="200" y="44"/>
                    <a:pt x="220" y="45"/>
                    <a:pt x="220" y="45"/>
                  </a:cubicBezTo>
                  <a:cubicBezTo>
                    <a:pt x="220" y="45"/>
                    <a:pt x="216" y="49"/>
                    <a:pt x="208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03" name="Freeform 1329"/>
            <p:cNvSpPr>
              <a:spLocks/>
            </p:cNvSpPr>
            <p:nvPr userDrawn="1"/>
          </p:nvSpPr>
          <p:spPr bwMode="auto">
            <a:xfrm>
              <a:off x="298" y="203"/>
              <a:ext cx="25" cy="14"/>
            </a:xfrm>
            <a:custGeom>
              <a:avLst/>
              <a:gdLst>
                <a:gd name="T0" fmla="*/ 45 w 55"/>
                <a:gd name="T1" fmla="*/ 3 h 32"/>
                <a:gd name="T2" fmla="*/ 45 w 55"/>
                <a:gd name="T3" fmla="*/ 3 h 32"/>
                <a:gd name="T4" fmla="*/ 55 w 55"/>
                <a:gd name="T5" fmla="*/ 0 h 32"/>
                <a:gd name="T6" fmla="*/ 0 w 55"/>
                <a:gd name="T7" fmla="*/ 32 h 32"/>
                <a:gd name="T8" fmla="*/ 45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45" y="3"/>
                  </a:moveTo>
                  <a:lnTo>
                    <a:pt x="45" y="3"/>
                  </a:lnTo>
                  <a:cubicBezTo>
                    <a:pt x="48" y="1"/>
                    <a:pt x="55" y="0"/>
                    <a:pt x="55" y="0"/>
                  </a:cubicBezTo>
                  <a:cubicBezTo>
                    <a:pt x="49" y="10"/>
                    <a:pt x="21" y="28"/>
                    <a:pt x="0" y="32"/>
                  </a:cubicBezTo>
                  <a:cubicBezTo>
                    <a:pt x="11" y="29"/>
                    <a:pt x="38" y="15"/>
                    <a:pt x="4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04" name="Freeform 1330"/>
            <p:cNvSpPr>
              <a:spLocks/>
            </p:cNvSpPr>
            <p:nvPr userDrawn="1"/>
          </p:nvSpPr>
          <p:spPr bwMode="auto">
            <a:xfrm>
              <a:off x="302" y="202"/>
              <a:ext cx="26" cy="15"/>
            </a:xfrm>
            <a:custGeom>
              <a:avLst/>
              <a:gdLst>
                <a:gd name="T0" fmla="*/ 59 w 59"/>
                <a:gd name="T1" fmla="*/ 0 h 33"/>
                <a:gd name="T2" fmla="*/ 59 w 59"/>
                <a:gd name="T3" fmla="*/ 0 h 33"/>
                <a:gd name="T4" fmla="*/ 0 w 59"/>
                <a:gd name="T5" fmla="*/ 33 h 33"/>
                <a:gd name="T6" fmla="*/ 50 w 59"/>
                <a:gd name="T7" fmla="*/ 1 h 33"/>
                <a:gd name="T8" fmla="*/ 59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59" y="0"/>
                  </a:moveTo>
                  <a:lnTo>
                    <a:pt x="59" y="0"/>
                  </a:lnTo>
                  <a:cubicBezTo>
                    <a:pt x="52" y="13"/>
                    <a:pt x="25" y="29"/>
                    <a:pt x="0" y="33"/>
                  </a:cubicBezTo>
                  <a:cubicBezTo>
                    <a:pt x="24" y="25"/>
                    <a:pt x="45" y="11"/>
                    <a:pt x="50" y="1"/>
                  </a:cubicBezTo>
                  <a:cubicBezTo>
                    <a:pt x="54" y="0"/>
                    <a:pt x="56" y="0"/>
                    <a:pt x="5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05" name="Freeform 1331"/>
            <p:cNvSpPr>
              <a:spLocks/>
            </p:cNvSpPr>
            <p:nvPr userDrawn="1"/>
          </p:nvSpPr>
          <p:spPr bwMode="auto">
            <a:xfrm>
              <a:off x="235" y="195"/>
              <a:ext cx="18" cy="32"/>
            </a:xfrm>
            <a:custGeom>
              <a:avLst/>
              <a:gdLst>
                <a:gd name="T0" fmla="*/ 26 w 41"/>
                <a:gd name="T1" fmla="*/ 1 h 70"/>
                <a:gd name="T2" fmla="*/ 26 w 41"/>
                <a:gd name="T3" fmla="*/ 1 h 70"/>
                <a:gd name="T4" fmla="*/ 28 w 41"/>
                <a:gd name="T5" fmla="*/ 0 h 70"/>
                <a:gd name="T6" fmla="*/ 27 w 41"/>
                <a:gd name="T7" fmla="*/ 13 h 70"/>
                <a:gd name="T8" fmla="*/ 30 w 41"/>
                <a:gd name="T9" fmla="*/ 0 h 70"/>
                <a:gd name="T10" fmla="*/ 33 w 41"/>
                <a:gd name="T11" fmla="*/ 0 h 70"/>
                <a:gd name="T12" fmla="*/ 34 w 41"/>
                <a:gd name="T13" fmla="*/ 24 h 70"/>
                <a:gd name="T14" fmla="*/ 36 w 41"/>
                <a:gd name="T15" fmla="*/ 49 h 70"/>
                <a:gd name="T16" fmla="*/ 32 w 41"/>
                <a:gd name="T17" fmla="*/ 70 h 70"/>
                <a:gd name="T18" fmla="*/ 28 w 41"/>
                <a:gd name="T19" fmla="*/ 47 h 70"/>
                <a:gd name="T20" fmla="*/ 28 w 41"/>
                <a:gd name="T21" fmla="*/ 33 h 70"/>
                <a:gd name="T22" fmla="*/ 17 w 41"/>
                <a:gd name="T23" fmla="*/ 45 h 70"/>
                <a:gd name="T24" fmla="*/ 0 w 41"/>
                <a:gd name="T25" fmla="*/ 46 h 70"/>
                <a:gd name="T26" fmla="*/ 11 w 41"/>
                <a:gd name="T27" fmla="*/ 41 h 70"/>
                <a:gd name="T28" fmla="*/ 20 w 41"/>
                <a:gd name="T29" fmla="*/ 21 h 70"/>
                <a:gd name="T30" fmla="*/ 15 w 41"/>
                <a:gd name="T31" fmla="*/ 3 h 70"/>
                <a:gd name="T32" fmla="*/ 16 w 41"/>
                <a:gd name="T33" fmla="*/ 13 h 70"/>
                <a:gd name="T34" fmla="*/ 18 w 41"/>
                <a:gd name="T35" fmla="*/ 2 h 70"/>
                <a:gd name="T36" fmla="*/ 20 w 41"/>
                <a:gd name="T37" fmla="*/ 2 h 70"/>
                <a:gd name="T38" fmla="*/ 20 w 41"/>
                <a:gd name="T39" fmla="*/ 13 h 70"/>
                <a:gd name="T40" fmla="*/ 21 w 41"/>
                <a:gd name="T41" fmla="*/ 1 h 70"/>
                <a:gd name="T42" fmla="*/ 23 w 41"/>
                <a:gd name="T43" fmla="*/ 1 h 70"/>
                <a:gd name="T44" fmla="*/ 24 w 41"/>
                <a:gd name="T45" fmla="*/ 13 h 70"/>
                <a:gd name="T46" fmla="*/ 2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26" y="1"/>
                  </a:moveTo>
                  <a:lnTo>
                    <a:pt x="26" y="1"/>
                  </a:lnTo>
                  <a:lnTo>
                    <a:pt x="28" y="0"/>
                  </a:lnTo>
                  <a:cubicBezTo>
                    <a:pt x="26" y="4"/>
                    <a:pt x="26" y="8"/>
                    <a:pt x="27" y="13"/>
                  </a:cubicBezTo>
                  <a:cubicBezTo>
                    <a:pt x="27" y="7"/>
                    <a:pt x="29" y="2"/>
                    <a:pt x="30" y="0"/>
                  </a:cubicBezTo>
                  <a:cubicBezTo>
                    <a:pt x="31" y="0"/>
                    <a:pt x="33" y="0"/>
                    <a:pt x="33" y="0"/>
                  </a:cubicBezTo>
                  <a:cubicBezTo>
                    <a:pt x="28" y="11"/>
                    <a:pt x="30" y="19"/>
                    <a:pt x="34" y="24"/>
                  </a:cubicBezTo>
                  <a:cubicBezTo>
                    <a:pt x="41" y="32"/>
                    <a:pt x="41" y="40"/>
                    <a:pt x="36" y="49"/>
                  </a:cubicBezTo>
                  <a:cubicBezTo>
                    <a:pt x="34" y="53"/>
                    <a:pt x="26" y="63"/>
                    <a:pt x="32" y="70"/>
                  </a:cubicBezTo>
                  <a:cubicBezTo>
                    <a:pt x="18" y="63"/>
                    <a:pt x="24" y="51"/>
                    <a:pt x="28" y="47"/>
                  </a:cubicBezTo>
                  <a:cubicBezTo>
                    <a:pt x="31" y="43"/>
                    <a:pt x="31" y="36"/>
                    <a:pt x="28" y="33"/>
                  </a:cubicBezTo>
                  <a:cubicBezTo>
                    <a:pt x="28" y="40"/>
                    <a:pt x="22" y="45"/>
                    <a:pt x="17" y="45"/>
                  </a:cubicBezTo>
                  <a:cubicBezTo>
                    <a:pt x="12" y="45"/>
                    <a:pt x="3" y="38"/>
                    <a:pt x="0" y="46"/>
                  </a:cubicBezTo>
                  <a:cubicBezTo>
                    <a:pt x="0" y="38"/>
                    <a:pt x="6" y="40"/>
                    <a:pt x="11" y="41"/>
                  </a:cubicBezTo>
                  <a:cubicBezTo>
                    <a:pt x="26" y="44"/>
                    <a:pt x="26" y="26"/>
                    <a:pt x="20" y="21"/>
                  </a:cubicBezTo>
                  <a:cubicBezTo>
                    <a:pt x="14" y="16"/>
                    <a:pt x="6" y="9"/>
                    <a:pt x="15" y="3"/>
                  </a:cubicBezTo>
                  <a:cubicBezTo>
                    <a:pt x="14" y="6"/>
                    <a:pt x="14" y="10"/>
                    <a:pt x="16" y="13"/>
                  </a:cubicBezTo>
                  <a:cubicBezTo>
                    <a:pt x="15" y="9"/>
                    <a:pt x="17" y="3"/>
                    <a:pt x="18" y="2"/>
                  </a:cubicBezTo>
                  <a:lnTo>
                    <a:pt x="20" y="2"/>
                  </a:lnTo>
                  <a:cubicBezTo>
                    <a:pt x="18" y="5"/>
                    <a:pt x="18" y="9"/>
                    <a:pt x="20" y="13"/>
                  </a:cubicBezTo>
                  <a:cubicBezTo>
                    <a:pt x="19" y="10"/>
                    <a:pt x="20" y="4"/>
                    <a:pt x="21" y="1"/>
                  </a:cubicBezTo>
                  <a:lnTo>
                    <a:pt x="23" y="1"/>
                  </a:lnTo>
                  <a:cubicBezTo>
                    <a:pt x="22" y="4"/>
                    <a:pt x="22" y="8"/>
                    <a:pt x="24" y="13"/>
                  </a:cubicBezTo>
                  <a:cubicBezTo>
                    <a:pt x="23" y="7"/>
                    <a:pt x="25" y="3"/>
                    <a:pt x="2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06" name="Freeform 1332"/>
            <p:cNvSpPr>
              <a:spLocks/>
            </p:cNvSpPr>
            <p:nvPr userDrawn="1"/>
          </p:nvSpPr>
          <p:spPr bwMode="auto">
            <a:xfrm>
              <a:off x="260" y="190"/>
              <a:ext cx="9" cy="23"/>
            </a:xfrm>
            <a:custGeom>
              <a:avLst/>
              <a:gdLst>
                <a:gd name="T0" fmla="*/ 8 w 21"/>
                <a:gd name="T1" fmla="*/ 0 h 51"/>
                <a:gd name="T2" fmla="*/ 8 w 21"/>
                <a:gd name="T3" fmla="*/ 0 h 51"/>
                <a:gd name="T4" fmla="*/ 10 w 21"/>
                <a:gd name="T5" fmla="*/ 0 h 51"/>
                <a:gd name="T6" fmla="*/ 12 w 21"/>
                <a:gd name="T7" fmla="*/ 11 h 51"/>
                <a:gd name="T8" fmla="*/ 13 w 21"/>
                <a:gd name="T9" fmla="*/ 0 h 51"/>
                <a:gd name="T10" fmla="*/ 8 w 21"/>
                <a:gd name="T11" fmla="*/ 27 h 51"/>
                <a:gd name="T12" fmla="*/ 10 w 21"/>
                <a:gd name="T13" fmla="*/ 51 h 51"/>
                <a:gd name="T14" fmla="*/ 0 w 21"/>
                <a:gd name="T15" fmla="*/ 38 h 51"/>
                <a:gd name="T16" fmla="*/ 3 w 21"/>
                <a:gd name="T17" fmla="*/ 22 h 51"/>
                <a:gd name="T18" fmla="*/ 4 w 21"/>
                <a:gd name="T19" fmla="*/ 1 h 51"/>
                <a:gd name="T20" fmla="*/ 7 w 21"/>
                <a:gd name="T21" fmla="*/ 1 h 51"/>
                <a:gd name="T22" fmla="*/ 9 w 21"/>
                <a:gd name="T23" fmla="*/ 12 h 51"/>
                <a:gd name="T24" fmla="*/ 8 w 21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51">
                  <a:moveTo>
                    <a:pt x="8" y="0"/>
                  </a:moveTo>
                  <a:lnTo>
                    <a:pt x="8" y="0"/>
                  </a:lnTo>
                  <a:cubicBezTo>
                    <a:pt x="9" y="0"/>
                    <a:pt x="10" y="0"/>
                    <a:pt x="10" y="0"/>
                  </a:cubicBezTo>
                  <a:cubicBezTo>
                    <a:pt x="12" y="3"/>
                    <a:pt x="12" y="7"/>
                    <a:pt x="12" y="11"/>
                  </a:cubicBezTo>
                  <a:cubicBezTo>
                    <a:pt x="13" y="7"/>
                    <a:pt x="14" y="4"/>
                    <a:pt x="13" y="0"/>
                  </a:cubicBezTo>
                  <a:cubicBezTo>
                    <a:pt x="21" y="0"/>
                    <a:pt x="12" y="19"/>
                    <a:pt x="8" y="27"/>
                  </a:cubicBezTo>
                  <a:cubicBezTo>
                    <a:pt x="6" y="31"/>
                    <a:pt x="3" y="42"/>
                    <a:pt x="10" y="51"/>
                  </a:cubicBezTo>
                  <a:cubicBezTo>
                    <a:pt x="7" y="49"/>
                    <a:pt x="0" y="42"/>
                    <a:pt x="0" y="38"/>
                  </a:cubicBezTo>
                  <a:cubicBezTo>
                    <a:pt x="0" y="29"/>
                    <a:pt x="2" y="25"/>
                    <a:pt x="3" y="22"/>
                  </a:cubicBezTo>
                  <a:cubicBezTo>
                    <a:pt x="6" y="15"/>
                    <a:pt x="7" y="7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8" y="2"/>
                    <a:pt x="9" y="7"/>
                    <a:pt x="9" y="12"/>
                  </a:cubicBezTo>
                  <a:cubicBezTo>
                    <a:pt x="11" y="7"/>
                    <a:pt x="10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07" name="Freeform 1333"/>
            <p:cNvSpPr>
              <a:spLocks/>
            </p:cNvSpPr>
            <p:nvPr userDrawn="1"/>
          </p:nvSpPr>
          <p:spPr bwMode="auto">
            <a:xfrm>
              <a:off x="234" y="187"/>
              <a:ext cx="40" cy="30"/>
            </a:xfrm>
            <a:custGeom>
              <a:avLst/>
              <a:gdLst>
                <a:gd name="T0" fmla="*/ 66 w 90"/>
                <a:gd name="T1" fmla="*/ 1 h 65"/>
                <a:gd name="T2" fmla="*/ 66 w 90"/>
                <a:gd name="T3" fmla="*/ 1 h 65"/>
                <a:gd name="T4" fmla="*/ 75 w 90"/>
                <a:gd name="T5" fmla="*/ 1 h 65"/>
                <a:gd name="T6" fmla="*/ 69 w 90"/>
                <a:gd name="T7" fmla="*/ 48 h 65"/>
                <a:gd name="T8" fmla="*/ 89 w 90"/>
                <a:gd name="T9" fmla="*/ 65 h 65"/>
                <a:gd name="T10" fmla="*/ 67 w 90"/>
                <a:gd name="T11" fmla="*/ 41 h 65"/>
                <a:gd name="T12" fmla="*/ 72 w 90"/>
                <a:gd name="T13" fmla="*/ 4 h 65"/>
                <a:gd name="T14" fmla="*/ 40 w 90"/>
                <a:gd name="T15" fmla="*/ 14 h 65"/>
                <a:gd name="T16" fmla="*/ 11 w 90"/>
                <a:gd name="T17" fmla="*/ 31 h 65"/>
                <a:gd name="T18" fmla="*/ 21 w 90"/>
                <a:gd name="T19" fmla="*/ 42 h 65"/>
                <a:gd name="T20" fmla="*/ 14 w 90"/>
                <a:gd name="T21" fmla="*/ 57 h 65"/>
                <a:gd name="T22" fmla="*/ 0 w 90"/>
                <a:gd name="T23" fmla="*/ 60 h 65"/>
                <a:gd name="T24" fmla="*/ 19 w 90"/>
                <a:gd name="T25" fmla="*/ 52 h 65"/>
                <a:gd name="T26" fmla="*/ 13 w 90"/>
                <a:gd name="T27" fmla="*/ 38 h 65"/>
                <a:gd name="T28" fmla="*/ 8 w 90"/>
                <a:gd name="T29" fmla="*/ 27 h 65"/>
                <a:gd name="T30" fmla="*/ 42 w 90"/>
                <a:gd name="T31" fmla="*/ 10 h 65"/>
                <a:gd name="T32" fmla="*/ 66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66" y="1"/>
                  </a:moveTo>
                  <a:lnTo>
                    <a:pt x="66" y="1"/>
                  </a:lnTo>
                  <a:cubicBezTo>
                    <a:pt x="70" y="0"/>
                    <a:pt x="73" y="0"/>
                    <a:pt x="75" y="1"/>
                  </a:cubicBezTo>
                  <a:cubicBezTo>
                    <a:pt x="90" y="10"/>
                    <a:pt x="68" y="32"/>
                    <a:pt x="69" y="48"/>
                  </a:cubicBezTo>
                  <a:cubicBezTo>
                    <a:pt x="70" y="58"/>
                    <a:pt x="83" y="62"/>
                    <a:pt x="89" y="65"/>
                  </a:cubicBezTo>
                  <a:cubicBezTo>
                    <a:pt x="74" y="63"/>
                    <a:pt x="64" y="55"/>
                    <a:pt x="67" y="41"/>
                  </a:cubicBezTo>
                  <a:cubicBezTo>
                    <a:pt x="68" y="30"/>
                    <a:pt x="85" y="8"/>
                    <a:pt x="72" y="4"/>
                  </a:cubicBezTo>
                  <a:cubicBezTo>
                    <a:pt x="63" y="1"/>
                    <a:pt x="53" y="12"/>
                    <a:pt x="40" y="14"/>
                  </a:cubicBezTo>
                  <a:cubicBezTo>
                    <a:pt x="29" y="16"/>
                    <a:pt x="8" y="16"/>
                    <a:pt x="11" y="31"/>
                  </a:cubicBezTo>
                  <a:cubicBezTo>
                    <a:pt x="12" y="35"/>
                    <a:pt x="18" y="38"/>
                    <a:pt x="21" y="42"/>
                  </a:cubicBezTo>
                  <a:cubicBezTo>
                    <a:pt x="26" y="49"/>
                    <a:pt x="22" y="59"/>
                    <a:pt x="14" y="57"/>
                  </a:cubicBezTo>
                  <a:cubicBezTo>
                    <a:pt x="4" y="54"/>
                    <a:pt x="2" y="55"/>
                    <a:pt x="0" y="60"/>
                  </a:cubicBezTo>
                  <a:cubicBezTo>
                    <a:pt x="1" y="44"/>
                    <a:pt x="16" y="61"/>
                    <a:pt x="19" y="52"/>
                  </a:cubicBezTo>
                  <a:cubicBezTo>
                    <a:pt x="22" y="45"/>
                    <a:pt x="17" y="42"/>
                    <a:pt x="13" y="38"/>
                  </a:cubicBezTo>
                  <a:cubicBezTo>
                    <a:pt x="11" y="36"/>
                    <a:pt x="7" y="32"/>
                    <a:pt x="8" y="27"/>
                  </a:cubicBezTo>
                  <a:cubicBezTo>
                    <a:pt x="10" y="12"/>
                    <a:pt x="30" y="13"/>
                    <a:pt x="42" y="10"/>
                  </a:cubicBezTo>
                  <a:cubicBezTo>
                    <a:pt x="49" y="9"/>
                    <a:pt x="59" y="2"/>
                    <a:pt x="6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08" name="Freeform 1334"/>
            <p:cNvSpPr>
              <a:spLocks/>
            </p:cNvSpPr>
            <p:nvPr userDrawn="1"/>
          </p:nvSpPr>
          <p:spPr bwMode="auto">
            <a:xfrm>
              <a:off x="249" y="182"/>
              <a:ext cx="16" cy="9"/>
            </a:xfrm>
            <a:custGeom>
              <a:avLst/>
              <a:gdLst>
                <a:gd name="T0" fmla="*/ 21 w 36"/>
                <a:gd name="T1" fmla="*/ 1 h 20"/>
                <a:gd name="T2" fmla="*/ 21 w 36"/>
                <a:gd name="T3" fmla="*/ 1 h 20"/>
                <a:gd name="T4" fmla="*/ 25 w 36"/>
                <a:gd name="T5" fmla="*/ 3 h 20"/>
                <a:gd name="T6" fmla="*/ 15 w 36"/>
                <a:gd name="T7" fmla="*/ 8 h 20"/>
                <a:gd name="T8" fmla="*/ 27 w 36"/>
                <a:gd name="T9" fmla="*/ 4 h 20"/>
                <a:gd name="T10" fmla="*/ 29 w 36"/>
                <a:gd name="T11" fmla="*/ 5 h 20"/>
                <a:gd name="T12" fmla="*/ 19 w 36"/>
                <a:gd name="T13" fmla="*/ 10 h 20"/>
                <a:gd name="T14" fmla="*/ 32 w 36"/>
                <a:gd name="T15" fmla="*/ 7 h 20"/>
                <a:gd name="T16" fmla="*/ 36 w 36"/>
                <a:gd name="T17" fmla="*/ 9 h 20"/>
                <a:gd name="T18" fmla="*/ 17 w 36"/>
                <a:gd name="T19" fmla="*/ 16 h 20"/>
                <a:gd name="T20" fmla="*/ 0 w 36"/>
                <a:gd name="T21" fmla="*/ 20 h 20"/>
                <a:gd name="T22" fmla="*/ 7 w 36"/>
                <a:gd name="T23" fmla="*/ 12 h 20"/>
                <a:gd name="T24" fmla="*/ 21 w 36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20">
                  <a:moveTo>
                    <a:pt x="21" y="1"/>
                  </a:moveTo>
                  <a:lnTo>
                    <a:pt x="21" y="1"/>
                  </a:lnTo>
                  <a:cubicBezTo>
                    <a:pt x="23" y="1"/>
                    <a:pt x="24" y="2"/>
                    <a:pt x="25" y="3"/>
                  </a:cubicBezTo>
                  <a:cubicBezTo>
                    <a:pt x="21" y="3"/>
                    <a:pt x="18" y="5"/>
                    <a:pt x="15" y="8"/>
                  </a:cubicBezTo>
                  <a:cubicBezTo>
                    <a:pt x="17" y="7"/>
                    <a:pt x="24" y="4"/>
                    <a:pt x="27" y="4"/>
                  </a:cubicBezTo>
                  <a:cubicBezTo>
                    <a:pt x="28" y="5"/>
                    <a:pt x="29" y="5"/>
                    <a:pt x="29" y="5"/>
                  </a:cubicBezTo>
                  <a:cubicBezTo>
                    <a:pt x="28" y="6"/>
                    <a:pt x="22" y="6"/>
                    <a:pt x="19" y="10"/>
                  </a:cubicBezTo>
                  <a:cubicBezTo>
                    <a:pt x="24" y="7"/>
                    <a:pt x="29" y="7"/>
                    <a:pt x="32" y="7"/>
                  </a:cubicBezTo>
                  <a:cubicBezTo>
                    <a:pt x="33" y="8"/>
                    <a:pt x="34" y="9"/>
                    <a:pt x="36" y="9"/>
                  </a:cubicBezTo>
                  <a:cubicBezTo>
                    <a:pt x="30" y="9"/>
                    <a:pt x="26" y="10"/>
                    <a:pt x="17" y="16"/>
                  </a:cubicBezTo>
                  <a:cubicBezTo>
                    <a:pt x="11" y="19"/>
                    <a:pt x="0" y="20"/>
                    <a:pt x="0" y="20"/>
                  </a:cubicBezTo>
                  <a:cubicBezTo>
                    <a:pt x="3" y="18"/>
                    <a:pt x="6" y="13"/>
                    <a:pt x="7" y="12"/>
                  </a:cubicBezTo>
                  <a:cubicBezTo>
                    <a:pt x="10" y="7"/>
                    <a:pt x="16" y="0"/>
                    <a:pt x="2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09" name="Freeform 1335"/>
            <p:cNvSpPr>
              <a:spLocks/>
            </p:cNvSpPr>
            <p:nvPr userDrawn="1"/>
          </p:nvSpPr>
          <p:spPr bwMode="auto">
            <a:xfrm>
              <a:off x="247" y="208"/>
              <a:ext cx="5" cy="8"/>
            </a:xfrm>
            <a:custGeom>
              <a:avLst/>
              <a:gdLst>
                <a:gd name="T0" fmla="*/ 1 w 12"/>
                <a:gd name="T1" fmla="*/ 0 h 19"/>
                <a:gd name="T2" fmla="*/ 1 w 12"/>
                <a:gd name="T3" fmla="*/ 0 h 19"/>
                <a:gd name="T4" fmla="*/ 5 w 12"/>
                <a:gd name="T5" fmla="*/ 19 h 19"/>
                <a:gd name="T6" fmla="*/ 1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" y="0"/>
                  </a:moveTo>
                  <a:lnTo>
                    <a:pt x="1" y="0"/>
                  </a:lnTo>
                  <a:cubicBezTo>
                    <a:pt x="2" y="4"/>
                    <a:pt x="12" y="8"/>
                    <a:pt x="5" y="19"/>
                  </a:cubicBezTo>
                  <a:cubicBezTo>
                    <a:pt x="9" y="9"/>
                    <a:pt x="0" y="5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10" name="Freeform 1336"/>
            <p:cNvSpPr>
              <a:spLocks/>
            </p:cNvSpPr>
            <p:nvPr userDrawn="1"/>
          </p:nvSpPr>
          <p:spPr bwMode="auto">
            <a:xfrm>
              <a:off x="273" y="186"/>
              <a:ext cx="30" cy="33"/>
            </a:xfrm>
            <a:custGeom>
              <a:avLst/>
              <a:gdLst>
                <a:gd name="T0" fmla="*/ 30 w 68"/>
                <a:gd name="T1" fmla="*/ 25 h 73"/>
                <a:gd name="T2" fmla="*/ 30 w 68"/>
                <a:gd name="T3" fmla="*/ 25 h 73"/>
                <a:gd name="T4" fmla="*/ 28 w 68"/>
                <a:gd name="T5" fmla="*/ 21 h 73"/>
                <a:gd name="T6" fmla="*/ 29 w 68"/>
                <a:gd name="T7" fmla="*/ 16 h 73"/>
                <a:gd name="T8" fmla="*/ 27 w 68"/>
                <a:gd name="T9" fmla="*/ 16 h 73"/>
                <a:gd name="T10" fmla="*/ 28 w 68"/>
                <a:gd name="T11" fmla="*/ 16 h 73"/>
                <a:gd name="T12" fmla="*/ 30 w 68"/>
                <a:gd name="T13" fmla="*/ 13 h 73"/>
                <a:gd name="T14" fmla="*/ 31 w 68"/>
                <a:gd name="T15" fmla="*/ 12 h 73"/>
                <a:gd name="T16" fmla="*/ 30 w 68"/>
                <a:gd name="T17" fmla="*/ 13 h 73"/>
                <a:gd name="T18" fmla="*/ 27 w 68"/>
                <a:gd name="T19" fmla="*/ 15 h 73"/>
                <a:gd name="T20" fmla="*/ 26 w 68"/>
                <a:gd name="T21" fmla="*/ 15 h 73"/>
                <a:gd name="T22" fmla="*/ 26 w 68"/>
                <a:gd name="T23" fmla="*/ 1 h 73"/>
                <a:gd name="T24" fmla="*/ 27 w 68"/>
                <a:gd name="T25" fmla="*/ 2 h 73"/>
                <a:gd name="T26" fmla="*/ 30 w 68"/>
                <a:gd name="T27" fmla="*/ 4 h 73"/>
                <a:gd name="T28" fmla="*/ 31 w 68"/>
                <a:gd name="T29" fmla="*/ 5 h 73"/>
                <a:gd name="T30" fmla="*/ 30 w 68"/>
                <a:gd name="T31" fmla="*/ 4 h 73"/>
                <a:gd name="T32" fmla="*/ 28 w 68"/>
                <a:gd name="T33" fmla="*/ 1 h 73"/>
                <a:gd name="T34" fmla="*/ 27 w 68"/>
                <a:gd name="T35" fmla="*/ 0 h 73"/>
                <a:gd name="T36" fmla="*/ 42 w 68"/>
                <a:gd name="T37" fmla="*/ 0 h 73"/>
                <a:gd name="T38" fmla="*/ 41 w 68"/>
                <a:gd name="T39" fmla="*/ 1 h 73"/>
                <a:gd name="T40" fmla="*/ 39 w 68"/>
                <a:gd name="T41" fmla="*/ 4 h 73"/>
                <a:gd name="T42" fmla="*/ 38 w 68"/>
                <a:gd name="T43" fmla="*/ 5 h 73"/>
                <a:gd name="T44" fmla="*/ 39 w 68"/>
                <a:gd name="T45" fmla="*/ 4 h 73"/>
                <a:gd name="T46" fmla="*/ 42 w 68"/>
                <a:gd name="T47" fmla="*/ 2 h 73"/>
                <a:gd name="T48" fmla="*/ 42 w 68"/>
                <a:gd name="T49" fmla="*/ 1 h 73"/>
                <a:gd name="T50" fmla="*/ 42 w 68"/>
                <a:gd name="T51" fmla="*/ 15 h 73"/>
                <a:gd name="T52" fmla="*/ 42 w 68"/>
                <a:gd name="T53" fmla="*/ 15 h 73"/>
                <a:gd name="T54" fmla="*/ 39 w 68"/>
                <a:gd name="T55" fmla="*/ 13 h 73"/>
                <a:gd name="T56" fmla="*/ 38 w 68"/>
                <a:gd name="T57" fmla="*/ 12 h 73"/>
                <a:gd name="T58" fmla="*/ 39 w 68"/>
                <a:gd name="T59" fmla="*/ 13 h 73"/>
                <a:gd name="T60" fmla="*/ 41 w 68"/>
                <a:gd name="T61" fmla="*/ 16 h 73"/>
                <a:gd name="T62" fmla="*/ 42 w 68"/>
                <a:gd name="T63" fmla="*/ 16 h 73"/>
                <a:gd name="T64" fmla="*/ 40 w 68"/>
                <a:gd name="T65" fmla="*/ 16 h 73"/>
                <a:gd name="T66" fmla="*/ 41 w 68"/>
                <a:gd name="T67" fmla="*/ 21 h 73"/>
                <a:gd name="T68" fmla="*/ 39 w 68"/>
                <a:gd name="T69" fmla="*/ 25 h 73"/>
                <a:gd name="T70" fmla="*/ 39 w 68"/>
                <a:gd name="T71" fmla="*/ 25 h 73"/>
                <a:gd name="T72" fmla="*/ 39 w 68"/>
                <a:gd name="T73" fmla="*/ 28 h 73"/>
                <a:gd name="T74" fmla="*/ 41 w 68"/>
                <a:gd name="T75" fmla="*/ 29 h 73"/>
                <a:gd name="T76" fmla="*/ 41 w 68"/>
                <a:gd name="T77" fmla="*/ 26 h 73"/>
                <a:gd name="T78" fmla="*/ 42 w 68"/>
                <a:gd name="T79" fmla="*/ 26 h 73"/>
                <a:gd name="T80" fmla="*/ 47 w 68"/>
                <a:gd name="T81" fmla="*/ 27 h 73"/>
                <a:gd name="T82" fmla="*/ 63 w 68"/>
                <a:gd name="T83" fmla="*/ 51 h 73"/>
                <a:gd name="T84" fmla="*/ 56 w 68"/>
                <a:gd name="T85" fmla="*/ 66 h 73"/>
                <a:gd name="T86" fmla="*/ 56 w 68"/>
                <a:gd name="T87" fmla="*/ 73 h 73"/>
                <a:gd name="T88" fmla="*/ 34 w 68"/>
                <a:gd name="T89" fmla="*/ 73 h 73"/>
                <a:gd name="T90" fmla="*/ 12 w 68"/>
                <a:gd name="T91" fmla="*/ 73 h 73"/>
                <a:gd name="T92" fmla="*/ 13 w 68"/>
                <a:gd name="T93" fmla="*/ 66 h 73"/>
                <a:gd name="T94" fmla="*/ 6 w 68"/>
                <a:gd name="T95" fmla="*/ 51 h 73"/>
                <a:gd name="T96" fmla="*/ 22 w 68"/>
                <a:gd name="T97" fmla="*/ 27 h 73"/>
                <a:gd name="T98" fmla="*/ 27 w 68"/>
                <a:gd name="T99" fmla="*/ 26 h 73"/>
                <a:gd name="T100" fmla="*/ 27 w 68"/>
                <a:gd name="T101" fmla="*/ 26 h 73"/>
                <a:gd name="T102" fmla="*/ 28 w 68"/>
                <a:gd name="T103" fmla="*/ 29 h 73"/>
                <a:gd name="T104" fmla="*/ 30 w 68"/>
                <a:gd name="T105" fmla="*/ 28 h 73"/>
                <a:gd name="T106" fmla="*/ 29 w 68"/>
                <a:gd name="T107" fmla="*/ 25 h 73"/>
                <a:gd name="T108" fmla="*/ 30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0" y="25"/>
                  </a:moveTo>
                  <a:lnTo>
                    <a:pt x="30" y="25"/>
                  </a:lnTo>
                  <a:cubicBezTo>
                    <a:pt x="29" y="24"/>
                    <a:pt x="28" y="22"/>
                    <a:pt x="28" y="21"/>
                  </a:cubicBezTo>
                  <a:cubicBezTo>
                    <a:pt x="28" y="19"/>
                    <a:pt x="28" y="17"/>
                    <a:pt x="29" y="16"/>
                  </a:cubicBezTo>
                  <a:lnTo>
                    <a:pt x="27" y="16"/>
                  </a:lnTo>
                  <a:lnTo>
                    <a:pt x="28" y="16"/>
                  </a:lnTo>
                  <a:cubicBezTo>
                    <a:pt x="29" y="15"/>
                    <a:pt x="29" y="14"/>
                    <a:pt x="30" y="13"/>
                  </a:cubicBezTo>
                  <a:cubicBezTo>
                    <a:pt x="30" y="13"/>
                    <a:pt x="31" y="12"/>
                    <a:pt x="31" y="12"/>
                  </a:cubicBezTo>
                  <a:cubicBezTo>
                    <a:pt x="31" y="12"/>
                    <a:pt x="30" y="12"/>
                    <a:pt x="30" y="13"/>
                  </a:cubicBezTo>
                  <a:cubicBezTo>
                    <a:pt x="29" y="13"/>
                    <a:pt x="28" y="14"/>
                    <a:pt x="27" y="15"/>
                  </a:cubicBezTo>
                  <a:lnTo>
                    <a:pt x="26" y="15"/>
                  </a:lnTo>
                  <a:lnTo>
                    <a:pt x="26" y="1"/>
                  </a:lnTo>
                  <a:lnTo>
                    <a:pt x="27" y="2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1" y="5"/>
                    <a:pt x="31" y="5"/>
                  </a:cubicBezTo>
                  <a:cubicBezTo>
                    <a:pt x="31" y="5"/>
                    <a:pt x="30" y="4"/>
                    <a:pt x="30" y="4"/>
                  </a:cubicBezTo>
                  <a:cubicBezTo>
                    <a:pt x="29" y="3"/>
                    <a:pt x="29" y="2"/>
                    <a:pt x="28" y="1"/>
                  </a:cubicBezTo>
                  <a:lnTo>
                    <a:pt x="27" y="0"/>
                  </a:lnTo>
                  <a:lnTo>
                    <a:pt x="42" y="0"/>
                  </a:lnTo>
                  <a:lnTo>
                    <a:pt x="41" y="1"/>
                  </a:lnTo>
                  <a:cubicBezTo>
                    <a:pt x="40" y="2"/>
                    <a:pt x="40" y="3"/>
                    <a:pt x="39" y="4"/>
                  </a:cubicBezTo>
                  <a:cubicBezTo>
                    <a:pt x="38" y="4"/>
                    <a:pt x="38" y="5"/>
                    <a:pt x="38" y="5"/>
                  </a:cubicBezTo>
                  <a:cubicBezTo>
                    <a:pt x="38" y="5"/>
                    <a:pt x="39" y="4"/>
                    <a:pt x="39" y="4"/>
                  </a:cubicBezTo>
                  <a:cubicBezTo>
                    <a:pt x="40" y="3"/>
                    <a:pt x="41" y="2"/>
                    <a:pt x="42" y="2"/>
                  </a:cubicBezTo>
                  <a:lnTo>
                    <a:pt x="42" y="1"/>
                  </a:lnTo>
                  <a:lnTo>
                    <a:pt x="42" y="15"/>
                  </a:lnTo>
                  <a:lnTo>
                    <a:pt x="42" y="15"/>
                  </a:lnTo>
                  <a:cubicBezTo>
                    <a:pt x="41" y="14"/>
                    <a:pt x="40" y="13"/>
                    <a:pt x="39" y="13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3"/>
                    <a:pt x="39" y="13"/>
                  </a:cubicBezTo>
                  <a:cubicBezTo>
                    <a:pt x="40" y="14"/>
                    <a:pt x="40" y="15"/>
                    <a:pt x="41" y="16"/>
                  </a:cubicBezTo>
                  <a:lnTo>
                    <a:pt x="42" y="16"/>
                  </a:lnTo>
                  <a:lnTo>
                    <a:pt x="40" y="16"/>
                  </a:lnTo>
                  <a:cubicBezTo>
                    <a:pt x="41" y="17"/>
                    <a:pt x="41" y="19"/>
                    <a:pt x="41" y="21"/>
                  </a:cubicBezTo>
                  <a:cubicBezTo>
                    <a:pt x="41" y="22"/>
                    <a:pt x="40" y="24"/>
                    <a:pt x="39" y="25"/>
                  </a:cubicBezTo>
                  <a:lnTo>
                    <a:pt x="39" y="25"/>
                  </a:lnTo>
                  <a:lnTo>
                    <a:pt x="39" y="28"/>
                  </a:lnTo>
                  <a:lnTo>
                    <a:pt x="41" y="29"/>
                  </a:lnTo>
                  <a:lnTo>
                    <a:pt x="41" y="26"/>
                  </a:lnTo>
                  <a:lnTo>
                    <a:pt x="42" y="26"/>
                  </a:lnTo>
                  <a:cubicBezTo>
                    <a:pt x="44" y="26"/>
                    <a:pt x="46" y="26"/>
                    <a:pt x="47" y="27"/>
                  </a:cubicBezTo>
                  <a:cubicBezTo>
                    <a:pt x="60" y="30"/>
                    <a:pt x="68" y="36"/>
                    <a:pt x="63" y="51"/>
                  </a:cubicBezTo>
                  <a:cubicBezTo>
                    <a:pt x="61" y="56"/>
                    <a:pt x="59" y="61"/>
                    <a:pt x="56" y="66"/>
                  </a:cubicBezTo>
                  <a:lnTo>
                    <a:pt x="56" y="73"/>
                  </a:lnTo>
                  <a:cubicBezTo>
                    <a:pt x="56" y="73"/>
                    <a:pt x="40" y="73"/>
                    <a:pt x="34" y="73"/>
                  </a:cubicBezTo>
                  <a:cubicBezTo>
                    <a:pt x="28" y="73"/>
                    <a:pt x="12" y="73"/>
                    <a:pt x="12" y="73"/>
                  </a:cubicBezTo>
                  <a:lnTo>
                    <a:pt x="13" y="66"/>
                  </a:lnTo>
                  <a:cubicBezTo>
                    <a:pt x="10" y="61"/>
                    <a:pt x="8" y="56"/>
                    <a:pt x="6" y="51"/>
                  </a:cubicBezTo>
                  <a:cubicBezTo>
                    <a:pt x="0" y="36"/>
                    <a:pt x="9" y="30"/>
                    <a:pt x="22" y="27"/>
                  </a:cubicBezTo>
                  <a:cubicBezTo>
                    <a:pt x="23" y="26"/>
                    <a:pt x="25" y="26"/>
                    <a:pt x="27" y="26"/>
                  </a:cubicBezTo>
                  <a:lnTo>
                    <a:pt x="27" y="26"/>
                  </a:lnTo>
                  <a:lnTo>
                    <a:pt x="28" y="29"/>
                  </a:lnTo>
                  <a:lnTo>
                    <a:pt x="30" y="28"/>
                  </a:lnTo>
                  <a:lnTo>
                    <a:pt x="29" y="25"/>
                  </a:lnTo>
                  <a:lnTo>
                    <a:pt x="30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11" name="Freeform 1337"/>
            <p:cNvSpPr>
              <a:spLocks/>
            </p:cNvSpPr>
            <p:nvPr userDrawn="1"/>
          </p:nvSpPr>
          <p:spPr bwMode="auto">
            <a:xfrm>
              <a:off x="290" y="208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12" name="Freeform 1338"/>
            <p:cNvSpPr>
              <a:spLocks/>
            </p:cNvSpPr>
            <p:nvPr userDrawn="1"/>
          </p:nvSpPr>
          <p:spPr bwMode="auto">
            <a:xfrm>
              <a:off x="299" y="208"/>
              <a:ext cx="1" cy="2"/>
            </a:xfrm>
            <a:custGeom>
              <a:avLst/>
              <a:gdLst>
                <a:gd name="T0" fmla="*/ 2 w 2"/>
                <a:gd name="T1" fmla="*/ 2 h 5"/>
                <a:gd name="T2" fmla="*/ 2 w 2"/>
                <a:gd name="T3" fmla="*/ 2 h 5"/>
                <a:gd name="T4" fmla="*/ 1 w 2"/>
                <a:gd name="T5" fmla="*/ 5 h 5"/>
                <a:gd name="T6" fmla="*/ 0 w 2"/>
                <a:gd name="T7" fmla="*/ 3 h 5"/>
                <a:gd name="T8" fmla="*/ 2 w 2"/>
                <a:gd name="T9" fmla="*/ 0 h 5"/>
                <a:gd name="T10" fmla="*/ 2 w 2"/>
                <a:gd name="T11" fmla="*/ 1 h 5"/>
                <a:gd name="T12" fmla="*/ 2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lnTo>
                    <a:pt x="2" y="2"/>
                  </a:lnTo>
                  <a:cubicBezTo>
                    <a:pt x="2" y="3"/>
                    <a:pt x="1" y="4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lnTo>
                    <a:pt x="2" y="1"/>
                  </a:ln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13" name="Freeform 1339"/>
            <p:cNvSpPr>
              <a:spLocks/>
            </p:cNvSpPr>
            <p:nvPr userDrawn="1"/>
          </p:nvSpPr>
          <p:spPr bwMode="auto">
            <a:xfrm>
              <a:off x="299" y="205"/>
              <a:ext cx="2" cy="2"/>
            </a:xfrm>
            <a:custGeom>
              <a:avLst/>
              <a:gdLst>
                <a:gd name="T0" fmla="*/ 3 w 3"/>
                <a:gd name="T1" fmla="*/ 6 h 6"/>
                <a:gd name="T2" fmla="*/ 3 w 3"/>
                <a:gd name="T3" fmla="*/ 6 h 6"/>
                <a:gd name="T4" fmla="*/ 2 w 3"/>
                <a:gd name="T5" fmla="*/ 6 h 6"/>
                <a:gd name="T6" fmla="*/ 0 w 3"/>
                <a:gd name="T7" fmla="*/ 3 h 6"/>
                <a:gd name="T8" fmla="*/ 3 w 3"/>
                <a:gd name="T9" fmla="*/ 0 h 6"/>
                <a:gd name="T10" fmla="*/ 3 w 3"/>
                <a:gd name="T11" fmla="*/ 2 h 6"/>
                <a:gd name="T12" fmla="*/ 3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3" y="6"/>
                  </a:moveTo>
                  <a:lnTo>
                    <a:pt x="3" y="6"/>
                  </a:ln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lnTo>
                    <a:pt x="3" y="2"/>
                  </a:lnTo>
                  <a:cubicBezTo>
                    <a:pt x="3" y="3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14" name="Freeform 1340"/>
            <p:cNvSpPr>
              <a:spLocks/>
            </p:cNvSpPr>
            <p:nvPr userDrawn="1"/>
          </p:nvSpPr>
          <p:spPr bwMode="auto">
            <a:xfrm>
              <a:off x="301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15" name="Freeform 1341"/>
            <p:cNvSpPr>
              <a:spLocks/>
            </p:cNvSpPr>
            <p:nvPr userDrawn="1"/>
          </p:nvSpPr>
          <p:spPr bwMode="auto">
            <a:xfrm>
              <a:off x="299" y="201"/>
              <a:ext cx="2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3 w 3"/>
                <a:gd name="T5" fmla="*/ 6 h 6"/>
                <a:gd name="T6" fmla="*/ 0 w 3"/>
                <a:gd name="T7" fmla="*/ 2 h 6"/>
                <a:gd name="T8" fmla="*/ 1 w 3"/>
                <a:gd name="T9" fmla="*/ 0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lnTo>
                    <a:pt x="3" y="6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2"/>
                    <a:pt x="3" y="3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16" name="Freeform 1342"/>
            <p:cNvSpPr>
              <a:spLocks/>
            </p:cNvSpPr>
            <p:nvPr userDrawn="1"/>
          </p:nvSpPr>
          <p:spPr bwMode="auto">
            <a:xfrm>
              <a:off x="298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3 w 4"/>
                <a:gd name="T11" fmla="*/ 3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3" y="4"/>
                  </a:ln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1" y="1"/>
                    <a:pt x="2" y="2"/>
                    <a:pt x="3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17" name="Rectangle 1343"/>
            <p:cNvSpPr>
              <a:spLocks noChangeArrowheads="1"/>
            </p:cNvSpPr>
            <p:nvPr userDrawn="1"/>
          </p:nvSpPr>
          <p:spPr bwMode="auto">
            <a:xfrm>
              <a:off x="298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18" name="Freeform 1344"/>
            <p:cNvSpPr>
              <a:spLocks/>
            </p:cNvSpPr>
            <p:nvPr userDrawn="1"/>
          </p:nvSpPr>
          <p:spPr bwMode="auto">
            <a:xfrm>
              <a:off x="295" y="199"/>
              <a:ext cx="3" cy="3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2 w 5"/>
                <a:gd name="T11" fmla="*/ 0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5" y="2"/>
                    <a:pt x="5" y="3"/>
                  </a:cubicBez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19" name="Freeform 1345"/>
            <p:cNvSpPr>
              <a:spLocks/>
            </p:cNvSpPr>
            <p:nvPr userDrawn="1"/>
          </p:nvSpPr>
          <p:spPr bwMode="auto">
            <a:xfrm>
              <a:off x="294" y="199"/>
              <a:ext cx="2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3" y="3"/>
                    <a:pt x="3" y="4"/>
                  </a:cubicBez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2" y="0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20" name="Freeform 1346"/>
            <p:cNvSpPr>
              <a:spLocks/>
            </p:cNvSpPr>
            <p:nvPr userDrawn="1"/>
          </p:nvSpPr>
          <p:spPr bwMode="auto">
            <a:xfrm>
              <a:off x="294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3 w 3"/>
                <a:gd name="T5" fmla="*/ 2 h 6"/>
                <a:gd name="T6" fmla="*/ 1 w 3"/>
                <a:gd name="T7" fmla="*/ 6 h 6"/>
                <a:gd name="T8" fmla="*/ 0 w 3"/>
                <a:gd name="T9" fmla="*/ 5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3" y="2"/>
                  </a:cubicBezTo>
                  <a:cubicBezTo>
                    <a:pt x="2" y="3"/>
                    <a:pt x="1" y="5"/>
                    <a:pt x="1" y="6"/>
                  </a:cubicBezTo>
                  <a:lnTo>
                    <a:pt x="0" y="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21" name="Freeform 1347"/>
            <p:cNvSpPr>
              <a:spLocks/>
            </p:cNvSpPr>
            <p:nvPr userDrawn="1"/>
          </p:nvSpPr>
          <p:spPr bwMode="auto">
            <a:xfrm>
              <a:off x="294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22" name="Freeform 1348"/>
            <p:cNvSpPr>
              <a:spLocks/>
            </p:cNvSpPr>
            <p:nvPr userDrawn="1"/>
          </p:nvSpPr>
          <p:spPr bwMode="auto">
            <a:xfrm>
              <a:off x="293" y="203"/>
              <a:ext cx="2" cy="2"/>
            </a:xfrm>
            <a:custGeom>
              <a:avLst/>
              <a:gdLst>
                <a:gd name="T0" fmla="*/ 0 w 4"/>
                <a:gd name="T1" fmla="*/ 1 h 6"/>
                <a:gd name="T2" fmla="*/ 0 w 4"/>
                <a:gd name="T3" fmla="*/ 1 h 6"/>
                <a:gd name="T4" fmla="*/ 2 w 4"/>
                <a:gd name="T5" fmla="*/ 0 h 6"/>
                <a:gd name="T6" fmla="*/ 4 w 4"/>
                <a:gd name="T7" fmla="*/ 3 h 6"/>
                <a:gd name="T8" fmla="*/ 2 w 4"/>
                <a:gd name="T9" fmla="*/ 6 h 6"/>
                <a:gd name="T10" fmla="*/ 0 w 4"/>
                <a:gd name="T11" fmla="*/ 3 h 6"/>
                <a:gd name="T12" fmla="*/ 0 w 4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0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1" y="4"/>
                    <a:pt x="0" y="3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23" name="Freeform 1349"/>
            <p:cNvSpPr>
              <a:spLocks/>
            </p:cNvSpPr>
            <p:nvPr userDrawn="1"/>
          </p:nvSpPr>
          <p:spPr bwMode="auto">
            <a:xfrm>
              <a:off x="293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3 w 3"/>
                <a:gd name="T5" fmla="*/ 2 h 5"/>
                <a:gd name="T6" fmla="*/ 0 w 3"/>
                <a:gd name="T7" fmla="*/ 5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2" y="3"/>
                    <a:pt x="1" y="4"/>
                    <a:pt x="0" y="5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24" name="Freeform 1350"/>
            <p:cNvSpPr>
              <a:spLocks/>
            </p:cNvSpPr>
            <p:nvPr userDrawn="1"/>
          </p:nvSpPr>
          <p:spPr bwMode="auto">
            <a:xfrm>
              <a:off x="292" y="207"/>
              <a:ext cx="2" cy="3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1 w 3"/>
                <a:gd name="T5" fmla="*/ 0 h 5"/>
                <a:gd name="T6" fmla="*/ 3 w 3"/>
                <a:gd name="T7" fmla="*/ 2 h 5"/>
                <a:gd name="T8" fmla="*/ 1 w 3"/>
                <a:gd name="T9" fmla="*/ 5 h 5"/>
                <a:gd name="T10" fmla="*/ 1 w 3"/>
                <a:gd name="T11" fmla="*/ 4 h 5"/>
                <a:gd name="T12" fmla="*/ 0 w 3"/>
                <a:gd name="T13" fmla="*/ 4 h 5"/>
                <a:gd name="T14" fmla="*/ 0 w 3"/>
                <a:gd name="T15" fmla="*/ 4 h 5"/>
                <a:gd name="T16" fmla="*/ 1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2" y="3"/>
                    <a:pt x="2" y="4"/>
                    <a:pt x="1" y="5"/>
                  </a:cubicBezTo>
                  <a:lnTo>
                    <a:pt x="1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25" name="Freeform 1351"/>
            <p:cNvSpPr>
              <a:spLocks/>
            </p:cNvSpPr>
            <p:nvPr userDrawn="1"/>
          </p:nvSpPr>
          <p:spPr bwMode="auto">
            <a:xfrm>
              <a:off x="292" y="210"/>
              <a:ext cx="1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26" name="Freeform 1352"/>
            <p:cNvSpPr>
              <a:spLocks/>
            </p:cNvSpPr>
            <p:nvPr userDrawn="1"/>
          </p:nvSpPr>
          <p:spPr bwMode="auto">
            <a:xfrm>
              <a:off x="297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27" name="Freeform 1353"/>
            <p:cNvSpPr>
              <a:spLocks/>
            </p:cNvSpPr>
            <p:nvPr userDrawn="1"/>
          </p:nvSpPr>
          <p:spPr bwMode="auto">
            <a:xfrm>
              <a:off x="297" y="213"/>
              <a:ext cx="1" cy="1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2 h 3"/>
                <a:gd name="T4" fmla="*/ 3 w 3"/>
                <a:gd name="T5" fmla="*/ 0 h 3"/>
                <a:gd name="T6" fmla="*/ 1 w 3"/>
                <a:gd name="T7" fmla="*/ 3 h 3"/>
                <a:gd name="T8" fmla="*/ 1 w 3"/>
                <a:gd name="T9" fmla="*/ 3 h 3"/>
                <a:gd name="T10" fmla="*/ 0 w 3"/>
                <a:gd name="T11" fmla="*/ 3 h 3"/>
                <a:gd name="T12" fmla="*/ 0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lnTo>
                    <a:pt x="0" y="2"/>
                  </a:lnTo>
                  <a:cubicBezTo>
                    <a:pt x="1" y="1"/>
                    <a:pt x="2" y="0"/>
                    <a:pt x="3" y="0"/>
                  </a:cubicBezTo>
                  <a:cubicBezTo>
                    <a:pt x="3" y="1"/>
                    <a:pt x="2" y="2"/>
                    <a:pt x="1" y="3"/>
                  </a:cubicBezTo>
                  <a:lnTo>
                    <a:pt x="1" y="3"/>
                  </a:lnTo>
                  <a:lnTo>
                    <a:pt x="0" y="3"/>
                  </a:lnTo>
                  <a:cubicBezTo>
                    <a:pt x="0" y="3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28" name="Freeform 1354"/>
            <p:cNvSpPr>
              <a:spLocks/>
            </p:cNvSpPr>
            <p:nvPr userDrawn="1"/>
          </p:nvSpPr>
          <p:spPr bwMode="auto">
            <a:xfrm>
              <a:off x="298" y="210"/>
              <a:ext cx="1" cy="2"/>
            </a:xfrm>
            <a:custGeom>
              <a:avLst/>
              <a:gdLst>
                <a:gd name="T0" fmla="*/ 2 w 3"/>
                <a:gd name="T1" fmla="*/ 5 h 6"/>
                <a:gd name="T2" fmla="*/ 2 w 3"/>
                <a:gd name="T3" fmla="*/ 5 h 6"/>
                <a:gd name="T4" fmla="*/ 1 w 3"/>
                <a:gd name="T5" fmla="*/ 6 h 6"/>
                <a:gd name="T6" fmla="*/ 0 w 3"/>
                <a:gd name="T7" fmla="*/ 2 h 6"/>
                <a:gd name="T8" fmla="*/ 2 w 3"/>
                <a:gd name="T9" fmla="*/ 0 h 6"/>
                <a:gd name="T10" fmla="*/ 3 w 3"/>
                <a:gd name="T11" fmla="*/ 2 h 6"/>
                <a:gd name="T12" fmla="*/ 2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5"/>
                  </a:moveTo>
                  <a:lnTo>
                    <a:pt x="2" y="5"/>
                  </a:lnTo>
                  <a:lnTo>
                    <a:pt x="1" y="6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2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29" name="Freeform 1355"/>
            <p:cNvSpPr>
              <a:spLocks/>
            </p:cNvSpPr>
            <p:nvPr userDrawn="1"/>
          </p:nvSpPr>
          <p:spPr bwMode="auto">
            <a:xfrm>
              <a:off x="291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1 h 22"/>
                <a:gd name="T6" fmla="*/ 2 w 6"/>
                <a:gd name="T7" fmla="*/ 22 h 22"/>
                <a:gd name="T8" fmla="*/ 1 w 6"/>
                <a:gd name="T9" fmla="*/ 21 h 22"/>
                <a:gd name="T10" fmla="*/ 1 w 6"/>
                <a:gd name="T11" fmla="*/ 21 h 22"/>
                <a:gd name="T12" fmla="*/ 0 w 6"/>
                <a:gd name="T13" fmla="*/ 22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0"/>
                    <a:pt x="6" y="1"/>
                  </a:cubicBezTo>
                  <a:lnTo>
                    <a:pt x="2" y="22"/>
                  </a:lnTo>
                  <a:cubicBezTo>
                    <a:pt x="2" y="21"/>
                    <a:pt x="1" y="21"/>
                    <a:pt x="1" y="21"/>
                  </a:cubicBezTo>
                  <a:lnTo>
                    <a:pt x="1" y="21"/>
                  </a:lnTo>
                  <a:cubicBezTo>
                    <a:pt x="1" y="21"/>
                    <a:pt x="1" y="21"/>
                    <a:pt x="0" y="22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30" name="Freeform 1356"/>
            <p:cNvSpPr>
              <a:spLocks/>
            </p:cNvSpPr>
            <p:nvPr userDrawn="1"/>
          </p:nvSpPr>
          <p:spPr bwMode="auto">
            <a:xfrm>
              <a:off x="294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31" name="Freeform 1357"/>
            <p:cNvSpPr>
              <a:spLocks/>
            </p:cNvSpPr>
            <p:nvPr userDrawn="1"/>
          </p:nvSpPr>
          <p:spPr bwMode="auto">
            <a:xfrm>
              <a:off x="297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32" name="Freeform 1358"/>
            <p:cNvSpPr>
              <a:spLocks/>
            </p:cNvSpPr>
            <p:nvPr userDrawn="1"/>
          </p:nvSpPr>
          <p:spPr bwMode="auto">
            <a:xfrm>
              <a:off x="295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33" name="Freeform 1359"/>
            <p:cNvSpPr>
              <a:spLocks/>
            </p:cNvSpPr>
            <p:nvPr userDrawn="1"/>
          </p:nvSpPr>
          <p:spPr bwMode="auto">
            <a:xfrm>
              <a:off x="294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34" name="Freeform 1360"/>
            <p:cNvSpPr>
              <a:spLocks/>
            </p:cNvSpPr>
            <p:nvPr userDrawn="1"/>
          </p:nvSpPr>
          <p:spPr bwMode="auto">
            <a:xfrm>
              <a:off x="293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35" name="Freeform 1361"/>
            <p:cNvSpPr>
              <a:spLocks/>
            </p:cNvSpPr>
            <p:nvPr userDrawn="1"/>
          </p:nvSpPr>
          <p:spPr bwMode="auto">
            <a:xfrm>
              <a:off x="298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0 w 5"/>
                <a:gd name="T5" fmla="*/ 4 h 8"/>
                <a:gd name="T6" fmla="*/ 3 w 5"/>
                <a:gd name="T7" fmla="*/ 0 h 8"/>
                <a:gd name="T8" fmla="*/ 5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2"/>
                    <a:pt x="4" y="3"/>
                    <a:pt x="5" y="4"/>
                  </a:cubicBezTo>
                  <a:cubicBezTo>
                    <a:pt x="4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36" name="Freeform 1362"/>
            <p:cNvSpPr>
              <a:spLocks/>
            </p:cNvSpPr>
            <p:nvPr userDrawn="1"/>
          </p:nvSpPr>
          <p:spPr bwMode="auto">
            <a:xfrm>
              <a:off x="297" y="204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3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37" name="Freeform 1363"/>
            <p:cNvSpPr>
              <a:spLocks/>
            </p:cNvSpPr>
            <p:nvPr userDrawn="1"/>
          </p:nvSpPr>
          <p:spPr bwMode="auto">
            <a:xfrm>
              <a:off x="295" y="206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3 w 6"/>
                <a:gd name="T5" fmla="*/ 6 h 7"/>
                <a:gd name="T6" fmla="*/ 3 w 6"/>
                <a:gd name="T7" fmla="*/ 5 h 7"/>
                <a:gd name="T8" fmla="*/ 3 w 6"/>
                <a:gd name="T9" fmla="*/ 5 h 7"/>
                <a:gd name="T10" fmla="*/ 2 w 6"/>
                <a:gd name="T11" fmla="*/ 5 h 7"/>
                <a:gd name="T12" fmla="*/ 0 w 6"/>
                <a:gd name="T13" fmla="*/ 3 h 7"/>
                <a:gd name="T14" fmla="*/ 3 w 6"/>
                <a:gd name="T15" fmla="*/ 0 h 7"/>
                <a:gd name="T16" fmla="*/ 6 w 6"/>
                <a:gd name="T17" fmla="*/ 4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lnTo>
                    <a:pt x="3" y="6"/>
                  </a:lnTo>
                  <a:cubicBezTo>
                    <a:pt x="3" y="6"/>
                    <a:pt x="3" y="6"/>
                    <a:pt x="3" y="5"/>
                  </a:cubicBezTo>
                  <a:lnTo>
                    <a:pt x="3" y="5"/>
                  </a:lnTo>
                  <a:lnTo>
                    <a:pt x="2" y="5"/>
                  </a:ln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38" name="Freeform 1364"/>
            <p:cNvSpPr>
              <a:spLocks/>
            </p:cNvSpPr>
            <p:nvPr userDrawn="1"/>
          </p:nvSpPr>
          <p:spPr bwMode="auto">
            <a:xfrm>
              <a:off x="294" y="207"/>
              <a:ext cx="2" cy="2"/>
            </a:xfrm>
            <a:custGeom>
              <a:avLst/>
              <a:gdLst>
                <a:gd name="T0" fmla="*/ 5 w 5"/>
                <a:gd name="T1" fmla="*/ 3 h 4"/>
                <a:gd name="T2" fmla="*/ 5 w 5"/>
                <a:gd name="T3" fmla="*/ 3 h 4"/>
                <a:gd name="T4" fmla="*/ 1 w 5"/>
                <a:gd name="T5" fmla="*/ 4 h 4"/>
                <a:gd name="T6" fmla="*/ 0 w 5"/>
                <a:gd name="T7" fmla="*/ 2 h 4"/>
                <a:gd name="T8" fmla="*/ 3 w 5"/>
                <a:gd name="T9" fmla="*/ 0 h 4"/>
                <a:gd name="T10" fmla="*/ 5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5" y="3"/>
                  </a:moveTo>
                  <a:lnTo>
                    <a:pt x="5" y="3"/>
                  </a:lnTo>
                  <a:cubicBezTo>
                    <a:pt x="4" y="3"/>
                    <a:pt x="2" y="3"/>
                    <a:pt x="1" y="4"/>
                  </a:cubicBezTo>
                  <a:lnTo>
                    <a:pt x="0" y="2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39" name="Rectangle 1365"/>
            <p:cNvSpPr>
              <a:spLocks noChangeArrowheads="1"/>
            </p:cNvSpPr>
            <p:nvPr userDrawn="1"/>
          </p:nvSpPr>
          <p:spPr bwMode="auto">
            <a:xfrm>
              <a:off x="29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40" name="Freeform 1366"/>
            <p:cNvSpPr>
              <a:spLocks/>
            </p:cNvSpPr>
            <p:nvPr userDrawn="1"/>
          </p:nvSpPr>
          <p:spPr bwMode="auto">
            <a:xfrm>
              <a:off x="293" y="209"/>
              <a:ext cx="1" cy="1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1 h 3"/>
                <a:gd name="T4" fmla="*/ 1 w 3"/>
                <a:gd name="T5" fmla="*/ 2 h 3"/>
                <a:gd name="T6" fmla="*/ 0 w 3"/>
                <a:gd name="T7" fmla="*/ 3 h 3"/>
                <a:gd name="T8" fmla="*/ 0 w 3"/>
                <a:gd name="T9" fmla="*/ 2 h 3"/>
                <a:gd name="T10" fmla="*/ 3 w 3"/>
                <a:gd name="T11" fmla="*/ 0 h 3"/>
                <a:gd name="T12" fmla="*/ 3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lnTo>
                    <a:pt x="0" y="3"/>
                  </a:lnTo>
                  <a:lnTo>
                    <a:pt x="0" y="2"/>
                  </a:lnTo>
                  <a:cubicBezTo>
                    <a:pt x="1" y="1"/>
                    <a:pt x="2" y="1"/>
                    <a:pt x="3" y="0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41" name="Freeform 1367"/>
            <p:cNvSpPr>
              <a:spLocks/>
            </p:cNvSpPr>
            <p:nvPr userDrawn="1"/>
          </p:nvSpPr>
          <p:spPr bwMode="auto">
            <a:xfrm>
              <a:off x="295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42" name="Freeform 1368"/>
            <p:cNvSpPr>
              <a:spLocks/>
            </p:cNvSpPr>
            <p:nvPr userDrawn="1"/>
          </p:nvSpPr>
          <p:spPr bwMode="auto">
            <a:xfrm>
              <a:off x="294" y="212"/>
              <a:ext cx="2" cy="1"/>
            </a:xfrm>
            <a:custGeom>
              <a:avLst/>
              <a:gdLst>
                <a:gd name="T0" fmla="*/ 1 w 3"/>
                <a:gd name="T1" fmla="*/ 2 h 2"/>
                <a:gd name="T2" fmla="*/ 1 w 3"/>
                <a:gd name="T3" fmla="*/ 2 h 2"/>
                <a:gd name="T4" fmla="*/ 0 w 3"/>
                <a:gd name="T5" fmla="*/ 2 h 2"/>
                <a:gd name="T6" fmla="*/ 3 w 3"/>
                <a:gd name="T7" fmla="*/ 0 h 2"/>
                <a:gd name="T8" fmla="*/ 3 w 3"/>
                <a:gd name="T9" fmla="*/ 0 h 2"/>
                <a:gd name="T10" fmla="*/ 1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1" y="2"/>
                  </a:lnTo>
                  <a:cubicBezTo>
                    <a:pt x="1" y="2"/>
                    <a:pt x="1" y="2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lnTo>
                    <a:pt x="3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43" name="Freeform 1369"/>
            <p:cNvSpPr>
              <a:spLocks/>
            </p:cNvSpPr>
            <p:nvPr userDrawn="1"/>
          </p:nvSpPr>
          <p:spPr bwMode="auto">
            <a:xfrm>
              <a:off x="298" y="206"/>
              <a:ext cx="2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44" name="Freeform 1370"/>
            <p:cNvSpPr>
              <a:spLocks/>
            </p:cNvSpPr>
            <p:nvPr userDrawn="1"/>
          </p:nvSpPr>
          <p:spPr bwMode="auto">
            <a:xfrm>
              <a:off x="297" y="208"/>
              <a:ext cx="2" cy="2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45" name="Freeform 1371"/>
            <p:cNvSpPr>
              <a:spLocks/>
            </p:cNvSpPr>
            <p:nvPr userDrawn="1"/>
          </p:nvSpPr>
          <p:spPr bwMode="auto">
            <a:xfrm>
              <a:off x="295" y="209"/>
              <a:ext cx="3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2 w 5"/>
                <a:gd name="T5" fmla="*/ 6 h 6"/>
                <a:gd name="T6" fmla="*/ 3 w 5"/>
                <a:gd name="T7" fmla="*/ 4 h 6"/>
                <a:gd name="T8" fmla="*/ 2 w 5"/>
                <a:gd name="T9" fmla="*/ 4 h 6"/>
                <a:gd name="T10" fmla="*/ 1 w 5"/>
                <a:gd name="T11" fmla="*/ 4 h 6"/>
                <a:gd name="T12" fmla="*/ 0 w 5"/>
                <a:gd name="T13" fmla="*/ 3 h 6"/>
                <a:gd name="T14" fmla="*/ 3 w 5"/>
                <a:gd name="T15" fmla="*/ 0 h 6"/>
                <a:gd name="T16" fmla="*/ 5 w 5"/>
                <a:gd name="T17" fmla="*/ 3 h 6"/>
                <a:gd name="T18" fmla="*/ 2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lnTo>
                    <a:pt x="2" y="6"/>
                  </a:lnTo>
                  <a:cubicBezTo>
                    <a:pt x="2" y="5"/>
                    <a:pt x="2" y="5"/>
                    <a:pt x="3" y="4"/>
                  </a:cubicBezTo>
                  <a:lnTo>
                    <a:pt x="2" y="4"/>
                  </a:lnTo>
                  <a:cubicBezTo>
                    <a:pt x="2" y="4"/>
                    <a:pt x="2" y="4"/>
                    <a:pt x="1" y="4"/>
                  </a:cubicBezTo>
                  <a:lnTo>
                    <a:pt x="0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46" name="Freeform 1372"/>
            <p:cNvSpPr>
              <a:spLocks/>
            </p:cNvSpPr>
            <p:nvPr userDrawn="1"/>
          </p:nvSpPr>
          <p:spPr bwMode="auto">
            <a:xfrm>
              <a:off x="295" y="212"/>
              <a:ext cx="2" cy="2"/>
            </a:xfrm>
            <a:custGeom>
              <a:avLst/>
              <a:gdLst>
                <a:gd name="T0" fmla="*/ 3 w 4"/>
                <a:gd name="T1" fmla="*/ 0 h 3"/>
                <a:gd name="T2" fmla="*/ 3 w 4"/>
                <a:gd name="T3" fmla="*/ 0 h 3"/>
                <a:gd name="T4" fmla="*/ 4 w 4"/>
                <a:gd name="T5" fmla="*/ 2 h 3"/>
                <a:gd name="T6" fmla="*/ 3 w 4"/>
                <a:gd name="T7" fmla="*/ 3 h 3"/>
                <a:gd name="T8" fmla="*/ 0 w 4"/>
                <a:gd name="T9" fmla="*/ 3 h 3"/>
                <a:gd name="T10" fmla="*/ 0 w 4"/>
                <a:gd name="T11" fmla="*/ 3 h 3"/>
                <a:gd name="T12" fmla="*/ 1 w 4"/>
                <a:gd name="T13" fmla="*/ 1 h 3"/>
                <a:gd name="T14" fmla="*/ 1 w 4"/>
                <a:gd name="T15" fmla="*/ 1 h 3"/>
                <a:gd name="T16" fmla="*/ 3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4" y="2"/>
                    <a:pt x="4" y="2"/>
                  </a:cubicBezTo>
                  <a:lnTo>
                    <a:pt x="3" y="3"/>
                  </a:lnTo>
                  <a:cubicBezTo>
                    <a:pt x="2" y="3"/>
                    <a:pt x="1" y="3"/>
                    <a:pt x="0" y="3"/>
                  </a:cubicBezTo>
                  <a:lnTo>
                    <a:pt x="0" y="3"/>
                  </a:lnTo>
                  <a:cubicBezTo>
                    <a:pt x="1" y="2"/>
                    <a:pt x="1" y="2"/>
                    <a:pt x="1" y="1"/>
                  </a:cubicBez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47" name="Freeform 1373"/>
            <p:cNvSpPr>
              <a:spLocks/>
            </p:cNvSpPr>
            <p:nvPr userDrawn="1"/>
          </p:nvSpPr>
          <p:spPr bwMode="auto">
            <a:xfrm>
              <a:off x="296" y="211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3 h 5"/>
                <a:gd name="T6" fmla="*/ 2 w 5"/>
                <a:gd name="T7" fmla="*/ 5 h 5"/>
                <a:gd name="T8" fmla="*/ 0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4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48" name="Freeform 1374"/>
            <p:cNvSpPr>
              <a:spLocks/>
            </p:cNvSpPr>
            <p:nvPr userDrawn="1"/>
          </p:nvSpPr>
          <p:spPr bwMode="auto">
            <a:xfrm>
              <a:off x="290" y="206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0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49" name="Freeform 1375"/>
            <p:cNvSpPr>
              <a:spLocks/>
            </p:cNvSpPr>
            <p:nvPr userDrawn="1"/>
          </p:nvSpPr>
          <p:spPr bwMode="auto">
            <a:xfrm>
              <a:off x="290" y="205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50" name="Freeform 1376"/>
            <p:cNvSpPr>
              <a:spLocks/>
            </p:cNvSpPr>
            <p:nvPr userDrawn="1"/>
          </p:nvSpPr>
          <p:spPr bwMode="auto">
            <a:xfrm>
              <a:off x="290" y="204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51" name="Freeform 1377"/>
            <p:cNvSpPr>
              <a:spLocks/>
            </p:cNvSpPr>
            <p:nvPr userDrawn="1"/>
          </p:nvSpPr>
          <p:spPr bwMode="auto">
            <a:xfrm>
              <a:off x="290" y="203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2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52" name="Freeform 1378"/>
            <p:cNvSpPr>
              <a:spLocks/>
            </p:cNvSpPr>
            <p:nvPr userDrawn="1"/>
          </p:nvSpPr>
          <p:spPr bwMode="auto">
            <a:xfrm>
              <a:off x="290" y="202"/>
              <a:ext cx="1" cy="0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3 w 3"/>
                <a:gd name="T5" fmla="*/ 0 h 1"/>
                <a:gd name="T6" fmla="*/ 2 w 3"/>
                <a:gd name="T7" fmla="*/ 1 h 1"/>
                <a:gd name="T8" fmla="*/ 0 w 3"/>
                <a:gd name="T9" fmla="*/ 1 h 1"/>
                <a:gd name="T10" fmla="*/ 0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53" name="Freeform 1379"/>
            <p:cNvSpPr>
              <a:spLocks/>
            </p:cNvSpPr>
            <p:nvPr userDrawn="1"/>
          </p:nvSpPr>
          <p:spPr bwMode="auto">
            <a:xfrm>
              <a:off x="290" y="200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54" name="Freeform 1380"/>
            <p:cNvSpPr>
              <a:spLocks/>
            </p:cNvSpPr>
            <p:nvPr userDrawn="1"/>
          </p:nvSpPr>
          <p:spPr bwMode="auto">
            <a:xfrm>
              <a:off x="290" y="199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55" name="Freeform 1381"/>
            <p:cNvSpPr>
              <a:spLocks/>
            </p:cNvSpPr>
            <p:nvPr userDrawn="1"/>
          </p:nvSpPr>
          <p:spPr bwMode="auto">
            <a:xfrm>
              <a:off x="295" y="201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56" name="Freeform 1382"/>
            <p:cNvSpPr>
              <a:spLocks/>
            </p:cNvSpPr>
            <p:nvPr userDrawn="1"/>
          </p:nvSpPr>
          <p:spPr bwMode="auto">
            <a:xfrm>
              <a:off x="297" y="203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57" name="Freeform 1383"/>
            <p:cNvSpPr>
              <a:spLocks/>
            </p:cNvSpPr>
            <p:nvPr userDrawn="1"/>
          </p:nvSpPr>
          <p:spPr bwMode="auto">
            <a:xfrm>
              <a:off x="298" y="205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985" name="Group 1585"/>
          <p:cNvGrpSpPr>
            <a:grpSpLocks/>
          </p:cNvGrpSpPr>
          <p:nvPr/>
        </p:nvGrpSpPr>
        <p:grpSpPr bwMode="auto">
          <a:xfrm>
            <a:off x="438151" y="295275"/>
            <a:ext cx="303213" cy="430213"/>
            <a:chOff x="276" y="186"/>
            <a:chExt cx="191" cy="271"/>
          </a:xfrm>
        </p:grpSpPr>
        <p:sp>
          <p:nvSpPr>
            <p:cNvPr id="1358" name="Freeform 1385"/>
            <p:cNvSpPr>
              <a:spLocks/>
            </p:cNvSpPr>
            <p:nvPr userDrawn="1"/>
          </p:nvSpPr>
          <p:spPr bwMode="auto">
            <a:xfrm>
              <a:off x="299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59" name="Freeform 1386"/>
            <p:cNvSpPr>
              <a:spLocks/>
            </p:cNvSpPr>
            <p:nvPr userDrawn="1"/>
          </p:nvSpPr>
          <p:spPr bwMode="auto">
            <a:xfrm>
              <a:off x="297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60" name="Freeform 1387"/>
            <p:cNvSpPr>
              <a:spLocks/>
            </p:cNvSpPr>
            <p:nvPr userDrawn="1"/>
          </p:nvSpPr>
          <p:spPr bwMode="auto">
            <a:xfrm>
              <a:off x="294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61" name="Freeform 1388"/>
            <p:cNvSpPr>
              <a:spLocks/>
            </p:cNvSpPr>
            <p:nvPr userDrawn="1"/>
          </p:nvSpPr>
          <p:spPr bwMode="auto">
            <a:xfrm>
              <a:off x="296" y="205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62" name="Freeform 1389"/>
            <p:cNvSpPr>
              <a:spLocks/>
            </p:cNvSpPr>
            <p:nvPr userDrawn="1"/>
          </p:nvSpPr>
          <p:spPr bwMode="auto">
            <a:xfrm>
              <a:off x="294" y="203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63" name="Freeform 1390"/>
            <p:cNvSpPr>
              <a:spLocks/>
            </p:cNvSpPr>
            <p:nvPr userDrawn="1"/>
          </p:nvSpPr>
          <p:spPr bwMode="auto">
            <a:xfrm>
              <a:off x="297" y="200"/>
              <a:ext cx="1" cy="1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64" name="Freeform 1391"/>
            <p:cNvSpPr>
              <a:spLocks/>
            </p:cNvSpPr>
            <p:nvPr userDrawn="1"/>
          </p:nvSpPr>
          <p:spPr bwMode="auto">
            <a:xfrm>
              <a:off x="298" y="2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65" name="Freeform 1392"/>
            <p:cNvSpPr>
              <a:spLocks/>
            </p:cNvSpPr>
            <p:nvPr userDrawn="1"/>
          </p:nvSpPr>
          <p:spPr bwMode="auto">
            <a:xfrm>
              <a:off x="300" y="204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66" name="Freeform 1393"/>
            <p:cNvSpPr>
              <a:spLocks/>
            </p:cNvSpPr>
            <p:nvPr userDrawn="1"/>
          </p:nvSpPr>
          <p:spPr bwMode="auto">
            <a:xfrm>
              <a:off x="298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67" name="Freeform 1394"/>
            <p:cNvSpPr>
              <a:spLocks/>
            </p:cNvSpPr>
            <p:nvPr userDrawn="1"/>
          </p:nvSpPr>
          <p:spPr bwMode="auto">
            <a:xfrm>
              <a:off x="298" y="211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68" name="Freeform 1395"/>
            <p:cNvSpPr>
              <a:spLocks/>
            </p:cNvSpPr>
            <p:nvPr userDrawn="1"/>
          </p:nvSpPr>
          <p:spPr bwMode="auto">
            <a:xfrm>
              <a:off x="293" y="208"/>
              <a:ext cx="1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69" name="Freeform 1396"/>
            <p:cNvSpPr>
              <a:spLocks/>
            </p:cNvSpPr>
            <p:nvPr userDrawn="1"/>
          </p:nvSpPr>
          <p:spPr bwMode="auto">
            <a:xfrm>
              <a:off x="297" y="21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70" name="Freeform 1397"/>
            <p:cNvSpPr>
              <a:spLocks/>
            </p:cNvSpPr>
            <p:nvPr userDrawn="1"/>
          </p:nvSpPr>
          <p:spPr bwMode="auto">
            <a:xfrm>
              <a:off x="294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1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1"/>
                    <a:pt x="1" y="0"/>
                  </a:cubicBezTo>
                  <a:cubicBezTo>
                    <a:pt x="3" y="0"/>
                    <a:pt x="4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71" name="Freeform 1398"/>
            <p:cNvSpPr>
              <a:spLocks/>
            </p:cNvSpPr>
            <p:nvPr userDrawn="1"/>
          </p:nvSpPr>
          <p:spPr bwMode="auto">
            <a:xfrm>
              <a:off x="293" y="209"/>
              <a:ext cx="3" cy="2"/>
            </a:xfrm>
            <a:custGeom>
              <a:avLst/>
              <a:gdLst>
                <a:gd name="T0" fmla="*/ 0 w 8"/>
                <a:gd name="T1" fmla="*/ 4 h 5"/>
                <a:gd name="T2" fmla="*/ 0 w 8"/>
                <a:gd name="T3" fmla="*/ 4 h 5"/>
                <a:gd name="T4" fmla="*/ 8 w 8"/>
                <a:gd name="T5" fmla="*/ 0 h 5"/>
                <a:gd name="T6" fmla="*/ 4 w 8"/>
                <a:gd name="T7" fmla="*/ 5 h 5"/>
                <a:gd name="T8" fmla="*/ 2 w 8"/>
                <a:gd name="T9" fmla="*/ 5 h 5"/>
                <a:gd name="T10" fmla="*/ 3 w 8"/>
                <a:gd name="T11" fmla="*/ 4 h 5"/>
                <a:gd name="T12" fmla="*/ 2 w 8"/>
                <a:gd name="T13" fmla="*/ 4 h 5"/>
                <a:gd name="T14" fmla="*/ 0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0" y="4"/>
                  </a:moveTo>
                  <a:lnTo>
                    <a:pt x="0" y="4"/>
                  </a:lnTo>
                  <a:cubicBezTo>
                    <a:pt x="2" y="2"/>
                    <a:pt x="5" y="1"/>
                    <a:pt x="8" y="0"/>
                  </a:cubicBezTo>
                  <a:cubicBezTo>
                    <a:pt x="7" y="2"/>
                    <a:pt x="6" y="4"/>
                    <a:pt x="4" y="5"/>
                  </a:cubicBezTo>
                  <a:cubicBezTo>
                    <a:pt x="4" y="5"/>
                    <a:pt x="3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lnTo>
                    <a:pt x="2" y="4"/>
                  </a:lnTo>
                  <a:cubicBezTo>
                    <a:pt x="2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72" name="Freeform 1399"/>
            <p:cNvSpPr>
              <a:spLocks/>
            </p:cNvSpPr>
            <p:nvPr userDrawn="1"/>
          </p:nvSpPr>
          <p:spPr bwMode="auto">
            <a:xfrm>
              <a:off x="289" y="208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73" name="Freeform 1400"/>
            <p:cNvSpPr>
              <a:spLocks/>
            </p:cNvSpPr>
            <p:nvPr userDrawn="1"/>
          </p:nvSpPr>
          <p:spPr bwMode="auto">
            <a:xfrm>
              <a:off x="291" y="210"/>
              <a:ext cx="1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3 h 4"/>
                <a:gd name="T6" fmla="*/ 0 w 3"/>
                <a:gd name="T7" fmla="*/ 4 h 4"/>
                <a:gd name="T8" fmla="*/ 1 w 3"/>
                <a:gd name="T9" fmla="*/ 1 h 4"/>
                <a:gd name="T10" fmla="*/ 3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74" name="Freeform 1401"/>
            <p:cNvSpPr>
              <a:spLocks/>
            </p:cNvSpPr>
            <p:nvPr userDrawn="1"/>
          </p:nvSpPr>
          <p:spPr bwMode="auto">
            <a:xfrm>
              <a:off x="292" y="211"/>
              <a:ext cx="4" cy="2"/>
            </a:xfrm>
            <a:custGeom>
              <a:avLst/>
              <a:gdLst>
                <a:gd name="T0" fmla="*/ 2 w 8"/>
                <a:gd name="T1" fmla="*/ 1 h 4"/>
                <a:gd name="T2" fmla="*/ 2 w 8"/>
                <a:gd name="T3" fmla="*/ 1 h 4"/>
                <a:gd name="T4" fmla="*/ 8 w 8"/>
                <a:gd name="T5" fmla="*/ 1 h 4"/>
                <a:gd name="T6" fmla="*/ 4 w 8"/>
                <a:gd name="T7" fmla="*/ 4 h 4"/>
                <a:gd name="T8" fmla="*/ 0 w 8"/>
                <a:gd name="T9" fmla="*/ 4 h 4"/>
                <a:gd name="T10" fmla="*/ 2 w 8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2" y="1"/>
                  </a:moveTo>
                  <a:lnTo>
                    <a:pt x="2" y="1"/>
                  </a:lnTo>
                  <a:cubicBezTo>
                    <a:pt x="4" y="1"/>
                    <a:pt x="7" y="0"/>
                    <a:pt x="8" y="1"/>
                  </a:cubicBezTo>
                  <a:cubicBezTo>
                    <a:pt x="7" y="2"/>
                    <a:pt x="6" y="3"/>
                    <a:pt x="4" y="4"/>
                  </a:cubicBezTo>
                  <a:cubicBezTo>
                    <a:pt x="3" y="4"/>
                    <a:pt x="1" y="4"/>
                    <a:pt x="0" y="4"/>
                  </a:cubicBezTo>
                  <a:cubicBezTo>
                    <a:pt x="1" y="3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75" name="Freeform 1402"/>
            <p:cNvSpPr>
              <a:spLocks/>
            </p:cNvSpPr>
            <p:nvPr userDrawn="1"/>
          </p:nvSpPr>
          <p:spPr bwMode="auto">
            <a:xfrm>
              <a:off x="289" y="208"/>
              <a:ext cx="2" cy="5"/>
            </a:xfrm>
            <a:custGeom>
              <a:avLst/>
              <a:gdLst>
                <a:gd name="T0" fmla="*/ 1 w 5"/>
                <a:gd name="T1" fmla="*/ 5 h 11"/>
                <a:gd name="T2" fmla="*/ 1 w 5"/>
                <a:gd name="T3" fmla="*/ 5 h 11"/>
                <a:gd name="T4" fmla="*/ 5 w 5"/>
                <a:gd name="T5" fmla="*/ 0 h 11"/>
                <a:gd name="T6" fmla="*/ 3 w 5"/>
                <a:gd name="T7" fmla="*/ 8 h 11"/>
                <a:gd name="T8" fmla="*/ 0 w 5"/>
                <a:gd name="T9" fmla="*/ 11 h 11"/>
                <a:gd name="T10" fmla="*/ 1 w 5"/>
                <a:gd name="T11" fmla="*/ 6 h 11"/>
                <a:gd name="T12" fmla="*/ 1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1" y="5"/>
                  </a:moveTo>
                  <a:lnTo>
                    <a:pt x="1" y="5"/>
                  </a:lnTo>
                  <a:cubicBezTo>
                    <a:pt x="2" y="3"/>
                    <a:pt x="3" y="1"/>
                    <a:pt x="5" y="0"/>
                  </a:cubicBezTo>
                  <a:cubicBezTo>
                    <a:pt x="5" y="3"/>
                    <a:pt x="4" y="5"/>
                    <a:pt x="3" y="8"/>
                  </a:cubicBezTo>
                  <a:cubicBezTo>
                    <a:pt x="2" y="9"/>
                    <a:pt x="1" y="10"/>
                    <a:pt x="0" y="11"/>
                  </a:cubicBezTo>
                  <a:cubicBezTo>
                    <a:pt x="1" y="9"/>
                    <a:pt x="1" y="7"/>
                    <a:pt x="1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76" name="Freeform 1403"/>
            <p:cNvSpPr>
              <a:spLocks/>
            </p:cNvSpPr>
            <p:nvPr userDrawn="1"/>
          </p:nvSpPr>
          <p:spPr bwMode="auto">
            <a:xfrm>
              <a:off x="290" y="213"/>
              <a:ext cx="5" cy="1"/>
            </a:xfrm>
            <a:custGeom>
              <a:avLst/>
              <a:gdLst>
                <a:gd name="T0" fmla="*/ 11 w 11"/>
                <a:gd name="T1" fmla="*/ 1 h 3"/>
                <a:gd name="T2" fmla="*/ 11 w 11"/>
                <a:gd name="T3" fmla="*/ 1 h 3"/>
                <a:gd name="T4" fmla="*/ 7 w 11"/>
                <a:gd name="T5" fmla="*/ 3 h 3"/>
                <a:gd name="T6" fmla="*/ 1 w 11"/>
                <a:gd name="T7" fmla="*/ 3 h 3"/>
                <a:gd name="T8" fmla="*/ 0 w 11"/>
                <a:gd name="T9" fmla="*/ 3 h 3"/>
                <a:gd name="T10" fmla="*/ 11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11" y="1"/>
                  </a:moveTo>
                  <a:lnTo>
                    <a:pt x="11" y="1"/>
                  </a:lnTo>
                  <a:cubicBezTo>
                    <a:pt x="10" y="2"/>
                    <a:pt x="9" y="3"/>
                    <a:pt x="7" y="3"/>
                  </a:cubicBezTo>
                  <a:cubicBezTo>
                    <a:pt x="5" y="3"/>
                    <a:pt x="3" y="3"/>
                    <a:pt x="1" y="3"/>
                  </a:cubicBezTo>
                  <a:lnTo>
                    <a:pt x="0" y="3"/>
                  </a:lnTo>
                  <a:cubicBezTo>
                    <a:pt x="3" y="1"/>
                    <a:pt x="7" y="0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77" name="Freeform 1404"/>
            <p:cNvSpPr>
              <a:spLocks/>
            </p:cNvSpPr>
            <p:nvPr userDrawn="1"/>
          </p:nvSpPr>
          <p:spPr bwMode="auto">
            <a:xfrm>
              <a:off x="289" y="211"/>
              <a:ext cx="4" cy="3"/>
            </a:xfrm>
            <a:custGeom>
              <a:avLst/>
              <a:gdLst>
                <a:gd name="T0" fmla="*/ 9 w 9"/>
                <a:gd name="T1" fmla="*/ 0 h 7"/>
                <a:gd name="T2" fmla="*/ 9 w 9"/>
                <a:gd name="T3" fmla="*/ 0 h 7"/>
                <a:gd name="T4" fmla="*/ 0 w 9"/>
                <a:gd name="T5" fmla="*/ 7 h 7"/>
                <a:gd name="T6" fmla="*/ 9 w 9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9" y="0"/>
                  </a:moveTo>
                  <a:lnTo>
                    <a:pt x="9" y="0"/>
                  </a:lnTo>
                  <a:cubicBezTo>
                    <a:pt x="8" y="3"/>
                    <a:pt x="4" y="6"/>
                    <a:pt x="0" y="7"/>
                  </a:cubicBezTo>
                  <a:cubicBezTo>
                    <a:pt x="1" y="3"/>
                    <a:pt x="5" y="0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78" name="Freeform 1405"/>
            <p:cNvSpPr>
              <a:spLocks/>
            </p:cNvSpPr>
            <p:nvPr userDrawn="1"/>
          </p:nvSpPr>
          <p:spPr bwMode="auto">
            <a:xfrm>
              <a:off x="286" y="208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79" name="Freeform 1406"/>
            <p:cNvSpPr>
              <a:spLocks/>
            </p:cNvSpPr>
            <p:nvPr userDrawn="1"/>
          </p:nvSpPr>
          <p:spPr bwMode="auto">
            <a:xfrm>
              <a:off x="277" y="208"/>
              <a:ext cx="0" cy="2"/>
            </a:xfrm>
            <a:custGeom>
              <a:avLst/>
              <a:gdLst>
                <a:gd name="T0" fmla="*/ 0 w 2"/>
                <a:gd name="T1" fmla="*/ 2 h 5"/>
                <a:gd name="T2" fmla="*/ 0 w 2"/>
                <a:gd name="T3" fmla="*/ 2 h 5"/>
                <a:gd name="T4" fmla="*/ 0 w 2"/>
                <a:gd name="T5" fmla="*/ 1 h 5"/>
                <a:gd name="T6" fmla="*/ 0 w 2"/>
                <a:gd name="T7" fmla="*/ 0 h 5"/>
                <a:gd name="T8" fmla="*/ 2 w 2"/>
                <a:gd name="T9" fmla="*/ 3 h 5"/>
                <a:gd name="T10" fmla="*/ 1 w 2"/>
                <a:gd name="T11" fmla="*/ 5 h 5"/>
                <a:gd name="T12" fmla="*/ 0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ubicBezTo>
                    <a:pt x="1" y="1"/>
                    <a:pt x="1" y="2"/>
                    <a:pt x="2" y="3"/>
                  </a:cubicBezTo>
                  <a:cubicBezTo>
                    <a:pt x="2" y="4"/>
                    <a:pt x="2" y="4"/>
                    <a:pt x="1" y="5"/>
                  </a:cubicBezTo>
                  <a:cubicBezTo>
                    <a:pt x="1" y="4"/>
                    <a:pt x="0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80" name="Freeform 1407"/>
            <p:cNvSpPr>
              <a:spLocks/>
            </p:cNvSpPr>
            <p:nvPr userDrawn="1"/>
          </p:nvSpPr>
          <p:spPr bwMode="auto">
            <a:xfrm>
              <a:off x="276" y="205"/>
              <a:ext cx="1" cy="2"/>
            </a:xfrm>
            <a:custGeom>
              <a:avLst/>
              <a:gdLst>
                <a:gd name="T0" fmla="*/ 1 w 4"/>
                <a:gd name="T1" fmla="*/ 6 h 6"/>
                <a:gd name="T2" fmla="*/ 1 w 4"/>
                <a:gd name="T3" fmla="*/ 6 h 6"/>
                <a:gd name="T4" fmla="*/ 0 w 4"/>
                <a:gd name="T5" fmla="*/ 2 h 6"/>
                <a:gd name="T6" fmla="*/ 1 w 4"/>
                <a:gd name="T7" fmla="*/ 0 h 6"/>
                <a:gd name="T8" fmla="*/ 4 w 4"/>
                <a:gd name="T9" fmla="*/ 3 h 6"/>
                <a:gd name="T10" fmla="*/ 2 w 4"/>
                <a:gd name="T11" fmla="*/ 6 h 6"/>
                <a:gd name="T12" fmla="*/ 1 w 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1" y="6"/>
                  </a:moveTo>
                  <a:lnTo>
                    <a:pt x="1" y="6"/>
                  </a:lnTo>
                  <a:cubicBezTo>
                    <a:pt x="1" y="5"/>
                    <a:pt x="0" y="3"/>
                    <a:pt x="0" y="2"/>
                  </a:cubicBez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3" y="4"/>
                    <a:pt x="2" y="5"/>
                    <a:pt x="2" y="6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81" name="Freeform 1408"/>
            <p:cNvSpPr>
              <a:spLocks/>
            </p:cNvSpPr>
            <p:nvPr userDrawn="1"/>
          </p:nvSpPr>
          <p:spPr bwMode="auto">
            <a:xfrm>
              <a:off x="276" y="204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1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82" name="Freeform 1409"/>
            <p:cNvSpPr>
              <a:spLocks/>
            </p:cNvSpPr>
            <p:nvPr userDrawn="1"/>
          </p:nvSpPr>
          <p:spPr bwMode="auto">
            <a:xfrm>
              <a:off x="276" y="201"/>
              <a:ext cx="1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2 w 3"/>
                <a:gd name="T5" fmla="*/ 0 h 6"/>
                <a:gd name="T6" fmla="*/ 3 w 3"/>
                <a:gd name="T7" fmla="*/ 2 h 6"/>
                <a:gd name="T8" fmla="*/ 0 w 3"/>
                <a:gd name="T9" fmla="*/ 6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cubicBezTo>
                    <a:pt x="0" y="3"/>
                    <a:pt x="1" y="2"/>
                    <a:pt x="2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2" y="3"/>
                    <a:pt x="1" y="4"/>
                    <a:pt x="0" y="6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83" name="Freeform 1410"/>
            <p:cNvSpPr>
              <a:spLocks/>
            </p:cNvSpPr>
            <p:nvPr userDrawn="1"/>
          </p:nvSpPr>
          <p:spPr bwMode="auto">
            <a:xfrm>
              <a:off x="277" y="200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3 h 4"/>
                <a:gd name="T6" fmla="*/ 4 w 4"/>
                <a:gd name="T7" fmla="*/ 0 h 4"/>
                <a:gd name="T8" fmla="*/ 4 w 4"/>
                <a:gd name="T9" fmla="*/ 1 h 4"/>
                <a:gd name="T10" fmla="*/ 1 w 4"/>
                <a:gd name="T11" fmla="*/ 4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4" y="1"/>
                  </a:lnTo>
                  <a:cubicBezTo>
                    <a:pt x="3" y="2"/>
                    <a:pt x="2" y="3"/>
                    <a:pt x="1" y="4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84" name="Freeform 1411"/>
            <p:cNvSpPr>
              <a:spLocks/>
            </p:cNvSpPr>
            <p:nvPr userDrawn="1"/>
          </p:nvSpPr>
          <p:spPr bwMode="auto">
            <a:xfrm>
              <a:off x="279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85" name="Freeform 1412"/>
            <p:cNvSpPr>
              <a:spLocks/>
            </p:cNvSpPr>
            <p:nvPr userDrawn="1"/>
          </p:nvSpPr>
          <p:spPr bwMode="auto">
            <a:xfrm>
              <a:off x="279" y="199"/>
              <a:ext cx="2" cy="3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3 w 5"/>
                <a:gd name="T5" fmla="*/ 0 h 6"/>
                <a:gd name="T6" fmla="*/ 5 w 5"/>
                <a:gd name="T7" fmla="*/ 3 h 6"/>
                <a:gd name="T8" fmla="*/ 2 w 5"/>
                <a:gd name="T9" fmla="*/ 6 h 6"/>
                <a:gd name="T10" fmla="*/ 0 w 5"/>
                <a:gd name="T11" fmla="*/ 3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cubicBezTo>
                    <a:pt x="2" y="1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86" name="Freeform 1413"/>
            <p:cNvSpPr>
              <a:spLocks/>
            </p:cNvSpPr>
            <p:nvPr userDrawn="1"/>
          </p:nvSpPr>
          <p:spPr bwMode="auto">
            <a:xfrm>
              <a:off x="281" y="199"/>
              <a:ext cx="2" cy="1"/>
            </a:xfrm>
            <a:custGeom>
              <a:avLst/>
              <a:gdLst>
                <a:gd name="T0" fmla="*/ 0 w 5"/>
                <a:gd name="T1" fmla="*/ 1 h 4"/>
                <a:gd name="T2" fmla="*/ 0 w 5"/>
                <a:gd name="T3" fmla="*/ 1 h 4"/>
                <a:gd name="T4" fmla="*/ 5 w 5"/>
                <a:gd name="T5" fmla="*/ 0 h 4"/>
                <a:gd name="T6" fmla="*/ 5 w 5"/>
                <a:gd name="T7" fmla="*/ 1 h 4"/>
                <a:gd name="T8" fmla="*/ 2 w 5"/>
                <a:gd name="T9" fmla="*/ 4 h 4"/>
                <a:gd name="T10" fmla="*/ 0 w 5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lnTo>
                    <a:pt x="5" y="1"/>
                  </a:lnTo>
                  <a:cubicBezTo>
                    <a:pt x="4" y="2"/>
                    <a:pt x="3" y="3"/>
                    <a:pt x="2" y="4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87" name="Freeform 1414"/>
            <p:cNvSpPr>
              <a:spLocks/>
            </p:cNvSpPr>
            <p:nvPr userDrawn="1"/>
          </p:nvSpPr>
          <p:spPr bwMode="auto">
            <a:xfrm>
              <a:off x="282" y="200"/>
              <a:ext cx="1" cy="2"/>
            </a:xfrm>
            <a:custGeom>
              <a:avLst/>
              <a:gdLst>
                <a:gd name="T0" fmla="*/ 2 w 3"/>
                <a:gd name="T1" fmla="*/ 0 h 6"/>
                <a:gd name="T2" fmla="*/ 2 w 3"/>
                <a:gd name="T3" fmla="*/ 0 h 6"/>
                <a:gd name="T4" fmla="*/ 3 w 3"/>
                <a:gd name="T5" fmla="*/ 5 h 6"/>
                <a:gd name="T6" fmla="*/ 2 w 3"/>
                <a:gd name="T7" fmla="*/ 6 h 6"/>
                <a:gd name="T8" fmla="*/ 0 w 3"/>
                <a:gd name="T9" fmla="*/ 2 h 6"/>
                <a:gd name="T10" fmla="*/ 2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lnTo>
                    <a:pt x="2" y="6"/>
                  </a:lnTo>
                  <a:cubicBezTo>
                    <a:pt x="1" y="5"/>
                    <a:pt x="0" y="3"/>
                    <a:pt x="0" y="2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88" name="Freeform 1415"/>
            <p:cNvSpPr>
              <a:spLocks/>
            </p:cNvSpPr>
            <p:nvPr userDrawn="1"/>
          </p:nvSpPr>
          <p:spPr bwMode="auto">
            <a:xfrm>
              <a:off x="283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89" name="Freeform 1416"/>
            <p:cNvSpPr>
              <a:spLocks/>
            </p:cNvSpPr>
            <p:nvPr userDrawn="1"/>
          </p:nvSpPr>
          <p:spPr bwMode="auto">
            <a:xfrm>
              <a:off x="281" y="203"/>
              <a:ext cx="3" cy="2"/>
            </a:xfrm>
            <a:custGeom>
              <a:avLst/>
              <a:gdLst>
                <a:gd name="T0" fmla="*/ 5 w 5"/>
                <a:gd name="T1" fmla="*/ 1 h 6"/>
                <a:gd name="T2" fmla="*/ 5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  <a:gd name="T12" fmla="*/ 5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lnTo>
                    <a:pt x="5" y="1"/>
                  </a:lnTo>
                  <a:lnTo>
                    <a:pt x="5" y="3"/>
                  </a:ln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90" name="Freeform 1417"/>
            <p:cNvSpPr>
              <a:spLocks/>
            </p:cNvSpPr>
            <p:nvPr userDrawn="1"/>
          </p:nvSpPr>
          <p:spPr bwMode="auto">
            <a:xfrm>
              <a:off x="283" y="205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2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91" name="Freeform 1418"/>
            <p:cNvSpPr>
              <a:spLocks/>
            </p:cNvSpPr>
            <p:nvPr userDrawn="1"/>
          </p:nvSpPr>
          <p:spPr bwMode="auto">
            <a:xfrm>
              <a:off x="283" y="207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4 h 5"/>
                <a:gd name="T6" fmla="*/ 3 w 3"/>
                <a:gd name="T7" fmla="*/ 4 h 5"/>
                <a:gd name="T8" fmla="*/ 2 w 3"/>
                <a:gd name="T9" fmla="*/ 4 h 5"/>
                <a:gd name="T10" fmla="*/ 2 w 3"/>
                <a:gd name="T11" fmla="*/ 5 h 5"/>
                <a:gd name="T12" fmla="*/ 0 w 3"/>
                <a:gd name="T13" fmla="*/ 2 h 5"/>
                <a:gd name="T14" fmla="*/ 2 w 3"/>
                <a:gd name="T15" fmla="*/ 0 h 5"/>
                <a:gd name="T16" fmla="*/ 2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4"/>
                  </a:lnTo>
                  <a:lnTo>
                    <a:pt x="3" y="4"/>
                  </a:lnTo>
                  <a:lnTo>
                    <a:pt x="2" y="4"/>
                  </a:lnTo>
                  <a:lnTo>
                    <a:pt x="2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92" name="Freeform 1419"/>
            <p:cNvSpPr>
              <a:spLocks/>
            </p:cNvSpPr>
            <p:nvPr userDrawn="1"/>
          </p:nvSpPr>
          <p:spPr bwMode="auto">
            <a:xfrm>
              <a:off x="284" y="210"/>
              <a:ext cx="1" cy="0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93" name="Freeform 1420"/>
            <p:cNvSpPr>
              <a:spLocks/>
            </p:cNvSpPr>
            <p:nvPr userDrawn="1"/>
          </p:nvSpPr>
          <p:spPr bwMode="auto">
            <a:xfrm>
              <a:off x="280" y="214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94" name="Freeform 1421"/>
            <p:cNvSpPr>
              <a:spLocks/>
            </p:cNvSpPr>
            <p:nvPr userDrawn="1"/>
          </p:nvSpPr>
          <p:spPr bwMode="auto">
            <a:xfrm>
              <a:off x="278" y="213"/>
              <a:ext cx="2" cy="1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2 w 3"/>
                <a:gd name="T7" fmla="*/ 3 h 3"/>
                <a:gd name="T8" fmla="*/ 1 w 3"/>
                <a:gd name="T9" fmla="*/ 3 h 3"/>
                <a:gd name="T10" fmla="*/ 0 w 3"/>
                <a:gd name="T11" fmla="*/ 0 h 3"/>
                <a:gd name="T12" fmla="*/ 3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2"/>
                    <a:pt x="3" y="3"/>
                    <a:pt x="2" y="3"/>
                  </a:cubicBezTo>
                  <a:lnTo>
                    <a:pt x="2" y="3"/>
                  </a:lnTo>
                  <a:lnTo>
                    <a:pt x="1" y="3"/>
                  </a:lnTo>
                  <a:cubicBezTo>
                    <a:pt x="1" y="2"/>
                    <a:pt x="0" y="1"/>
                    <a:pt x="0" y="0"/>
                  </a:cubicBezTo>
                  <a:cubicBezTo>
                    <a:pt x="1" y="0"/>
                    <a:pt x="2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95" name="Freeform 1422"/>
            <p:cNvSpPr>
              <a:spLocks/>
            </p:cNvSpPr>
            <p:nvPr userDrawn="1"/>
          </p:nvSpPr>
          <p:spPr bwMode="auto">
            <a:xfrm>
              <a:off x="277" y="210"/>
              <a:ext cx="2" cy="2"/>
            </a:xfrm>
            <a:custGeom>
              <a:avLst/>
              <a:gdLst>
                <a:gd name="T0" fmla="*/ 1 w 3"/>
                <a:gd name="T1" fmla="*/ 5 h 6"/>
                <a:gd name="T2" fmla="*/ 1 w 3"/>
                <a:gd name="T3" fmla="*/ 5 h 6"/>
                <a:gd name="T4" fmla="*/ 0 w 3"/>
                <a:gd name="T5" fmla="*/ 2 h 6"/>
                <a:gd name="T6" fmla="*/ 1 w 3"/>
                <a:gd name="T7" fmla="*/ 0 h 6"/>
                <a:gd name="T8" fmla="*/ 3 w 3"/>
                <a:gd name="T9" fmla="*/ 2 h 6"/>
                <a:gd name="T10" fmla="*/ 2 w 3"/>
                <a:gd name="T11" fmla="*/ 6 h 6"/>
                <a:gd name="T12" fmla="*/ 1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5"/>
                  </a:moveTo>
                  <a:lnTo>
                    <a:pt x="1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3" y="3"/>
                    <a:pt x="2" y="4"/>
                    <a:pt x="2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96" name="Freeform 1423"/>
            <p:cNvSpPr>
              <a:spLocks/>
            </p:cNvSpPr>
            <p:nvPr userDrawn="1"/>
          </p:nvSpPr>
          <p:spPr bwMode="auto">
            <a:xfrm>
              <a:off x="283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22 h 22"/>
                <a:gd name="T6" fmla="*/ 5 w 6"/>
                <a:gd name="T7" fmla="*/ 21 h 22"/>
                <a:gd name="T8" fmla="*/ 4 w 6"/>
                <a:gd name="T9" fmla="*/ 21 h 22"/>
                <a:gd name="T10" fmla="*/ 4 w 6"/>
                <a:gd name="T11" fmla="*/ 22 h 22"/>
                <a:gd name="T12" fmla="*/ 0 w 6"/>
                <a:gd name="T13" fmla="*/ 1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lnTo>
                    <a:pt x="6" y="22"/>
                  </a:lnTo>
                  <a:cubicBezTo>
                    <a:pt x="5" y="21"/>
                    <a:pt x="5" y="21"/>
                    <a:pt x="5" y="21"/>
                  </a:cubicBezTo>
                  <a:lnTo>
                    <a:pt x="4" y="21"/>
                  </a:lnTo>
                  <a:cubicBezTo>
                    <a:pt x="4" y="21"/>
                    <a:pt x="4" y="21"/>
                    <a:pt x="4" y="22"/>
                  </a:cubicBezTo>
                  <a:lnTo>
                    <a:pt x="0" y="1"/>
                  </a:ln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97" name="Freeform 1424"/>
            <p:cNvSpPr>
              <a:spLocks/>
            </p:cNvSpPr>
            <p:nvPr userDrawn="1"/>
          </p:nvSpPr>
          <p:spPr bwMode="auto">
            <a:xfrm>
              <a:off x="281" y="201"/>
              <a:ext cx="2" cy="3"/>
            </a:xfrm>
            <a:custGeom>
              <a:avLst/>
              <a:gdLst>
                <a:gd name="T0" fmla="*/ 2 w 5"/>
                <a:gd name="T1" fmla="*/ 0 h 6"/>
                <a:gd name="T2" fmla="*/ 2 w 5"/>
                <a:gd name="T3" fmla="*/ 0 h 6"/>
                <a:gd name="T4" fmla="*/ 5 w 5"/>
                <a:gd name="T5" fmla="*/ 3 h 6"/>
                <a:gd name="T6" fmla="*/ 2 w 5"/>
                <a:gd name="T7" fmla="*/ 6 h 6"/>
                <a:gd name="T8" fmla="*/ 0 w 5"/>
                <a:gd name="T9" fmla="*/ 3 h 6"/>
                <a:gd name="T10" fmla="*/ 2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98" name="Freeform 1425"/>
            <p:cNvSpPr>
              <a:spLocks/>
            </p:cNvSpPr>
            <p:nvPr userDrawn="1"/>
          </p:nvSpPr>
          <p:spPr bwMode="auto">
            <a:xfrm>
              <a:off x="277" y="200"/>
              <a:ext cx="3" cy="4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99" name="Freeform 1426"/>
            <p:cNvSpPr>
              <a:spLocks/>
            </p:cNvSpPr>
            <p:nvPr userDrawn="1"/>
          </p:nvSpPr>
          <p:spPr bwMode="auto">
            <a:xfrm>
              <a:off x="279" y="202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00" name="Freeform 1427"/>
            <p:cNvSpPr>
              <a:spLocks/>
            </p:cNvSpPr>
            <p:nvPr userDrawn="1"/>
          </p:nvSpPr>
          <p:spPr bwMode="auto">
            <a:xfrm>
              <a:off x="280" y="204"/>
              <a:ext cx="3" cy="3"/>
            </a:xfrm>
            <a:custGeom>
              <a:avLst/>
              <a:gdLst>
                <a:gd name="T0" fmla="*/ 3 w 6"/>
                <a:gd name="T1" fmla="*/ 6 h 6"/>
                <a:gd name="T2" fmla="*/ 3 w 6"/>
                <a:gd name="T3" fmla="*/ 6 h 6"/>
                <a:gd name="T4" fmla="*/ 0 w 6"/>
                <a:gd name="T5" fmla="*/ 3 h 6"/>
                <a:gd name="T6" fmla="*/ 3 w 6"/>
                <a:gd name="T7" fmla="*/ 0 h 6"/>
                <a:gd name="T8" fmla="*/ 6 w 6"/>
                <a:gd name="T9" fmla="*/ 3 h 6"/>
                <a:gd name="T10" fmla="*/ 3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01" name="Freeform 1428"/>
            <p:cNvSpPr>
              <a:spLocks/>
            </p:cNvSpPr>
            <p:nvPr userDrawn="1"/>
          </p:nvSpPr>
          <p:spPr bwMode="auto">
            <a:xfrm>
              <a:off x="281" y="206"/>
              <a:ext cx="3" cy="2"/>
            </a:xfrm>
            <a:custGeom>
              <a:avLst/>
              <a:gdLst>
                <a:gd name="T0" fmla="*/ 3 w 6"/>
                <a:gd name="T1" fmla="*/ 5 h 5"/>
                <a:gd name="T2" fmla="*/ 3 w 6"/>
                <a:gd name="T3" fmla="*/ 5 h 5"/>
                <a:gd name="T4" fmla="*/ 0 w 6"/>
                <a:gd name="T5" fmla="*/ 3 h 5"/>
                <a:gd name="T6" fmla="*/ 3 w 6"/>
                <a:gd name="T7" fmla="*/ 0 h 5"/>
                <a:gd name="T8" fmla="*/ 6 w 6"/>
                <a:gd name="T9" fmla="*/ 2 h 5"/>
                <a:gd name="T10" fmla="*/ 3 w 6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5" y="1"/>
                    <a:pt x="6" y="2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02" name="Freeform 1429"/>
            <p:cNvSpPr>
              <a:spLocks/>
            </p:cNvSpPr>
            <p:nvPr userDrawn="1"/>
          </p:nvSpPr>
          <p:spPr bwMode="auto">
            <a:xfrm>
              <a:off x="277" y="202"/>
              <a:ext cx="2" cy="4"/>
            </a:xfrm>
            <a:custGeom>
              <a:avLst/>
              <a:gdLst>
                <a:gd name="T0" fmla="*/ 2 w 5"/>
                <a:gd name="T1" fmla="*/ 8 h 8"/>
                <a:gd name="T2" fmla="*/ 2 w 5"/>
                <a:gd name="T3" fmla="*/ 8 h 8"/>
                <a:gd name="T4" fmla="*/ 0 w 5"/>
                <a:gd name="T5" fmla="*/ 4 h 8"/>
                <a:gd name="T6" fmla="*/ 2 w 5"/>
                <a:gd name="T7" fmla="*/ 0 h 8"/>
                <a:gd name="T8" fmla="*/ 5 w 5"/>
                <a:gd name="T9" fmla="*/ 4 h 8"/>
                <a:gd name="T10" fmla="*/ 2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2" y="8"/>
                  </a:moveTo>
                  <a:lnTo>
                    <a:pt x="2" y="8"/>
                  </a:lnTo>
                  <a:cubicBezTo>
                    <a:pt x="1" y="7"/>
                    <a:pt x="0" y="6"/>
                    <a:pt x="0" y="4"/>
                  </a:cubicBezTo>
                  <a:cubicBezTo>
                    <a:pt x="1" y="3"/>
                    <a:pt x="1" y="2"/>
                    <a:pt x="2" y="0"/>
                  </a:cubicBezTo>
                  <a:cubicBezTo>
                    <a:pt x="3" y="2"/>
                    <a:pt x="4" y="3"/>
                    <a:pt x="5" y="4"/>
                  </a:cubicBezTo>
                  <a:cubicBezTo>
                    <a:pt x="4" y="5"/>
                    <a:pt x="3" y="6"/>
                    <a:pt x="2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03" name="Freeform 1430"/>
            <p:cNvSpPr>
              <a:spLocks/>
            </p:cNvSpPr>
            <p:nvPr userDrawn="1"/>
          </p:nvSpPr>
          <p:spPr bwMode="auto">
            <a:xfrm>
              <a:off x="277" y="204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04" name="Freeform 1431"/>
            <p:cNvSpPr>
              <a:spLocks/>
            </p:cNvSpPr>
            <p:nvPr userDrawn="1"/>
          </p:nvSpPr>
          <p:spPr bwMode="auto">
            <a:xfrm>
              <a:off x="279" y="206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4 w 6"/>
                <a:gd name="T11" fmla="*/ 5 h 7"/>
                <a:gd name="T12" fmla="*/ 3 w 6"/>
                <a:gd name="T13" fmla="*/ 5 h 7"/>
                <a:gd name="T14" fmla="*/ 3 w 6"/>
                <a:gd name="T15" fmla="*/ 5 h 7"/>
                <a:gd name="T16" fmla="*/ 3 w 6"/>
                <a:gd name="T17" fmla="*/ 6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4"/>
                    <a:pt x="4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3" y="6"/>
                    <a:pt x="3" y="6"/>
                    <a:pt x="3" y="6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05" name="Freeform 1432"/>
            <p:cNvSpPr>
              <a:spLocks/>
            </p:cNvSpPr>
            <p:nvPr userDrawn="1"/>
          </p:nvSpPr>
          <p:spPr bwMode="auto">
            <a:xfrm>
              <a:off x="281" y="207"/>
              <a:ext cx="2" cy="2"/>
            </a:xfrm>
            <a:custGeom>
              <a:avLst/>
              <a:gdLst>
                <a:gd name="T0" fmla="*/ 0 w 5"/>
                <a:gd name="T1" fmla="*/ 3 h 4"/>
                <a:gd name="T2" fmla="*/ 0 w 5"/>
                <a:gd name="T3" fmla="*/ 3 h 4"/>
                <a:gd name="T4" fmla="*/ 2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2"/>
                  </a:cubicBezTo>
                  <a:lnTo>
                    <a:pt x="4" y="4"/>
                  </a:lnTo>
                  <a:cubicBezTo>
                    <a:pt x="2" y="3"/>
                    <a:pt x="1" y="3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06" name="Rectangle 1433"/>
            <p:cNvSpPr>
              <a:spLocks noChangeArrowheads="1"/>
            </p:cNvSpPr>
            <p:nvPr userDrawn="1"/>
          </p:nvSpPr>
          <p:spPr bwMode="auto">
            <a:xfrm>
              <a:off x="280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07" name="Freeform 1434"/>
            <p:cNvSpPr>
              <a:spLocks/>
            </p:cNvSpPr>
            <p:nvPr userDrawn="1"/>
          </p:nvSpPr>
          <p:spPr bwMode="auto">
            <a:xfrm>
              <a:off x="283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0 w 3"/>
                <a:gd name="T5" fmla="*/ 0 h 3"/>
                <a:gd name="T6" fmla="*/ 3 w 3"/>
                <a:gd name="T7" fmla="*/ 2 h 3"/>
                <a:gd name="T8" fmla="*/ 2 w 3"/>
                <a:gd name="T9" fmla="*/ 3 h 3"/>
                <a:gd name="T10" fmla="*/ 2 w 3"/>
                <a:gd name="T11" fmla="*/ 2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1" y="1"/>
                    <a:pt x="2" y="1"/>
                    <a:pt x="3" y="2"/>
                  </a:cubicBezTo>
                  <a:lnTo>
                    <a:pt x="2" y="3"/>
                  </a:lnTo>
                  <a:lnTo>
                    <a:pt x="2" y="2"/>
                  </a:lnTo>
                  <a:cubicBezTo>
                    <a:pt x="1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08" name="Freeform 1435"/>
            <p:cNvSpPr>
              <a:spLocks/>
            </p:cNvSpPr>
            <p:nvPr userDrawn="1"/>
          </p:nvSpPr>
          <p:spPr bwMode="auto">
            <a:xfrm>
              <a:off x="281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09" name="Freeform 1436"/>
            <p:cNvSpPr>
              <a:spLocks/>
            </p:cNvSpPr>
            <p:nvPr userDrawn="1"/>
          </p:nvSpPr>
          <p:spPr bwMode="auto">
            <a:xfrm>
              <a:off x="281" y="212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2 h 2"/>
                <a:gd name="T4" fmla="*/ 0 w 3"/>
                <a:gd name="T5" fmla="*/ 0 h 2"/>
                <a:gd name="T6" fmla="*/ 1 w 3"/>
                <a:gd name="T7" fmla="*/ 0 h 2"/>
                <a:gd name="T8" fmla="*/ 3 w 3"/>
                <a:gd name="T9" fmla="*/ 2 h 2"/>
                <a:gd name="T10" fmla="*/ 3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10" name="Freeform 1437"/>
            <p:cNvSpPr>
              <a:spLocks/>
            </p:cNvSpPr>
            <p:nvPr userDrawn="1"/>
          </p:nvSpPr>
          <p:spPr bwMode="auto">
            <a:xfrm>
              <a:off x="277" y="206"/>
              <a:ext cx="1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11" name="Freeform 1438"/>
            <p:cNvSpPr>
              <a:spLocks/>
            </p:cNvSpPr>
            <p:nvPr userDrawn="1"/>
          </p:nvSpPr>
          <p:spPr bwMode="auto">
            <a:xfrm>
              <a:off x="278" y="208"/>
              <a:ext cx="2" cy="2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12" name="Freeform 1439"/>
            <p:cNvSpPr>
              <a:spLocks/>
            </p:cNvSpPr>
            <p:nvPr userDrawn="1"/>
          </p:nvSpPr>
          <p:spPr bwMode="auto">
            <a:xfrm>
              <a:off x="279" y="209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2 w 5"/>
                <a:gd name="T7" fmla="*/ 0 h 6"/>
                <a:gd name="T8" fmla="*/ 5 w 5"/>
                <a:gd name="T9" fmla="*/ 3 h 6"/>
                <a:gd name="T10" fmla="*/ 4 w 5"/>
                <a:gd name="T11" fmla="*/ 4 h 6"/>
                <a:gd name="T12" fmla="*/ 3 w 5"/>
                <a:gd name="T13" fmla="*/ 4 h 6"/>
                <a:gd name="T14" fmla="*/ 2 w 5"/>
                <a:gd name="T15" fmla="*/ 4 h 6"/>
                <a:gd name="T16" fmla="*/ 3 w 5"/>
                <a:gd name="T17" fmla="*/ 6 h 6"/>
                <a:gd name="T18" fmla="*/ 3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3"/>
                  </a:cubicBezTo>
                  <a:lnTo>
                    <a:pt x="4" y="4"/>
                  </a:lnTo>
                  <a:cubicBezTo>
                    <a:pt x="3" y="4"/>
                    <a:pt x="3" y="4"/>
                    <a:pt x="3" y="4"/>
                  </a:cubicBezTo>
                  <a:lnTo>
                    <a:pt x="2" y="4"/>
                  </a:lnTo>
                  <a:cubicBezTo>
                    <a:pt x="2" y="5"/>
                    <a:pt x="3" y="5"/>
                    <a:pt x="3" y="6"/>
                  </a:cubicBezTo>
                  <a:lnTo>
                    <a:pt x="3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13" name="Freeform 1440"/>
            <p:cNvSpPr>
              <a:spLocks/>
            </p:cNvSpPr>
            <p:nvPr userDrawn="1"/>
          </p:nvSpPr>
          <p:spPr bwMode="auto">
            <a:xfrm>
              <a:off x="280" y="212"/>
              <a:ext cx="2" cy="2"/>
            </a:xfrm>
            <a:custGeom>
              <a:avLst/>
              <a:gdLst>
                <a:gd name="T0" fmla="*/ 1 w 4"/>
                <a:gd name="T1" fmla="*/ 0 h 3"/>
                <a:gd name="T2" fmla="*/ 1 w 4"/>
                <a:gd name="T3" fmla="*/ 0 h 3"/>
                <a:gd name="T4" fmla="*/ 3 w 4"/>
                <a:gd name="T5" fmla="*/ 1 h 3"/>
                <a:gd name="T6" fmla="*/ 3 w 4"/>
                <a:gd name="T7" fmla="*/ 1 h 3"/>
                <a:gd name="T8" fmla="*/ 4 w 4"/>
                <a:gd name="T9" fmla="*/ 3 h 3"/>
                <a:gd name="T10" fmla="*/ 4 w 4"/>
                <a:gd name="T11" fmla="*/ 3 h 3"/>
                <a:gd name="T12" fmla="*/ 1 w 4"/>
                <a:gd name="T13" fmla="*/ 3 h 3"/>
                <a:gd name="T14" fmla="*/ 0 w 4"/>
                <a:gd name="T15" fmla="*/ 2 h 3"/>
                <a:gd name="T16" fmla="*/ 1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1"/>
                  </a:lnTo>
                  <a:cubicBezTo>
                    <a:pt x="3" y="2"/>
                    <a:pt x="3" y="2"/>
                    <a:pt x="4" y="3"/>
                  </a:cubicBezTo>
                  <a:lnTo>
                    <a:pt x="4" y="3"/>
                  </a:lnTo>
                  <a:cubicBezTo>
                    <a:pt x="2" y="3"/>
                    <a:pt x="2" y="3"/>
                    <a:pt x="1" y="3"/>
                  </a:cubicBezTo>
                  <a:lnTo>
                    <a:pt x="0" y="2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14" name="Freeform 1441"/>
            <p:cNvSpPr>
              <a:spLocks/>
            </p:cNvSpPr>
            <p:nvPr userDrawn="1"/>
          </p:nvSpPr>
          <p:spPr bwMode="auto">
            <a:xfrm>
              <a:off x="278" y="211"/>
              <a:ext cx="3" cy="2"/>
            </a:xfrm>
            <a:custGeom>
              <a:avLst/>
              <a:gdLst>
                <a:gd name="T0" fmla="*/ 2 w 5"/>
                <a:gd name="T1" fmla="*/ 0 h 5"/>
                <a:gd name="T2" fmla="*/ 2 w 5"/>
                <a:gd name="T3" fmla="*/ 0 h 5"/>
                <a:gd name="T4" fmla="*/ 5 w 5"/>
                <a:gd name="T5" fmla="*/ 2 h 5"/>
                <a:gd name="T6" fmla="*/ 3 w 5"/>
                <a:gd name="T7" fmla="*/ 5 h 5"/>
                <a:gd name="T8" fmla="*/ 0 w 5"/>
                <a:gd name="T9" fmla="*/ 3 h 5"/>
                <a:gd name="T10" fmla="*/ 2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1"/>
                    <a:pt x="5" y="2"/>
                  </a:cubicBezTo>
                  <a:cubicBezTo>
                    <a:pt x="4" y="3"/>
                    <a:pt x="4" y="4"/>
                    <a:pt x="3" y="5"/>
                  </a:cubicBez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15" name="Freeform 1442"/>
            <p:cNvSpPr>
              <a:spLocks/>
            </p:cNvSpPr>
            <p:nvPr userDrawn="1"/>
          </p:nvSpPr>
          <p:spPr bwMode="auto">
            <a:xfrm>
              <a:off x="286" y="20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2 h 2"/>
                <a:gd name="T8" fmla="*/ 0 w 1"/>
                <a:gd name="T9" fmla="*/ 0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16" name="Freeform 1443"/>
            <p:cNvSpPr>
              <a:spLocks/>
            </p:cNvSpPr>
            <p:nvPr userDrawn="1"/>
          </p:nvSpPr>
          <p:spPr bwMode="auto">
            <a:xfrm>
              <a:off x="286" y="205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2 h 2"/>
                <a:gd name="T6" fmla="*/ 1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1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17" name="Freeform 1444"/>
            <p:cNvSpPr>
              <a:spLocks/>
            </p:cNvSpPr>
            <p:nvPr userDrawn="1"/>
          </p:nvSpPr>
          <p:spPr bwMode="auto">
            <a:xfrm>
              <a:off x="286" y="204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18" name="Freeform 1445"/>
            <p:cNvSpPr>
              <a:spLocks/>
            </p:cNvSpPr>
            <p:nvPr userDrawn="1"/>
          </p:nvSpPr>
          <p:spPr bwMode="auto">
            <a:xfrm>
              <a:off x="286" y="203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2 h 2"/>
                <a:gd name="T6" fmla="*/ 0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19" name="Freeform 1446"/>
            <p:cNvSpPr>
              <a:spLocks/>
            </p:cNvSpPr>
            <p:nvPr userDrawn="1"/>
          </p:nvSpPr>
          <p:spPr bwMode="auto">
            <a:xfrm>
              <a:off x="285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20" name="Freeform 1447"/>
            <p:cNvSpPr>
              <a:spLocks/>
            </p:cNvSpPr>
            <p:nvPr userDrawn="1"/>
          </p:nvSpPr>
          <p:spPr bwMode="auto">
            <a:xfrm>
              <a:off x="285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21" name="Freeform 1448"/>
            <p:cNvSpPr>
              <a:spLocks/>
            </p:cNvSpPr>
            <p:nvPr userDrawn="1"/>
          </p:nvSpPr>
          <p:spPr bwMode="auto">
            <a:xfrm>
              <a:off x="285" y="199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22" name="Freeform 1449"/>
            <p:cNvSpPr>
              <a:spLocks/>
            </p:cNvSpPr>
            <p:nvPr userDrawn="1"/>
          </p:nvSpPr>
          <p:spPr bwMode="auto">
            <a:xfrm>
              <a:off x="281" y="201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23" name="Freeform 1450"/>
            <p:cNvSpPr>
              <a:spLocks/>
            </p:cNvSpPr>
            <p:nvPr userDrawn="1"/>
          </p:nvSpPr>
          <p:spPr bwMode="auto">
            <a:xfrm>
              <a:off x="279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24" name="Freeform 1451"/>
            <p:cNvSpPr>
              <a:spLocks/>
            </p:cNvSpPr>
            <p:nvPr userDrawn="1"/>
          </p:nvSpPr>
          <p:spPr bwMode="auto">
            <a:xfrm>
              <a:off x="278" y="205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0"/>
                    <a:pt x="1" y="1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25" name="Freeform 1452"/>
            <p:cNvSpPr>
              <a:spLocks/>
            </p:cNvSpPr>
            <p:nvPr userDrawn="1"/>
          </p:nvSpPr>
          <p:spPr bwMode="auto">
            <a:xfrm>
              <a:off x="277" y="207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26" name="Freeform 1453"/>
            <p:cNvSpPr>
              <a:spLocks/>
            </p:cNvSpPr>
            <p:nvPr userDrawn="1"/>
          </p:nvSpPr>
          <p:spPr bwMode="auto">
            <a:xfrm>
              <a:off x="279" y="207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27" name="Freeform 1454"/>
            <p:cNvSpPr>
              <a:spLocks/>
            </p:cNvSpPr>
            <p:nvPr userDrawn="1"/>
          </p:nvSpPr>
          <p:spPr bwMode="auto">
            <a:xfrm>
              <a:off x="282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28" name="Freeform 1455"/>
            <p:cNvSpPr>
              <a:spLocks/>
            </p:cNvSpPr>
            <p:nvPr userDrawn="1"/>
          </p:nvSpPr>
          <p:spPr bwMode="auto">
            <a:xfrm>
              <a:off x="281" y="205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29" name="Freeform 1456"/>
            <p:cNvSpPr>
              <a:spLocks/>
            </p:cNvSpPr>
            <p:nvPr userDrawn="1"/>
          </p:nvSpPr>
          <p:spPr bwMode="auto">
            <a:xfrm>
              <a:off x="282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30" name="Freeform 1457"/>
            <p:cNvSpPr>
              <a:spLocks/>
            </p:cNvSpPr>
            <p:nvPr userDrawn="1"/>
          </p:nvSpPr>
          <p:spPr bwMode="auto">
            <a:xfrm>
              <a:off x="279" y="200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31" name="Freeform 1458"/>
            <p:cNvSpPr>
              <a:spLocks/>
            </p:cNvSpPr>
            <p:nvPr userDrawn="1"/>
          </p:nvSpPr>
          <p:spPr bwMode="auto">
            <a:xfrm>
              <a:off x="278" y="20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32" name="Freeform 1459"/>
            <p:cNvSpPr>
              <a:spLocks/>
            </p:cNvSpPr>
            <p:nvPr userDrawn="1"/>
          </p:nvSpPr>
          <p:spPr bwMode="auto">
            <a:xfrm>
              <a:off x="277" y="204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33" name="Freeform 1460"/>
            <p:cNvSpPr>
              <a:spLocks/>
            </p:cNvSpPr>
            <p:nvPr userDrawn="1"/>
          </p:nvSpPr>
          <p:spPr bwMode="auto">
            <a:xfrm>
              <a:off x="278" y="208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34" name="Freeform 1461"/>
            <p:cNvSpPr>
              <a:spLocks/>
            </p:cNvSpPr>
            <p:nvPr userDrawn="1"/>
          </p:nvSpPr>
          <p:spPr bwMode="auto">
            <a:xfrm>
              <a:off x="279" y="21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35" name="Freeform 1462"/>
            <p:cNvSpPr>
              <a:spLocks/>
            </p:cNvSpPr>
            <p:nvPr userDrawn="1"/>
          </p:nvSpPr>
          <p:spPr bwMode="auto">
            <a:xfrm>
              <a:off x="283" y="20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2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36" name="Freeform 1463"/>
            <p:cNvSpPr>
              <a:spLocks/>
            </p:cNvSpPr>
            <p:nvPr userDrawn="1"/>
          </p:nvSpPr>
          <p:spPr bwMode="auto">
            <a:xfrm>
              <a:off x="280" y="21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37" name="Freeform 1464"/>
            <p:cNvSpPr>
              <a:spLocks/>
            </p:cNvSpPr>
            <p:nvPr userDrawn="1"/>
          </p:nvSpPr>
          <p:spPr bwMode="auto">
            <a:xfrm>
              <a:off x="280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5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38" name="Freeform 1465"/>
            <p:cNvSpPr>
              <a:spLocks/>
            </p:cNvSpPr>
            <p:nvPr userDrawn="1"/>
          </p:nvSpPr>
          <p:spPr bwMode="auto">
            <a:xfrm>
              <a:off x="281" y="209"/>
              <a:ext cx="3" cy="2"/>
            </a:xfrm>
            <a:custGeom>
              <a:avLst/>
              <a:gdLst>
                <a:gd name="T0" fmla="*/ 8 w 8"/>
                <a:gd name="T1" fmla="*/ 4 h 5"/>
                <a:gd name="T2" fmla="*/ 8 w 8"/>
                <a:gd name="T3" fmla="*/ 4 h 5"/>
                <a:gd name="T4" fmla="*/ 6 w 8"/>
                <a:gd name="T5" fmla="*/ 4 h 5"/>
                <a:gd name="T6" fmla="*/ 5 w 8"/>
                <a:gd name="T7" fmla="*/ 4 h 5"/>
                <a:gd name="T8" fmla="*/ 6 w 8"/>
                <a:gd name="T9" fmla="*/ 5 h 5"/>
                <a:gd name="T10" fmla="*/ 4 w 8"/>
                <a:gd name="T11" fmla="*/ 5 h 5"/>
                <a:gd name="T12" fmla="*/ 0 w 8"/>
                <a:gd name="T13" fmla="*/ 0 h 5"/>
                <a:gd name="T14" fmla="*/ 8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8" y="4"/>
                  </a:moveTo>
                  <a:lnTo>
                    <a:pt x="8" y="4"/>
                  </a:lnTo>
                  <a:cubicBezTo>
                    <a:pt x="7" y="4"/>
                    <a:pt x="6" y="4"/>
                    <a:pt x="6" y="4"/>
                  </a:cubicBezTo>
                  <a:lnTo>
                    <a:pt x="5" y="4"/>
                  </a:lnTo>
                  <a:cubicBezTo>
                    <a:pt x="5" y="4"/>
                    <a:pt x="6" y="5"/>
                    <a:pt x="6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2" y="4"/>
                    <a:pt x="1" y="2"/>
                    <a:pt x="0" y="0"/>
                  </a:cubicBezTo>
                  <a:cubicBezTo>
                    <a:pt x="3" y="1"/>
                    <a:pt x="6" y="2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39" name="Freeform 1466"/>
            <p:cNvSpPr>
              <a:spLocks/>
            </p:cNvSpPr>
            <p:nvPr userDrawn="1"/>
          </p:nvSpPr>
          <p:spPr bwMode="auto">
            <a:xfrm>
              <a:off x="287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1 w 1"/>
                <a:gd name="T7" fmla="*/ 3 h 3"/>
                <a:gd name="T8" fmla="*/ 0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40" name="Freeform 1467"/>
            <p:cNvSpPr>
              <a:spLocks/>
            </p:cNvSpPr>
            <p:nvPr userDrawn="1"/>
          </p:nvSpPr>
          <p:spPr bwMode="auto">
            <a:xfrm>
              <a:off x="285" y="210"/>
              <a:ext cx="1" cy="1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0 h 4"/>
                <a:gd name="T4" fmla="*/ 2 w 3"/>
                <a:gd name="T5" fmla="*/ 1 h 4"/>
                <a:gd name="T6" fmla="*/ 3 w 3"/>
                <a:gd name="T7" fmla="*/ 4 h 4"/>
                <a:gd name="T8" fmla="*/ 1 w 3"/>
                <a:gd name="T9" fmla="*/ 3 h 4"/>
                <a:gd name="T10" fmla="*/ 0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1" y="1"/>
                    <a:pt x="2" y="1"/>
                  </a:cubicBezTo>
                  <a:cubicBezTo>
                    <a:pt x="2" y="2"/>
                    <a:pt x="2" y="3"/>
                    <a:pt x="3" y="4"/>
                  </a:cubicBezTo>
                  <a:cubicBezTo>
                    <a:pt x="2" y="4"/>
                    <a:pt x="2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41" name="Freeform 1468"/>
            <p:cNvSpPr>
              <a:spLocks/>
            </p:cNvSpPr>
            <p:nvPr userDrawn="1"/>
          </p:nvSpPr>
          <p:spPr bwMode="auto">
            <a:xfrm>
              <a:off x="281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9 w 9"/>
                <a:gd name="T5" fmla="*/ 4 h 4"/>
                <a:gd name="T6" fmla="*/ 5 w 9"/>
                <a:gd name="T7" fmla="*/ 4 h 4"/>
                <a:gd name="T8" fmla="*/ 0 w 9"/>
                <a:gd name="T9" fmla="*/ 1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7" y="2"/>
                    <a:pt x="8" y="3"/>
                    <a:pt x="9" y="4"/>
                  </a:cubicBezTo>
                  <a:cubicBezTo>
                    <a:pt x="7" y="4"/>
                    <a:pt x="6" y="4"/>
                    <a:pt x="5" y="4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2" y="0"/>
                    <a:pt x="4" y="1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42" name="Freeform 1469"/>
            <p:cNvSpPr>
              <a:spLocks/>
            </p:cNvSpPr>
            <p:nvPr userDrawn="1"/>
          </p:nvSpPr>
          <p:spPr bwMode="auto">
            <a:xfrm>
              <a:off x="285" y="208"/>
              <a:ext cx="3" cy="5"/>
            </a:xfrm>
            <a:custGeom>
              <a:avLst/>
              <a:gdLst>
                <a:gd name="T0" fmla="*/ 4 w 5"/>
                <a:gd name="T1" fmla="*/ 5 h 11"/>
                <a:gd name="T2" fmla="*/ 4 w 5"/>
                <a:gd name="T3" fmla="*/ 5 h 11"/>
                <a:gd name="T4" fmla="*/ 4 w 5"/>
                <a:gd name="T5" fmla="*/ 6 h 11"/>
                <a:gd name="T6" fmla="*/ 5 w 5"/>
                <a:gd name="T7" fmla="*/ 11 h 11"/>
                <a:gd name="T8" fmla="*/ 2 w 5"/>
                <a:gd name="T9" fmla="*/ 8 h 11"/>
                <a:gd name="T10" fmla="*/ 0 w 5"/>
                <a:gd name="T11" fmla="*/ 0 h 11"/>
                <a:gd name="T12" fmla="*/ 4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4" y="5"/>
                  </a:moveTo>
                  <a:lnTo>
                    <a:pt x="4" y="5"/>
                  </a:lnTo>
                  <a:lnTo>
                    <a:pt x="4" y="6"/>
                  </a:lnTo>
                  <a:cubicBezTo>
                    <a:pt x="4" y="7"/>
                    <a:pt x="4" y="9"/>
                    <a:pt x="5" y="11"/>
                  </a:cubicBezTo>
                  <a:cubicBezTo>
                    <a:pt x="4" y="10"/>
                    <a:pt x="3" y="9"/>
                    <a:pt x="2" y="8"/>
                  </a:cubicBezTo>
                  <a:cubicBezTo>
                    <a:pt x="1" y="5"/>
                    <a:pt x="0" y="3"/>
                    <a:pt x="0" y="0"/>
                  </a:cubicBezTo>
                  <a:cubicBezTo>
                    <a:pt x="2" y="1"/>
                    <a:pt x="3" y="3"/>
                    <a:pt x="4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43" name="Freeform 1470"/>
            <p:cNvSpPr>
              <a:spLocks/>
            </p:cNvSpPr>
            <p:nvPr userDrawn="1"/>
          </p:nvSpPr>
          <p:spPr bwMode="auto">
            <a:xfrm>
              <a:off x="282" y="213"/>
              <a:ext cx="5" cy="1"/>
            </a:xfrm>
            <a:custGeom>
              <a:avLst/>
              <a:gdLst>
                <a:gd name="T0" fmla="*/ 0 w 11"/>
                <a:gd name="T1" fmla="*/ 1 h 3"/>
                <a:gd name="T2" fmla="*/ 0 w 11"/>
                <a:gd name="T3" fmla="*/ 1 h 3"/>
                <a:gd name="T4" fmla="*/ 11 w 11"/>
                <a:gd name="T5" fmla="*/ 3 h 3"/>
                <a:gd name="T6" fmla="*/ 10 w 11"/>
                <a:gd name="T7" fmla="*/ 3 h 3"/>
                <a:gd name="T8" fmla="*/ 3 w 11"/>
                <a:gd name="T9" fmla="*/ 3 h 3"/>
                <a:gd name="T10" fmla="*/ 0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0" y="1"/>
                  </a:moveTo>
                  <a:lnTo>
                    <a:pt x="0" y="1"/>
                  </a:lnTo>
                  <a:cubicBezTo>
                    <a:pt x="3" y="0"/>
                    <a:pt x="8" y="1"/>
                    <a:pt x="11" y="3"/>
                  </a:cubicBezTo>
                  <a:lnTo>
                    <a:pt x="10" y="3"/>
                  </a:lnTo>
                  <a:cubicBezTo>
                    <a:pt x="8" y="3"/>
                    <a:pt x="5" y="3"/>
                    <a:pt x="3" y="3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44" name="Freeform 1471"/>
            <p:cNvSpPr>
              <a:spLocks/>
            </p:cNvSpPr>
            <p:nvPr userDrawn="1"/>
          </p:nvSpPr>
          <p:spPr bwMode="auto">
            <a:xfrm>
              <a:off x="283" y="211"/>
              <a:ext cx="5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8" y="3"/>
                    <a:pt x="10" y="7"/>
                  </a:cubicBezTo>
                  <a:cubicBezTo>
                    <a:pt x="6" y="6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45" name="Freeform 1472"/>
            <p:cNvSpPr>
              <a:spLocks/>
            </p:cNvSpPr>
            <p:nvPr userDrawn="1"/>
          </p:nvSpPr>
          <p:spPr bwMode="auto">
            <a:xfrm>
              <a:off x="287" y="198"/>
              <a:ext cx="3" cy="11"/>
            </a:xfrm>
            <a:custGeom>
              <a:avLst/>
              <a:gdLst>
                <a:gd name="T0" fmla="*/ 2 w 5"/>
                <a:gd name="T1" fmla="*/ 20 h 24"/>
                <a:gd name="T2" fmla="*/ 2 w 5"/>
                <a:gd name="T3" fmla="*/ 20 h 24"/>
                <a:gd name="T4" fmla="*/ 1 w 5"/>
                <a:gd name="T5" fmla="*/ 24 h 24"/>
                <a:gd name="T6" fmla="*/ 0 w 5"/>
                <a:gd name="T7" fmla="*/ 0 h 24"/>
                <a:gd name="T8" fmla="*/ 2 w 5"/>
                <a:gd name="T9" fmla="*/ 1 h 24"/>
                <a:gd name="T10" fmla="*/ 5 w 5"/>
                <a:gd name="T11" fmla="*/ 0 h 24"/>
                <a:gd name="T12" fmla="*/ 4 w 5"/>
                <a:gd name="T13" fmla="*/ 24 h 24"/>
                <a:gd name="T14" fmla="*/ 2 w 5"/>
                <a:gd name="T15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4">
                  <a:moveTo>
                    <a:pt x="2" y="20"/>
                  </a:moveTo>
                  <a:lnTo>
                    <a:pt x="2" y="20"/>
                  </a:lnTo>
                  <a:cubicBezTo>
                    <a:pt x="2" y="21"/>
                    <a:pt x="1" y="22"/>
                    <a:pt x="1" y="24"/>
                  </a:cubicBezTo>
                  <a:lnTo>
                    <a:pt x="0" y="0"/>
                  </a:lnTo>
                  <a:cubicBezTo>
                    <a:pt x="0" y="1"/>
                    <a:pt x="1" y="1"/>
                    <a:pt x="2" y="1"/>
                  </a:cubicBezTo>
                  <a:cubicBezTo>
                    <a:pt x="4" y="1"/>
                    <a:pt x="4" y="1"/>
                    <a:pt x="5" y="0"/>
                  </a:cubicBezTo>
                  <a:lnTo>
                    <a:pt x="4" y="24"/>
                  </a:lnTo>
                  <a:cubicBezTo>
                    <a:pt x="4" y="22"/>
                    <a:pt x="3" y="21"/>
                    <a:pt x="2" y="2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46" name="Freeform 1473"/>
            <p:cNvSpPr>
              <a:spLocks/>
            </p:cNvSpPr>
            <p:nvPr userDrawn="1"/>
          </p:nvSpPr>
          <p:spPr bwMode="auto">
            <a:xfrm>
              <a:off x="288" y="208"/>
              <a:ext cx="1" cy="6"/>
            </a:xfrm>
            <a:custGeom>
              <a:avLst/>
              <a:gdLst>
                <a:gd name="T0" fmla="*/ 3 w 3"/>
                <a:gd name="T1" fmla="*/ 7 h 13"/>
                <a:gd name="T2" fmla="*/ 3 w 3"/>
                <a:gd name="T3" fmla="*/ 7 h 13"/>
                <a:gd name="T4" fmla="*/ 1 w 3"/>
                <a:gd name="T5" fmla="*/ 13 h 13"/>
                <a:gd name="T6" fmla="*/ 0 w 3"/>
                <a:gd name="T7" fmla="*/ 7 h 13"/>
                <a:gd name="T8" fmla="*/ 1 w 3"/>
                <a:gd name="T9" fmla="*/ 0 h 13"/>
                <a:gd name="T10" fmla="*/ 3 w 3"/>
                <a:gd name="T11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3">
                  <a:moveTo>
                    <a:pt x="3" y="7"/>
                  </a:moveTo>
                  <a:lnTo>
                    <a:pt x="3" y="7"/>
                  </a:lnTo>
                  <a:cubicBezTo>
                    <a:pt x="3" y="9"/>
                    <a:pt x="3" y="11"/>
                    <a:pt x="1" y="13"/>
                  </a:cubicBezTo>
                  <a:cubicBezTo>
                    <a:pt x="0" y="11"/>
                    <a:pt x="0" y="9"/>
                    <a:pt x="0" y="7"/>
                  </a:cubicBezTo>
                  <a:cubicBezTo>
                    <a:pt x="0" y="4"/>
                    <a:pt x="0" y="2"/>
                    <a:pt x="1" y="0"/>
                  </a:cubicBezTo>
                  <a:cubicBezTo>
                    <a:pt x="3" y="2"/>
                    <a:pt x="3" y="4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47" name="Freeform 1474"/>
            <p:cNvSpPr>
              <a:spLocks/>
            </p:cNvSpPr>
            <p:nvPr userDrawn="1"/>
          </p:nvSpPr>
          <p:spPr bwMode="auto">
            <a:xfrm>
              <a:off x="285" y="186"/>
              <a:ext cx="6" cy="6"/>
            </a:xfrm>
            <a:custGeom>
              <a:avLst/>
              <a:gdLst>
                <a:gd name="T0" fmla="*/ 8 w 13"/>
                <a:gd name="T1" fmla="*/ 2 h 12"/>
                <a:gd name="T2" fmla="*/ 8 w 13"/>
                <a:gd name="T3" fmla="*/ 2 h 12"/>
                <a:gd name="T4" fmla="*/ 7 w 13"/>
                <a:gd name="T5" fmla="*/ 4 h 12"/>
                <a:gd name="T6" fmla="*/ 13 w 13"/>
                <a:gd name="T7" fmla="*/ 3 h 12"/>
                <a:gd name="T8" fmla="*/ 13 w 13"/>
                <a:gd name="T9" fmla="*/ 9 h 12"/>
                <a:gd name="T10" fmla="*/ 8 w 13"/>
                <a:gd name="T11" fmla="*/ 7 h 12"/>
                <a:gd name="T12" fmla="*/ 9 w 13"/>
                <a:gd name="T13" fmla="*/ 12 h 12"/>
                <a:gd name="T14" fmla="*/ 3 w 13"/>
                <a:gd name="T15" fmla="*/ 12 h 12"/>
                <a:gd name="T16" fmla="*/ 5 w 13"/>
                <a:gd name="T17" fmla="*/ 8 h 12"/>
                <a:gd name="T18" fmla="*/ 0 w 13"/>
                <a:gd name="T19" fmla="*/ 9 h 12"/>
                <a:gd name="T20" fmla="*/ 0 w 13"/>
                <a:gd name="T21" fmla="*/ 3 h 12"/>
                <a:gd name="T22" fmla="*/ 4 w 13"/>
                <a:gd name="T23" fmla="*/ 5 h 12"/>
                <a:gd name="T24" fmla="*/ 3 w 13"/>
                <a:gd name="T25" fmla="*/ 0 h 12"/>
                <a:gd name="T26" fmla="*/ 9 w 13"/>
                <a:gd name="T27" fmla="*/ 0 h 12"/>
                <a:gd name="T28" fmla="*/ 8 w 13"/>
                <a:gd name="T2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12">
                  <a:moveTo>
                    <a:pt x="8" y="2"/>
                  </a:moveTo>
                  <a:lnTo>
                    <a:pt x="8" y="2"/>
                  </a:lnTo>
                  <a:cubicBezTo>
                    <a:pt x="8" y="3"/>
                    <a:pt x="7" y="4"/>
                    <a:pt x="7" y="4"/>
                  </a:cubicBezTo>
                  <a:cubicBezTo>
                    <a:pt x="8" y="7"/>
                    <a:pt x="12" y="4"/>
                    <a:pt x="13" y="3"/>
                  </a:cubicBezTo>
                  <a:lnTo>
                    <a:pt x="13" y="9"/>
                  </a:lnTo>
                  <a:cubicBezTo>
                    <a:pt x="12" y="9"/>
                    <a:pt x="10" y="7"/>
                    <a:pt x="8" y="7"/>
                  </a:cubicBezTo>
                  <a:cubicBezTo>
                    <a:pt x="6" y="8"/>
                    <a:pt x="9" y="12"/>
                    <a:pt x="9" y="12"/>
                  </a:cubicBezTo>
                  <a:lnTo>
                    <a:pt x="3" y="12"/>
                  </a:lnTo>
                  <a:cubicBezTo>
                    <a:pt x="4" y="12"/>
                    <a:pt x="6" y="10"/>
                    <a:pt x="5" y="8"/>
                  </a:cubicBezTo>
                  <a:cubicBezTo>
                    <a:pt x="5" y="6"/>
                    <a:pt x="1" y="9"/>
                    <a:pt x="0" y="9"/>
                  </a:cubicBezTo>
                  <a:lnTo>
                    <a:pt x="0" y="3"/>
                  </a:lnTo>
                  <a:cubicBezTo>
                    <a:pt x="1" y="4"/>
                    <a:pt x="3" y="6"/>
                    <a:pt x="4" y="5"/>
                  </a:cubicBezTo>
                  <a:cubicBezTo>
                    <a:pt x="7" y="5"/>
                    <a:pt x="4" y="1"/>
                    <a:pt x="3" y="0"/>
                  </a:cubicBezTo>
                  <a:lnTo>
                    <a:pt x="9" y="0"/>
                  </a:lnTo>
                  <a:cubicBezTo>
                    <a:pt x="9" y="1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48" name="Freeform 1475"/>
            <p:cNvSpPr>
              <a:spLocks/>
            </p:cNvSpPr>
            <p:nvPr userDrawn="1"/>
          </p:nvSpPr>
          <p:spPr bwMode="auto">
            <a:xfrm>
              <a:off x="286" y="193"/>
              <a:ext cx="4" cy="4"/>
            </a:xfrm>
            <a:custGeom>
              <a:avLst/>
              <a:gdLst>
                <a:gd name="T0" fmla="*/ 4 w 9"/>
                <a:gd name="T1" fmla="*/ 0 h 9"/>
                <a:gd name="T2" fmla="*/ 4 w 9"/>
                <a:gd name="T3" fmla="*/ 0 h 9"/>
                <a:gd name="T4" fmla="*/ 9 w 9"/>
                <a:gd name="T5" fmla="*/ 5 h 9"/>
                <a:gd name="T6" fmla="*/ 4 w 9"/>
                <a:gd name="T7" fmla="*/ 9 h 9"/>
                <a:gd name="T8" fmla="*/ 0 w 9"/>
                <a:gd name="T9" fmla="*/ 5 h 9"/>
                <a:gd name="T10" fmla="*/ 4 w 9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9">
                  <a:moveTo>
                    <a:pt x="4" y="0"/>
                  </a:moveTo>
                  <a:lnTo>
                    <a:pt x="4" y="0"/>
                  </a:lnTo>
                  <a:cubicBezTo>
                    <a:pt x="7" y="0"/>
                    <a:pt x="9" y="2"/>
                    <a:pt x="9" y="5"/>
                  </a:cubicBezTo>
                  <a:cubicBezTo>
                    <a:pt x="9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49" name="Freeform 1476"/>
            <p:cNvSpPr>
              <a:spLocks/>
            </p:cNvSpPr>
            <p:nvPr userDrawn="1"/>
          </p:nvSpPr>
          <p:spPr bwMode="auto">
            <a:xfrm>
              <a:off x="297" y="216"/>
              <a:ext cx="0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50" name="Freeform 1477"/>
            <p:cNvSpPr>
              <a:spLocks/>
            </p:cNvSpPr>
            <p:nvPr userDrawn="1"/>
          </p:nvSpPr>
          <p:spPr bwMode="auto">
            <a:xfrm>
              <a:off x="289" y="215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51" name="Freeform 1478"/>
            <p:cNvSpPr>
              <a:spLocks/>
            </p:cNvSpPr>
            <p:nvPr userDrawn="1"/>
          </p:nvSpPr>
          <p:spPr bwMode="auto">
            <a:xfrm>
              <a:off x="289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52" name="Freeform 1479"/>
            <p:cNvSpPr>
              <a:spLocks/>
            </p:cNvSpPr>
            <p:nvPr userDrawn="1"/>
          </p:nvSpPr>
          <p:spPr bwMode="auto">
            <a:xfrm>
              <a:off x="29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53" name="Freeform 1480"/>
            <p:cNvSpPr>
              <a:spLocks/>
            </p:cNvSpPr>
            <p:nvPr userDrawn="1"/>
          </p:nvSpPr>
          <p:spPr bwMode="auto">
            <a:xfrm>
              <a:off x="291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54" name="Freeform 1481"/>
            <p:cNvSpPr>
              <a:spLocks/>
            </p:cNvSpPr>
            <p:nvPr userDrawn="1"/>
          </p:nvSpPr>
          <p:spPr bwMode="auto">
            <a:xfrm>
              <a:off x="293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55" name="Freeform 1482"/>
            <p:cNvSpPr>
              <a:spLocks/>
            </p:cNvSpPr>
            <p:nvPr userDrawn="1"/>
          </p:nvSpPr>
          <p:spPr bwMode="auto">
            <a:xfrm>
              <a:off x="293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56" name="Rectangle 1483"/>
            <p:cNvSpPr>
              <a:spLocks noChangeArrowheads="1"/>
            </p:cNvSpPr>
            <p:nvPr userDrawn="1"/>
          </p:nvSpPr>
          <p:spPr bwMode="auto">
            <a:xfrm>
              <a:off x="294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57" name="Freeform 1484"/>
            <p:cNvSpPr>
              <a:spLocks/>
            </p:cNvSpPr>
            <p:nvPr userDrawn="1"/>
          </p:nvSpPr>
          <p:spPr bwMode="auto">
            <a:xfrm>
              <a:off x="294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58" name="Freeform 1485"/>
            <p:cNvSpPr>
              <a:spLocks/>
            </p:cNvSpPr>
            <p:nvPr userDrawn="1"/>
          </p:nvSpPr>
          <p:spPr bwMode="auto">
            <a:xfrm>
              <a:off x="296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59" name="Freeform 1486"/>
            <p:cNvSpPr>
              <a:spLocks/>
            </p:cNvSpPr>
            <p:nvPr userDrawn="1"/>
          </p:nvSpPr>
          <p:spPr bwMode="auto">
            <a:xfrm>
              <a:off x="295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60" name="Freeform 1487"/>
            <p:cNvSpPr>
              <a:spLocks/>
            </p:cNvSpPr>
            <p:nvPr userDrawn="1"/>
          </p:nvSpPr>
          <p:spPr bwMode="auto">
            <a:xfrm>
              <a:off x="290" y="216"/>
              <a:ext cx="1" cy="1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0 h 2"/>
                <a:gd name="T4" fmla="*/ 3 w 3"/>
                <a:gd name="T5" fmla="*/ 1 h 2"/>
                <a:gd name="T6" fmla="*/ 2 w 3"/>
                <a:gd name="T7" fmla="*/ 2 h 2"/>
                <a:gd name="T8" fmla="*/ 0 w 3"/>
                <a:gd name="T9" fmla="*/ 1 h 2"/>
                <a:gd name="T10" fmla="*/ 2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61" name="Freeform 1488"/>
            <p:cNvSpPr>
              <a:spLocks/>
            </p:cNvSpPr>
            <p:nvPr userDrawn="1"/>
          </p:nvSpPr>
          <p:spPr bwMode="auto">
            <a:xfrm>
              <a:off x="291" y="216"/>
              <a:ext cx="2" cy="1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0 h 2"/>
                <a:gd name="T4" fmla="*/ 3 w 3"/>
                <a:gd name="T5" fmla="*/ 1 h 2"/>
                <a:gd name="T6" fmla="*/ 1 w 3"/>
                <a:gd name="T7" fmla="*/ 2 h 2"/>
                <a:gd name="T8" fmla="*/ 0 w 3"/>
                <a:gd name="T9" fmla="*/ 1 h 2"/>
                <a:gd name="T10" fmla="*/ 1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62" name="Freeform 1489"/>
            <p:cNvSpPr>
              <a:spLocks/>
            </p:cNvSpPr>
            <p:nvPr userDrawn="1"/>
          </p:nvSpPr>
          <p:spPr bwMode="auto">
            <a:xfrm>
              <a:off x="29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63" name="Freeform 1490"/>
            <p:cNvSpPr>
              <a:spLocks/>
            </p:cNvSpPr>
            <p:nvPr userDrawn="1"/>
          </p:nvSpPr>
          <p:spPr bwMode="auto">
            <a:xfrm>
              <a:off x="29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64" name="Freeform 1491"/>
            <p:cNvSpPr>
              <a:spLocks/>
            </p:cNvSpPr>
            <p:nvPr userDrawn="1"/>
          </p:nvSpPr>
          <p:spPr bwMode="auto">
            <a:xfrm>
              <a:off x="29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65" name="Freeform 1492"/>
            <p:cNvSpPr>
              <a:spLocks/>
            </p:cNvSpPr>
            <p:nvPr userDrawn="1"/>
          </p:nvSpPr>
          <p:spPr bwMode="auto">
            <a:xfrm>
              <a:off x="280" y="216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66" name="Freeform 1493"/>
            <p:cNvSpPr>
              <a:spLocks/>
            </p:cNvSpPr>
            <p:nvPr userDrawn="1"/>
          </p:nvSpPr>
          <p:spPr bwMode="auto">
            <a:xfrm>
              <a:off x="287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67" name="Freeform 1494"/>
            <p:cNvSpPr>
              <a:spLocks/>
            </p:cNvSpPr>
            <p:nvPr userDrawn="1"/>
          </p:nvSpPr>
          <p:spPr bwMode="auto">
            <a:xfrm>
              <a:off x="287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68" name="Freeform 1495"/>
            <p:cNvSpPr>
              <a:spLocks/>
            </p:cNvSpPr>
            <p:nvPr userDrawn="1"/>
          </p:nvSpPr>
          <p:spPr bwMode="auto">
            <a:xfrm>
              <a:off x="285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69" name="Freeform 1496"/>
            <p:cNvSpPr>
              <a:spLocks/>
            </p:cNvSpPr>
            <p:nvPr userDrawn="1"/>
          </p:nvSpPr>
          <p:spPr bwMode="auto">
            <a:xfrm>
              <a:off x="285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70" name="Freeform 1497"/>
            <p:cNvSpPr>
              <a:spLocks/>
            </p:cNvSpPr>
            <p:nvPr userDrawn="1"/>
          </p:nvSpPr>
          <p:spPr bwMode="auto">
            <a:xfrm>
              <a:off x="284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71" name="Freeform 1498"/>
            <p:cNvSpPr>
              <a:spLocks/>
            </p:cNvSpPr>
            <p:nvPr userDrawn="1"/>
          </p:nvSpPr>
          <p:spPr bwMode="auto">
            <a:xfrm>
              <a:off x="284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72" name="Rectangle 1499"/>
            <p:cNvSpPr>
              <a:spLocks noChangeArrowheads="1"/>
            </p:cNvSpPr>
            <p:nvPr userDrawn="1"/>
          </p:nvSpPr>
          <p:spPr bwMode="auto">
            <a:xfrm>
              <a:off x="282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73" name="Freeform 1500"/>
            <p:cNvSpPr>
              <a:spLocks/>
            </p:cNvSpPr>
            <p:nvPr userDrawn="1"/>
          </p:nvSpPr>
          <p:spPr bwMode="auto">
            <a:xfrm>
              <a:off x="282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74" name="Freeform 1501"/>
            <p:cNvSpPr>
              <a:spLocks/>
            </p:cNvSpPr>
            <p:nvPr userDrawn="1"/>
          </p:nvSpPr>
          <p:spPr bwMode="auto">
            <a:xfrm>
              <a:off x="28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75" name="Freeform 1502"/>
            <p:cNvSpPr>
              <a:spLocks/>
            </p:cNvSpPr>
            <p:nvPr userDrawn="1"/>
          </p:nvSpPr>
          <p:spPr bwMode="auto">
            <a:xfrm>
              <a:off x="281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76" name="Freeform 1503"/>
            <p:cNvSpPr>
              <a:spLocks/>
            </p:cNvSpPr>
            <p:nvPr userDrawn="1"/>
          </p:nvSpPr>
          <p:spPr bwMode="auto">
            <a:xfrm>
              <a:off x="28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77" name="Freeform 1504"/>
            <p:cNvSpPr>
              <a:spLocks/>
            </p:cNvSpPr>
            <p:nvPr userDrawn="1"/>
          </p:nvSpPr>
          <p:spPr bwMode="auto">
            <a:xfrm>
              <a:off x="28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78" name="Freeform 1505"/>
            <p:cNvSpPr>
              <a:spLocks/>
            </p:cNvSpPr>
            <p:nvPr userDrawn="1"/>
          </p:nvSpPr>
          <p:spPr bwMode="auto">
            <a:xfrm>
              <a:off x="28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79" name="Freeform 1506"/>
            <p:cNvSpPr>
              <a:spLocks/>
            </p:cNvSpPr>
            <p:nvPr userDrawn="1"/>
          </p:nvSpPr>
          <p:spPr bwMode="auto">
            <a:xfrm>
              <a:off x="281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80" name="Freeform 1507"/>
            <p:cNvSpPr>
              <a:spLocks/>
            </p:cNvSpPr>
            <p:nvPr userDrawn="1"/>
          </p:nvSpPr>
          <p:spPr bwMode="auto">
            <a:xfrm>
              <a:off x="280" y="21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81" name="Freeform 1508"/>
            <p:cNvSpPr>
              <a:spLocks/>
            </p:cNvSpPr>
            <p:nvPr userDrawn="1"/>
          </p:nvSpPr>
          <p:spPr bwMode="auto">
            <a:xfrm>
              <a:off x="288" y="216"/>
              <a:ext cx="1" cy="1"/>
            </a:xfrm>
            <a:custGeom>
              <a:avLst/>
              <a:gdLst>
                <a:gd name="T0" fmla="*/ 3 w 3"/>
                <a:gd name="T1" fmla="*/ 1 h 2"/>
                <a:gd name="T2" fmla="*/ 3 w 3"/>
                <a:gd name="T3" fmla="*/ 1 h 2"/>
                <a:gd name="T4" fmla="*/ 1 w 3"/>
                <a:gd name="T5" fmla="*/ 2 h 2"/>
                <a:gd name="T6" fmla="*/ 0 w 3"/>
                <a:gd name="T7" fmla="*/ 1 h 2"/>
                <a:gd name="T8" fmla="*/ 1 w 3"/>
                <a:gd name="T9" fmla="*/ 0 h 2"/>
                <a:gd name="T10" fmla="*/ 3 w 3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82" name="Freeform 1509"/>
            <p:cNvSpPr>
              <a:spLocks/>
            </p:cNvSpPr>
            <p:nvPr userDrawn="1"/>
          </p:nvSpPr>
          <p:spPr bwMode="auto">
            <a:xfrm>
              <a:off x="280" y="215"/>
              <a:ext cx="17" cy="0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83" name="Freeform 1510"/>
            <p:cNvSpPr>
              <a:spLocks/>
            </p:cNvSpPr>
            <p:nvPr userDrawn="1"/>
          </p:nvSpPr>
          <p:spPr bwMode="auto">
            <a:xfrm>
              <a:off x="280" y="217"/>
              <a:ext cx="17" cy="1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84" name="Freeform 1511"/>
            <p:cNvSpPr>
              <a:spLocks noEditPoints="1"/>
            </p:cNvSpPr>
            <p:nvPr userDrawn="1"/>
          </p:nvSpPr>
          <p:spPr bwMode="auto">
            <a:xfrm>
              <a:off x="287" y="198"/>
              <a:ext cx="3" cy="9"/>
            </a:xfrm>
            <a:custGeom>
              <a:avLst/>
              <a:gdLst>
                <a:gd name="T0" fmla="*/ 2 w 5"/>
                <a:gd name="T1" fmla="*/ 1 h 21"/>
                <a:gd name="T2" fmla="*/ 2 w 5"/>
                <a:gd name="T3" fmla="*/ 4 h 21"/>
                <a:gd name="T4" fmla="*/ 2 w 5"/>
                <a:gd name="T5" fmla="*/ 1 h 21"/>
                <a:gd name="T6" fmla="*/ 2 w 5"/>
                <a:gd name="T7" fmla="*/ 8 h 21"/>
                <a:gd name="T8" fmla="*/ 4 w 5"/>
                <a:gd name="T9" fmla="*/ 7 h 21"/>
                <a:gd name="T10" fmla="*/ 2 w 5"/>
                <a:gd name="T11" fmla="*/ 5 h 21"/>
                <a:gd name="T12" fmla="*/ 1 w 5"/>
                <a:gd name="T13" fmla="*/ 7 h 21"/>
                <a:gd name="T14" fmla="*/ 2 w 5"/>
                <a:gd name="T15" fmla="*/ 9 h 21"/>
                <a:gd name="T16" fmla="*/ 1 w 5"/>
                <a:gd name="T17" fmla="*/ 10 h 21"/>
                <a:gd name="T18" fmla="*/ 4 w 5"/>
                <a:gd name="T19" fmla="*/ 10 h 21"/>
                <a:gd name="T20" fmla="*/ 2 w 5"/>
                <a:gd name="T21" fmla="*/ 9 h 21"/>
                <a:gd name="T22" fmla="*/ 2 w 5"/>
                <a:gd name="T23" fmla="*/ 12 h 21"/>
                <a:gd name="T24" fmla="*/ 1 w 5"/>
                <a:gd name="T25" fmla="*/ 13 h 21"/>
                <a:gd name="T26" fmla="*/ 3 w 5"/>
                <a:gd name="T27" fmla="*/ 13 h 21"/>
                <a:gd name="T28" fmla="*/ 2 w 5"/>
                <a:gd name="T29" fmla="*/ 12 h 21"/>
                <a:gd name="T30" fmla="*/ 3 w 5"/>
                <a:gd name="T31" fmla="*/ 18 h 21"/>
                <a:gd name="T32" fmla="*/ 2 w 5"/>
                <a:gd name="T33" fmla="*/ 18 h 21"/>
                <a:gd name="T34" fmla="*/ 1 w 5"/>
                <a:gd name="T35" fmla="*/ 19 h 21"/>
                <a:gd name="T36" fmla="*/ 3 w 5"/>
                <a:gd name="T37" fmla="*/ 19 h 21"/>
                <a:gd name="T38" fmla="*/ 3 w 5"/>
                <a:gd name="T39" fmla="*/ 15 h 21"/>
                <a:gd name="T40" fmla="*/ 4 w 5"/>
                <a:gd name="T41" fmla="*/ 16 h 21"/>
                <a:gd name="T42" fmla="*/ 4 w 5"/>
                <a:gd name="T43" fmla="*/ 19 h 21"/>
                <a:gd name="T44" fmla="*/ 1 w 5"/>
                <a:gd name="T45" fmla="*/ 19 h 21"/>
                <a:gd name="T46" fmla="*/ 0 w 5"/>
                <a:gd name="T47" fmla="*/ 16 h 21"/>
                <a:gd name="T48" fmla="*/ 0 w 5"/>
                <a:gd name="T49" fmla="*/ 13 h 21"/>
                <a:gd name="T50" fmla="*/ 0 w 5"/>
                <a:gd name="T51" fmla="*/ 10 h 21"/>
                <a:gd name="T52" fmla="*/ 0 w 5"/>
                <a:gd name="T53" fmla="*/ 7 h 21"/>
                <a:gd name="T54" fmla="*/ 0 w 5"/>
                <a:gd name="T55" fmla="*/ 3 h 21"/>
                <a:gd name="T56" fmla="*/ 5 w 5"/>
                <a:gd name="T57" fmla="*/ 3 h 21"/>
                <a:gd name="T58" fmla="*/ 5 w 5"/>
                <a:gd name="T59" fmla="*/ 7 h 21"/>
                <a:gd name="T60" fmla="*/ 4 w 5"/>
                <a:gd name="T61" fmla="*/ 10 h 21"/>
                <a:gd name="T62" fmla="*/ 4 w 5"/>
                <a:gd name="T63" fmla="*/ 13 h 21"/>
                <a:gd name="T64" fmla="*/ 2 w 5"/>
                <a:gd name="T65" fmla="*/ 15 h 21"/>
                <a:gd name="T66" fmla="*/ 1 w 5"/>
                <a:gd name="T67" fmla="*/ 16 h 21"/>
                <a:gd name="T68" fmla="*/ 3 w 5"/>
                <a:gd name="T69" fmla="*/ 16 h 21"/>
                <a:gd name="T70" fmla="*/ 2 w 5"/>
                <a:gd name="T7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" h="21">
                  <a:moveTo>
                    <a:pt x="2" y="1"/>
                  </a:moveTo>
                  <a:lnTo>
                    <a:pt x="2" y="1"/>
                  </a:lnTo>
                  <a:cubicBezTo>
                    <a:pt x="2" y="1"/>
                    <a:pt x="1" y="2"/>
                    <a:pt x="1" y="3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2"/>
                    <a:pt x="3" y="1"/>
                    <a:pt x="2" y="1"/>
                  </a:cubicBezTo>
                  <a:close/>
                  <a:moveTo>
                    <a:pt x="2" y="8"/>
                  </a:moveTo>
                  <a:lnTo>
                    <a:pt x="2" y="8"/>
                  </a:lnTo>
                  <a:lnTo>
                    <a:pt x="2" y="8"/>
                  </a:lnTo>
                  <a:cubicBezTo>
                    <a:pt x="3" y="8"/>
                    <a:pt x="4" y="7"/>
                    <a:pt x="4" y="7"/>
                  </a:cubicBezTo>
                  <a:cubicBezTo>
                    <a:pt x="4" y="6"/>
                    <a:pt x="3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7"/>
                    <a:pt x="2" y="8"/>
                    <a:pt x="2" y="8"/>
                  </a:cubicBezTo>
                  <a:close/>
                  <a:moveTo>
                    <a:pt x="2" y="9"/>
                  </a:moveTo>
                  <a:lnTo>
                    <a:pt x="2" y="9"/>
                  </a:lnTo>
                  <a:cubicBezTo>
                    <a:pt x="1" y="9"/>
                    <a:pt x="1" y="9"/>
                    <a:pt x="1" y="10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3" y="11"/>
                    <a:pt x="4" y="11"/>
                    <a:pt x="4" y="10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lose/>
                  <a:moveTo>
                    <a:pt x="2" y="12"/>
                  </a:moveTo>
                  <a:lnTo>
                    <a:pt x="2" y="12"/>
                  </a:lnTo>
                  <a:cubicBezTo>
                    <a:pt x="2" y="12"/>
                    <a:pt x="1" y="13"/>
                    <a:pt x="1" y="13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2"/>
                    <a:pt x="3" y="12"/>
                  </a:cubicBezTo>
                  <a:lnTo>
                    <a:pt x="2" y="12"/>
                  </a:lnTo>
                  <a:lnTo>
                    <a:pt x="2" y="12"/>
                  </a:lnTo>
                  <a:close/>
                  <a:moveTo>
                    <a:pt x="3" y="18"/>
                  </a:moveTo>
                  <a:lnTo>
                    <a:pt x="3" y="18"/>
                  </a:lnTo>
                  <a:lnTo>
                    <a:pt x="2" y="18"/>
                  </a:lnTo>
                  <a:lnTo>
                    <a:pt x="2" y="18"/>
                  </a:lnTo>
                  <a:cubicBezTo>
                    <a:pt x="2" y="18"/>
                    <a:pt x="1" y="19"/>
                    <a:pt x="1" y="19"/>
                  </a:cubicBezTo>
                  <a:cubicBezTo>
                    <a:pt x="1" y="20"/>
                    <a:pt x="2" y="20"/>
                    <a:pt x="2" y="20"/>
                  </a:cubicBezTo>
                  <a:cubicBezTo>
                    <a:pt x="3" y="20"/>
                    <a:pt x="3" y="20"/>
                    <a:pt x="3" y="19"/>
                  </a:cubicBezTo>
                  <a:cubicBezTo>
                    <a:pt x="3" y="19"/>
                    <a:pt x="3" y="18"/>
                    <a:pt x="3" y="18"/>
                  </a:cubicBezTo>
                  <a:close/>
                  <a:moveTo>
                    <a:pt x="3" y="15"/>
                  </a:moveTo>
                  <a:lnTo>
                    <a:pt x="3" y="15"/>
                  </a:lnTo>
                  <a:cubicBezTo>
                    <a:pt x="4" y="15"/>
                    <a:pt x="4" y="16"/>
                    <a:pt x="4" y="16"/>
                  </a:cubicBezTo>
                  <a:cubicBezTo>
                    <a:pt x="4" y="17"/>
                    <a:pt x="4" y="17"/>
                    <a:pt x="3" y="18"/>
                  </a:cubicBezTo>
                  <a:cubicBezTo>
                    <a:pt x="4" y="18"/>
                    <a:pt x="4" y="19"/>
                    <a:pt x="4" y="19"/>
                  </a:cubicBezTo>
                  <a:cubicBezTo>
                    <a:pt x="4" y="20"/>
                    <a:pt x="3" y="21"/>
                    <a:pt x="2" y="21"/>
                  </a:cubicBezTo>
                  <a:cubicBezTo>
                    <a:pt x="1" y="21"/>
                    <a:pt x="1" y="20"/>
                    <a:pt x="1" y="19"/>
                  </a:cubicBezTo>
                  <a:cubicBezTo>
                    <a:pt x="1" y="19"/>
                    <a:pt x="1" y="18"/>
                    <a:pt x="1" y="18"/>
                  </a:cubicBezTo>
                  <a:cubicBezTo>
                    <a:pt x="1" y="17"/>
                    <a:pt x="0" y="17"/>
                    <a:pt x="0" y="16"/>
                  </a:cubicBezTo>
                  <a:cubicBezTo>
                    <a:pt x="0" y="16"/>
                    <a:pt x="1" y="15"/>
                    <a:pt x="1" y="15"/>
                  </a:cubicBezTo>
                  <a:cubicBezTo>
                    <a:pt x="1" y="14"/>
                    <a:pt x="0" y="14"/>
                    <a:pt x="0" y="13"/>
                  </a:cubicBezTo>
                  <a:cubicBezTo>
                    <a:pt x="0" y="13"/>
                    <a:pt x="1" y="12"/>
                    <a:pt x="1" y="12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9"/>
                    <a:pt x="0" y="9"/>
                    <a:pt x="1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5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4" y="0"/>
                    <a:pt x="5" y="2"/>
                    <a:pt x="5" y="3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5"/>
                    <a:pt x="5" y="6"/>
                    <a:pt x="5" y="7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4"/>
                    <a:pt x="4" y="14"/>
                    <a:pt x="3" y="15"/>
                  </a:cubicBezTo>
                  <a:close/>
                  <a:moveTo>
                    <a:pt x="2" y="15"/>
                  </a:moveTo>
                  <a:lnTo>
                    <a:pt x="2" y="15"/>
                  </a:lnTo>
                  <a:cubicBezTo>
                    <a:pt x="2" y="15"/>
                    <a:pt x="1" y="16"/>
                    <a:pt x="1" y="16"/>
                  </a:cubicBezTo>
                  <a:cubicBezTo>
                    <a:pt x="1" y="17"/>
                    <a:pt x="2" y="17"/>
                    <a:pt x="2" y="17"/>
                  </a:cubicBezTo>
                  <a:cubicBezTo>
                    <a:pt x="3" y="17"/>
                    <a:pt x="3" y="17"/>
                    <a:pt x="3" y="16"/>
                  </a:cubicBezTo>
                  <a:cubicBezTo>
                    <a:pt x="3" y="16"/>
                    <a:pt x="3" y="15"/>
                    <a:pt x="2" y="15"/>
                  </a:cubicBezTo>
                  <a:lnTo>
                    <a:pt x="2" y="15"/>
                  </a:lnTo>
                  <a:lnTo>
                    <a:pt x="2" y="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85" name="Freeform 1512"/>
            <p:cNvSpPr>
              <a:spLocks/>
            </p:cNvSpPr>
            <p:nvPr userDrawn="1"/>
          </p:nvSpPr>
          <p:spPr bwMode="auto">
            <a:xfrm>
              <a:off x="404" y="362"/>
              <a:ext cx="40" cy="47"/>
            </a:xfrm>
            <a:custGeom>
              <a:avLst/>
              <a:gdLst>
                <a:gd name="T0" fmla="*/ 3 w 88"/>
                <a:gd name="T1" fmla="*/ 61 h 104"/>
                <a:gd name="T2" fmla="*/ 3 w 88"/>
                <a:gd name="T3" fmla="*/ 61 h 104"/>
                <a:gd name="T4" fmla="*/ 3 w 88"/>
                <a:gd name="T5" fmla="*/ 60 h 104"/>
                <a:gd name="T6" fmla="*/ 5 w 88"/>
                <a:gd name="T7" fmla="*/ 57 h 104"/>
                <a:gd name="T8" fmla="*/ 35 w 88"/>
                <a:gd name="T9" fmla="*/ 25 h 104"/>
                <a:gd name="T10" fmla="*/ 34 w 88"/>
                <a:gd name="T11" fmla="*/ 25 h 104"/>
                <a:gd name="T12" fmla="*/ 40 w 88"/>
                <a:gd name="T13" fmla="*/ 16 h 104"/>
                <a:gd name="T14" fmla="*/ 32 w 88"/>
                <a:gd name="T15" fmla="*/ 22 h 104"/>
                <a:gd name="T16" fmla="*/ 32 w 88"/>
                <a:gd name="T17" fmla="*/ 2 h 104"/>
                <a:gd name="T18" fmla="*/ 40 w 88"/>
                <a:gd name="T19" fmla="*/ 8 h 104"/>
                <a:gd name="T20" fmla="*/ 34 w 88"/>
                <a:gd name="T21" fmla="*/ 0 h 104"/>
                <a:gd name="T22" fmla="*/ 54 w 88"/>
                <a:gd name="T23" fmla="*/ 0 h 104"/>
                <a:gd name="T24" fmla="*/ 48 w 88"/>
                <a:gd name="T25" fmla="*/ 8 h 104"/>
                <a:gd name="T26" fmla="*/ 57 w 88"/>
                <a:gd name="T27" fmla="*/ 2 h 104"/>
                <a:gd name="T28" fmla="*/ 57 w 88"/>
                <a:gd name="T29" fmla="*/ 22 h 104"/>
                <a:gd name="T30" fmla="*/ 48 w 88"/>
                <a:gd name="T31" fmla="*/ 16 h 104"/>
                <a:gd name="T32" fmla="*/ 53 w 88"/>
                <a:gd name="T33" fmla="*/ 24 h 104"/>
                <a:gd name="T34" fmla="*/ 54 w 88"/>
                <a:gd name="T35" fmla="*/ 25 h 104"/>
                <a:gd name="T36" fmla="*/ 54 w 88"/>
                <a:gd name="T37" fmla="*/ 25 h 104"/>
                <a:gd name="T38" fmla="*/ 54 w 88"/>
                <a:gd name="T39" fmla="*/ 25 h 104"/>
                <a:gd name="T40" fmla="*/ 83 w 88"/>
                <a:gd name="T41" fmla="*/ 57 h 104"/>
                <a:gd name="T42" fmla="*/ 85 w 88"/>
                <a:gd name="T43" fmla="*/ 60 h 104"/>
                <a:gd name="T44" fmla="*/ 85 w 88"/>
                <a:gd name="T45" fmla="*/ 61 h 104"/>
                <a:gd name="T46" fmla="*/ 88 w 88"/>
                <a:gd name="T47" fmla="*/ 67 h 104"/>
                <a:gd name="T48" fmla="*/ 85 w 88"/>
                <a:gd name="T49" fmla="*/ 73 h 104"/>
                <a:gd name="T50" fmla="*/ 85 w 88"/>
                <a:gd name="T51" fmla="*/ 73 h 104"/>
                <a:gd name="T52" fmla="*/ 82 w 88"/>
                <a:gd name="T53" fmla="*/ 77 h 104"/>
                <a:gd name="T54" fmla="*/ 44 w 88"/>
                <a:gd name="T55" fmla="*/ 104 h 104"/>
                <a:gd name="T56" fmla="*/ 6 w 88"/>
                <a:gd name="T57" fmla="*/ 77 h 104"/>
                <a:gd name="T58" fmla="*/ 3 w 88"/>
                <a:gd name="T59" fmla="*/ 73 h 104"/>
                <a:gd name="T60" fmla="*/ 3 w 88"/>
                <a:gd name="T61" fmla="*/ 73 h 104"/>
                <a:gd name="T62" fmla="*/ 0 w 88"/>
                <a:gd name="T63" fmla="*/ 67 h 104"/>
                <a:gd name="T64" fmla="*/ 3 w 88"/>
                <a:gd name="T65" fmla="*/ 6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8" h="104">
                  <a:moveTo>
                    <a:pt x="3" y="61"/>
                  </a:moveTo>
                  <a:lnTo>
                    <a:pt x="3" y="61"/>
                  </a:lnTo>
                  <a:cubicBezTo>
                    <a:pt x="3" y="61"/>
                    <a:pt x="3" y="60"/>
                    <a:pt x="3" y="60"/>
                  </a:cubicBezTo>
                  <a:cubicBezTo>
                    <a:pt x="3" y="59"/>
                    <a:pt x="3" y="57"/>
                    <a:pt x="5" y="57"/>
                  </a:cubicBezTo>
                  <a:cubicBezTo>
                    <a:pt x="7" y="41"/>
                    <a:pt x="19" y="29"/>
                    <a:pt x="35" y="25"/>
                  </a:cubicBezTo>
                  <a:lnTo>
                    <a:pt x="34" y="25"/>
                  </a:lnTo>
                  <a:cubicBezTo>
                    <a:pt x="36" y="23"/>
                    <a:pt x="40" y="19"/>
                    <a:pt x="40" y="16"/>
                  </a:cubicBezTo>
                  <a:cubicBezTo>
                    <a:pt x="38" y="17"/>
                    <a:pt x="34" y="21"/>
                    <a:pt x="32" y="22"/>
                  </a:cubicBezTo>
                  <a:lnTo>
                    <a:pt x="32" y="2"/>
                  </a:lnTo>
                  <a:cubicBezTo>
                    <a:pt x="34" y="4"/>
                    <a:pt x="38" y="8"/>
                    <a:pt x="40" y="8"/>
                  </a:cubicBezTo>
                  <a:cubicBezTo>
                    <a:pt x="40" y="6"/>
                    <a:pt x="36" y="2"/>
                    <a:pt x="34" y="0"/>
                  </a:cubicBezTo>
                  <a:lnTo>
                    <a:pt x="54" y="0"/>
                  </a:lnTo>
                  <a:cubicBezTo>
                    <a:pt x="53" y="2"/>
                    <a:pt x="49" y="6"/>
                    <a:pt x="48" y="8"/>
                  </a:cubicBezTo>
                  <a:cubicBezTo>
                    <a:pt x="51" y="8"/>
                    <a:pt x="55" y="4"/>
                    <a:pt x="57" y="2"/>
                  </a:cubicBezTo>
                  <a:lnTo>
                    <a:pt x="57" y="22"/>
                  </a:lnTo>
                  <a:cubicBezTo>
                    <a:pt x="55" y="21"/>
                    <a:pt x="51" y="17"/>
                    <a:pt x="48" y="16"/>
                  </a:cubicBezTo>
                  <a:cubicBezTo>
                    <a:pt x="49" y="18"/>
                    <a:pt x="51" y="21"/>
                    <a:pt x="53" y="24"/>
                  </a:cubicBezTo>
                  <a:cubicBezTo>
                    <a:pt x="54" y="24"/>
                    <a:pt x="54" y="24"/>
                    <a:pt x="54" y="25"/>
                  </a:cubicBezTo>
                  <a:lnTo>
                    <a:pt x="54" y="25"/>
                  </a:lnTo>
                  <a:cubicBezTo>
                    <a:pt x="54" y="25"/>
                    <a:pt x="54" y="25"/>
                    <a:pt x="54" y="25"/>
                  </a:cubicBezTo>
                  <a:cubicBezTo>
                    <a:pt x="69" y="29"/>
                    <a:pt x="81" y="42"/>
                    <a:pt x="83" y="57"/>
                  </a:cubicBezTo>
                  <a:cubicBezTo>
                    <a:pt x="84" y="58"/>
                    <a:pt x="85" y="59"/>
                    <a:pt x="85" y="60"/>
                  </a:cubicBezTo>
                  <a:cubicBezTo>
                    <a:pt x="85" y="60"/>
                    <a:pt x="85" y="61"/>
                    <a:pt x="85" y="61"/>
                  </a:cubicBezTo>
                  <a:cubicBezTo>
                    <a:pt x="87" y="62"/>
                    <a:pt x="88" y="65"/>
                    <a:pt x="88" y="67"/>
                  </a:cubicBezTo>
                  <a:cubicBezTo>
                    <a:pt x="88" y="69"/>
                    <a:pt x="87" y="71"/>
                    <a:pt x="85" y="73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5" y="75"/>
                    <a:pt x="83" y="77"/>
                    <a:pt x="82" y="77"/>
                  </a:cubicBezTo>
                  <a:cubicBezTo>
                    <a:pt x="76" y="93"/>
                    <a:pt x="62" y="104"/>
                    <a:pt x="44" y="104"/>
                  </a:cubicBezTo>
                  <a:cubicBezTo>
                    <a:pt x="26" y="104"/>
                    <a:pt x="11" y="93"/>
                    <a:pt x="6" y="77"/>
                  </a:cubicBezTo>
                  <a:cubicBezTo>
                    <a:pt x="4" y="77"/>
                    <a:pt x="3" y="76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1" y="71"/>
                    <a:pt x="0" y="69"/>
                    <a:pt x="0" y="67"/>
                  </a:cubicBezTo>
                  <a:cubicBezTo>
                    <a:pt x="0" y="65"/>
                    <a:pt x="1" y="62"/>
                    <a:pt x="3" y="6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86" name="Freeform 1513"/>
            <p:cNvSpPr>
              <a:spLocks/>
            </p:cNvSpPr>
            <p:nvPr userDrawn="1"/>
          </p:nvSpPr>
          <p:spPr bwMode="auto">
            <a:xfrm>
              <a:off x="408" y="396"/>
              <a:ext cx="32" cy="11"/>
            </a:xfrm>
            <a:custGeom>
              <a:avLst/>
              <a:gdLst>
                <a:gd name="T0" fmla="*/ 70 w 70"/>
                <a:gd name="T1" fmla="*/ 2 h 26"/>
                <a:gd name="T2" fmla="*/ 70 w 70"/>
                <a:gd name="T3" fmla="*/ 2 h 26"/>
                <a:gd name="T4" fmla="*/ 35 w 70"/>
                <a:gd name="T5" fmla="*/ 26 h 26"/>
                <a:gd name="T6" fmla="*/ 0 w 70"/>
                <a:gd name="T7" fmla="*/ 2 h 26"/>
                <a:gd name="T8" fmla="*/ 70 w 70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26">
                  <a:moveTo>
                    <a:pt x="70" y="2"/>
                  </a:moveTo>
                  <a:lnTo>
                    <a:pt x="70" y="2"/>
                  </a:lnTo>
                  <a:cubicBezTo>
                    <a:pt x="64" y="16"/>
                    <a:pt x="51" y="26"/>
                    <a:pt x="35" y="26"/>
                  </a:cubicBezTo>
                  <a:cubicBezTo>
                    <a:pt x="19" y="26"/>
                    <a:pt x="6" y="16"/>
                    <a:pt x="0" y="2"/>
                  </a:cubicBezTo>
                  <a:cubicBezTo>
                    <a:pt x="24" y="0"/>
                    <a:pt x="46" y="0"/>
                    <a:pt x="7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87" name="Freeform 1514"/>
            <p:cNvSpPr>
              <a:spLocks/>
            </p:cNvSpPr>
            <p:nvPr userDrawn="1"/>
          </p:nvSpPr>
          <p:spPr bwMode="auto">
            <a:xfrm>
              <a:off x="429" y="375"/>
              <a:ext cx="11" cy="12"/>
            </a:xfrm>
            <a:custGeom>
              <a:avLst/>
              <a:gdLst>
                <a:gd name="T0" fmla="*/ 0 w 25"/>
                <a:gd name="T1" fmla="*/ 0 h 27"/>
                <a:gd name="T2" fmla="*/ 0 w 25"/>
                <a:gd name="T3" fmla="*/ 0 h 27"/>
                <a:gd name="T4" fmla="*/ 25 w 25"/>
                <a:gd name="T5" fmla="*/ 27 h 27"/>
                <a:gd name="T6" fmla="*/ 0 w 25"/>
                <a:gd name="T7" fmla="*/ 25 h 27"/>
                <a:gd name="T8" fmla="*/ 0 w 25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0" y="0"/>
                  </a:moveTo>
                  <a:lnTo>
                    <a:pt x="0" y="0"/>
                  </a:lnTo>
                  <a:cubicBezTo>
                    <a:pt x="12" y="4"/>
                    <a:pt x="22" y="14"/>
                    <a:pt x="25" y="27"/>
                  </a:cubicBezTo>
                  <a:cubicBezTo>
                    <a:pt x="17" y="26"/>
                    <a:pt x="8" y="26"/>
                    <a:pt x="0" y="25"/>
                  </a:cubicBezTo>
                  <a:cubicBezTo>
                    <a:pt x="0" y="17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88" name="Freeform 1515"/>
            <p:cNvSpPr>
              <a:spLocks/>
            </p:cNvSpPr>
            <p:nvPr userDrawn="1"/>
          </p:nvSpPr>
          <p:spPr bwMode="auto">
            <a:xfrm>
              <a:off x="408" y="374"/>
              <a:ext cx="11" cy="13"/>
            </a:xfrm>
            <a:custGeom>
              <a:avLst/>
              <a:gdLst>
                <a:gd name="T0" fmla="*/ 0 w 26"/>
                <a:gd name="T1" fmla="*/ 28 h 28"/>
                <a:gd name="T2" fmla="*/ 0 w 26"/>
                <a:gd name="T3" fmla="*/ 28 h 28"/>
                <a:gd name="T4" fmla="*/ 26 w 26"/>
                <a:gd name="T5" fmla="*/ 0 h 28"/>
                <a:gd name="T6" fmla="*/ 26 w 26"/>
                <a:gd name="T7" fmla="*/ 26 h 28"/>
                <a:gd name="T8" fmla="*/ 0 w 2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8">
                  <a:moveTo>
                    <a:pt x="0" y="28"/>
                  </a:moveTo>
                  <a:lnTo>
                    <a:pt x="0" y="28"/>
                  </a:lnTo>
                  <a:cubicBezTo>
                    <a:pt x="3" y="15"/>
                    <a:pt x="13" y="4"/>
                    <a:pt x="26" y="0"/>
                  </a:cubicBezTo>
                  <a:cubicBezTo>
                    <a:pt x="26" y="9"/>
                    <a:pt x="26" y="18"/>
                    <a:pt x="26" y="26"/>
                  </a:cubicBezTo>
                  <a:cubicBezTo>
                    <a:pt x="17" y="27"/>
                    <a:pt x="9" y="27"/>
                    <a:pt x="0" y="2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89" name="Freeform 1516"/>
            <p:cNvSpPr>
              <a:spLocks/>
            </p:cNvSpPr>
            <p:nvPr userDrawn="1"/>
          </p:nvSpPr>
          <p:spPr bwMode="auto">
            <a:xfrm>
              <a:off x="406" y="393"/>
              <a:ext cx="35" cy="3"/>
            </a:xfrm>
            <a:custGeom>
              <a:avLst/>
              <a:gdLst>
                <a:gd name="T0" fmla="*/ 77 w 77"/>
                <a:gd name="T1" fmla="*/ 2 h 5"/>
                <a:gd name="T2" fmla="*/ 77 w 77"/>
                <a:gd name="T3" fmla="*/ 2 h 5"/>
                <a:gd name="T4" fmla="*/ 77 w 77"/>
                <a:gd name="T5" fmla="*/ 3 h 5"/>
                <a:gd name="T6" fmla="*/ 76 w 77"/>
                <a:gd name="T7" fmla="*/ 5 h 5"/>
                <a:gd name="T8" fmla="*/ 2 w 77"/>
                <a:gd name="T9" fmla="*/ 5 h 5"/>
                <a:gd name="T10" fmla="*/ 0 w 77"/>
                <a:gd name="T11" fmla="*/ 3 h 5"/>
                <a:gd name="T12" fmla="*/ 1 w 77"/>
                <a:gd name="T13" fmla="*/ 2 h 5"/>
                <a:gd name="T14" fmla="*/ 3 w 77"/>
                <a:gd name="T15" fmla="*/ 2 h 5"/>
                <a:gd name="T16" fmla="*/ 74 w 77"/>
                <a:gd name="T17" fmla="*/ 2 h 5"/>
                <a:gd name="T18" fmla="*/ 77 w 77"/>
                <a:gd name="T1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5">
                  <a:moveTo>
                    <a:pt x="77" y="2"/>
                  </a:moveTo>
                  <a:lnTo>
                    <a:pt x="77" y="2"/>
                  </a:lnTo>
                  <a:cubicBezTo>
                    <a:pt x="77" y="3"/>
                    <a:pt x="77" y="3"/>
                    <a:pt x="77" y="3"/>
                  </a:cubicBezTo>
                  <a:cubicBezTo>
                    <a:pt x="77" y="4"/>
                    <a:pt x="77" y="5"/>
                    <a:pt x="76" y="5"/>
                  </a:cubicBezTo>
                  <a:cubicBezTo>
                    <a:pt x="51" y="2"/>
                    <a:pt x="27" y="2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27" y="0"/>
                    <a:pt x="50" y="0"/>
                    <a:pt x="74" y="2"/>
                  </a:cubicBezTo>
                  <a:cubicBezTo>
                    <a:pt x="75" y="2"/>
                    <a:pt x="76" y="2"/>
                    <a:pt x="7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90" name="Freeform 1517"/>
            <p:cNvSpPr>
              <a:spLocks/>
            </p:cNvSpPr>
            <p:nvPr userDrawn="1"/>
          </p:nvSpPr>
          <p:spPr bwMode="auto">
            <a:xfrm>
              <a:off x="427" y="373"/>
              <a:ext cx="14" cy="16"/>
            </a:xfrm>
            <a:custGeom>
              <a:avLst/>
              <a:gdLst>
                <a:gd name="T0" fmla="*/ 0 w 32"/>
                <a:gd name="T1" fmla="*/ 1 h 36"/>
                <a:gd name="T2" fmla="*/ 0 w 32"/>
                <a:gd name="T3" fmla="*/ 1 h 36"/>
                <a:gd name="T4" fmla="*/ 1 w 32"/>
                <a:gd name="T5" fmla="*/ 0 h 36"/>
                <a:gd name="T6" fmla="*/ 2 w 32"/>
                <a:gd name="T7" fmla="*/ 2 h 36"/>
                <a:gd name="T8" fmla="*/ 3 w 32"/>
                <a:gd name="T9" fmla="*/ 32 h 36"/>
                <a:gd name="T10" fmla="*/ 31 w 32"/>
                <a:gd name="T11" fmla="*/ 33 h 36"/>
                <a:gd name="T12" fmla="*/ 32 w 32"/>
                <a:gd name="T13" fmla="*/ 35 h 36"/>
                <a:gd name="T14" fmla="*/ 32 w 32"/>
                <a:gd name="T15" fmla="*/ 36 h 36"/>
                <a:gd name="T16" fmla="*/ 30 w 32"/>
                <a:gd name="T17" fmla="*/ 35 h 36"/>
                <a:gd name="T18" fmla="*/ 1 w 32"/>
                <a:gd name="T19" fmla="*/ 34 h 36"/>
                <a:gd name="T20" fmla="*/ 0 w 32"/>
                <a:gd name="T21" fmla="*/ 3 h 36"/>
                <a:gd name="T22" fmla="*/ 0 w 32"/>
                <a:gd name="T23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6">
                  <a:moveTo>
                    <a:pt x="0" y="1"/>
                  </a:move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12"/>
                    <a:pt x="3" y="22"/>
                    <a:pt x="3" y="32"/>
                  </a:cubicBezTo>
                  <a:cubicBezTo>
                    <a:pt x="12" y="32"/>
                    <a:pt x="21" y="33"/>
                    <a:pt x="31" y="33"/>
                  </a:cubicBezTo>
                  <a:cubicBezTo>
                    <a:pt x="32" y="34"/>
                    <a:pt x="32" y="34"/>
                    <a:pt x="32" y="35"/>
                  </a:cubicBezTo>
                  <a:cubicBezTo>
                    <a:pt x="32" y="35"/>
                    <a:pt x="32" y="36"/>
                    <a:pt x="32" y="36"/>
                  </a:cubicBezTo>
                  <a:cubicBezTo>
                    <a:pt x="31" y="36"/>
                    <a:pt x="30" y="35"/>
                    <a:pt x="30" y="35"/>
                  </a:cubicBezTo>
                  <a:cubicBezTo>
                    <a:pt x="20" y="35"/>
                    <a:pt x="10" y="34"/>
                    <a:pt x="1" y="34"/>
                  </a:cubicBezTo>
                  <a:cubicBezTo>
                    <a:pt x="1" y="24"/>
                    <a:pt x="1" y="14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91" name="Freeform 1518"/>
            <p:cNvSpPr>
              <a:spLocks/>
            </p:cNvSpPr>
            <p:nvPr userDrawn="1"/>
          </p:nvSpPr>
          <p:spPr bwMode="auto">
            <a:xfrm>
              <a:off x="406" y="373"/>
              <a:ext cx="16" cy="16"/>
            </a:xfrm>
            <a:custGeom>
              <a:avLst/>
              <a:gdLst>
                <a:gd name="T0" fmla="*/ 1 w 34"/>
                <a:gd name="T1" fmla="*/ 36 h 36"/>
                <a:gd name="T2" fmla="*/ 1 w 34"/>
                <a:gd name="T3" fmla="*/ 36 h 36"/>
                <a:gd name="T4" fmla="*/ 0 w 34"/>
                <a:gd name="T5" fmla="*/ 35 h 36"/>
                <a:gd name="T6" fmla="*/ 2 w 34"/>
                <a:gd name="T7" fmla="*/ 33 h 36"/>
                <a:gd name="T8" fmla="*/ 32 w 34"/>
                <a:gd name="T9" fmla="*/ 32 h 36"/>
                <a:gd name="T10" fmla="*/ 32 w 34"/>
                <a:gd name="T11" fmla="*/ 2 h 36"/>
                <a:gd name="T12" fmla="*/ 33 w 34"/>
                <a:gd name="T13" fmla="*/ 0 h 36"/>
                <a:gd name="T14" fmla="*/ 34 w 34"/>
                <a:gd name="T15" fmla="*/ 1 h 36"/>
                <a:gd name="T16" fmla="*/ 34 w 34"/>
                <a:gd name="T17" fmla="*/ 3 h 36"/>
                <a:gd name="T18" fmla="*/ 34 w 34"/>
                <a:gd name="T19" fmla="*/ 34 h 36"/>
                <a:gd name="T20" fmla="*/ 3 w 34"/>
                <a:gd name="T21" fmla="*/ 35 h 36"/>
                <a:gd name="T22" fmla="*/ 1 w 34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6">
                  <a:moveTo>
                    <a:pt x="1" y="36"/>
                  </a:moveTo>
                  <a:lnTo>
                    <a:pt x="1" y="36"/>
                  </a:lnTo>
                  <a:cubicBezTo>
                    <a:pt x="0" y="36"/>
                    <a:pt x="0" y="35"/>
                    <a:pt x="0" y="35"/>
                  </a:cubicBezTo>
                  <a:cubicBezTo>
                    <a:pt x="0" y="34"/>
                    <a:pt x="1" y="34"/>
                    <a:pt x="2" y="33"/>
                  </a:cubicBezTo>
                  <a:cubicBezTo>
                    <a:pt x="12" y="33"/>
                    <a:pt x="21" y="32"/>
                    <a:pt x="32" y="32"/>
                  </a:cubicBezTo>
                  <a:cubicBezTo>
                    <a:pt x="32" y="22"/>
                    <a:pt x="32" y="12"/>
                    <a:pt x="32" y="2"/>
                  </a:cubicBezTo>
                  <a:cubicBezTo>
                    <a:pt x="32" y="1"/>
                    <a:pt x="32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4" y="2"/>
                    <a:pt x="34" y="2"/>
                    <a:pt x="34" y="3"/>
                  </a:cubicBezTo>
                  <a:cubicBezTo>
                    <a:pt x="34" y="14"/>
                    <a:pt x="34" y="24"/>
                    <a:pt x="34" y="34"/>
                  </a:cubicBezTo>
                  <a:cubicBezTo>
                    <a:pt x="23" y="34"/>
                    <a:pt x="13" y="34"/>
                    <a:pt x="3" y="35"/>
                  </a:cubicBezTo>
                  <a:cubicBezTo>
                    <a:pt x="2" y="35"/>
                    <a:pt x="1" y="36"/>
                    <a:pt x="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92" name="Freeform 1519"/>
            <p:cNvSpPr>
              <a:spLocks noEditPoints="1"/>
            </p:cNvSpPr>
            <p:nvPr userDrawn="1"/>
          </p:nvSpPr>
          <p:spPr bwMode="auto">
            <a:xfrm>
              <a:off x="406" y="373"/>
              <a:ext cx="36" cy="21"/>
            </a:xfrm>
            <a:custGeom>
              <a:avLst/>
              <a:gdLst>
                <a:gd name="T0" fmla="*/ 47 w 81"/>
                <a:gd name="T1" fmla="*/ 36 h 47"/>
                <a:gd name="T2" fmla="*/ 46 w 81"/>
                <a:gd name="T3" fmla="*/ 36 h 47"/>
                <a:gd name="T4" fmla="*/ 55 w 81"/>
                <a:gd name="T5" fmla="*/ 39 h 47"/>
                <a:gd name="T6" fmla="*/ 66 w 81"/>
                <a:gd name="T7" fmla="*/ 37 h 47"/>
                <a:gd name="T8" fmla="*/ 71 w 81"/>
                <a:gd name="T9" fmla="*/ 38 h 47"/>
                <a:gd name="T10" fmla="*/ 75 w 81"/>
                <a:gd name="T11" fmla="*/ 47 h 47"/>
                <a:gd name="T12" fmla="*/ 75 w 81"/>
                <a:gd name="T13" fmla="*/ 47 h 47"/>
                <a:gd name="T14" fmla="*/ 64 w 81"/>
                <a:gd name="T15" fmla="*/ 43 h 47"/>
                <a:gd name="T16" fmla="*/ 52 w 81"/>
                <a:gd name="T17" fmla="*/ 45 h 47"/>
                <a:gd name="T18" fmla="*/ 48 w 81"/>
                <a:gd name="T19" fmla="*/ 45 h 47"/>
                <a:gd name="T20" fmla="*/ 40 w 81"/>
                <a:gd name="T21" fmla="*/ 45 h 47"/>
                <a:gd name="T22" fmla="*/ 40 w 81"/>
                <a:gd name="T23" fmla="*/ 45 h 47"/>
                <a:gd name="T24" fmla="*/ 27 w 81"/>
                <a:gd name="T25" fmla="*/ 43 h 47"/>
                <a:gd name="T26" fmla="*/ 16 w 81"/>
                <a:gd name="T27" fmla="*/ 46 h 47"/>
                <a:gd name="T28" fmla="*/ 11 w 81"/>
                <a:gd name="T29" fmla="*/ 46 h 47"/>
                <a:gd name="T30" fmla="*/ 6 w 81"/>
                <a:gd name="T31" fmla="*/ 38 h 47"/>
                <a:gd name="T32" fmla="*/ 6 w 81"/>
                <a:gd name="T33" fmla="*/ 38 h 47"/>
                <a:gd name="T34" fmla="*/ 18 w 81"/>
                <a:gd name="T35" fmla="*/ 39 h 47"/>
                <a:gd name="T36" fmla="*/ 29 w 81"/>
                <a:gd name="T37" fmla="*/ 37 h 47"/>
                <a:gd name="T38" fmla="*/ 34 w 81"/>
                <a:gd name="T39" fmla="*/ 37 h 47"/>
                <a:gd name="T40" fmla="*/ 39 w 81"/>
                <a:gd name="T41" fmla="*/ 35 h 47"/>
                <a:gd name="T42" fmla="*/ 37 w 81"/>
                <a:gd name="T43" fmla="*/ 28 h 47"/>
                <a:gd name="T44" fmla="*/ 37 w 81"/>
                <a:gd name="T45" fmla="*/ 19 h 47"/>
                <a:gd name="T46" fmla="*/ 37 w 81"/>
                <a:gd name="T47" fmla="*/ 19 h 47"/>
                <a:gd name="T48" fmla="*/ 39 w 81"/>
                <a:gd name="T49" fmla="*/ 8 h 47"/>
                <a:gd name="T50" fmla="*/ 46 w 81"/>
                <a:gd name="T51" fmla="*/ 10 h 47"/>
                <a:gd name="T52" fmla="*/ 46 w 81"/>
                <a:gd name="T53" fmla="*/ 15 h 47"/>
                <a:gd name="T54" fmla="*/ 46 w 81"/>
                <a:gd name="T55" fmla="*/ 24 h 47"/>
                <a:gd name="T56" fmla="*/ 46 w 81"/>
                <a:gd name="T57" fmla="*/ 24 h 47"/>
                <a:gd name="T58" fmla="*/ 4 w 81"/>
                <a:gd name="T59" fmla="*/ 39 h 47"/>
                <a:gd name="T60" fmla="*/ 0 w 81"/>
                <a:gd name="T61" fmla="*/ 42 h 47"/>
                <a:gd name="T62" fmla="*/ 6 w 81"/>
                <a:gd name="T63" fmla="*/ 42 h 47"/>
                <a:gd name="T64" fmla="*/ 81 w 81"/>
                <a:gd name="T65" fmla="*/ 44 h 47"/>
                <a:gd name="T66" fmla="*/ 80 w 81"/>
                <a:gd name="T67" fmla="*/ 39 h 47"/>
                <a:gd name="T68" fmla="*/ 80 w 81"/>
                <a:gd name="T69" fmla="*/ 42 h 47"/>
                <a:gd name="T70" fmla="*/ 44 w 81"/>
                <a:gd name="T71" fmla="*/ 31 h 47"/>
                <a:gd name="T72" fmla="*/ 41 w 81"/>
                <a:gd name="T73" fmla="*/ 35 h 47"/>
                <a:gd name="T74" fmla="*/ 44 w 81"/>
                <a:gd name="T75" fmla="*/ 22 h 47"/>
                <a:gd name="T76" fmla="*/ 41 w 81"/>
                <a:gd name="T77" fmla="*/ 18 h 47"/>
                <a:gd name="T78" fmla="*/ 41 w 81"/>
                <a:gd name="T79" fmla="*/ 18 h 47"/>
                <a:gd name="T80" fmla="*/ 44 w 81"/>
                <a:gd name="T81" fmla="*/ 13 h 47"/>
                <a:gd name="T82" fmla="*/ 41 w 81"/>
                <a:gd name="T83" fmla="*/ 17 h 47"/>
                <a:gd name="T84" fmla="*/ 44 w 81"/>
                <a:gd name="T85" fmla="*/ 3 h 47"/>
                <a:gd name="T86" fmla="*/ 41 w 81"/>
                <a:gd name="T87" fmla="*/ 0 h 47"/>
                <a:gd name="T88" fmla="*/ 41 w 81"/>
                <a:gd name="T89" fmla="*/ 0 h 47"/>
                <a:gd name="T90" fmla="*/ 34 w 81"/>
                <a:gd name="T91" fmla="*/ 41 h 47"/>
                <a:gd name="T92" fmla="*/ 32 w 81"/>
                <a:gd name="T93" fmla="*/ 44 h 47"/>
                <a:gd name="T94" fmla="*/ 25 w 81"/>
                <a:gd name="T95" fmla="*/ 41 h 47"/>
                <a:gd name="T96" fmla="*/ 22 w 81"/>
                <a:gd name="T97" fmla="*/ 37 h 47"/>
                <a:gd name="T98" fmla="*/ 22 w 81"/>
                <a:gd name="T99" fmla="*/ 37 h 47"/>
                <a:gd name="T100" fmla="*/ 16 w 81"/>
                <a:gd name="T101" fmla="*/ 42 h 47"/>
                <a:gd name="T102" fmla="*/ 13 w 81"/>
                <a:gd name="T103" fmla="*/ 45 h 47"/>
                <a:gd name="T104" fmla="*/ 71 w 81"/>
                <a:gd name="T105" fmla="*/ 42 h 47"/>
                <a:gd name="T106" fmla="*/ 69 w 81"/>
                <a:gd name="T107" fmla="*/ 38 h 47"/>
                <a:gd name="T108" fmla="*/ 69 w 81"/>
                <a:gd name="T109" fmla="*/ 38 h 47"/>
                <a:gd name="T110" fmla="*/ 62 w 81"/>
                <a:gd name="T111" fmla="*/ 41 h 47"/>
                <a:gd name="T112" fmla="*/ 59 w 81"/>
                <a:gd name="T113" fmla="*/ 45 h 47"/>
                <a:gd name="T114" fmla="*/ 53 w 81"/>
                <a:gd name="T115" fmla="*/ 40 h 47"/>
                <a:gd name="T116" fmla="*/ 50 w 81"/>
                <a:gd name="T117" fmla="*/ 37 h 47"/>
                <a:gd name="T118" fmla="*/ 50 w 81"/>
                <a:gd name="T119" fmla="*/ 37 h 47"/>
                <a:gd name="T120" fmla="*/ 43 w 81"/>
                <a:gd name="T121" fmla="*/ 40 h 47"/>
                <a:gd name="T122" fmla="*/ 41 w 81"/>
                <a:gd name="T123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1" h="47">
                  <a:moveTo>
                    <a:pt x="46" y="36"/>
                  </a:moveTo>
                  <a:lnTo>
                    <a:pt x="46" y="36"/>
                  </a:lnTo>
                  <a:cubicBezTo>
                    <a:pt x="46" y="36"/>
                    <a:pt x="46" y="36"/>
                    <a:pt x="47" y="36"/>
                  </a:cubicBezTo>
                  <a:lnTo>
                    <a:pt x="47" y="36"/>
                  </a:lnTo>
                  <a:cubicBezTo>
                    <a:pt x="46" y="37"/>
                    <a:pt x="46" y="38"/>
                    <a:pt x="46" y="38"/>
                  </a:cubicBezTo>
                  <a:cubicBezTo>
                    <a:pt x="45" y="37"/>
                    <a:pt x="44" y="36"/>
                    <a:pt x="43" y="36"/>
                  </a:cubicBezTo>
                  <a:cubicBezTo>
                    <a:pt x="45" y="35"/>
                    <a:pt x="46" y="34"/>
                    <a:pt x="46" y="33"/>
                  </a:cubicBezTo>
                  <a:lnTo>
                    <a:pt x="46" y="36"/>
                  </a:lnTo>
                  <a:close/>
                  <a:moveTo>
                    <a:pt x="53" y="37"/>
                  </a:moveTo>
                  <a:lnTo>
                    <a:pt x="53" y="37"/>
                  </a:lnTo>
                  <a:lnTo>
                    <a:pt x="57" y="37"/>
                  </a:lnTo>
                  <a:cubicBezTo>
                    <a:pt x="56" y="37"/>
                    <a:pt x="55" y="38"/>
                    <a:pt x="55" y="39"/>
                  </a:cubicBezTo>
                  <a:cubicBezTo>
                    <a:pt x="55" y="38"/>
                    <a:pt x="54" y="37"/>
                    <a:pt x="53" y="37"/>
                  </a:cubicBezTo>
                  <a:close/>
                  <a:moveTo>
                    <a:pt x="62" y="37"/>
                  </a:moveTo>
                  <a:lnTo>
                    <a:pt x="62" y="37"/>
                  </a:lnTo>
                  <a:cubicBezTo>
                    <a:pt x="64" y="37"/>
                    <a:pt x="65" y="37"/>
                    <a:pt x="66" y="37"/>
                  </a:cubicBezTo>
                  <a:cubicBezTo>
                    <a:pt x="65" y="38"/>
                    <a:pt x="65" y="38"/>
                    <a:pt x="64" y="39"/>
                  </a:cubicBezTo>
                  <a:cubicBezTo>
                    <a:pt x="64" y="38"/>
                    <a:pt x="63" y="38"/>
                    <a:pt x="62" y="37"/>
                  </a:cubicBezTo>
                  <a:close/>
                  <a:moveTo>
                    <a:pt x="71" y="38"/>
                  </a:moveTo>
                  <a:lnTo>
                    <a:pt x="71" y="38"/>
                  </a:lnTo>
                  <a:cubicBezTo>
                    <a:pt x="73" y="38"/>
                    <a:pt x="74" y="38"/>
                    <a:pt x="76" y="38"/>
                  </a:cubicBezTo>
                  <a:cubicBezTo>
                    <a:pt x="75" y="38"/>
                    <a:pt x="74" y="39"/>
                    <a:pt x="73" y="40"/>
                  </a:cubicBezTo>
                  <a:cubicBezTo>
                    <a:pt x="73" y="39"/>
                    <a:pt x="72" y="38"/>
                    <a:pt x="71" y="38"/>
                  </a:cubicBezTo>
                  <a:close/>
                  <a:moveTo>
                    <a:pt x="75" y="47"/>
                  </a:moveTo>
                  <a:lnTo>
                    <a:pt x="75" y="47"/>
                  </a:lnTo>
                  <a:cubicBezTo>
                    <a:pt x="73" y="46"/>
                    <a:pt x="72" y="46"/>
                    <a:pt x="71" y="46"/>
                  </a:cubicBezTo>
                  <a:cubicBezTo>
                    <a:pt x="72" y="46"/>
                    <a:pt x="72" y="45"/>
                    <a:pt x="73" y="44"/>
                  </a:cubicBezTo>
                  <a:cubicBezTo>
                    <a:pt x="73" y="45"/>
                    <a:pt x="74" y="46"/>
                    <a:pt x="75" y="47"/>
                  </a:cubicBezTo>
                  <a:close/>
                  <a:moveTo>
                    <a:pt x="65" y="46"/>
                  </a:moveTo>
                  <a:lnTo>
                    <a:pt x="65" y="46"/>
                  </a:lnTo>
                  <a:cubicBezTo>
                    <a:pt x="64" y="46"/>
                    <a:pt x="63" y="46"/>
                    <a:pt x="62" y="46"/>
                  </a:cubicBezTo>
                  <a:cubicBezTo>
                    <a:pt x="63" y="45"/>
                    <a:pt x="63" y="44"/>
                    <a:pt x="64" y="43"/>
                  </a:cubicBezTo>
                  <a:cubicBezTo>
                    <a:pt x="64" y="44"/>
                    <a:pt x="65" y="45"/>
                    <a:pt x="65" y="46"/>
                  </a:cubicBezTo>
                  <a:close/>
                  <a:moveTo>
                    <a:pt x="56" y="45"/>
                  </a:moveTo>
                  <a:lnTo>
                    <a:pt x="56" y="45"/>
                  </a:lnTo>
                  <a:cubicBezTo>
                    <a:pt x="55" y="45"/>
                    <a:pt x="54" y="45"/>
                    <a:pt x="52" y="45"/>
                  </a:cubicBezTo>
                  <a:cubicBezTo>
                    <a:pt x="53" y="45"/>
                    <a:pt x="54" y="44"/>
                    <a:pt x="55" y="43"/>
                  </a:cubicBezTo>
                  <a:cubicBezTo>
                    <a:pt x="55" y="44"/>
                    <a:pt x="56" y="45"/>
                    <a:pt x="56" y="45"/>
                  </a:cubicBezTo>
                  <a:close/>
                  <a:moveTo>
                    <a:pt x="48" y="45"/>
                  </a:moveTo>
                  <a:lnTo>
                    <a:pt x="48" y="45"/>
                  </a:lnTo>
                  <a:cubicBezTo>
                    <a:pt x="46" y="45"/>
                    <a:pt x="44" y="45"/>
                    <a:pt x="42" y="45"/>
                  </a:cubicBezTo>
                  <a:cubicBezTo>
                    <a:pt x="43" y="45"/>
                    <a:pt x="45" y="44"/>
                    <a:pt x="45" y="42"/>
                  </a:cubicBezTo>
                  <a:cubicBezTo>
                    <a:pt x="46" y="43"/>
                    <a:pt x="47" y="44"/>
                    <a:pt x="48" y="45"/>
                  </a:cubicBezTo>
                  <a:close/>
                  <a:moveTo>
                    <a:pt x="40" y="45"/>
                  </a:moveTo>
                  <a:lnTo>
                    <a:pt x="40" y="45"/>
                  </a:lnTo>
                  <a:cubicBezTo>
                    <a:pt x="38" y="45"/>
                    <a:pt x="36" y="45"/>
                    <a:pt x="34" y="45"/>
                  </a:cubicBezTo>
                  <a:cubicBezTo>
                    <a:pt x="35" y="44"/>
                    <a:pt x="36" y="43"/>
                    <a:pt x="36" y="42"/>
                  </a:cubicBezTo>
                  <a:cubicBezTo>
                    <a:pt x="37" y="44"/>
                    <a:pt x="38" y="45"/>
                    <a:pt x="40" y="45"/>
                  </a:cubicBezTo>
                  <a:close/>
                  <a:moveTo>
                    <a:pt x="29" y="45"/>
                  </a:moveTo>
                  <a:lnTo>
                    <a:pt x="29" y="45"/>
                  </a:lnTo>
                  <a:cubicBezTo>
                    <a:pt x="28" y="45"/>
                    <a:pt x="27" y="45"/>
                    <a:pt x="25" y="45"/>
                  </a:cubicBezTo>
                  <a:cubicBezTo>
                    <a:pt x="26" y="45"/>
                    <a:pt x="27" y="44"/>
                    <a:pt x="27" y="43"/>
                  </a:cubicBezTo>
                  <a:cubicBezTo>
                    <a:pt x="28" y="44"/>
                    <a:pt x="28" y="45"/>
                    <a:pt x="29" y="45"/>
                  </a:cubicBezTo>
                  <a:close/>
                  <a:moveTo>
                    <a:pt x="20" y="46"/>
                  </a:moveTo>
                  <a:lnTo>
                    <a:pt x="20" y="46"/>
                  </a:lnTo>
                  <a:cubicBezTo>
                    <a:pt x="19" y="46"/>
                    <a:pt x="17" y="46"/>
                    <a:pt x="16" y="46"/>
                  </a:cubicBezTo>
                  <a:cubicBezTo>
                    <a:pt x="17" y="45"/>
                    <a:pt x="17" y="44"/>
                    <a:pt x="18" y="43"/>
                  </a:cubicBezTo>
                  <a:cubicBezTo>
                    <a:pt x="18" y="44"/>
                    <a:pt x="19" y="45"/>
                    <a:pt x="20" y="46"/>
                  </a:cubicBezTo>
                  <a:close/>
                  <a:moveTo>
                    <a:pt x="11" y="46"/>
                  </a:moveTo>
                  <a:lnTo>
                    <a:pt x="11" y="46"/>
                  </a:lnTo>
                  <a:cubicBezTo>
                    <a:pt x="10" y="46"/>
                    <a:pt x="8" y="46"/>
                    <a:pt x="7" y="47"/>
                  </a:cubicBezTo>
                  <a:cubicBezTo>
                    <a:pt x="8" y="46"/>
                    <a:pt x="8" y="45"/>
                    <a:pt x="9" y="44"/>
                  </a:cubicBezTo>
                  <a:cubicBezTo>
                    <a:pt x="9" y="45"/>
                    <a:pt x="10" y="46"/>
                    <a:pt x="11" y="46"/>
                  </a:cubicBezTo>
                  <a:close/>
                  <a:moveTo>
                    <a:pt x="6" y="38"/>
                  </a:moveTo>
                  <a:lnTo>
                    <a:pt x="6" y="38"/>
                  </a:lnTo>
                  <a:cubicBezTo>
                    <a:pt x="7" y="38"/>
                    <a:pt x="9" y="38"/>
                    <a:pt x="10" y="38"/>
                  </a:cubicBezTo>
                  <a:cubicBezTo>
                    <a:pt x="9" y="38"/>
                    <a:pt x="9" y="39"/>
                    <a:pt x="8" y="40"/>
                  </a:cubicBezTo>
                  <a:cubicBezTo>
                    <a:pt x="8" y="39"/>
                    <a:pt x="7" y="38"/>
                    <a:pt x="6" y="38"/>
                  </a:cubicBezTo>
                  <a:close/>
                  <a:moveTo>
                    <a:pt x="16" y="37"/>
                  </a:moveTo>
                  <a:lnTo>
                    <a:pt x="16" y="37"/>
                  </a:lnTo>
                  <a:cubicBezTo>
                    <a:pt x="17" y="37"/>
                    <a:pt x="18" y="37"/>
                    <a:pt x="20" y="37"/>
                  </a:cubicBezTo>
                  <a:cubicBezTo>
                    <a:pt x="19" y="38"/>
                    <a:pt x="18" y="38"/>
                    <a:pt x="18" y="39"/>
                  </a:cubicBezTo>
                  <a:cubicBezTo>
                    <a:pt x="17" y="38"/>
                    <a:pt x="16" y="38"/>
                    <a:pt x="16" y="37"/>
                  </a:cubicBezTo>
                  <a:close/>
                  <a:moveTo>
                    <a:pt x="25" y="37"/>
                  </a:moveTo>
                  <a:lnTo>
                    <a:pt x="25" y="37"/>
                  </a:lnTo>
                  <a:lnTo>
                    <a:pt x="29" y="37"/>
                  </a:lnTo>
                  <a:cubicBezTo>
                    <a:pt x="28" y="37"/>
                    <a:pt x="27" y="38"/>
                    <a:pt x="27" y="39"/>
                  </a:cubicBezTo>
                  <a:cubicBezTo>
                    <a:pt x="26" y="38"/>
                    <a:pt x="26" y="37"/>
                    <a:pt x="25" y="37"/>
                  </a:cubicBezTo>
                  <a:close/>
                  <a:moveTo>
                    <a:pt x="34" y="37"/>
                  </a:moveTo>
                  <a:lnTo>
                    <a:pt x="34" y="37"/>
                  </a:lnTo>
                  <a:lnTo>
                    <a:pt x="36" y="36"/>
                  </a:lnTo>
                  <a:cubicBezTo>
                    <a:pt x="37" y="36"/>
                    <a:pt x="37" y="36"/>
                    <a:pt x="37" y="36"/>
                  </a:cubicBezTo>
                  <a:lnTo>
                    <a:pt x="37" y="34"/>
                  </a:lnTo>
                  <a:cubicBezTo>
                    <a:pt x="38" y="34"/>
                    <a:pt x="38" y="35"/>
                    <a:pt x="39" y="35"/>
                  </a:cubicBezTo>
                  <a:cubicBezTo>
                    <a:pt x="38" y="36"/>
                    <a:pt x="37" y="37"/>
                    <a:pt x="36" y="38"/>
                  </a:cubicBezTo>
                  <a:cubicBezTo>
                    <a:pt x="36" y="38"/>
                    <a:pt x="35" y="37"/>
                    <a:pt x="34" y="37"/>
                  </a:cubicBezTo>
                  <a:close/>
                  <a:moveTo>
                    <a:pt x="37" y="28"/>
                  </a:moveTo>
                  <a:lnTo>
                    <a:pt x="37" y="28"/>
                  </a:lnTo>
                  <a:lnTo>
                    <a:pt x="37" y="24"/>
                  </a:lnTo>
                  <a:cubicBezTo>
                    <a:pt x="38" y="25"/>
                    <a:pt x="38" y="26"/>
                    <a:pt x="39" y="26"/>
                  </a:cubicBezTo>
                  <a:cubicBezTo>
                    <a:pt x="38" y="27"/>
                    <a:pt x="38" y="27"/>
                    <a:pt x="37" y="28"/>
                  </a:cubicBezTo>
                  <a:close/>
                  <a:moveTo>
                    <a:pt x="37" y="19"/>
                  </a:moveTo>
                  <a:lnTo>
                    <a:pt x="37" y="19"/>
                  </a:lnTo>
                  <a:lnTo>
                    <a:pt x="37" y="15"/>
                  </a:lnTo>
                  <a:cubicBezTo>
                    <a:pt x="38" y="16"/>
                    <a:pt x="38" y="17"/>
                    <a:pt x="39" y="17"/>
                  </a:cubicBezTo>
                  <a:cubicBezTo>
                    <a:pt x="38" y="18"/>
                    <a:pt x="38" y="18"/>
                    <a:pt x="37" y="19"/>
                  </a:cubicBezTo>
                  <a:close/>
                  <a:moveTo>
                    <a:pt x="37" y="10"/>
                  </a:moveTo>
                  <a:lnTo>
                    <a:pt x="37" y="10"/>
                  </a:lnTo>
                  <a:lnTo>
                    <a:pt x="37" y="6"/>
                  </a:lnTo>
                  <a:cubicBezTo>
                    <a:pt x="38" y="7"/>
                    <a:pt x="38" y="8"/>
                    <a:pt x="39" y="8"/>
                  </a:cubicBezTo>
                  <a:cubicBezTo>
                    <a:pt x="38" y="9"/>
                    <a:pt x="38" y="9"/>
                    <a:pt x="37" y="10"/>
                  </a:cubicBezTo>
                  <a:close/>
                  <a:moveTo>
                    <a:pt x="46" y="6"/>
                  </a:moveTo>
                  <a:lnTo>
                    <a:pt x="46" y="6"/>
                  </a:lnTo>
                  <a:lnTo>
                    <a:pt x="46" y="10"/>
                  </a:lnTo>
                  <a:cubicBezTo>
                    <a:pt x="45" y="9"/>
                    <a:pt x="45" y="9"/>
                    <a:pt x="44" y="8"/>
                  </a:cubicBezTo>
                  <a:cubicBezTo>
                    <a:pt x="45" y="8"/>
                    <a:pt x="45" y="7"/>
                    <a:pt x="46" y="6"/>
                  </a:cubicBezTo>
                  <a:close/>
                  <a:moveTo>
                    <a:pt x="46" y="15"/>
                  </a:moveTo>
                  <a:lnTo>
                    <a:pt x="46" y="15"/>
                  </a:lnTo>
                  <a:lnTo>
                    <a:pt x="46" y="20"/>
                  </a:lnTo>
                  <a:cubicBezTo>
                    <a:pt x="45" y="19"/>
                    <a:pt x="45" y="18"/>
                    <a:pt x="44" y="17"/>
                  </a:cubicBezTo>
                  <a:cubicBezTo>
                    <a:pt x="45" y="17"/>
                    <a:pt x="45" y="16"/>
                    <a:pt x="46" y="15"/>
                  </a:cubicBezTo>
                  <a:close/>
                  <a:moveTo>
                    <a:pt x="46" y="24"/>
                  </a:moveTo>
                  <a:lnTo>
                    <a:pt x="46" y="24"/>
                  </a:lnTo>
                  <a:lnTo>
                    <a:pt x="46" y="29"/>
                  </a:lnTo>
                  <a:cubicBezTo>
                    <a:pt x="46" y="28"/>
                    <a:pt x="45" y="27"/>
                    <a:pt x="44" y="26"/>
                  </a:cubicBezTo>
                  <a:cubicBezTo>
                    <a:pt x="45" y="26"/>
                    <a:pt x="46" y="25"/>
                    <a:pt x="46" y="24"/>
                  </a:cubicBezTo>
                  <a:close/>
                  <a:moveTo>
                    <a:pt x="0" y="42"/>
                  </a:moveTo>
                  <a:lnTo>
                    <a:pt x="0" y="42"/>
                  </a:lnTo>
                  <a:cubicBezTo>
                    <a:pt x="0" y="41"/>
                    <a:pt x="1" y="41"/>
                    <a:pt x="1" y="40"/>
                  </a:cubicBezTo>
                  <a:cubicBezTo>
                    <a:pt x="2" y="39"/>
                    <a:pt x="3" y="39"/>
                    <a:pt x="4" y="39"/>
                  </a:cubicBezTo>
                  <a:cubicBezTo>
                    <a:pt x="6" y="39"/>
                    <a:pt x="8" y="41"/>
                    <a:pt x="8" y="43"/>
                  </a:cubicBezTo>
                  <a:cubicBezTo>
                    <a:pt x="8" y="45"/>
                    <a:pt x="6" y="46"/>
                    <a:pt x="4" y="46"/>
                  </a:cubicBezTo>
                  <a:cubicBezTo>
                    <a:pt x="2" y="46"/>
                    <a:pt x="0" y="45"/>
                    <a:pt x="0" y="43"/>
                  </a:cubicBezTo>
                  <a:cubicBezTo>
                    <a:pt x="0" y="43"/>
                    <a:pt x="0" y="42"/>
                    <a:pt x="0" y="42"/>
                  </a:cubicBezTo>
                  <a:close/>
                  <a:moveTo>
                    <a:pt x="6" y="42"/>
                  </a:moveTo>
                  <a:lnTo>
                    <a:pt x="6" y="42"/>
                  </a:lnTo>
                  <a:cubicBezTo>
                    <a:pt x="6" y="44"/>
                    <a:pt x="5" y="45"/>
                    <a:pt x="4" y="45"/>
                  </a:cubicBezTo>
                  <a:cubicBezTo>
                    <a:pt x="6" y="45"/>
                    <a:pt x="7" y="44"/>
                    <a:pt x="6" y="42"/>
                  </a:cubicBezTo>
                  <a:close/>
                  <a:moveTo>
                    <a:pt x="80" y="39"/>
                  </a:moveTo>
                  <a:lnTo>
                    <a:pt x="80" y="39"/>
                  </a:lnTo>
                  <a:cubicBezTo>
                    <a:pt x="81" y="40"/>
                    <a:pt x="81" y="42"/>
                    <a:pt x="81" y="43"/>
                  </a:cubicBezTo>
                  <a:cubicBezTo>
                    <a:pt x="81" y="43"/>
                    <a:pt x="81" y="44"/>
                    <a:pt x="81" y="44"/>
                  </a:cubicBezTo>
                  <a:cubicBezTo>
                    <a:pt x="81" y="45"/>
                    <a:pt x="79" y="46"/>
                    <a:pt x="78" y="46"/>
                  </a:cubicBezTo>
                  <a:cubicBezTo>
                    <a:pt x="76" y="46"/>
                    <a:pt x="74" y="45"/>
                    <a:pt x="74" y="43"/>
                  </a:cubicBezTo>
                  <a:cubicBezTo>
                    <a:pt x="74" y="41"/>
                    <a:pt x="76" y="39"/>
                    <a:pt x="78" y="39"/>
                  </a:cubicBezTo>
                  <a:cubicBezTo>
                    <a:pt x="79" y="39"/>
                    <a:pt x="79" y="39"/>
                    <a:pt x="80" y="39"/>
                  </a:cubicBezTo>
                  <a:close/>
                  <a:moveTo>
                    <a:pt x="80" y="42"/>
                  </a:moveTo>
                  <a:lnTo>
                    <a:pt x="80" y="42"/>
                  </a:lnTo>
                  <a:cubicBezTo>
                    <a:pt x="80" y="44"/>
                    <a:pt x="79" y="45"/>
                    <a:pt x="78" y="45"/>
                  </a:cubicBezTo>
                  <a:cubicBezTo>
                    <a:pt x="80" y="45"/>
                    <a:pt x="81" y="44"/>
                    <a:pt x="80" y="42"/>
                  </a:cubicBezTo>
                  <a:close/>
                  <a:moveTo>
                    <a:pt x="44" y="31"/>
                  </a:moveTo>
                  <a:lnTo>
                    <a:pt x="44" y="31"/>
                  </a:lnTo>
                  <a:cubicBezTo>
                    <a:pt x="43" y="32"/>
                    <a:pt x="43" y="33"/>
                    <a:pt x="42" y="34"/>
                  </a:cubicBezTo>
                  <a:cubicBezTo>
                    <a:pt x="44" y="34"/>
                    <a:pt x="44" y="32"/>
                    <a:pt x="44" y="31"/>
                  </a:cubicBezTo>
                  <a:close/>
                  <a:moveTo>
                    <a:pt x="41" y="27"/>
                  </a:moveTo>
                  <a:lnTo>
                    <a:pt x="41" y="27"/>
                  </a:lnTo>
                  <a:cubicBezTo>
                    <a:pt x="44" y="27"/>
                    <a:pt x="45" y="29"/>
                    <a:pt x="45" y="31"/>
                  </a:cubicBezTo>
                  <a:cubicBezTo>
                    <a:pt x="45" y="33"/>
                    <a:pt x="44" y="35"/>
                    <a:pt x="41" y="35"/>
                  </a:cubicBezTo>
                  <a:cubicBezTo>
                    <a:pt x="39" y="35"/>
                    <a:pt x="38" y="33"/>
                    <a:pt x="38" y="31"/>
                  </a:cubicBezTo>
                  <a:cubicBezTo>
                    <a:pt x="38" y="29"/>
                    <a:pt x="39" y="27"/>
                    <a:pt x="41" y="27"/>
                  </a:cubicBezTo>
                  <a:close/>
                  <a:moveTo>
                    <a:pt x="44" y="22"/>
                  </a:moveTo>
                  <a:lnTo>
                    <a:pt x="44" y="22"/>
                  </a:lnTo>
                  <a:cubicBezTo>
                    <a:pt x="43" y="23"/>
                    <a:pt x="43" y="24"/>
                    <a:pt x="42" y="24"/>
                  </a:cubicBezTo>
                  <a:cubicBezTo>
                    <a:pt x="44" y="25"/>
                    <a:pt x="44" y="23"/>
                    <a:pt x="44" y="22"/>
                  </a:cubicBezTo>
                  <a:close/>
                  <a:moveTo>
                    <a:pt x="41" y="18"/>
                  </a:moveTo>
                  <a:lnTo>
                    <a:pt x="41" y="18"/>
                  </a:lnTo>
                  <a:cubicBezTo>
                    <a:pt x="44" y="18"/>
                    <a:pt x="45" y="20"/>
                    <a:pt x="45" y="22"/>
                  </a:cubicBezTo>
                  <a:cubicBezTo>
                    <a:pt x="45" y="24"/>
                    <a:pt x="44" y="26"/>
                    <a:pt x="41" y="26"/>
                  </a:cubicBezTo>
                  <a:cubicBezTo>
                    <a:pt x="39" y="26"/>
                    <a:pt x="38" y="24"/>
                    <a:pt x="38" y="22"/>
                  </a:cubicBezTo>
                  <a:cubicBezTo>
                    <a:pt x="38" y="20"/>
                    <a:pt x="39" y="18"/>
                    <a:pt x="41" y="18"/>
                  </a:cubicBezTo>
                  <a:close/>
                  <a:moveTo>
                    <a:pt x="44" y="13"/>
                  </a:moveTo>
                  <a:lnTo>
                    <a:pt x="44" y="13"/>
                  </a:lnTo>
                  <a:cubicBezTo>
                    <a:pt x="43" y="14"/>
                    <a:pt x="43" y="15"/>
                    <a:pt x="42" y="15"/>
                  </a:cubicBezTo>
                  <a:cubicBezTo>
                    <a:pt x="44" y="15"/>
                    <a:pt x="44" y="14"/>
                    <a:pt x="44" y="13"/>
                  </a:cubicBezTo>
                  <a:close/>
                  <a:moveTo>
                    <a:pt x="41" y="9"/>
                  </a:moveTo>
                  <a:lnTo>
                    <a:pt x="41" y="9"/>
                  </a:lnTo>
                  <a:cubicBezTo>
                    <a:pt x="44" y="9"/>
                    <a:pt x="45" y="11"/>
                    <a:pt x="45" y="13"/>
                  </a:cubicBezTo>
                  <a:cubicBezTo>
                    <a:pt x="45" y="15"/>
                    <a:pt x="44" y="17"/>
                    <a:pt x="41" y="17"/>
                  </a:cubicBezTo>
                  <a:cubicBezTo>
                    <a:pt x="39" y="17"/>
                    <a:pt x="38" y="15"/>
                    <a:pt x="38" y="13"/>
                  </a:cubicBezTo>
                  <a:cubicBezTo>
                    <a:pt x="38" y="11"/>
                    <a:pt x="39" y="9"/>
                    <a:pt x="41" y="9"/>
                  </a:cubicBezTo>
                  <a:close/>
                  <a:moveTo>
                    <a:pt x="44" y="3"/>
                  </a:moveTo>
                  <a:lnTo>
                    <a:pt x="44" y="3"/>
                  </a:lnTo>
                  <a:cubicBezTo>
                    <a:pt x="43" y="5"/>
                    <a:pt x="43" y="6"/>
                    <a:pt x="42" y="6"/>
                  </a:cubicBezTo>
                  <a:cubicBezTo>
                    <a:pt x="44" y="6"/>
                    <a:pt x="44" y="5"/>
                    <a:pt x="44" y="3"/>
                  </a:cubicBezTo>
                  <a:close/>
                  <a:moveTo>
                    <a:pt x="41" y="0"/>
                  </a:moveTo>
                  <a:lnTo>
                    <a:pt x="41" y="0"/>
                  </a:lnTo>
                  <a:cubicBezTo>
                    <a:pt x="44" y="0"/>
                    <a:pt x="45" y="2"/>
                    <a:pt x="45" y="4"/>
                  </a:cubicBezTo>
                  <a:cubicBezTo>
                    <a:pt x="45" y="6"/>
                    <a:pt x="44" y="7"/>
                    <a:pt x="41" y="7"/>
                  </a:cubicBezTo>
                  <a:cubicBezTo>
                    <a:pt x="39" y="7"/>
                    <a:pt x="38" y="6"/>
                    <a:pt x="38" y="4"/>
                  </a:cubicBezTo>
                  <a:cubicBezTo>
                    <a:pt x="38" y="2"/>
                    <a:pt x="39" y="0"/>
                    <a:pt x="41" y="0"/>
                  </a:cubicBezTo>
                  <a:close/>
                  <a:moveTo>
                    <a:pt x="34" y="41"/>
                  </a:moveTo>
                  <a:lnTo>
                    <a:pt x="34" y="41"/>
                  </a:lnTo>
                  <a:cubicBezTo>
                    <a:pt x="34" y="42"/>
                    <a:pt x="33" y="43"/>
                    <a:pt x="32" y="43"/>
                  </a:cubicBezTo>
                  <a:cubicBezTo>
                    <a:pt x="34" y="43"/>
                    <a:pt x="34" y="42"/>
                    <a:pt x="34" y="41"/>
                  </a:cubicBezTo>
                  <a:close/>
                  <a:moveTo>
                    <a:pt x="32" y="37"/>
                  </a:moveTo>
                  <a:lnTo>
                    <a:pt x="32" y="37"/>
                  </a:lnTo>
                  <a:cubicBezTo>
                    <a:pt x="34" y="37"/>
                    <a:pt x="35" y="39"/>
                    <a:pt x="35" y="41"/>
                  </a:cubicBezTo>
                  <a:cubicBezTo>
                    <a:pt x="35" y="43"/>
                    <a:pt x="34" y="44"/>
                    <a:pt x="32" y="44"/>
                  </a:cubicBezTo>
                  <a:cubicBezTo>
                    <a:pt x="30" y="44"/>
                    <a:pt x="28" y="43"/>
                    <a:pt x="28" y="41"/>
                  </a:cubicBezTo>
                  <a:cubicBezTo>
                    <a:pt x="28" y="39"/>
                    <a:pt x="30" y="37"/>
                    <a:pt x="32" y="37"/>
                  </a:cubicBezTo>
                  <a:close/>
                  <a:moveTo>
                    <a:pt x="25" y="41"/>
                  </a:moveTo>
                  <a:lnTo>
                    <a:pt x="25" y="41"/>
                  </a:lnTo>
                  <a:cubicBezTo>
                    <a:pt x="24" y="42"/>
                    <a:pt x="24" y="43"/>
                    <a:pt x="23" y="44"/>
                  </a:cubicBezTo>
                  <a:cubicBezTo>
                    <a:pt x="24" y="44"/>
                    <a:pt x="25" y="42"/>
                    <a:pt x="25" y="41"/>
                  </a:cubicBezTo>
                  <a:close/>
                  <a:moveTo>
                    <a:pt x="22" y="37"/>
                  </a:moveTo>
                  <a:lnTo>
                    <a:pt x="22" y="37"/>
                  </a:lnTo>
                  <a:cubicBezTo>
                    <a:pt x="24" y="37"/>
                    <a:pt x="26" y="39"/>
                    <a:pt x="26" y="41"/>
                  </a:cubicBezTo>
                  <a:cubicBezTo>
                    <a:pt x="26" y="43"/>
                    <a:pt x="24" y="45"/>
                    <a:pt x="22" y="45"/>
                  </a:cubicBezTo>
                  <a:cubicBezTo>
                    <a:pt x="20" y="45"/>
                    <a:pt x="19" y="43"/>
                    <a:pt x="19" y="41"/>
                  </a:cubicBezTo>
                  <a:cubicBezTo>
                    <a:pt x="19" y="39"/>
                    <a:pt x="20" y="37"/>
                    <a:pt x="22" y="37"/>
                  </a:cubicBezTo>
                  <a:close/>
                  <a:moveTo>
                    <a:pt x="16" y="42"/>
                  </a:moveTo>
                  <a:lnTo>
                    <a:pt x="16" y="42"/>
                  </a:lnTo>
                  <a:cubicBezTo>
                    <a:pt x="15" y="43"/>
                    <a:pt x="14" y="44"/>
                    <a:pt x="13" y="44"/>
                  </a:cubicBezTo>
                  <a:cubicBezTo>
                    <a:pt x="15" y="44"/>
                    <a:pt x="16" y="43"/>
                    <a:pt x="16" y="42"/>
                  </a:cubicBezTo>
                  <a:close/>
                  <a:moveTo>
                    <a:pt x="13" y="38"/>
                  </a:moveTo>
                  <a:lnTo>
                    <a:pt x="13" y="38"/>
                  </a:lnTo>
                  <a:cubicBezTo>
                    <a:pt x="15" y="38"/>
                    <a:pt x="17" y="40"/>
                    <a:pt x="17" y="42"/>
                  </a:cubicBezTo>
                  <a:cubicBezTo>
                    <a:pt x="17" y="44"/>
                    <a:pt x="15" y="45"/>
                    <a:pt x="13" y="45"/>
                  </a:cubicBezTo>
                  <a:cubicBezTo>
                    <a:pt x="11" y="45"/>
                    <a:pt x="9" y="44"/>
                    <a:pt x="9" y="42"/>
                  </a:cubicBezTo>
                  <a:cubicBezTo>
                    <a:pt x="9" y="40"/>
                    <a:pt x="11" y="38"/>
                    <a:pt x="13" y="38"/>
                  </a:cubicBezTo>
                  <a:close/>
                  <a:moveTo>
                    <a:pt x="71" y="42"/>
                  </a:moveTo>
                  <a:lnTo>
                    <a:pt x="71" y="42"/>
                  </a:lnTo>
                  <a:cubicBezTo>
                    <a:pt x="70" y="43"/>
                    <a:pt x="70" y="44"/>
                    <a:pt x="69" y="44"/>
                  </a:cubicBezTo>
                  <a:cubicBezTo>
                    <a:pt x="71" y="45"/>
                    <a:pt x="71" y="43"/>
                    <a:pt x="71" y="42"/>
                  </a:cubicBezTo>
                  <a:close/>
                  <a:moveTo>
                    <a:pt x="69" y="38"/>
                  </a:moveTo>
                  <a:lnTo>
                    <a:pt x="69" y="38"/>
                  </a:lnTo>
                  <a:cubicBezTo>
                    <a:pt x="71" y="38"/>
                    <a:pt x="72" y="40"/>
                    <a:pt x="72" y="42"/>
                  </a:cubicBezTo>
                  <a:cubicBezTo>
                    <a:pt x="72" y="44"/>
                    <a:pt x="71" y="46"/>
                    <a:pt x="69" y="46"/>
                  </a:cubicBezTo>
                  <a:cubicBezTo>
                    <a:pt x="66" y="46"/>
                    <a:pt x="65" y="44"/>
                    <a:pt x="65" y="42"/>
                  </a:cubicBezTo>
                  <a:cubicBezTo>
                    <a:pt x="65" y="40"/>
                    <a:pt x="66" y="38"/>
                    <a:pt x="69" y="38"/>
                  </a:cubicBezTo>
                  <a:close/>
                  <a:moveTo>
                    <a:pt x="62" y="41"/>
                  </a:moveTo>
                  <a:lnTo>
                    <a:pt x="62" y="41"/>
                  </a:lnTo>
                  <a:cubicBezTo>
                    <a:pt x="61" y="42"/>
                    <a:pt x="61" y="43"/>
                    <a:pt x="59" y="44"/>
                  </a:cubicBezTo>
                  <a:cubicBezTo>
                    <a:pt x="61" y="44"/>
                    <a:pt x="62" y="42"/>
                    <a:pt x="62" y="41"/>
                  </a:cubicBezTo>
                  <a:close/>
                  <a:moveTo>
                    <a:pt x="59" y="37"/>
                  </a:moveTo>
                  <a:lnTo>
                    <a:pt x="59" y="37"/>
                  </a:lnTo>
                  <a:cubicBezTo>
                    <a:pt x="61" y="37"/>
                    <a:pt x="63" y="39"/>
                    <a:pt x="63" y="41"/>
                  </a:cubicBezTo>
                  <a:cubicBezTo>
                    <a:pt x="63" y="43"/>
                    <a:pt x="61" y="45"/>
                    <a:pt x="59" y="45"/>
                  </a:cubicBezTo>
                  <a:cubicBezTo>
                    <a:pt x="57" y="45"/>
                    <a:pt x="56" y="43"/>
                    <a:pt x="56" y="41"/>
                  </a:cubicBezTo>
                  <a:cubicBezTo>
                    <a:pt x="56" y="39"/>
                    <a:pt x="57" y="37"/>
                    <a:pt x="59" y="37"/>
                  </a:cubicBezTo>
                  <a:close/>
                  <a:moveTo>
                    <a:pt x="53" y="40"/>
                  </a:moveTo>
                  <a:lnTo>
                    <a:pt x="53" y="40"/>
                  </a:lnTo>
                  <a:cubicBezTo>
                    <a:pt x="52" y="42"/>
                    <a:pt x="51" y="42"/>
                    <a:pt x="50" y="43"/>
                  </a:cubicBezTo>
                  <a:cubicBezTo>
                    <a:pt x="52" y="43"/>
                    <a:pt x="53" y="42"/>
                    <a:pt x="53" y="40"/>
                  </a:cubicBezTo>
                  <a:close/>
                  <a:moveTo>
                    <a:pt x="50" y="37"/>
                  </a:moveTo>
                  <a:lnTo>
                    <a:pt x="50" y="37"/>
                  </a:lnTo>
                  <a:cubicBezTo>
                    <a:pt x="52" y="37"/>
                    <a:pt x="54" y="38"/>
                    <a:pt x="54" y="41"/>
                  </a:cubicBezTo>
                  <a:cubicBezTo>
                    <a:pt x="54" y="43"/>
                    <a:pt x="52" y="44"/>
                    <a:pt x="50" y="44"/>
                  </a:cubicBezTo>
                  <a:cubicBezTo>
                    <a:pt x="48" y="44"/>
                    <a:pt x="46" y="43"/>
                    <a:pt x="46" y="41"/>
                  </a:cubicBezTo>
                  <a:cubicBezTo>
                    <a:pt x="46" y="38"/>
                    <a:pt x="48" y="37"/>
                    <a:pt x="50" y="37"/>
                  </a:cubicBezTo>
                  <a:close/>
                  <a:moveTo>
                    <a:pt x="43" y="40"/>
                  </a:moveTo>
                  <a:lnTo>
                    <a:pt x="43" y="40"/>
                  </a:lnTo>
                  <a:cubicBezTo>
                    <a:pt x="43" y="41"/>
                    <a:pt x="42" y="42"/>
                    <a:pt x="41" y="43"/>
                  </a:cubicBezTo>
                  <a:cubicBezTo>
                    <a:pt x="43" y="43"/>
                    <a:pt x="44" y="41"/>
                    <a:pt x="43" y="40"/>
                  </a:cubicBezTo>
                  <a:close/>
                  <a:moveTo>
                    <a:pt x="41" y="36"/>
                  </a:moveTo>
                  <a:lnTo>
                    <a:pt x="41" y="36"/>
                  </a:lnTo>
                  <a:cubicBezTo>
                    <a:pt x="43" y="36"/>
                    <a:pt x="45" y="38"/>
                    <a:pt x="45" y="40"/>
                  </a:cubicBezTo>
                  <a:cubicBezTo>
                    <a:pt x="45" y="42"/>
                    <a:pt x="43" y="44"/>
                    <a:pt x="41" y="44"/>
                  </a:cubicBezTo>
                  <a:cubicBezTo>
                    <a:pt x="39" y="44"/>
                    <a:pt x="37" y="42"/>
                    <a:pt x="37" y="40"/>
                  </a:cubicBezTo>
                  <a:cubicBezTo>
                    <a:pt x="37" y="38"/>
                    <a:pt x="39" y="36"/>
                    <a:pt x="4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93" name="Freeform 1520"/>
            <p:cNvSpPr>
              <a:spLocks/>
            </p:cNvSpPr>
            <p:nvPr userDrawn="1"/>
          </p:nvSpPr>
          <p:spPr bwMode="auto">
            <a:xfrm>
              <a:off x="419" y="363"/>
              <a:ext cx="9" cy="9"/>
            </a:xfrm>
            <a:custGeom>
              <a:avLst/>
              <a:gdLst>
                <a:gd name="T0" fmla="*/ 13 w 20"/>
                <a:gd name="T1" fmla="*/ 4 h 21"/>
                <a:gd name="T2" fmla="*/ 13 w 20"/>
                <a:gd name="T3" fmla="*/ 4 h 21"/>
                <a:gd name="T4" fmla="*/ 12 w 20"/>
                <a:gd name="T5" fmla="*/ 7 h 21"/>
                <a:gd name="T6" fmla="*/ 20 w 20"/>
                <a:gd name="T7" fmla="*/ 5 h 21"/>
                <a:gd name="T8" fmla="*/ 20 w 20"/>
                <a:gd name="T9" fmla="*/ 15 h 21"/>
                <a:gd name="T10" fmla="*/ 14 w 20"/>
                <a:gd name="T11" fmla="*/ 12 h 21"/>
                <a:gd name="T12" fmla="*/ 15 w 20"/>
                <a:gd name="T13" fmla="*/ 21 h 21"/>
                <a:gd name="T14" fmla="*/ 5 w 20"/>
                <a:gd name="T15" fmla="*/ 21 h 21"/>
                <a:gd name="T16" fmla="*/ 9 w 20"/>
                <a:gd name="T17" fmla="*/ 14 h 21"/>
                <a:gd name="T18" fmla="*/ 0 w 20"/>
                <a:gd name="T19" fmla="*/ 15 h 21"/>
                <a:gd name="T20" fmla="*/ 0 w 20"/>
                <a:gd name="T21" fmla="*/ 5 h 21"/>
                <a:gd name="T22" fmla="*/ 7 w 20"/>
                <a:gd name="T23" fmla="*/ 9 h 21"/>
                <a:gd name="T24" fmla="*/ 5 w 20"/>
                <a:gd name="T25" fmla="*/ 0 h 21"/>
                <a:gd name="T26" fmla="*/ 15 w 20"/>
                <a:gd name="T27" fmla="*/ 0 h 21"/>
                <a:gd name="T28" fmla="*/ 13 w 20"/>
                <a:gd name="T2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13" y="4"/>
                  </a:moveTo>
                  <a:lnTo>
                    <a:pt x="13" y="4"/>
                  </a:lnTo>
                  <a:cubicBezTo>
                    <a:pt x="12" y="5"/>
                    <a:pt x="12" y="6"/>
                    <a:pt x="12" y="7"/>
                  </a:cubicBezTo>
                  <a:cubicBezTo>
                    <a:pt x="13" y="11"/>
                    <a:pt x="19" y="6"/>
                    <a:pt x="20" y="5"/>
                  </a:cubicBezTo>
                  <a:lnTo>
                    <a:pt x="20" y="15"/>
                  </a:lnTo>
                  <a:cubicBezTo>
                    <a:pt x="19" y="14"/>
                    <a:pt x="16" y="12"/>
                    <a:pt x="14" y="12"/>
                  </a:cubicBezTo>
                  <a:cubicBezTo>
                    <a:pt x="9" y="13"/>
                    <a:pt x="14" y="19"/>
                    <a:pt x="15" y="21"/>
                  </a:cubicBezTo>
                  <a:lnTo>
                    <a:pt x="5" y="21"/>
                  </a:lnTo>
                  <a:cubicBezTo>
                    <a:pt x="6" y="19"/>
                    <a:pt x="9" y="16"/>
                    <a:pt x="9" y="14"/>
                  </a:cubicBezTo>
                  <a:cubicBezTo>
                    <a:pt x="8" y="9"/>
                    <a:pt x="1" y="14"/>
                    <a:pt x="0" y="15"/>
                  </a:cubicBezTo>
                  <a:lnTo>
                    <a:pt x="0" y="5"/>
                  </a:lnTo>
                  <a:cubicBezTo>
                    <a:pt x="1" y="6"/>
                    <a:pt x="5" y="9"/>
                    <a:pt x="7" y="9"/>
                  </a:cubicBezTo>
                  <a:cubicBezTo>
                    <a:pt x="11" y="8"/>
                    <a:pt x="6" y="1"/>
                    <a:pt x="5" y="0"/>
                  </a:cubicBezTo>
                  <a:lnTo>
                    <a:pt x="15" y="0"/>
                  </a:lnTo>
                  <a:cubicBezTo>
                    <a:pt x="14" y="1"/>
                    <a:pt x="13" y="3"/>
                    <a:pt x="13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94" name="Freeform 1521"/>
            <p:cNvSpPr>
              <a:spLocks/>
            </p:cNvSpPr>
            <p:nvPr userDrawn="1"/>
          </p:nvSpPr>
          <p:spPr bwMode="auto">
            <a:xfrm>
              <a:off x="361" y="388"/>
              <a:ext cx="74" cy="28"/>
            </a:xfrm>
            <a:custGeom>
              <a:avLst/>
              <a:gdLst>
                <a:gd name="T0" fmla="*/ 109 w 164"/>
                <a:gd name="T1" fmla="*/ 25 h 62"/>
                <a:gd name="T2" fmla="*/ 109 w 164"/>
                <a:gd name="T3" fmla="*/ 25 h 62"/>
                <a:gd name="T4" fmla="*/ 127 w 164"/>
                <a:gd name="T5" fmla="*/ 40 h 62"/>
                <a:gd name="T6" fmla="*/ 133 w 164"/>
                <a:gd name="T7" fmla="*/ 29 h 62"/>
                <a:gd name="T8" fmla="*/ 131 w 164"/>
                <a:gd name="T9" fmla="*/ 24 h 62"/>
                <a:gd name="T10" fmla="*/ 139 w 164"/>
                <a:gd name="T11" fmla="*/ 30 h 62"/>
                <a:gd name="T12" fmla="*/ 144 w 164"/>
                <a:gd name="T13" fmla="*/ 41 h 62"/>
                <a:gd name="T14" fmla="*/ 149 w 164"/>
                <a:gd name="T15" fmla="*/ 41 h 62"/>
                <a:gd name="T16" fmla="*/ 152 w 164"/>
                <a:gd name="T17" fmla="*/ 33 h 62"/>
                <a:gd name="T18" fmla="*/ 151 w 164"/>
                <a:gd name="T19" fmla="*/ 26 h 62"/>
                <a:gd name="T20" fmla="*/ 157 w 164"/>
                <a:gd name="T21" fmla="*/ 32 h 62"/>
                <a:gd name="T22" fmla="*/ 163 w 164"/>
                <a:gd name="T23" fmla="*/ 36 h 62"/>
                <a:gd name="T24" fmla="*/ 161 w 164"/>
                <a:gd name="T25" fmla="*/ 45 h 62"/>
                <a:gd name="T26" fmla="*/ 149 w 164"/>
                <a:gd name="T27" fmla="*/ 50 h 62"/>
                <a:gd name="T28" fmla="*/ 142 w 164"/>
                <a:gd name="T29" fmla="*/ 56 h 62"/>
                <a:gd name="T30" fmla="*/ 128 w 164"/>
                <a:gd name="T31" fmla="*/ 56 h 62"/>
                <a:gd name="T32" fmla="*/ 115 w 164"/>
                <a:gd name="T33" fmla="*/ 62 h 62"/>
                <a:gd name="T34" fmla="*/ 103 w 164"/>
                <a:gd name="T35" fmla="*/ 57 h 62"/>
                <a:gd name="T36" fmla="*/ 85 w 164"/>
                <a:gd name="T37" fmla="*/ 47 h 62"/>
                <a:gd name="T38" fmla="*/ 56 w 164"/>
                <a:gd name="T39" fmla="*/ 41 h 62"/>
                <a:gd name="T40" fmla="*/ 30 w 164"/>
                <a:gd name="T41" fmla="*/ 35 h 62"/>
                <a:gd name="T42" fmla="*/ 2 w 164"/>
                <a:gd name="T43" fmla="*/ 31 h 62"/>
                <a:gd name="T44" fmla="*/ 7 w 164"/>
                <a:gd name="T45" fmla="*/ 14 h 62"/>
                <a:gd name="T46" fmla="*/ 8 w 164"/>
                <a:gd name="T47" fmla="*/ 3 h 62"/>
                <a:gd name="T48" fmla="*/ 36 w 164"/>
                <a:gd name="T49" fmla="*/ 0 h 62"/>
                <a:gd name="T50" fmla="*/ 39 w 164"/>
                <a:gd name="T51" fmla="*/ 15 h 62"/>
                <a:gd name="T52" fmla="*/ 56 w 164"/>
                <a:gd name="T53" fmla="*/ 26 h 62"/>
                <a:gd name="T54" fmla="*/ 95 w 164"/>
                <a:gd name="T55" fmla="*/ 34 h 62"/>
                <a:gd name="T56" fmla="*/ 104 w 164"/>
                <a:gd name="T57" fmla="*/ 25 h 62"/>
                <a:gd name="T58" fmla="*/ 109 w 164"/>
                <a:gd name="T59" fmla="*/ 2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4" h="62">
                  <a:moveTo>
                    <a:pt x="109" y="25"/>
                  </a:moveTo>
                  <a:lnTo>
                    <a:pt x="109" y="25"/>
                  </a:lnTo>
                  <a:cubicBezTo>
                    <a:pt x="112" y="31"/>
                    <a:pt x="118" y="40"/>
                    <a:pt x="127" y="40"/>
                  </a:cubicBezTo>
                  <a:cubicBezTo>
                    <a:pt x="126" y="35"/>
                    <a:pt x="128" y="31"/>
                    <a:pt x="133" y="29"/>
                  </a:cubicBezTo>
                  <a:cubicBezTo>
                    <a:pt x="133" y="28"/>
                    <a:pt x="133" y="25"/>
                    <a:pt x="131" y="24"/>
                  </a:cubicBezTo>
                  <a:cubicBezTo>
                    <a:pt x="136" y="23"/>
                    <a:pt x="138" y="26"/>
                    <a:pt x="139" y="30"/>
                  </a:cubicBezTo>
                  <a:cubicBezTo>
                    <a:pt x="145" y="31"/>
                    <a:pt x="146" y="37"/>
                    <a:pt x="144" y="41"/>
                  </a:cubicBezTo>
                  <a:cubicBezTo>
                    <a:pt x="146" y="42"/>
                    <a:pt x="149" y="41"/>
                    <a:pt x="149" y="41"/>
                  </a:cubicBezTo>
                  <a:cubicBezTo>
                    <a:pt x="147" y="36"/>
                    <a:pt x="150" y="34"/>
                    <a:pt x="152" y="33"/>
                  </a:cubicBezTo>
                  <a:cubicBezTo>
                    <a:pt x="153" y="30"/>
                    <a:pt x="152" y="28"/>
                    <a:pt x="151" y="26"/>
                  </a:cubicBezTo>
                  <a:cubicBezTo>
                    <a:pt x="156" y="26"/>
                    <a:pt x="157" y="31"/>
                    <a:pt x="157" y="32"/>
                  </a:cubicBezTo>
                  <a:cubicBezTo>
                    <a:pt x="160" y="33"/>
                    <a:pt x="161" y="33"/>
                    <a:pt x="163" y="36"/>
                  </a:cubicBezTo>
                  <a:cubicBezTo>
                    <a:pt x="164" y="37"/>
                    <a:pt x="164" y="43"/>
                    <a:pt x="161" y="45"/>
                  </a:cubicBezTo>
                  <a:cubicBezTo>
                    <a:pt x="158" y="47"/>
                    <a:pt x="153" y="47"/>
                    <a:pt x="149" y="50"/>
                  </a:cubicBezTo>
                  <a:cubicBezTo>
                    <a:pt x="147" y="51"/>
                    <a:pt x="146" y="55"/>
                    <a:pt x="142" y="56"/>
                  </a:cubicBezTo>
                  <a:cubicBezTo>
                    <a:pt x="138" y="57"/>
                    <a:pt x="133" y="55"/>
                    <a:pt x="128" y="56"/>
                  </a:cubicBezTo>
                  <a:cubicBezTo>
                    <a:pt x="122" y="58"/>
                    <a:pt x="120" y="62"/>
                    <a:pt x="115" y="62"/>
                  </a:cubicBezTo>
                  <a:cubicBezTo>
                    <a:pt x="110" y="62"/>
                    <a:pt x="111" y="58"/>
                    <a:pt x="103" y="57"/>
                  </a:cubicBezTo>
                  <a:cubicBezTo>
                    <a:pt x="97" y="54"/>
                    <a:pt x="91" y="49"/>
                    <a:pt x="85" y="47"/>
                  </a:cubicBezTo>
                  <a:cubicBezTo>
                    <a:pt x="76" y="44"/>
                    <a:pt x="66" y="43"/>
                    <a:pt x="56" y="41"/>
                  </a:cubicBezTo>
                  <a:cubicBezTo>
                    <a:pt x="47" y="40"/>
                    <a:pt x="39" y="36"/>
                    <a:pt x="30" y="35"/>
                  </a:cubicBezTo>
                  <a:cubicBezTo>
                    <a:pt x="24" y="34"/>
                    <a:pt x="5" y="35"/>
                    <a:pt x="2" y="31"/>
                  </a:cubicBezTo>
                  <a:cubicBezTo>
                    <a:pt x="0" y="27"/>
                    <a:pt x="6" y="25"/>
                    <a:pt x="7" y="14"/>
                  </a:cubicBezTo>
                  <a:cubicBezTo>
                    <a:pt x="7" y="12"/>
                    <a:pt x="8" y="4"/>
                    <a:pt x="8" y="3"/>
                  </a:cubicBezTo>
                  <a:cubicBezTo>
                    <a:pt x="8" y="3"/>
                    <a:pt x="34" y="0"/>
                    <a:pt x="36" y="0"/>
                  </a:cubicBezTo>
                  <a:cubicBezTo>
                    <a:pt x="36" y="7"/>
                    <a:pt x="38" y="13"/>
                    <a:pt x="39" y="15"/>
                  </a:cubicBezTo>
                  <a:cubicBezTo>
                    <a:pt x="43" y="21"/>
                    <a:pt x="50" y="23"/>
                    <a:pt x="56" y="26"/>
                  </a:cubicBezTo>
                  <a:cubicBezTo>
                    <a:pt x="69" y="30"/>
                    <a:pt x="82" y="35"/>
                    <a:pt x="95" y="34"/>
                  </a:cubicBezTo>
                  <a:cubicBezTo>
                    <a:pt x="96" y="34"/>
                    <a:pt x="103" y="30"/>
                    <a:pt x="104" y="25"/>
                  </a:cubicBezTo>
                  <a:cubicBezTo>
                    <a:pt x="105" y="23"/>
                    <a:pt x="108" y="23"/>
                    <a:pt x="109" y="2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95" name="Freeform 1522"/>
            <p:cNvSpPr>
              <a:spLocks/>
            </p:cNvSpPr>
            <p:nvPr userDrawn="1"/>
          </p:nvSpPr>
          <p:spPr bwMode="auto">
            <a:xfrm>
              <a:off x="363" y="388"/>
              <a:ext cx="62" cy="27"/>
            </a:xfrm>
            <a:custGeom>
              <a:avLst/>
              <a:gdLst>
                <a:gd name="T0" fmla="*/ 29 w 138"/>
                <a:gd name="T1" fmla="*/ 0 h 59"/>
                <a:gd name="T2" fmla="*/ 29 w 138"/>
                <a:gd name="T3" fmla="*/ 0 h 59"/>
                <a:gd name="T4" fmla="*/ 32 w 138"/>
                <a:gd name="T5" fmla="*/ 16 h 59"/>
                <a:gd name="T6" fmla="*/ 35 w 138"/>
                <a:gd name="T7" fmla="*/ 20 h 59"/>
                <a:gd name="T8" fmla="*/ 35 w 138"/>
                <a:gd name="T9" fmla="*/ 24 h 59"/>
                <a:gd name="T10" fmla="*/ 40 w 138"/>
                <a:gd name="T11" fmla="*/ 22 h 59"/>
                <a:gd name="T12" fmla="*/ 39 w 138"/>
                <a:gd name="T13" fmla="*/ 26 h 59"/>
                <a:gd name="T14" fmla="*/ 46 w 138"/>
                <a:gd name="T15" fmla="*/ 25 h 59"/>
                <a:gd name="T16" fmla="*/ 45 w 138"/>
                <a:gd name="T17" fmla="*/ 28 h 59"/>
                <a:gd name="T18" fmla="*/ 50 w 138"/>
                <a:gd name="T19" fmla="*/ 28 h 59"/>
                <a:gd name="T20" fmla="*/ 53 w 138"/>
                <a:gd name="T21" fmla="*/ 28 h 59"/>
                <a:gd name="T22" fmla="*/ 73 w 138"/>
                <a:gd name="T23" fmla="*/ 34 h 59"/>
                <a:gd name="T24" fmla="*/ 102 w 138"/>
                <a:gd name="T25" fmla="*/ 27 h 59"/>
                <a:gd name="T26" fmla="*/ 106 w 138"/>
                <a:gd name="T27" fmla="*/ 31 h 59"/>
                <a:gd name="T28" fmla="*/ 102 w 138"/>
                <a:gd name="T29" fmla="*/ 32 h 59"/>
                <a:gd name="T30" fmla="*/ 108 w 138"/>
                <a:gd name="T31" fmla="*/ 38 h 59"/>
                <a:gd name="T32" fmla="*/ 103 w 138"/>
                <a:gd name="T33" fmla="*/ 37 h 59"/>
                <a:gd name="T34" fmla="*/ 107 w 138"/>
                <a:gd name="T35" fmla="*/ 39 h 59"/>
                <a:gd name="T36" fmla="*/ 103 w 138"/>
                <a:gd name="T37" fmla="*/ 39 h 59"/>
                <a:gd name="T38" fmla="*/ 104 w 138"/>
                <a:gd name="T39" fmla="*/ 42 h 59"/>
                <a:gd name="T40" fmla="*/ 120 w 138"/>
                <a:gd name="T41" fmla="*/ 43 h 59"/>
                <a:gd name="T42" fmla="*/ 108 w 138"/>
                <a:gd name="T43" fmla="*/ 47 h 59"/>
                <a:gd name="T44" fmla="*/ 110 w 138"/>
                <a:gd name="T45" fmla="*/ 50 h 59"/>
                <a:gd name="T46" fmla="*/ 112 w 138"/>
                <a:gd name="T47" fmla="*/ 50 h 59"/>
                <a:gd name="T48" fmla="*/ 115 w 138"/>
                <a:gd name="T49" fmla="*/ 53 h 59"/>
                <a:gd name="T50" fmla="*/ 116 w 138"/>
                <a:gd name="T51" fmla="*/ 49 h 59"/>
                <a:gd name="T52" fmla="*/ 119 w 138"/>
                <a:gd name="T53" fmla="*/ 52 h 59"/>
                <a:gd name="T54" fmla="*/ 120 w 138"/>
                <a:gd name="T55" fmla="*/ 47 h 59"/>
                <a:gd name="T56" fmla="*/ 122 w 138"/>
                <a:gd name="T57" fmla="*/ 50 h 59"/>
                <a:gd name="T58" fmla="*/ 123 w 138"/>
                <a:gd name="T59" fmla="*/ 44 h 59"/>
                <a:gd name="T60" fmla="*/ 125 w 138"/>
                <a:gd name="T61" fmla="*/ 46 h 59"/>
                <a:gd name="T62" fmla="*/ 124 w 138"/>
                <a:gd name="T63" fmla="*/ 42 h 59"/>
                <a:gd name="T64" fmla="*/ 127 w 138"/>
                <a:gd name="T65" fmla="*/ 43 h 59"/>
                <a:gd name="T66" fmla="*/ 128 w 138"/>
                <a:gd name="T67" fmla="*/ 32 h 59"/>
                <a:gd name="T68" fmla="*/ 138 w 138"/>
                <a:gd name="T69" fmla="*/ 35 h 59"/>
                <a:gd name="T70" fmla="*/ 136 w 138"/>
                <a:gd name="T71" fmla="*/ 41 h 59"/>
                <a:gd name="T72" fmla="*/ 131 w 138"/>
                <a:gd name="T73" fmla="*/ 45 h 59"/>
                <a:gd name="T74" fmla="*/ 114 w 138"/>
                <a:gd name="T75" fmla="*/ 58 h 59"/>
                <a:gd name="T76" fmla="*/ 102 w 138"/>
                <a:gd name="T77" fmla="*/ 54 h 59"/>
                <a:gd name="T78" fmla="*/ 84 w 138"/>
                <a:gd name="T79" fmla="*/ 44 h 59"/>
                <a:gd name="T80" fmla="*/ 67 w 138"/>
                <a:gd name="T81" fmla="*/ 39 h 59"/>
                <a:gd name="T82" fmla="*/ 64 w 138"/>
                <a:gd name="T83" fmla="*/ 37 h 59"/>
                <a:gd name="T84" fmla="*/ 63 w 138"/>
                <a:gd name="T85" fmla="*/ 39 h 59"/>
                <a:gd name="T86" fmla="*/ 59 w 138"/>
                <a:gd name="T87" fmla="*/ 36 h 59"/>
                <a:gd name="T88" fmla="*/ 58 w 138"/>
                <a:gd name="T89" fmla="*/ 38 h 59"/>
                <a:gd name="T90" fmla="*/ 54 w 138"/>
                <a:gd name="T91" fmla="*/ 34 h 59"/>
                <a:gd name="T92" fmla="*/ 53 w 138"/>
                <a:gd name="T93" fmla="*/ 37 h 59"/>
                <a:gd name="T94" fmla="*/ 49 w 138"/>
                <a:gd name="T95" fmla="*/ 33 h 59"/>
                <a:gd name="T96" fmla="*/ 48 w 138"/>
                <a:gd name="T97" fmla="*/ 36 h 59"/>
                <a:gd name="T98" fmla="*/ 44 w 138"/>
                <a:gd name="T99" fmla="*/ 31 h 59"/>
                <a:gd name="T100" fmla="*/ 43 w 138"/>
                <a:gd name="T101" fmla="*/ 35 h 59"/>
                <a:gd name="T102" fmla="*/ 38 w 138"/>
                <a:gd name="T103" fmla="*/ 29 h 59"/>
                <a:gd name="T104" fmla="*/ 37 w 138"/>
                <a:gd name="T105" fmla="*/ 33 h 59"/>
                <a:gd name="T106" fmla="*/ 33 w 138"/>
                <a:gd name="T107" fmla="*/ 27 h 59"/>
                <a:gd name="T108" fmla="*/ 32 w 138"/>
                <a:gd name="T109" fmla="*/ 32 h 59"/>
                <a:gd name="T110" fmla="*/ 29 w 138"/>
                <a:gd name="T111" fmla="*/ 25 h 59"/>
                <a:gd name="T112" fmla="*/ 27 w 138"/>
                <a:gd name="T113" fmla="*/ 31 h 59"/>
                <a:gd name="T114" fmla="*/ 2 w 138"/>
                <a:gd name="T115" fmla="*/ 28 h 59"/>
                <a:gd name="T116" fmla="*/ 7 w 138"/>
                <a:gd name="T117" fmla="*/ 3 h 59"/>
                <a:gd name="T118" fmla="*/ 29 w 138"/>
                <a:gd name="T1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8" h="59">
                  <a:moveTo>
                    <a:pt x="29" y="0"/>
                  </a:moveTo>
                  <a:lnTo>
                    <a:pt x="29" y="0"/>
                  </a:lnTo>
                  <a:cubicBezTo>
                    <a:pt x="30" y="5"/>
                    <a:pt x="28" y="6"/>
                    <a:pt x="32" y="16"/>
                  </a:cubicBezTo>
                  <a:cubicBezTo>
                    <a:pt x="33" y="17"/>
                    <a:pt x="34" y="19"/>
                    <a:pt x="35" y="20"/>
                  </a:cubicBezTo>
                  <a:cubicBezTo>
                    <a:pt x="35" y="20"/>
                    <a:pt x="34" y="23"/>
                    <a:pt x="35" y="24"/>
                  </a:cubicBezTo>
                  <a:cubicBezTo>
                    <a:pt x="35" y="22"/>
                    <a:pt x="37" y="20"/>
                    <a:pt x="40" y="22"/>
                  </a:cubicBezTo>
                  <a:cubicBezTo>
                    <a:pt x="40" y="23"/>
                    <a:pt x="38" y="24"/>
                    <a:pt x="39" y="26"/>
                  </a:cubicBezTo>
                  <a:cubicBezTo>
                    <a:pt x="40" y="25"/>
                    <a:pt x="43" y="22"/>
                    <a:pt x="46" y="25"/>
                  </a:cubicBezTo>
                  <a:cubicBezTo>
                    <a:pt x="45" y="26"/>
                    <a:pt x="45" y="27"/>
                    <a:pt x="45" y="28"/>
                  </a:cubicBezTo>
                  <a:cubicBezTo>
                    <a:pt x="45" y="27"/>
                    <a:pt x="48" y="25"/>
                    <a:pt x="50" y="28"/>
                  </a:cubicBezTo>
                  <a:cubicBezTo>
                    <a:pt x="51" y="28"/>
                    <a:pt x="50" y="27"/>
                    <a:pt x="53" y="28"/>
                  </a:cubicBezTo>
                  <a:cubicBezTo>
                    <a:pt x="55" y="29"/>
                    <a:pt x="70" y="34"/>
                    <a:pt x="73" y="34"/>
                  </a:cubicBezTo>
                  <a:cubicBezTo>
                    <a:pt x="84" y="37"/>
                    <a:pt x="96" y="38"/>
                    <a:pt x="102" y="27"/>
                  </a:cubicBezTo>
                  <a:cubicBezTo>
                    <a:pt x="104" y="28"/>
                    <a:pt x="104" y="29"/>
                    <a:pt x="106" y="31"/>
                  </a:cubicBezTo>
                  <a:cubicBezTo>
                    <a:pt x="107" y="33"/>
                    <a:pt x="103" y="31"/>
                    <a:pt x="102" y="32"/>
                  </a:cubicBezTo>
                  <a:cubicBezTo>
                    <a:pt x="104" y="33"/>
                    <a:pt x="111" y="34"/>
                    <a:pt x="108" y="38"/>
                  </a:cubicBezTo>
                  <a:cubicBezTo>
                    <a:pt x="107" y="37"/>
                    <a:pt x="106" y="35"/>
                    <a:pt x="103" y="37"/>
                  </a:cubicBezTo>
                  <a:cubicBezTo>
                    <a:pt x="105" y="37"/>
                    <a:pt x="107" y="39"/>
                    <a:pt x="107" y="39"/>
                  </a:cubicBezTo>
                  <a:cubicBezTo>
                    <a:pt x="106" y="39"/>
                    <a:pt x="104" y="39"/>
                    <a:pt x="103" y="39"/>
                  </a:cubicBezTo>
                  <a:cubicBezTo>
                    <a:pt x="102" y="39"/>
                    <a:pt x="102" y="42"/>
                    <a:pt x="104" y="42"/>
                  </a:cubicBezTo>
                  <a:cubicBezTo>
                    <a:pt x="108" y="42"/>
                    <a:pt x="116" y="41"/>
                    <a:pt x="120" y="43"/>
                  </a:cubicBezTo>
                  <a:cubicBezTo>
                    <a:pt x="118" y="46"/>
                    <a:pt x="116" y="47"/>
                    <a:pt x="108" y="47"/>
                  </a:cubicBezTo>
                  <a:cubicBezTo>
                    <a:pt x="106" y="47"/>
                    <a:pt x="109" y="49"/>
                    <a:pt x="110" y="50"/>
                  </a:cubicBezTo>
                  <a:cubicBezTo>
                    <a:pt x="111" y="50"/>
                    <a:pt x="111" y="50"/>
                    <a:pt x="112" y="50"/>
                  </a:cubicBezTo>
                  <a:cubicBezTo>
                    <a:pt x="113" y="50"/>
                    <a:pt x="113" y="52"/>
                    <a:pt x="115" y="53"/>
                  </a:cubicBezTo>
                  <a:cubicBezTo>
                    <a:pt x="114" y="51"/>
                    <a:pt x="114" y="50"/>
                    <a:pt x="116" y="49"/>
                  </a:cubicBezTo>
                  <a:cubicBezTo>
                    <a:pt x="117" y="50"/>
                    <a:pt x="117" y="52"/>
                    <a:pt x="119" y="52"/>
                  </a:cubicBezTo>
                  <a:cubicBezTo>
                    <a:pt x="118" y="50"/>
                    <a:pt x="117" y="48"/>
                    <a:pt x="120" y="47"/>
                  </a:cubicBezTo>
                  <a:cubicBezTo>
                    <a:pt x="121" y="47"/>
                    <a:pt x="121" y="49"/>
                    <a:pt x="122" y="50"/>
                  </a:cubicBezTo>
                  <a:cubicBezTo>
                    <a:pt x="122" y="48"/>
                    <a:pt x="121" y="46"/>
                    <a:pt x="123" y="44"/>
                  </a:cubicBezTo>
                  <a:cubicBezTo>
                    <a:pt x="123" y="46"/>
                    <a:pt x="124" y="46"/>
                    <a:pt x="125" y="46"/>
                  </a:cubicBezTo>
                  <a:cubicBezTo>
                    <a:pt x="124" y="44"/>
                    <a:pt x="124" y="43"/>
                    <a:pt x="124" y="42"/>
                  </a:cubicBezTo>
                  <a:cubicBezTo>
                    <a:pt x="125" y="42"/>
                    <a:pt x="127" y="43"/>
                    <a:pt x="127" y="43"/>
                  </a:cubicBezTo>
                  <a:cubicBezTo>
                    <a:pt x="125" y="38"/>
                    <a:pt x="126" y="35"/>
                    <a:pt x="128" y="32"/>
                  </a:cubicBezTo>
                  <a:cubicBezTo>
                    <a:pt x="131" y="30"/>
                    <a:pt x="137" y="31"/>
                    <a:pt x="138" y="35"/>
                  </a:cubicBezTo>
                  <a:cubicBezTo>
                    <a:pt x="138" y="37"/>
                    <a:pt x="138" y="39"/>
                    <a:pt x="136" y="41"/>
                  </a:cubicBezTo>
                  <a:cubicBezTo>
                    <a:pt x="135" y="43"/>
                    <a:pt x="133" y="43"/>
                    <a:pt x="131" y="45"/>
                  </a:cubicBezTo>
                  <a:cubicBezTo>
                    <a:pt x="125" y="49"/>
                    <a:pt x="121" y="54"/>
                    <a:pt x="114" y="58"/>
                  </a:cubicBezTo>
                  <a:cubicBezTo>
                    <a:pt x="109" y="59"/>
                    <a:pt x="108" y="55"/>
                    <a:pt x="102" y="54"/>
                  </a:cubicBezTo>
                  <a:cubicBezTo>
                    <a:pt x="96" y="51"/>
                    <a:pt x="90" y="47"/>
                    <a:pt x="84" y="44"/>
                  </a:cubicBezTo>
                  <a:cubicBezTo>
                    <a:pt x="75" y="40"/>
                    <a:pt x="69" y="41"/>
                    <a:pt x="67" y="39"/>
                  </a:cubicBezTo>
                  <a:cubicBezTo>
                    <a:pt x="65" y="41"/>
                    <a:pt x="64" y="38"/>
                    <a:pt x="64" y="37"/>
                  </a:cubicBezTo>
                  <a:cubicBezTo>
                    <a:pt x="63" y="38"/>
                    <a:pt x="63" y="39"/>
                    <a:pt x="63" y="39"/>
                  </a:cubicBezTo>
                  <a:cubicBezTo>
                    <a:pt x="59" y="40"/>
                    <a:pt x="58" y="37"/>
                    <a:pt x="59" y="36"/>
                  </a:cubicBezTo>
                  <a:cubicBezTo>
                    <a:pt x="58" y="36"/>
                    <a:pt x="58" y="38"/>
                    <a:pt x="58" y="38"/>
                  </a:cubicBezTo>
                  <a:cubicBezTo>
                    <a:pt x="54" y="39"/>
                    <a:pt x="53" y="35"/>
                    <a:pt x="54" y="34"/>
                  </a:cubicBezTo>
                  <a:cubicBezTo>
                    <a:pt x="52" y="35"/>
                    <a:pt x="52" y="37"/>
                    <a:pt x="53" y="37"/>
                  </a:cubicBezTo>
                  <a:cubicBezTo>
                    <a:pt x="49" y="38"/>
                    <a:pt x="48" y="34"/>
                    <a:pt x="49" y="33"/>
                  </a:cubicBezTo>
                  <a:cubicBezTo>
                    <a:pt x="48" y="34"/>
                    <a:pt x="48" y="36"/>
                    <a:pt x="48" y="36"/>
                  </a:cubicBezTo>
                  <a:cubicBezTo>
                    <a:pt x="44" y="36"/>
                    <a:pt x="44" y="32"/>
                    <a:pt x="44" y="31"/>
                  </a:cubicBezTo>
                  <a:cubicBezTo>
                    <a:pt x="43" y="32"/>
                    <a:pt x="43" y="34"/>
                    <a:pt x="43" y="35"/>
                  </a:cubicBezTo>
                  <a:cubicBezTo>
                    <a:pt x="39" y="35"/>
                    <a:pt x="38" y="31"/>
                    <a:pt x="38" y="29"/>
                  </a:cubicBezTo>
                  <a:cubicBezTo>
                    <a:pt x="37" y="30"/>
                    <a:pt x="37" y="33"/>
                    <a:pt x="37" y="33"/>
                  </a:cubicBezTo>
                  <a:cubicBezTo>
                    <a:pt x="32" y="33"/>
                    <a:pt x="33" y="29"/>
                    <a:pt x="33" y="27"/>
                  </a:cubicBezTo>
                  <a:cubicBezTo>
                    <a:pt x="31" y="29"/>
                    <a:pt x="32" y="32"/>
                    <a:pt x="32" y="32"/>
                  </a:cubicBezTo>
                  <a:cubicBezTo>
                    <a:pt x="28" y="32"/>
                    <a:pt x="27" y="28"/>
                    <a:pt x="29" y="25"/>
                  </a:cubicBezTo>
                  <a:cubicBezTo>
                    <a:pt x="27" y="27"/>
                    <a:pt x="27" y="31"/>
                    <a:pt x="27" y="31"/>
                  </a:cubicBezTo>
                  <a:cubicBezTo>
                    <a:pt x="18" y="31"/>
                    <a:pt x="3" y="30"/>
                    <a:pt x="2" y="28"/>
                  </a:cubicBezTo>
                  <a:cubicBezTo>
                    <a:pt x="0" y="27"/>
                    <a:pt x="7" y="21"/>
                    <a:pt x="7" y="3"/>
                  </a:cubicBezTo>
                  <a:cubicBezTo>
                    <a:pt x="8" y="2"/>
                    <a:pt x="28" y="2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96" name="Freeform 1523"/>
            <p:cNvSpPr>
              <a:spLocks/>
            </p:cNvSpPr>
            <p:nvPr userDrawn="1"/>
          </p:nvSpPr>
          <p:spPr bwMode="auto">
            <a:xfrm>
              <a:off x="365" y="396"/>
              <a:ext cx="6" cy="6"/>
            </a:xfrm>
            <a:custGeom>
              <a:avLst/>
              <a:gdLst>
                <a:gd name="T0" fmla="*/ 5 w 15"/>
                <a:gd name="T1" fmla="*/ 0 h 13"/>
                <a:gd name="T2" fmla="*/ 5 w 15"/>
                <a:gd name="T3" fmla="*/ 0 h 13"/>
                <a:gd name="T4" fmla="*/ 3 w 15"/>
                <a:gd name="T5" fmla="*/ 8 h 13"/>
                <a:gd name="T6" fmla="*/ 15 w 15"/>
                <a:gd name="T7" fmla="*/ 12 h 13"/>
                <a:gd name="T8" fmla="*/ 0 w 15"/>
                <a:gd name="T9" fmla="*/ 10 h 13"/>
                <a:gd name="T10" fmla="*/ 5 w 15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3">
                  <a:moveTo>
                    <a:pt x="5" y="0"/>
                  </a:moveTo>
                  <a:lnTo>
                    <a:pt x="5" y="0"/>
                  </a:lnTo>
                  <a:cubicBezTo>
                    <a:pt x="5" y="2"/>
                    <a:pt x="3" y="7"/>
                    <a:pt x="3" y="8"/>
                  </a:cubicBezTo>
                  <a:cubicBezTo>
                    <a:pt x="4" y="11"/>
                    <a:pt x="12" y="11"/>
                    <a:pt x="15" y="12"/>
                  </a:cubicBezTo>
                  <a:cubicBezTo>
                    <a:pt x="11" y="13"/>
                    <a:pt x="1" y="11"/>
                    <a:pt x="0" y="10"/>
                  </a:cubicBezTo>
                  <a:cubicBezTo>
                    <a:pt x="0" y="9"/>
                    <a:pt x="3" y="5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97" name="Freeform 1524"/>
            <p:cNvSpPr>
              <a:spLocks/>
            </p:cNvSpPr>
            <p:nvPr userDrawn="1"/>
          </p:nvSpPr>
          <p:spPr bwMode="auto">
            <a:xfrm>
              <a:off x="367" y="397"/>
              <a:ext cx="3" cy="2"/>
            </a:xfrm>
            <a:custGeom>
              <a:avLst/>
              <a:gdLst>
                <a:gd name="T0" fmla="*/ 4 w 6"/>
                <a:gd name="T1" fmla="*/ 0 h 6"/>
                <a:gd name="T2" fmla="*/ 4 w 6"/>
                <a:gd name="T3" fmla="*/ 0 h 6"/>
                <a:gd name="T4" fmla="*/ 3 w 6"/>
                <a:gd name="T5" fmla="*/ 4 h 6"/>
                <a:gd name="T6" fmla="*/ 6 w 6"/>
                <a:gd name="T7" fmla="*/ 6 h 6"/>
                <a:gd name="T8" fmla="*/ 1 w 6"/>
                <a:gd name="T9" fmla="*/ 5 h 6"/>
                <a:gd name="T10" fmla="*/ 4 w 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2" y="3"/>
                    <a:pt x="3" y="4"/>
                  </a:cubicBezTo>
                  <a:cubicBezTo>
                    <a:pt x="3" y="5"/>
                    <a:pt x="6" y="6"/>
                    <a:pt x="6" y="6"/>
                  </a:cubicBezTo>
                  <a:cubicBezTo>
                    <a:pt x="5" y="6"/>
                    <a:pt x="2" y="5"/>
                    <a:pt x="1" y="5"/>
                  </a:cubicBezTo>
                  <a:cubicBezTo>
                    <a:pt x="0" y="2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98" name="Freeform 1525"/>
            <p:cNvSpPr>
              <a:spLocks/>
            </p:cNvSpPr>
            <p:nvPr userDrawn="1"/>
          </p:nvSpPr>
          <p:spPr bwMode="auto">
            <a:xfrm>
              <a:off x="430" y="4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99" name="Freeform 1526"/>
            <p:cNvSpPr>
              <a:spLocks/>
            </p:cNvSpPr>
            <p:nvPr userDrawn="1"/>
          </p:nvSpPr>
          <p:spPr bwMode="auto">
            <a:xfrm>
              <a:off x="428" y="404"/>
              <a:ext cx="6" cy="5"/>
            </a:xfrm>
            <a:custGeom>
              <a:avLst/>
              <a:gdLst>
                <a:gd name="T0" fmla="*/ 7 w 13"/>
                <a:gd name="T1" fmla="*/ 0 h 12"/>
                <a:gd name="T2" fmla="*/ 7 w 13"/>
                <a:gd name="T3" fmla="*/ 0 h 12"/>
                <a:gd name="T4" fmla="*/ 9 w 13"/>
                <a:gd name="T5" fmla="*/ 9 h 12"/>
                <a:gd name="T6" fmla="*/ 0 w 13"/>
                <a:gd name="T7" fmla="*/ 12 h 12"/>
                <a:gd name="T8" fmla="*/ 0 w 13"/>
                <a:gd name="T9" fmla="*/ 9 h 12"/>
                <a:gd name="T10" fmla="*/ 5 w 13"/>
                <a:gd name="T11" fmla="*/ 9 h 12"/>
                <a:gd name="T12" fmla="*/ 7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7" y="0"/>
                  </a:moveTo>
                  <a:lnTo>
                    <a:pt x="7" y="0"/>
                  </a:lnTo>
                  <a:cubicBezTo>
                    <a:pt x="11" y="0"/>
                    <a:pt x="13" y="7"/>
                    <a:pt x="9" y="9"/>
                  </a:cubicBezTo>
                  <a:cubicBezTo>
                    <a:pt x="7" y="10"/>
                    <a:pt x="2" y="11"/>
                    <a:pt x="0" y="12"/>
                  </a:cubicBezTo>
                  <a:cubicBezTo>
                    <a:pt x="0" y="11"/>
                    <a:pt x="0" y="9"/>
                    <a:pt x="0" y="9"/>
                  </a:cubicBezTo>
                  <a:cubicBezTo>
                    <a:pt x="1" y="9"/>
                    <a:pt x="4" y="9"/>
                    <a:pt x="5" y="9"/>
                  </a:cubicBezTo>
                  <a:cubicBezTo>
                    <a:pt x="2" y="7"/>
                    <a:pt x="1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00" name="Freeform 1527"/>
            <p:cNvSpPr>
              <a:spLocks/>
            </p:cNvSpPr>
            <p:nvPr userDrawn="1"/>
          </p:nvSpPr>
          <p:spPr bwMode="auto">
            <a:xfrm>
              <a:off x="419" y="408"/>
              <a:ext cx="9" cy="5"/>
            </a:xfrm>
            <a:custGeom>
              <a:avLst/>
              <a:gdLst>
                <a:gd name="T0" fmla="*/ 15 w 19"/>
                <a:gd name="T1" fmla="*/ 1 h 11"/>
                <a:gd name="T2" fmla="*/ 15 w 19"/>
                <a:gd name="T3" fmla="*/ 1 h 11"/>
                <a:gd name="T4" fmla="*/ 18 w 19"/>
                <a:gd name="T5" fmla="*/ 3 h 11"/>
                <a:gd name="T6" fmla="*/ 14 w 19"/>
                <a:gd name="T7" fmla="*/ 8 h 11"/>
                <a:gd name="T8" fmla="*/ 0 w 19"/>
                <a:gd name="T9" fmla="*/ 9 h 11"/>
                <a:gd name="T10" fmla="*/ 11 w 19"/>
                <a:gd name="T11" fmla="*/ 5 h 11"/>
                <a:gd name="T12" fmla="*/ 13 w 19"/>
                <a:gd name="T13" fmla="*/ 2 h 11"/>
                <a:gd name="T14" fmla="*/ 15 w 19"/>
                <a:gd name="T15" fmla="*/ 4 h 11"/>
                <a:gd name="T16" fmla="*/ 15 w 19"/>
                <a:gd name="T1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1">
                  <a:moveTo>
                    <a:pt x="15" y="1"/>
                  </a:moveTo>
                  <a:lnTo>
                    <a:pt x="15" y="1"/>
                  </a:lnTo>
                  <a:cubicBezTo>
                    <a:pt x="17" y="0"/>
                    <a:pt x="19" y="2"/>
                    <a:pt x="18" y="3"/>
                  </a:cubicBezTo>
                  <a:cubicBezTo>
                    <a:pt x="17" y="4"/>
                    <a:pt x="15" y="6"/>
                    <a:pt x="14" y="8"/>
                  </a:cubicBezTo>
                  <a:cubicBezTo>
                    <a:pt x="11" y="11"/>
                    <a:pt x="6" y="9"/>
                    <a:pt x="0" y="9"/>
                  </a:cubicBezTo>
                  <a:cubicBezTo>
                    <a:pt x="5" y="5"/>
                    <a:pt x="6" y="4"/>
                    <a:pt x="11" y="5"/>
                  </a:cubicBezTo>
                  <a:cubicBezTo>
                    <a:pt x="12" y="4"/>
                    <a:pt x="12" y="3"/>
                    <a:pt x="13" y="2"/>
                  </a:cubicBezTo>
                  <a:cubicBezTo>
                    <a:pt x="14" y="1"/>
                    <a:pt x="15" y="4"/>
                    <a:pt x="15" y="4"/>
                  </a:cubicBezTo>
                  <a:cubicBezTo>
                    <a:pt x="16" y="3"/>
                    <a:pt x="16" y="2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01" name="Freeform 1528"/>
            <p:cNvSpPr>
              <a:spLocks/>
            </p:cNvSpPr>
            <p:nvPr userDrawn="1"/>
          </p:nvSpPr>
          <p:spPr bwMode="auto">
            <a:xfrm>
              <a:off x="422" y="40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02" name="Freeform 1529"/>
            <p:cNvSpPr>
              <a:spLocks/>
            </p:cNvSpPr>
            <p:nvPr userDrawn="1"/>
          </p:nvSpPr>
          <p:spPr bwMode="auto">
            <a:xfrm>
              <a:off x="434" y="398"/>
              <a:ext cx="3" cy="4"/>
            </a:xfrm>
            <a:custGeom>
              <a:avLst/>
              <a:gdLst>
                <a:gd name="T0" fmla="*/ 7 w 7"/>
                <a:gd name="T1" fmla="*/ 0 h 9"/>
                <a:gd name="T2" fmla="*/ 7 w 7"/>
                <a:gd name="T3" fmla="*/ 0 h 9"/>
                <a:gd name="T4" fmla="*/ 0 w 7"/>
                <a:gd name="T5" fmla="*/ 9 h 9"/>
                <a:gd name="T6" fmla="*/ 7 w 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9">
                  <a:moveTo>
                    <a:pt x="7" y="0"/>
                  </a:moveTo>
                  <a:lnTo>
                    <a:pt x="7" y="0"/>
                  </a:lnTo>
                  <a:cubicBezTo>
                    <a:pt x="7" y="4"/>
                    <a:pt x="4" y="9"/>
                    <a:pt x="0" y="9"/>
                  </a:cubicBezTo>
                  <a:cubicBezTo>
                    <a:pt x="3" y="7"/>
                    <a:pt x="6" y="4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03" name="Freeform 1530"/>
            <p:cNvSpPr>
              <a:spLocks/>
            </p:cNvSpPr>
            <p:nvPr userDrawn="1"/>
          </p:nvSpPr>
          <p:spPr bwMode="auto">
            <a:xfrm>
              <a:off x="433" y="398"/>
              <a:ext cx="3" cy="3"/>
            </a:xfrm>
            <a:custGeom>
              <a:avLst/>
              <a:gdLst>
                <a:gd name="T0" fmla="*/ 6 w 6"/>
                <a:gd name="T1" fmla="*/ 0 h 7"/>
                <a:gd name="T2" fmla="*/ 6 w 6"/>
                <a:gd name="T3" fmla="*/ 0 h 7"/>
                <a:gd name="T4" fmla="*/ 0 w 6"/>
                <a:gd name="T5" fmla="*/ 7 h 7"/>
                <a:gd name="T6" fmla="*/ 6 w 6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6" y="0"/>
                  </a:moveTo>
                  <a:lnTo>
                    <a:pt x="6" y="0"/>
                  </a:lnTo>
                  <a:cubicBezTo>
                    <a:pt x="6" y="3"/>
                    <a:pt x="3" y="6"/>
                    <a:pt x="0" y="7"/>
                  </a:cubicBezTo>
                  <a:cubicBezTo>
                    <a:pt x="2" y="6"/>
                    <a:pt x="5" y="3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04" name="Freeform 1531"/>
            <p:cNvSpPr>
              <a:spLocks/>
            </p:cNvSpPr>
            <p:nvPr userDrawn="1"/>
          </p:nvSpPr>
          <p:spPr bwMode="auto">
            <a:xfrm>
              <a:off x="432" y="398"/>
              <a:ext cx="2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0 w 3"/>
                <a:gd name="T5" fmla="*/ 3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2" y="3"/>
                    <a:pt x="0" y="3"/>
                  </a:cubicBezTo>
                  <a:cubicBezTo>
                    <a:pt x="1" y="3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05" name="Freeform 1532"/>
            <p:cNvSpPr>
              <a:spLocks noEditPoints="1"/>
            </p:cNvSpPr>
            <p:nvPr userDrawn="1"/>
          </p:nvSpPr>
          <p:spPr bwMode="auto">
            <a:xfrm>
              <a:off x="331" y="196"/>
              <a:ext cx="136" cy="261"/>
            </a:xfrm>
            <a:custGeom>
              <a:avLst/>
              <a:gdLst>
                <a:gd name="T0" fmla="*/ 14 w 304"/>
                <a:gd name="T1" fmla="*/ 489 h 573"/>
                <a:gd name="T2" fmla="*/ 5 w 304"/>
                <a:gd name="T3" fmla="*/ 439 h 573"/>
                <a:gd name="T4" fmla="*/ 36 w 304"/>
                <a:gd name="T5" fmla="*/ 473 h 573"/>
                <a:gd name="T6" fmla="*/ 19 w 304"/>
                <a:gd name="T7" fmla="*/ 451 h 573"/>
                <a:gd name="T8" fmla="*/ 59 w 304"/>
                <a:gd name="T9" fmla="*/ 514 h 573"/>
                <a:gd name="T10" fmla="*/ 0 w 304"/>
                <a:gd name="T11" fmla="*/ 153 h 573"/>
                <a:gd name="T12" fmla="*/ 9 w 304"/>
                <a:gd name="T13" fmla="*/ 82 h 573"/>
                <a:gd name="T14" fmla="*/ 52 w 304"/>
                <a:gd name="T15" fmla="*/ 61 h 573"/>
                <a:gd name="T16" fmla="*/ 118 w 304"/>
                <a:gd name="T17" fmla="*/ 47 h 573"/>
                <a:gd name="T18" fmla="*/ 152 w 304"/>
                <a:gd name="T19" fmla="*/ 83 h 573"/>
                <a:gd name="T20" fmla="*/ 130 w 304"/>
                <a:gd name="T21" fmla="*/ 95 h 573"/>
                <a:gd name="T22" fmla="*/ 155 w 304"/>
                <a:gd name="T23" fmla="*/ 111 h 573"/>
                <a:gd name="T24" fmla="*/ 119 w 304"/>
                <a:gd name="T25" fmla="*/ 122 h 573"/>
                <a:gd name="T26" fmla="*/ 83 w 304"/>
                <a:gd name="T27" fmla="*/ 108 h 573"/>
                <a:gd name="T28" fmla="*/ 61 w 304"/>
                <a:gd name="T29" fmla="*/ 167 h 573"/>
                <a:gd name="T30" fmla="*/ 74 w 304"/>
                <a:gd name="T31" fmla="*/ 193 h 573"/>
                <a:gd name="T32" fmla="*/ 127 w 304"/>
                <a:gd name="T33" fmla="*/ 216 h 573"/>
                <a:gd name="T34" fmla="*/ 168 w 304"/>
                <a:gd name="T35" fmla="*/ 113 h 573"/>
                <a:gd name="T36" fmla="*/ 202 w 304"/>
                <a:gd name="T37" fmla="*/ 87 h 573"/>
                <a:gd name="T38" fmla="*/ 238 w 304"/>
                <a:gd name="T39" fmla="*/ 93 h 573"/>
                <a:gd name="T40" fmla="*/ 297 w 304"/>
                <a:gd name="T41" fmla="*/ 105 h 573"/>
                <a:gd name="T42" fmla="*/ 270 w 304"/>
                <a:gd name="T43" fmla="*/ 178 h 573"/>
                <a:gd name="T44" fmla="*/ 296 w 304"/>
                <a:gd name="T45" fmla="*/ 225 h 573"/>
                <a:gd name="T46" fmla="*/ 239 w 304"/>
                <a:gd name="T47" fmla="*/ 262 h 573"/>
                <a:gd name="T48" fmla="*/ 211 w 304"/>
                <a:gd name="T49" fmla="*/ 275 h 573"/>
                <a:gd name="T50" fmla="*/ 218 w 304"/>
                <a:gd name="T51" fmla="*/ 318 h 573"/>
                <a:gd name="T52" fmla="*/ 207 w 304"/>
                <a:gd name="T53" fmla="*/ 339 h 573"/>
                <a:gd name="T54" fmla="*/ 179 w 304"/>
                <a:gd name="T55" fmla="*/ 330 h 573"/>
                <a:gd name="T56" fmla="*/ 139 w 304"/>
                <a:gd name="T57" fmla="*/ 301 h 573"/>
                <a:gd name="T58" fmla="*/ 113 w 304"/>
                <a:gd name="T59" fmla="*/ 332 h 573"/>
                <a:gd name="T60" fmla="*/ 95 w 304"/>
                <a:gd name="T61" fmla="*/ 297 h 573"/>
                <a:gd name="T62" fmla="*/ 85 w 304"/>
                <a:gd name="T63" fmla="*/ 344 h 573"/>
                <a:gd name="T64" fmla="*/ 136 w 304"/>
                <a:gd name="T65" fmla="*/ 375 h 573"/>
                <a:gd name="T66" fmla="*/ 123 w 304"/>
                <a:gd name="T67" fmla="*/ 416 h 573"/>
                <a:gd name="T68" fmla="*/ 111 w 304"/>
                <a:gd name="T69" fmla="*/ 433 h 573"/>
                <a:gd name="T70" fmla="*/ 90 w 304"/>
                <a:gd name="T71" fmla="*/ 427 h 573"/>
                <a:gd name="T72" fmla="*/ 60 w 304"/>
                <a:gd name="T73" fmla="*/ 433 h 573"/>
                <a:gd name="T74" fmla="*/ 46 w 304"/>
                <a:gd name="T75" fmla="*/ 395 h 573"/>
                <a:gd name="T76" fmla="*/ 30 w 304"/>
                <a:gd name="T77" fmla="*/ 446 h 573"/>
                <a:gd name="T78" fmla="*/ 96 w 304"/>
                <a:gd name="T79" fmla="*/ 466 h 573"/>
                <a:gd name="T80" fmla="*/ 119 w 304"/>
                <a:gd name="T81" fmla="*/ 521 h 573"/>
                <a:gd name="T82" fmla="*/ 97 w 304"/>
                <a:gd name="T83" fmla="*/ 522 h 573"/>
                <a:gd name="T84" fmla="*/ 32 w 304"/>
                <a:gd name="T85" fmla="*/ 559 h 573"/>
                <a:gd name="T86" fmla="*/ 0 w 304"/>
                <a:gd name="T87" fmla="*/ 15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5" y="439"/>
                  </a:moveTo>
                  <a:lnTo>
                    <a:pt x="5" y="439"/>
                  </a:lnTo>
                  <a:cubicBezTo>
                    <a:pt x="3" y="445"/>
                    <a:pt x="11" y="480"/>
                    <a:pt x="14" y="489"/>
                  </a:cubicBezTo>
                  <a:cubicBezTo>
                    <a:pt x="18" y="505"/>
                    <a:pt x="21" y="530"/>
                    <a:pt x="19" y="540"/>
                  </a:cubicBezTo>
                  <a:cubicBezTo>
                    <a:pt x="34" y="533"/>
                    <a:pt x="26" y="504"/>
                    <a:pt x="20" y="491"/>
                  </a:cubicBezTo>
                  <a:cubicBezTo>
                    <a:pt x="13" y="474"/>
                    <a:pt x="7" y="452"/>
                    <a:pt x="5" y="439"/>
                  </a:cubicBezTo>
                  <a:close/>
                  <a:moveTo>
                    <a:pt x="19" y="451"/>
                  </a:moveTo>
                  <a:lnTo>
                    <a:pt x="19" y="451"/>
                  </a:lnTo>
                  <a:cubicBezTo>
                    <a:pt x="23" y="457"/>
                    <a:pt x="32" y="467"/>
                    <a:pt x="36" y="473"/>
                  </a:cubicBezTo>
                  <a:cubicBezTo>
                    <a:pt x="43" y="481"/>
                    <a:pt x="48" y="488"/>
                    <a:pt x="52" y="499"/>
                  </a:cubicBezTo>
                  <a:cubicBezTo>
                    <a:pt x="59" y="498"/>
                    <a:pt x="58" y="489"/>
                    <a:pt x="55" y="484"/>
                  </a:cubicBezTo>
                  <a:cubicBezTo>
                    <a:pt x="50" y="475"/>
                    <a:pt x="30" y="463"/>
                    <a:pt x="19" y="451"/>
                  </a:cubicBezTo>
                  <a:close/>
                  <a:moveTo>
                    <a:pt x="70" y="509"/>
                  </a:moveTo>
                  <a:lnTo>
                    <a:pt x="70" y="509"/>
                  </a:lnTo>
                  <a:cubicBezTo>
                    <a:pt x="67" y="513"/>
                    <a:pt x="63" y="514"/>
                    <a:pt x="59" y="514"/>
                  </a:cubicBezTo>
                  <a:cubicBezTo>
                    <a:pt x="60" y="518"/>
                    <a:pt x="60" y="519"/>
                    <a:pt x="60" y="522"/>
                  </a:cubicBezTo>
                  <a:cubicBezTo>
                    <a:pt x="68" y="522"/>
                    <a:pt x="74" y="517"/>
                    <a:pt x="70" y="509"/>
                  </a:cubicBezTo>
                  <a:close/>
                  <a:moveTo>
                    <a:pt x="0" y="153"/>
                  </a:moveTo>
                  <a:lnTo>
                    <a:pt x="0" y="153"/>
                  </a:lnTo>
                  <a:cubicBezTo>
                    <a:pt x="2" y="126"/>
                    <a:pt x="13" y="106"/>
                    <a:pt x="24" y="88"/>
                  </a:cubicBezTo>
                  <a:cubicBezTo>
                    <a:pt x="18" y="89"/>
                    <a:pt x="12" y="86"/>
                    <a:pt x="9" y="82"/>
                  </a:cubicBezTo>
                  <a:cubicBezTo>
                    <a:pt x="23" y="83"/>
                    <a:pt x="37" y="78"/>
                    <a:pt x="44" y="69"/>
                  </a:cubicBezTo>
                  <a:cubicBezTo>
                    <a:pt x="37" y="67"/>
                    <a:pt x="33" y="63"/>
                    <a:pt x="30" y="58"/>
                  </a:cubicBezTo>
                  <a:cubicBezTo>
                    <a:pt x="36" y="61"/>
                    <a:pt x="44" y="62"/>
                    <a:pt x="52" y="61"/>
                  </a:cubicBezTo>
                  <a:cubicBezTo>
                    <a:pt x="42" y="59"/>
                    <a:pt x="27" y="50"/>
                    <a:pt x="26" y="43"/>
                  </a:cubicBezTo>
                  <a:cubicBezTo>
                    <a:pt x="29" y="46"/>
                    <a:pt x="49" y="47"/>
                    <a:pt x="60" y="47"/>
                  </a:cubicBezTo>
                  <a:lnTo>
                    <a:pt x="118" y="47"/>
                  </a:lnTo>
                  <a:cubicBezTo>
                    <a:pt x="120" y="47"/>
                    <a:pt x="121" y="49"/>
                    <a:pt x="121" y="51"/>
                  </a:cubicBezTo>
                  <a:cubicBezTo>
                    <a:pt x="125" y="50"/>
                    <a:pt x="128" y="52"/>
                    <a:pt x="127" y="56"/>
                  </a:cubicBezTo>
                  <a:cubicBezTo>
                    <a:pt x="142" y="56"/>
                    <a:pt x="155" y="65"/>
                    <a:pt x="152" y="83"/>
                  </a:cubicBezTo>
                  <a:cubicBezTo>
                    <a:pt x="151" y="89"/>
                    <a:pt x="149" y="92"/>
                    <a:pt x="145" y="95"/>
                  </a:cubicBezTo>
                  <a:cubicBezTo>
                    <a:pt x="138" y="85"/>
                    <a:pt x="120" y="84"/>
                    <a:pt x="108" y="91"/>
                  </a:cubicBezTo>
                  <a:cubicBezTo>
                    <a:pt x="115" y="91"/>
                    <a:pt x="124" y="92"/>
                    <a:pt x="130" y="95"/>
                  </a:cubicBezTo>
                  <a:cubicBezTo>
                    <a:pt x="137" y="98"/>
                    <a:pt x="145" y="101"/>
                    <a:pt x="154" y="100"/>
                  </a:cubicBezTo>
                  <a:cubicBezTo>
                    <a:pt x="160" y="100"/>
                    <a:pt x="163" y="96"/>
                    <a:pt x="164" y="91"/>
                  </a:cubicBezTo>
                  <a:cubicBezTo>
                    <a:pt x="167" y="94"/>
                    <a:pt x="165" y="106"/>
                    <a:pt x="155" y="111"/>
                  </a:cubicBezTo>
                  <a:cubicBezTo>
                    <a:pt x="149" y="114"/>
                    <a:pt x="140" y="115"/>
                    <a:pt x="134" y="110"/>
                  </a:cubicBezTo>
                  <a:cubicBezTo>
                    <a:pt x="131" y="109"/>
                    <a:pt x="122" y="98"/>
                    <a:pt x="110" y="98"/>
                  </a:cubicBezTo>
                  <a:cubicBezTo>
                    <a:pt x="127" y="103"/>
                    <a:pt x="132" y="115"/>
                    <a:pt x="119" y="122"/>
                  </a:cubicBezTo>
                  <a:cubicBezTo>
                    <a:pt x="119" y="118"/>
                    <a:pt x="119" y="112"/>
                    <a:pt x="111" y="107"/>
                  </a:cubicBezTo>
                  <a:cubicBezTo>
                    <a:pt x="106" y="104"/>
                    <a:pt x="99" y="102"/>
                    <a:pt x="91" y="105"/>
                  </a:cubicBezTo>
                  <a:cubicBezTo>
                    <a:pt x="89" y="105"/>
                    <a:pt x="85" y="107"/>
                    <a:pt x="83" y="108"/>
                  </a:cubicBezTo>
                  <a:cubicBezTo>
                    <a:pt x="79" y="108"/>
                    <a:pt x="78" y="106"/>
                    <a:pt x="77" y="105"/>
                  </a:cubicBezTo>
                  <a:cubicBezTo>
                    <a:pt x="69" y="111"/>
                    <a:pt x="58" y="128"/>
                    <a:pt x="56" y="139"/>
                  </a:cubicBezTo>
                  <a:cubicBezTo>
                    <a:pt x="53" y="152"/>
                    <a:pt x="55" y="160"/>
                    <a:pt x="61" y="167"/>
                  </a:cubicBezTo>
                  <a:cubicBezTo>
                    <a:pt x="63" y="169"/>
                    <a:pt x="74" y="178"/>
                    <a:pt x="83" y="169"/>
                  </a:cubicBezTo>
                  <a:cubicBezTo>
                    <a:pt x="85" y="182"/>
                    <a:pt x="74" y="189"/>
                    <a:pt x="62" y="185"/>
                  </a:cubicBezTo>
                  <a:cubicBezTo>
                    <a:pt x="64" y="188"/>
                    <a:pt x="69" y="191"/>
                    <a:pt x="74" y="193"/>
                  </a:cubicBezTo>
                  <a:cubicBezTo>
                    <a:pt x="83" y="197"/>
                    <a:pt x="92" y="193"/>
                    <a:pt x="96" y="186"/>
                  </a:cubicBezTo>
                  <a:cubicBezTo>
                    <a:pt x="105" y="197"/>
                    <a:pt x="101" y="216"/>
                    <a:pt x="85" y="217"/>
                  </a:cubicBezTo>
                  <a:cubicBezTo>
                    <a:pt x="92" y="231"/>
                    <a:pt x="116" y="231"/>
                    <a:pt x="127" y="216"/>
                  </a:cubicBezTo>
                  <a:cubicBezTo>
                    <a:pt x="134" y="206"/>
                    <a:pt x="126" y="199"/>
                    <a:pt x="122" y="195"/>
                  </a:cubicBezTo>
                  <a:cubicBezTo>
                    <a:pt x="112" y="185"/>
                    <a:pt x="112" y="176"/>
                    <a:pt x="119" y="165"/>
                  </a:cubicBezTo>
                  <a:cubicBezTo>
                    <a:pt x="128" y="152"/>
                    <a:pt x="157" y="129"/>
                    <a:pt x="168" y="113"/>
                  </a:cubicBezTo>
                  <a:cubicBezTo>
                    <a:pt x="170" y="116"/>
                    <a:pt x="171" y="119"/>
                    <a:pt x="171" y="120"/>
                  </a:cubicBezTo>
                  <a:cubicBezTo>
                    <a:pt x="181" y="112"/>
                    <a:pt x="193" y="96"/>
                    <a:pt x="197" y="83"/>
                  </a:cubicBezTo>
                  <a:cubicBezTo>
                    <a:pt x="199" y="84"/>
                    <a:pt x="200" y="86"/>
                    <a:pt x="202" y="87"/>
                  </a:cubicBezTo>
                  <a:cubicBezTo>
                    <a:pt x="218" y="67"/>
                    <a:pt x="247" y="19"/>
                    <a:pt x="255" y="0"/>
                  </a:cubicBezTo>
                  <a:cubicBezTo>
                    <a:pt x="273" y="8"/>
                    <a:pt x="272" y="33"/>
                    <a:pt x="267" y="47"/>
                  </a:cubicBezTo>
                  <a:cubicBezTo>
                    <a:pt x="262" y="60"/>
                    <a:pt x="254" y="74"/>
                    <a:pt x="238" y="93"/>
                  </a:cubicBezTo>
                  <a:cubicBezTo>
                    <a:pt x="243" y="89"/>
                    <a:pt x="275" y="56"/>
                    <a:pt x="283" y="52"/>
                  </a:cubicBezTo>
                  <a:cubicBezTo>
                    <a:pt x="295" y="69"/>
                    <a:pt x="286" y="99"/>
                    <a:pt x="263" y="112"/>
                  </a:cubicBezTo>
                  <a:cubicBezTo>
                    <a:pt x="271" y="109"/>
                    <a:pt x="288" y="102"/>
                    <a:pt x="297" y="105"/>
                  </a:cubicBezTo>
                  <a:cubicBezTo>
                    <a:pt x="299" y="124"/>
                    <a:pt x="283" y="137"/>
                    <a:pt x="273" y="144"/>
                  </a:cubicBezTo>
                  <a:cubicBezTo>
                    <a:pt x="283" y="142"/>
                    <a:pt x="293" y="140"/>
                    <a:pt x="304" y="143"/>
                  </a:cubicBezTo>
                  <a:cubicBezTo>
                    <a:pt x="303" y="156"/>
                    <a:pt x="290" y="171"/>
                    <a:pt x="270" y="178"/>
                  </a:cubicBezTo>
                  <a:cubicBezTo>
                    <a:pt x="282" y="177"/>
                    <a:pt x="295" y="178"/>
                    <a:pt x="303" y="183"/>
                  </a:cubicBezTo>
                  <a:cubicBezTo>
                    <a:pt x="301" y="196"/>
                    <a:pt x="286" y="208"/>
                    <a:pt x="267" y="211"/>
                  </a:cubicBezTo>
                  <a:cubicBezTo>
                    <a:pt x="279" y="212"/>
                    <a:pt x="291" y="218"/>
                    <a:pt x="296" y="225"/>
                  </a:cubicBezTo>
                  <a:cubicBezTo>
                    <a:pt x="290" y="234"/>
                    <a:pt x="280" y="241"/>
                    <a:pt x="264" y="240"/>
                  </a:cubicBezTo>
                  <a:cubicBezTo>
                    <a:pt x="272" y="243"/>
                    <a:pt x="280" y="250"/>
                    <a:pt x="284" y="259"/>
                  </a:cubicBezTo>
                  <a:cubicBezTo>
                    <a:pt x="275" y="266"/>
                    <a:pt x="264" y="271"/>
                    <a:pt x="239" y="262"/>
                  </a:cubicBezTo>
                  <a:cubicBezTo>
                    <a:pt x="268" y="274"/>
                    <a:pt x="262" y="280"/>
                    <a:pt x="267" y="292"/>
                  </a:cubicBezTo>
                  <a:cubicBezTo>
                    <a:pt x="261" y="294"/>
                    <a:pt x="257" y="299"/>
                    <a:pt x="243" y="296"/>
                  </a:cubicBezTo>
                  <a:cubicBezTo>
                    <a:pt x="235" y="294"/>
                    <a:pt x="222" y="282"/>
                    <a:pt x="211" y="275"/>
                  </a:cubicBezTo>
                  <a:cubicBezTo>
                    <a:pt x="215" y="278"/>
                    <a:pt x="231" y="290"/>
                    <a:pt x="238" y="297"/>
                  </a:cubicBezTo>
                  <a:cubicBezTo>
                    <a:pt x="246" y="305"/>
                    <a:pt x="241" y="312"/>
                    <a:pt x="241" y="319"/>
                  </a:cubicBezTo>
                  <a:cubicBezTo>
                    <a:pt x="235" y="319"/>
                    <a:pt x="225" y="324"/>
                    <a:pt x="218" y="318"/>
                  </a:cubicBezTo>
                  <a:cubicBezTo>
                    <a:pt x="215" y="316"/>
                    <a:pt x="186" y="279"/>
                    <a:pt x="182" y="275"/>
                  </a:cubicBezTo>
                  <a:cubicBezTo>
                    <a:pt x="183" y="278"/>
                    <a:pt x="202" y="302"/>
                    <a:pt x="210" y="316"/>
                  </a:cubicBezTo>
                  <a:cubicBezTo>
                    <a:pt x="217" y="326"/>
                    <a:pt x="208" y="333"/>
                    <a:pt x="207" y="339"/>
                  </a:cubicBezTo>
                  <a:cubicBezTo>
                    <a:pt x="200" y="337"/>
                    <a:pt x="191" y="341"/>
                    <a:pt x="186" y="332"/>
                  </a:cubicBezTo>
                  <a:cubicBezTo>
                    <a:pt x="181" y="325"/>
                    <a:pt x="167" y="297"/>
                    <a:pt x="161" y="289"/>
                  </a:cubicBezTo>
                  <a:cubicBezTo>
                    <a:pt x="163" y="295"/>
                    <a:pt x="178" y="327"/>
                    <a:pt x="179" y="330"/>
                  </a:cubicBezTo>
                  <a:cubicBezTo>
                    <a:pt x="183" y="340"/>
                    <a:pt x="174" y="342"/>
                    <a:pt x="170" y="349"/>
                  </a:cubicBezTo>
                  <a:cubicBezTo>
                    <a:pt x="165" y="346"/>
                    <a:pt x="155" y="349"/>
                    <a:pt x="151" y="339"/>
                  </a:cubicBezTo>
                  <a:cubicBezTo>
                    <a:pt x="148" y="331"/>
                    <a:pt x="142" y="307"/>
                    <a:pt x="139" y="301"/>
                  </a:cubicBezTo>
                  <a:cubicBezTo>
                    <a:pt x="139" y="308"/>
                    <a:pt x="142" y="317"/>
                    <a:pt x="143" y="328"/>
                  </a:cubicBezTo>
                  <a:cubicBezTo>
                    <a:pt x="145" y="339"/>
                    <a:pt x="135" y="339"/>
                    <a:pt x="129" y="345"/>
                  </a:cubicBezTo>
                  <a:cubicBezTo>
                    <a:pt x="124" y="340"/>
                    <a:pt x="115" y="341"/>
                    <a:pt x="113" y="332"/>
                  </a:cubicBezTo>
                  <a:cubicBezTo>
                    <a:pt x="112" y="323"/>
                    <a:pt x="112" y="303"/>
                    <a:pt x="112" y="303"/>
                  </a:cubicBezTo>
                  <a:cubicBezTo>
                    <a:pt x="110" y="304"/>
                    <a:pt x="109" y="304"/>
                    <a:pt x="108" y="306"/>
                  </a:cubicBezTo>
                  <a:cubicBezTo>
                    <a:pt x="104" y="302"/>
                    <a:pt x="97" y="302"/>
                    <a:pt x="95" y="297"/>
                  </a:cubicBezTo>
                  <a:cubicBezTo>
                    <a:pt x="94" y="297"/>
                    <a:pt x="93" y="298"/>
                    <a:pt x="92" y="298"/>
                  </a:cubicBezTo>
                  <a:cubicBezTo>
                    <a:pt x="84" y="312"/>
                    <a:pt x="84" y="337"/>
                    <a:pt x="95" y="346"/>
                  </a:cubicBezTo>
                  <a:cubicBezTo>
                    <a:pt x="92" y="346"/>
                    <a:pt x="88" y="345"/>
                    <a:pt x="85" y="344"/>
                  </a:cubicBezTo>
                  <a:cubicBezTo>
                    <a:pt x="90" y="354"/>
                    <a:pt x="101" y="358"/>
                    <a:pt x="113" y="353"/>
                  </a:cubicBezTo>
                  <a:cubicBezTo>
                    <a:pt x="113" y="356"/>
                    <a:pt x="113" y="357"/>
                    <a:pt x="112" y="359"/>
                  </a:cubicBezTo>
                  <a:cubicBezTo>
                    <a:pt x="125" y="361"/>
                    <a:pt x="131" y="366"/>
                    <a:pt x="136" y="375"/>
                  </a:cubicBezTo>
                  <a:cubicBezTo>
                    <a:pt x="142" y="386"/>
                    <a:pt x="135" y="401"/>
                    <a:pt x="137" y="407"/>
                  </a:cubicBezTo>
                  <a:cubicBezTo>
                    <a:pt x="139" y="411"/>
                    <a:pt x="143" y="414"/>
                    <a:pt x="151" y="411"/>
                  </a:cubicBezTo>
                  <a:cubicBezTo>
                    <a:pt x="147" y="427"/>
                    <a:pt x="128" y="425"/>
                    <a:pt x="123" y="416"/>
                  </a:cubicBezTo>
                  <a:cubicBezTo>
                    <a:pt x="121" y="423"/>
                    <a:pt x="123" y="431"/>
                    <a:pt x="126" y="435"/>
                  </a:cubicBezTo>
                  <a:cubicBezTo>
                    <a:pt x="120" y="435"/>
                    <a:pt x="115" y="432"/>
                    <a:pt x="112" y="428"/>
                  </a:cubicBezTo>
                  <a:cubicBezTo>
                    <a:pt x="111" y="429"/>
                    <a:pt x="111" y="431"/>
                    <a:pt x="111" y="433"/>
                  </a:cubicBezTo>
                  <a:cubicBezTo>
                    <a:pt x="108" y="431"/>
                    <a:pt x="106" y="429"/>
                    <a:pt x="104" y="427"/>
                  </a:cubicBezTo>
                  <a:cubicBezTo>
                    <a:pt x="104" y="430"/>
                    <a:pt x="103" y="435"/>
                    <a:pt x="104" y="439"/>
                  </a:cubicBezTo>
                  <a:cubicBezTo>
                    <a:pt x="98" y="440"/>
                    <a:pt x="92" y="436"/>
                    <a:pt x="90" y="427"/>
                  </a:cubicBezTo>
                  <a:cubicBezTo>
                    <a:pt x="87" y="431"/>
                    <a:pt x="86" y="432"/>
                    <a:pt x="84" y="438"/>
                  </a:cubicBezTo>
                  <a:cubicBezTo>
                    <a:pt x="81" y="436"/>
                    <a:pt x="80" y="434"/>
                    <a:pt x="80" y="430"/>
                  </a:cubicBezTo>
                  <a:cubicBezTo>
                    <a:pt x="73" y="436"/>
                    <a:pt x="64" y="435"/>
                    <a:pt x="60" y="433"/>
                  </a:cubicBezTo>
                  <a:cubicBezTo>
                    <a:pt x="57" y="432"/>
                    <a:pt x="50" y="427"/>
                    <a:pt x="50" y="419"/>
                  </a:cubicBezTo>
                  <a:cubicBezTo>
                    <a:pt x="56" y="422"/>
                    <a:pt x="69" y="426"/>
                    <a:pt x="70" y="412"/>
                  </a:cubicBezTo>
                  <a:cubicBezTo>
                    <a:pt x="72" y="400"/>
                    <a:pt x="61" y="391"/>
                    <a:pt x="46" y="395"/>
                  </a:cubicBezTo>
                  <a:cubicBezTo>
                    <a:pt x="34" y="398"/>
                    <a:pt x="18" y="421"/>
                    <a:pt x="33" y="431"/>
                  </a:cubicBezTo>
                  <a:cubicBezTo>
                    <a:pt x="40" y="436"/>
                    <a:pt x="51" y="441"/>
                    <a:pt x="50" y="454"/>
                  </a:cubicBezTo>
                  <a:cubicBezTo>
                    <a:pt x="45" y="448"/>
                    <a:pt x="39" y="445"/>
                    <a:pt x="30" y="446"/>
                  </a:cubicBezTo>
                  <a:cubicBezTo>
                    <a:pt x="42" y="455"/>
                    <a:pt x="52" y="456"/>
                    <a:pt x="64" y="463"/>
                  </a:cubicBezTo>
                  <a:cubicBezTo>
                    <a:pt x="75" y="469"/>
                    <a:pt x="84" y="480"/>
                    <a:pt x="92" y="480"/>
                  </a:cubicBezTo>
                  <a:cubicBezTo>
                    <a:pt x="99" y="480"/>
                    <a:pt x="102" y="472"/>
                    <a:pt x="96" y="466"/>
                  </a:cubicBezTo>
                  <a:cubicBezTo>
                    <a:pt x="103" y="465"/>
                    <a:pt x="111" y="470"/>
                    <a:pt x="113" y="477"/>
                  </a:cubicBezTo>
                  <a:cubicBezTo>
                    <a:pt x="117" y="486"/>
                    <a:pt x="114" y="493"/>
                    <a:pt x="108" y="496"/>
                  </a:cubicBezTo>
                  <a:cubicBezTo>
                    <a:pt x="116" y="500"/>
                    <a:pt x="122" y="509"/>
                    <a:pt x="119" y="521"/>
                  </a:cubicBezTo>
                  <a:cubicBezTo>
                    <a:pt x="117" y="530"/>
                    <a:pt x="107" y="530"/>
                    <a:pt x="111" y="542"/>
                  </a:cubicBezTo>
                  <a:cubicBezTo>
                    <a:pt x="105" y="541"/>
                    <a:pt x="102" y="537"/>
                    <a:pt x="100" y="532"/>
                  </a:cubicBezTo>
                  <a:cubicBezTo>
                    <a:pt x="99" y="528"/>
                    <a:pt x="99" y="524"/>
                    <a:pt x="97" y="522"/>
                  </a:cubicBezTo>
                  <a:cubicBezTo>
                    <a:pt x="98" y="530"/>
                    <a:pt x="94" y="541"/>
                    <a:pt x="83" y="546"/>
                  </a:cubicBezTo>
                  <a:cubicBezTo>
                    <a:pt x="77" y="549"/>
                    <a:pt x="66" y="550"/>
                    <a:pt x="58" y="542"/>
                  </a:cubicBezTo>
                  <a:cubicBezTo>
                    <a:pt x="55" y="551"/>
                    <a:pt x="43" y="560"/>
                    <a:pt x="32" y="559"/>
                  </a:cubicBezTo>
                  <a:cubicBezTo>
                    <a:pt x="26" y="559"/>
                    <a:pt x="21" y="557"/>
                    <a:pt x="17" y="555"/>
                  </a:cubicBezTo>
                  <a:cubicBezTo>
                    <a:pt x="14" y="562"/>
                    <a:pt x="7" y="569"/>
                    <a:pt x="0" y="573"/>
                  </a:cubicBezTo>
                  <a:lnTo>
                    <a:pt x="0" y="1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06" name="Freeform 1533"/>
            <p:cNvSpPr>
              <a:spLocks/>
            </p:cNvSpPr>
            <p:nvPr userDrawn="1"/>
          </p:nvSpPr>
          <p:spPr bwMode="auto">
            <a:xfrm>
              <a:off x="331" y="447"/>
              <a:ext cx="7" cy="7"/>
            </a:xfrm>
            <a:custGeom>
              <a:avLst/>
              <a:gdLst>
                <a:gd name="T0" fmla="*/ 0 w 15"/>
                <a:gd name="T1" fmla="*/ 13 h 17"/>
                <a:gd name="T2" fmla="*/ 0 w 15"/>
                <a:gd name="T3" fmla="*/ 13 h 17"/>
                <a:gd name="T4" fmla="*/ 0 w 15"/>
                <a:gd name="T5" fmla="*/ 17 h 17"/>
                <a:gd name="T6" fmla="*/ 15 w 15"/>
                <a:gd name="T7" fmla="*/ 2 h 17"/>
                <a:gd name="T8" fmla="*/ 13 w 15"/>
                <a:gd name="T9" fmla="*/ 0 h 17"/>
                <a:gd name="T10" fmla="*/ 0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0" y="13"/>
                  </a:moveTo>
                  <a:lnTo>
                    <a:pt x="0" y="13"/>
                  </a:lnTo>
                  <a:lnTo>
                    <a:pt x="0" y="17"/>
                  </a:lnTo>
                  <a:cubicBezTo>
                    <a:pt x="4" y="16"/>
                    <a:pt x="13" y="8"/>
                    <a:pt x="15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1" y="5"/>
                    <a:pt x="5" y="13"/>
                    <a:pt x="0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07" name="Freeform 1534"/>
            <p:cNvSpPr>
              <a:spLocks/>
            </p:cNvSpPr>
            <p:nvPr userDrawn="1"/>
          </p:nvSpPr>
          <p:spPr bwMode="auto">
            <a:xfrm>
              <a:off x="331" y="398"/>
              <a:ext cx="8" cy="53"/>
            </a:xfrm>
            <a:custGeom>
              <a:avLst/>
              <a:gdLst>
                <a:gd name="T0" fmla="*/ 0 w 18"/>
                <a:gd name="T1" fmla="*/ 108 h 116"/>
                <a:gd name="T2" fmla="*/ 0 w 18"/>
                <a:gd name="T3" fmla="*/ 108 h 116"/>
                <a:gd name="T4" fmla="*/ 0 w 18"/>
                <a:gd name="T5" fmla="*/ 116 h 116"/>
                <a:gd name="T6" fmla="*/ 11 w 18"/>
                <a:gd name="T7" fmla="*/ 104 h 116"/>
                <a:gd name="T8" fmla="*/ 6 w 18"/>
                <a:gd name="T9" fmla="*/ 94 h 116"/>
                <a:gd name="T10" fmla="*/ 12 w 18"/>
                <a:gd name="T11" fmla="*/ 96 h 116"/>
                <a:gd name="T12" fmla="*/ 12 w 18"/>
                <a:gd name="T13" fmla="*/ 71 h 116"/>
                <a:gd name="T14" fmla="*/ 15 w 18"/>
                <a:gd name="T15" fmla="*/ 96 h 116"/>
                <a:gd name="T16" fmla="*/ 16 w 18"/>
                <a:gd name="T17" fmla="*/ 96 h 116"/>
                <a:gd name="T18" fmla="*/ 12 w 18"/>
                <a:gd name="T19" fmla="*/ 45 h 116"/>
                <a:gd name="T20" fmla="*/ 3 w 18"/>
                <a:gd name="T21" fmla="*/ 0 h 116"/>
                <a:gd name="T22" fmla="*/ 1 w 18"/>
                <a:gd name="T23" fmla="*/ 54 h 116"/>
                <a:gd name="T24" fmla="*/ 0 w 18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16">
                  <a:moveTo>
                    <a:pt x="0" y="108"/>
                  </a:moveTo>
                  <a:lnTo>
                    <a:pt x="0" y="108"/>
                  </a:lnTo>
                  <a:lnTo>
                    <a:pt x="0" y="116"/>
                  </a:lnTo>
                  <a:cubicBezTo>
                    <a:pt x="5" y="114"/>
                    <a:pt x="10" y="107"/>
                    <a:pt x="11" y="104"/>
                  </a:cubicBezTo>
                  <a:cubicBezTo>
                    <a:pt x="9" y="101"/>
                    <a:pt x="7" y="97"/>
                    <a:pt x="6" y="94"/>
                  </a:cubicBezTo>
                  <a:cubicBezTo>
                    <a:pt x="9" y="96"/>
                    <a:pt x="10" y="96"/>
                    <a:pt x="12" y="96"/>
                  </a:cubicBezTo>
                  <a:cubicBezTo>
                    <a:pt x="13" y="90"/>
                    <a:pt x="13" y="79"/>
                    <a:pt x="12" y="71"/>
                  </a:cubicBezTo>
                  <a:cubicBezTo>
                    <a:pt x="14" y="76"/>
                    <a:pt x="16" y="89"/>
                    <a:pt x="15" y="96"/>
                  </a:cubicBezTo>
                  <a:cubicBezTo>
                    <a:pt x="15" y="96"/>
                    <a:pt x="16" y="96"/>
                    <a:pt x="16" y="96"/>
                  </a:cubicBezTo>
                  <a:cubicBezTo>
                    <a:pt x="18" y="82"/>
                    <a:pt x="15" y="61"/>
                    <a:pt x="12" y="45"/>
                  </a:cubicBezTo>
                  <a:cubicBezTo>
                    <a:pt x="8" y="28"/>
                    <a:pt x="4" y="17"/>
                    <a:pt x="3" y="0"/>
                  </a:cubicBezTo>
                  <a:cubicBezTo>
                    <a:pt x="0" y="14"/>
                    <a:pt x="0" y="36"/>
                    <a:pt x="1" y="54"/>
                  </a:cubicBezTo>
                  <a:cubicBezTo>
                    <a:pt x="1" y="60"/>
                    <a:pt x="1" y="99"/>
                    <a:pt x="0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08" name="Freeform 1535"/>
            <p:cNvSpPr>
              <a:spLocks/>
            </p:cNvSpPr>
            <p:nvPr userDrawn="1"/>
          </p:nvSpPr>
          <p:spPr bwMode="auto">
            <a:xfrm>
              <a:off x="334" y="393"/>
              <a:ext cx="22" cy="57"/>
            </a:xfrm>
            <a:custGeom>
              <a:avLst/>
              <a:gdLst>
                <a:gd name="T0" fmla="*/ 2 w 50"/>
                <a:gd name="T1" fmla="*/ 0 h 125"/>
                <a:gd name="T2" fmla="*/ 2 w 50"/>
                <a:gd name="T3" fmla="*/ 0 h 125"/>
                <a:gd name="T4" fmla="*/ 13 w 50"/>
                <a:gd name="T5" fmla="*/ 47 h 125"/>
                <a:gd name="T6" fmla="*/ 25 w 50"/>
                <a:gd name="T7" fmla="*/ 84 h 125"/>
                <a:gd name="T8" fmla="*/ 5 w 50"/>
                <a:gd name="T9" fmla="*/ 111 h 125"/>
                <a:gd name="T10" fmla="*/ 19 w 50"/>
                <a:gd name="T11" fmla="*/ 122 h 125"/>
                <a:gd name="T12" fmla="*/ 46 w 50"/>
                <a:gd name="T13" fmla="*/ 112 h 125"/>
                <a:gd name="T14" fmla="*/ 48 w 50"/>
                <a:gd name="T15" fmla="*/ 107 h 125"/>
                <a:gd name="T16" fmla="*/ 39 w 50"/>
                <a:gd name="T17" fmla="*/ 108 h 125"/>
                <a:gd name="T18" fmla="*/ 50 w 50"/>
                <a:gd name="T19" fmla="*/ 89 h 125"/>
                <a:gd name="T20" fmla="*/ 49 w 50"/>
                <a:gd name="T21" fmla="*/ 81 h 125"/>
                <a:gd name="T22" fmla="*/ 38 w 50"/>
                <a:gd name="T23" fmla="*/ 65 h 125"/>
                <a:gd name="T24" fmla="*/ 42 w 50"/>
                <a:gd name="T25" fmla="*/ 66 h 125"/>
                <a:gd name="T26" fmla="*/ 21 w 50"/>
                <a:gd name="T27" fmla="*/ 33 h 125"/>
                <a:gd name="T28" fmla="*/ 2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2" y="0"/>
                  </a:moveTo>
                  <a:lnTo>
                    <a:pt x="2" y="0"/>
                  </a:lnTo>
                  <a:cubicBezTo>
                    <a:pt x="0" y="12"/>
                    <a:pt x="8" y="34"/>
                    <a:pt x="13" y="47"/>
                  </a:cubicBezTo>
                  <a:cubicBezTo>
                    <a:pt x="17" y="59"/>
                    <a:pt x="24" y="69"/>
                    <a:pt x="25" y="84"/>
                  </a:cubicBezTo>
                  <a:cubicBezTo>
                    <a:pt x="26" y="101"/>
                    <a:pt x="20" y="113"/>
                    <a:pt x="5" y="111"/>
                  </a:cubicBezTo>
                  <a:cubicBezTo>
                    <a:pt x="8" y="117"/>
                    <a:pt x="13" y="120"/>
                    <a:pt x="19" y="122"/>
                  </a:cubicBezTo>
                  <a:cubicBezTo>
                    <a:pt x="31" y="125"/>
                    <a:pt x="41" y="119"/>
                    <a:pt x="46" y="112"/>
                  </a:cubicBezTo>
                  <a:cubicBezTo>
                    <a:pt x="47" y="110"/>
                    <a:pt x="48" y="109"/>
                    <a:pt x="48" y="107"/>
                  </a:cubicBezTo>
                  <a:cubicBezTo>
                    <a:pt x="45" y="104"/>
                    <a:pt x="41" y="106"/>
                    <a:pt x="39" y="108"/>
                  </a:cubicBezTo>
                  <a:cubicBezTo>
                    <a:pt x="34" y="97"/>
                    <a:pt x="40" y="91"/>
                    <a:pt x="50" y="89"/>
                  </a:cubicBezTo>
                  <a:cubicBezTo>
                    <a:pt x="50" y="86"/>
                    <a:pt x="50" y="83"/>
                    <a:pt x="49" y="81"/>
                  </a:cubicBezTo>
                  <a:cubicBezTo>
                    <a:pt x="40" y="80"/>
                    <a:pt x="37" y="70"/>
                    <a:pt x="38" y="65"/>
                  </a:cubicBezTo>
                  <a:cubicBezTo>
                    <a:pt x="39" y="66"/>
                    <a:pt x="41" y="66"/>
                    <a:pt x="42" y="66"/>
                  </a:cubicBezTo>
                  <a:cubicBezTo>
                    <a:pt x="39" y="56"/>
                    <a:pt x="29" y="43"/>
                    <a:pt x="21" y="33"/>
                  </a:cubicBezTo>
                  <a:cubicBezTo>
                    <a:pt x="15" y="25"/>
                    <a:pt x="5" y="13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09" name="Freeform 1536"/>
            <p:cNvSpPr>
              <a:spLocks/>
            </p:cNvSpPr>
            <p:nvPr userDrawn="1"/>
          </p:nvSpPr>
          <p:spPr bwMode="auto">
            <a:xfrm>
              <a:off x="335" y="388"/>
              <a:ext cx="49" cy="58"/>
            </a:xfrm>
            <a:custGeom>
              <a:avLst/>
              <a:gdLst>
                <a:gd name="T0" fmla="*/ 4 w 109"/>
                <a:gd name="T1" fmla="*/ 0 h 127"/>
                <a:gd name="T2" fmla="*/ 4 w 109"/>
                <a:gd name="T3" fmla="*/ 0 h 127"/>
                <a:gd name="T4" fmla="*/ 8 w 109"/>
                <a:gd name="T5" fmla="*/ 20 h 127"/>
                <a:gd name="T6" fmla="*/ 36 w 109"/>
                <a:gd name="T7" fmla="*/ 48 h 127"/>
                <a:gd name="T8" fmla="*/ 50 w 109"/>
                <a:gd name="T9" fmla="*/ 61 h 127"/>
                <a:gd name="T10" fmla="*/ 44 w 109"/>
                <a:gd name="T11" fmla="*/ 81 h 127"/>
                <a:gd name="T12" fmla="*/ 38 w 109"/>
                <a:gd name="T13" fmla="*/ 80 h 127"/>
                <a:gd name="T14" fmla="*/ 43 w 109"/>
                <a:gd name="T15" fmla="*/ 87 h 127"/>
                <a:gd name="T16" fmla="*/ 62 w 109"/>
                <a:gd name="T17" fmla="*/ 82 h 127"/>
                <a:gd name="T18" fmla="*/ 57 w 109"/>
                <a:gd name="T19" fmla="*/ 103 h 127"/>
                <a:gd name="T20" fmla="*/ 38 w 109"/>
                <a:gd name="T21" fmla="*/ 114 h 127"/>
                <a:gd name="T22" fmla="*/ 52 w 109"/>
                <a:gd name="T23" fmla="*/ 118 h 127"/>
                <a:gd name="T24" fmla="*/ 82 w 109"/>
                <a:gd name="T25" fmla="*/ 110 h 127"/>
                <a:gd name="T26" fmla="*/ 84 w 109"/>
                <a:gd name="T27" fmla="*/ 93 h 127"/>
                <a:gd name="T28" fmla="*/ 97 w 109"/>
                <a:gd name="T29" fmla="*/ 114 h 127"/>
                <a:gd name="T30" fmla="*/ 107 w 109"/>
                <a:gd name="T31" fmla="*/ 97 h 127"/>
                <a:gd name="T32" fmla="*/ 87 w 109"/>
                <a:gd name="T33" fmla="*/ 74 h 127"/>
                <a:gd name="T34" fmla="*/ 102 w 109"/>
                <a:gd name="T35" fmla="*/ 65 h 127"/>
                <a:gd name="T36" fmla="*/ 94 w 109"/>
                <a:gd name="T37" fmla="*/ 48 h 127"/>
                <a:gd name="T38" fmla="*/ 75 w 109"/>
                <a:gd name="T39" fmla="*/ 60 h 127"/>
                <a:gd name="T40" fmla="*/ 54 w 109"/>
                <a:gd name="T41" fmla="*/ 43 h 127"/>
                <a:gd name="T42" fmla="*/ 20 w 109"/>
                <a:gd name="T43" fmla="*/ 26 h 127"/>
                <a:gd name="T44" fmla="*/ 4 w 109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9" h="127">
                  <a:moveTo>
                    <a:pt x="4" y="0"/>
                  </a:moveTo>
                  <a:lnTo>
                    <a:pt x="4" y="0"/>
                  </a:lnTo>
                  <a:cubicBezTo>
                    <a:pt x="0" y="8"/>
                    <a:pt x="4" y="15"/>
                    <a:pt x="8" y="20"/>
                  </a:cubicBezTo>
                  <a:cubicBezTo>
                    <a:pt x="15" y="31"/>
                    <a:pt x="26" y="40"/>
                    <a:pt x="36" y="48"/>
                  </a:cubicBezTo>
                  <a:cubicBezTo>
                    <a:pt x="41" y="52"/>
                    <a:pt x="47" y="55"/>
                    <a:pt x="50" y="61"/>
                  </a:cubicBezTo>
                  <a:cubicBezTo>
                    <a:pt x="54" y="68"/>
                    <a:pt x="52" y="80"/>
                    <a:pt x="44" y="81"/>
                  </a:cubicBezTo>
                  <a:cubicBezTo>
                    <a:pt x="41" y="81"/>
                    <a:pt x="40" y="80"/>
                    <a:pt x="38" y="80"/>
                  </a:cubicBezTo>
                  <a:cubicBezTo>
                    <a:pt x="38" y="82"/>
                    <a:pt x="41" y="86"/>
                    <a:pt x="43" y="87"/>
                  </a:cubicBezTo>
                  <a:cubicBezTo>
                    <a:pt x="50" y="92"/>
                    <a:pt x="59" y="86"/>
                    <a:pt x="62" y="82"/>
                  </a:cubicBezTo>
                  <a:cubicBezTo>
                    <a:pt x="70" y="90"/>
                    <a:pt x="66" y="101"/>
                    <a:pt x="57" y="103"/>
                  </a:cubicBezTo>
                  <a:cubicBezTo>
                    <a:pt x="48" y="104"/>
                    <a:pt x="37" y="104"/>
                    <a:pt x="38" y="114"/>
                  </a:cubicBezTo>
                  <a:cubicBezTo>
                    <a:pt x="44" y="111"/>
                    <a:pt x="48" y="115"/>
                    <a:pt x="52" y="118"/>
                  </a:cubicBezTo>
                  <a:cubicBezTo>
                    <a:pt x="64" y="127"/>
                    <a:pt x="77" y="121"/>
                    <a:pt x="82" y="110"/>
                  </a:cubicBezTo>
                  <a:cubicBezTo>
                    <a:pt x="84" y="107"/>
                    <a:pt x="85" y="97"/>
                    <a:pt x="84" y="93"/>
                  </a:cubicBezTo>
                  <a:cubicBezTo>
                    <a:pt x="96" y="98"/>
                    <a:pt x="92" y="109"/>
                    <a:pt x="97" y="114"/>
                  </a:cubicBezTo>
                  <a:cubicBezTo>
                    <a:pt x="98" y="106"/>
                    <a:pt x="106" y="103"/>
                    <a:pt x="107" y="97"/>
                  </a:cubicBezTo>
                  <a:cubicBezTo>
                    <a:pt x="109" y="87"/>
                    <a:pt x="101" y="74"/>
                    <a:pt x="87" y="74"/>
                  </a:cubicBezTo>
                  <a:cubicBezTo>
                    <a:pt x="95" y="74"/>
                    <a:pt x="101" y="71"/>
                    <a:pt x="102" y="65"/>
                  </a:cubicBezTo>
                  <a:cubicBezTo>
                    <a:pt x="103" y="55"/>
                    <a:pt x="98" y="50"/>
                    <a:pt x="94" y="48"/>
                  </a:cubicBezTo>
                  <a:cubicBezTo>
                    <a:pt x="97" y="56"/>
                    <a:pt x="88" y="67"/>
                    <a:pt x="75" y="60"/>
                  </a:cubicBezTo>
                  <a:cubicBezTo>
                    <a:pt x="70" y="57"/>
                    <a:pt x="61" y="47"/>
                    <a:pt x="54" y="43"/>
                  </a:cubicBezTo>
                  <a:cubicBezTo>
                    <a:pt x="41" y="37"/>
                    <a:pt x="33" y="35"/>
                    <a:pt x="20" y="26"/>
                  </a:cubicBezTo>
                  <a:cubicBezTo>
                    <a:pt x="12" y="21"/>
                    <a:pt x="4" y="1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10" name="Freeform 1537"/>
            <p:cNvSpPr>
              <a:spLocks/>
            </p:cNvSpPr>
            <p:nvPr userDrawn="1"/>
          </p:nvSpPr>
          <p:spPr bwMode="auto">
            <a:xfrm>
              <a:off x="338" y="383"/>
              <a:ext cx="14" cy="16"/>
            </a:xfrm>
            <a:custGeom>
              <a:avLst/>
              <a:gdLst>
                <a:gd name="T0" fmla="*/ 9 w 30"/>
                <a:gd name="T1" fmla="*/ 0 h 34"/>
                <a:gd name="T2" fmla="*/ 9 w 30"/>
                <a:gd name="T3" fmla="*/ 0 h 34"/>
                <a:gd name="T4" fmla="*/ 14 w 30"/>
                <a:gd name="T5" fmla="*/ 30 h 34"/>
                <a:gd name="T6" fmla="*/ 30 w 30"/>
                <a:gd name="T7" fmla="*/ 34 h 34"/>
                <a:gd name="T8" fmla="*/ 16 w 30"/>
                <a:gd name="T9" fmla="*/ 22 h 34"/>
                <a:gd name="T10" fmla="*/ 9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9" y="0"/>
                  </a:moveTo>
                  <a:lnTo>
                    <a:pt x="9" y="0"/>
                  </a:lnTo>
                  <a:cubicBezTo>
                    <a:pt x="0" y="15"/>
                    <a:pt x="5" y="31"/>
                    <a:pt x="14" y="30"/>
                  </a:cubicBezTo>
                  <a:cubicBezTo>
                    <a:pt x="22" y="30"/>
                    <a:pt x="24" y="30"/>
                    <a:pt x="30" y="34"/>
                  </a:cubicBezTo>
                  <a:cubicBezTo>
                    <a:pt x="27" y="27"/>
                    <a:pt x="18" y="24"/>
                    <a:pt x="16" y="22"/>
                  </a:cubicBezTo>
                  <a:cubicBezTo>
                    <a:pt x="10" y="18"/>
                    <a:pt x="7" y="14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11" name="Freeform 1538"/>
            <p:cNvSpPr>
              <a:spLocks/>
            </p:cNvSpPr>
            <p:nvPr userDrawn="1"/>
          </p:nvSpPr>
          <p:spPr bwMode="auto">
            <a:xfrm>
              <a:off x="377" y="377"/>
              <a:ext cx="4" cy="14"/>
            </a:xfrm>
            <a:custGeom>
              <a:avLst/>
              <a:gdLst>
                <a:gd name="T0" fmla="*/ 5 w 10"/>
                <a:gd name="T1" fmla="*/ 0 h 31"/>
                <a:gd name="T2" fmla="*/ 5 w 10"/>
                <a:gd name="T3" fmla="*/ 0 h 31"/>
                <a:gd name="T4" fmla="*/ 5 w 10"/>
                <a:gd name="T5" fmla="*/ 12 h 31"/>
                <a:gd name="T6" fmla="*/ 0 w 10"/>
                <a:gd name="T7" fmla="*/ 8 h 31"/>
                <a:gd name="T8" fmla="*/ 1 w 10"/>
                <a:gd name="T9" fmla="*/ 25 h 31"/>
                <a:gd name="T10" fmla="*/ 7 w 10"/>
                <a:gd name="T11" fmla="*/ 31 h 31"/>
                <a:gd name="T12" fmla="*/ 8 w 10"/>
                <a:gd name="T13" fmla="*/ 26 h 31"/>
                <a:gd name="T14" fmla="*/ 10 w 10"/>
                <a:gd name="T15" fmla="*/ 9 h 31"/>
                <a:gd name="T16" fmla="*/ 5 w 10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31">
                  <a:moveTo>
                    <a:pt x="5" y="0"/>
                  </a:moveTo>
                  <a:lnTo>
                    <a:pt x="5" y="0"/>
                  </a:lnTo>
                  <a:cubicBezTo>
                    <a:pt x="6" y="5"/>
                    <a:pt x="6" y="8"/>
                    <a:pt x="5" y="12"/>
                  </a:cubicBezTo>
                  <a:cubicBezTo>
                    <a:pt x="4" y="11"/>
                    <a:pt x="2" y="9"/>
                    <a:pt x="0" y="8"/>
                  </a:cubicBezTo>
                  <a:cubicBezTo>
                    <a:pt x="1" y="12"/>
                    <a:pt x="1" y="20"/>
                    <a:pt x="1" y="25"/>
                  </a:cubicBezTo>
                  <a:cubicBezTo>
                    <a:pt x="2" y="26"/>
                    <a:pt x="4" y="29"/>
                    <a:pt x="7" y="31"/>
                  </a:cubicBezTo>
                  <a:cubicBezTo>
                    <a:pt x="7" y="31"/>
                    <a:pt x="7" y="28"/>
                    <a:pt x="8" y="26"/>
                  </a:cubicBezTo>
                  <a:cubicBezTo>
                    <a:pt x="5" y="20"/>
                    <a:pt x="6" y="14"/>
                    <a:pt x="10" y="9"/>
                  </a:cubicBezTo>
                  <a:cubicBezTo>
                    <a:pt x="9" y="8"/>
                    <a:pt x="6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12" name="Freeform 1539"/>
            <p:cNvSpPr>
              <a:spLocks/>
            </p:cNvSpPr>
            <p:nvPr userDrawn="1"/>
          </p:nvSpPr>
          <p:spPr bwMode="auto">
            <a:xfrm>
              <a:off x="371" y="377"/>
              <a:ext cx="6" cy="17"/>
            </a:xfrm>
            <a:custGeom>
              <a:avLst/>
              <a:gdLst>
                <a:gd name="T0" fmla="*/ 5 w 15"/>
                <a:gd name="T1" fmla="*/ 1 h 37"/>
                <a:gd name="T2" fmla="*/ 5 w 15"/>
                <a:gd name="T3" fmla="*/ 1 h 37"/>
                <a:gd name="T4" fmla="*/ 0 w 15"/>
                <a:gd name="T5" fmla="*/ 0 h 37"/>
                <a:gd name="T6" fmla="*/ 4 w 15"/>
                <a:gd name="T7" fmla="*/ 12 h 37"/>
                <a:gd name="T8" fmla="*/ 13 w 15"/>
                <a:gd name="T9" fmla="*/ 37 h 37"/>
                <a:gd name="T10" fmla="*/ 13 w 15"/>
                <a:gd name="T11" fmla="*/ 31 h 37"/>
                <a:gd name="T12" fmla="*/ 13 w 15"/>
                <a:gd name="T13" fmla="*/ 6 h 37"/>
                <a:gd name="T14" fmla="*/ 8 w 15"/>
                <a:gd name="T15" fmla="*/ 2 h 37"/>
                <a:gd name="T16" fmla="*/ 9 w 15"/>
                <a:gd name="T17" fmla="*/ 19 h 37"/>
                <a:gd name="T18" fmla="*/ 5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5" y="1"/>
                  </a:moveTo>
                  <a:lnTo>
                    <a:pt x="5" y="1"/>
                  </a:lnTo>
                  <a:cubicBezTo>
                    <a:pt x="3" y="0"/>
                    <a:pt x="1" y="0"/>
                    <a:pt x="0" y="0"/>
                  </a:cubicBezTo>
                  <a:cubicBezTo>
                    <a:pt x="2" y="4"/>
                    <a:pt x="4" y="8"/>
                    <a:pt x="4" y="12"/>
                  </a:cubicBezTo>
                  <a:cubicBezTo>
                    <a:pt x="6" y="23"/>
                    <a:pt x="2" y="33"/>
                    <a:pt x="13" y="37"/>
                  </a:cubicBezTo>
                  <a:cubicBezTo>
                    <a:pt x="13" y="37"/>
                    <a:pt x="13" y="32"/>
                    <a:pt x="13" y="31"/>
                  </a:cubicBezTo>
                  <a:cubicBezTo>
                    <a:pt x="15" y="21"/>
                    <a:pt x="14" y="12"/>
                    <a:pt x="13" y="6"/>
                  </a:cubicBezTo>
                  <a:cubicBezTo>
                    <a:pt x="11" y="5"/>
                    <a:pt x="9" y="3"/>
                    <a:pt x="8" y="2"/>
                  </a:cubicBezTo>
                  <a:cubicBezTo>
                    <a:pt x="10" y="7"/>
                    <a:pt x="11" y="14"/>
                    <a:pt x="9" y="19"/>
                  </a:cubicBezTo>
                  <a:cubicBezTo>
                    <a:pt x="8" y="12"/>
                    <a:pt x="8" y="7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13" name="Freeform 1540"/>
            <p:cNvSpPr>
              <a:spLocks/>
            </p:cNvSpPr>
            <p:nvPr userDrawn="1"/>
          </p:nvSpPr>
          <p:spPr bwMode="auto">
            <a:xfrm>
              <a:off x="365" y="374"/>
              <a:ext cx="7" cy="19"/>
            </a:xfrm>
            <a:custGeom>
              <a:avLst/>
              <a:gdLst>
                <a:gd name="T0" fmla="*/ 0 w 16"/>
                <a:gd name="T1" fmla="*/ 0 h 42"/>
                <a:gd name="T2" fmla="*/ 0 w 16"/>
                <a:gd name="T3" fmla="*/ 0 h 42"/>
                <a:gd name="T4" fmla="*/ 9 w 16"/>
                <a:gd name="T5" fmla="*/ 24 h 42"/>
                <a:gd name="T6" fmla="*/ 7 w 16"/>
                <a:gd name="T7" fmla="*/ 42 h 42"/>
                <a:gd name="T8" fmla="*/ 15 w 16"/>
                <a:gd name="T9" fmla="*/ 27 h 42"/>
                <a:gd name="T10" fmla="*/ 0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0" y="0"/>
                  </a:moveTo>
                  <a:lnTo>
                    <a:pt x="0" y="0"/>
                  </a:lnTo>
                  <a:cubicBezTo>
                    <a:pt x="7" y="7"/>
                    <a:pt x="10" y="15"/>
                    <a:pt x="9" y="24"/>
                  </a:cubicBezTo>
                  <a:cubicBezTo>
                    <a:pt x="8" y="31"/>
                    <a:pt x="4" y="33"/>
                    <a:pt x="7" y="42"/>
                  </a:cubicBezTo>
                  <a:cubicBezTo>
                    <a:pt x="8" y="37"/>
                    <a:pt x="14" y="34"/>
                    <a:pt x="15" y="27"/>
                  </a:cubicBezTo>
                  <a:cubicBezTo>
                    <a:pt x="16" y="14"/>
                    <a:pt x="9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14" name="Freeform 1541"/>
            <p:cNvSpPr>
              <a:spLocks/>
            </p:cNvSpPr>
            <p:nvPr userDrawn="1"/>
          </p:nvSpPr>
          <p:spPr bwMode="auto">
            <a:xfrm>
              <a:off x="337" y="372"/>
              <a:ext cx="9" cy="21"/>
            </a:xfrm>
            <a:custGeom>
              <a:avLst/>
              <a:gdLst>
                <a:gd name="T0" fmla="*/ 21 w 21"/>
                <a:gd name="T1" fmla="*/ 0 h 46"/>
                <a:gd name="T2" fmla="*/ 21 w 21"/>
                <a:gd name="T3" fmla="*/ 0 h 46"/>
                <a:gd name="T4" fmla="*/ 7 w 21"/>
                <a:gd name="T5" fmla="*/ 16 h 46"/>
                <a:gd name="T6" fmla="*/ 5 w 21"/>
                <a:gd name="T7" fmla="*/ 46 h 46"/>
                <a:gd name="T8" fmla="*/ 15 w 21"/>
                <a:gd name="T9" fmla="*/ 21 h 46"/>
                <a:gd name="T10" fmla="*/ 21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21" y="0"/>
                  </a:moveTo>
                  <a:lnTo>
                    <a:pt x="21" y="0"/>
                  </a:lnTo>
                  <a:cubicBezTo>
                    <a:pt x="16" y="9"/>
                    <a:pt x="9" y="15"/>
                    <a:pt x="7" y="16"/>
                  </a:cubicBezTo>
                  <a:cubicBezTo>
                    <a:pt x="2" y="30"/>
                    <a:pt x="0" y="37"/>
                    <a:pt x="5" y="46"/>
                  </a:cubicBezTo>
                  <a:cubicBezTo>
                    <a:pt x="5" y="33"/>
                    <a:pt x="9" y="27"/>
                    <a:pt x="15" y="21"/>
                  </a:cubicBezTo>
                  <a:cubicBezTo>
                    <a:pt x="16" y="18"/>
                    <a:pt x="20" y="5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15" name="Freeform 1542"/>
            <p:cNvSpPr>
              <a:spLocks/>
            </p:cNvSpPr>
            <p:nvPr userDrawn="1"/>
          </p:nvSpPr>
          <p:spPr bwMode="auto">
            <a:xfrm>
              <a:off x="352" y="372"/>
              <a:ext cx="19" cy="21"/>
            </a:xfrm>
            <a:custGeom>
              <a:avLst/>
              <a:gdLst>
                <a:gd name="T0" fmla="*/ 18 w 44"/>
                <a:gd name="T1" fmla="*/ 0 h 47"/>
                <a:gd name="T2" fmla="*/ 18 w 44"/>
                <a:gd name="T3" fmla="*/ 0 h 47"/>
                <a:gd name="T4" fmla="*/ 0 w 44"/>
                <a:gd name="T5" fmla="*/ 4 h 47"/>
                <a:gd name="T6" fmla="*/ 28 w 44"/>
                <a:gd name="T7" fmla="*/ 21 h 47"/>
                <a:gd name="T8" fmla="*/ 12 w 44"/>
                <a:gd name="T9" fmla="*/ 38 h 47"/>
                <a:gd name="T10" fmla="*/ 23 w 44"/>
                <a:gd name="T11" fmla="*/ 40 h 47"/>
                <a:gd name="T12" fmla="*/ 9 w 44"/>
                <a:gd name="T13" fmla="*/ 37 h 47"/>
                <a:gd name="T14" fmla="*/ 33 w 44"/>
                <a:gd name="T15" fmla="*/ 38 h 47"/>
                <a:gd name="T16" fmla="*/ 18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8" y="0"/>
                  </a:moveTo>
                  <a:lnTo>
                    <a:pt x="18" y="0"/>
                  </a:lnTo>
                  <a:cubicBezTo>
                    <a:pt x="13" y="0"/>
                    <a:pt x="5" y="1"/>
                    <a:pt x="0" y="4"/>
                  </a:cubicBezTo>
                  <a:cubicBezTo>
                    <a:pt x="17" y="2"/>
                    <a:pt x="26" y="9"/>
                    <a:pt x="28" y="21"/>
                  </a:cubicBezTo>
                  <a:cubicBezTo>
                    <a:pt x="29" y="29"/>
                    <a:pt x="24" y="39"/>
                    <a:pt x="12" y="38"/>
                  </a:cubicBezTo>
                  <a:cubicBezTo>
                    <a:pt x="13" y="39"/>
                    <a:pt x="17" y="41"/>
                    <a:pt x="23" y="40"/>
                  </a:cubicBezTo>
                  <a:cubicBezTo>
                    <a:pt x="17" y="43"/>
                    <a:pt x="12" y="40"/>
                    <a:pt x="9" y="37"/>
                  </a:cubicBezTo>
                  <a:cubicBezTo>
                    <a:pt x="12" y="45"/>
                    <a:pt x="26" y="47"/>
                    <a:pt x="33" y="38"/>
                  </a:cubicBezTo>
                  <a:cubicBezTo>
                    <a:pt x="44" y="24"/>
                    <a:pt x="33" y="2"/>
                    <a:pt x="1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16" name="Freeform 1543"/>
            <p:cNvSpPr>
              <a:spLocks/>
            </p:cNvSpPr>
            <p:nvPr userDrawn="1"/>
          </p:nvSpPr>
          <p:spPr bwMode="auto">
            <a:xfrm>
              <a:off x="331" y="370"/>
              <a:ext cx="10" cy="27"/>
            </a:xfrm>
            <a:custGeom>
              <a:avLst/>
              <a:gdLst>
                <a:gd name="T0" fmla="*/ 0 w 21"/>
                <a:gd name="T1" fmla="*/ 50 h 60"/>
                <a:gd name="T2" fmla="*/ 0 w 21"/>
                <a:gd name="T3" fmla="*/ 50 h 60"/>
                <a:gd name="T4" fmla="*/ 0 w 21"/>
                <a:gd name="T5" fmla="*/ 60 h 60"/>
                <a:gd name="T6" fmla="*/ 21 w 21"/>
                <a:gd name="T7" fmla="*/ 0 h 60"/>
                <a:gd name="T8" fmla="*/ 10 w 21"/>
                <a:gd name="T9" fmla="*/ 26 h 60"/>
                <a:gd name="T10" fmla="*/ 1 w 21"/>
                <a:gd name="T11" fmla="*/ 41 h 60"/>
                <a:gd name="T12" fmla="*/ 0 w 21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60">
                  <a:moveTo>
                    <a:pt x="0" y="50"/>
                  </a:moveTo>
                  <a:lnTo>
                    <a:pt x="0" y="50"/>
                  </a:lnTo>
                  <a:lnTo>
                    <a:pt x="0" y="60"/>
                  </a:lnTo>
                  <a:cubicBezTo>
                    <a:pt x="8" y="44"/>
                    <a:pt x="21" y="27"/>
                    <a:pt x="21" y="0"/>
                  </a:cubicBezTo>
                  <a:cubicBezTo>
                    <a:pt x="19" y="10"/>
                    <a:pt x="15" y="18"/>
                    <a:pt x="10" y="26"/>
                  </a:cubicBezTo>
                  <a:cubicBezTo>
                    <a:pt x="8" y="30"/>
                    <a:pt x="2" y="35"/>
                    <a:pt x="1" y="41"/>
                  </a:cubicBezTo>
                  <a:cubicBezTo>
                    <a:pt x="0" y="44"/>
                    <a:pt x="1" y="47"/>
                    <a:pt x="0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17" name="Freeform 1544"/>
            <p:cNvSpPr>
              <a:spLocks/>
            </p:cNvSpPr>
            <p:nvPr userDrawn="1"/>
          </p:nvSpPr>
          <p:spPr bwMode="auto">
            <a:xfrm>
              <a:off x="367" y="369"/>
              <a:ext cx="12" cy="11"/>
            </a:xfrm>
            <a:custGeom>
              <a:avLst/>
              <a:gdLst>
                <a:gd name="T0" fmla="*/ 5 w 25"/>
                <a:gd name="T1" fmla="*/ 0 h 24"/>
                <a:gd name="T2" fmla="*/ 5 w 25"/>
                <a:gd name="T3" fmla="*/ 0 h 24"/>
                <a:gd name="T4" fmla="*/ 17 w 25"/>
                <a:gd name="T5" fmla="*/ 12 h 24"/>
                <a:gd name="T6" fmla="*/ 0 w 25"/>
                <a:gd name="T7" fmla="*/ 3 h 24"/>
                <a:gd name="T8" fmla="*/ 9 w 25"/>
                <a:gd name="T9" fmla="*/ 15 h 24"/>
                <a:gd name="T10" fmla="*/ 25 w 25"/>
                <a:gd name="T11" fmla="*/ 24 h 24"/>
                <a:gd name="T12" fmla="*/ 5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5" y="0"/>
                  </a:moveTo>
                  <a:lnTo>
                    <a:pt x="5" y="0"/>
                  </a:lnTo>
                  <a:cubicBezTo>
                    <a:pt x="7" y="2"/>
                    <a:pt x="14" y="8"/>
                    <a:pt x="17" y="12"/>
                  </a:cubicBezTo>
                  <a:cubicBezTo>
                    <a:pt x="12" y="10"/>
                    <a:pt x="6" y="5"/>
                    <a:pt x="0" y="3"/>
                  </a:cubicBezTo>
                  <a:cubicBezTo>
                    <a:pt x="1" y="4"/>
                    <a:pt x="8" y="14"/>
                    <a:pt x="9" y="15"/>
                  </a:cubicBezTo>
                  <a:cubicBezTo>
                    <a:pt x="15" y="17"/>
                    <a:pt x="21" y="20"/>
                    <a:pt x="25" y="24"/>
                  </a:cubicBezTo>
                  <a:cubicBezTo>
                    <a:pt x="25" y="7"/>
                    <a:pt x="18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18" name="Freeform 1545"/>
            <p:cNvSpPr>
              <a:spLocks/>
            </p:cNvSpPr>
            <p:nvPr userDrawn="1"/>
          </p:nvSpPr>
          <p:spPr bwMode="auto">
            <a:xfrm>
              <a:off x="376" y="369"/>
              <a:ext cx="4" cy="3"/>
            </a:xfrm>
            <a:custGeom>
              <a:avLst/>
              <a:gdLst>
                <a:gd name="T0" fmla="*/ 5 w 8"/>
                <a:gd name="T1" fmla="*/ 1 h 6"/>
                <a:gd name="T2" fmla="*/ 5 w 8"/>
                <a:gd name="T3" fmla="*/ 1 h 6"/>
                <a:gd name="T4" fmla="*/ 0 w 8"/>
                <a:gd name="T5" fmla="*/ 0 h 6"/>
                <a:gd name="T6" fmla="*/ 8 w 8"/>
                <a:gd name="T7" fmla="*/ 6 h 6"/>
                <a:gd name="T8" fmla="*/ 5 w 8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5" y="1"/>
                  </a:moveTo>
                  <a:lnTo>
                    <a:pt x="5" y="1"/>
                  </a:lnTo>
                  <a:lnTo>
                    <a:pt x="0" y="0"/>
                  </a:lnTo>
                  <a:lnTo>
                    <a:pt x="8" y="6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19" name="Freeform 1546"/>
            <p:cNvSpPr>
              <a:spLocks/>
            </p:cNvSpPr>
            <p:nvPr userDrawn="1"/>
          </p:nvSpPr>
          <p:spPr bwMode="auto">
            <a:xfrm>
              <a:off x="375" y="370"/>
              <a:ext cx="11" cy="12"/>
            </a:xfrm>
            <a:custGeom>
              <a:avLst/>
              <a:gdLst>
                <a:gd name="T0" fmla="*/ 20 w 24"/>
                <a:gd name="T1" fmla="*/ 3 h 27"/>
                <a:gd name="T2" fmla="*/ 20 w 24"/>
                <a:gd name="T3" fmla="*/ 3 h 27"/>
                <a:gd name="T4" fmla="*/ 10 w 24"/>
                <a:gd name="T5" fmla="*/ 0 h 27"/>
                <a:gd name="T6" fmla="*/ 16 w 24"/>
                <a:gd name="T7" fmla="*/ 10 h 27"/>
                <a:gd name="T8" fmla="*/ 5 w 24"/>
                <a:gd name="T9" fmla="*/ 0 h 27"/>
                <a:gd name="T10" fmla="*/ 0 w 24"/>
                <a:gd name="T11" fmla="*/ 1 h 27"/>
                <a:gd name="T12" fmla="*/ 16 w 24"/>
                <a:gd name="T13" fmla="*/ 27 h 27"/>
                <a:gd name="T14" fmla="*/ 20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20" y="3"/>
                  </a:moveTo>
                  <a:lnTo>
                    <a:pt x="20" y="3"/>
                  </a:lnTo>
                  <a:cubicBezTo>
                    <a:pt x="17" y="2"/>
                    <a:pt x="10" y="0"/>
                    <a:pt x="10" y="0"/>
                  </a:cubicBezTo>
                  <a:cubicBezTo>
                    <a:pt x="12" y="1"/>
                    <a:pt x="14" y="5"/>
                    <a:pt x="16" y="10"/>
                  </a:cubicBezTo>
                  <a:cubicBezTo>
                    <a:pt x="13" y="6"/>
                    <a:pt x="7" y="2"/>
                    <a:pt x="5" y="0"/>
                  </a:cubicBezTo>
                  <a:cubicBezTo>
                    <a:pt x="3" y="1"/>
                    <a:pt x="1" y="0"/>
                    <a:pt x="0" y="1"/>
                  </a:cubicBezTo>
                  <a:cubicBezTo>
                    <a:pt x="10" y="9"/>
                    <a:pt x="14" y="18"/>
                    <a:pt x="16" y="27"/>
                  </a:cubicBezTo>
                  <a:cubicBezTo>
                    <a:pt x="24" y="19"/>
                    <a:pt x="23" y="11"/>
                    <a:pt x="2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20" name="Freeform 1547"/>
            <p:cNvSpPr>
              <a:spLocks/>
            </p:cNvSpPr>
            <p:nvPr userDrawn="1"/>
          </p:nvSpPr>
          <p:spPr bwMode="auto">
            <a:xfrm>
              <a:off x="380" y="368"/>
              <a:ext cx="10" cy="24"/>
            </a:xfrm>
            <a:custGeom>
              <a:avLst/>
              <a:gdLst>
                <a:gd name="T0" fmla="*/ 11 w 22"/>
                <a:gd name="T1" fmla="*/ 0 h 53"/>
                <a:gd name="T2" fmla="*/ 11 w 22"/>
                <a:gd name="T3" fmla="*/ 0 h 53"/>
                <a:gd name="T4" fmla="*/ 11 w 22"/>
                <a:gd name="T5" fmla="*/ 7 h 53"/>
                <a:gd name="T6" fmla="*/ 5 w 22"/>
                <a:gd name="T7" fmla="*/ 34 h 53"/>
                <a:gd name="T8" fmla="*/ 3 w 22"/>
                <a:gd name="T9" fmla="*/ 30 h 53"/>
                <a:gd name="T10" fmla="*/ 1 w 22"/>
                <a:gd name="T11" fmla="*/ 41 h 53"/>
                <a:gd name="T12" fmla="*/ 11 w 22"/>
                <a:gd name="T13" fmla="*/ 53 h 53"/>
                <a:gd name="T14" fmla="*/ 13 w 22"/>
                <a:gd name="T15" fmla="*/ 32 h 53"/>
                <a:gd name="T16" fmla="*/ 11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1" y="0"/>
                  </a:moveTo>
                  <a:lnTo>
                    <a:pt x="11" y="0"/>
                  </a:lnTo>
                  <a:cubicBezTo>
                    <a:pt x="11" y="0"/>
                    <a:pt x="11" y="4"/>
                    <a:pt x="11" y="7"/>
                  </a:cubicBezTo>
                  <a:cubicBezTo>
                    <a:pt x="13" y="15"/>
                    <a:pt x="15" y="26"/>
                    <a:pt x="5" y="34"/>
                  </a:cubicBezTo>
                  <a:cubicBezTo>
                    <a:pt x="4" y="32"/>
                    <a:pt x="4" y="31"/>
                    <a:pt x="3" y="30"/>
                  </a:cubicBezTo>
                  <a:cubicBezTo>
                    <a:pt x="1" y="32"/>
                    <a:pt x="0" y="38"/>
                    <a:pt x="1" y="41"/>
                  </a:cubicBezTo>
                  <a:cubicBezTo>
                    <a:pt x="3" y="47"/>
                    <a:pt x="6" y="51"/>
                    <a:pt x="11" y="53"/>
                  </a:cubicBezTo>
                  <a:cubicBezTo>
                    <a:pt x="7" y="45"/>
                    <a:pt x="12" y="33"/>
                    <a:pt x="13" y="32"/>
                  </a:cubicBezTo>
                  <a:cubicBezTo>
                    <a:pt x="17" y="21"/>
                    <a:pt x="22" y="9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21" name="Freeform 1548"/>
            <p:cNvSpPr>
              <a:spLocks/>
            </p:cNvSpPr>
            <p:nvPr userDrawn="1"/>
          </p:nvSpPr>
          <p:spPr bwMode="auto">
            <a:xfrm>
              <a:off x="331" y="368"/>
              <a:ext cx="9" cy="19"/>
            </a:xfrm>
            <a:custGeom>
              <a:avLst/>
              <a:gdLst>
                <a:gd name="T0" fmla="*/ 0 w 20"/>
                <a:gd name="T1" fmla="*/ 32 h 42"/>
                <a:gd name="T2" fmla="*/ 0 w 20"/>
                <a:gd name="T3" fmla="*/ 32 h 42"/>
                <a:gd name="T4" fmla="*/ 0 w 20"/>
                <a:gd name="T5" fmla="*/ 42 h 42"/>
                <a:gd name="T6" fmla="*/ 20 w 20"/>
                <a:gd name="T7" fmla="*/ 0 h 42"/>
                <a:gd name="T8" fmla="*/ 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0" y="32"/>
                  </a:moveTo>
                  <a:lnTo>
                    <a:pt x="0" y="32"/>
                  </a:lnTo>
                  <a:lnTo>
                    <a:pt x="0" y="42"/>
                  </a:lnTo>
                  <a:cubicBezTo>
                    <a:pt x="8" y="31"/>
                    <a:pt x="18" y="17"/>
                    <a:pt x="20" y="0"/>
                  </a:cubicBezTo>
                  <a:cubicBezTo>
                    <a:pt x="6" y="3"/>
                    <a:pt x="1" y="14"/>
                    <a:pt x="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22" name="Freeform 1549"/>
            <p:cNvSpPr>
              <a:spLocks/>
            </p:cNvSpPr>
            <p:nvPr userDrawn="1"/>
          </p:nvSpPr>
          <p:spPr bwMode="auto">
            <a:xfrm>
              <a:off x="365" y="368"/>
              <a:ext cx="7" cy="5"/>
            </a:xfrm>
            <a:custGeom>
              <a:avLst/>
              <a:gdLst>
                <a:gd name="T0" fmla="*/ 9 w 16"/>
                <a:gd name="T1" fmla="*/ 4 h 11"/>
                <a:gd name="T2" fmla="*/ 9 w 16"/>
                <a:gd name="T3" fmla="*/ 4 h 11"/>
                <a:gd name="T4" fmla="*/ 0 w 16"/>
                <a:gd name="T5" fmla="*/ 0 h 11"/>
                <a:gd name="T6" fmla="*/ 5 w 16"/>
                <a:gd name="T7" fmla="*/ 5 h 11"/>
                <a:gd name="T8" fmla="*/ 16 w 16"/>
                <a:gd name="T9" fmla="*/ 11 h 11"/>
                <a:gd name="T10" fmla="*/ 9 w 16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1">
                  <a:moveTo>
                    <a:pt x="9" y="4"/>
                  </a:moveTo>
                  <a:lnTo>
                    <a:pt x="9" y="4"/>
                  </a:lnTo>
                  <a:cubicBezTo>
                    <a:pt x="6" y="3"/>
                    <a:pt x="3" y="2"/>
                    <a:pt x="0" y="0"/>
                  </a:cubicBezTo>
                  <a:cubicBezTo>
                    <a:pt x="2" y="2"/>
                    <a:pt x="4" y="4"/>
                    <a:pt x="5" y="5"/>
                  </a:cubicBezTo>
                  <a:cubicBezTo>
                    <a:pt x="8" y="6"/>
                    <a:pt x="14" y="9"/>
                    <a:pt x="16" y="11"/>
                  </a:cubicBezTo>
                  <a:cubicBezTo>
                    <a:pt x="16" y="10"/>
                    <a:pt x="10" y="5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23" name="Freeform 1550"/>
            <p:cNvSpPr>
              <a:spLocks/>
            </p:cNvSpPr>
            <p:nvPr userDrawn="1"/>
          </p:nvSpPr>
          <p:spPr bwMode="auto">
            <a:xfrm>
              <a:off x="344" y="368"/>
              <a:ext cx="1" cy="2"/>
            </a:xfrm>
            <a:custGeom>
              <a:avLst/>
              <a:gdLst>
                <a:gd name="T0" fmla="*/ 3 w 3"/>
                <a:gd name="T1" fmla="*/ 0 h 5"/>
                <a:gd name="T2" fmla="*/ 3 w 3"/>
                <a:gd name="T3" fmla="*/ 0 h 5"/>
                <a:gd name="T4" fmla="*/ 1 w 3"/>
                <a:gd name="T5" fmla="*/ 0 h 5"/>
                <a:gd name="T6" fmla="*/ 0 w 3"/>
                <a:gd name="T7" fmla="*/ 5 h 5"/>
                <a:gd name="T8" fmla="*/ 3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24" name="Freeform 1551"/>
            <p:cNvSpPr>
              <a:spLocks/>
            </p:cNvSpPr>
            <p:nvPr userDrawn="1"/>
          </p:nvSpPr>
          <p:spPr bwMode="auto">
            <a:xfrm>
              <a:off x="341" y="367"/>
              <a:ext cx="6" cy="11"/>
            </a:xfrm>
            <a:custGeom>
              <a:avLst/>
              <a:gdLst>
                <a:gd name="T0" fmla="*/ 15 w 15"/>
                <a:gd name="T1" fmla="*/ 1 h 23"/>
                <a:gd name="T2" fmla="*/ 15 w 15"/>
                <a:gd name="T3" fmla="*/ 1 h 23"/>
                <a:gd name="T4" fmla="*/ 11 w 15"/>
                <a:gd name="T5" fmla="*/ 1 h 23"/>
                <a:gd name="T6" fmla="*/ 5 w 15"/>
                <a:gd name="T7" fmla="*/ 12 h 23"/>
                <a:gd name="T8" fmla="*/ 7 w 15"/>
                <a:gd name="T9" fmla="*/ 1 h 23"/>
                <a:gd name="T10" fmla="*/ 1 w 15"/>
                <a:gd name="T11" fmla="*/ 1 h 23"/>
                <a:gd name="T12" fmla="*/ 0 w 15"/>
                <a:gd name="T13" fmla="*/ 23 h 23"/>
                <a:gd name="T14" fmla="*/ 8 w 15"/>
                <a:gd name="T15" fmla="*/ 15 h 23"/>
                <a:gd name="T16" fmla="*/ 15 w 15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5" y="1"/>
                  </a:moveTo>
                  <a:lnTo>
                    <a:pt x="15" y="1"/>
                  </a:lnTo>
                  <a:lnTo>
                    <a:pt x="11" y="1"/>
                  </a:lnTo>
                  <a:cubicBezTo>
                    <a:pt x="10" y="3"/>
                    <a:pt x="9" y="6"/>
                    <a:pt x="5" y="12"/>
                  </a:cubicBezTo>
                  <a:cubicBezTo>
                    <a:pt x="6" y="6"/>
                    <a:pt x="7" y="1"/>
                    <a:pt x="7" y="1"/>
                  </a:cubicBezTo>
                  <a:cubicBezTo>
                    <a:pt x="7" y="1"/>
                    <a:pt x="3" y="0"/>
                    <a:pt x="1" y="1"/>
                  </a:cubicBezTo>
                  <a:cubicBezTo>
                    <a:pt x="2" y="10"/>
                    <a:pt x="1" y="16"/>
                    <a:pt x="0" y="23"/>
                  </a:cubicBezTo>
                  <a:cubicBezTo>
                    <a:pt x="3" y="22"/>
                    <a:pt x="7" y="16"/>
                    <a:pt x="8" y="15"/>
                  </a:cubicBezTo>
                  <a:cubicBezTo>
                    <a:pt x="11" y="11"/>
                    <a:pt x="14" y="5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25" name="Freeform 1552"/>
            <p:cNvSpPr>
              <a:spLocks/>
            </p:cNvSpPr>
            <p:nvPr userDrawn="1"/>
          </p:nvSpPr>
          <p:spPr bwMode="auto">
            <a:xfrm>
              <a:off x="345" y="367"/>
              <a:ext cx="9" cy="12"/>
            </a:xfrm>
            <a:custGeom>
              <a:avLst/>
              <a:gdLst>
                <a:gd name="T0" fmla="*/ 22 w 22"/>
                <a:gd name="T1" fmla="*/ 0 h 27"/>
                <a:gd name="T2" fmla="*/ 22 w 22"/>
                <a:gd name="T3" fmla="*/ 0 h 27"/>
                <a:gd name="T4" fmla="*/ 17 w 22"/>
                <a:gd name="T5" fmla="*/ 1 h 27"/>
                <a:gd name="T6" fmla="*/ 9 w 22"/>
                <a:gd name="T7" fmla="*/ 12 h 27"/>
                <a:gd name="T8" fmla="*/ 13 w 22"/>
                <a:gd name="T9" fmla="*/ 1 h 27"/>
                <a:gd name="T10" fmla="*/ 9 w 22"/>
                <a:gd name="T11" fmla="*/ 1 h 27"/>
                <a:gd name="T12" fmla="*/ 0 w 22"/>
                <a:gd name="T13" fmla="*/ 27 h 27"/>
                <a:gd name="T14" fmla="*/ 22 w 22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7">
                  <a:moveTo>
                    <a:pt x="22" y="0"/>
                  </a:moveTo>
                  <a:lnTo>
                    <a:pt x="22" y="0"/>
                  </a:lnTo>
                  <a:cubicBezTo>
                    <a:pt x="20" y="1"/>
                    <a:pt x="17" y="1"/>
                    <a:pt x="17" y="1"/>
                  </a:cubicBezTo>
                  <a:cubicBezTo>
                    <a:pt x="17" y="2"/>
                    <a:pt x="11" y="11"/>
                    <a:pt x="9" y="12"/>
                  </a:cubicBezTo>
                  <a:cubicBezTo>
                    <a:pt x="11" y="7"/>
                    <a:pt x="12" y="3"/>
                    <a:pt x="13" y="1"/>
                  </a:cubicBezTo>
                  <a:lnTo>
                    <a:pt x="9" y="1"/>
                  </a:lnTo>
                  <a:cubicBezTo>
                    <a:pt x="8" y="2"/>
                    <a:pt x="1" y="27"/>
                    <a:pt x="0" y="27"/>
                  </a:cubicBezTo>
                  <a:cubicBezTo>
                    <a:pt x="4" y="24"/>
                    <a:pt x="19" y="7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26" name="Freeform 1553"/>
            <p:cNvSpPr>
              <a:spLocks/>
            </p:cNvSpPr>
            <p:nvPr userDrawn="1"/>
          </p:nvSpPr>
          <p:spPr bwMode="auto">
            <a:xfrm>
              <a:off x="355" y="367"/>
              <a:ext cx="4" cy="1"/>
            </a:xfrm>
            <a:custGeom>
              <a:avLst/>
              <a:gdLst>
                <a:gd name="T0" fmla="*/ 2 w 10"/>
                <a:gd name="T1" fmla="*/ 0 h 3"/>
                <a:gd name="T2" fmla="*/ 2 w 10"/>
                <a:gd name="T3" fmla="*/ 0 h 3"/>
                <a:gd name="T4" fmla="*/ 0 w 10"/>
                <a:gd name="T5" fmla="*/ 0 h 3"/>
                <a:gd name="T6" fmla="*/ 0 w 10"/>
                <a:gd name="T7" fmla="*/ 1 h 3"/>
                <a:gd name="T8" fmla="*/ 10 w 10"/>
                <a:gd name="T9" fmla="*/ 3 h 3"/>
                <a:gd name="T10" fmla="*/ 2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1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27" name="Freeform 1554"/>
            <p:cNvSpPr>
              <a:spLocks/>
            </p:cNvSpPr>
            <p:nvPr userDrawn="1"/>
          </p:nvSpPr>
          <p:spPr bwMode="auto">
            <a:xfrm>
              <a:off x="352" y="365"/>
              <a:ext cx="18" cy="11"/>
            </a:xfrm>
            <a:custGeom>
              <a:avLst/>
              <a:gdLst>
                <a:gd name="T0" fmla="*/ 19 w 41"/>
                <a:gd name="T1" fmla="*/ 0 h 24"/>
                <a:gd name="T2" fmla="*/ 19 w 41"/>
                <a:gd name="T3" fmla="*/ 0 h 24"/>
                <a:gd name="T4" fmla="*/ 11 w 41"/>
                <a:gd name="T5" fmla="*/ 4 h 24"/>
                <a:gd name="T6" fmla="*/ 25 w 41"/>
                <a:gd name="T7" fmla="*/ 10 h 24"/>
                <a:gd name="T8" fmla="*/ 6 w 41"/>
                <a:gd name="T9" fmla="*/ 7 h 24"/>
                <a:gd name="T10" fmla="*/ 0 w 41"/>
                <a:gd name="T11" fmla="*/ 17 h 24"/>
                <a:gd name="T12" fmla="*/ 41 w 41"/>
                <a:gd name="T13" fmla="*/ 24 h 24"/>
                <a:gd name="T14" fmla="*/ 19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19" y="0"/>
                  </a:moveTo>
                  <a:lnTo>
                    <a:pt x="19" y="0"/>
                  </a:lnTo>
                  <a:cubicBezTo>
                    <a:pt x="18" y="1"/>
                    <a:pt x="14" y="3"/>
                    <a:pt x="11" y="4"/>
                  </a:cubicBezTo>
                  <a:cubicBezTo>
                    <a:pt x="15" y="5"/>
                    <a:pt x="21" y="7"/>
                    <a:pt x="25" y="10"/>
                  </a:cubicBezTo>
                  <a:cubicBezTo>
                    <a:pt x="22" y="10"/>
                    <a:pt x="11" y="7"/>
                    <a:pt x="6" y="7"/>
                  </a:cubicBezTo>
                  <a:cubicBezTo>
                    <a:pt x="5" y="10"/>
                    <a:pt x="1" y="16"/>
                    <a:pt x="0" y="17"/>
                  </a:cubicBezTo>
                  <a:cubicBezTo>
                    <a:pt x="12" y="10"/>
                    <a:pt x="28" y="12"/>
                    <a:pt x="41" y="24"/>
                  </a:cubicBezTo>
                  <a:cubicBezTo>
                    <a:pt x="37" y="15"/>
                    <a:pt x="22" y="1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28" name="Freeform 1555"/>
            <p:cNvSpPr>
              <a:spLocks/>
            </p:cNvSpPr>
            <p:nvPr userDrawn="1"/>
          </p:nvSpPr>
          <p:spPr bwMode="auto">
            <a:xfrm>
              <a:off x="369" y="362"/>
              <a:ext cx="6" cy="2"/>
            </a:xfrm>
            <a:custGeom>
              <a:avLst/>
              <a:gdLst>
                <a:gd name="T0" fmla="*/ 0 w 14"/>
                <a:gd name="T1" fmla="*/ 0 h 5"/>
                <a:gd name="T2" fmla="*/ 0 w 14"/>
                <a:gd name="T3" fmla="*/ 0 h 5"/>
                <a:gd name="T4" fmla="*/ 5 w 14"/>
                <a:gd name="T5" fmla="*/ 4 h 5"/>
                <a:gd name="T6" fmla="*/ 14 w 14"/>
                <a:gd name="T7" fmla="*/ 5 h 5"/>
                <a:gd name="T8" fmla="*/ 8 w 14"/>
                <a:gd name="T9" fmla="*/ 2 h 5"/>
                <a:gd name="T10" fmla="*/ 0 w 1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3" y="3"/>
                    <a:pt x="5" y="4"/>
                  </a:cubicBezTo>
                  <a:cubicBezTo>
                    <a:pt x="7" y="4"/>
                    <a:pt x="10" y="5"/>
                    <a:pt x="14" y="5"/>
                  </a:cubicBezTo>
                  <a:cubicBezTo>
                    <a:pt x="13" y="5"/>
                    <a:pt x="8" y="2"/>
                    <a:pt x="8" y="2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29" name="Freeform 1556"/>
            <p:cNvSpPr>
              <a:spLocks/>
            </p:cNvSpPr>
            <p:nvPr userDrawn="1"/>
          </p:nvSpPr>
          <p:spPr bwMode="auto">
            <a:xfrm>
              <a:off x="371" y="362"/>
              <a:ext cx="13" cy="8"/>
            </a:xfrm>
            <a:custGeom>
              <a:avLst/>
              <a:gdLst>
                <a:gd name="T0" fmla="*/ 15 w 29"/>
                <a:gd name="T1" fmla="*/ 0 h 18"/>
                <a:gd name="T2" fmla="*/ 15 w 29"/>
                <a:gd name="T3" fmla="*/ 0 h 18"/>
                <a:gd name="T4" fmla="*/ 4 w 29"/>
                <a:gd name="T5" fmla="*/ 2 h 18"/>
                <a:gd name="T6" fmla="*/ 19 w 29"/>
                <a:gd name="T7" fmla="*/ 9 h 18"/>
                <a:gd name="T8" fmla="*/ 0 w 29"/>
                <a:gd name="T9" fmla="*/ 5 h 18"/>
                <a:gd name="T10" fmla="*/ 8 w 29"/>
                <a:gd name="T11" fmla="*/ 11 h 18"/>
                <a:gd name="T12" fmla="*/ 29 w 29"/>
                <a:gd name="T13" fmla="*/ 18 h 18"/>
                <a:gd name="T14" fmla="*/ 15 w 29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8">
                  <a:moveTo>
                    <a:pt x="15" y="0"/>
                  </a:moveTo>
                  <a:lnTo>
                    <a:pt x="15" y="0"/>
                  </a:lnTo>
                  <a:cubicBezTo>
                    <a:pt x="12" y="1"/>
                    <a:pt x="9" y="2"/>
                    <a:pt x="4" y="2"/>
                  </a:cubicBezTo>
                  <a:cubicBezTo>
                    <a:pt x="10" y="4"/>
                    <a:pt x="14" y="5"/>
                    <a:pt x="19" y="9"/>
                  </a:cubicBezTo>
                  <a:cubicBezTo>
                    <a:pt x="12" y="6"/>
                    <a:pt x="6" y="6"/>
                    <a:pt x="0" y="5"/>
                  </a:cubicBezTo>
                  <a:cubicBezTo>
                    <a:pt x="3" y="7"/>
                    <a:pt x="6" y="10"/>
                    <a:pt x="8" y="11"/>
                  </a:cubicBezTo>
                  <a:cubicBezTo>
                    <a:pt x="15" y="15"/>
                    <a:pt x="22" y="17"/>
                    <a:pt x="29" y="18"/>
                  </a:cubicBezTo>
                  <a:cubicBezTo>
                    <a:pt x="28" y="10"/>
                    <a:pt x="24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30" name="Freeform 1557"/>
            <p:cNvSpPr>
              <a:spLocks/>
            </p:cNvSpPr>
            <p:nvPr userDrawn="1"/>
          </p:nvSpPr>
          <p:spPr bwMode="auto">
            <a:xfrm>
              <a:off x="379" y="360"/>
              <a:ext cx="16" cy="27"/>
            </a:xfrm>
            <a:custGeom>
              <a:avLst/>
              <a:gdLst>
                <a:gd name="T0" fmla="*/ 3 w 36"/>
                <a:gd name="T1" fmla="*/ 0 h 59"/>
                <a:gd name="T2" fmla="*/ 3 w 36"/>
                <a:gd name="T3" fmla="*/ 0 h 59"/>
                <a:gd name="T4" fmla="*/ 0 w 36"/>
                <a:gd name="T5" fmla="*/ 3 h 59"/>
                <a:gd name="T6" fmla="*/ 12 w 36"/>
                <a:gd name="T7" fmla="*/ 14 h 59"/>
                <a:gd name="T8" fmla="*/ 21 w 36"/>
                <a:gd name="T9" fmla="*/ 25 h 59"/>
                <a:gd name="T10" fmla="*/ 19 w 36"/>
                <a:gd name="T11" fmla="*/ 43 h 59"/>
                <a:gd name="T12" fmla="*/ 30 w 36"/>
                <a:gd name="T13" fmla="*/ 55 h 59"/>
                <a:gd name="T14" fmla="*/ 18 w 36"/>
                <a:gd name="T15" fmla="*/ 46 h 59"/>
                <a:gd name="T16" fmla="*/ 23 w 36"/>
                <a:gd name="T17" fmla="*/ 58 h 59"/>
                <a:gd name="T18" fmla="*/ 36 w 36"/>
                <a:gd name="T19" fmla="*/ 55 h 59"/>
                <a:gd name="T20" fmla="*/ 27 w 36"/>
                <a:gd name="T21" fmla="*/ 15 h 59"/>
                <a:gd name="T22" fmla="*/ 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0" y="3"/>
                  </a:cubicBezTo>
                  <a:cubicBezTo>
                    <a:pt x="7" y="5"/>
                    <a:pt x="11" y="12"/>
                    <a:pt x="12" y="14"/>
                  </a:cubicBezTo>
                  <a:cubicBezTo>
                    <a:pt x="15" y="15"/>
                    <a:pt x="19" y="19"/>
                    <a:pt x="21" y="25"/>
                  </a:cubicBezTo>
                  <a:cubicBezTo>
                    <a:pt x="23" y="31"/>
                    <a:pt x="22" y="36"/>
                    <a:pt x="19" y="43"/>
                  </a:cubicBezTo>
                  <a:cubicBezTo>
                    <a:pt x="19" y="49"/>
                    <a:pt x="23" y="55"/>
                    <a:pt x="30" y="55"/>
                  </a:cubicBezTo>
                  <a:cubicBezTo>
                    <a:pt x="23" y="56"/>
                    <a:pt x="19" y="52"/>
                    <a:pt x="18" y="46"/>
                  </a:cubicBezTo>
                  <a:cubicBezTo>
                    <a:pt x="16" y="51"/>
                    <a:pt x="19" y="56"/>
                    <a:pt x="23" y="58"/>
                  </a:cubicBezTo>
                  <a:cubicBezTo>
                    <a:pt x="28" y="59"/>
                    <a:pt x="33" y="59"/>
                    <a:pt x="36" y="55"/>
                  </a:cubicBezTo>
                  <a:cubicBezTo>
                    <a:pt x="18" y="52"/>
                    <a:pt x="34" y="29"/>
                    <a:pt x="27" y="15"/>
                  </a:cubicBezTo>
                  <a:cubicBezTo>
                    <a:pt x="23" y="9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31" name="Freeform 1558"/>
            <p:cNvSpPr>
              <a:spLocks/>
            </p:cNvSpPr>
            <p:nvPr userDrawn="1"/>
          </p:nvSpPr>
          <p:spPr bwMode="auto">
            <a:xfrm>
              <a:off x="361" y="360"/>
              <a:ext cx="15" cy="9"/>
            </a:xfrm>
            <a:custGeom>
              <a:avLst/>
              <a:gdLst>
                <a:gd name="T0" fmla="*/ 7 w 34"/>
                <a:gd name="T1" fmla="*/ 0 h 20"/>
                <a:gd name="T2" fmla="*/ 7 w 34"/>
                <a:gd name="T3" fmla="*/ 0 h 20"/>
                <a:gd name="T4" fmla="*/ 6 w 34"/>
                <a:gd name="T5" fmla="*/ 4 h 20"/>
                <a:gd name="T6" fmla="*/ 18 w 34"/>
                <a:gd name="T7" fmla="*/ 13 h 20"/>
                <a:gd name="T8" fmla="*/ 3 w 34"/>
                <a:gd name="T9" fmla="*/ 7 h 20"/>
                <a:gd name="T10" fmla="*/ 0 w 34"/>
                <a:gd name="T11" fmla="*/ 10 h 20"/>
                <a:gd name="T12" fmla="*/ 34 w 34"/>
                <a:gd name="T13" fmla="*/ 20 h 20"/>
                <a:gd name="T14" fmla="*/ 7 w 34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0">
                  <a:moveTo>
                    <a:pt x="7" y="0"/>
                  </a:moveTo>
                  <a:lnTo>
                    <a:pt x="7" y="0"/>
                  </a:lnTo>
                  <a:cubicBezTo>
                    <a:pt x="7" y="1"/>
                    <a:pt x="6" y="2"/>
                    <a:pt x="6" y="4"/>
                  </a:cubicBezTo>
                  <a:cubicBezTo>
                    <a:pt x="9" y="6"/>
                    <a:pt x="14" y="10"/>
                    <a:pt x="18" y="13"/>
                  </a:cubicBezTo>
                  <a:cubicBezTo>
                    <a:pt x="13" y="11"/>
                    <a:pt x="8" y="8"/>
                    <a:pt x="3" y="7"/>
                  </a:cubicBezTo>
                  <a:cubicBezTo>
                    <a:pt x="3" y="8"/>
                    <a:pt x="2" y="9"/>
                    <a:pt x="0" y="10"/>
                  </a:cubicBezTo>
                  <a:cubicBezTo>
                    <a:pt x="14" y="19"/>
                    <a:pt x="27" y="20"/>
                    <a:pt x="34" y="20"/>
                  </a:cubicBezTo>
                  <a:cubicBezTo>
                    <a:pt x="28" y="11"/>
                    <a:pt x="14" y="3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32" name="Freeform 1559"/>
            <p:cNvSpPr>
              <a:spLocks/>
            </p:cNvSpPr>
            <p:nvPr userDrawn="1"/>
          </p:nvSpPr>
          <p:spPr bwMode="auto">
            <a:xfrm>
              <a:off x="364" y="348"/>
              <a:ext cx="16" cy="16"/>
            </a:xfrm>
            <a:custGeom>
              <a:avLst/>
              <a:gdLst>
                <a:gd name="T0" fmla="*/ 1 w 35"/>
                <a:gd name="T1" fmla="*/ 0 h 35"/>
                <a:gd name="T2" fmla="*/ 1 w 35"/>
                <a:gd name="T3" fmla="*/ 0 h 35"/>
                <a:gd name="T4" fmla="*/ 1 w 35"/>
                <a:gd name="T5" fmla="*/ 7 h 35"/>
                <a:gd name="T6" fmla="*/ 9 w 35"/>
                <a:gd name="T7" fmla="*/ 19 h 35"/>
                <a:gd name="T8" fmla="*/ 1 w 35"/>
                <a:gd name="T9" fmla="*/ 11 h 35"/>
                <a:gd name="T10" fmla="*/ 0 w 35"/>
                <a:gd name="T11" fmla="*/ 25 h 35"/>
                <a:gd name="T12" fmla="*/ 7 w 35"/>
                <a:gd name="T13" fmla="*/ 29 h 35"/>
                <a:gd name="T14" fmla="*/ 35 w 35"/>
                <a:gd name="T15" fmla="*/ 23 h 35"/>
                <a:gd name="T16" fmla="*/ 9 w 35"/>
                <a:gd name="T17" fmla="*/ 26 h 35"/>
                <a:gd name="T18" fmla="*/ 30 w 35"/>
                <a:gd name="T19" fmla="*/ 24 h 35"/>
                <a:gd name="T20" fmla="*/ 8 w 35"/>
                <a:gd name="T21" fmla="*/ 8 h 35"/>
                <a:gd name="T22" fmla="*/ 1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1" y="0"/>
                  </a:moveTo>
                  <a:lnTo>
                    <a:pt x="1" y="0"/>
                  </a:lnTo>
                  <a:lnTo>
                    <a:pt x="1" y="7"/>
                  </a:lnTo>
                  <a:cubicBezTo>
                    <a:pt x="2" y="12"/>
                    <a:pt x="7" y="17"/>
                    <a:pt x="9" y="19"/>
                  </a:cubicBezTo>
                  <a:cubicBezTo>
                    <a:pt x="6" y="18"/>
                    <a:pt x="2" y="13"/>
                    <a:pt x="1" y="11"/>
                  </a:cubicBezTo>
                  <a:cubicBezTo>
                    <a:pt x="1" y="18"/>
                    <a:pt x="1" y="21"/>
                    <a:pt x="0" y="25"/>
                  </a:cubicBezTo>
                  <a:cubicBezTo>
                    <a:pt x="1" y="26"/>
                    <a:pt x="5" y="28"/>
                    <a:pt x="7" y="29"/>
                  </a:cubicBezTo>
                  <a:cubicBezTo>
                    <a:pt x="20" y="35"/>
                    <a:pt x="32" y="30"/>
                    <a:pt x="35" y="23"/>
                  </a:cubicBezTo>
                  <a:cubicBezTo>
                    <a:pt x="30" y="27"/>
                    <a:pt x="19" y="32"/>
                    <a:pt x="9" y="26"/>
                  </a:cubicBezTo>
                  <a:cubicBezTo>
                    <a:pt x="17" y="29"/>
                    <a:pt x="25" y="28"/>
                    <a:pt x="30" y="24"/>
                  </a:cubicBezTo>
                  <a:cubicBezTo>
                    <a:pt x="23" y="24"/>
                    <a:pt x="11" y="21"/>
                    <a:pt x="8" y="8"/>
                  </a:cubicBezTo>
                  <a:cubicBezTo>
                    <a:pt x="6" y="6"/>
                    <a:pt x="2" y="3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33" name="Freeform 1560"/>
            <p:cNvSpPr>
              <a:spLocks/>
            </p:cNvSpPr>
            <p:nvPr userDrawn="1"/>
          </p:nvSpPr>
          <p:spPr bwMode="auto">
            <a:xfrm>
              <a:off x="365" y="332"/>
              <a:ext cx="6" cy="19"/>
            </a:xfrm>
            <a:custGeom>
              <a:avLst/>
              <a:gdLst>
                <a:gd name="T0" fmla="*/ 0 w 13"/>
                <a:gd name="T1" fmla="*/ 0 h 41"/>
                <a:gd name="T2" fmla="*/ 0 w 13"/>
                <a:gd name="T3" fmla="*/ 0 h 41"/>
                <a:gd name="T4" fmla="*/ 0 w 13"/>
                <a:gd name="T5" fmla="*/ 30 h 41"/>
                <a:gd name="T6" fmla="*/ 11 w 13"/>
                <a:gd name="T7" fmla="*/ 41 h 41"/>
                <a:gd name="T8" fmla="*/ 13 w 13"/>
                <a:gd name="T9" fmla="*/ 1 h 41"/>
                <a:gd name="T10" fmla="*/ 6 w 13"/>
                <a:gd name="T11" fmla="*/ 5 h 41"/>
                <a:gd name="T12" fmla="*/ 4 w 13"/>
                <a:gd name="T13" fmla="*/ 25 h 41"/>
                <a:gd name="T14" fmla="*/ 4 w 13"/>
                <a:gd name="T15" fmla="*/ 5 h 41"/>
                <a:gd name="T16" fmla="*/ 0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0" y="0"/>
                  </a:moveTo>
                  <a:lnTo>
                    <a:pt x="0" y="0"/>
                  </a:lnTo>
                  <a:lnTo>
                    <a:pt x="0" y="30"/>
                  </a:lnTo>
                  <a:cubicBezTo>
                    <a:pt x="2" y="34"/>
                    <a:pt x="6" y="40"/>
                    <a:pt x="11" y="41"/>
                  </a:cubicBezTo>
                  <a:cubicBezTo>
                    <a:pt x="7" y="30"/>
                    <a:pt x="6" y="15"/>
                    <a:pt x="13" y="1"/>
                  </a:cubicBezTo>
                  <a:cubicBezTo>
                    <a:pt x="12" y="2"/>
                    <a:pt x="7" y="4"/>
                    <a:pt x="6" y="5"/>
                  </a:cubicBezTo>
                  <a:cubicBezTo>
                    <a:pt x="6" y="8"/>
                    <a:pt x="4" y="18"/>
                    <a:pt x="4" y="25"/>
                  </a:cubicBezTo>
                  <a:cubicBezTo>
                    <a:pt x="2" y="18"/>
                    <a:pt x="3" y="7"/>
                    <a:pt x="4" y="5"/>
                  </a:cubicBezTo>
                  <a:cubicBezTo>
                    <a:pt x="3" y="3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34" name="Freeform 1561"/>
            <p:cNvSpPr>
              <a:spLocks/>
            </p:cNvSpPr>
            <p:nvPr userDrawn="1"/>
          </p:nvSpPr>
          <p:spPr bwMode="auto">
            <a:xfrm>
              <a:off x="383" y="331"/>
              <a:ext cx="11" cy="20"/>
            </a:xfrm>
            <a:custGeom>
              <a:avLst/>
              <a:gdLst>
                <a:gd name="T0" fmla="*/ 11 w 26"/>
                <a:gd name="T1" fmla="*/ 1 h 44"/>
                <a:gd name="T2" fmla="*/ 11 w 26"/>
                <a:gd name="T3" fmla="*/ 1 h 44"/>
                <a:gd name="T4" fmla="*/ 12 w 26"/>
                <a:gd name="T5" fmla="*/ 28 h 44"/>
                <a:gd name="T6" fmla="*/ 6 w 26"/>
                <a:gd name="T7" fmla="*/ 0 h 44"/>
                <a:gd name="T8" fmla="*/ 0 w 26"/>
                <a:gd name="T9" fmla="*/ 5 h 44"/>
                <a:gd name="T10" fmla="*/ 0 w 26"/>
                <a:gd name="T11" fmla="*/ 32 h 44"/>
                <a:gd name="T12" fmla="*/ 13 w 26"/>
                <a:gd name="T13" fmla="*/ 44 h 44"/>
                <a:gd name="T14" fmla="*/ 25 w 26"/>
                <a:gd name="T15" fmla="*/ 33 h 44"/>
                <a:gd name="T16" fmla="*/ 21 w 26"/>
                <a:gd name="T17" fmla="*/ 4 h 44"/>
                <a:gd name="T18" fmla="*/ 11 w 26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44">
                  <a:moveTo>
                    <a:pt x="11" y="1"/>
                  </a:moveTo>
                  <a:lnTo>
                    <a:pt x="11" y="1"/>
                  </a:lnTo>
                  <a:cubicBezTo>
                    <a:pt x="11" y="6"/>
                    <a:pt x="13" y="20"/>
                    <a:pt x="12" y="28"/>
                  </a:cubicBezTo>
                  <a:cubicBezTo>
                    <a:pt x="10" y="23"/>
                    <a:pt x="6" y="2"/>
                    <a:pt x="6" y="0"/>
                  </a:cubicBezTo>
                  <a:cubicBezTo>
                    <a:pt x="5" y="3"/>
                    <a:pt x="2" y="3"/>
                    <a:pt x="0" y="5"/>
                  </a:cubicBezTo>
                  <a:cubicBezTo>
                    <a:pt x="0" y="9"/>
                    <a:pt x="0" y="30"/>
                    <a:pt x="0" y="32"/>
                  </a:cubicBezTo>
                  <a:cubicBezTo>
                    <a:pt x="2" y="43"/>
                    <a:pt x="10" y="41"/>
                    <a:pt x="13" y="44"/>
                  </a:cubicBezTo>
                  <a:cubicBezTo>
                    <a:pt x="18" y="41"/>
                    <a:pt x="26" y="39"/>
                    <a:pt x="25" y="33"/>
                  </a:cubicBezTo>
                  <a:cubicBezTo>
                    <a:pt x="24" y="22"/>
                    <a:pt x="22" y="13"/>
                    <a:pt x="21" y="4"/>
                  </a:cubicBezTo>
                  <a:cubicBezTo>
                    <a:pt x="17" y="2"/>
                    <a:pt x="14" y="3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35" name="Freeform 1562"/>
            <p:cNvSpPr>
              <a:spLocks/>
            </p:cNvSpPr>
            <p:nvPr userDrawn="1"/>
          </p:nvSpPr>
          <p:spPr bwMode="auto">
            <a:xfrm>
              <a:off x="395" y="327"/>
              <a:ext cx="16" cy="26"/>
            </a:xfrm>
            <a:custGeom>
              <a:avLst/>
              <a:gdLst>
                <a:gd name="T0" fmla="*/ 9 w 37"/>
                <a:gd name="T1" fmla="*/ 0 h 57"/>
                <a:gd name="T2" fmla="*/ 9 w 37"/>
                <a:gd name="T3" fmla="*/ 0 h 57"/>
                <a:gd name="T4" fmla="*/ 19 w 37"/>
                <a:gd name="T5" fmla="*/ 36 h 57"/>
                <a:gd name="T6" fmla="*/ 4 w 37"/>
                <a:gd name="T7" fmla="*/ 1 h 57"/>
                <a:gd name="T8" fmla="*/ 0 w 37"/>
                <a:gd name="T9" fmla="*/ 8 h 57"/>
                <a:gd name="T10" fmla="*/ 12 w 37"/>
                <a:gd name="T11" fmla="*/ 50 h 57"/>
                <a:gd name="T12" fmla="*/ 27 w 37"/>
                <a:gd name="T13" fmla="*/ 57 h 57"/>
                <a:gd name="T14" fmla="*/ 35 w 37"/>
                <a:gd name="T15" fmla="*/ 43 h 57"/>
                <a:gd name="T16" fmla="*/ 16 w 37"/>
                <a:gd name="T17" fmla="*/ 1 h 57"/>
                <a:gd name="T18" fmla="*/ 9 w 37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57">
                  <a:moveTo>
                    <a:pt x="9" y="0"/>
                  </a:moveTo>
                  <a:lnTo>
                    <a:pt x="9" y="0"/>
                  </a:lnTo>
                  <a:cubicBezTo>
                    <a:pt x="11" y="8"/>
                    <a:pt x="18" y="32"/>
                    <a:pt x="19" y="36"/>
                  </a:cubicBezTo>
                  <a:cubicBezTo>
                    <a:pt x="15" y="29"/>
                    <a:pt x="7" y="8"/>
                    <a:pt x="4" y="1"/>
                  </a:cubicBezTo>
                  <a:cubicBezTo>
                    <a:pt x="3" y="4"/>
                    <a:pt x="1" y="6"/>
                    <a:pt x="0" y="8"/>
                  </a:cubicBezTo>
                  <a:cubicBezTo>
                    <a:pt x="2" y="19"/>
                    <a:pt x="11" y="46"/>
                    <a:pt x="12" y="50"/>
                  </a:cubicBezTo>
                  <a:cubicBezTo>
                    <a:pt x="14" y="56"/>
                    <a:pt x="23" y="54"/>
                    <a:pt x="27" y="57"/>
                  </a:cubicBezTo>
                  <a:cubicBezTo>
                    <a:pt x="29" y="54"/>
                    <a:pt x="37" y="50"/>
                    <a:pt x="35" y="43"/>
                  </a:cubicBezTo>
                  <a:cubicBezTo>
                    <a:pt x="32" y="34"/>
                    <a:pt x="21" y="9"/>
                    <a:pt x="16" y="1"/>
                  </a:cubicBezTo>
                  <a:cubicBezTo>
                    <a:pt x="15" y="1"/>
                    <a:pt x="11" y="1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36" name="Freeform 1563"/>
            <p:cNvSpPr>
              <a:spLocks/>
            </p:cNvSpPr>
            <p:nvPr userDrawn="1"/>
          </p:nvSpPr>
          <p:spPr bwMode="auto">
            <a:xfrm>
              <a:off x="405" y="320"/>
              <a:ext cx="21" cy="29"/>
            </a:xfrm>
            <a:custGeom>
              <a:avLst/>
              <a:gdLst>
                <a:gd name="T0" fmla="*/ 14 w 47"/>
                <a:gd name="T1" fmla="*/ 2 h 63"/>
                <a:gd name="T2" fmla="*/ 14 w 47"/>
                <a:gd name="T3" fmla="*/ 2 h 63"/>
                <a:gd name="T4" fmla="*/ 3 w 47"/>
                <a:gd name="T5" fmla="*/ 0 h 63"/>
                <a:gd name="T6" fmla="*/ 28 w 47"/>
                <a:gd name="T7" fmla="*/ 40 h 63"/>
                <a:gd name="T8" fmla="*/ 2 w 47"/>
                <a:gd name="T9" fmla="*/ 8 h 63"/>
                <a:gd name="T10" fmla="*/ 0 w 47"/>
                <a:gd name="T11" fmla="*/ 15 h 63"/>
                <a:gd name="T12" fmla="*/ 25 w 47"/>
                <a:gd name="T13" fmla="*/ 59 h 63"/>
                <a:gd name="T14" fmla="*/ 40 w 47"/>
                <a:gd name="T15" fmla="*/ 62 h 63"/>
                <a:gd name="T16" fmla="*/ 45 w 47"/>
                <a:gd name="T17" fmla="*/ 48 h 63"/>
                <a:gd name="T18" fmla="*/ 14 w 47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63">
                  <a:moveTo>
                    <a:pt x="14" y="2"/>
                  </a:moveTo>
                  <a:lnTo>
                    <a:pt x="14" y="2"/>
                  </a:lnTo>
                  <a:cubicBezTo>
                    <a:pt x="11" y="2"/>
                    <a:pt x="7" y="2"/>
                    <a:pt x="3" y="0"/>
                  </a:cubicBezTo>
                  <a:cubicBezTo>
                    <a:pt x="4" y="1"/>
                    <a:pt x="24" y="31"/>
                    <a:pt x="28" y="40"/>
                  </a:cubicBezTo>
                  <a:cubicBezTo>
                    <a:pt x="23" y="36"/>
                    <a:pt x="7" y="14"/>
                    <a:pt x="2" y="8"/>
                  </a:cubicBezTo>
                  <a:cubicBezTo>
                    <a:pt x="2" y="10"/>
                    <a:pt x="0" y="12"/>
                    <a:pt x="0" y="15"/>
                  </a:cubicBezTo>
                  <a:cubicBezTo>
                    <a:pt x="3" y="21"/>
                    <a:pt x="23" y="57"/>
                    <a:pt x="25" y="59"/>
                  </a:cubicBezTo>
                  <a:cubicBezTo>
                    <a:pt x="30" y="63"/>
                    <a:pt x="35" y="60"/>
                    <a:pt x="40" y="62"/>
                  </a:cubicBezTo>
                  <a:cubicBezTo>
                    <a:pt x="42" y="58"/>
                    <a:pt x="47" y="55"/>
                    <a:pt x="45" y="48"/>
                  </a:cubicBezTo>
                  <a:cubicBezTo>
                    <a:pt x="44" y="42"/>
                    <a:pt x="18" y="7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37" name="Freeform 1564"/>
            <p:cNvSpPr>
              <a:spLocks/>
            </p:cNvSpPr>
            <p:nvPr userDrawn="1"/>
          </p:nvSpPr>
          <p:spPr bwMode="auto">
            <a:xfrm>
              <a:off x="363" y="314"/>
              <a:ext cx="11" cy="19"/>
            </a:xfrm>
            <a:custGeom>
              <a:avLst/>
              <a:gdLst>
                <a:gd name="T0" fmla="*/ 1 w 24"/>
                <a:gd name="T1" fmla="*/ 30 h 43"/>
                <a:gd name="T2" fmla="*/ 1 w 24"/>
                <a:gd name="T3" fmla="*/ 30 h 43"/>
                <a:gd name="T4" fmla="*/ 9 w 24"/>
                <a:gd name="T5" fmla="*/ 43 h 43"/>
                <a:gd name="T6" fmla="*/ 21 w 24"/>
                <a:gd name="T7" fmla="*/ 35 h 43"/>
                <a:gd name="T8" fmla="*/ 24 w 24"/>
                <a:gd name="T9" fmla="*/ 4 h 43"/>
                <a:gd name="T10" fmla="*/ 19 w 24"/>
                <a:gd name="T11" fmla="*/ 6 h 43"/>
                <a:gd name="T12" fmla="*/ 11 w 24"/>
                <a:gd name="T13" fmla="*/ 27 h 43"/>
                <a:gd name="T14" fmla="*/ 14 w 24"/>
                <a:gd name="T15" fmla="*/ 4 h 43"/>
                <a:gd name="T16" fmla="*/ 10 w 24"/>
                <a:gd name="T17" fmla="*/ 0 h 43"/>
                <a:gd name="T18" fmla="*/ 1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1" y="30"/>
                  </a:moveTo>
                  <a:lnTo>
                    <a:pt x="1" y="30"/>
                  </a:lnTo>
                  <a:cubicBezTo>
                    <a:pt x="0" y="37"/>
                    <a:pt x="6" y="38"/>
                    <a:pt x="9" y="43"/>
                  </a:cubicBezTo>
                  <a:cubicBezTo>
                    <a:pt x="13" y="40"/>
                    <a:pt x="21" y="39"/>
                    <a:pt x="21" y="35"/>
                  </a:cubicBezTo>
                  <a:cubicBezTo>
                    <a:pt x="22" y="29"/>
                    <a:pt x="24" y="11"/>
                    <a:pt x="24" y="4"/>
                  </a:cubicBezTo>
                  <a:cubicBezTo>
                    <a:pt x="22" y="5"/>
                    <a:pt x="20" y="5"/>
                    <a:pt x="19" y="6"/>
                  </a:cubicBezTo>
                  <a:cubicBezTo>
                    <a:pt x="17" y="11"/>
                    <a:pt x="13" y="23"/>
                    <a:pt x="11" y="27"/>
                  </a:cubicBezTo>
                  <a:cubicBezTo>
                    <a:pt x="12" y="21"/>
                    <a:pt x="14" y="4"/>
                    <a:pt x="14" y="4"/>
                  </a:cubicBezTo>
                  <a:cubicBezTo>
                    <a:pt x="14" y="4"/>
                    <a:pt x="11" y="1"/>
                    <a:pt x="10" y="0"/>
                  </a:cubicBezTo>
                  <a:cubicBezTo>
                    <a:pt x="7" y="8"/>
                    <a:pt x="4" y="19"/>
                    <a:pt x="1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38" name="Freeform 1565"/>
            <p:cNvSpPr>
              <a:spLocks/>
            </p:cNvSpPr>
            <p:nvPr userDrawn="1"/>
          </p:nvSpPr>
          <p:spPr bwMode="auto">
            <a:xfrm>
              <a:off x="375" y="313"/>
              <a:ext cx="10" cy="20"/>
            </a:xfrm>
            <a:custGeom>
              <a:avLst/>
              <a:gdLst>
                <a:gd name="T0" fmla="*/ 8 w 23"/>
                <a:gd name="T1" fmla="*/ 3 h 46"/>
                <a:gd name="T2" fmla="*/ 8 w 23"/>
                <a:gd name="T3" fmla="*/ 3 h 46"/>
                <a:gd name="T4" fmla="*/ 6 w 23"/>
                <a:gd name="T5" fmla="*/ 0 h 46"/>
                <a:gd name="T6" fmla="*/ 2 w 23"/>
                <a:gd name="T7" fmla="*/ 6 h 46"/>
                <a:gd name="T8" fmla="*/ 0 w 23"/>
                <a:gd name="T9" fmla="*/ 36 h 46"/>
                <a:gd name="T10" fmla="*/ 11 w 23"/>
                <a:gd name="T11" fmla="*/ 46 h 46"/>
                <a:gd name="T12" fmla="*/ 23 w 23"/>
                <a:gd name="T13" fmla="*/ 35 h 46"/>
                <a:gd name="T14" fmla="*/ 19 w 23"/>
                <a:gd name="T15" fmla="*/ 8 h 46"/>
                <a:gd name="T16" fmla="*/ 17 w 23"/>
                <a:gd name="T17" fmla="*/ 10 h 46"/>
                <a:gd name="T18" fmla="*/ 13 w 23"/>
                <a:gd name="T19" fmla="*/ 6 h 46"/>
                <a:gd name="T20" fmla="*/ 11 w 23"/>
                <a:gd name="T21" fmla="*/ 29 h 46"/>
                <a:gd name="T22" fmla="*/ 8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8" y="3"/>
                  </a:moveTo>
                  <a:lnTo>
                    <a:pt x="8" y="3"/>
                  </a:lnTo>
                  <a:cubicBezTo>
                    <a:pt x="7" y="2"/>
                    <a:pt x="6" y="2"/>
                    <a:pt x="6" y="0"/>
                  </a:cubicBezTo>
                  <a:cubicBezTo>
                    <a:pt x="5" y="3"/>
                    <a:pt x="3" y="5"/>
                    <a:pt x="2" y="6"/>
                  </a:cubicBezTo>
                  <a:cubicBezTo>
                    <a:pt x="2" y="11"/>
                    <a:pt x="0" y="33"/>
                    <a:pt x="0" y="36"/>
                  </a:cubicBezTo>
                  <a:cubicBezTo>
                    <a:pt x="0" y="42"/>
                    <a:pt x="6" y="43"/>
                    <a:pt x="11" y="46"/>
                  </a:cubicBezTo>
                  <a:cubicBezTo>
                    <a:pt x="16" y="42"/>
                    <a:pt x="23" y="41"/>
                    <a:pt x="23" y="35"/>
                  </a:cubicBezTo>
                  <a:cubicBezTo>
                    <a:pt x="22" y="27"/>
                    <a:pt x="20" y="14"/>
                    <a:pt x="19" y="8"/>
                  </a:cubicBezTo>
                  <a:cubicBezTo>
                    <a:pt x="19" y="8"/>
                    <a:pt x="18" y="9"/>
                    <a:pt x="17" y="10"/>
                  </a:cubicBezTo>
                  <a:cubicBezTo>
                    <a:pt x="15" y="7"/>
                    <a:pt x="14" y="7"/>
                    <a:pt x="13" y="6"/>
                  </a:cubicBezTo>
                  <a:cubicBezTo>
                    <a:pt x="12" y="9"/>
                    <a:pt x="12" y="21"/>
                    <a:pt x="11" y="29"/>
                  </a:cubicBezTo>
                  <a:cubicBezTo>
                    <a:pt x="9" y="21"/>
                    <a:pt x="9" y="11"/>
                    <a:pt x="8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39" name="Freeform 1566"/>
            <p:cNvSpPr>
              <a:spLocks/>
            </p:cNvSpPr>
            <p:nvPr userDrawn="1"/>
          </p:nvSpPr>
          <p:spPr bwMode="auto">
            <a:xfrm>
              <a:off x="387" y="313"/>
              <a:ext cx="1" cy="6"/>
            </a:xfrm>
            <a:custGeom>
              <a:avLst/>
              <a:gdLst>
                <a:gd name="T0" fmla="*/ 1 w 4"/>
                <a:gd name="T1" fmla="*/ 0 h 12"/>
                <a:gd name="T2" fmla="*/ 1 w 4"/>
                <a:gd name="T3" fmla="*/ 0 h 12"/>
                <a:gd name="T4" fmla="*/ 0 w 4"/>
                <a:gd name="T5" fmla="*/ 1 h 12"/>
                <a:gd name="T6" fmla="*/ 4 w 4"/>
                <a:gd name="T7" fmla="*/ 12 h 12"/>
                <a:gd name="T8" fmla="*/ 1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4" y="1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40" name="Freeform 1567"/>
            <p:cNvSpPr>
              <a:spLocks/>
            </p:cNvSpPr>
            <p:nvPr userDrawn="1"/>
          </p:nvSpPr>
          <p:spPr bwMode="auto">
            <a:xfrm>
              <a:off x="384" y="312"/>
              <a:ext cx="13" cy="19"/>
            </a:xfrm>
            <a:custGeom>
              <a:avLst/>
              <a:gdLst>
                <a:gd name="T0" fmla="*/ 8 w 29"/>
                <a:gd name="T1" fmla="*/ 0 h 42"/>
                <a:gd name="T2" fmla="*/ 8 w 29"/>
                <a:gd name="T3" fmla="*/ 0 h 42"/>
                <a:gd name="T4" fmla="*/ 13 w 29"/>
                <a:gd name="T5" fmla="*/ 24 h 42"/>
                <a:gd name="T6" fmla="*/ 4 w 29"/>
                <a:gd name="T7" fmla="*/ 4 h 42"/>
                <a:gd name="T8" fmla="*/ 0 w 29"/>
                <a:gd name="T9" fmla="*/ 7 h 42"/>
                <a:gd name="T10" fmla="*/ 5 w 29"/>
                <a:gd name="T11" fmla="*/ 35 h 42"/>
                <a:gd name="T12" fmla="*/ 19 w 29"/>
                <a:gd name="T13" fmla="*/ 42 h 42"/>
                <a:gd name="T14" fmla="*/ 25 w 29"/>
                <a:gd name="T15" fmla="*/ 25 h 42"/>
                <a:gd name="T16" fmla="*/ 15 w 29"/>
                <a:gd name="T17" fmla="*/ 3 h 42"/>
                <a:gd name="T18" fmla="*/ 8 w 29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42">
                  <a:moveTo>
                    <a:pt x="8" y="0"/>
                  </a:moveTo>
                  <a:lnTo>
                    <a:pt x="8" y="0"/>
                  </a:lnTo>
                  <a:cubicBezTo>
                    <a:pt x="10" y="7"/>
                    <a:pt x="13" y="19"/>
                    <a:pt x="13" y="24"/>
                  </a:cubicBezTo>
                  <a:cubicBezTo>
                    <a:pt x="10" y="18"/>
                    <a:pt x="6" y="9"/>
                    <a:pt x="4" y="4"/>
                  </a:cubicBezTo>
                  <a:lnTo>
                    <a:pt x="0" y="7"/>
                  </a:lnTo>
                  <a:cubicBezTo>
                    <a:pt x="1" y="14"/>
                    <a:pt x="4" y="31"/>
                    <a:pt x="5" y="35"/>
                  </a:cubicBezTo>
                  <a:cubicBezTo>
                    <a:pt x="7" y="41"/>
                    <a:pt x="14" y="40"/>
                    <a:pt x="19" y="42"/>
                  </a:cubicBezTo>
                  <a:cubicBezTo>
                    <a:pt x="22" y="37"/>
                    <a:pt x="29" y="34"/>
                    <a:pt x="25" y="25"/>
                  </a:cubicBezTo>
                  <a:cubicBezTo>
                    <a:pt x="23" y="20"/>
                    <a:pt x="16" y="6"/>
                    <a:pt x="15" y="3"/>
                  </a:cubicBezTo>
                  <a:cubicBezTo>
                    <a:pt x="13" y="2"/>
                    <a:pt x="11" y="3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41" name="Freeform 1568"/>
            <p:cNvSpPr>
              <a:spLocks/>
            </p:cNvSpPr>
            <p:nvPr userDrawn="1"/>
          </p:nvSpPr>
          <p:spPr bwMode="auto">
            <a:xfrm>
              <a:off x="365" y="311"/>
              <a:ext cx="2" cy="9"/>
            </a:xfrm>
            <a:custGeom>
              <a:avLst/>
              <a:gdLst>
                <a:gd name="T0" fmla="*/ 5 w 5"/>
                <a:gd name="T1" fmla="*/ 3 h 20"/>
                <a:gd name="T2" fmla="*/ 5 w 5"/>
                <a:gd name="T3" fmla="*/ 3 h 20"/>
                <a:gd name="T4" fmla="*/ 5 w 5"/>
                <a:gd name="T5" fmla="*/ 0 h 20"/>
                <a:gd name="T6" fmla="*/ 0 w 5"/>
                <a:gd name="T7" fmla="*/ 2 h 20"/>
                <a:gd name="T8" fmla="*/ 0 w 5"/>
                <a:gd name="T9" fmla="*/ 20 h 20"/>
                <a:gd name="T10" fmla="*/ 5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3"/>
                  </a:moveTo>
                  <a:lnTo>
                    <a:pt x="5" y="3"/>
                  </a:lnTo>
                  <a:cubicBezTo>
                    <a:pt x="5" y="2"/>
                    <a:pt x="4" y="1"/>
                    <a:pt x="5" y="0"/>
                  </a:cubicBezTo>
                  <a:cubicBezTo>
                    <a:pt x="4" y="1"/>
                    <a:pt x="2" y="2"/>
                    <a:pt x="0" y="2"/>
                  </a:cubicBezTo>
                  <a:lnTo>
                    <a:pt x="0" y="20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42" name="Freeform 1569"/>
            <p:cNvSpPr>
              <a:spLocks/>
            </p:cNvSpPr>
            <p:nvPr userDrawn="1"/>
          </p:nvSpPr>
          <p:spPr bwMode="auto">
            <a:xfrm>
              <a:off x="392" y="309"/>
              <a:ext cx="14" cy="18"/>
            </a:xfrm>
            <a:custGeom>
              <a:avLst/>
              <a:gdLst>
                <a:gd name="T0" fmla="*/ 13 w 32"/>
                <a:gd name="T1" fmla="*/ 0 h 39"/>
                <a:gd name="T2" fmla="*/ 13 w 32"/>
                <a:gd name="T3" fmla="*/ 0 h 39"/>
                <a:gd name="T4" fmla="*/ 9 w 32"/>
                <a:gd name="T5" fmla="*/ 5 h 39"/>
                <a:gd name="T6" fmla="*/ 18 w 32"/>
                <a:gd name="T7" fmla="*/ 25 h 39"/>
                <a:gd name="T8" fmla="*/ 6 w 32"/>
                <a:gd name="T9" fmla="*/ 8 h 39"/>
                <a:gd name="T10" fmla="*/ 0 w 32"/>
                <a:gd name="T11" fmla="*/ 9 h 39"/>
                <a:gd name="T12" fmla="*/ 11 w 32"/>
                <a:gd name="T13" fmla="*/ 34 h 39"/>
                <a:gd name="T14" fmla="*/ 26 w 32"/>
                <a:gd name="T15" fmla="*/ 39 h 39"/>
                <a:gd name="T16" fmla="*/ 29 w 32"/>
                <a:gd name="T17" fmla="*/ 25 h 39"/>
                <a:gd name="T18" fmla="*/ 13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3" y="0"/>
                  </a:moveTo>
                  <a:lnTo>
                    <a:pt x="13" y="0"/>
                  </a:lnTo>
                  <a:cubicBezTo>
                    <a:pt x="12" y="2"/>
                    <a:pt x="10" y="3"/>
                    <a:pt x="9" y="5"/>
                  </a:cubicBezTo>
                  <a:cubicBezTo>
                    <a:pt x="12" y="11"/>
                    <a:pt x="16" y="20"/>
                    <a:pt x="18" y="25"/>
                  </a:cubicBezTo>
                  <a:cubicBezTo>
                    <a:pt x="15" y="23"/>
                    <a:pt x="8" y="11"/>
                    <a:pt x="6" y="8"/>
                  </a:cubicBezTo>
                  <a:cubicBezTo>
                    <a:pt x="4" y="8"/>
                    <a:pt x="2" y="9"/>
                    <a:pt x="0" y="9"/>
                  </a:cubicBezTo>
                  <a:cubicBezTo>
                    <a:pt x="2" y="15"/>
                    <a:pt x="6" y="24"/>
                    <a:pt x="11" y="34"/>
                  </a:cubicBezTo>
                  <a:cubicBezTo>
                    <a:pt x="14" y="39"/>
                    <a:pt x="21" y="38"/>
                    <a:pt x="26" y="39"/>
                  </a:cubicBezTo>
                  <a:cubicBezTo>
                    <a:pt x="28" y="33"/>
                    <a:pt x="32" y="30"/>
                    <a:pt x="29" y="25"/>
                  </a:cubicBezTo>
                  <a:cubicBezTo>
                    <a:pt x="26" y="18"/>
                    <a:pt x="17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43" name="Freeform 1570"/>
            <p:cNvSpPr>
              <a:spLocks/>
            </p:cNvSpPr>
            <p:nvPr userDrawn="1"/>
          </p:nvSpPr>
          <p:spPr bwMode="auto">
            <a:xfrm>
              <a:off x="397" y="305"/>
              <a:ext cx="18" cy="15"/>
            </a:xfrm>
            <a:custGeom>
              <a:avLst/>
              <a:gdLst>
                <a:gd name="T0" fmla="*/ 14 w 40"/>
                <a:gd name="T1" fmla="*/ 0 h 33"/>
                <a:gd name="T2" fmla="*/ 14 w 40"/>
                <a:gd name="T3" fmla="*/ 0 h 33"/>
                <a:gd name="T4" fmla="*/ 10 w 40"/>
                <a:gd name="T5" fmla="*/ 2 h 33"/>
                <a:gd name="T6" fmla="*/ 24 w 40"/>
                <a:gd name="T7" fmla="*/ 19 h 33"/>
                <a:gd name="T8" fmla="*/ 5 w 40"/>
                <a:gd name="T9" fmla="*/ 3 h 33"/>
                <a:gd name="T10" fmla="*/ 0 w 40"/>
                <a:gd name="T11" fmla="*/ 1 h 33"/>
                <a:gd name="T12" fmla="*/ 1 w 40"/>
                <a:gd name="T13" fmla="*/ 6 h 33"/>
                <a:gd name="T14" fmla="*/ 18 w 40"/>
                <a:gd name="T15" fmla="*/ 28 h 33"/>
                <a:gd name="T16" fmla="*/ 35 w 40"/>
                <a:gd name="T17" fmla="*/ 33 h 33"/>
                <a:gd name="T18" fmla="*/ 35 w 40"/>
                <a:gd name="T19" fmla="*/ 15 h 33"/>
                <a:gd name="T20" fmla="*/ 14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14" y="0"/>
                  </a:moveTo>
                  <a:lnTo>
                    <a:pt x="14" y="0"/>
                  </a:lnTo>
                  <a:cubicBezTo>
                    <a:pt x="12" y="1"/>
                    <a:pt x="11" y="1"/>
                    <a:pt x="10" y="2"/>
                  </a:cubicBezTo>
                  <a:cubicBezTo>
                    <a:pt x="15" y="6"/>
                    <a:pt x="19" y="13"/>
                    <a:pt x="24" y="19"/>
                  </a:cubicBezTo>
                  <a:cubicBezTo>
                    <a:pt x="19" y="15"/>
                    <a:pt x="6" y="4"/>
                    <a:pt x="5" y="3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4" y="11"/>
                    <a:pt x="14" y="24"/>
                    <a:pt x="18" y="28"/>
                  </a:cubicBezTo>
                  <a:cubicBezTo>
                    <a:pt x="22" y="32"/>
                    <a:pt x="28" y="32"/>
                    <a:pt x="35" y="33"/>
                  </a:cubicBezTo>
                  <a:cubicBezTo>
                    <a:pt x="37" y="26"/>
                    <a:pt x="40" y="20"/>
                    <a:pt x="35" y="15"/>
                  </a:cubicBezTo>
                  <a:cubicBezTo>
                    <a:pt x="32" y="11"/>
                    <a:pt x="16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44" name="Freeform 1571"/>
            <p:cNvSpPr>
              <a:spLocks/>
            </p:cNvSpPr>
            <p:nvPr userDrawn="1"/>
          </p:nvSpPr>
          <p:spPr bwMode="auto">
            <a:xfrm>
              <a:off x="405" y="299"/>
              <a:ext cx="18" cy="13"/>
            </a:xfrm>
            <a:custGeom>
              <a:avLst/>
              <a:gdLst>
                <a:gd name="T0" fmla="*/ 31 w 40"/>
                <a:gd name="T1" fmla="*/ 6 h 27"/>
                <a:gd name="T2" fmla="*/ 31 w 40"/>
                <a:gd name="T3" fmla="*/ 6 h 27"/>
                <a:gd name="T4" fmla="*/ 4 w 40"/>
                <a:gd name="T5" fmla="*/ 0 h 27"/>
                <a:gd name="T6" fmla="*/ 5 w 40"/>
                <a:gd name="T7" fmla="*/ 5 h 27"/>
                <a:gd name="T8" fmla="*/ 25 w 40"/>
                <a:gd name="T9" fmla="*/ 14 h 27"/>
                <a:gd name="T10" fmla="*/ 5 w 40"/>
                <a:gd name="T11" fmla="*/ 10 h 27"/>
                <a:gd name="T12" fmla="*/ 0 w 40"/>
                <a:gd name="T13" fmla="*/ 12 h 27"/>
                <a:gd name="T14" fmla="*/ 21 w 40"/>
                <a:gd name="T15" fmla="*/ 23 h 27"/>
                <a:gd name="T16" fmla="*/ 40 w 40"/>
                <a:gd name="T17" fmla="*/ 21 h 27"/>
                <a:gd name="T18" fmla="*/ 31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31" y="6"/>
                  </a:moveTo>
                  <a:lnTo>
                    <a:pt x="31" y="6"/>
                  </a:lnTo>
                  <a:cubicBezTo>
                    <a:pt x="28" y="5"/>
                    <a:pt x="4" y="0"/>
                    <a:pt x="4" y="0"/>
                  </a:cubicBezTo>
                  <a:cubicBezTo>
                    <a:pt x="4" y="2"/>
                    <a:pt x="4" y="3"/>
                    <a:pt x="5" y="5"/>
                  </a:cubicBezTo>
                  <a:cubicBezTo>
                    <a:pt x="12" y="8"/>
                    <a:pt x="19" y="12"/>
                    <a:pt x="25" y="14"/>
                  </a:cubicBezTo>
                  <a:cubicBezTo>
                    <a:pt x="17" y="14"/>
                    <a:pt x="6" y="10"/>
                    <a:pt x="5" y="10"/>
                  </a:cubicBezTo>
                  <a:cubicBezTo>
                    <a:pt x="3" y="10"/>
                    <a:pt x="0" y="12"/>
                    <a:pt x="0" y="12"/>
                  </a:cubicBezTo>
                  <a:cubicBezTo>
                    <a:pt x="5" y="14"/>
                    <a:pt x="13" y="20"/>
                    <a:pt x="21" y="23"/>
                  </a:cubicBezTo>
                  <a:cubicBezTo>
                    <a:pt x="28" y="27"/>
                    <a:pt x="37" y="23"/>
                    <a:pt x="40" y="21"/>
                  </a:cubicBezTo>
                  <a:cubicBezTo>
                    <a:pt x="40" y="15"/>
                    <a:pt x="38" y="8"/>
                    <a:pt x="3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45" name="Freeform 1572"/>
            <p:cNvSpPr>
              <a:spLocks/>
            </p:cNvSpPr>
            <p:nvPr userDrawn="1"/>
          </p:nvSpPr>
          <p:spPr bwMode="auto">
            <a:xfrm>
              <a:off x="429" y="298"/>
              <a:ext cx="10" cy="1"/>
            </a:xfrm>
            <a:custGeom>
              <a:avLst/>
              <a:gdLst>
                <a:gd name="T0" fmla="*/ 23 w 23"/>
                <a:gd name="T1" fmla="*/ 2 h 3"/>
                <a:gd name="T2" fmla="*/ 23 w 23"/>
                <a:gd name="T3" fmla="*/ 2 h 3"/>
                <a:gd name="T4" fmla="*/ 0 w 23"/>
                <a:gd name="T5" fmla="*/ 0 h 3"/>
                <a:gd name="T6" fmla="*/ 0 w 23"/>
                <a:gd name="T7" fmla="*/ 2 h 3"/>
                <a:gd name="T8" fmla="*/ 23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23" y="2"/>
                  </a:moveTo>
                  <a:lnTo>
                    <a:pt x="23" y="2"/>
                  </a:lnTo>
                  <a:cubicBezTo>
                    <a:pt x="12" y="0"/>
                    <a:pt x="4" y="0"/>
                    <a:pt x="0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7" y="3"/>
                    <a:pt x="12" y="2"/>
                    <a:pt x="2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46" name="Freeform 1573"/>
            <p:cNvSpPr>
              <a:spLocks/>
            </p:cNvSpPr>
            <p:nvPr userDrawn="1"/>
          </p:nvSpPr>
          <p:spPr bwMode="auto">
            <a:xfrm>
              <a:off x="424" y="293"/>
              <a:ext cx="38" cy="12"/>
            </a:xfrm>
            <a:custGeom>
              <a:avLst/>
              <a:gdLst>
                <a:gd name="T0" fmla="*/ 84 w 84"/>
                <a:gd name="T1" fmla="*/ 12 h 27"/>
                <a:gd name="T2" fmla="*/ 84 w 84"/>
                <a:gd name="T3" fmla="*/ 12 h 27"/>
                <a:gd name="T4" fmla="*/ 49 w 84"/>
                <a:gd name="T5" fmla="*/ 0 h 27"/>
                <a:gd name="T6" fmla="*/ 5 w 84"/>
                <a:gd name="T7" fmla="*/ 2 h 27"/>
                <a:gd name="T8" fmla="*/ 10 w 84"/>
                <a:gd name="T9" fmla="*/ 9 h 27"/>
                <a:gd name="T10" fmla="*/ 50 w 84"/>
                <a:gd name="T11" fmla="*/ 13 h 27"/>
                <a:gd name="T12" fmla="*/ 9 w 84"/>
                <a:gd name="T13" fmla="*/ 14 h 27"/>
                <a:gd name="T14" fmla="*/ 0 w 84"/>
                <a:gd name="T15" fmla="*/ 20 h 27"/>
                <a:gd name="T16" fmla="*/ 50 w 84"/>
                <a:gd name="T17" fmla="*/ 26 h 27"/>
                <a:gd name="T18" fmla="*/ 84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84" y="12"/>
                  </a:moveTo>
                  <a:lnTo>
                    <a:pt x="84" y="12"/>
                  </a:lnTo>
                  <a:cubicBezTo>
                    <a:pt x="77" y="5"/>
                    <a:pt x="64" y="0"/>
                    <a:pt x="49" y="0"/>
                  </a:cubicBezTo>
                  <a:cubicBezTo>
                    <a:pt x="34" y="1"/>
                    <a:pt x="20" y="1"/>
                    <a:pt x="5" y="2"/>
                  </a:cubicBezTo>
                  <a:cubicBezTo>
                    <a:pt x="7" y="4"/>
                    <a:pt x="9" y="7"/>
                    <a:pt x="10" y="9"/>
                  </a:cubicBezTo>
                  <a:cubicBezTo>
                    <a:pt x="24" y="10"/>
                    <a:pt x="34" y="10"/>
                    <a:pt x="50" y="13"/>
                  </a:cubicBezTo>
                  <a:cubicBezTo>
                    <a:pt x="36" y="15"/>
                    <a:pt x="13" y="15"/>
                    <a:pt x="9" y="14"/>
                  </a:cubicBezTo>
                  <a:cubicBezTo>
                    <a:pt x="7" y="17"/>
                    <a:pt x="4" y="19"/>
                    <a:pt x="0" y="20"/>
                  </a:cubicBezTo>
                  <a:cubicBezTo>
                    <a:pt x="21" y="23"/>
                    <a:pt x="36" y="25"/>
                    <a:pt x="50" y="26"/>
                  </a:cubicBezTo>
                  <a:cubicBezTo>
                    <a:pt x="66" y="27"/>
                    <a:pt x="77" y="23"/>
                    <a:pt x="84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47" name="Freeform 1574"/>
            <p:cNvSpPr>
              <a:spLocks/>
            </p:cNvSpPr>
            <p:nvPr userDrawn="1"/>
          </p:nvSpPr>
          <p:spPr bwMode="auto">
            <a:xfrm>
              <a:off x="405" y="292"/>
              <a:ext cx="22" cy="10"/>
            </a:xfrm>
            <a:custGeom>
              <a:avLst/>
              <a:gdLst>
                <a:gd name="T0" fmla="*/ 38 w 51"/>
                <a:gd name="T1" fmla="*/ 2 h 22"/>
                <a:gd name="T2" fmla="*/ 38 w 51"/>
                <a:gd name="T3" fmla="*/ 2 h 22"/>
                <a:gd name="T4" fmla="*/ 9 w 51"/>
                <a:gd name="T5" fmla="*/ 1 h 22"/>
                <a:gd name="T6" fmla="*/ 5 w 51"/>
                <a:gd name="T7" fmla="*/ 5 h 22"/>
                <a:gd name="T8" fmla="*/ 28 w 51"/>
                <a:gd name="T9" fmla="*/ 10 h 22"/>
                <a:gd name="T10" fmla="*/ 0 w 51"/>
                <a:gd name="T11" fmla="*/ 9 h 22"/>
                <a:gd name="T12" fmla="*/ 4 w 51"/>
                <a:gd name="T13" fmla="*/ 15 h 22"/>
                <a:gd name="T14" fmla="*/ 33 w 51"/>
                <a:gd name="T15" fmla="*/ 20 h 22"/>
                <a:gd name="T16" fmla="*/ 51 w 51"/>
                <a:gd name="T17" fmla="*/ 13 h 22"/>
                <a:gd name="T18" fmla="*/ 38 w 51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22">
                  <a:moveTo>
                    <a:pt x="38" y="2"/>
                  </a:moveTo>
                  <a:lnTo>
                    <a:pt x="38" y="2"/>
                  </a:lnTo>
                  <a:cubicBezTo>
                    <a:pt x="31" y="1"/>
                    <a:pt x="15" y="0"/>
                    <a:pt x="9" y="1"/>
                  </a:cubicBezTo>
                  <a:cubicBezTo>
                    <a:pt x="8" y="2"/>
                    <a:pt x="6" y="4"/>
                    <a:pt x="5" y="5"/>
                  </a:cubicBezTo>
                  <a:cubicBezTo>
                    <a:pt x="10" y="7"/>
                    <a:pt x="21" y="8"/>
                    <a:pt x="28" y="10"/>
                  </a:cubicBezTo>
                  <a:cubicBezTo>
                    <a:pt x="21" y="11"/>
                    <a:pt x="7" y="9"/>
                    <a:pt x="0" y="9"/>
                  </a:cubicBezTo>
                  <a:cubicBezTo>
                    <a:pt x="2" y="11"/>
                    <a:pt x="3" y="13"/>
                    <a:pt x="4" y="15"/>
                  </a:cubicBezTo>
                  <a:cubicBezTo>
                    <a:pt x="10" y="17"/>
                    <a:pt x="33" y="20"/>
                    <a:pt x="33" y="20"/>
                  </a:cubicBezTo>
                  <a:cubicBezTo>
                    <a:pt x="44" y="22"/>
                    <a:pt x="48" y="18"/>
                    <a:pt x="51" y="13"/>
                  </a:cubicBezTo>
                  <a:cubicBezTo>
                    <a:pt x="49" y="7"/>
                    <a:pt x="44" y="2"/>
                    <a:pt x="3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48" name="Freeform 1575"/>
            <p:cNvSpPr>
              <a:spLocks/>
            </p:cNvSpPr>
            <p:nvPr userDrawn="1"/>
          </p:nvSpPr>
          <p:spPr bwMode="auto">
            <a:xfrm>
              <a:off x="298" y="287"/>
              <a:ext cx="66" cy="89"/>
            </a:xfrm>
            <a:custGeom>
              <a:avLst/>
              <a:gdLst>
                <a:gd name="T0" fmla="*/ 73 w 146"/>
                <a:gd name="T1" fmla="*/ 0 h 196"/>
                <a:gd name="T2" fmla="*/ 73 w 146"/>
                <a:gd name="T3" fmla="*/ 0 h 196"/>
                <a:gd name="T4" fmla="*/ 0 w 146"/>
                <a:gd name="T5" fmla="*/ 0 h 196"/>
                <a:gd name="T6" fmla="*/ 0 w 146"/>
                <a:gd name="T7" fmla="*/ 148 h 196"/>
                <a:gd name="T8" fmla="*/ 24 w 146"/>
                <a:gd name="T9" fmla="*/ 175 h 196"/>
                <a:gd name="T10" fmla="*/ 48 w 146"/>
                <a:gd name="T11" fmla="*/ 175 h 196"/>
                <a:gd name="T12" fmla="*/ 73 w 146"/>
                <a:gd name="T13" fmla="*/ 196 h 196"/>
                <a:gd name="T14" fmla="*/ 98 w 146"/>
                <a:gd name="T15" fmla="*/ 175 h 196"/>
                <a:gd name="T16" fmla="*/ 122 w 146"/>
                <a:gd name="T17" fmla="*/ 175 h 196"/>
                <a:gd name="T18" fmla="*/ 146 w 146"/>
                <a:gd name="T19" fmla="*/ 148 h 196"/>
                <a:gd name="T20" fmla="*/ 146 w 146"/>
                <a:gd name="T21" fmla="*/ 0 h 196"/>
                <a:gd name="T22" fmla="*/ 73 w 146"/>
                <a:gd name="T2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6" h="196">
                  <a:moveTo>
                    <a:pt x="73" y="0"/>
                  </a:moveTo>
                  <a:lnTo>
                    <a:pt x="73" y="0"/>
                  </a:lnTo>
                  <a:lnTo>
                    <a:pt x="0" y="0"/>
                  </a:lnTo>
                  <a:lnTo>
                    <a:pt x="0" y="148"/>
                  </a:lnTo>
                  <a:cubicBezTo>
                    <a:pt x="0" y="166"/>
                    <a:pt x="8" y="175"/>
                    <a:pt x="24" y="175"/>
                  </a:cubicBezTo>
                  <a:lnTo>
                    <a:pt x="48" y="175"/>
                  </a:lnTo>
                  <a:cubicBezTo>
                    <a:pt x="61" y="175"/>
                    <a:pt x="69" y="184"/>
                    <a:pt x="73" y="196"/>
                  </a:cubicBezTo>
                  <a:cubicBezTo>
                    <a:pt x="76" y="184"/>
                    <a:pt x="85" y="175"/>
                    <a:pt x="98" y="175"/>
                  </a:cubicBezTo>
                  <a:lnTo>
                    <a:pt x="122" y="175"/>
                  </a:lnTo>
                  <a:cubicBezTo>
                    <a:pt x="138" y="175"/>
                    <a:pt x="146" y="166"/>
                    <a:pt x="146" y="148"/>
                  </a:cubicBezTo>
                  <a:lnTo>
                    <a:pt x="146" y="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00793B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49" name="Freeform 1576"/>
            <p:cNvSpPr>
              <a:spLocks/>
            </p:cNvSpPr>
            <p:nvPr userDrawn="1"/>
          </p:nvSpPr>
          <p:spPr bwMode="auto">
            <a:xfrm>
              <a:off x="410" y="286"/>
              <a:ext cx="7" cy="2"/>
            </a:xfrm>
            <a:custGeom>
              <a:avLst/>
              <a:gdLst>
                <a:gd name="T0" fmla="*/ 15 w 15"/>
                <a:gd name="T1" fmla="*/ 0 h 3"/>
                <a:gd name="T2" fmla="*/ 15 w 15"/>
                <a:gd name="T3" fmla="*/ 0 h 3"/>
                <a:gd name="T4" fmla="*/ 0 w 15"/>
                <a:gd name="T5" fmla="*/ 1 h 3"/>
                <a:gd name="T6" fmla="*/ 2 w 15"/>
                <a:gd name="T7" fmla="*/ 3 h 3"/>
                <a:gd name="T8" fmla="*/ 15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15" y="0"/>
                  </a:moveTo>
                  <a:lnTo>
                    <a:pt x="15" y="0"/>
                  </a:lnTo>
                  <a:cubicBezTo>
                    <a:pt x="10" y="0"/>
                    <a:pt x="5" y="1"/>
                    <a:pt x="0" y="1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7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50" name="Freeform 1577"/>
            <p:cNvSpPr>
              <a:spLocks/>
            </p:cNvSpPr>
            <p:nvPr userDrawn="1"/>
          </p:nvSpPr>
          <p:spPr bwMode="auto">
            <a:xfrm>
              <a:off x="431" y="286"/>
              <a:ext cx="9" cy="2"/>
            </a:xfrm>
            <a:custGeom>
              <a:avLst/>
              <a:gdLst>
                <a:gd name="T0" fmla="*/ 21 w 21"/>
                <a:gd name="T1" fmla="*/ 0 h 4"/>
                <a:gd name="T2" fmla="*/ 21 w 21"/>
                <a:gd name="T3" fmla="*/ 0 h 4"/>
                <a:gd name="T4" fmla="*/ 2 w 21"/>
                <a:gd name="T5" fmla="*/ 2 h 4"/>
                <a:gd name="T6" fmla="*/ 0 w 21"/>
                <a:gd name="T7" fmla="*/ 4 h 4"/>
                <a:gd name="T8" fmla="*/ 21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21" y="0"/>
                  </a:moveTo>
                  <a:lnTo>
                    <a:pt x="21" y="0"/>
                  </a:lnTo>
                  <a:cubicBezTo>
                    <a:pt x="17" y="0"/>
                    <a:pt x="2" y="2"/>
                    <a:pt x="2" y="2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0" y="4"/>
                    <a:pt x="18" y="1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51" name="Freeform 1578"/>
            <p:cNvSpPr>
              <a:spLocks/>
            </p:cNvSpPr>
            <p:nvPr userDrawn="1"/>
          </p:nvSpPr>
          <p:spPr bwMode="auto">
            <a:xfrm>
              <a:off x="365" y="284"/>
              <a:ext cx="12" cy="11"/>
            </a:xfrm>
            <a:custGeom>
              <a:avLst/>
              <a:gdLst>
                <a:gd name="T0" fmla="*/ 20 w 27"/>
                <a:gd name="T1" fmla="*/ 0 h 24"/>
                <a:gd name="T2" fmla="*/ 20 w 27"/>
                <a:gd name="T3" fmla="*/ 0 h 24"/>
                <a:gd name="T4" fmla="*/ 0 w 27"/>
                <a:gd name="T5" fmla="*/ 3 h 24"/>
                <a:gd name="T6" fmla="*/ 0 w 27"/>
                <a:gd name="T7" fmla="*/ 22 h 24"/>
                <a:gd name="T8" fmla="*/ 20 w 2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4">
                  <a:moveTo>
                    <a:pt x="20" y="0"/>
                  </a:moveTo>
                  <a:lnTo>
                    <a:pt x="20" y="0"/>
                  </a:lnTo>
                  <a:cubicBezTo>
                    <a:pt x="14" y="5"/>
                    <a:pt x="8" y="5"/>
                    <a:pt x="0" y="3"/>
                  </a:cubicBezTo>
                  <a:lnTo>
                    <a:pt x="0" y="22"/>
                  </a:lnTo>
                  <a:cubicBezTo>
                    <a:pt x="14" y="24"/>
                    <a:pt x="27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52" name="Freeform 1579"/>
            <p:cNvSpPr>
              <a:spLocks/>
            </p:cNvSpPr>
            <p:nvPr userDrawn="1"/>
          </p:nvSpPr>
          <p:spPr bwMode="auto">
            <a:xfrm>
              <a:off x="337" y="280"/>
              <a:ext cx="1" cy="5"/>
            </a:xfrm>
            <a:custGeom>
              <a:avLst/>
              <a:gdLst>
                <a:gd name="T0" fmla="*/ 0 w 4"/>
                <a:gd name="T1" fmla="*/ 0 h 11"/>
                <a:gd name="T2" fmla="*/ 0 w 4"/>
                <a:gd name="T3" fmla="*/ 0 h 11"/>
                <a:gd name="T4" fmla="*/ 0 w 4"/>
                <a:gd name="T5" fmla="*/ 11 h 11"/>
                <a:gd name="T6" fmla="*/ 4 w 4"/>
                <a:gd name="T7" fmla="*/ 11 h 11"/>
                <a:gd name="T8" fmla="*/ 0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0" y="0"/>
                  </a:moveTo>
                  <a:lnTo>
                    <a:pt x="0" y="0"/>
                  </a:lnTo>
                  <a:cubicBezTo>
                    <a:pt x="0" y="3"/>
                    <a:pt x="0" y="7"/>
                    <a:pt x="0" y="11"/>
                  </a:cubicBezTo>
                  <a:lnTo>
                    <a:pt x="4" y="11"/>
                  </a:lnTo>
                  <a:cubicBezTo>
                    <a:pt x="3" y="8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53" name="Freeform 1580"/>
            <p:cNvSpPr>
              <a:spLocks/>
            </p:cNvSpPr>
            <p:nvPr userDrawn="1"/>
          </p:nvSpPr>
          <p:spPr bwMode="auto">
            <a:xfrm>
              <a:off x="407" y="280"/>
              <a:ext cx="23" cy="11"/>
            </a:xfrm>
            <a:custGeom>
              <a:avLst/>
              <a:gdLst>
                <a:gd name="T0" fmla="*/ 52 w 52"/>
                <a:gd name="T1" fmla="*/ 11 h 24"/>
                <a:gd name="T2" fmla="*/ 52 w 52"/>
                <a:gd name="T3" fmla="*/ 11 h 24"/>
                <a:gd name="T4" fmla="*/ 28 w 52"/>
                <a:gd name="T5" fmla="*/ 2 h 24"/>
                <a:gd name="T6" fmla="*/ 0 w 52"/>
                <a:gd name="T7" fmla="*/ 8 h 24"/>
                <a:gd name="T8" fmla="*/ 6 w 52"/>
                <a:gd name="T9" fmla="*/ 13 h 24"/>
                <a:gd name="T10" fmla="*/ 31 w 52"/>
                <a:gd name="T11" fmla="*/ 13 h 24"/>
                <a:gd name="T12" fmla="*/ 9 w 52"/>
                <a:gd name="T13" fmla="*/ 17 h 24"/>
                <a:gd name="T14" fmla="*/ 6 w 52"/>
                <a:gd name="T15" fmla="*/ 23 h 24"/>
                <a:gd name="T16" fmla="*/ 35 w 52"/>
                <a:gd name="T17" fmla="*/ 23 h 24"/>
                <a:gd name="T18" fmla="*/ 52 w 52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4">
                  <a:moveTo>
                    <a:pt x="52" y="11"/>
                  </a:moveTo>
                  <a:lnTo>
                    <a:pt x="52" y="11"/>
                  </a:lnTo>
                  <a:cubicBezTo>
                    <a:pt x="48" y="2"/>
                    <a:pt x="39" y="0"/>
                    <a:pt x="28" y="2"/>
                  </a:cubicBezTo>
                  <a:cubicBezTo>
                    <a:pt x="18" y="5"/>
                    <a:pt x="10" y="6"/>
                    <a:pt x="0" y="8"/>
                  </a:cubicBezTo>
                  <a:cubicBezTo>
                    <a:pt x="2" y="9"/>
                    <a:pt x="3" y="10"/>
                    <a:pt x="6" y="13"/>
                  </a:cubicBezTo>
                  <a:cubicBezTo>
                    <a:pt x="12" y="13"/>
                    <a:pt x="22" y="11"/>
                    <a:pt x="31" y="13"/>
                  </a:cubicBezTo>
                  <a:cubicBezTo>
                    <a:pt x="25" y="15"/>
                    <a:pt x="15" y="17"/>
                    <a:pt x="9" y="17"/>
                  </a:cubicBezTo>
                  <a:cubicBezTo>
                    <a:pt x="8" y="19"/>
                    <a:pt x="6" y="23"/>
                    <a:pt x="6" y="23"/>
                  </a:cubicBezTo>
                  <a:cubicBezTo>
                    <a:pt x="12" y="23"/>
                    <a:pt x="27" y="24"/>
                    <a:pt x="35" y="23"/>
                  </a:cubicBezTo>
                  <a:cubicBezTo>
                    <a:pt x="44" y="22"/>
                    <a:pt x="50" y="16"/>
                    <a:pt x="52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54" name="Freeform 1581"/>
            <p:cNvSpPr>
              <a:spLocks/>
            </p:cNvSpPr>
            <p:nvPr userDrawn="1"/>
          </p:nvSpPr>
          <p:spPr bwMode="auto">
            <a:xfrm>
              <a:off x="345" y="278"/>
              <a:ext cx="3" cy="7"/>
            </a:xfrm>
            <a:custGeom>
              <a:avLst/>
              <a:gdLst>
                <a:gd name="T0" fmla="*/ 0 w 6"/>
                <a:gd name="T1" fmla="*/ 0 h 16"/>
                <a:gd name="T2" fmla="*/ 0 w 6"/>
                <a:gd name="T3" fmla="*/ 0 h 16"/>
                <a:gd name="T4" fmla="*/ 1 w 6"/>
                <a:gd name="T5" fmla="*/ 16 h 16"/>
                <a:gd name="T6" fmla="*/ 6 w 6"/>
                <a:gd name="T7" fmla="*/ 16 h 16"/>
                <a:gd name="T8" fmla="*/ 0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0" y="0"/>
                  </a:moveTo>
                  <a:lnTo>
                    <a:pt x="0" y="0"/>
                  </a:lnTo>
                  <a:cubicBezTo>
                    <a:pt x="0" y="6"/>
                    <a:pt x="1" y="12"/>
                    <a:pt x="1" y="16"/>
                  </a:cubicBezTo>
                  <a:lnTo>
                    <a:pt x="6" y="16"/>
                  </a:lnTo>
                  <a:cubicBezTo>
                    <a:pt x="4" y="11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55" name="Freeform 1582"/>
            <p:cNvSpPr>
              <a:spLocks/>
            </p:cNvSpPr>
            <p:nvPr userDrawn="1"/>
          </p:nvSpPr>
          <p:spPr bwMode="auto">
            <a:xfrm>
              <a:off x="350" y="276"/>
              <a:ext cx="5" cy="9"/>
            </a:xfrm>
            <a:custGeom>
              <a:avLst/>
              <a:gdLst>
                <a:gd name="T0" fmla="*/ 0 w 11"/>
                <a:gd name="T1" fmla="*/ 0 h 20"/>
                <a:gd name="T2" fmla="*/ 0 w 11"/>
                <a:gd name="T3" fmla="*/ 0 h 20"/>
                <a:gd name="T4" fmla="*/ 5 w 11"/>
                <a:gd name="T5" fmla="*/ 20 h 20"/>
                <a:gd name="T6" fmla="*/ 11 w 11"/>
                <a:gd name="T7" fmla="*/ 20 h 20"/>
                <a:gd name="T8" fmla="*/ 0 w 11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0">
                  <a:moveTo>
                    <a:pt x="0" y="0"/>
                  </a:moveTo>
                  <a:lnTo>
                    <a:pt x="0" y="0"/>
                  </a:lnTo>
                  <a:cubicBezTo>
                    <a:pt x="1" y="7"/>
                    <a:pt x="4" y="16"/>
                    <a:pt x="5" y="20"/>
                  </a:cubicBezTo>
                  <a:lnTo>
                    <a:pt x="11" y="20"/>
                  </a:lnTo>
                  <a:cubicBezTo>
                    <a:pt x="9" y="16"/>
                    <a:pt x="1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56" name="Freeform 1583"/>
            <p:cNvSpPr>
              <a:spLocks/>
            </p:cNvSpPr>
            <p:nvPr userDrawn="1"/>
          </p:nvSpPr>
          <p:spPr bwMode="auto">
            <a:xfrm>
              <a:off x="425" y="278"/>
              <a:ext cx="40" cy="14"/>
            </a:xfrm>
            <a:custGeom>
              <a:avLst/>
              <a:gdLst>
                <a:gd name="T0" fmla="*/ 89 w 89"/>
                <a:gd name="T1" fmla="*/ 6 h 32"/>
                <a:gd name="T2" fmla="*/ 89 w 89"/>
                <a:gd name="T3" fmla="*/ 6 h 32"/>
                <a:gd name="T4" fmla="*/ 47 w 89"/>
                <a:gd name="T5" fmla="*/ 4 h 32"/>
                <a:gd name="T6" fmla="*/ 13 w 89"/>
                <a:gd name="T7" fmla="*/ 12 h 32"/>
                <a:gd name="T8" fmla="*/ 16 w 89"/>
                <a:gd name="T9" fmla="*/ 17 h 32"/>
                <a:gd name="T10" fmla="*/ 16 w 89"/>
                <a:gd name="T11" fmla="*/ 19 h 32"/>
                <a:gd name="T12" fmla="*/ 56 w 89"/>
                <a:gd name="T13" fmla="*/ 15 h 32"/>
                <a:gd name="T14" fmla="*/ 12 w 89"/>
                <a:gd name="T15" fmla="*/ 24 h 32"/>
                <a:gd name="T16" fmla="*/ 0 w 89"/>
                <a:gd name="T17" fmla="*/ 31 h 32"/>
                <a:gd name="T18" fmla="*/ 52 w 89"/>
                <a:gd name="T19" fmla="*/ 30 h 32"/>
                <a:gd name="T20" fmla="*/ 89 w 89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32">
                  <a:moveTo>
                    <a:pt x="89" y="6"/>
                  </a:moveTo>
                  <a:lnTo>
                    <a:pt x="89" y="6"/>
                  </a:lnTo>
                  <a:cubicBezTo>
                    <a:pt x="78" y="0"/>
                    <a:pt x="59" y="1"/>
                    <a:pt x="47" y="4"/>
                  </a:cubicBezTo>
                  <a:cubicBezTo>
                    <a:pt x="38" y="6"/>
                    <a:pt x="20" y="10"/>
                    <a:pt x="13" y="12"/>
                  </a:cubicBezTo>
                  <a:cubicBezTo>
                    <a:pt x="15" y="13"/>
                    <a:pt x="16" y="15"/>
                    <a:pt x="16" y="17"/>
                  </a:cubicBezTo>
                  <a:cubicBezTo>
                    <a:pt x="16" y="18"/>
                    <a:pt x="16" y="18"/>
                    <a:pt x="16" y="19"/>
                  </a:cubicBezTo>
                  <a:cubicBezTo>
                    <a:pt x="17" y="19"/>
                    <a:pt x="42" y="14"/>
                    <a:pt x="56" y="15"/>
                  </a:cubicBezTo>
                  <a:cubicBezTo>
                    <a:pt x="42" y="20"/>
                    <a:pt x="13" y="24"/>
                    <a:pt x="12" y="24"/>
                  </a:cubicBezTo>
                  <a:cubicBezTo>
                    <a:pt x="8" y="28"/>
                    <a:pt x="4" y="30"/>
                    <a:pt x="0" y="31"/>
                  </a:cubicBezTo>
                  <a:cubicBezTo>
                    <a:pt x="3" y="32"/>
                    <a:pt x="43" y="31"/>
                    <a:pt x="52" y="30"/>
                  </a:cubicBezTo>
                  <a:cubicBezTo>
                    <a:pt x="65" y="28"/>
                    <a:pt x="85" y="20"/>
                    <a:pt x="8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57" name="Freeform 1584"/>
            <p:cNvSpPr>
              <a:spLocks/>
            </p:cNvSpPr>
            <p:nvPr userDrawn="1"/>
          </p:nvSpPr>
          <p:spPr bwMode="auto">
            <a:xfrm>
              <a:off x="341" y="277"/>
              <a:ext cx="4" cy="8"/>
            </a:xfrm>
            <a:custGeom>
              <a:avLst/>
              <a:gdLst>
                <a:gd name="T0" fmla="*/ 1 w 8"/>
                <a:gd name="T1" fmla="*/ 0 h 19"/>
                <a:gd name="T2" fmla="*/ 1 w 8"/>
                <a:gd name="T3" fmla="*/ 0 h 19"/>
                <a:gd name="T4" fmla="*/ 1 w 8"/>
                <a:gd name="T5" fmla="*/ 19 h 19"/>
                <a:gd name="T6" fmla="*/ 8 w 8"/>
                <a:gd name="T7" fmla="*/ 19 h 19"/>
                <a:gd name="T8" fmla="*/ 1 w 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lnTo>
                    <a:pt x="1" y="0"/>
                  </a:lnTo>
                  <a:cubicBezTo>
                    <a:pt x="0" y="5"/>
                    <a:pt x="0" y="13"/>
                    <a:pt x="1" y="19"/>
                  </a:cubicBezTo>
                  <a:lnTo>
                    <a:pt x="8" y="19"/>
                  </a:lnTo>
                  <a:cubicBezTo>
                    <a:pt x="8" y="12"/>
                    <a:pt x="4" y="6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986" name="Group 1786"/>
          <p:cNvGrpSpPr>
            <a:grpSpLocks/>
          </p:cNvGrpSpPr>
          <p:nvPr/>
        </p:nvGrpSpPr>
        <p:grpSpPr bwMode="auto">
          <a:xfrm>
            <a:off x="525463" y="287338"/>
            <a:ext cx="212725" cy="417513"/>
            <a:chOff x="331" y="181"/>
            <a:chExt cx="134" cy="263"/>
          </a:xfrm>
        </p:grpSpPr>
        <p:sp>
          <p:nvSpPr>
            <p:cNvPr id="1158" name="Freeform 1586"/>
            <p:cNvSpPr>
              <a:spLocks/>
            </p:cNvSpPr>
            <p:nvPr userDrawn="1"/>
          </p:nvSpPr>
          <p:spPr bwMode="auto">
            <a:xfrm>
              <a:off x="331" y="276"/>
              <a:ext cx="4" cy="9"/>
            </a:xfrm>
            <a:custGeom>
              <a:avLst/>
              <a:gdLst>
                <a:gd name="T0" fmla="*/ 1 w 9"/>
                <a:gd name="T1" fmla="*/ 0 h 20"/>
                <a:gd name="T2" fmla="*/ 1 w 9"/>
                <a:gd name="T3" fmla="*/ 0 h 20"/>
                <a:gd name="T4" fmla="*/ 1 w 9"/>
                <a:gd name="T5" fmla="*/ 20 h 20"/>
                <a:gd name="T6" fmla="*/ 9 w 9"/>
                <a:gd name="T7" fmla="*/ 20 h 20"/>
                <a:gd name="T8" fmla="*/ 1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1" y="0"/>
                  </a:moveTo>
                  <a:lnTo>
                    <a:pt x="1" y="0"/>
                  </a:lnTo>
                  <a:cubicBezTo>
                    <a:pt x="0" y="6"/>
                    <a:pt x="2" y="15"/>
                    <a:pt x="1" y="20"/>
                  </a:cubicBezTo>
                  <a:lnTo>
                    <a:pt x="9" y="20"/>
                  </a:lnTo>
                  <a:cubicBezTo>
                    <a:pt x="7" y="13"/>
                    <a:pt x="3" y="8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59" name="Freeform 1587"/>
            <p:cNvSpPr>
              <a:spLocks/>
            </p:cNvSpPr>
            <p:nvPr userDrawn="1"/>
          </p:nvSpPr>
          <p:spPr bwMode="auto">
            <a:xfrm>
              <a:off x="430" y="274"/>
              <a:ext cx="10" cy="4"/>
            </a:xfrm>
            <a:custGeom>
              <a:avLst/>
              <a:gdLst>
                <a:gd name="T0" fmla="*/ 23 w 23"/>
                <a:gd name="T1" fmla="*/ 0 h 9"/>
                <a:gd name="T2" fmla="*/ 23 w 23"/>
                <a:gd name="T3" fmla="*/ 0 h 9"/>
                <a:gd name="T4" fmla="*/ 1 w 23"/>
                <a:gd name="T5" fmla="*/ 6 h 9"/>
                <a:gd name="T6" fmla="*/ 0 w 23"/>
                <a:gd name="T7" fmla="*/ 9 h 9"/>
                <a:gd name="T8" fmla="*/ 23 w 2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">
                  <a:moveTo>
                    <a:pt x="23" y="0"/>
                  </a:moveTo>
                  <a:lnTo>
                    <a:pt x="23" y="0"/>
                  </a:lnTo>
                  <a:cubicBezTo>
                    <a:pt x="16" y="2"/>
                    <a:pt x="4" y="5"/>
                    <a:pt x="1" y="6"/>
                  </a:cubicBezTo>
                  <a:cubicBezTo>
                    <a:pt x="1" y="7"/>
                    <a:pt x="0" y="8"/>
                    <a:pt x="0" y="9"/>
                  </a:cubicBezTo>
                  <a:cubicBezTo>
                    <a:pt x="1" y="8"/>
                    <a:pt x="17" y="3"/>
                    <a:pt x="2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60" name="Freeform 1588"/>
            <p:cNvSpPr>
              <a:spLocks/>
            </p:cNvSpPr>
            <p:nvPr userDrawn="1"/>
          </p:nvSpPr>
          <p:spPr bwMode="auto">
            <a:xfrm>
              <a:off x="337" y="268"/>
              <a:ext cx="4" cy="17"/>
            </a:xfrm>
            <a:custGeom>
              <a:avLst/>
              <a:gdLst>
                <a:gd name="T0" fmla="*/ 5 w 11"/>
                <a:gd name="T1" fmla="*/ 0 h 38"/>
                <a:gd name="T2" fmla="*/ 5 w 11"/>
                <a:gd name="T3" fmla="*/ 0 h 38"/>
                <a:gd name="T4" fmla="*/ 1 w 11"/>
                <a:gd name="T5" fmla="*/ 24 h 38"/>
                <a:gd name="T6" fmla="*/ 6 w 11"/>
                <a:gd name="T7" fmla="*/ 38 h 38"/>
                <a:gd name="T8" fmla="*/ 10 w 11"/>
                <a:gd name="T9" fmla="*/ 38 h 38"/>
                <a:gd name="T10" fmla="*/ 11 w 11"/>
                <a:gd name="T11" fmla="*/ 17 h 38"/>
                <a:gd name="T12" fmla="*/ 9 w 11"/>
                <a:gd name="T13" fmla="*/ 6 h 38"/>
                <a:gd name="T14" fmla="*/ 7 w 11"/>
                <a:gd name="T15" fmla="*/ 25 h 38"/>
                <a:gd name="T16" fmla="*/ 5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5" y="0"/>
                  </a:moveTo>
                  <a:lnTo>
                    <a:pt x="5" y="0"/>
                  </a:lnTo>
                  <a:cubicBezTo>
                    <a:pt x="5" y="0"/>
                    <a:pt x="0" y="18"/>
                    <a:pt x="1" y="24"/>
                  </a:cubicBezTo>
                  <a:cubicBezTo>
                    <a:pt x="3" y="29"/>
                    <a:pt x="4" y="34"/>
                    <a:pt x="6" y="38"/>
                  </a:cubicBezTo>
                  <a:lnTo>
                    <a:pt x="10" y="38"/>
                  </a:lnTo>
                  <a:cubicBezTo>
                    <a:pt x="10" y="33"/>
                    <a:pt x="10" y="24"/>
                    <a:pt x="11" y="17"/>
                  </a:cubicBezTo>
                  <a:cubicBezTo>
                    <a:pt x="10" y="13"/>
                    <a:pt x="10" y="9"/>
                    <a:pt x="9" y="6"/>
                  </a:cubicBezTo>
                  <a:cubicBezTo>
                    <a:pt x="7" y="13"/>
                    <a:pt x="7" y="16"/>
                    <a:pt x="7" y="25"/>
                  </a:cubicBezTo>
                  <a:cubicBezTo>
                    <a:pt x="6" y="16"/>
                    <a:pt x="5" y="7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61" name="Freeform 1589"/>
            <p:cNvSpPr>
              <a:spLocks/>
            </p:cNvSpPr>
            <p:nvPr userDrawn="1"/>
          </p:nvSpPr>
          <p:spPr bwMode="auto">
            <a:xfrm>
              <a:off x="345" y="269"/>
              <a:ext cx="6" cy="16"/>
            </a:xfrm>
            <a:custGeom>
              <a:avLst/>
              <a:gdLst>
                <a:gd name="T0" fmla="*/ 5 w 15"/>
                <a:gd name="T1" fmla="*/ 0 h 36"/>
                <a:gd name="T2" fmla="*/ 5 w 15"/>
                <a:gd name="T3" fmla="*/ 0 h 36"/>
                <a:gd name="T4" fmla="*/ 10 w 15"/>
                <a:gd name="T5" fmla="*/ 36 h 36"/>
                <a:gd name="T6" fmla="*/ 15 w 15"/>
                <a:gd name="T7" fmla="*/ 36 h 36"/>
                <a:gd name="T8" fmla="*/ 9 w 15"/>
                <a:gd name="T9" fmla="*/ 1 h 36"/>
                <a:gd name="T10" fmla="*/ 8 w 15"/>
                <a:gd name="T11" fmla="*/ 21 h 36"/>
                <a:gd name="T12" fmla="*/ 5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5" y="0"/>
                  </a:moveTo>
                  <a:lnTo>
                    <a:pt x="5" y="0"/>
                  </a:lnTo>
                  <a:cubicBezTo>
                    <a:pt x="0" y="20"/>
                    <a:pt x="4" y="27"/>
                    <a:pt x="10" y="36"/>
                  </a:cubicBezTo>
                  <a:lnTo>
                    <a:pt x="15" y="36"/>
                  </a:lnTo>
                  <a:cubicBezTo>
                    <a:pt x="12" y="30"/>
                    <a:pt x="9" y="12"/>
                    <a:pt x="9" y="1"/>
                  </a:cubicBezTo>
                  <a:cubicBezTo>
                    <a:pt x="9" y="2"/>
                    <a:pt x="8" y="13"/>
                    <a:pt x="8" y="21"/>
                  </a:cubicBezTo>
                  <a:cubicBezTo>
                    <a:pt x="6" y="13"/>
                    <a:pt x="5" y="8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62" name="Freeform 1590"/>
            <p:cNvSpPr>
              <a:spLocks/>
            </p:cNvSpPr>
            <p:nvPr userDrawn="1"/>
          </p:nvSpPr>
          <p:spPr bwMode="auto">
            <a:xfrm>
              <a:off x="354" y="267"/>
              <a:ext cx="13" cy="14"/>
            </a:xfrm>
            <a:custGeom>
              <a:avLst/>
              <a:gdLst>
                <a:gd name="T0" fmla="*/ 0 w 29"/>
                <a:gd name="T1" fmla="*/ 0 h 31"/>
                <a:gd name="T2" fmla="*/ 0 w 29"/>
                <a:gd name="T3" fmla="*/ 0 h 31"/>
                <a:gd name="T4" fmla="*/ 12 w 29"/>
                <a:gd name="T5" fmla="*/ 23 h 31"/>
                <a:gd name="T6" fmla="*/ 1 w 29"/>
                <a:gd name="T7" fmla="*/ 13 h 31"/>
                <a:gd name="T8" fmla="*/ 4 w 29"/>
                <a:gd name="T9" fmla="*/ 24 h 31"/>
                <a:gd name="T10" fmla="*/ 29 w 29"/>
                <a:gd name="T11" fmla="*/ 20 h 31"/>
                <a:gd name="T12" fmla="*/ 0 w 29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1">
                  <a:moveTo>
                    <a:pt x="0" y="0"/>
                  </a:moveTo>
                  <a:lnTo>
                    <a:pt x="0" y="0"/>
                  </a:lnTo>
                  <a:cubicBezTo>
                    <a:pt x="0" y="10"/>
                    <a:pt x="5" y="20"/>
                    <a:pt x="12" y="23"/>
                  </a:cubicBezTo>
                  <a:cubicBezTo>
                    <a:pt x="5" y="21"/>
                    <a:pt x="1" y="13"/>
                    <a:pt x="1" y="13"/>
                  </a:cubicBezTo>
                  <a:cubicBezTo>
                    <a:pt x="2" y="15"/>
                    <a:pt x="3" y="21"/>
                    <a:pt x="4" y="24"/>
                  </a:cubicBezTo>
                  <a:cubicBezTo>
                    <a:pt x="12" y="31"/>
                    <a:pt x="26" y="29"/>
                    <a:pt x="29" y="20"/>
                  </a:cubicBezTo>
                  <a:cubicBezTo>
                    <a:pt x="14" y="26"/>
                    <a:pt x="4" y="1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63" name="Freeform 1591"/>
            <p:cNvSpPr>
              <a:spLocks/>
            </p:cNvSpPr>
            <p:nvPr userDrawn="1"/>
          </p:nvSpPr>
          <p:spPr bwMode="auto">
            <a:xfrm>
              <a:off x="405" y="268"/>
              <a:ext cx="26" cy="15"/>
            </a:xfrm>
            <a:custGeom>
              <a:avLst/>
              <a:gdLst>
                <a:gd name="T0" fmla="*/ 59 w 59"/>
                <a:gd name="T1" fmla="*/ 7 h 34"/>
                <a:gd name="T2" fmla="*/ 59 w 59"/>
                <a:gd name="T3" fmla="*/ 7 h 34"/>
                <a:gd name="T4" fmla="*/ 34 w 59"/>
                <a:gd name="T5" fmla="*/ 4 h 34"/>
                <a:gd name="T6" fmla="*/ 12 w 59"/>
                <a:gd name="T7" fmla="*/ 15 h 34"/>
                <a:gd name="T8" fmla="*/ 10 w 59"/>
                <a:gd name="T9" fmla="*/ 21 h 34"/>
                <a:gd name="T10" fmla="*/ 34 w 59"/>
                <a:gd name="T11" fmla="*/ 15 h 34"/>
                <a:gd name="T12" fmla="*/ 8 w 59"/>
                <a:gd name="T13" fmla="*/ 25 h 34"/>
                <a:gd name="T14" fmla="*/ 0 w 59"/>
                <a:gd name="T15" fmla="*/ 34 h 34"/>
                <a:gd name="T16" fmla="*/ 45 w 59"/>
                <a:gd name="T17" fmla="*/ 24 h 34"/>
                <a:gd name="T18" fmla="*/ 59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59" y="7"/>
                  </a:moveTo>
                  <a:lnTo>
                    <a:pt x="59" y="7"/>
                  </a:lnTo>
                  <a:cubicBezTo>
                    <a:pt x="52" y="2"/>
                    <a:pt x="43" y="0"/>
                    <a:pt x="34" y="4"/>
                  </a:cubicBezTo>
                  <a:cubicBezTo>
                    <a:pt x="32" y="5"/>
                    <a:pt x="18" y="12"/>
                    <a:pt x="12" y="15"/>
                  </a:cubicBezTo>
                  <a:cubicBezTo>
                    <a:pt x="11" y="17"/>
                    <a:pt x="11" y="20"/>
                    <a:pt x="10" y="21"/>
                  </a:cubicBezTo>
                  <a:cubicBezTo>
                    <a:pt x="16" y="19"/>
                    <a:pt x="25" y="16"/>
                    <a:pt x="34" y="15"/>
                  </a:cubicBezTo>
                  <a:cubicBezTo>
                    <a:pt x="25" y="21"/>
                    <a:pt x="13" y="24"/>
                    <a:pt x="8" y="25"/>
                  </a:cubicBezTo>
                  <a:cubicBezTo>
                    <a:pt x="7" y="28"/>
                    <a:pt x="4" y="31"/>
                    <a:pt x="0" y="34"/>
                  </a:cubicBezTo>
                  <a:cubicBezTo>
                    <a:pt x="14" y="31"/>
                    <a:pt x="33" y="29"/>
                    <a:pt x="45" y="24"/>
                  </a:cubicBezTo>
                  <a:cubicBezTo>
                    <a:pt x="49" y="22"/>
                    <a:pt x="58" y="15"/>
                    <a:pt x="59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64" name="Freeform 1592"/>
            <p:cNvSpPr>
              <a:spLocks/>
            </p:cNvSpPr>
            <p:nvPr userDrawn="1"/>
          </p:nvSpPr>
          <p:spPr bwMode="auto">
            <a:xfrm>
              <a:off x="406" y="268"/>
              <a:ext cx="6" cy="3"/>
            </a:xfrm>
            <a:custGeom>
              <a:avLst/>
              <a:gdLst>
                <a:gd name="T0" fmla="*/ 14 w 14"/>
                <a:gd name="T1" fmla="*/ 0 h 8"/>
                <a:gd name="T2" fmla="*/ 14 w 14"/>
                <a:gd name="T3" fmla="*/ 0 h 8"/>
                <a:gd name="T4" fmla="*/ 0 w 14"/>
                <a:gd name="T5" fmla="*/ 8 h 8"/>
                <a:gd name="T6" fmla="*/ 2 w 14"/>
                <a:gd name="T7" fmla="*/ 8 h 8"/>
                <a:gd name="T8" fmla="*/ 14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14" y="0"/>
                  </a:moveTo>
                  <a:lnTo>
                    <a:pt x="14" y="0"/>
                  </a:lnTo>
                  <a:cubicBezTo>
                    <a:pt x="9" y="2"/>
                    <a:pt x="4" y="6"/>
                    <a:pt x="0" y="8"/>
                  </a:cubicBezTo>
                  <a:lnTo>
                    <a:pt x="2" y="8"/>
                  </a:lnTo>
                  <a:cubicBezTo>
                    <a:pt x="6" y="6"/>
                    <a:pt x="9" y="3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65" name="Freeform 1593"/>
            <p:cNvSpPr>
              <a:spLocks/>
            </p:cNvSpPr>
            <p:nvPr userDrawn="1"/>
          </p:nvSpPr>
          <p:spPr bwMode="auto">
            <a:xfrm>
              <a:off x="348" y="263"/>
              <a:ext cx="17" cy="22"/>
            </a:xfrm>
            <a:custGeom>
              <a:avLst/>
              <a:gdLst>
                <a:gd name="T0" fmla="*/ 3 w 37"/>
                <a:gd name="T1" fmla="*/ 0 h 50"/>
                <a:gd name="T2" fmla="*/ 3 w 37"/>
                <a:gd name="T3" fmla="*/ 0 h 50"/>
                <a:gd name="T4" fmla="*/ 18 w 37"/>
                <a:gd name="T5" fmla="*/ 50 h 50"/>
                <a:gd name="T6" fmla="*/ 37 w 37"/>
                <a:gd name="T7" fmla="*/ 50 h 50"/>
                <a:gd name="T8" fmla="*/ 34 w 37"/>
                <a:gd name="T9" fmla="*/ 49 h 50"/>
                <a:gd name="T10" fmla="*/ 5 w 37"/>
                <a:gd name="T11" fmla="*/ 0 h 50"/>
                <a:gd name="T12" fmla="*/ 6 w 37"/>
                <a:gd name="T13" fmla="*/ 19 h 50"/>
                <a:gd name="T14" fmla="*/ 3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" y="0"/>
                  </a:moveTo>
                  <a:lnTo>
                    <a:pt x="3" y="0"/>
                  </a:lnTo>
                  <a:cubicBezTo>
                    <a:pt x="0" y="21"/>
                    <a:pt x="5" y="38"/>
                    <a:pt x="18" y="50"/>
                  </a:cubicBezTo>
                  <a:lnTo>
                    <a:pt x="37" y="50"/>
                  </a:lnTo>
                  <a:lnTo>
                    <a:pt x="34" y="49"/>
                  </a:lnTo>
                  <a:cubicBezTo>
                    <a:pt x="15" y="42"/>
                    <a:pt x="8" y="25"/>
                    <a:pt x="5" y="0"/>
                  </a:cubicBezTo>
                  <a:cubicBezTo>
                    <a:pt x="4" y="5"/>
                    <a:pt x="4" y="14"/>
                    <a:pt x="6" y="19"/>
                  </a:cubicBezTo>
                  <a:cubicBezTo>
                    <a:pt x="3" y="13"/>
                    <a:pt x="3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66" name="Freeform 1594"/>
            <p:cNvSpPr>
              <a:spLocks/>
            </p:cNvSpPr>
            <p:nvPr userDrawn="1"/>
          </p:nvSpPr>
          <p:spPr bwMode="auto">
            <a:xfrm>
              <a:off x="426" y="261"/>
              <a:ext cx="39" cy="21"/>
            </a:xfrm>
            <a:custGeom>
              <a:avLst/>
              <a:gdLst>
                <a:gd name="T0" fmla="*/ 87 w 87"/>
                <a:gd name="T1" fmla="*/ 3 h 45"/>
                <a:gd name="T2" fmla="*/ 87 w 87"/>
                <a:gd name="T3" fmla="*/ 3 h 45"/>
                <a:gd name="T4" fmla="*/ 47 w 87"/>
                <a:gd name="T5" fmla="*/ 8 h 45"/>
                <a:gd name="T6" fmla="*/ 15 w 87"/>
                <a:gd name="T7" fmla="*/ 23 h 45"/>
                <a:gd name="T8" fmla="*/ 11 w 87"/>
                <a:gd name="T9" fmla="*/ 31 h 45"/>
                <a:gd name="T10" fmla="*/ 59 w 87"/>
                <a:gd name="T11" fmla="*/ 17 h 45"/>
                <a:gd name="T12" fmla="*/ 4 w 87"/>
                <a:gd name="T13" fmla="*/ 38 h 45"/>
                <a:gd name="T14" fmla="*/ 0 w 87"/>
                <a:gd name="T15" fmla="*/ 42 h 45"/>
                <a:gd name="T16" fmla="*/ 8 w 87"/>
                <a:gd name="T17" fmla="*/ 45 h 45"/>
                <a:gd name="T18" fmla="*/ 44 w 87"/>
                <a:gd name="T19" fmla="*/ 37 h 45"/>
                <a:gd name="T20" fmla="*/ 87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87" y="3"/>
                  </a:moveTo>
                  <a:lnTo>
                    <a:pt x="87" y="3"/>
                  </a:lnTo>
                  <a:cubicBezTo>
                    <a:pt x="77" y="0"/>
                    <a:pt x="58" y="4"/>
                    <a:pt x="47" y="8"/>
                  </a:cubicBezTo>
                  <a:cubicBezTo>
                    <a:pt x="41" y="11"/>
                    <a:pt x="21" y="19"/>
                    <a:pt x="15" y="23"/>
                  </a:cubicBezTo>
                  <a:cubicBezTo>
                    <a:pt x="14" y="26"/>
                    <a:pt x="13" y="28"/>
                    <a:pt x="11" y="31"/>
                  </a:cubicBezTo>
                  <a:cubicBezTo>
                    <a:pt x="20" y="28"/>
                    <a:pt x="38" y="21"/>
                    <a:pt x="59" y="17"/>
                  </a:cubicBezTo>
                  <a:cubicBezTo>
                    <a:pt x="44" y="24"/>
                    <a:pt x="19" y="33"/>
                    <a:pt x="4" y="38"/>
                  </a:cubicBezTo>
                  <a:cubicBezTo>
                    <a:pt x="4" y="39"/>
                    <a:pt x="2" y="41"/>
                    <a:pt x="0" y="42"/>
                  </a:cubicBezTo>
                  <a:cubicBezTo>
                    <a:pt x="3" y="42"/>
                    <a:pt x="5" y="44"/>
                    <a:pt x="8" y="45"/>
                  </a:cubicBezTo>
                  <a:cubicBezTo>
                    <a:pt x="12" y="45"/>
                    <a:pt x="38" y="39"/>
                    <a:pt x="44" y="37"/>
                  </a:cubicBezTo>
                  <a:cubicBezTo>
                    <a:pt x="64" y="31"/>
                    <a:pt x="85" y="18"/>
                    <a:pt x="8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67" name="Freeform 1595"/>
            <p:cNvSpPr>
              <a:spLocks/>
            </p:cNvSpPr>
            <p:nvPr userDrawn="1"/>
          </p:nvSpPr>
          <p:spPr bwMode="auto">
            <a:xfrm>
              <a:off x="427" y="260"/>
              <a:ext cx="13" cy="8"/>
            </a:xfrm>
            <a:custGeom>
              <a:avLst/>
              <a:gdLst>
                <a:gd name="T0" fmla="*/ 29 w 29"/>
                <a:gd name="T1" fmla="*/ 0 h 16"/>
                <a:gd name="T2" fmla="*/ 29 w 29"/>
                <a:gd name="T3" fmla="*/ 0 h 16"/>
                <a:gd name="T4" fmla="*/ 0 w 29"/>
                <a:gd name="T5" fmla="*/ 15 h 16"/>
                <a:gd name="T6" fmla="*/ 4 w 29"/>
                <a:gd name="T7" fmla="*/ 16 h 16"/>
                <a:gd name="T8" fmla="*/ 29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29" y="0"/>
                  </a:moveTo>
                  <a:lnTo>
                    <a:pt x="29" y="0"/>
                  </a:lnTo>
                  <a:cubicBezTo>
                    <a:pt x="20" y="5"/>
                    <a:pt x="3" y="14"/>
                    <a:pt x="0" y="15"/>
                  </a:cubicBezTo>
                  <a:cubicBezTo>
                    <a:pt x="2" y="15"/>
                    <a:pt x="2" y="15"/>
                    <a:pt x="4" y="16"/>
                  </a:cubicBezTo>
                  <a:cubicBezTo>
                    <a:pt x="5" y="16"/>
                    <a:pt x="22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68" name="Freeform 1596"/>
            <p:cNvSpPr>
              <a:spLocks/>
            </p:cNvSpPr>
            <p:nvPr userDrawn="1"/>
          </p:nvSpPr>
          <p:spPr bwMode="auto">
            <a:xfrm>
              <a:off x="341" y="257"/>
              <a:ext cx="5" cy="25"/>
            </a:xfrm>
            <a:custGeom>
              <a:avLst/>
              <a:gdLst>
                <a:gd name="T0" fmla="*/ 9 w 12"/>
                <a:gd name="T1" fmla="*/ 0 h 55"/>
                <a:gd name="T2" fmla="*/ 9 w 12"/>
                <a:gd name="T3" fmla="*/ 0 h 55"/>
                <a:gd name="T4" fmla="*/ 0 w 12"/>
                <a:gd name="T5" fmla="*/ 27 h 55"/>
                <a:gd name="T6" fmla="*/ 9 w 12"/>
                <a:gd name="T7" fmla="*/ 55 h 55"/>
                <a:gd name="T8" fmla="*/ 12 w 12"/>
                <a:gd name="T9" fmla="*/ 24 h 55"/>
                <a:gd name="T10" fmla="*/ 11 w 12"/>
                <a:gd name="T11" fmla="*/ 1 h 55"/>
                <a:gd name="T12" fmla="*/ 6 w 12"/>
                <a:gd name="T13" fmla="*/ 28 h 55"/>
                <a:gd name="T14" fmla="*/ 9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9" y="0"/>
                  </a:moveTo>
                  <a:lnTo>
                    <a:pt x="9" y="0"/>
                  </a:lnTo>
                  <a:cubicBezTo>
                    <a:pt x="6" y="6"/>
                    <a:pt x="1" y="22"/>
                    <a:pt x="0" y="27"/>
                  </a:cubicBezTo>
                  <a:cubicBezTo>
                    <a:pt x="1" y="39"/>
                    <a:pt x="6" y="48"/>
                    <a:pt x="9" y="55"/>
                  </a:cubicBezTo>
                  <a:cubicBezTo>
                    <a:pt x="9" y="45"/>
                    <a:pt x="10" y="33"/>
                    <a:pt x="12" y="24"/>
                  </a:cubicBezTo>
                  <a:cubicBezTo>
                    <a:pt x="11" y="17"/>
                    <a:pt x="11" y="8"/>
                    <a:pt x="11" y="1"/>
                  </a:cubicBezTo>
                  <a:cubicBezTo>
                    <a:pt x="10" y="4"/>
                    <a:pt x="6" y="19"/>
                    <a:pt x="6" y="28"/>
                  </a:cubicBezTo>
                  <a:cubicBezTo>
                    <a:pt x="6" y="20"/>
                    <a:pt x="8" y="6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69" name="Freeform 1597"/>
            <p:cNvSpPr>
              <a:spLocks/>
            </p:cNvSpPr>
            <p:nvPr userDrawn="1"/>
          </p:nvSpPr>
          <p:spPr bwMode="auto">
            <a:xfrm>
              <a:off x="333" y="257"/>
              <a:ext cx="6" cy="27"/>
            </a:xfrm>
            <a:custGeom>
              <a:avLst/>
              <a:gdLst>
                <a:gd name="T0" fmla="*/ 15 w 15"/>
                <a:gd name="T1" fmla="*/ 0 h 60"/>
                <a:gd name="T2" fmla="*/ 15 w 15"/>
                <a:gd name="T3" fmla="*/ 0 h 60"/>
                <a:gd name="T4" fmla="*/ 7 w 15"/>
                <a:gd name="T5" fmla="*/ 29 h 60"/>
                <a:gd name="T6" fmla="*/ 13 w 15"/>
                <a:gd name="T7" fmla="*/ 1 h 60"/>
                <a:gd name="T8" fmla="*/ 7 w 15"/>
                <a:gd name="T9" fmla="*/ 15 h 60"/>
                <a:gd name="T10" fmla="*/ 0 w 15"/>
                <a:gd name="T11" fmla="*/ 42 h 60"/>
                <a:gd name="T12" fmla="*/ 7 w 15"/>
                <a:gd name="T13" fmla="*/ 60 h 60"/>
                <a:gd name="T14" fmla="*/ 11 w 15"/>
                <a:gd name="T15" fmla="*/ 31 h 60"/>
                <a:gd name="T16" fmla="*/ 14 w 15"/>
                <a:gd name="T17" fmla="*/ 20 h 60"/>
                <a:gd name="T18" fmla="*/ 15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15" y="0"/>
                  </a:moveTo>
                  <a:lnTo>
                    <a:pt x="15" y="0"/>
                  </a:lnTo>
                  <a:cubicBezTo>
                    <a:pt x="13" y="6"/>
                    <a:pt x="8" y="26"/>
                    <a:pt x="7" y="29"/>
                  </a:cubicBezTo>
                  <a:cubicBezTo>
                    <a:pt x="9" y="19"/>
                    <a:pt x="10" y="10"/>
                    <a:pt x="13" y="1"/>
                  </a:cubicBezTo>
                  <a:cubicBezTo>
                    <a:pt x="13" y="1"/>
                    <a:pt x="8" y="12"/>
                    <a:pt x="7" y="15"/>
                  </a:cubicBezTo>
                  <a:cubicBezTo>
                    <a:pt x="6" y="22"/>
                    <a:pt x="1" y="35"/>
                    <a:pt x="0" y="42"/>
                  </a:cubicBezTo>
                  <a:cubicBezTo>
                    <a:pt x="1" y="49"/>
                    <a:pt x="5" y="54"/>
                    <a:pt x="7" y="60"/>
                  </a:cubicBezTo>
                  <a:cubicBezTo>
                    <a:pt x="7" y="50"/>
                    <a:pt x="9" y="41"/>
                    <a:pt x="11" y="31"/>
                  </a:cubicBezTo>
                  <a:cubicBezTo>
                    <a:pt x="11" y="28"/>
                    <a:pt x="13" y="24"/>
                    <a:pt x="14" y="20"/>
                  </a:cubicBezTo>
                  <a:cubicBezTo>
                    <a:pt x="14" y="14"/>
                    <a:pt x="15" y="4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70" name="Freeform 1598"/>
            <p:cNvSpPr>
              <a:spLocks/>
            </p:cNvSpPr>
            <p:nvPr userDrawn="1"/>
          </p:nvSpPr>
          <p:spPr bwMode="auto">
            <a:xfrm>
              <a:off x="401" y="256"/>
              <a:ext cx="26" cy="18"/>
            </a:xfrm>
            <a:custGeom>
              <a:avLst/>
              <a:gdLst>
                <a:gd name="T0" fmla="*/ 58 w 59"/>
                <a:gd name="T1" fmla="*/ 0 h 39"/>
                <a:gd name="T2" fmla="*/ 58 w 59"/>
                <a:gd name="T3" fmla="*/ 0 h 39"/>
                <a:gd name="T4" fmla="*/ 0 w 59"/>
                <a:gd name="T5" fmla="*/ 34 h 39"/>
                <a:gd name="T6" fmla="*/ 7 w 59"/>
                <a:gd name="T7" fmla="*/ 34 h 39"/>
                <a:gd name="T8" fmla="*/ 36 w 59"/>
                <a:gd name="T9" fmla="*/ 18 h 39"/>
                <a:gd name="T10" fmla="*/ 14 w 59"/>
                <a:gd name="T11" fmla="*/ 35 h 39"/>
                <a:gd name="T12" fmla="*/ 20 w 59"/>
                <a:gd name="T13" fmla="*/ 39 h 39"/>
                <a:gd name="T14" fmla="*/ 46 w 59"/>
                <a:gd name="T15" fmla="*/ 26 h 39"/>
                <a:gd name="T16" fmla="*/ 58 w 59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39">
                  <a:moveTo>
                    <a:pt x="58" y="0"/>
                  </a:moveTo>
                  <a:lnTo>
                    <a:pt x="58" y="0"/>
                  </a:lnTo>
                  <a:cubicBezTo>
                    <a:pt x="31" y="2"/>
                    <a:pt x="18" y="22"/>
                    <a:pt x="0" y="34"/>
                  </a:cubicBezTo>
                  <a:cubicBezTo>
                    <a:pt x="2" y="34"/>
                    <a:pt x="5" y="34"/>
                    <a:pt x="7" y="34"/>
                  </a:cubicBezTo>
                  <a:cubicBezTo>
                    <a:pt x="10" y="33"/>
                    <a:pt x="25" y="22"/>
                    <a:pt x="36" y="18"/>
                  </a:cubicBezTo>
                  <a:cubicBezTo>
                    <a:pt x="31" y="25"/>
                    <a:pt x="21" y="29"/>
                    <a:pt x="14" y="35"/>
                  </a:cubicBezTo>
                  <a:cubicBezTo>
                    <a:pt x="16" y="36"/>
                    <a:pt x="18" y="37"/>
                    <a:pt x="20" y="39"/>
                  </a:cubicBezTo>
                  <a:cubicBezTo>
                    <a:pt x="24" y="37"/>
                    <a:pt x="40" y="28"/>
                    <a:pt x="46" y="26"/>
                  </a:cubicBezTo>
                  <a:cubicBezTo>
                    <a:pt x="53" y="18"/>
                    <a:pt x="59" y="8"/>
                    <a:pt x="5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71" name="Freeform 1599"/>
            <p:cNvSpPr>
              <a:spLocks/>
            </p:cNvSpPr>
            <p:nvPr userDrawn="1"/>
          </p:nvSpPr>
          <p:spPr bwMode="auto">
            <a:xfrm>
              <a:off x="408" y="255"/>
              <a:ext cx="4" cy="4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0 w 8"/>
                <a:gd name="T5" fmla="*/ 7 h 10"/>
                <a:gd name="T6" fmla="*/ 0 w 8"/>
                <a:gd name="T7" fmla="*/ 10 h 10"/>
                <a:gd name="T8" fmla="*/ 8 w 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5" y="2"/>
                    <a:pt x="3" y="5"/>
                    <a:pt x="0" y="7"/>
                  </a:cubicBezTo>
                  <a:cubicBezTo>
                    <a:pt x="1" y="8"/>
                    <a:pt x="1" y="9"/>
                    <a:pt x="0" y="10"/>
                  </a:cubicBezTo>
                  <a:cubicBezTo>
                    <a:pt x="2" y="7"/>
                    <a:pt x="6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72" name="Freeform 1600"/>
            <p:cNvSpPr>
              <a:spLocks/>
            </p:cNvSpPr>
            <p:nvPr userDrawn="1"/>
          </p:nvSpPr>
          <p:spPr bwMode="auto">
            <a:xfrm>
              <a:off x="365" y="251"/>
              <a:ext cx="45" cy="64"/>
            </a:xfrm>
            <a:custGeom>
              <a:avLst/>
              <a:gdLst>
                <a:gd name="T0" fmla="*/ 88 w 100"/>
                <a:gd name="T1" fmla="*/ 95 h 142"/>
                <a:gd name="T2" fmla="*/ 88 w 100"/>
                <a:gd name="T3" fmla="*/ 95 h 142"/>
                <a:gd name="T4" fmla="*/ 100 w 100"/>
                <a:gd name="T5" fmla="*/ 82 h 142"/>
                <a:gd name="T6" fmla="*/ 85 w 100"/>
                <a:gd name="T7" fmla="*/ 74 h 142"/>
                <a:gd name="T8" fmla="*/ 70 w 100"/>
                <a:gd name="T9" fmla="*/ 78 h 142"/>
                <a:gd name="T10" fmla="*/ 69 w 100"/>
                <a:gd name="T11" fmla="*/ 76 h 142"/>
                <a:gd name="T12" fmla="*/ 98 w 100"/>
                <a:gd name="T13" fmla="*/ 51 h 142"/>
                <a:gd name="T14" fmla="*/ 64 w 100"/>
                <a:gd name="T15" fmla="*/ 61 h 142"/>
                <a:gd name="T16" fmla="*/ 63 w 100"/>
                <a:gd name="T17" fmla="*/ 60 h 142"/>
                <a:gd name="T18" fmla="*/ 87 w 100"/>
                <a:gd name="T19" fmla="*/ 36 h 142"/>
                <a:gd name="T20" fmla="*/ 92 w 100"/>
                <a:gd name="T21" fmla="*/ 0 h 142"/>
                <a:gd name="T22" fmla="*/ 45 w 100"/>
                <a:gd name="T23" fmla="*/ 52 h 142"/>
                <a:gd name="T24" fmla="*/ 58 w 100"/>
                <a:gd name="T25" fmla="*/ 83 h 142"/>
                <a:gd name="T26" fmla="*/ 38 w 100"/>
                <a:gd name="T27" fmla="*/ 110 h 142"/>
                <a:gd name="T28" fmla="*/ 7 w 100"/>
                <a:gd name="T29" fmla="*/ 98 h 142"/>
                <a:gd name="T30" fmla="*/ 0 w 100"/>
                <a:gd name="T31" fmla="*/ 98 h 142"/>
                <a:gd name="T32" fmla="*/ 0 w 100"/>
                <a:gd name="T33" fmla="*/ 110 h 142"/>
                <a:gd name="T34" fmla="*/ 2 w 100"/>
                <a:gd name="T35" fmla="*/ 112 h 142"/>
                <a:gd name="T36" fmla="*/ 0 w 100"/>
                <a:gd name="T37" fmla="*/ 120 h 142"/>
                <a:gd name="T38" fmla="*/ 0 w 100"/>
                <a:gd name="T39" fmla="*/ 129 h 142"/>
                <a:gd name="T40" fmla="*/ 4 w 100"/>
                <a:gd name="T41" fmla="*/ 126 h 142"/>
                <a:gd name="T42" fmla="*/ 0 w 100"/>
                <a:gd name="T43" fmla="*/ 131 h 142"/>
                <a:gd name="T44" fmla="*/ 0 w 100"/>
                <a:gd name="T45" fmla="*/ 133 h 142"/>
                <a:gd name="T46" fmla="*/ 4 w 100"/>
                <a:gd name="T47" fmla="*/ 131 h 142"/>
                <a:gd name="T48" fmla="*/ 9 w 100"/>
                <a:gd name="T49" fmla="*/ 115 h 142"/>
                <a:gd name="T50" fmla="*/ 11 w 100"/>
                <a:gd name="T51" fmla="*/ 116 h 142"/>
                <a:gd name="T52" fmla="*/ 7 w 100"/>
                <a:gd name="T53" fmla="*/ 130 h 142"/>
                <a:gd name="T54" fmla="*/ 14 w 100"/>
                <a:gd name="T55" fmla="*/ 142 h 142"/>
                <a:gd name="T56" fmla="*/ 27 w 100"/>
                <a:gd name="T57" fmla="*/ 134 h 142"/>
                <a:gd name="T58" fmla="*/ 29 w 100"/>
                <a:gd name="T59" fmla="*/ 120 h 142"/>
                <a:gd name="T60" fmla="*/ 30 w 100"/>
                <a:gd name="T61" fmla="*/ 120 h 142"/>
                <a:gd name="T62" fmla="*/ 29 w 100"/>
                <a:gd name="T63" fmla="*/ 133 h 142"/>
                <a:gd name="T64" fmla="*/ 39 w 100"/>
                <a:gd name="T65" fmla="*/ 142 h 142"/>
                <a:gd name="T66" fmla="*/ 49 w 100"/>
                <a:gd name="T67" fmla="*/ 132 h 142"/>
                <a:gd name="T68" fmla="*/ 45 w 100"/>
                <a:gd name="T69" fmla="*/ 119 h 142"/>
                <a:gd name="T70" fmla="*/ 46 w 100"/>
                <a:gd name="T71" fmla="*/ 118 h 142"/>
                <a:gd name="T72" fmla="*/ 52 w 100"/>
                <a:gd name="T73" fmla="*/ 133 h 142"/>
                <a:gd name="T74" fmla="*/ 67 w 100"/>
                <a:gd name="T75" fmla="*/ 134 h 142"/>
                <a:gd name="T76" fmla="*/ 71 w 100"/>
                <a:gd name="T77" fmla="*/ 121 h 142"/>
                <a:gd name="T78" fmla="*/ 62 w 100"/>
                <a:gd name="T79" fmla="*/ 111 h 142"/>
                <a:gd name="T80" fmla="*/ 64 w 100"/>
                <a:gd name="T81" fmla="*/ 110 h 142"/>
                <a:gd name="T82" fmla="*/ 75 w 100"/>
                <a:gd name="T83" fmla="*/ 120 h 142"/>
                <a:gd name="T84" fmla="*/ 92 w 100"/>
                <a:gd name="T85" fmla="*/ 116 h 142"/>
                <a:gd name="T86" fmla="*/ 86 w 100"/>
                <a:gd name="T87" fmla="*/ 100 h 142"/>
                <a:gd name="T88" fmla="*/ 73 w 100"/>
                <a:gd name="T89" fmla="*/ 97 h 142"/>
                <a:gd name="T90" fmla="*/ 73 w 100"/>
                <a:gd name="T91" fmla="*/ 95 h 142"/>
                <a:gd name="T92" fmla="*/ 88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88" y="95"/>
                  </a:moveTo>
                  <a:lnTo>
                    <a:pt x="88" y="95"/>
                  </a:lnTo>
                  <a:cubicBezTo>
                    <a:pt x="96" y="94"/>
                    <a:pt x="98" y="86"/>
                    <a:pt x="100" y="82"/>
                  </a:cubicBezTo>
                  <a:cubicBezTo>
                    <a:pt x="98" y="80"/>
                    <a:pt x="92" y="72"/>
                    <a:pt x="85" y="74"/>
                  </a:cubicBezTo>
                  <a:cubicBezTo>
                    <a:pt x="80" y="75"/>
                    <a:pt x="75" y="76"/>
                    <a:pt x="70" y="78"/>
                  </a:cubicBezTo>
                  <a:cubicBezTo>
                    <a:pt x="70" y="77"/>
                    <a:pt x="69" y="77"/>
                    <a:pt x="69" y="76"/>
                  </a:cubicBezTo>
                  <a:cubicBezTo>
                    <a:pt x="86" y="72"/>
                    <a:pt x="98" y="65"/>
                    <a:pt x="98" y="51"/>
                  </a:cubicBezTo>
                  <a:cubicBezTo>
                    <a:pt x="86" y="42"/>
                    <a:pt x="73" y="50"/>
                    <a:pt x="64" y="61"/>
                  </a:cubicBezTo>
                  <a:lnTo>
                    <a:pt x="63" y="60"/>
                  </a:lnTo>
                  <a:cubicBezTo>
                    <a:pt x="69" y="49"/>
                    <a:pt x="79" y="44"/>
                    <a:pt x="87" y="36"/>
                  </a:cubicBezTo>
                  <a:cubicBezTo>
                    <a:pt x="94" y="28"/>
                    <a:pt x="96" y="12"/>
                    <a:pt x="92" y="0"/>
                  </a:cubicBezTo>
                  <a:cubicBezTo>
                    <a:pt x="77" y="19"/>
                    <a:pt x="52" y="37"/>
                    <a:pt x="45" y="52"/>
                  </a:cubicBezTo>
                  <a:cubicBezTo>
                    <a:pt x="38" y="68"/>
                    <a:pt x="55" y="72"/>
                    <a:pt x="58" y="83"/>
                  </a:cubicBezTo>
                  <a:cubicBezTo>
                    <a:pt x="62" y="96"/>
                    <a:pt x="53" y="105"/>
                    <a:pt x="38" y="110"/>
                  </a:cubicBezTo>
                  <a:cubicBezTo>
                    <a:pt x="26" y="114"/>
                    <a:pt x="12" y="110"/>
                    <a:pt x="7" y="98"/>
                  </a:cubicBezTo>
                  <a:cubicBezTo>
                    <a:pt x="4" y="98"/>
                    <a:pt x="3" y="99"/>
                    <a:pt x="0" y="98"/>
                  </a:cubicBezTo>
                  <a:lnTo>
                    <a:pt x="0" y="110"/>
                  </a:lnTo>
                  <a:cubicBezTo>
                    <a:pt x="3" y="111"/>
                    <a:pt x="1" y="110"/>
                    <a:pt x="2" y="112"/>
                  </a:cubicBezTo>
                  <a:cubicBezTo>
                    <a:pt x="1" y="115"/>
                    <a:pt x="0" y="118"/>
                    <a:pt x="0" y="120"/>
                  </a:cubicBezTo>
                  <a:lnTo>
                    <a:pt x="0" y="129"/>
                  </a:lnTo>
                  <a:cubicBezTo>
                    <a:pt x="2" y="129"/>
                    <a:pt x="3" y="129"/>
                    <a:pt x="4" y="126"/>
                  </a:cubicBezTo>
                  <a:cubicBezTo>
                    <a:pt x="4" y="129"/>
                    <a:pt x="2" y="130"/>
                    <a:pt x="0" y="131"/>
                  </a:cubicBezTo>
                  <a:lnTo>
                    <a:pt x="0" y="133"/>
                  </a:lnTo>
                  <a:cubicBezTo>
                    <a:pt x="1" y="133"/>
                    <a:pt x="4" y="132"/>
                    <a:pt x="4" y="131"/>
                  </a:cubicBezTo>
                  <a:cubicBezTo>
                    <a:pt x="6" y="127"/>
                    <a:pt x="8" y="119"/>
                    <a:pt x="9" y="115"/>
                  </a:cubicBezTo>
                  <a:cubicBezTo>
                    <a:pt x="10" y="114"/>
                    <a:pt x="12" y="114"/>
                    <a:pt x="11" y="116"/>
                  </a:cubicBezTo>
                  <a:cubicBezTo>
                    <a:pt x="10" y="118"/>
                    <a:pt x="7" y="128"/>
                    <a:pt x="7" y="130"/>
                  </a:cubicBezTo>
                  <a:cubicBezTo>
                    <a:pt x="5" y="137"/>
                    <a:pt x="11" y="138"/>
                    <a:pt x="14" y="142"/>
                  </a:cubicBezTo>
                  <a:cubicBezTo>
                    <a:pt x="19" y="139"/>
                    <a:pt x="25" y="141"/>
                    <a:pt x="27" y="134"/>
                  </a:cubicBezTo>
                  <a:cubicBezTo>
                    <a:pt x="28" y="129"/>
                    <a:pt x="28" y="125"/>
                    <a:pt x="29" y="120"/>
                  </a:cubicBezTo>
                  <a:cubicBezTo>
                    <a:pt x="29" y="119"/>
                    <a:pt x="31" y="119"/>
                    <a:pt x="30" y="120"/>
                  </a:cubicBezTo>
                  <a:cubicBezTo>
                    <a:pt x="30" y="125"/>
                    <a:pt x="29" y="132"/>
                    <a:pt x="29" y="133"/>
                  </a:cubicBezTo>
                  <a:cubicBezTo>
                    <a:pt x="29" y="139"/>
                    <a:pt x="36" y="139"/>
                    <a:pt x="39" y="142"/>
                  </a:cubicBezTo>
                  <a:cubicBezTo>
                    <a:pt x="43" y="139"/>
                    <a:pt x="50" y="138"/>
                    <a:pt x="49" y="132"/>
                  </a:cubicBezTo>
                  <a:cubicBezTo>
                    <a:pt x="48" y="130"/>
                    <a:pt x="46" y="122"/>
                    <a:pt x="45" y="119"/>
                  </a:cubicBezTo>
                  <a:cubicBezTo>
                    <a:pt x="45" y="118"/>
                    <a:pt x="46" y="118"/>
                    <a:pt x="46" y="118"/>
                  </a:cubicBezTo>
                  <a:cubicBezTo>
                    <a:pt x="48" y="122"/>
                    <a:pt x="50" y="129"/>
                    <a:pt x="52" y="133"/>
                  </a:cubicBezTo>
                  <a:cubicBezTo>
                    <a:pt x="55" y="138"/>
                    <a:pt x="61" y="134"/>
                    <a:pt x="67" y="134"/>
                  </a:cubicBezTo>
                  <a:cubicBezTo>
                    <a:pt x="68" y="130"/>
                    <a:pt x="74" y="126"/>
                    <a:pt x="71" y="121"/>
                  </a:cubicBezTo>
                  <a:cubicBezTo>
                    <a:pt x="70" y="119"/>
                    <a:pt x="63" y="111"/>
                    <a:pt x="62" y="111"/>
                  </a:cubicBezTo>
                  <a:cubicBezTo>
                    <a:pt x="62" y="110"/>
                    <a:pt x="63" y="109"/>
                    <a:pt x="64" y="110"/>
                  </a:cubicBezTo>
                  <a:cubicBezTo>
                    <a:pt x="66" y="111"/>
                    <a:pt x="69" y="115"/>
                    <a:pt x="75" y="120"/>
                  </a:cubicBezTo>
                  <a:cubicBezTo>
                    <a:pt x="79" y="124"/>
                    <a:pt x="90" y="116"/>
                    <a:pt x="92" y="116"/>
                  </a:cubicBezTo>
                  <a:cubicBezTo>
                    <a:pt x="91" y="111"/>
                    <a:pt x="92" y="103"/>
                    <a:pt x="86" y="100"/>
                  </a:cubicBezTo>
                  <a:cubicBezTo>
                    <a:pt x="82" y="98"/>
                    <a:pt x="75" y="97"/>
                    <a:pt x="73" y="97"/>
                  </a:cubicBezTo>
                  <a:cubicBezTo>
                    <a:pt x="72" y="96"/>
                    <a:pt x="73" y="95"/>
                    <a:pt x="73" y="95"/>
                  </a:cubicBezTo>
                  <a:cubicBezTo>
                    <a:pt x="78" y="96"/>
                    <a:pt x="83" y="96"/>
                    <a:pt x="88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73" name="Freeform 1601"/>
            <p:cNvSpPr>
              <a:spLocks/>
            </p:cNvSpPr>
            <p:nvPr userDrawn="1"/>
          </p:nvSpPr>
          <p:spPr bwMode="auto">
            <a:xfrm>
              <a:off x="428" y="248"/>
              <a:ext cx="10" cy="7"/>
            </a:xfrm>
            <a:custGeom>
              <a:avLst/>
              <a:gdLst>
                <a:gd name="T0" fmla="*/ 21 w 21"/>
                <a:gd name="T1" fmla="*/ 0 h 16"/>
                <a:gd name="T2" fmla="*/ 21 w 21"/>
                <a:gd name="T3" fmla="*/ 0 h 16"/>
                <a:gd name="T4" fmla="*/ 0 w 21"/>
                <a:gd name="T5" fmla="*/ 14 h 16"/>
                <a:gd name="T6" fmla="*/ 1 w 21"/>
                <a:gd name="T7" fmla="*/ 14 h 16"/>
                <a:gd name="T8" fmla="*/ 1 w 21"/>
                <a:gd name="T9" fmla="*/ 16 h 16"/>
                <a:gd name="T10" fmla="*/ 21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21" y="0"/>
                  </a:moveTo>
                  <a:lnTo>
                    <a:pt x="21" y="0"/>
                  </a:lnTo>
                  <a:cubicBezTo>
                    <a:pt x="16" y="3"/>
                    <a:pt x="3" y="11"/>
                    <a:pt x="0" y="14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6" y="12"/>
                    <a:pt x="17" y="4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74" name="Freeform 1602"/>
            <p:cNvSpPr>
              <a:spLocks/>
            </p:cNvSpPr>
            <p:nvPr userDrawn="1"/>
          </p:nvSpPr>
          <p:spPr bwMode="auto">
            <a:xfrm>
              <a:off x="339" y="243"/>
              <a:ext cx="8" cy="31"/>
            </a:xfrm>
            <a:custGeom>
              <a:avLst/>
              <a:gdLst>
                <a:gd name="T0" fmla="*/ 15 w 18"/>
                <a:gd name="T1" fmla="*/ 0 h 68"/>
                <a:gd name="T2" fmla="*/ 15 w 18"/>
                <a:gd name="T3" fmla="*/ 0 h 68"/>
                <a:gd name="T4" fmla="*/ 8 w 18"/>
                <a:gd name="T5" fmla="*/ 14 h 68"/>
                <a:gd name="T6" fmla="*/ 1 w 18"/>
                <a:gd name="T7" fmla="*/ 68 h 68"/>
                <a:gd name="T8" fmla="*/ 18 w 18"/>
                <a:gd name="T9" fmla="*/ 16 h 68"/>
                <a:gd name="T10" fmla="*/ 4 w 18"/>
                <a:gd name="T11" fmla="*/ 42 h 68"/>
                <a:gd name="T12" fmla="*/ 15 w 18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68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9" y="12"/>
                    <a:pt x="8" y="14"/>
                  </a:cubicBezTo>
                  <a:cubicBezTo>
                    <a:pt x="2" y="25"/>
                    <a:pt x="0" y="44"/>
                    <a:pt x="1" y="68"/>
                  </a:cubicBezTo>
                  <a:cubicBezTo>
                    <a:pt x="5" y="44"/>
                    <a:pt x="16" y="26"/>
                    <a:pt x="18" y="16"/>
                  </a:cubicBezTo>
                  <a:cubicBezTo>
                    <a:pt x="12" y="22"/>
                    <a:pt x="7" y="31"/>
                    <a:pt x="4" y="42"/>
                  </a:cubicBezTo>
                  <a:cubicBezTo>
                    <a:pt x="4" y="36"/>
                    <a:pt x="13" y="7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75" name="Freeform 1603"/>
            <p:cNvSpPr>
              <a:spLocks/>
            </p:cNvSpPr>
            <p:nvPr userDrawn="1"/>
          </p:nvSpPr>
          <p:spPr bwMode="auto">
            <a:xfrm>
              <a:off x="423" y="245"/>
              <a:ext cx="40" cy="25"/>
            </a:xfrm>
            <a:custGeom>
              <a:avLst/>
              <a:gdLst>
                <a:gd name="T0" fmla="*/ 87 w 88"/>
                <a:gd name="T1" fmla="*/ 1 h 55"/>
                <a:gd name="T2" fmla="*/ 87 w 88"/>
                <a:gd name="T3" fmla="*/ 1 h 55"/>
                <a:gd name="T4" fmla="*/ 43 w 88"/>
                <a:gd name="T5" fmla="*/ 15 h 55"/>
                <a:gd name="T6" fmla="*/ 9 w 88"/>
                <a:gd name="T7" fmla="*/ 37 h 55"/>
                <a:gd name="T8" fmla="*/ 0 w 88"/>
                <a:gd name="T9" fmla="*/ 49 h 55"/>
                <a:gd name="T10" fmla="*/ 6 w 88"/>
                <a:gd name="T11" fmla="*/ 49 h 55"/>
                <a:gd name="T12" fmla="*/ 56 w 88"/>
                <a:gd name="T13" fmla="*/ 23 h 55"/>
                <a:gd name="T14" fmla="*/ 14 w 88"/>
                <a:gd name="T15" fmla="*/ 51 h 55"/>
                <a:gd name="T16" fmla="*/ 20 w 88"/>
                <a:gd name="T17" fmla="*/ 55 h 55"/>
                <a:gd name="T18" fmla="*/ 61 w 88"/>
                <a:gd name="T19" fmla="*/ 37 h 55"/>
                <a:gd name="T20" fmla="*/ 87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87" y="1"/>
                  </a:moveTo>
                  <a:lnTo>
                    <a:pt x="87" y="1"/>
                  </a:lnTo>
                  <a:cubicBezTo>
                    <a:pt x="72" y="0"/>
                    <a:pt x="55" y="8"/>
                    <a:pt x="43" y="15"/>
                  </a:cubicBezTo>
                  <a:cubicBezTo>
                    <a:pt x="35" y="20"/>
                    <a:pt x="20" y="29"/>
                    <a:pt x="9" y="37"/>
                  </a:cubicBezTo>
                  <a:cubicBezTo>
                    <a:pt x="6" y="42"/>
                    <a:pt x="5" y="41"/>
                    <a:pt x="0" y="49"/>
                  </a:cubicBezTo>
                  <a:cubicBezTo>
                    <a:pt x="4" y="48"/>
                    <a:pt x="4" y="49"/>
                    <a:pt x="6" y="49"/>
                  </a:cubicBezTo>
                  <a:cubicBezTo>
                    <a:pt x="12" y="45"/>
                    <a:pt x="41" y="29"/>
                    <a:pt x="56" y="23"/>
                  </a:cubicBezTo>
                  <a:cubicBezTo>
                    <a:pt x="43" y="34"/>
                    <a:pt x="20" y="48"/>
                    <a:pt x="14" y="51"/>
                  </a:cubicBezTo>
                  <a:cubicBezTo>
                    <a:pt x="18" y="52"/>
                    <a:pt x="19" y="54"/>
                    <a:pt x="20" y="55"/>
                  </a:cubicBezTo>
                  <a:cubicBezTo>
                    <a:pt x="30" y="52"/>
                    <a:pt x="53" y="43"/>
                    <a:pt x="61" y="37"/>
                  </a:cubicBezTo>
                  <a:cubicBezTo>
                    <a:pt x="73" y="29"/>
                    <a:pt x="88" y="18"/>
                    <a:pt x="8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76" name="Freeform 1604"/>
            <p:cNvSpPr>
              <a:spLocks/>
            </p:cNvSpPr>
            <p:nvPr userDrawn="1"/>
          </p:nvSpPr>
          <p:spPr bwMode="auto">
            <a:xfrm>
              <a:off x="331" y="243"/>
              <a:ext cx="14" cy="32"/>
            </a:xfrm>
            <a:custGeom>
              <a:avLst/>
              <a:gdLst>
                <a:gd name="T0" fmla="*/ 32 w 32"/>
                <a:gd name="T1" fmla="*/ 0 h 72"/>
                <a:gd name="T2" fmla="*/ 32 w 32"/>
                <a:gd name="T3" fmla="*/ 0 h 72"/>
                <a:gd name="T4" fmla="*/ 4 w 32"/>
                <a:gd name="T5" fmla="*/ 38 h 72"/>
                <a:gd name="T6" fmla="*/ 2 w 32"/>
                <a:gd name="T7" fmla="*/ 72 h 72"/>
                <a:gd name="T8" fmla="*/ 32 w 32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72">
                  <a:moveTo>
                    <a:pt x="32" y="0"/>
                  </a:moveTo>
                  <a:lnTo>
                    <a:pt x="32" y="0"/>
                  </a:lnTo>
                  <a:cubicBezTo>
                    <a:pt x="21" y="12"/>
                    <a:pt x="8" y="29"/>
                    <a:pt x="4" y="38"/>
                  </a:cubicBezTo>
                  <a:cubicBezTo>
                    <a:pt x="0" y="52"/>
                    <a:pt x="1" y="64"/>
                    <a:pt x="2" y="72"/>
                  </a:cubicBezTo>
                  <a:cubicBezTo>
                    <a:pt x="6" y="46"/>
                    <a:pt x="16" y="23"/>
                    <a:pt x="3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77" name="Freeform 1605"/>
            <p:cNvSpPr>
              <a:spLocks/>
            </p:cNvSpPr>
            <p:nvPr userDrawn="1"/>
          </p:nvSpPr>
          <p:spPr bwMode="auto">
            <a:xfrm>
              <a:off x="346" y="243"/>
              <a:ext cx="11" cy="33"/>
            </a:xfrm>
            <a:custGeom>
              <a:avLst/>
              <a:gdLst>
                <a:gd name="T0" fmla="*/ 14 w 24"/>
                <a:gd name="T1" fmla="*/ 0 h 74"/>
                <a:gd name="T2" fmla="*/ 14 w 24"/>
                <a:gd name="T3" fmla="*/ 0 h 74"/>
                <a:gd name="T4" fmla="*/ 2 w 24"/>
                <a:gd name="T5" fmla="*/ 16 h 74"/>
                <a:gd name="T6" fmla="*/ 3 w 24"/>
                <a:gd name="T7" fmla="*/ 69 h 74"/>
                <a:gd name="T8" fmla="*/ 11 w 24"/>
                <a:gd name="T9" fmla="*/ 29 h 74"/>
                <a:gd name="T10" fmla="*/ 19 w 24"/>
                <a:gd name="T11" fmla="*/ 74 h 74"/>
                <a:gd name="T12" fmla="*/ 18 w 24"/>
                <a:gd name="T13" fmla="*/ 20 h 74"/>
                <a:gd name="T14" fmla="*/ 24 w 24"/>
                <a:gd name="T15" fmla="*/ 8 h 74"/>
                <a:gd name="T16" fmla="*/ 5 w 24"/>
                <a:gd name="T17" fmla="*/ 30 h 74"/>
                <a:gd name="T18" fmla="*/ 14 w 24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74">
                  <a:moveTo>
                    <a:pt x="14" y="0"/>
                  </a:moveTo>
                  <a:lnTo>
                    <a:pt x="14" y="0"/>
                  </a:lnTo>
                  <a:cubicBezTo>
                    <a:pt x="11" y="4"/>
                    <a:pt x="3" y="11"/>
                    <a:pt x="2" y="16"/>
                  </a:cubicBezTo>
                  <a:cubicBezTo>
                    <a:pt x="0" y="30"/>
                    <a:pt x="0" y="56"/>
                    <a:pt x="3" y="69"/>
                  </a:cubicBezTo>
                  <a:cubicBezTo>
                    <a:pt x="4" y="56"/>
                    <a:pt x="5" y="37"/>
                    <a:pt x="11" y="29"/>
                  </a:cubicBezTo>
                  <a:cubicBezTo>
                    <a:pt x="8" y="43"/>
                    <a:pt x="11" y="58"/>
                    <a:pt x="19" y="74"/>
                  </a:cubicBezTo>
                  <a:cubicBezTo>
                    <a:pt x="14" y="60"/>
                    <a:pt x="13" y="34"/>
                    <a:pt x="18" y="20"/>
                  </a:cubicBezTo>
                  <a:cubicBezTo>
                    <a:pt x="19" y="16"/>
                    <a:pt x="22" y="11"/>
                    <a:pt x="24" y="8"/>
                  </a:cubicBezTo>
                  <a:cubicBezTo>
                    <a:pt x="18" y="11"/>
                    <a:pt x="7" y="23"/>
                    <a:pt x="5" y="30"/>
                  </a:cubicBezTo>
                  <a:cubicBezTo>
                    <a:pt x="7" y="18"/>
                    <a:pt x="10" y="10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78" name="Freeform 1606"/>
            <p:cNvSpPr>
              <a:spLocks/>
            </p:cNvSpPr>
            <p:nvPr userDrawn="1"/>
          </p:nvSpPr>
          <p:spPr bwMode="auto">
            <a:xfrm>
              <a:off x="372" y="241"/>
              <a:ext cx="15" cy="8"/>
            </a:xfrm>
            <a:custGeom>
              <a:avLst/>
              <a:gdLst>
                <a:gd name="T0" fmla="*/ 26 w 32"/>
                <a:gd name="T1" fmla="*/ 6 h 16"/>
                <a:gd name="T2" fmla="*/ 26 w 32"/>
                <a:gd name="T3" fmla="*/ 6 h 16"/>
                <a:gd name="T4" fmla="*/ 0 w 32"/>
                <a:gd name="T5" fmla="*/ 2 h 16"/>
                <a:gd name="T6" fmla="*/ 29 w 32"/>
                <a:gd name="T7" fmla="*/ 16 h 16"/>
                <a:gd name="T8" fmla="*/ 26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26" y="6"/>
                  </a:moveTo>
                  <a:lnTo>
                    <a:pt x="26" y="6"/>
                  </a:lnTo>
                  <a:cubicBezTo>
                    <a:pt x="19" y="1"/>
                    <a:pt x="12" y="0"/>
                    <a:pt x="0" y="2"/>
                  </a:cubicBezTo>
                  <a:cubicBezTo>
                    <a:pt x="9" y="2"/>
                    <a:pt x="25" y="0"/>
                    <a:pt x="29" y="16"/>
                  </a:cubicBezTo>
                  <a:cubicBezTo>
                    <a:pt x="32" y="13"/>
                    <a:pt x="30" y="8"/>
                    <a:pt x="26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79" name="Freeform 1607"/>
            <p:cNvSpPr>
              <a:spLocks/>
            </p:cNvSpPr>
            <p:nvPr userDrawn="1"/>
          </p:nvSpPr>
          <p:spPr bwMode="auto">
            <a:xfrm>
              <a:off x="377" y="238"/>
              <a:ext cx="26" cy="9"/>
            </a:xfrm>
            <a:custGeom>
              <a:avLst/>
              <a:gdLst>
                <a:gd name="T0" fmla="*/ 14 w 58"/>
                <a:gd name="T1" fmla="*/ 2 h 20"/>
                <a:gd name="T2" fmla="*/ 14 w 58"/>
                <a:gd name="T3" fmla="*/ 2 h 20"/>
                <a:gd name="T4" fmla="*/ 0 w 58"/>
                <a:gd name="T5" fmla="*/ 3 h 20"/>
                <a:gd name="T6" fmla="*/ 37 w 58"/>
                <a:gd name="T7" fmla="*/ 18 h 20"/>
                <a:gd name="T8" fmla="*/ 58 w 58"/>
                <a:gd name="T9" fmla="*/ 9 h 20"/>
                <a:gd name="T10" fmla="*/ 39 w 58"/>
                <a:gd name="T11" fmla="*/ 10 h 20"/>
                <a:gd name="T12" fmla="*/ 14 w 58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0">
                  <a:moveTo>
                    <a:pt x="14" y="2"/>
                  </a:moveTo>
                  <a:lnTo>
                    <a:pt x="14" y="2"/>
                  </a:lnTo>
                  <a:cubicBezTo>
                    <a:pt x="11" y="1"/>
                    <a:pt x="5" y="0"/>
                    <a:pt x="0" y="3"/>
                  </a:cubicBezTo>
                  <a:cubicBezTo>
                    <a:pt x="25" y="3"/>
                    <a:pt x="26" y="15"/>
                    <a:pt x="37" y="18"/>
                  </a:cubicBezTo>
                  <a:cubicBezTo>
                    <a:pt x="44" y="20"/>
                    <a:pt x="55" y="17"/>
                    <a:pt x="58" y="9"/>
                  </a:cubicBezTo>
                  <a:cubicBezTo>
                    <a:pt x="53" y="12"/>
                    <a:pt x="46" y="12"/>
                    <a:pt x="39" y="10"/>
                  </a:cubicBezTo>
                  <a:cubicBezTo>
                    <a:pt x="31" y="8"/>
                    <a:pt x="24" y="3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80" name="Freeform 1608"/>
            <p:cNvSpPr>
              <a:spLocks/>
            </p:cNvSpPr>
            <p:nvPr userDrawn="1"/>
          </p:nvSpPr>
          <p:spPr bwMode="auto">
            <a:xfrm>
              <a:off x="343" y="236"/>
              <a:ext cx="11" cy="19"/>
            </a:xfrm>
            <a:custGeom>
              <a:avLst/>
              <a:gdLst>
                <a:gd name="T0" fmla="*/ 25 w 25"/>
                <a:gd name="T1" fmla="*/ 0 h 42"/>
                <a:gd name="T2" fmla="*/ 25 w 25"/>
                <a:gd name="T3" fmla="*/ 0 h 42"/>
                <a:gd name="T4" fmla="*/ 11 w 25"/>
                <a:gd name="T5" fmla="*/ 20 h 42"/>
                <a:gd name="T6" fmla="*/ 24 w 25"/>
                <a:gd name="T7" fmla="*/ 0 h 42"/>
                <a:gd name="T8" fmla="*/ 11 w 25"/>
                <a:gd name="T9" fmla="*/ 9 h 42"/>
                <a:gd name="T10" fmla="*/ 0 w 25"/>
                <a:gd name="T11" fmla="*/ 42 h 42"/>
                <a:gd name="T12" fmla="*/ 22 w 25"/>
                <a:gd name="T13" fmla="*/ 13 h 42"/>
                <a:gd name="T14" fmla="*/ 25 w 25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42">
                  <a:moveTo>
                    <a:pt x="25" y="0"/>
                  </a:moveTo>
                  <a:lnTo>
                    <a:pt x="25" y="0"/>
                  </a:lnTo>
                  <a:cubicBezTo>
                    <a:pt x="22" y="4"/>
                    <a:pt x="14" y="16"/>
                    <a:pt x="11" y="20"/>
                  </a:cubicBezTo>
                  <a:cubicBezTo>
                    <a:pt x="14" y="13"/>
                    <a:pt x="20" y="6"/>
                    <a:pt x="24" y="0"/>
                  </a:cubicBezTo>
                  <a:cubicBezTo>
                    <a:pt x="21" y="3"/>
                    <a:pt x="14" y="7"/>
                    <a:pt x="11" y="9"/>
                  </a:cubicBezTo>
                  <a:cubicBezTo>
                    <a:pt x="7" y="16"/>
                    <a:pt x="2" y="33"/>
                    <a:pt x="0" y="42"/>
                  </a:cubicBezTo>
                  <a:cubicBezTo>
                    <a:pt x="7" y="30"/>
                    <a:pt x="17" y="18"/>
                    <a:pt x="22" y="13"/>
                  </a:cubicBezTo>
                  <a:cubicBezTo>
                    <a:pt x="22" y="9"/>
                    <a:pt x="24" y="4"/>
                    <a:pt x="2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81" name="Freeform 1609"/>
            <p:cNvSpPr>
              <a:spLocks/>
            </p:cNvSpPr>
            <p:nvPr userDrawn="1"/>
          </p:nvSpPr>
          <p:spPr bwMode="auto">
            <a:xfrm>
              <a:off x="407" y="237"/>
              <a:ext cx="17" cy="28"/>
            </a:xfrm>
            <a:custGeom>
              <a:avLst/>
              <a:gdLst>
                <a:gd name="T0" fmla="*/ 30 w 38"/>
                <a:gd name="T1" fmla="*/ 0 h 62"/>
                <a:gd name="T2" fmla="*/ 30 w 38"/>
                <a:gd name="T3" fmla="*/ 0 h 62"/>
                <a:gd name="T4" fmla="*/ 3 w 38"/>
                <a:gd name="T5" fmla="*/ 34 h 62"/>
                <a:gd name="T6" fmla="*/ 4 w 38"/>
                <a:gd name="T7" fmla="*/ 44 h 62"/>
                <a:gd name="T8" fmla="*/ 19 w 38"/>
                <a:gd name="T9" fmla="*/ 28 h 62"/>
                <a:gd name="T10" fmla="*/ 3 w 38"/>
                <a:gd name="T11" fmla="*/ 51 h 62"/>
                <a:gd name="T12" fmla="*/ 0 w 38"/>
                <a:gd name="T13" fmla="*/ 62 h 62"/>
                <a:gd name="T14" fmla="*/ 23 w 38"/>
                <a:gd name="T15" fmla="*/ 42 h 62"/>
                <a:gd name="T16" fmla="*/ 30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30" y="0"/>
                  </a:moveTo>
                  <a:lnTo>
                    <a:pt x="30" y="0"/>
                  </a:lnTo>
                  <a:cubicBezTo>
                    <a:pt x="24" y="14"/>
                    <a:pt x="10" y="28"/>
                    <a:pt x="3" y="34"/>
                  </a:cubicBezTo>
                  <a:cubicBezTo>
                    <a:pt x="3" y="38"/>
                    <a:pt x="4" y="41"/>
                    <a:pt x="4" y="44"/>
                  </a:cubicBezTo>
                  <a:cubicBezTo>
                    <a:pt x="5" y="42"/>
                    <a:pt x="12" y="34"/>
                    <a:pt x="19" y="28"/>
                  </a:cubicBezTo>
                  <a:cubicBezTo>
                    <a:pt x="15" y="38"/>
                    <a:pt x="7" y="47"/>
                    <a:pt x="3" y="51"/>
                  </a:cubicBezTo>
                  <a:cubicBezTo>
                    <a:pt x="2" y="54"/>
                    <a:pt x="1" y="58"/>
                    <a:pt x="0" y="62"/>
                  </a:cubicBezTo>
                  <a:cubicBezTo>
                    <a:pt x="5" y="57"/>
                    <a:pt x="18" y="47"/>
                    <a:pt x="23" y="42"/>
                  </a:cubicBezTo>
                  <a:cubicBezTo>
                    <a:pt x="33" y="31"/>
                    <a:pt x="38" y="14"/>
                    <a:pt x="3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82" name="Freeform 1610"/>
            <p:cNvSpPr>
              <a:spLocks/>
            </p:cNvSpPr>
            <p:nvPr userDrawn="1"/>
          </p:nvSpPr>
          <p:spPr bwMode="auto">
            <a:xfrm>
              <a:off x="424" y="231"/>
              <a:ext cx="10" cy="14"/>
            </a:xfrm>
            <a:custGeom>
              <a:avLst/>
              <a:gdLst>
                <a:gd name="T0" fmla="*/ 22 w 22"/>
                <a:gd name="T1" fmla="*/ 0 h 30"/>
                <a:gd name="T2" fmla="*/ 22 w 22"/>
                <a:gd name="T3" fmla="*/ 0 h 30"/>
                <a:gd name="T4" fmla="*/ 0 w 22"/>
                <a:gd name="T5" fmla="*/ 26 h 30"/>
                <a:gd name="T6" fmla="*/ 0 w 22"/>
                <a:gd name="T7" fmla="*/ 30 h 30"/>
                <a:gd name="T8" fmla="*/ 22 w 22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0">
                  <a:moveTo>
                    <a:pt x="22" y="0"/>
                  </a:moveTo>
                  <a:lnTo>
                    <a:pt x="22" y="0"/>
                  </a:lnTo>
                  <a:cubicBezTo>
                    <a:pt x="15" y="10"/>
                    <a:pt x="2" y="25"/>
                    <a:pt x="0" y="26"/>
                  </a:cubicBezTo>
                  <a:cubicBezTo>
                    <a:pt x="0" y="27"/>
                    <a:pt x="0" y="28"/>
                    <a:pt x="0" y="30"/>
                  </a:cubicBezTo>
                  <a:cubicBezTo>
                    <a:pt x="6" y="23"/>
                    <a:pt x="18" y="9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83" name="Freeform 1611"/>
            <p:cNvSpPr>
              <a:spLocks/>
            </p:cNvSpPr>
            <p:nvPr userDrawn="1"/>
          </p:nvSpPr>
          <p:spPr bwMode="auto">
            <a:xfrm>
              <a:off x="334" y="233"/>
              <a:ext cx="17" cy="24"/>
            </a:xfrm>
            <a:custGeom>
              <a:avLst/>
              <a:gdLst>
                <a:gd name="T0" fmla="*/ 39 w 39"/>
                <a:gd name="T1" fmla="*/ 0 h 52"/>
                <a:gd name="T2" fmla="*/ 39 w 39"/>
                <a:gd name="T3" fmla="*/ 0 h 52"/>
                <a:gd name="T4" fmla="*/ 20 w 39"/>
                <a:gd name="T5" fmla="*/ 19 h 52"/>
                <a:gd name="T6" fmla="*/ 37 w 39"/>
                <a:gd name="T7" fmla="*/ 0 h 52"/>
                <a:gd name="T8" fmla="*/ 23 w 39"/>
                <a:gd name="T9" fmla="*/ 6 h 52"/>
                <a:gd name="T10" fmla="*/ 0 w 39"/>
                <a:gd name="T11" fmla="*/ 52 h 52"/>
                <a:gd name="T12" fmla="*/ 39 w 39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52">
                  <a:moveTo>
                    <a:pt x="39" y="0"/>
                  </a:moveTo>
                  <a:lnTo>
                    <a:pt x="39" y="0"/>
                  </a:lnTo>
                  <a:cubicBezTo>
                    <a:pt x="35" y="3"/>
                    <a:pt x="23" y="17"/>
                    <a:pt x="20" y="19"/>
                  </a:cubicBezTo>
                  <a:cubicBezTo>
                    <a:pt x="22" y="13"/>
                    <a:pt x="34" y="4"/>
                    <a:pt x="37" y="0"/>
                  </a:cubicBezTo>
                  <a:cubicBezTo>
                    <a:pt x="33" y="2"/>
                    <a:pt x="27" y="5"/>
                    <a:pt x="23" y="6"/>
                  </a:cubicBezTo>
                  <a:cubicBezTo>
                    <a:pt x="20" y="10"/>
                    <a:pt x="4" y="34"/>
                    <a:pt x="0" y="52"/>
                  </a:cubicBezTo>
                  <a:cubicBezTo>
                    <a:pt x="14" y="29"/>
                    <a:pt x="29" y="21"/>
                    <a:pt x="3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84" name="Freeform 1612"/>
            <p:cNvSpPr>
              <a:spLocks/>
            </p:cNvSpPr>
            <p:nvPr userDrawn="1"/>
          </p:nvSpPr>
          <p:spPr bwMode="auto">
            <a:xfrm>
              <a:off x="350" y="231"/>
              <a:ext cx="20" cy="21"/>
            </a:xfrm>
            <a:custGeom>
              <a:avLst/>
              <a:gdLst>
                <a:gd name="T0" fmla="*/ 33 w 45"/>
                <a:gd name="T1" fmla="*/ 0 h 47"/>
                <a:gd name="T2" fmla="*/ 33 w 45"/>
                <a:gd name="T3" fmla="*/ 0 h 47"/>
                <a:gd name="T4" fmla="*/ 9 w 45"/>
                <a:gd name="T5" fmla="*/ 22 h 47"/>
                <a:gd name="T6" fmla="*/ 0 w 45"/>
                <a:gd name="T7" fmla="*/ 47 h 47"/>
                <a:gd name="T8" fmla="*/ 18 w 45"/>
                <a:gd name="T9" fmla="*/ 32 h 47"/>
                <a:gd name="T10" fmla="*/ 35 w 45"/>
                <a:gd name="T11" fmla="*/ 18 h 47"/>
                <a:gd name="T12" fmla="*/ 45 w 45"/>
                <a:gd name="T13" fmla="*/ 6 h 47"/>
                <a:gd name="T14" fmla="*/ 12 w 45"/>
                <a:gd name="T15" fmla="*/ 29 h 47"/>
                <a:gd name="T16" fmla="*/ 33 w 45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7">
                  <a:moveTo>
                    <a:pt x="33" y="0"/>
                  </a:moveTo>
                  <a:lnTo>
                    <a:pt x="33" y="0"/>
                  </a:lnTo>
                  <a:cubicBezTo>
                    <a:pt x="26" y="4"/>
                    <a:pt x="13" y="15"/>
                    <a:pt x="9" y="22"/>
                  </a:cubicBezTo>
                  <a:cubicBezTo>
                    <a:pt x="6" y="28"/>
                    <a:pt x="1" y="45"/>
                    <a:pt x="0" y="47"/>
                  </a:cubicBezTo>
                  <a:cubicBezTo>
                    <a:pt x="5" y="41"/>
                    <a:pt x="11" y="35"/>
                    <a:pt x="18" y="32"/>
                  </a:cubicBezTo>
                  <a:cubicBezTo>
                    <a:pt x="22" y="27"/>
                    <a:pt x="30" y="21"/>
                    <a:pt x="35" y="18"/>
                  </a:cubicBezTo>
                  <a:cubicBezTo>
                    <a:pt x="38" y="15"/>
                    <a:pt x="43" y="9"/>
                    <a:pt x="45" y="6"/>
                  </a:cubicBezTo>
                  <a:cubicBezTo>
                    <a:pt x="39" y="11"/>
                    <a:pt x="22" y="24"/>
                    <a:pt x="12" y="29"/>
                  </a:cubicBezTo>
                  <a:cubicBezTo>
                    <a:pt x="18" y="18"/>
                    <a:pt x="27" y="7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85" name="Freeform 1613"/>
            <p:cNvSpPr>
              <a:spLocks/>
            </p:cNvSpPr>
            <p:nvPr userDrawn="1"/>
          </p:nvSpPr>
          <p:spPr bwMode="auto">
            <a:xfrm>
              <a:off x="348" y="227"/>
              <a:ext cx="13" cy="12"/>
            </a:xfrm>
            <a:custGeom>
              <a:avLst/>
              <a:gdLst>
                <a:gd name="T0" fmla="*/ 29 w 29"/>
                <a:gd name="T1" fmla="*/ 0 h 26"/>
                <a:gd name="T2" fmla="*/ 29 w 29"/>
                <a:gd name="T3" fmla="*/ 0 h 26"/>
                <a:gd name="T4" fmla="*/ 17 w 29"/>
                <a:gd name="T5" fmla="*/ 2 h 26"/>
                <a:gd name="T6" fmla="*/ 0 w 29"/>
                <a:gd name="T7" fmla="*/ 26 h 26"/>
                <a:gd name="T8" fmla="*/ 29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29" y="0"/>
                  </a:moveTo>
                  <a:lnTo>
                    <a:pt x="29" y="0"/>
                  </a:lnTo>
                  <a:cubicBezTo>
                    <a:pt x="26" y="1"/>
                    <a:pt x="20" y="2"/>
                    <a:pt x="17" y="2"/>
                  </a:cubicBezTo>
                  <a:cubicBezTo>
                    <a:pt x="13" y="6"/>
                    <a:pt x="7" y="15"/>
                    <a:pt x="0" y="26"/>
                  </a:cubicBezTo>
                  <a:cubicBezTo>
                    <a:pt x="12" y="19"/>
                    <a:pt x="23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86" name="Freeform 1614"/>
            <p:cNvSpPr>
              <a:spLocks/>
            </p:cNvSpPr>
            <p:nvPr userDrawn="1"/>
          </p:nvSpPr>
          <p:spPr bwMode="auto">
            <a:xfrm>
              <a:off x="339" y="228"/>
              <a:ext cx="16" cy="8"/>
            </a:xfrm>
            <a:custGeom>
              <a:avLst/>
              <a:gdLst>
                <a:gd name="T0" fmla="*/ 29 w 35"/>
                <a:gd name="T1" fmla="*/ 0 h 18"/>
                <a:gd name="T2" fmla="*/ 29 w 35"/>
                <a:gd name="T3" fmla="*/ 0 h 18"/>
                <a:gd name="T4" fmla="*/ 0 w 35"/>
                <a:gd name="T5" fmla="*/ 15 h 18"/>
                <a:gd name="T6" fmla="*/ 35 w 35"/>
                <a:gd name="T7" fmla="*/ 0 h 18"/>
                <a:gd name="T8" fmla="*/ 29 w 3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8">
                  <a:moveTo>
                    <a:pt x="29" y="0"/>
                  </a:moveTo>
                  <a:lnTo>
                    <a:pt x="29" y="0"/>
                  </a:lnTo>
                  <a:cubicBezTo>
                    <a:pt x="26" y="6"/>
                    <a:pt x="13" y="14"/>
                    <a:pt x="0" y="15"/>
                  </a:cubicBezTo>
                  <a:cubicBezTo>
                    <a:pt x="15" y="18"/>
                    <a:pt x="30" y="8"/>
                    <a:pt x="35" y="0"/>
                  </a:cubicBezTo>
                  <a:cubicBezTo>
                    <a:pt x="33" y="0"/>
                    <a:pt x="29" y="0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87" name="Freeform 1615"/>
            <p:cNvSpPr>
              <a:spLocks/>
            </p:cNvSpPr>
            <p:nvPr userDrawn="1"/>
          </p:nvSpPr>
          <p:spPr bwMode="auto">
            <a:xfrm>
              <a:off x="371" y="224"/>
              <a:ext cx="2" cy="1"/>
            </a:xfrm>
            <a:custGeom>
              <a:avLst/>
              <a:gdLst>
                <a:gd name="T0" fmla="*/ 0 w 6"/>
                <a:gd name="T1" fmla="*/ 0 h 3"/>
                <a:gd name="T2" fmla="*/ 0 w 6"/>
                <a:gd name="T3" fmla="*/ 0 h 3"/>
                <a:gd name="T4" fmla="*/ 6 w 6"/>
                <a:gd name="T5" fmla="*/ 3 h 3"/>
                <a:gd name="T6" fmla="*/ 0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3"/>
                    <a:pt x="6" y="3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88" name="Freeform 1616"/>
            <p:cNvSpPr>
              <a:spLocks/>
            </p:cNvSpPr>
            <p:nvPr userDrawn="1"/>
          </p:nvSpPr>
          <p:spPr bwMode="auto">
            <a:xfrm>
              <a:off x="372" y="223"/>
              <a:ext cx="3" cy="2"/>
            </a:xfrm>
            <a:custGeom>
              <a:avLst/>
              <a:gdLst>
                <a:gd name="T0" fmla="*/ 8 w 8"/>
                <a:gd name="T1" fmla="*/ 0 h 5"/>
                <a:gd name="T2" fmla="*/ 8 w 8"/>
                <a:gd name="T3" fmla="*/ 0 h 5"/>
                <a:gd name="T4" fmla="*/ 0 w 8"/>
                <a:gd name="T5" fmla="*/ 1 h 5"/>
                <a:gd name="T6" fmla="*/ 8 w 8"/>
                <a:gd name="T7" fmla="*/ 5 h 5"/>
                <a:gd name="T8" fmla="*/ 8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lnTo>
                    <a:pt x="8" y="0"/>
                  </a:lnTo>
                  <a:cubicBezTo>
                    <a:pt x="6" y="0"/>
                    <a:pt x="0" y="1"/>
                    <a:pt x="0" y="1"/>
                  </a:cubicBezTo>
                  <a:cubicBezTo>
                    <a:pt x="2" y="2"/>
                    <a:pt x="6" y="4"/>
                    <a:pt x="8" y="5"/>
                  </a:cubicBezTo>
                  <a:cubicBezTo>
                    <a:pt x="6" y="3"/>
                    <a:pt x="7" y="1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89" name="Freeform 1617"/>
            <p:cNvSpPr>
              <a:spLocks/>
            </p:cNvSpPr>
            <p:nvPr userDrawn="1"/>
          </p:nvSpPr>
          <p:spPr bwMode="auto">
            <a:xfrm>
              <a:off x="377" y="223"/>
              <a:ext cx="2" cy="3"/>
            </a:xfrm>
            <a:custGeom>
              <a:avLst/>
              <a:gdLst>
                <a:gd name="T0" fmla="*/ 3 w 3"/>
                <a:gd name="T1" fmla="*/ 0 h 6"/>
                <a:gd name="T2" fmla="*/ 3 w 3"/>
                <a:gd name="T3" fmla="*/ 0 h 6"/>
                <a:gd name="T4" fmla="*/ 1 w 3"/>
                <a:gd name="T5" fmla="*/ 3 h 6"/>
                <a:gd name="T6" fmla="*/ 0 w 3"/>
                <a:gd name="T7" fmla="*/ 6 h 6"/>
                <a:gd name="T8" fmla="*/ 3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lnTo>
                    <a:pt x="3" y="0"/>
                  </a:lnTo>
                  <a:cubicBezTo>
                    <a:pt x="3" y="0"/>
                    <a:pt x="2" y="1"/>
                    <a:pt x="1" y="3"/>
                  </a:cubicBezTo>
                  <a:cubicBezTo>
                    <a:pt x="0" y="3"/>
                    <a:pt x="0" y="6"/>
                    <a:pt x="0" y="6"/>
                  </a:cubicBezTo>
                  <a:cubicBezTo>
                    <a:pt x="0" y="6"/>
                    <a:pt x="2" y="5"/>
                    <a:pt x="3" y="3"/>
                  </a:cubicBezTo>
                  <a:cubicBezTo>
                    <a:pt x="3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90" name="Freeform 1618"/>
            <p:cNvSpPr>
              <a:spLocks/>
            </p:cNvSpPr>
            <p:nvPr userDrawn="1"/>
          </p:nvSpPr>
          <p:spPr bwMode="auto">
            <a:xfrm>
              <a:off x="377" y="223"/>
              <a:ext cx="3" cy="5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5 w 8"/>
                <a:gd name="T5" fmla="*/ 0 h 10"/>
                <a:gd name="T6" fmla="*/ 0 w 8"/>
                <a:gd name="T7" fmla="*/ 7 h 10"/>
                <a:gd name="T8" fmla="*/ 3 w 8"/>
                <a:gd name="T9" fmla="*/ 10 h 10"/>
                <a:gd name="T10" fmla="*/ 8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7" y="0"/>
                    <a:pt x="6" y="0"/>
                    <a:pt x="5" y="0"/>
                  </a:cubicBezTo>
                  <a:cubicBezTo>
                    <a:pt x="6" y="4"/>
                    <a:pt x="4" y="6"/>
                    <a:pt x="0" y="7"/>
                  </a:cubicBezTo>
                  <a:cubicBezTo>
                    <a:pt x="1" y="8"/>
                    <a:pt x="2" y="9"/>
                    <a:pt x="3" y="10"/>
                  </a:cubicBezTo>
                  <a:cubicBezTo>
                    <a:pt x="5" y="8"/>
                    <a:pt x="8" y="2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91" name="Freeform 1619"/>
            <p:cNvSpPr>
              <a:spLocks/>
            </p:cNvSpPr>
            <p:nvPr userDrawn="1"/>
          </p:nvSpPr>
          <p:spPr bwMode="auto">
            <a:xfrm>
              <a:off x="367" y="223"/>
              <a:ext cx="32" cy="22"/>
            </a:xfrm>
            <a:custGeom>
              <a:avLst/>
              <a:gdLst>
                <a:gd name="T0" fmla="*/ 69 w 71"/>
                <a:gd name="T1" fmla="*/ 12 h 47"/>
                <a:gd name="T2" fmla="*/ 69 w 71"/>
                <a:gd name="T3" fmla="*/ 12 h 47"/>
                <a:gd name="T4" fmla="*/ 47 w 71"/>
                <a:gd name="T5" fmla="*/ 0 h 47"/>
                <a:gd name="T6" fmla="*/ 0 w 71"/>
                <a:gd name="T7" fmla="*/ 44 h 47"/>
                <a:gd name="T8" fmla="*/ 12 w 71"/>
                <a:gd name="T9" fmla="*/ 39 h 47"/>
                <a:gd name="T10" fmla="*/ 45 w 71"/>
                <a:gd name="T11" fmla="*/ 25 h 47"/>
                <a:gd name="T12" fmla="*/ 65 w 71"/>
                <a:gd name="T13" fmla="*/ 32 h 47"/>
                <a:gd name="T14" fmla="*/ 69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69" y="12"/>
                  </a:moveTo>
                  <a:lnTo>
                    <a:pt x="69" y="12"/>
                  </a:lnTo>
                  <a:cubicBezTo>
                    <a:pt x="66" y="6"/>
                    <a:pt x="57" y="0"/>
                    <a:pt x="47" y="0"/>
                  </a:cubicBezTo>
                  <a:cubicBezTo>
                    <a:pt x="33" y="19"/>
                    <a:pt x="20" y="32"/>
                    <a:pt x="0" y="44"/>
                  </a:cubicBezTo>
                  <a:cubicBezTo>
                    <a:pt x="1" y="47"/>
                    <a:pt x="8" y="41"/>
                    <a:pt x="12" y="39"/>
                  </a:cubicBezTo>
                  <a:cubicBezTo>
                    <a:pt x="21" y="33"/>
                    <a:pt x="33" y="25"/>
                    <a:pt x="45" y="25"/>
                  </a:cubicBezTo>
                  <a:cubicBezTo>
                    <a:pt x="53" y="24"/>
                    <a:pt x="61" y="27"/>
                    <a:pt x="65" y="32"/>
                  </a:cubicBezTo>
                  <a:cubicBezTo>
                    <a:pt x="70" y="28"/>
                    <a:pt x="71" y="18"/>
                    <a:pt x="69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92" name="Freeform 1620"/>
            <p:cNvSpPr>
              <a:spLocks/>
            </p:cNvSpPr>
            <p:nvPr userDrawn="1"/>
          </p:nvSpPr>
          <p:spPr bwMode="auto">
            <a:xfrm>
              <a:off x="418" y="222"/>
              <a:ext cx="43" cy="38"/>
            </a:xfrm>
            <a:custGeom>
              <a:avLst/>
              <a:gdLst>
                <a:gd name="T0" fmla="*/ 87 w 94"/>
                <a:gd name="T1" fmla="*/ 0 h 83"/>
                <a:gd name="T2" fmla="*/ 87 w 94"/>
                <a:gd name="T3" fmla="*/ 0 h 83"/>
                <a:gd name="T4" fmla="*/ 0 w 94"/>
                <a:gd name="T5" fmla="*/ 75 h 83"/>
                <a:gd name="T6" fmla="*/ 19 w 94"/>
                <a:gd name="T7" fmla="*/ 71 h 83"/>
                <a:gd name="T8" fmla="*/ 61 w 94"/>
                <a:gd name="T9" fmla="*/ 41 h 83"/>
                <a:gd name="T10" fmla="*/ 23 w 94"/>
                <a:gd name="T11" fmla="*/ 76 h 83"/>
                <a:gd name="T12" fmla="*/ 21 w 94"/>
                <a:gd name="T13" fmla="*/ 83 h 83"/>
                <a:gd name="T14" fmla="*/ 75 w 94"/>
                <a:gd name="T15" fmla="*/ 46 h 83"/>
                <a:gd name="T16" fmla="*/ 87 w 94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83">
                  <a:moveTo>
                    <a:pt x="87" y="0"/>
                  </a:moveTo>
                  <a:lnTo>
                    <a:pt x="87" y="0"/>
                  </a:lnTo>
                  <a:cubicBezTo>
                    <a:pt x="77" y="6"/>
                    <a:pt x="37" y="50"/>
                    <a:pt x="0" y="75"/>
                  </a:cubicBezTo>
                  <a:cubicBezTo>
                    <a:pt x="6" y="73"/>
                    <a:pt x="13" y="71"/>
                    <a:pt x="19" y="71"/>
                  </a:cubicBezTo>
                  <a:cubicBezTo>
                    <a:pt x="21" y="69"/>
                    <a:pt x="48" y="49"/>
                    <a:pt x="61" y="41"/>
                  </a:cubicBezTo>
                  <a:cubicBezTo>
                    <a:pt x="51" y="54"/>
                    <a:pt x="28" y="71"/>
                    <a:pt x="23" y="76"/>
                  </a:cubicBezTo>
                  <a:cubicBezTo>
                    <a:pt x="22" y="77"/>
                    <a:pt x="22" y="80"/>
                    <a:pt x="21" y="83"/>
                  </a:cubicBezTo>
                  <a:cubicBezTo>
                    <a:pt x="34" y="74"/>
                    <a:pt x="58" y="62"/>
                    <a:pt x="75" y="46"/>
                  </a:cubicBezTo>
                  <a:cubicBezTo>
                    <a:pt x="86" y="35"/>
                    <a:pt x="94" y="17"/>
                    <a:pt x="8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93" name="Freeform 1621"/>
            <p:cNvSpPr>
              <a:spLocks/>
            </p:cNvSpPr>
            <p:nvPr userDrawn="1"/>
          </p:nvSpPr>
          <p:spPr bwMode="auto">
            <a:xfrm>
              <a:off x="354" y="220"/>
              <a:ext cx="34" cy="40"/>
            </a:xfrm>
            <a:custGeom>
              <a:avLst/>
              <a:gdLst>
                <a:gd name="T0" fmla="*/ 73 w 75"/>
                <a:gd name="T1" fmla="*/ 6 h 89"/>
                <a:gd name="T2" fmla="*/ 73 w 75"/>
                <a:gd name="T3" fmla="*/ 6 h 89"/>
                <a:gd name="T4" fmla="*/ 69 w 75"/>
                <a:gd name="T5" fmla="*/ 3 h 89"/>
                <a:gd name="T6" fmla="*/ 53 w 75"/>
                <a:gd name="T7" fmla="*/ 28 h 89"/>
                <a:gd name="T8" fmla="*/ 31 w 75"/>
                <a:gd name="T9" fmla="*/ 42 h 89"/>
                <a:gd name="T10" fmla="*/ 7 w 75"/>
                <a:gd name="T11" fmla="*/ 62 h 89"/>
                <a:gd name="T12" fmla="*/ 1 w 75"/>
                <a:gd name="T13" fmla="*/ 89 h 89"/>
                <a:gd name="T14" fmla="*/ 29 w 75"/>
                <a:gd name="T15" fmla="*/ 48 h 89"/>
                <a:gd name="T16" fmla="*/ 58 w 75"/>
                <a:gd name="T17" fmla="*/ 25 h 89"/>
                <a:gd name="T18" fmla="*/ 73 w 75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89">
                  <a:moveTo>
                    <a:pt x="73" y="6"/>
                  </a:moveTo>
                  <a:lnTo>
                    <a:pt x="73" y="6"/>
                  </a:lnTo>
                  <a:cubicBezTo>
                    <a:pt x="75" y="2"/>
                    <a:pt x="70" y="0"/>
                    <a:pt x="69" y="3"/>
                  </a:cubicBezTo>
                  <a:cubicBezTo>
                    <a:pt x="64" y="13"/>
                    <a:pt x="59" y="22"/>
                    <a:pt x="53" y="28"/>
                  </a:cubicBezTo>
                  <a:cubicBezTo>
                    <a:pt x="47" y="33"/>
                    <a:pt x="38" y="39"/>
                    <a:pt x="31" y="42"/>
                  </a:cubicBezTo>
                  <a:cubicBezTo>
                    <a:pt x="23" y="46"/>
                    <a:pt x="11" y="55"/>
                    <a:pt x="7" y="62"/>
                  </a:cubicBezTo>
                  <a:cubicBezTo>
                    <a:pt x="3" y="69"/>
                    <a:pt x="0" y="79"/>
                    <a:pt x="1" y="89"/>
                  </a:cubicBezTo>
                  <a:cubicBezTo>
                    <a:pt x="4" y="75"/>
                    <a:pt x="16" y="56"/>
                    <a:pt x="29" y="48"/>
                  </a:cubicBezTo>
                  <a:cubicBezTo>
                    <a:pt x="41" y="41"/>
                    <a:pt x="51" y="34"/>
                    <a:pt x="58" y="25"/>
                  </a:cubicBezTo>
                  <a:cubicBezTo>
                    <a:pt x="63" y="19"/>
                    <a:pt x="69" y="13"/>
                    <a:pt x="7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94" name="Freeform 1622"/>
            <p:cNvSpPr>
              <a:spLocks/>
            </p:cNvSpPr>
            <p:nvPr userDrawn="1"/>
          </p:nvSpPr>
          <p:spPr bwMode="auto">
            <a:xfrm>
              <a:off x="346" y="218"/>
              <a:ext cx="38" cy="24"/>
            </a:xfrm>
            <a:custGeom>
              <a:avLst/>
              <a:gdLst>
                <a:gd name="T0" fmla="*/ 84 w 86"/>
                <a:gd name="T1" fmla="*/ 1 h 53"/>
                <a:gd name="T2" fmla="*/ 84 w 86"/>
                <a:gd name="T3" fmla="*/ 1 h 53"/>
                <a:gd name="T4" fmla="*/ 7 w 86"/>
                <a:gd name="T5" fmla="*/ 2 h 53"/>
                <a:gd name="T6" fmla="*/ 0 w 86"/>
                <a:gd name="T7" fmla="*/ 0 h 53"/>
                <a:gd name="T8" fmla="*/ 8 w 86"/>
                <a:gd name="T9" fmla="*/ 6 h 53"/>
                <a:gd name="T10" fmla="*/ 55 w 86"/>
                <a:gd name="T11" fmla="*/ 12 h 53"/>
                <a:gd name="T12" fmla="*/ 79 w 86"/>
                <a:gd name="T13" fmla="*/ 10 h 53"/>
                <a:gd name="T14" fmla="*/ 72 w 86"/>
                <a:gd name="T15" fmla="*/ 23 h 53"/>
                <a:gd name="T16" fmla="*/ 55 w 86"/>
                <a:gd name="T17" fmla="*/ 16 h 53"/>
                <a:gd name="T18" fmla="*/ 27 w 86"/>
                <a:gd name="T19" fmla="*/ 14 h 53"/>
                <a:gd name="T20" fmla="*/ 4 w 86"/>
                <a:gd name="T21" fmla="*/ 15 h 53"/>
                <a:gd name="T22" fmla="*/ 39 w 86"/>
                <a:gd name="T23" fmla="*/ 18 h 53"/>
                <a:gd name="T24" fmla="*/ 16 w 86"/>
                <a:gd name="T25" fmla="*/ 50 h 53"/>
                <a:gd name="T26" fmla="*/ 50 w 86"/>
                <a:gd name="T27" fmla="*/ 21 h 53"/>
                <a:gd name="T28" fmla="*/ 26 w 86"/>
                <a:gd name="T29" fmla="*/ 53 h 53"/>
                <a:gd name="T30" fmla="*/ 59 w 86"/>
                <a:gd name="T31" fmla="*/ 27 h 53"/>
                <a:gd name="T32" fmla="*/ 46 w 86"/>
                <a:gd name="T33" fmla="*/ 45 h 53"/>
                <a:gd name="T34" fmla="*/ 67 w 86"/>
                <a:gd name="T35" fmla="*/ 32 h 53"/>
                <a:gd name="T36" fmla="*/ 85 w 86"/>
                <a:gd name="T37" fmla="*/ 4 h 53"/>
                <a:gd name="T38" fmla="*/ 84 w 86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" h="53">
                  <a:moveTo>
                    <a:pt x="84" y="1"/>
                  </a:moveTo>
                  <a:lnTo>
                    <a:pt x="84" y="1"/>
                  </a:lnTo>
                  <a:cubicBezTo>
                    <a:pt x="70" y="1"/>
                    <a:pt x="25" y="2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  <a:cubicBezTo>
                    <a:pt x="2" y="2"/>
                    <a:pt x="6" y="4"/>
                    <a:pt x="8" y="6"/>
                  </a:cubicBezTo>
                  <a:cubicBezTo>
                    <a:pt x="22" y="12"/>
                    <a:pt x="38" y="14"/>
                    <a:pt x="55" y="12"/>
                  </a:cubicBezTo>
                  <a:cubicBezTo>
                    <a:pt x="59" y="11"/>
                    <a:pt x="70" y="7"/>
                    <a:pt x="79" y="10"/>
                  </a:cubicBezTo>
                  <a:cubicBezTo>
                    <a:pt x="79" y="14"/>
                    <a:pt x="74" y="21"/>
                    <a:pt x="72" y="23"/>
                  </a:cubicBezTo>
                  <a:cubicBezTo>
                    <a:pt x="67" y="19"/>
                    <a:pt x="62" y="18"/>
                    <a:pt x="55" y="16"/>
                  </a:cubicBezTo>
                  <a:cubicBezTo>
                    <a:pt x="47" y="13"/>
                    <a:pt x="37" y="13"/>
                    <a:pt x="27" y="14"/>
                  </a:cubicBezTo>
                  <a:cubicBezTo>
                    <a:pt x="20" y="15"/>
                    <a:pt x="11" y="16"/>
                    <a:pt x="4" y="15"/>
                  </a:cubicBezTo>
                  <a:cubicBezTo>
                    <a:pt x="12" y="21"/>
                    <a:pt x="26" y="22"/>
                    <a:pt x="39" y="18"/>
                  </a:cubicBezTo>
                  <a:cubicBezTo>
                    <a:pt x="29" y="25"/>
                    <a:pt x="18" y="37"/>
                    <a:pt x="16" y="50"/>
                  </a:cubicBezTo>
                  <a:cubicBezTo>
                    <a:pt x="25" y="38"/>
                    <a:pt x="37" y="28"/>
                    <a:pt x="50" y="21"/>
                  </a:cubicBezTo>
                  <a:cubicBezTo>
                    <a:pt x="40" y="30"/>
                    <a:pt x="30" y="45"/>
                    <a:pt x="26" y="53"/>
                  </a:cubicBezTo>
                  <a:cubicBezTo>
                    <a:pt x="36" y="47"/>
                    <a:pt x="51" y="36"/>
                    <a:pt x="59" y="27"/>
                  </a:cubicBezTo>
                  <a:cubicBezTo>
                    <a:pt x="57" y="32"/>
                    <a:pt x="51" y="40"/>
                    <a:pt x="46" y="45"/>
                  </a:cubicBezTo>
                  <a:cubicBezTo>
                    <a:pt x="49" y="44"/>
                    <a:pt x="59" y="39"/>
                    <a:pt x="67" y="32"/>
                  </a:cubicBezTo>
                  <a:cubicBezTo>
                    <a:pt x="73" y="26"/>
                    <a:pt x="82" y="13"/>
                    <a:pt x="85" y="4"/>
                  </a:cubicBezTo>
                  <a:cubicBezTo>
                    <a:pt x="86" y="2"/>
                    <a:pt x="85" y="1"/>
                    <a:pt x="8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95" name="Freeform 1623"/>
            <p:cNvSpPr>
              <a:spLocks/>
            </p:cNvSpPr>
            <p:nvPr userDrawn="1"/>
          </p:nvSpPr>
          <p:spPr bwMode="auto">
            <a:xfrm>
              <a:off x="420" y="199"/>
              <a:ext cx="32" cy="55"/>
            </a:xfrm>
            <a:custGeom>
              <a:avLst/>
              <a:gdLst>
                <a:gd name="T0" fmla="*/ 57 w 71"/>
                <a:gd name="T1" fmla="*/ 0 h 121"/>
                <a:gd name="T2" fmla="*/ 57 w 71"/>
                <a:gd name="T3" fmla="*/ 0 h 121"/>
                <a:gd name="T4" fmla="*/ 4 w 71"/>
                <a:gd name="T5" fmla="*/ 84 h 121"/>
                <a:gd name="T6" fmla="*/ 7 w 71"/>
                <a:gd name="T7" fmla="*/ 95 h 121"/>
                <a:gd name="T8" fmla="*/ 46 w 71"/>
                <a:gd name="T9" fmla="*/ 47 h 121"/>
                <a:gd name="T10" fmla="*/ 8 w 71"/>
                <a:gd name="T11" fmla="*/ 104 h 121"/>
                <a:gd name="T12" fmla="*/ 0 w 71"/>
                <a:gd name="T13" fmla="*/ 121 h 121"/>
                <a:gd name="T14" fmla="*/ 64 w 71"/>
                <a:gd name="T15" fmla="*/ 40 h 121"/>
                <a:gd name="T16" fmla="*/ 57 w 71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21">
                  <a:moveTo>
                    <a:pt x="57" y="0"/>
                  </a:moveTo>
                  <a:lnTo>
                    <a:pt x="57" y="0"/>
                  </a:lnTo>
                  <a:cubicBezTo>
                    <a:pt x="52" y="12"/>
                    <a:pt x="23" y="63"/>
                    <a:pt x="4" y="84"/>
                  </a:cubicBezTo>
                  <a:cubicBezTo>
                    <a:pt x="6" y="87"/>
                    <a:pt x="7" y="91"/>
                    <a:pt x="7" y="95"/>
                  </a:cubicBezTo>
                  <a:cubicBezTo>
                    <a:pt x="19" y="83"/>
                    <a:pt x="33" y="62"/>
                    <a:pt x="46" y="47"/>
                  </a:cubicBezTo>
                  <a:cubicBezTo>
                    <a:pt x="38" y="67"/>
                    <a:pt x="18" y="94"/>
                    <a:pt x="8" y="104"/>
                  </a:cubicBezTo>
                  <a:cubicBezTo>
                    <a:pt x="7" y="108"/>
                    <a:pt x="4" y="116"/>
                    <a:pt x="0" y="121"/>
                  </a:cubicBezTo>
                  <a:cubicBezTo>
                    <a:pt x="26" y="101"/>
                    <a:pt x="56" y="64"/>
                    <a:pt x="64" y="40"/>
                  </a:cubicBezTo>
                  <a:cubicBezTo>
                    <a:pt x="71" y="17"/>
                    <a:pt x="65" y="6"/>
                    <a:pt x="5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96" name="Freeform 1624"/>
            <p:cNvSpPr>
              <a:spLocks/>
            </p:cNvSpPr>
            <p:nvPr userDrawn="1"/>
          </p:nvSpPr>
          <p:spPr bwMode="auto">
            <a:xfrm>
              <a:off x="353" y="278"/>
              <a:ext cx="4" cy="5"/>
            </a:xfrm>
            <a:custGeom>
              <a:avLst/>
              <a:gdLst>
                <a:gd name="T0" fmla="*/ 0 w 9"/>
                <a:gd name="T1" fmla="*/ 0 h 11"/>
                <a:gd name="T2" fmla="*/ 0 w 9"/>
                <a:gd name="T3" fmla="*/ 0 h 11"/>
                <a:gd name="T4" fmla="*/ 9 w 9"/>
                <a:gd name="T5" fmla="*/ 11 h 11"/>
                <a:gd name="T6" fmla="*/ 0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0" y="0"/>
                  </a:moveTo>
                  <a:lnTo>
                    <a:pt x="0" y="0"/>
                  </a:lnTo>
                  <a:cubicBezTo>
                    <a:pt x="2" y="4"/>
                    <a:pt x="4" y="8"/>
                    <a:pt x="9" y="11"/>
                  </a:cubicBezTo>
                  <a:cubicBezTo>
                    <a:pt x="5" y="7"/>
                    <a:pt x="4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97" name="Freeform 1625"/>
            <p:cNvSpPr>
              <a:spLocks/>
            </p:cNvSpPr>
            <p:nvPr userDrawn="1"/>
          </p:nvSpPr>
          <p:spPr bwMode="auto">
            <a:xfrm>
              <a:off x="368" y="285"/>
              <a:ext cx="6" cy="7"/>
            </a:xfrm>
            <a:custGeom>
              <a:avLst/>
              <a:gdLst>
                <a:gd name="T0" fmla="*/ 11 w 13"/>
                <a:gd name="T1" fmla="*/ 0 h 15"/>
                <a:gd name="T2" fmla="*/ 11 w 13"/>
                <a:gd name="T3" fmla="*/ 0 h 15"/>
                <a:gd name="T4" fmla="*/ 0 w 13"/>
                <a:gd name="T5" fmla="*/ 4 h 15"/>
                <a:gd name="T6" fmla="*/ 9 w 13"/>
                <a:gd name="T7" fmla="*/ 4 h 15"/>
                <a:gd name="T8" fmla="*/ 3 w 13"/>
                <a:gd name="T9" fmla="*/ 15 h 15"/>
                <a:gd name="T10" fmla="*/ 11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lnTo>
                    <a:pt x="11" y="0"/>
                  </a:lnTo>
                  <a:cubicBezTo>
                    <a:pt x="9" y="2"/>
                    <a:pt x="4" y="4"/>
                    <a:pt x="0" y="4"/>
                  </a:cubicBezTo>
                  <a:cubicBezTo>
                    <a:pt x="4" y="5"/>
                    <a:pt x="6" y="5"/>
                    <a:pt x="9" y="4"/>
                  </a:cubicBezTo>
                  <a:cubicBezTo>
                    <a:pt x="9" y="6"/>
                    <a:pt x="8" y="12"/>
                    <a:pt x="3" y="15"/>
                  </a:cubicBezTo>
                  <a:cubicBezTo>
                    <a:pt x="9" y="13"/>
                    <a:pt x="13" y="4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98" name="Freeform 1626"/>
            <p:cNvSpPr>
              <a:spLocks/>
            </p:cNvSpPr>
            <p:nvPr userDrawn="1"/>
          </p:nvSpPr>
          <p:spPr bwMode="auto">
            <a:xfrm>
              <a:off x="390" y="230"/>
              <a:ext cx="3" cy="4"/>
            </a:xfrm>
            <a:custGeom>
              <a:avLst/>
              <a:gdLst>
                <a:gd name="T0" fmla="*/ 3 w 8"/>
                <a:gd name="T1" fmla="*/ 1 h 7"/>
                <a:gd name="T2" fmla="*/ 3 w 8"/>
                <a:gd name="T3" fmla="*/ 1 h 7"/>
                <a:gd name="T4" fmla="*/ 3 w 8"/>
                <a:gd name="T5" fmla="*/ 4 h 7"/>
                <a:gd name="T6" fmla="*/ 1 w 8"/>
                <a:gd name="T7" fmla="*/ 5 h 7"/>
                <a:gd name="T8" fmla="*/ 8 w 8"/>
                <a:gd name="T9" fmla="*/ 7 h 7"/>
                <a:gd name="T10" fmla="*/ 3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3" y="1"/>
                  </a:moveTo>
                  <a:lnTo>
                    <a:pt x="3" y="1"/>
                  </a:lnTo>
                  <a:cubicBezTo>
                    <a:pt x="1" y="0"/>
                    <a:pt x="3" y="3"/>
                    <a:pt x="3" y="4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4" y="5"/>
                    <a:pt x="6" y="6"/>
                    <a:pt x="8" y="7"/>
                  </a:cubicBezTo>
                  <a:cubicBezTo>
                    <a:pt x="7" y="5"/>
                    <a:pt x="7" y="2"/>
                    <a:pt x="3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99" name="Freeform 1627"/>
            <p:cNvSpPr>
              <a:spLocks/>
            </p:cNvSpPr>
            <p:nvPr userDrawn="1"/>
          </p:nvSpPr>
          <p:spPr bwMode="auto">
            <a:xfrm>
              <a:off x="414" y="221"/>
              <a:ext cx="2" cy="3"/>
            </a:xfrm>
            <a:custGeom>
              <a:avLst/>
              <a:gdLst>
                <a:gd name="T0" fmla="*/ 0 w 4"/>
                <a:gd name="T1" fmla="*/ 0 h 6"/>
                <a:gd name="T2" fmla="*/ 0 w 4"/>
                <a:gd name="T3" fmla="*/ 0 h 6"/>
                <a:gd name="T4" fmla="*/ 2 w 4"/>
                <a:gd name="T5" fmla="*/ 6 h 6"/>
                <a:gd name="T6" fmla="*/ 0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2" y="3"/>
                    <a:pt x="2" y="6"/>
                  </a:cubicBezTo>
                  <a:cubicBezTo>
                    <a:pt x="4" y="4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00" name="Freeform 1628"/>
            <p:cNvSpPr>
              <a:spLocks/>
            </p:cNvSpPr>
            <p:nvPr userDrawn="1"/>
          </p:nvSpPr>
          <p:spPr bwMode="auto">
            <a:xfrm>
              <a:off x="437" y="201"/>
              <a:ext cx="16" cy="29"/>
            </a:xfrm>
            <a:custGeom>
              <a:avLst/>
              <a:gdLst>
                <a:gd name="T0" fmla="*/ 20 w 36"/>
                <a:gd name="T1" fmla="*/ 0 h 63"/>
                <a:gd name="T2" fmla="*/ 20 w 36"/>
                <a:gd name="T3" fmla="*/ 0 h 63"/>
                <a:gd name="T4" fmla="*/ 0 w 36"/>
                <a:gd name="T5" fmla="*/ 36 h 63"/>
                <a:gd name="T6" fmla="*/ 20 w 36"/>
                <a:gd name="T7" fmla="*/ 5 h 63"/>
                <a:gd name="T8" fmla="*/ 9 w 36"/>
                <a:gd name="T9" fmla="*/ 63 h 63"/>
                <a:gd name="T10" fmla="*/ 20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20" y="0"/>
                  </a:moveTo>
                  <a:lnTo>
                    <a:pt x="20" y="0"/>
                  </a:lnTo>
                  <a:cubicBezTo>
                    <a:pt x="17" y="5"/>
                    <a:pt x="6" y="25"/>
                    <a:pt x="0" y="36"/>
                  </a:cubicBezTo>
                  <a:cubicBezTo>
                    <a:pt x="7" y="26"/>
                    <a:pt x="17" y="12"/>
                    <a:pt x="20" y="5"/>
                  </a:cubicBezTo>
                  <a:cubicBezTo>
                    <a:pt x="30" y="20"/>
                    <a:pt x="15" y="48"/>
                    <a:pt x="9" y="63"/>
                  </a:cubicBezTo>
                  <a:cubicBezTo>
                    <a:pt x="18" y="49"/>
                    <a:pt x="36" y="15"/>
                    <a:pt x="2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01" name="Freeform 1629"/>
            <p:cNvSpPr>
              <a:spLocks/>
            </p:cNvSpPr>
            <p:nvPr userDrawn="1"/>
          </p:nvSpPr>
          <p:spPr bwMode="auto">
            <a:xfrm>
              <a:off x="444" y="247"/>
              <a:ext cx="17" cy="15"/>
            </a:xfrm>
            <a:custGeom>
              <a:avLst/>
              <a:gdLst>
                <a:gd name="T0" fmla="*/ 38 w 39"/>
                <a:gd name="T1" fmla="*/ 0 h 34"/>
                <a:gd name="T2" fmla="*/ 38 w 39"/>
                <a:gd name="T3" fmla="*/ 0 h 34"/>
                <a:gd name="T4" fmla="*/ 0 w 39"/>
                <a:gd name="T5" fmla="*/ 14 h 34"/>
                <a:gd name="T6" fmla="*/ 35 w 39"/>
                <a:gd name="T7" fmla="*/ 3 h 34"/>
                <a:gd name="T8" fmla="*/ 9 w 39"/>
                <a:gd name="T9" fmla="*/ 34 h 34"/>
                <a:gd name="T10" fmla="*/ 38 w 39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34">
                  <a:moveTo>
                    <a:pt x="38" y="0"/>
                  </a:moveTo>
                  <a:lnTo>
                    <a:pt x="38" y="0"/>
                  </a:lnTo>
                  <a:cubicBezTo>
                    <a:pt x="26" y="1"/>
                    <a:pt x="10" y="7"/>
                    <a:pt x="0" y="14"/>
                  </a:cubicBezTo>
                  <a:cubicBezTo>
                    <a:pt x="7" y="10"/>
                    <a:pt x="25" y="4"/>
                    <a:pt x="35" y="3"/>
                  </a:cubicBezTo>
                  <a:cubicBezTo>
                    <a:pt x="31" y="21"/>
                    <a:pt x="19" y="27"/>
                    <a:pt x="9" y="34"/>
                  </a:cubicBezTo>
                  <a:cubicBezTo>
                    <a:pt x="20" y="28"/>
                    <a:pt x="39" y="14"/>
                    <a:pt x="3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02" name="Freeform 1630"/>
            <p:cNvSpPr>
              <a:spLocks/>
            </p:cNvSpPr>
            <p:nvPr userDrawn="1"/>
          </p:nvSpPr>
          <p:spPr bwMode="auto">
            <a:xfrm>
              <a:off x="442" y="225"/>
              <a:ext cx="17" cy="21"/>
            </a:xfrm>
            <a:custGeom>
              <a:avLst/>
              <a:gdLst>
                <a:gd name="T0" fmla="*/ 33 w 39"/>
                <a:gd name="T1" fmla="*/ 0 h 48"/>
                <a:gd name="T2" fmla="*/ 33 w 39"/>
                <a:gd name="T3" fmla="*/ 0 h 48"/>
                <a:gd name="T4" fmla="*/ 0 w 39"/>
                <a:gd name="T5" fmla="*/ 31 h 48"/>
                <a:gd name="T6" fmla="*/ 31 w 39"/>
                <a:gd name="T7" fmla="*/ 5 h 48"/>
                <a:gd name="T8" fmla="*/ 12 w 39"/>
                <a:gd name="T9" fmla="*/ 48 h 48"/>
                <a:gd name="T10" fmla="*/ 33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33" y="0"/>
                  </a:moveTo>
                  <a:lnTo>
                    <a:pt x="33" y="0"/>
                  </a:lnTo>
                  <a:cubicBezTo>
                    <a:pt x="28" y="3"/>
                    <a:pt x="7" y="24"/>
                    <a:pt x="0" y="31"/>
                  </a:cubicBezTo>
                  <a:cubicBezTo>
                    <a:pt x="9" y="24"/>
                    <a:pt x="23" y="10"/>
                    <a:pt x="31" y="5"/>
                  </a:cubicBezTo>
                  <a:cubicBezTo>
                    <a:pt x="34" y="24"/>
                    <a:pt x="17" y="42"/>
                    <a:pt x="12" y="48"/>
                  </a:cubicBezTo>
                  <a:cubicBezTo>
                    <a:pt x="22" y="40"/>
                    <a:pt x="39" y="20"/>
                    <a:pt x="3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03" name="Freeform 1631"/>
            <p:cNvSpPr>
              <a:spLocks/>
            </p:cNvSpPr>
            <p:nvPr userDrawn="1"/>
          </p:nvSpPr>
          <p:spPr bwMode="auto">
            <a:xfrm>
              <a:off x="414" y="239"/>
              <a:ext cx="9" cy="19"/>
            </a:xfrm>
            <a:custGeom>
              <a:avLst/>
              <a:gdLst>
                <a:gd name="T0" fmla="*/ 15 w 20"/>
                <a:gd name="T1" fmla="*/ 0 h 41"/>
                <a:gd name="T2" fmla="*/ 15 w 20"/>
                <a:gd name="T3" fmla="*/ 0 h 41"/>
                <a:gd name="T4" fmla="*/ 5 w 20"/>
                <a:gd name="T5" fmla="*/ 16 h 41"/>
                <a:gd name="T6" fmla="*/ 14 w 20"/>
                <a:gd name="T7" fmla="*/ 8 h 41"/>
                <a:gd name="T8" fmla="*/ 0 w 20"/>
                <a:gd name="T9" fmla="*/ 41 h 41"/>
                <a:gd name="T10" fmla="*/ 1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15" y="0"/>
                  </a:moveTo>
                  <a:lnTo>
                    <a:pt x="15" y="0"/>
                  </a:lnTo>
                  <a:cubicBezTo>
                    <a:pt x="12" y="6"/>
                    <a:pt x="9" y="11"/>
                    <a:pt x="5" y="16"/>
                  </a:cubicBezTo>
                  <a:cubicBezTo>
                    <a:pt x="8" y="14"/>
                    <a:pt x="13" y="9"/>
                    <a:pt x="14" y="8"/>
                  </a:cubicBezTo>
                  <a:cubicBezTo>
                    <a:pt x="16" y="17"/>
                    <a:pt x="7" y="34"/>
                    <a:pt x="0" y="41"/>
                  </a:cubicBezTo>
                  <a:cubicBezTo>
                    <a:pt x="15" y="29"/>
                    <a:pt x="20" y="11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04" name="Freeform 1632"/>
            <p:cNvSpPr>
              <a:spLocks/>
            </p:cNvSpPr>
            <p:nvPr userDrawn="1"/>
          </p:nvSpPr>
          <p:spPr bwMode="auto">
            <a:xfrm>
              <a:off x="415" y="257"/>
              <a:ext cx="11" cy="11"/>
            </a:xfrm>
            <a:custGeom>
              <a:avLst/>
              <a:gdLst>
                <a:gd name="T0" fmla="*/ 22 w 23"/>
                <a:gd name="T1" fmla="*/ 0 h 23"/>
                <a:gd name="T2" fmla="*/ 22 w 23"/>
                <a:gd name="T3" fmla="*/ 0 h 23"/>
                <a:gd name="T4" fmla="*/ 0 w 23"/>
                <a:gd name="T5" fmla="*/ 10 h 23"/>
                <a:gd name="T6" fmla="*/ 19 w 23"/>
                <a:gd name="T7" fmla="*/ 3 h 23"/>
                <a:gd name="T8" fmla="*/ 8 w 23"/>
                <a:gd name="T9" fmla="*/ 23 h 23"/>
                <a:gd name="T10" fmla="*/ 22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22" y="0"/>
                  </a:moveTo>
                  <a:lnTo>
                    <a:pt x="22" y="0"/>
                  </a:lnTo>
                  <a:cubicBezTo>
                    <a:pt x="16" y="0"/>
                    <a:pt x="2" y="7"/>
                    <a:pt x="0" y="10"/>
                  </a:cubicBezTo>
                  <a:cubicBezTo>
                    <a:pt x="6" y="7"/>
                    <a:pt x="12" y="4"/>
                    <a:pt x="19" y="3"/>
                  </a:cubicBezTo>
                  <a:cubicBezTo>
                    <a:pt x="19" y="8"/>
                    <a:pt x="13" y="17"/>
                    <a:pt x="8" y="23"/>
                  </a:cubicBezTo>
                  <a:cubicBezTo>
                    <a:pt x="17" y="17"/>
                    <a:pt x="23" y="6"/>
                    <a:pt x="2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05" name="Freeform 1633"/>
            <p:cNvSpPr>
              <a:spLocks/>
            </p:cNvSpPr>
            <p:nvPr userDrawn="1"/>
          </p:nvSpPr>
          <p:spPr bwMode="auto">
            <a:xfrm>
              <a:off x="448" y="263"/>
              <a:ext cx="15" cy="13"/>
            </a:xfrm>
            <a:custGeom>
              <a:avLst/>
              <a:gdLst>
                <a:gd name="T0" fmla="*/ 35 w 35"/>
                <a:gd name="T1" fmla="*/ 1 h 28"/>
                <a:gd name="T2" fmla="*/ 35 w 35"/>
                <a:gd name="T3" fmla="*/ 1 h 28"/>
                <a:gd name="T4" fmla="*/ 0 w 35"/>
                <a:gd name="T5" fmla="*/ 8 h 28"/>
                <a:gd name="T6" fmla="*/ 30 w 35"/>
                <a:gd name="T7" fmla="*/ 4 h 28"/>
                <a:gd name="T8" fmla="*/ 1 w 35"/>
                <a:gd name="T9" fmla="*/ 28 h 28"/>
                <a:gd name="T10" fmla="*/ 35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35" y="1"/>
                  </a:moveTo>
                  <a:lnTo>
                    <a:pt x="35" y="1"/>
                  </a:lnTo>
                  <a:cubicBezTo>
                    <a:pt x="23" y="0"/>
                    <a:pt x="7" y="4"/>
                    <a:pt x="0" y="8"/>
                  </a:cubicBezTo>
                  <a:cubicBezTo>
                    <a:pt x="11" y="6"/>
                    <a:pt x="16" y="3"/>
                    <a:pt x="30" y="4"/>
                  </a:cubicBezTo>
                  <a:cubicBezTo>
                    <a:pt x="27" y="11"/>
                    <a:pt x="13" y="23"/>
                    <a:pt x="1" y="28"/>
                  </a:cubicBezTo>
                  <a:cubicBezTo>
                    <a:pt x="20" y="22"/>
                    <a:pt x="33" y="9"/>
                    <a:pt x="3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06" name="Freeform 1634"/>
            <p:cNvSpPr>
              <a:spLocks/>
            </p:cNvSpPr>
            <p:nvPr userDrawn="1"/>
          </p:nvSpPr>
          <p:spPr bwMode="auto">
            <a:xfrm>
              <a:off x="420" y="269"/>
              <a:ext cx="10" cy="9"/>
            </a:xfrm>
            <a:custGeom>
              <a:avLst/>
              <a:gdLst>
                <a:gd name="T0" fmla="*/ 0 w 22"/>
                <a:gd name="T1" fmla="*/ 5 h 20"/>
                <a:gd name="T2" fmla="*/ 0 w 22"/>
                <a:gd name="T3" fmla="*/ 5 h 20"/>
                <a:gd name="T4" fmla="*/ 19 w 22"/>
                <a:gd name="T5" fmla="*/ 6 h 20"/>
                <a:gd name="T6" fmla="*/ 5 w 22"/>
                <a:gd name="T7" fmla="*/ 20 h 20"/>
                <a:gd name="T8" fmla="*/ 22 w 22"/>
                <a:gd name="T9" fmla="*/ 5 h 20"/>
                <a:gd name="T10" fmla="*/ 0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0" y="5"/>
                  </a:moveTo>
                  <a:lnTo>
                    <a:pt x="0" y="5"/>
                  </a:lnTo>
                  <a:cubicBezTo>
                    <a:pt x="6" y="3"/>
                    <a:pt x="11" y="2"/>
                    <a:pt x="19" y="6"/>
                  </a:cubicBezTo>
                  <a:cubicBezTo>
                    <a:pt x="17" y="12"/>
                    <a:pt x="10" y="18"/>
                    <a:pt x="5" y="20"/>
                  </a:cubicBezTo>
                  <a:cubicBezTo>
                    <a:pt x="12" y="19"/>
                    <a:pt x="20" y="13"/>
                    <a:pt x="22" y="5"/>
                  </a:cubicBezTo>
                  <a:cubicBezTo>
                    <a:pt x="14" y="0"/>
                    <a:pt x="5" y="2"/>
                    <a:pt x="0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07" name="Freeform 1635"/>
            <p:cNvSpPr>
              <a:spLocks/>
            </p:cNvSpPr>
            <p:nvPr userDrawn="1"/>
          </p:nvSpPr>
          <p:spPr bwMode="auto">
            <a:xfrm>
              <a:off x="409" y="276"/>
              <a:ext cx="7" cy="3"/>
            </a:xfrm>
            <a:custGeom>
              <a:avLst/>
              <a:gdLst>
                <a:gd name="T0" fmla="*/ 15 w 15"/>
                <a:gd name="T1" fmla="*/ 0 h 6"/>
                <a:gd name="T2" fmla="*/ 15 w 15"/>
                <a:gd name="T3" fmla="*/ 0 h 6"/>
                <a:gd name="T4" fmla="*/ 1 w 15"/>
                <a:gd name="T5" fmla="*/ 4 h 6"/>
                <a:gd name="T6" fmla="*/ 0 w 15"/>
                <a:gd name="T7" fmla="*/ 6 h 6"/>
                <a:gd name="T8" fmla="*/ 15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15" y="0"/>
                  </a:moveTo>
                  <a:lnTo>
                    <a:pt x="15" y="0"/>
                  </a:lnTo>
                  <a:cubicBezTo>
                    <a:pt x="10" y="1"/>
                    <a:pt x="5" y="2"/>
                    <a:pt x="1" y="4"/>
                  </a:cubicBezTo>
                  <a:lnTo>
                    <a:pt x="0" y="6"/>
                  </a:lnTo>
                  <a:cubicBezTo>
                    <a:pt x="4" y="4"/>
                    <a:pt x="10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08" name="Freeform 1636"/>
            <p:cNvSpPr>
              <a:spLocks/>
            </p:cNvSpPr>
            <p:nvPr userDrawn="1"/>
          </p:nvSpPr>
          <p:spPr bwMode="auto">
            <a:xfrm>
              <a:off x="399" y="273"/>
              <a:ext cx="9" cy="8"/>
            </a:xfrm>
            <a:custGeom>
              <a:avLst/>
              <a:gdLst>
                <a:gd name="T0" fmla="*/ 0 w 19"/>
                <a:gd name="T1" fmla="*/ 4 h 19"/>
                <a:gd name="T2" fmla="*/ 0 w 19"/>
                <a:gd name="T3" fmla="*/ 4 h 19"/>
                <a:gd name="T4" fmla="*/ 15 w 19"/>
                <a:gd name="T5" fmla="*/ 5 h 19"/>
                <a:gd name="T6" fmla="*/ 9 w 19"/>
                <a:gd name="T7" fmla="*/ 19 h 19"/>
                <a:gd name="T8" fmla="*/ 18 w 19"/>
                <a:gd name="T9" fmla="*/ 4 h 19"/>
                <a:gd name="T10" fmla="*/ 0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0" y="4"/>
                  </a:moveTo>
                  <a:lnTo>
                    <a:pt x="0" y="4"/>
                  </a:lnTo>
                  <a:cubicBezTo>
                    <a:pt x="6" y="3"/>
                    <a:pt x="12" y="3"/>
                    <a:pt x="15" y="5"/>
                  </a:cubicBezTo>
                  <a:cubicBezTo>
                    <a:pt x="15" y="10"/>
                    <a:pt x="12" y="16"/>
                    <a:pt x="9" y="19"/>
                  </a:cubicBezTo>
                  <a:cubicBezTo>
                    <a:pt x="14" y="17"/>
                    <a:pt x="19" y="9"/>
                    <a:pt x="18" y="4"/>
                  </a:cubicBezTo>
                  <a:cubicBezTo>
                    <a:pt x="14" y="2"/>
                    <a:pt x="7" y="0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09" name="Freeform 1637"/>
            <p:cNvSpPr>
              <a:spLocks/>
            </p:cNvSpPr>
            <p:nvPr userDrawn="1"/>
          </p:nvSpPr>
          <p:spPr bwMode="auto">
            <a:xfrm>
              <a:off x="399" y="253"/>
              <a:ext cx="8" cy="16"/>
            </a:xfrm>
            <a:custGeom>
              <a:avLst/>
              <a:gdLst>
                <a:gd name="T0" fmla="*/ 15 w 18"/>
                <a:gd name="T1" fmla="*/ 0 h 34"/>
                <a:gd name="T2" fmla="*/ 15 w 18"/>
                <a:gd name="T3" fmla="*/ 0 h 34"/>
                <a:gd name="T4" fmla="*/ 0 w 18"/>
                <a:gd name="T5" fmla="*/ 15 h 34"/>
                <a:gd name="T6" fmla="*/ 13 w 18"/>
                <a:gd name="T7" fmla="*/ 6 h 34"/>
                <a:gd name="T8" fmla="*/ 4 w 18"/>
                <a:gd name="T9" fmla="*/ 34 h 34"/>
                <a:gd name="T10" fmla="*/ 15 w 1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4">
                  <a:moveTo>
                    <a:pt x="15" y="0"/>
                  </a:moveTo>
                  <a:lnTo>
                    <a:pt x="15" y="0"/>
                  </a:lnTo>
                  <a:cubicBezTo>
                    <a:pt x="12" y="4"/>
                    <a:pt x="4" y="12"/>
                    <a:pt x="0" y="15"/>
                  </a:cubicBezTo>
                  <a:cubicBezTo>
                    <a:pt x="5" y="12"/>
                    <a:pt x="9" y="10"/>
                    <a:pt x="13" y="6"/>
                  </a:cubicBezTo>
                  <a:cubicBezTo>
                    <a:pt x="14" y="16"/>
                    <a:pt x="7" y="31"/>
                    <a:pt x="4" y="34"/>
                  </a:cubicBezTo>
                  <a:cubicBezTo>
                    <a:pt x="13" y="26"/>
                    <a:pt x="18" y="13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10" name="Freeform 1638"/>
            <p:cNvSpPr>
              <a:spLocks/>
            </p:cNvSpPr>
            <p:nvPr userDrawn="1"/>
          </p:nvSpPr>
          <p:spPr bwMode="auto">
            <a:xfrm>
              <a:off x="390" y="264"/>
              <a:ext cx="10" cy="9"/>
            </a:xfrm>
            <a:custGeom>
              <a:avLst/>
              <a:gdLst>
                <a:gd name="T0" fmla="*/ 21 w 21"/>
                <a:gd name="T1" fmla="*/ 0 h 21"/>
                <a:gd name="T2" fmla="*/ 21 w 21"/>
                <a:gd name="T3" fmla="*/ 0 h 21"/>
                <a:gd name="T4" fmla="*/ 0 w 21"/>
                <a:gd name="T5" fmla="*/ 18 h 21"/>
                <a:gd name="T6" fmla="*/ 0 w 21"/>
                <a:gd name="T7" fmla="*/ 20 h 21"/>
                <a:gd name="T8" fmla="*/ 2 w 21"/>
                <a:gd name="T9" fmla="*/ 21 h 21"/>
                <a:gd name="T10" fmla="*/ 21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21" y="0"/>
                  </a:moveTo>
                  <a:lnTo>
                    <a:pt x="21" y="0"/>
                  </a:lnTo>
                  <a:cubicBezTo>
                    <a:pt x="12" y="5"/>
                    <a:pt x="0" y="18"/>
                    <a:pt x="0" y="18"/>
                  </a:cubicBezTo>
                  <a:lnTo>
                    <a:pt x="0" y="20"/>
                  </a:lnTo>
                  <a:lnTo>
                    <a:pt x="2" y="21"/>
                  </a:lnTo>
                  <a:cubicBezTo>
                    <a:pt x="2" y="21"/>
                    <a:pt x="17" y="7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11" name="Freeform 1639"/>
            <p:cNvSpPr>
              <a:spLocks/>
            </p:cNvSpPr>
            <p:nvPr userDrawn="1"/>
          </p:nvSpPr>
          <p:spPr bwMode="auto">
            <a:xfrm>
              <a:off x="391" y="268"/>
              <a:ext cx="4" cy="5"/>
            </a:xfrm>
            <a:custGeom>
              <a:avLst/>
              <a:gdLst>
                <a:gd name="T0" fmla="*/ 10 w 10"/>
                <a:gd name="T1" fmla="*/ 0 h 11"/>
                <a:gd name="T2" fmla="*/ 10 w 10"/>
                <a:gd name="T3" fmla="*/ 0 h 11"/>
                <a:gd name="T4" fmla="*/ 0 w 10"/>
                <a:gd name="T5" fmla="*/ 10 h 11"/>
                <a:gd name="T6" fmla="*/ 1 w 10"/>
                <a:gd name="T7" fmla="*/ 11 h 11"/>
                <a:gd name="T8" fmla="*/ 1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10" y="0"/>
                  </a:moveTo>
                  <a:lnTo>
                    <a:pt x="10" y="0"/>
                  </a:lnTo>
                  <a:cubicBezTo>
                    <a:pt x="9" y="0"/>
                    <a:pt x="0" y="10"/>
                    <a:pt x="0" y="10"/>
                  </a:cubicBezTo>
                  <a:lnTo>
                    <a:pt x="1" y="11"/>
                  </a:lnTo>
                  <a:cubicBezTo>
                    <a:pt x="1" y="11"/>
                    <a:pt x="10" y="1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12" name="Freeform 1640"/>
            <p:cNvSpPr>
              <a:spLocks/>
            </p:cNvSpPr>
            <p:nvPr userDrawn="1"/>
          </p:nvSpPr>
          <p:spPr bwMode="auto">
            <a:xfrm>
              <a:off x="394" y="278"/>
              <a:ext cx="7" cy="5"/>
            </a:xfrm>
            <a:custGeom>
              <a:avLst/>
              <a:gdLst>
                <a:gd name="T0" fmla="*/ 15 w 15"/>
                <a:gd name="T1" fmla="*/ 0 h 11"/>
                <a:gd name="T2" fmla="*/ 15 w 15"/>
                <a:gd name="T3" fmla="*/ 0 h 11"/>
                <a:gd name="T4" fmla="*/ 1 w 15"/>
                <a:gd name="T5" fmla="*/ 8 h 11"/>
                <a:gd name="T6" fmla="*/ 0 w 15"/>
                <a:gd name="T7" fmla="*/ 10 h 11"/>
                <a:gd name="T8" fmla="*/ 2 w 15"/>
                <a:gd name="T9" fmla="*/ 11 h 11"/>
                <a:gd name="T10" fmla="*/ 15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15" y="0"/>
                  </a:moveTo>
                  <a:lnTo>
                    <a:pt x="15" y="0"/>
                  </a:lnTo>
                  <a:cubicBezTo>
                    <a:pt x="8" y="3"/>
                    <a:pt x="3" y="6"/>
                    <a:pt x="1" y="8"/>
                  </a:cubicBezTo>
                  <a:cubicBezTo>
                    <a:pt x="0" y="8"/>
                    <a:pt x="0" y="10"/>
                    <a:pt x="0" y="10"/>
                  </a:cubicBezTo>
                  <a:lnTo>
                    <a:pt x="2" y="11"/>
                  </a:lnTo>
                  <a:cubicBezTo>
                    <a:pt x="5" y="9"/>
                    <a:pt x="10" y="5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13" name="Freeform 1641"/>
            <p:cNvSpPr>
              <a:spLocks/>
            </p:cNvSpPr>
            <p:nvPr userDrawn="1"/>
          </p:nvSpPr>
          <p:spPr bwMode="auto">
            <a:xfrm>
              <a:off x="395" y="280"/>
              <a:ext cx="3" cy="2"/>
            </a:xfrm>
            <a:custGeom>
              <a:avLst/>
              <a:gdLst>
                <a:gd name="T0" fmla="*/ 6 w 6"/>
                <a:gd name="T1" fmla="*/ 0 h 4"/>
                <a:gd name="T2" fmla="*/ 6 w 6"/>
                <a:gd name="T3" fmla="*/ 0 h 4"/>
                <a:gd name="T4" fmla="*/ 0 w 6"/>
                <a:gd name="T5" fmla="*/ 3 h 4"/>
                <a:gd name="T6" fmla="*/ 0 w 6"/>
                <a:gd name="T7" fmla="*/ 4 h 4"/>
                <a:gd name="T8" fmla="*/ 6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lnTo>
                    <a:pt x="6" y="0"/>
                  </a:lnTo>
                  <a:cubicBezTo>
                    <a:pt x="4" y="0"/>
                    <a:pt x="0" y="3"/>
                    <a:pt x="0" y="3"/>
                  </a:cubicBezTo>
                  <a:lnTo>
                    <a:pt x="0" y="4"/>
                  </a:lnTo>
                  <a:cubicBezTo>
                    <a:pt x="0" y="4"/>
                    <a:pt x="5" y="1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14" name="Freeform 1642"/>
            <p:cNvSpPr>
              <a:spLocks/>
            </p:cNvSpPr>
            <p:nvPr userDrawn="1"/>
          </p:nvSpPr>
          <p:spPr bwMode="auto">
            <a:xfrm>
              <a:off x="414" y="314"/>
              <a:ext cx="25" cy="28"/>
            </a:xfrm>
            <a:custGeom>
              <a:avLst/>
              <a:gdLst>
                <a:gd name="T0" fmla="*/ 2 w 55"/>
                <a:gd name="T1" fmla="*/ 0 h 63"/>
                <a:gd name="T2" fmla="*/ 2 w 55"/>
                <a:gd name="T3" fmla="*/ 0 h 63"/>
                <a:gd name="T4" fmla="*/ 2 w 55"/>
                <a:gd name="T5" fmla="*/ 5 h 63"/>
                <a:gd name="T6" fmla="*/ 32 w 55"/>
                <a:gd name="T7" fmla="*/ 40 h 63"/>
                <a:gd name="T8" fmla="*/ 1 w 55"/>
                <a:gd name="T9" fmla="*/ 11 h 63"/>
                <a:gd name="T10" fmla="*/ 0 w 55"/>
                <a:gd name="T11" fmla="*/ 17 h 63"/>
                <a:gd name="T12" fmla="*/ 32 w 55"/>
                <a:gd name="T13" fmla="*/ 56 h 63"/>
                <a:gd name="T14" fmla="*/ 52 w 55"/>
                <a:gd name="T15" fmla="*/ 58 h 63"/>
                <a:gd name="T16" fmla="*/ 49 w 55"/>
                <a:gd name="T17" fmla="*/ 40 h 63"/>
                <a:gd name="T18" fmla="*/ 2 w 55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63">
                  <a:moveTo>
                    <a:pt x="2" y="0"/>
                  </a:moveTo>
                  <a:lnTo>
                    <a:pt x="2" y="0"/>
                  </a:lnTo>
                  <a:cubicBezTo>
                    <a:pt x="2" y="2"/>
                    <a:pt x="2" y="4"/>
                    <a:pt x="2" y="5"/>
                  </a:cubicBezTo>
                  <a:cubicBezTo>
                    <a:pt x="5" y="9"/>
                    <a:pt x="25" y="30"/>
                    <a:pt x="32" y="40"/>
                  </a:cubicBezTo>
                  <a:cubicBezTo>
                    <a:pt x="24" y="33"/>
                    <a:pt x="7" y="17"/>
                    <a:pt x="1" y="11"/>
                  </a:cubicBezTo>
                  <a:cubicBezTo>
                    <a:pt x="1" y="11"/>
                    <a:pt x="0" y="14"/>
                    <a:pt x="0" y="17"/>
                  </a:cubicBezTo>
                  <a:cubicBezTo>
                    <a:pt x="0" y="17"/>
                    <a:pt x="28" y="50"/>
                    <a:pt x="32" y="56"/>
                  </a:cubicBezTo>
                  <a:cubicBezTo>
                    <a:pt x="38" y="63"/>
                    <a:pt x="46" y="58"/>
                    <a:pt x="52" y="58"/>
                  </a:cubicBezTo>
                  <a:cubicBezTo>
                    <a:pt x="53" y="52"/>
                    <a:pt x="55" y="47"/>
                    <a:pt x="49" y="40"/>
                  </a:cubicBezTo>
                  <a:cubicBezTo>
                    <a:pt x="46" y="37"/>
                    <a:pt x="7" y="4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15" name="Freeform 1643"/>
            <p:cNvSpPr>
              <a:spLocks/>
            </p:cNvSpPr>
            <p:nvPr userDrawn="1"/>
          </p:nvSpPr>
          <p:spPr bwMode="auto">
            <a:xfrm>
              <a:off x="415" y="310"/>
              <a:ext cx="34" cy="22"/>
            </a:xfrm>
            <a:custGeom>
              <a:avLst/>
              <a:gdLst>
                <a:gd name="T0" fmla="*/ 76 w 76"/>
                <a:gd name="T1" fmla="*/ 39 h 47"/>
                <a:gd name="T2" fmla="*/ 76 w 76"/>
                <a:gd name="T3" fmla="*/ 39 h 47"/>
                <a:gd name="T4" fmla="*/ 57 w 76"/>
                <a:gd name="T5" fmla="*/ 15 h 47"/>
                <a:gd name="T6" fmla="*/ 19 w 76"/>
                <a:gd name="T7" fmla="*/ 0 h 47"/>
                <a:gd name="T8" fmla="*/ 14 w 76"/>
                <a:gd name="T9" fmla="*/ 1 h 47"/>
                <a:gd name="T10" fmla="*/ 48 w 76"/>
                <a:gd name="T11" fmla="*/ 23 h 47"/>
                <a:gd name="T12" fmla="*/ 8 w 76"/>
                <a:gd name="T13" fmla="*/ 3 h 47"/>
                <a:gd name="T14" fmla="*/ 0 w 76"/>
                <a:gd name="T15" fmla="*/ 2 h 47"/>
                <a:gd name="T16" fmla="*/ 51 w 76"/>
                <a:gd name="T17" fmla="*/ 39 h 47"/>
                <a:gd name="T18" fmla="*/ 76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76" y="39"/>
                  </a:moveTo>
                  <a:lnTo>
                    <a:pt x="76" y="39"/>
                  </a:lnTo>
                  <a:cubicBezTo>
                    <a:pt x="74" y="33"/>
                    <a:pt x="74" y="22"/>
                    <a:pt x="57" y="15"/>
                  </a:cubicBezTo>
                  <a:cubicBezTo>
                    <a:pt x="51" y="13"/>
                    <a:pt x="24" y="1"/>
                    <a:pt x="19" y="0"/>
                  </a:cubicBezTo>
                  <a:cubicBezTo>
                    <a:pt x="17" y="0"/>
                    <a:pt x="14" y="1"/>
                    <a:pt x="14" y="1"/>
                  </a:cubicBezTo>
                  <a:cubicBezTo>
                    <a:pt x="18" y="3"/>
                    <a:pt x="37" y="15"/>
                    <a:pt x="48" y="23"/>
                  </a:cubicBezTo>
                  <a:cubicBezTo>
                    <a:pt x="34" y="19"/>
                    <a:pt x="10" y="4"/>
                    <a:pt x="8" y="3"/>
                  </a:cubicBezTo>
                  <a:cubicBezTo>
                    <a:pt x="7" y="3"/>
                    <a:pt x="4" y="4"/>
                    <a:pt x="0" y="2"/>
                  </a:cubicBezTo>
                  <a:cubicBezTo>
                    <a:pt x="7" y="7"/>
                    <a:pt x="41" y="34"/>
                    <a:pt x="51" y="39"/>
                  </a:cubicBezTo>
                  <a:cubicBezTo>
                    <a:pt x="66" y="47"/>
                    <a:pt x="70" y="41"/>
                    <a:pt x="76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16" name="Freeform 1644"/>
            <p:cNvSpPr>
              <a:spLocks/>
            </p:cNvSpPr>
            <p:nvPr userDrawn="1"/>
          </p:nvSpPr>
          <p:spPr bwMode="auto">
            <a:xfrm>
              <a:off x="422" y="302"/>
              <a:ext cx="35" cy="15"/>
            </a:xfrm>
            <a:custGeom>
              <a:avLst/>
              <a:gdLst>
                <a:gd name="T0" fmla="*/ 0 w 78"/>
                <a:gd name="T1" fmla="*/ 0 h 33"/>
                <a:gd name="T2" fmla="*/ 0 w 78"/>
                <a:gd name="T3" fmla="*/ 0 h 33"/>
                <a:gd name="T4" fmla="*/ 3 w 78"/>
                <a:gd name="T5" fmla="*/ 6 h 33"/>
                <a:gd name="T6" fmla="*/ 43 w 78"/>
                <a:gd name="T7" fmla="*/ 17 h 33"/>
                <a:gd name="T8" fmla="*/ 4 w 78"/>
                <a:gd name="T9" fmla="*/ 11 h 33"/>
                <a:gd name="T10" fmla="*/ 5 w 78"/>
                <a:gd name="T11" fmla="*/ 15 h 33"/>
                <a:gd name="T12" fmla="*/ 46 w 78"/>
                <a:gd name="T13" fmla="*/ 29 h 33"/>
                <a:gd name="T14" fmla="*/ 78 w 78"/>
                <a:gd name="T15" fmla="*/ 25 h 33"/>
                <a:gd name="T16" fmla="*/ 54 w 78"/>
                <a:gd name="T17" fmla="*/ 8 h 33"/>
                <a:gd name="T18" fmla="*/ 0 w 78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33">
                  <a:moveTo>
                    <a:pt x="0" y="0"/>
                  </a:moveTo>
                  <a:lnTo>
                    <a:pt x="0" y="0"/>
                  </a:lnTo>
                  <a:cubicBezTo>
                    <a:pt x="1" y="2"/>
                    <a:pt x="2" y="4"/>
                    <a:pt x="3" y="6"/>
                  </a:cubicBezTo>
                  <a:cubicBezTo>
                    <a:pt x="5" y="7"/>
                    <a:pt x="30" y="12"/>
                    <a:pt x="43" y="17"/>
                  </a:cubicBezTo>
                  <a:cubicBezTo>
                    <a:pt x="30" y="17"/>
                    <a:pt x="4" y="11"/>
                    <a:pt x="4" y="11"/>
                  </a:cubicBezTo>
                  <a:cubicBezTo>
                    <a:pt x="4" y="12"/>
                    <a:pt x="5" y="14"/>
                    <a:pt x="5" y="15"/>
                  </a:cubicBezTo>
                  <a:cubicBezTo>
                    <a:pt x="14" y="20"/>
                    <a:pt x="40" y="27"/>
                    <a:pt x="46" y="29"/>
                  </a:cubicBezTo>
                  <a:cubicBezTo>
                    <a:pt x="55" y="33"/>
                    <a:pt x="73" y="31"/>
                    <a:pt x="78" y="25"/>
                  </a:cubicBezTo>
                  <a:cubicBezTo>
                    <a:pt x="74" y="15"/>
                    <a:pt x="63" y="9"/>
                    <a:pt x="54" y="8"/>
                  </a:cubicBezTo>
                  <a:cubicBezTo>
                    <a:pt x="42" y="6"/>
                    <a:pt x="1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17" name="Freeform 1645"/>
            <p:cNvSpPr>
              <a:spLocks/>
            </p:cNvSpPr>
            <p:nvPr userDrawn="1"/>
          </p:nvSpPr>
          <p:spPr bwMode="auto">
            <a:xfrm>
              <a:off x="444" y="294"/>
              <a:ext cx="16" cy="10"/>
            </a:xfrm>
            <a:custGeom>
              <a:avLst/>
              <a:gdLst>
                <a:gd name="T0" fmla="*/ 7 w 36"/>
                <a:gd name="T1" fmla="*/ 0 h 22"/>
                <a:gd name="T2" fmla="*/ 7 w 36"/>
                <a:gd name="T3" fmla="*/ 0 h 22"/>
                <a:gd name="T4" fmla="*/ 31 w 36"/>
                <a:gd name="T5" fmla="*/ 10 h 22"/>
                <a:gd name="T6" fmla="*/ 0 w 36"/>
                <a:gd name="T7" fmla="*/ 20 h 22"/>
                <a:gd name="T8" fmla="*/ 36 w 36"/>
                <a:gd name="T9" fmla="*/ 10 h 22"/>
                <a:gd name="T10" fmla="*/ 7 w 36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2">
                  <a:moveTo>
                    <a:pt x="7" y="0"/>
                  </a:moveTo>
                  <a:lnTo>
                    <a:pt x="7" y="0"/>
                  </a:lnTo>
                  <a:cubicBezTo>
                    <a:pt x="15" y="1"/>
                    <a:pt x="27" y="5"/>
                    <a:pt x="31" y="10"/>
                  </a:cubicBezTo>
                  <a:cubicBezTo>
                    <a:pt x="28" y="17"/>
                    <a:pt x="10" y="20"/>
                    <a:pt x="0" y="20"/>
                  </a:cubicBezTo>
                  <a:cubicBezTo>
                    <a:pt x="17" y="22"/>
                    <a:pt x="31" y="18"/>
                    <a:pt x="36" y="10"/>
                  </a:cubicBezTo>
                  <a:cubicBezTo>
                    <a:pt x="29" y="3"/>
                    <a:pt x="15" y="0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18" name="Freeform 1646"/>
            <p:cNvSpPr>
              <a:spLocks/>
            </p:cNvSpPr>
            <p:nvPr userDrawn="1"/>
          </p:nvSpPr>
          <p:spPr bwMode="auto">
            <a:xfrm>
              <a:off x="447" y="279"/>
              <a:ext cx="15" cy="11"/>
            </a:xfrm>
            <a:custGeom>
              <a:avLst/>
              <a:gdLst>
                <a:gd name="T0" fmla="*/ 0 w 35"/>
                <a:gd name="T1" fmla="*/ 3 h 23"/>
                <a:gd name="T2" fmla="*/ 0 w 35"/>
                <a:gd name="T3" fmla="*/ 3 h 23"/>
                <a:gd name="T4" fmla="*/ 30 w 35"/>
                <a:gd name="T5" fmla="*/ 6 h 23"/>
                <a:gd name="T6" fmla="*/ 1 w 35"/>
                <a:gd name="T7" fmla="*/ 23 h 23"/>
                <a:gd name="T8" fmla="*/ 35 w 35"/>
                <a:gd name="T9" fmla="*/ 4 h 23"/>
                <a:gd name="T10" fmla="*/ 0 w 35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3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21" y="2"/>
                    <a:pt x="30" y="6"/>
                  </a:cubicBezTo>
                  <a:cubicBezTo>
                    <a:pt x="27" y="11"/>
                    <a:pt x="15" y="20"/>
                    <a:pt x="1" y="23"/>
                  </a:cubicBezTo>
                  <a:cubicBezTo>
                    <a:pt x="12" y="22"/>
                    <a:pt x="32" y="14"/>
                    <a:pt x="35" y="4"/>
                  </a:cubicBezTo>
                  <a:cubicBezTo>
                    <a:pt x="26" y="0"/>
                    <a:pt x="6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19" name="Freeform 1647"/>
            <p:cNvSpPr>
              <a:spLocks/>
            </p:cNvSpPr>
            <p:nvPr userDrawn="1"/>
          </p:nvSpPr>
          <p:spPr bwMode="auto">
            <a:xfrm>
              <a:off x="420" y="281"/>
              <a:ext cx="9" cy="9"/>
            </a:xfrm>
            <a:custGeom>
              <a:avLst/>
              <a:gdLst>
                <a:gd name="T0" fmla="*/ 0 w 20"/>
                <a:gd name="T1" fmla="*/ 3 h 19"/>
                <a:gd name="T2" fmla="*/ 0 w 20"/>
                <a:gd name="T3" fmla="*/ 3 h 19"/>
                <a:gd name="T4" fmla="*/ 17 w 20"/>
                <a:gd name="T5" fmla="*/ 9 h 19"/>
                <a:gd name="T6" fmla="*/ 4 w 20"/>
                <a:gd name="T7" fmla="*/ 19 h 19"/>
                <a:gd name="T8" fmla="*/ 20 w 20"/>
                <a:gd name="T9" fmla="*/ 8 h 19"/>
                <a:gd name="T10" fmla="*/ 0 w 20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15" y="5"/>
                    <a:pt x="17" y="9"/>
                  </a:cubicBezTo>
                  <a:cubicBezTo>
                    <a:pt x="15" y="14"/>
                    <a:pt x="9" y="18"/>
                    <a:pt x="4" y="19"/>
                  </a:cubicBezTo>
                  <a:cubicBezTo>
                    <a:pt x="11" y="19"/>
                    <a:pt x="18" y="14"/>
                    <a:pt x="20" y="8"/>
                  </a:cubicBezTo>
                  <a:cubicBezTo>
                    <a:pt x="17" y="3"/>
                    <a:pt x="7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20" name="Freeform 1648"/>
            <p:cNvSpPr>
              <a:spLocks/>
            </p:cNvSpPr>
            <p:nvPr userDrawn="1"/>
          </p:nvSpPr>
          <p:spPr bwMode="auto">
            <a:xfrm>
              <a:off x="401" y="284"/>
              <a:ext cx="7" cy="9"/>
            </a:xfrm>
            <a:custGeom>
              <a:avLst/>
              <a:gdLst>
                <a:gd name="T0" fmla="*/ 0 w 15"/>
                <a:gd name="T1" fmla="*/ 2 h 19"/>
                <a:gd name="T2" fmla="*/ 0 w 15"/>
                <a:gd name="T3" fmla="*/ 2 h 19"/>
                <a:gd name="T4" fmla="*/ 12 w 15"/>
                <a:gd name="T5" fmla="*/ 8 h 19"/>
                <a:gd name="T6" fmla="*/ 4 w 15"/>
                <a:gd name="T7" fmla="*/ 19 h 19"/>
                <a:gd name="T8" fmla="*/ 15 w 15"/>
                <a:gd name="T9" fmla="*/ 8 h 19"/>
                <a:gd name="T10" fmla="*/ 0 w 15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9">
                  <a:moveTo>
                    <a:pt x="0" y="2"/>
                  </a:moveTo>
                  <a:lnTo>
                    <a:pt x="0" y="2"/>
                  </a:lnTo>
                  <a:cubicBezTo>
                    <a:pt x="5" y="2"/>
                    <a:pt x="9" y="5"/>
                    <a:pt x="12" y="8"/>
                  </a:cubicBezTo>
                  <a:cubicBezTo>
                    <a:pt x="11" y="12"/>
                    <a:pt x="9" y="17"/>
                    <a:pt x="4" y="19"/>
                  </a:cubicBezTo>
                  <a:cubicBezTo>
                    <a:pt x="10" y="18"/>
                    <a:pt x="13" y="13"/>
                    <a:pt x="15" y="8"/>
                  </a:cubicBezTo>
                  <a:cubicBezTo>
                    <a:pt x="12" y="5"/>
                    <a:pt x="7" y="0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21" name="Freeform 1649"/>
            <p:cNvSpPr>
              <a:spLocks/>
            </p:cNvSpPr>
            <p:nvPr userDrawn="1"/>
          </p:nvSpPr>
          <p:spPr bwMode="auto">
            <a:xfrm>
              <a:off x="423" y="305"/>
              <a:ext cx="10" cy="3"/>
            </a:xfrm>
            <a:custGeom>
              <a:avLst/>
              <a:gdLst>
                <a:gd name="T0" fmla="*/ 21 w 21"/>
                <a:gd name="T1" fmla="*/ 6 h 6"/>
                <a:gd name="T2" fmla="*/ 21 w 21"/>
                <a:gd name="T3" fmla="*/ 6 h 6"/>
                <a:gd name="T4" fmla="*/ 0 w 21"/>
                <a:gd name="T5" fmla="*/ 0 h 6"/>
                <a:gd name="T6" fmla="*/ 0 w 21"/>
                <a:gd name="T7" fmla="*/ 2 h 6"/>
                <a:gd name="T8" fmla="*/ 21 w 21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">
                  <a:moveTo>
                    <a:pt x="21" y="6"/>
                  </a:moveTo>
                  <a:lnTo>
                    <a:pt x="21" y="6"/>
                  </a:lnTo>
                  <a:cubicBezTo>
                    <a:pt x="11" y="3"/>
                    <a:pt x="5" y="1"/>
                    <a:pt x="0" y="0"/>
                  </a:cubicBezTo>
                  <a:lnTo>
                    <a:pt x="0" y="2"/>
                  </a:lnTo>
                  <a:cubicBezTo>
                    <a:pt x="6" y="4"/>
                    <a:pt x="12" y="4"/>
                    <a:pt x="2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22" name="Freeform 1650"/>
            <p:cNvSpPr>
              <a:spLocks/>
            </p:cNvSpPr>
            <p:nvPr userDrawn="1"/>
          </p:nvSpPr>
          <p:spPr bwMode="auto">
            <a:xfrm>
              <a:off x="442" y="307"/>
              <a:ext cx="13" cy="9"/>
            </a:xfrm>
            <a:custGeom>
              <a:avLst/>
              <a:gdLst>
                <a:gd name="T0" fmla="*/ 6 w 29"/>
                <a:gd name="T1" fmla="*/ 0 h 21"/>
                <a:gd name="T2" fmla="*/ 6 w 29"/>
                <a:gd name="T3" fmla="*/ 0 h 21"/>
                <a:gd name="T4" fmla="*/ 25 w 29"/>
                <a:gd name="T5" fmla="*/ 13 h 21"/>
                <a:gd name="T6" fmla="*/ 0 w 29"/>
                <a:gd name="T7" fmla="*/ 17 h 21"/>
                <a:gd name="T8" fmla="*/ 29 w 29"/>
                <a:gd name="T9" fmla="*/ 14 h 21"/>
                <a:gd name="T10" fmla="*/ 6 w 29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">
                  <a:moveTo>
                    <a:pt x="6" y="0"/>
                  </a:moveTo>
                  <a:lnTo>
                    <a:pt x="6" y="0"/>
                  </a:lnTo>
                  <a:cubicBezTo>
                    <a:pt x="14" y="1"/>
                    <a:pt x="21" y="7"/>
                    <a:pt x="25" y="13"/>
                  </a:cubicBezTo>
                  <a:cubicBezTo>
                    <a:pt x="17" y="20"/>
                    <a:pt x="6" y="18"/>
                    <a:pt x="0" y="17"/>
                  </a:cubicBezTo>
                  <a:cubicBezTo>
                    <a:pt x="8" y="20"/>
                    <a:pt x="20" y="21"/>
                    <a:pt x="29" y="14"/>
                  </a:cubicBezTo>
                  <a:cubicBezTo>
                    <a:pt x="24" y="5"/>
                    <a:pt x="14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23" name="Freeform 1651"/>
            <p:cNvSpPr>
              <a:spLocks/>
            </p:cNvSpPr>
            <p:nvPr userDrawn="1"/>
          </p:nvSpPr>
          <p:spPr bwMode="auto">
            <a:xfrm>
              <a:off x="366" y="428"/>
              <a:ext cx="10" cy="14"/>
            </a:xfrm>
            <a:custGeom>
              <a:avLst/>
              <a:gdLst>
                <a:gd name="T0" fmla="*/ 12 w 24"/>
                <a:gd name="T1" fmla="*/ 2 h 31"/>
                <a:gd name="T2" fmla="*/ 12 w 24"/>
                <a:gd name="T3" fmla="*/ 2 h 31"/>
                <a:gd name="T4" fmla="*/ 0 w 24"/>
                <a:gd name="T5" fmla="*/ 31 h 31"/>
                <a:gd name="T6" fmla="*/ 14 w 24"/>
                <a:gd name="T7" fmla="*/ 3 h 31"/>
                <a:gd name="T8" fmla="*/ 24 w 24"/>
                <a:gd name="T9" fmla="*/ 8 h 31"/>
                <a:gd name="T10" fmla="*/ 12 w 24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1">
                  <a:moveTo>
                    <a:pt x="12" y="2"/>
                  </a:moveTo>
                  <a:lnTo>
                    <a:pt x="12" y="2"/>
                  </a:lnTo>
                  <a:cubicBezTo>
                    <a:pt x="13" y="8"/>
                    <a:pt x="13" y="26"/>
                    <a:pt x="0" y="31"/>
                  </a:cubicBezTo>
                  <a:cubicBezTo>
                    <a:pt x="13" y="28"/>
                    <a:pt x="16" y="13"/>
                    <a:pt x="14" y="3"/>
                  </a:cubicBezTo>
                  <a:cubicBezTo>
                    <a:pt x="16" y="3"/>
                    <a:pt x="20" y="5"/>
                    <a:pt x="24" y="8"/>
                  </a:cubicBezTo>
                  <a:cubicBezTo>
                    <a:pt x="22" y="3"/>
                    <a:pt x="18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24" name="Freeform 1652"/>
            <p:cNvSpPr>
              <a:spLocks/>
            </p:cNvSpPr>
            <p:nvPr userDrawn="1"/>
          </p:nvSpPr>
          <p:spPr bwMode="auto">
            <a:xfrm>
              <a:off x="373" y="424"/>
              <a:ext cx="8" cy="9"/>
            </a:xfrm>
            <a:custGeom>
              <a:avLst/>
              <a:gdLst>
                <a:gd name="T0" fmla="*/ 0 w 18"/>
                <a:gd name="T1" fmla="*/ 0 h 21"/>
                <a:gd name="T2" fmla="*/ 0 w 18"/>
                <a:gd name="T3" fmla="*/ 0 h 21"/>
                <a:gd name="T4" fmla="*/ 14 w 18"/>
                <a:gd name="T5" fmla="*/ 21 h 21"/>
                <a:gd name="T6" fmla="*/ 0 w 18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1">
                  <a:moveTo>
                    <a:pt x="0" y="0"/>
                  </a:moveTo>
                  <a:lnTo>
                    <a:pt x="0" y="0"/>
                  </a:lnTo>
                  <a:cubicBezTo>
                    <a:pt x="14" y="4"/>
                    <a:pt x="14" y="15"/>
                    <a:pt x="14" y="21"/>
                  </a:cubicBezTo>
                  <a:cubicBezTo>
                    <a:pt x="18" y="9"/>
                    <a:pt x="1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25" name="Freeform 1653"/>
            <p:cNvSpPr>
              <a:spLocks/>
            </p:cNvSpPr>
            <p:nvPr userDrawn="1"/>
          </p:nvSpPr>
          <p:spPr bwMode="auto">
            <a:xfrm>
              <a:off x="370" y="418"/>
              <a:ext cx="4" cy="1"/>
            </a:xfrm>
            <a:custGeom>
              <a:avLst/>
              <a:gdLst>
                <a:gd name="T0" fmla="*/ 5 w 10"/>
                <a:gd name="T1" fmla="*/ 0 h 2"/>
                <a:gd name="T2" fmla="*/ 5 w 10"/>
                <a:gd name="T3" fmla="*/ 0 h 2"/>
                <a:gd name="T4" fmla="*/ 6 w 10"/>
                <a:gd name="T5" fmla="*/ 2 h 2"/>
                <a:gd name="T6" fmla="*/ 10 w 10"/>
                <a:gd name="T7" fmla="*/ 1 h 2"/>
                <a:gd name="T8" fmla="*/ 5 w 1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">
                  <a:moveTo>
                    <a:pt x="5" y="0"/>
                  </a:moveTo>
                  <a:lnTo>
                    <a:pt x="5" y="0"/>
                  </a:lnTo>
                  <a:cubicBezTo>
                    <a:pt x="0" y="0"/>
                    <a:pt x="5" y="2"/>
                    <a:pt x="6" y="2"/>
                  </a:cubicBezTo>
                  <a:cubicBezTo>
                    <a:pt x="9" y="2"/>
                    <a:pt x="10" y="1"/>
                    <a:pt x="10" y="1"/>
                  </a:cubicBezTo>
                  <a:cubicBezTo>
                    <a:pt x="8" y="1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26" name="Freeform 1654"/>
            <p:cNvSpPr>
              <a:spLocks/>
            </p:cNvSpPr>
            <p:nvPr userDrawn="1"/>
          </p:nvSpPr>
          <p:spPr bwMode="auto">
            <a:xfrm>
              <a:off x="375" y="413"/>
              <a:ext cx="6" cy="8"/>
            </a:xfrm>
            <a:custGeom>
              <a:avLst/>
              <a:gdLst>
                <a:gd name="T0" fmla="*/ 10 w 14"/>
                <a:gd name="T1" fmla="*/ 0 h 16"/>
                <a:gd name="T2" fmla="*/ 10 w 14"/>
                <a:gd name="T3" fmla="*/ 0 h 16"/>
                <a:gd name="T4" fmla="*/ 0 w 14"/>
                <a:gd name="T5" fmla="*/ 15 h 16"/>
                <a:gd name="T6" fmla="*/ 10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10" y="0"/>
                  </a:moveTo>
                  <a:lnTo>
                    <a:pt x="10" y="0"/>
                  </a:lnTo>
                  <a:cubicBezTo>
                    <a:pt x="10" y="5"/>
                    <a:pt x="8" y="12"/>
                    <a:pt x="0" y="15"/>
                  </a:cubicBezTo>
                  <a:cubicBezTo>
                    <a:pt x="7" y="16"/>
                    <a:pt x="14" y="8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27" name="Freeform 1655"/>
            <p:cNvSpPr>
              <a:spLocks/>
            </p:cNvSpPr>
            <p:nvPr userDrawn="1"/>
          </p:nvSpPr>
          <p:spPr bwMode="auto">
            <a:xfrm>
              <a:off x="339" y="407"/>
              <a:ext cx="13" cy="37"/>
            </a:xfrm>
            <a:custGeom>
              <a:avLst/>
              <a:gdLst>
                <a:gd name="T0" fmla="*/ 0 w 29"/>
                <a:gd name="T1" fmla="*/ 0 h 83"/>
                <a:gd name="T2" fmla="*/ 0 w 29"/>
                <a:gd name="T3" fmla="*/ 0 h 83"/>
                <a:gd name="T4" fmla="*/ 22 w 29"/>
                <a:gd name="T5" fmla="*/ 45 h 83"/>
                <a:gd name="T6" fmla="*/ 12 w 29"/>
                <a:gd name="T7" fmla="*/ 83 h 83"/>
                <a:gd name="T8" fmla="*/ 24 w 29"/>
                <a:gd name="T9" fmla="*/ 45 h 83"/>
                <a:gd name="T10" fmla="*/ 0 w 29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83">
                  <a:moveTo>
                    <a:pt x="0" y="0"/>
                  </a:moveTo>
                  <a:lnTo>
                    <a:pt x="0" y="0"/>
                  </a:lnTo>
                  <a:cubicBezTo>
                    <a:pt x="6" y="12"/>
                    <a:pt x="19" y="28"/>
                    <a:pt x="22" y="45"/>
                  </a:cubicBezTo>
                  <a:cubicBezTo>
                    <a:pt x="26" y="61"/>
                    <a:pt x="21" y="77"/>
                    <a:pt x="12" y="83"/>
                  </a:cubicBezTo>
                  <a:cubicBezTo>
                    <a:pt x="21" y="78"/>
                    <a:pt x="29" y="64"/>
                    <a:pt x="24" y="45"/>
                  </a:cubicBezTo>
                  <a:cubicBezTo>
                    <a:pt x="20" y="28"/>
                    <a:pt x="9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28" name="Freeform 1656"/>
            <p:cNvSpPr>
              <a:spLocks/>
            </p:cNvSpPr>
            <p:nvPr userDrawn="1"/>
          </p:nvSpPr>
          <p:spPr bwMode="auto">
            <a:xfrm>
              <a:off x="345" y="403"/>
              <a:ext cx="27" cy="36"/>
            </a:xfrm>
            <a:custGeom>
              <a:avLst/>
              <a:gdLst>
                <a:gd name="T0" fmla="*/ 0 w 59"/>
                <a:gd name="T1" fmla="*/ 0 h 80"/>
                <a:gd name="T2" fmla="*/ 0 w 59"/>
                <a:gd name="T3" fmla="*/ 0 h 80"/>
                <a:gd name="T4" fmla="*/ 25 w 59"/>
                <a:gd name="T5" fmla="*/ 16 h 80"/>
                <a:gd name="T6" fmla="*/ 51 w 59"/>
                <a:gd name="T7" fmla="*/ 59 h 80"/>
                <a:gd name="T8" fmla="*/ 34 w 59"/>
                <a:gd name="T9" fmla="*/ 78 h 80"/>
                <a:gd name="T10" fmla="*/ 50 w 59"/>
                <a:gd name="T11" fmla="*/ 71 h 80"/>
                <a:gd name="T12" fmla="*/ 32 w 59"/>
                <a:gd name="T13" fmla="*/ 18 h 80"/>
                <a:gd name="T14" fmla="*/ 0 w 59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80">
                  <a:moveTo>
                    <a:pt x="0" y="0"/>
                  </a:moveTo>
                  <a:lnTo>
                    <a:pt x="0" y="0"/>
                  </a:lnTo>
                  <a:cubicBezTo>
                    <a:pt x="7" y="6"/>
                    <a:pt x="20" y="13"/>
                    <a:pt x="25" y="16"/>
                  </a:cubicBezTo>
                  <a:cubicBezTo>
                    <a:pt x="35" y="23"/>
                    <a:pt x="53" y="36"/>
                    <a:pt x="51" y="59"/>
                  </a:cubicBezTo>
                  <a:cubicBezTo>
                    <a:pt x="49" y="78"/>
                    <a:pt x="39" y="78"/>
                    <a:pt x="34" y="78"/>
                  </a:cubicBezTo>
                  <a:cubicBezTo>
                    <a:pt x="41" y="80"/>
                    <a:pt x="47" y="77"/>
                    <a:pt x="50" y="71"/>
                  </a:cubicBezTo>
                  <a:cubicBezTo>
                    <a:pt x="59" y="54"/>
                    <a:pt x="51" y="31"/>
                    <a:pt x="32" y="18"/>
                  </a:cubicBezTo>
                  <a:cubicBezTo>
                    <a:pt x="23" y="12"/>
                    <a:pt x="12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29" name="Freeform 1657"/>
            <p:cNvSpPr>
              <a:spLocks/>
            </p:cNvSpPr>
            <p:nvPr userDrawn="1"/>
          </p:nvSpPr>
          <p:spPr bwMode="auto">
            <a:xfrm>
              <a:off x="354" y="424"/>
              <a:ext cx="8" cy="4"/>
            </a:xfrm>
            <a:custGeom>
              <a:avLst/>
              <a:gdLst>
                <a:gd name="T0" fmla="*/ 18 w 18"/>
                <a:gd name="T1" fmla="*/ 0 h 9"/>
                <a:gd name="T2" fmla="*/ 18 w 18"/>
                <a:gd name="T3" fmla="*/ 0 h 9"/>
                <a:gd name="T4" fmla="*/ 0 w 18"/>
                <a:gd name="T5" fmla="*/ 4 h 9"/>
                <a:gd name="T6" fmla="*/ 18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18" y="0"/>
                  </a:moveTo>
                  <a:lnTo>
                    <a:pt x="18" y="0"/>
                  </a:lnTo>
                  <a:cubicBezTo>
                    <a:pt x="15" y="4"/>
                    <a:pt x="6" y="6"/>
                    <a:pt x="0" y="4"/>
                  </a:cubicBezTo>
                  <a:cubicBezTo>
                    <a:pt x="5" y="9"/>
                    <a:pt x="15" y="7"/>
                    <a:pt x="1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30" name="Freeform 1658"/>
            <p:cNvSpPr>
              <a:spLocks/>
            </p:cNvSpPr>
            <p:nvPr userDrawn="1"/>
          </p:nvSpPr>
          <p:spPr bwMode="auto">
            <a:xfrm>
              <a:off x="350" y="368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0 h 5"/>
                <a:gd name="T6" fmla="*/ 0 w 4"/>
                <a:gd name="T7" fmla="*/ 5 h 5"/>
                <a:gd name="T8" fmla="*/ 4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0" y="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31" name="Freeform 1659"/>
            <p:cNvSpPr>
              <a:spLocks/>
            </p:cNvSpPr>
            <p:nvPr userDrawn="1"/>
          </p:nvSpPr>
          <p:spPr bwMode="auto">
            <a:xfrm>
              <a:off x="363" y="363"/>
              <a:ext cx="3" cy="1"/>
            </a:xfrm>
            <a:custGeom>
              <a:avLst/>
              <a:gdLst>
                <a:gd name="T0" fmla="*/ 0 w 8"/>
                <a:gd name="T1" fmla="*/ 1 h 4"/>
                <a:gd name="T2" fmla="*/ 0 w 8"/>
                <a:gd name="T3" fmla="*/ 1 h 4"/>
                <a:gd name="T4" fmla="*/ 8 w 8"/>
                <a:gd name="T5" fmla="*/ 4 h 4"/>
                <a:gd name="T6" fmla="*/ 1 w 8"/>
                <a:gd name="T7" fmla="*/ 0 h 4"/>
                <a:gd name="T8" fmla="*/ 0 w 8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0" y="1"/>
                  </a:moveTo>
                  <a:lnTo>
                    <a:pt x="0" y="1"/>
                  </a:lnTo>
                  <a:lnTo>
                    <a:pt x="8" y="4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32" name="Freeform 1660"/>
            <p:cNvSpPr>
              <a:spLocks/>
            </p:cNvSpPr>
            <p:nvPr userDrawn="1"/>
          </p:nvSpPr>
          <p:spPr bwMode="auto">
            <a:xfrm>
              <a:off x="439" y="319"/>
              <a:ext cx="9" cy="10"/>
            </a:xfrm>
            <a:custGeom>
              <a:avLst/>
              <a:gdLst>
                <a:gd name="T0" fmla="*/ 7 w 19"/>
                <a:gd name="T1" fmla="*/ 0 h 22"/>
                <a:gd name="T2" fmla="*/ 7 w 19"/>
                <a:gd name="T3" fmla="*/ 0 h 22"/>
                <a:gd name="T4" fmla="*/ 16 w 19"/>
                <a:gd name="T5" fmla="*/ 16 h 22"/>
                <a:gd name="T6" fmla="*/ 0 w 19"/>
                <a:gd name="T7" fmla="*/ 18 h 22"/>
                <a:gd name="T8" fmla="*/ 19 w 19"/>
                <a:gd name="T9" fmla="*/ 18 h 22"/>
                <a:gd name="T10" fmla="*/ 7 w 19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2">
                  <a:moveTo>
                    <a:pt x="7" y="0"/>
                  </a:moveTo>
                  <a:lnTo>
                    <a:pt x="7" y="0"/>
                  </a:lnTo>
                  <a:cubicBezTo>
                    <a:pt x="15" y="4"/>
                    <a:pt x="15" y="11"/>
                    <a:pt x="16" y="16"/>
                  </a:cubicBezTo>
                  <a:cubicBezTo>
                    <a:pt x="10" y="16"/>
                    <a:pt x="7" y="20"/>
                    <a:pt x="0" y="18"/>
                  </a:cubicBezTo>
                  <a:cubicBezTo>
                    <a:pt x="9" y="22"/>
                    <a:pt x="11" y="19"/>
                    <a:pt x="19" y="18"/>
                  </a:cubicBezTo>
                  <a:cubicBezTo>
                    <a:pt x="17" y="10"/>
                    <a:pt x="17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33" name="Freeform 1661"/>
            <p:cNvSpPr>
              <a:spLocks/>
            </p:cNvSpPr>
            <p:nvPr userDrawn="1"/>
          </p:nvSpPr>
          <p:spPr bwMode="auto">
            <a:xfrm>
              <a:off x="419" y="311"/>
              <a:ext cx="9" cy="5"/>
            </a:xfrm>
            <a:custGeom>
              <a:avLst/>
              <a:gdLst>
                <a:gd name="T0" fmla="*/ 20 w 20"/>
                <a:gd name="T1" fmla="*/ 11 h 11"/>
                <a:gd name="T2" fmla="*/ 20 w 20"/>
                <a:gd name="T3" fmla="*/ 11 h 11"/>
                <a:gd name="T4" fmla="*/ 3 w 20"/>
                <a:gd name="T5" fmla="*/ 0 h 11"/>
                <a:gd name="T6" fmla="*/ 0 w 20"/>
                <a:gd name="T7" fmla="*/ 0 h 11"/>
                <a:gd name="T8" fmla="*/ 2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20" y="11"/>
                  </a:moveTo>
                  <a:lnTo>
                    <a:pt x="20" y="11"/>
                  </a:lnTo>
                  <a:lnTo>
                    <a:pt x="3" y="0"/>
                  </a:lnTo>
                  <a:lnTo>
                    <a:pt x="0" y="0"/>
                  </a:lnTo>
                  <a:lnTo>
                    <a:pt x="2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34" name="Freeform 1662"/>
            <p:cNvSpPr>
              <a:spLocks/>
            </p:cNvSpPr>
            <p:nvPr userDrawn="1"/>
          </p:nvSpPr>
          <p:spPr bwMode="auto">
            <a:xfrm>
              <a:off x="415" y="317"/>
              <a:ext cx="7" cy="8"/>
            </a:xfrm>
            <a:custGeom>
              <a:avLst/>
              <a:gdLst>
                <a:gd name="T0" fmla="*/ 16 w 16"/>
                <a:gd name="T1" fmla="*/ 18 h 18"/>
                <a:gd name="T2" fmla="*/ 16 w 16"/>
                <a:gd name="T3" fmla="*/ 18 h 18"/>
                <a:gd name="T4" fmla="*/ 1 w 16"/>
                <a:gd name="T5" fmla="*/ 0 h 18"/>
                <a:gd name="T6" fmla="*/ 0 w 16"/>
                <a:gd name="T7" fmla="*/ 2 h 18"/>
                <a:gd name="T8" fmla="*/ 16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6" y="18"/>
                  </a:moveTo>
                  <a:lnTo>
                    <a:pt x="16" y="18"/>
                  </a:lnTo>
                  <a:lnTo>
                    <a:pt x="1" y="0"/>
                  </a:lnTo>
                  <a:lnTo>
                    <a:pt x="0" y="2"/>
                  </a:lnTo>
                  <a:lnTo>
                    <a:pt x="16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35" name="Freeform 1663"/>
            <p:cNvSpPr>
              <a:spLocks/>
            </p:cNvSpPr>
            <p:nvPr userDrawn="1"/>
          </p:nvSpPr>
          <p:spPr bwMode="auto">
            <a:xfrm>
              <a:off x="428" y="331"/>
              <a:ext cx="10" cy="10"/>
            </a:xfrm>
            <a:custGeom>
              <a:avLst/>
              <a:gdLst>
                <a:gd name="T0" fmla="*/ 12 w 21"/>
                <a:gd name="T1" fmla="*/ 0 h 21"/>
                <a:gd name="T2" fmla="*/ 12 w 21"/>
                <a:gd name="T3" fmla="*/ 0 h 21"/>
                <a:gd name="T4" fmla="*/ 17 w 21"/>
                <a:gd name="T5" fmla="*/ 16 h 21"/>
                <a:gd name="T6" fmla="*/ 0 w 21"/>
                <a:gd name="T7" fmla="*/ 12 h 21"/>
                <a:gd name="T8" fmla="*/ 19 w 21"/>
                <a:gd name="T9" fmla="*/ 18 h 21"/>
                <a:gd name="T10" fmla="*/ 12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12" y="0"/>
                  </a:moveTo>
                  <a:lnTo>
                    <a:pt x="12" y="0"/>
                  </a:lnTo>
                  <a:cubicBezTo>
                    <a:pt x="19" y="6"/>
                    <a:pt x="17" y="11"/>
                    <a:pt x="17" y="16"/>
                  </a:cubicBezTo>
                  <a:cubicBezTo>
                    <a:pt x="11" y="16"/>
                    <a:pt x="6" y="18"/>
                    <a:pt x="0" y="12"/>
                  </a:cubicBezTo>
                  <a:cubicBezTo>
                    <a:pt x="7" y="21"/>
                    <a:pt x="12" y="17"/>
                    <a:pt x="19" y="18"/>
                  </a:cubicBezTo>
                  <a:cubicBezTo>
                    <a:pt x="20" y="9"/>
                    <a:pt x="21" y="7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36" name="Freeform 1664"/>
            <p:cNvSpPr>
              <a:spLocks/>
            </p:cNvSpPr>
            <p:nvPr userDrawn="1"/>
          </p:nvSpPr>
          <p:spPr bwMode="auto">
            <a:xfrm>
              <a:off x="406" y="322"/>
              <a:ext cx="6" cy="9"/>
            </a:xfrm>
            <a:custGeom>
              <a:avLst/>
              <a:gdLst>
                <a:gd name="T0" fmla="*/ 13 w 13"/>
                <a:gd name="T1" fmla="*/ 19 h 19"/>
                <a:gd name="T2" fmla="*/ 13 w 13"/>
                <a:gd name="T3" fmla="*/ 19 h 19"/>
                <a:gd name="T4" fmla="*/ 0 w 13"/>
                <a:gd name="T5" fmla="*/ 0 h 19"/>
                <a:gd name="T6" fmla="*/ 0 w 13"/>
                <a:gd name="T7" fmla="*/ 2 h 19"/>
                <a:gd name="T8" fmla="*/ 13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13" y="19"/>
                  </a:moveTo>
                  <a:lnTo>
                    <a:pt x="13" y="19"/>
                  </a:lnTo>
                  <a:lnTo>
                    <a:pt x="0" y="0"/>
                  </a:lnTo>
                  <a:lnTo>
                    <a:pt x="0" y="2"/>
                  </a:lnTo>
                  <a:lnTo>
                    <a:pt x="13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37" name="Freeform 1665"/>
            <p:cNvSpPr>
              <a:spLocks/>
            </p:cNvSpPr>
            <p:nvPr userDrawn="1"/>
          </p:nvSpPr>
          <p:spPr bwMode="auto">
            <a:xfrm>
              <a:off x="414" y="339"/>
              <a:ext cx="11" cy="9"/>
            </a:xfrm>
            <a:custGeom>
              <a:avLst/>
              <a:gdLst>
                <a:gd name="T0" fmla="*/ 16 w 24"/>
                <a:gd name="T1" fmla="*/ 0 h 20"/>
                <a:gd name="T2" fmla="*/ 16 w 24"/>
                <a:gd name="T3" fmla="*/ 0 h 20"/>
                <a:gd name="T4" fmla="*/ 15 w 24"/>
                <a:gd name="T5" fmla="*/ 16 h 20"/>
                <a:gd name="T6" fmla="*/ 0 w 24"/>
                <a:gd name="T7" fmla="*/ 7 h 20"/>
                <a:gd name="T8" fmla="*/ 17 w 24"/>
                <a:gd name="T9" fmla="*/ 18 h 20"/>
                <a:gd name="T10" fmla="*/ 16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16" y="0"/>
                  </a:moveTo>
                  <a:lnTo>
                    <a:pt x="16" y="0"/>
                  </a:lnTo>
                  <a:cubicBezTo>
                    <a:pt x="21" y="9"/>
                    <a:pt x="17" y="11"/>
                    <a:pt x="15" y="16"/>
                  </a:cubicBezTo>
                  <a:cubicBezTo>
                    <a:pt x="9" y="14"/>
                    <a:pt x="4" y="17"/>
                    <a:pt x="0" y="7"/>
                  </a:cubicBezTo>
                  <a:cubicBezTo>
                    <a:pt x="4" y="20"/>
                    <a:pt x="10" y="16"/>
                    <a:pt x="17" y="18"/>
                  </a:cubicBezTo>
                  <a:cubicBezTo>
                    <a:pt x="20" y="10"/>
                    <a:pt x="24" y="10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38" name="Freeform 1666"/>
            <p:cNvSpPr>
              <a:spLocks/>
            </p:cNvSpPr>
            <p:nvPr userDrawn="1"/>
          </p:nvSpPr>
          <p:spPr bwMode="auto">
            <a:xfrm>
              <a:off x="397" y="326"/>
              <a:ext cx="4" cy="11"/>
            </a:xfrm>
            <a:custGeom>
              <a:avLst/>
              <a:gdLst>
                <a:gd name="T0" fmla="*/ 10 w 10"/>
                <a:gd name="T1" fmla="*/ 24 h 24"/>
                <a:gd name="T2" fmla="*/ 10 w 10"/>
                <a:gd name="T3" fmla="*/ 24 h 24"/>
                <a:gd name="T4" fmla="*/ 3 w 10"/>
                <a:gd name="T5" fmla="*/ 2 h 24"/>
                <a:gd name="T6" fmla="*/ 0 w 10"/>
                <a:gd name="T7" fmla="*/ 0 h 24"/>
                <a:gd name="T8" fmla="*/ 0 w 10"/>
                <a:gd name="T9" fmla="*/ 2 h 24"/>
                <a:gd name="T10" fmla="*/ 1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10" y="24"/>
                  </a:moveTo>
                  <a:lnTo>
                    <a:pt x="10" y="24"/>
                  </a:lnTo>
                  <a:lnTo>
                    <a:pt x="3" y="2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2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39" name="Freeform 1667"/>
            <p:cNvSpPr>
              <a:spLocks/>
            </p:cNvSpPr>
            <p:nvPr userDrawn="1"/>
          </p:nvSpPr>
          <p:spPr bwMode="auto">
            <a:xfrm>
              <a:off x="400" y="344"/>
              <a:ext cx="11" cy="8"/>
            </a:xfrm>
            <a:custGeom>
              <a:avLst/>
              <a:gdLst>
                <a:gd name="T0" fmla="*/ 19 w 25"/>
                <a:gd name="T1" fmla="*/ 0 h 17"/>
                <a:gd name="T2" fmla="*/ 19 w 25"/>
                <a:gd name="T3" fmla="*/ 0 h 17"/>
                <a:gd name="T4" fmla="*/ 15 w 25"/>
                <a:gd name="T5" fmla="*/ 15 h 17"/>
                <a:gd name="T6" fmla="*/ 0 w 25"/>
                <a:gd name="T7" fmla="*/ 4 h 17"/>
                <a:gd name="T8" fmla="*/ 15 w 25"/>
                <a:gd name="T9" fmla="*/ 17 h 17"/>
                <a:gd name="T10" fmla="*/ 19 w 25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7">
                  <a:moveTo>
                    <a:pt x="19" y="0"/>
                  </a:moveTo>
                  <a:lnTo>
                    <a:pt x="19" y="0"/>
                  </a:lnTo>
                  <a:cubicBezTo>
                    <a:pt x="22" y="10"/>
                    <a:pt x="17" y="10"/>
                    <a:pt x="15" y="15"/>
                  </a:cubicBezTo>
                  <a:cubicBezTo>
                    <a:pt x="9" y="12"/>
                    <a:pt x="3" y="14"/>
                    <a:pt x="0" y="4"/>
                  </a:cubicBezTo>
                  <a:cubicBezTo>
                    <a:pt x="2" y="17"/>
                    <a:pt x="9" y="14"/>
                    <a:pt x="15" y="17"/>
                  </a:cubicBezTo>
                  <a:cubicBezTo>
                    <a:pt x="20" y="10"/>
                    <a:pt x="25" y="1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40" name="Freeform 1668"/>
            <p:cNvSpPr>
              <a:spLocks/>
            </p:cNvSpPr>
            <p:nvPr userDrawn="1"/>
          </p:nvSpPr>
          <p:spPr bwMode="auto">
            <a:xfrm>
              <a:off x="386" y="329"/>
              <a:ext cx="2" cy="9"/>
            </a:xfrm>
            <a:custGeom>
              <a:avLst/>
              <a:gdLst>
                <a:gd name="T0" fmla="*/ 4 w 4"/>
                <a:gd name="T1" fmla="*/ 19 h 19"/>
                <a:gd name="T2" fmla="*/ 4 w 4"/>
                <a:gd name="T3" fmla="*/ 19 h 19"/>
                <a:gd name="T4" fmla="*/ 3 w 4"/>
                <a:gd name="T5" fmla="*/ 3 h 19"/>
                <a:gd name="T6" fmla="*/ 0 w 4"/>
                <a:gd name="T7" fmla="*/ 0 h 19"/>
                <a:gd name="T8" fmla="*/ 4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4" y="19"/>
                  </a:moveTo>
                  <a:lnTo>
                    <a:pt x="4" y="19"/>
                  </a:ln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4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41" name="Freeform 1669"/>
            <p:cNvSpPr>
              <a:spLocks/>
            </p:cNvSpPr>
            <p:nvPr userDrawn="1"/>
          </p:nvSpPr>
          <p:spPr bwMode="auto">
            <a:xfrm>
              <a:off x="383" y="343"/>
              <a:ext cx="10" cy="6"/>
            </a:xfrm>
            <a:custGeom>
              <a:avLst/>
              <a:gdLst>
                <a:gd name="T0" fmla="*/ 21 w 23"/>
                <a:gd name="T1" fmla="*/ 0 h 14"/>
                <a:gd name="T2" fmla="*/ 21 w 23"/>
                <a:gd name="T3" fmla="*/ 0 h 14"/>
                <a:gd name="T4" fmla="*/ 12 w 23"/>
                <a:gd name="T5" fmla="*/ 12 h 14"/>
                <a:gd name="T6" fmla="*/ 1 w 23"/>
                <a:gd name="T7" fmla="*/ 0 h 14"/>
                <a:gd name="T8" fmla="*/ 12 w 23"/>
                <a:gd name="T9" fmla="*/ 14 h 14"/>
                <a:gd name="T10" fmla="*/ 21 w 2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4">
                  <a:moveTo>
                    <a:pt x="21" y="0"/>
                  </a:moveTo>
                  <a:lnTo>
                    <a:pt x="21" y="0"/>
                  </a:lnTo>
                  <a:cubicBezTo>
                    <a:pt x="21" y="10"/>
                    <a:pt x="16" y="8"/>
                    <a:pt x="12" y="12"/>
                  </a:cubicBezTo>
                  <a:cubicBezTo>
                    <a:pt x="7" y="8"/>
                    <a:pt x="1" y="11"/>
                    <a:pt x="1" y="0"/>
                  </a:cubicBezTo>
                  <a:cubicBezTo>
                    <a:pt x="0" y="14"/>
                    <a:pt x="7" y="10"/>
                    <a:pt x="12" y="14"/>
                  </a:cubicBezTo>
                  <a:cubicBezTo>
                    <a:pt x="19" y="8"/>
                    <a:pt x="23" y="12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42" name="Freeform 1670"/>
            <p:cNvSpPr>
              <a:spLocks/>
            </p:cNvSpPr>
            <p:nvPr userDrawn="1"/>
          </p:nvSpPr>
          <p:spPr bwMode="auto">
            <a:xfrm>
              <a:off x="404" y="294"/>
              <a:ext cx="9" cy="2"/>
            </a:xfrm>
            <a:custGeom>
              <a:avLst/>
              <a:gdLst>
                <a:gd name="T0" fmla="*/ 20 w 20"/>
                <a:gd name="T1" fmla="*/ 3 h 3"/>
                <a:gd name="T2" fmla="*/ 20 w 20"/>
                <a:gd name="T3" fmla="*/ 3 h 3"/>
                <a:gd name="T4" fmla="*/ 5 w 20"/>
                <a:gd name="T5" fmla="*/ 0 h 3"/>
                <a:gd name="T6" fmla="*/ 0 w 20"/>
                <a:gd name="T7" fmla="*/ 2 h 3"/>
                <a:gd name="T8" fmla="*/ 2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20" y="3"/>
                  </a:moveTo>
                  <a:lnTo>
                    <a:pt x="20" y="3"/>
                  </a:lnTo>
                  <a:cubicBezTo>
                    <a:pt x="20" y="3"/>
                    <a:pt x="7" y="1"/>
                    <a:pt x="5" y="0"/>
                  </a:cubicBezTo>
                  <a:cubicBezTo>
                    <a:pt x="4" y="1"/>
                    <a:pt x="0" y="2"/>
                    <a:pt x="0" y="2"/>
                  </a:cubicBezTo>
                  <a:lnTo>
                    <a:pt x="2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43" name="Freeform 1671"/>
            <p:cNvSpPr>
              <a:spLocks/>
            </p:cNvSpPr>
            <p:nvPr userDrawn="1"/>
          </p:nvSpPr>
          <p:spPr bwMode="auto">
            <a:xfrm>
              <a:off x="418" y="293"/>
              <a:ext cx="9" cy="7"/>
            </a:xfrm>
            <a:custGeom>
              <a:avLst/>
              <a:gdLst>
                <a:gd name="T0" fmla="*/ 1 w 18"/>
                <a:gd name="T1" fmla="*/ 0 h 16"/>
                <a:gd name="T2" fmla="*/ 1 w 18"/>
                <a:gd name="T3" fmla="*/ 0 h 16"/>
                <a:gd name="T4" fmla="*/ 15 w 18"/>
                <a:gd name="T5" fmla="*/ 9 h 16"/>
                <a:gd name="T6" fmla="*/ 0 w 18"/>
                <a:gd name="T7" fmla="*/ 15 h 16"/>
                <a:gd name="T8" fmla="*/ 18 w 18"/>
                <a:gd name="T9" fmla="*/ 10 h 16"/>
                <a:gd name="T10" fmla="*/ 1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" y="0"/>
                  </a:moveTo>
                  <a:lnTo>
                    <a:pt x="1" y="0"/>
                  </a:lnTo>
                  <a:cubicBezTo>
                    <a:pt x="9" y="2"/>
                    <a:pt x="12" y="4"/>
                    <a:pt x="15" y="9"/>
                  </a:cubicBezTo>
                  <a:cubicBezTo>
                    <a:pt x="12" y="13"/>
                    <a:pt x="5" y="15"/>
                    <a:pt x="0" y="15"/>
                  </a:cubicBezTo>
                  <a:cubicBezTo>
                    <a:pt x="8" y="16"/>
                    <a:pt x="14" y="14"/>
                    <a:pt x="18" y="10"/>
                  </a:cubicBezTo>
                  <a:cubicBezTo>
                    <a:pt x="14" y="3"/>
                    <a:pt x="9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44" name="Freeform 1672"/>
            <p:cNvSpPr>
              <a:spLocks/>
            </p:cNvSpPr>
            <p:nvPr userDrawn="1"/>
          </p:nvSpPr>
          <p:spPr bwMode="auto">
            <a:xfrm>
              <a:off x="407" y="303"/>
              <a:ext cx="4" cy="1"/>
            </a:xfrm>
            <a:custGeom>
              <a:avLst/>
              <a:gdLst>
                <a:gd name="T0" fmla="*/ 9 w 9"/>
                <a:gd name="T1" fmla="*/ 4 h 4"/>
                <a:gd name="T2" fmla="*/ 9 w 9"/>
                <a:gd name="T3" fmla="*/ 4 h 4"/>
                <a:gd name="T4" fmla="*/ 0 w 9"/>
                <a:gd name="T5" fmla="*/ 0 h 4"/>
                <a:gd name="T6" fmla="*/ 0 w 9"/>
                <a:gd name="T7" fmla="*/ 1 h 4"/>
                <a:gd name="T8" fmla="*/ 9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9" y="4"/>
                  </a:moveTo>
                  <a:lnTo>
                    <a:pt x="9" y="4"/>
                  </a:lnTo>
                  <a:lnTo>
                    <a:pt x="0" y="0"/>
                  </a:lnTo>
                  <a:lnTo>
                    <a:pt x="0" y="1"/>
                  </a:lnTo>
                  <a:lnTo>
                    <a:pt x="9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45" name="Freeform 1673"/>
            <p:cNvSpPr>
              <a:spLocks/>
            </p:cNvSpPr>
            <p:nvPr userDrawn="1"/>
          </p:nvSpPr>
          <p:spPr bwMode="auto">
            <a:xfrm>
              <a:off x="414" y="303"/>
              <a:ext cx="8" cy="8"/>
            </a:xfrm>
            <a:custGeom>
              <a:avLst/>
              <a:gdLst>
                <a:gd name="T0" fmla="*/ 4 w 16"/>
                <a:gd name="T1" fmla="*/ 0 h 18"/>
                <a:gd name="T2" fmla="*/ 4 w 16"/>
                <a:gd name="T3" fmla="*/ 0 h 18"/>
                <a:gd name="T4" fmla="*/ 13 w 16"/>
                <a:gd name="T5" fmla="*/ 11 h 18"/>
                <a:gd name="T6" fmla="*/ 0 w 16"/>
                <a:gd name="T7" fmla="*/ 14 h 18"/>
                <a:gd name="T8" fmla="*/ 16 w 16"/>
                <a:gd name="T9" fmla="*/ 12 h 18"/>
                <a:gd name="T10" fmla="*/ 4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4" y="0"/>
                  </a:moveTo>
                  <a:lnTo>
                    <a:pt x="4" y="0"/>
                  </a:lnTo>
                  <a:cubicBezTo>
                    <a:pt x="11" y="2"/>
                    <a:pt x="12" y="6"/>
                    <a:pt x="13" y="11"/>
                  </a:cubicBezTo>
                  <a:cubicBezTo>
                    <a:pt x="9" y="14"/>
                    <a:pt x="4" y="16"/>
                    <a:pt x="0" y="14"/>
                  </a:cubicBezTo>
                  <a:cubicBezTo>
                    <a:pt x="6" y="18"/>
                    <a:pt x="11" y="14"/>
                    <a:pt x="16" y="12"/>
                  </a:cubicBezTo>
                  <a:cubicBezTo>
                    <a:pt x="14" y="5"/>
                    <a:pt x="12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46" name="Freeform 1674"/>
            <p:cNvSpPr>
              <a:spLocks/>
            </p:cNvSpPr>
            <p:nvPr userDrawn="1"/>
          </p:nvSpPr>
          <p:spPr bwMode="auto">
            <a:xfrm>
              <a:off x="406" y="311"/>
              <a:ext cx="8" cy="8"/>
            </a:xfrm>
            <a:custGeom>
              <a:avLst/>
              <a:gdLst>
                <a:gd name="T0" fmla="*/ 11 w 19"/>
                <a:gd name="T1" fmla="*/ 0 h 18"/>
                <a:gd name="T2" fmla="*/ 11 w 19"/>
                <a:gd name="T3" fmla="*/ 0 h 18"/>
                <a:gd name="T4" fmla="*/ 13 w 19"/>
                <a:gd name="T5" fmla="*/ 14 h 18"/>
                <a:gd name="T6" fmla="*/ 0 w 19"/>
                <a:gd name="T7" fmla="*/ 11 h 18"/>
                <a:gd name="T8" fmla="*/ 15 w 19"/>
                <a:gd name="T9" fmla="*/ 17 h 18"/>
                <a:gd name="T10" fmla="*/ 11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11" y="0"/>
                  </a:moveTo>
                  <a:lnTo>
                    <a:pt x="11" y="0"/>
                  </a:lnTo>
                  <a:cubicBezTo>
                    <a:pt x="16" y="5"/>
                    <a:pt x="15" y="9"/>
                    <a:pt x="13" y="14"/>
                  </a:cubicBezTo>
                  <a:cubicBezTo>
                    <a:pt x="8" y="14"/>
                    <a:pt x="3" y="15"/>
                    <a:pt x="0" y="11"/>
                  </a:cubicBezTo>
                  <a:cubicBezTo>
                    <a:pt x="4" y="18"/>
                    <a:pt x="10" y="16"/>
                    <a:pt x="15" y="17"/>
                  </a:cubicBezTo>
                  <a:cubicBezTo>
                    <a:pt x="17" y="8"/>
                    <a:pt x="19" y="5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47" name="Freeform 1675"/>
            <p:cNvSpPr>
              <a:spLocks/>
            </p:cNvSpPr>
            <p:nvPr userDrawn="1"/>
          </p:nvSpPr>
          <p:spPr bwMode="auto">
            <a:xfrm>
              <a:off x="401" y="306"/>
              <a:ext cx="4" cy="4"/>
            </a:xfrm>
            <a:custGeom>
              <a:avLst/>
              <a:gdLst>
                <a:gd name="T0" fmla="*/ 9 w 9"/>
                <a:gd name="T1" fmla="*/ 8 h 8"/>
                <a:gd name="T2" fmla="*/ 9 w 9"/>
                <a:gd name="T3" fmla="*/ 8 h 8"/>
                <a:gd name="T4" fmla="*/ 2 w 9"/>
                <a:gd name="T5" fmla="*/ 0 h 8"/>
                <a:gd name="T6" fmla="*/ 0 w 9"/>
                <a:gd name="T7" fmla="*/ 1 h 8"/>
                <a:gd name="T8" fmla="*/ 9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lnTo>
                    <a:pt x="9" y="8"/>
                  </a:lnTo>
                  <a:lnTo>
                    <a:pt x="2" y="0"/>
                  </a:lnTo>
                  <a:lnTo>
                    <a:pt x="0" y="1"/>
                  </a:lnTo>
                  <a:lnTo>
                    <a:pt x="9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48" name="Freeform 1676"/>
            <p:cNvSpPr>
              <a:spLocks/>
            </p:cNvSpPr>
            <p:nvPr userDrawn="1"/>
          </p:nvSpPr>
          <p:spPr bwMode="auto">
            <a:xfrm>
              <a:off x="395" y="312"/>
              <a:ext cx="2" cy="4"/>
            </a:xfrm>
            <a:custGeom>
              <a:avLst/>
              <a:gdLst>
                <a:gd name="T0" fmla="*/ 5 w 5"/>
                <a:gd name="T1" fmla="*/ 10 h 10"/>
                <a:gd name="T2" fmla="*/ 5 w 5"/>
                <a:gd name="T3" fmla="*/ 10 h 10"/>
                <a:gd name="T4" fmla="*/ 0 w 5"/>
                <a:gd name="T5" fmla="*/ 0 h 10"/>
                <a:gd name="T6" fmla="*/ 0 w 5"/>
                <a:gd name="T7" fmla="*/ 2 h 10"/>
                <a:gd name="T8" fmla="*/ 5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lnTo>
                    <a:pt x="5" y="1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49" name="Freeform 1677"/>
            <p:cNvSpPr>
              <a:spLocks/>
            </p:cNvSpPr>
            <p:nvPr userDrawn="1"/>
          </p:nvSpPr>
          <p:spPr bwMode="auto">
            <a:xfrm>
              <a:off x="397" y="319"/>
              <a:ext cx="9" cy="7"/>
            </a:xfrm>
            <a:custGeom>
              <a:avLst/>
              <a:gdLst>
                <a:gd name="T0" fmla="*/ 14 w 20"/>
                <a:gd name="T1" fmla="*/ 0 h 16"/>
                <a:gd name="T2" fmla="*/ 14 w 20"/>
                <a:gd name="T3" fmla="*/ 0 h 16"/>
                <a:gd name="T4" fmla="*/ 12 w 20"/>
                <a:gd name="T5" fmla="*/ 12 h 16"/>
                <a:gd name="T6" fmla="*/ 0 w 20"/>
                <a:gd name="T7" fmla="*/ 8 h 16"/>
                <a:gd name="T8" fmla="*/ 14 w 20"/>
                <a:gd name="T9" fmla="*/ 14 h 16"/>
                <a:gd name="T10" fmla="*/ 14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14" y="0"/>
                  </a:moveTo>
                  <a:lnTo>
                    <a:pt x="14" y="0"/>
                  </a:lnTo>
                  <a:cubicBezTo>
                    <a:pt x="17" y="5"/>
                    <a:pt x="14" y="8"/>
                    <a:pt x="12" y="12"/>
                  </a:cubicBezTo>
                  <a:cubicBezTo>
                    <a:pt x="7" y="12"/>
                    <a:pt x="4" y="12"/>
                    <a:pt x="0" y="8"/>
                  </a:cubicBezTo>
                  <a:cubicBezTo>
                    <a:pt x="4" y="16"/>
                    <a:pt x="8" y="13"/>
                    <a:pt x="14" y="14"/>
                  </a:cubicBezTo>
                  <a:cubicBezTo>
                    <a:pt x="15" y="9"/>
                    <a:pt x="20" y="7"/>
                    <a:pt x="1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50" name="Freeform 1678"/>
            <p:cNvSpPr>
              <a:spLocks/>
            </p:cNvSpPr>
            <p:nvPr userDrawn="1"/>
          </p:nvSpPr>
          <p:spPr bwMode="auto">
            <a:xfrm>
              <a:off x="387" y="324"/>
              <a:ext cx="9" cy="6"/>
            </a:xfrm>
            <a:custGeom>
              <a:avLst/>
              <a:gdLst>
                <a:gd name="T0" fmla="*/ 16 w 21"/>
                <a:gd name="T1" fmla="*/ 0 h 14"/>
                <a:gd name="T2" fmla="*/ 16 w 21"/>
                <a:gd name="T3" fmla="*/ 0 h 14"/>
                <a:gd name="T4" fmla="*/ 12 w 21"/>
                <a:gd name="T5" fmla="*/ 11 h 14"/>
                <a:gd name="T6" fmla="*/ 0 w 21"/>
                <a:gd name="T7" fmla="*/ 4 h 14"/>
                <a:gd name="T8" fmla="*/ 13 w 21"/>
                <a:gd name="T9" fmla="*/ 14 h 14"/>
                <a:gd name="T10" fmla="*/ 16 w 21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4">
                  <a:moveTo>
                    <a:pt x="16" y="0"/>
                  </a:moveTo>
                  <a:lnTo>
                    <a:pt x="16" y="0"/>
                  </a:lnTo>
                  <a:cubicBezTo>
                    <a:pt x="18" y="6"/>
                    <a:pt x="14" y="7"/>
                    <a:pt x="12" y="11"/>
                  </a:cubicBezTo>
                  <a:cubicBezTo>
                    <a:pt x="7" y="9"/>
                    <a:pt x="2" y="9"/>
                    <a:pt x="0" y="4"/>
                  </a:cubicBezTo>
                  <a:cubicBezTo>
                    <a:pt x="1" y="12"/>
                    <a:pt x="8" y="11"/>
                    <a:pt x="13" y="14"/>
                  </a:cubicBezTo>
                  <a:cubicBezTo>
                    <a:pt x="15" y="9"/>
                    <a:pt x="21" y="7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51" name="Freeform 1679"/>
            <p:cNvSpPr>
              <a:spLocks/>
            </p:cNvSpPr>
            <p:nvPr userDrawn="1"/>
          </p:nvSpPr>
          <p:spPr bwMode="auto">
            <a:xfrm>
              <a:off x="375" y="327"/>
              <a:ext cx="9" cy="5"/>
            </a:xfrm>
            <a:custGeom>
              <a:avLst/>
              <a:gdLst>
                <a:gd name="T0" fmla="*/ 19 w 21"/>
                <a:gd name="T1" fmla="*/ 0 h 12"/>
                <a:gd name="T2" fmla="*/ 19 w 21"/>
                <a:gd name="T3" fmla="*/ 0 h 12"/>
                <a:gd name="T4" fmla="*/ 10 w 21"/>
                <a:gd name="T5" fmla="*/ 9 h 12"/>
                <a:gd name="T6" fmla="*/ 1 w 21"/>
                <a:gd name="T7" fmla="*/ 1 h 12"/>
                <a:gd name="T8" fmla="*/ 10 w 21"/>
                <a:gd name="T9" fmla="*/ 12 h 12"/>
                <a:gd name="T10" fmla="*/ 19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9" y="0"/>
                  </a:moveTo>
                  <a:lnTo>
                    <a:pt x="19" y="0"/>
                  </a:lnTo>
                  <a:cubicBezTo>
                    <a:pt x="19" y="6"/>
                    <a:pt x="13" y="6"/>
                    <a:pt x="10" y="9"/>
                  </a:cubicBezTo>
                  <a:cubicBezTo>
                    <a:pt x="5" y="7"/>
                    <a:pt x="1" y="7"/>
                    <a:pt x="1" y="1"/>
                  </a:cubicBezTo>
                  <a:cubicBezTo>
                    <a:pt x="0" y="10"/>
                    <a:pt x="6" y="8"/>
                    <a:pt x="10" y="12"/>
                  </a:cubicBezTo>
                  <a:cubicBezTo>
                    <a:pt x="14" y="8"/>
                    <a:pt x="21" y="9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52" name="Freeform 1680"/>
            <p:cNvSpPr>
              <a:spLocks/>
            </p:cNvSpPr>
            <p:nvPr userDrawn="1"/>
          </p:nvSpPr>
          <p:spPr bwMode="auto">
            <a:xfrm>
              <a:off x="379" y="314"/>
              <a:ext cx="1" cy="7"/>
            </a:xfrm>
            <a:custGeom>
              <a:avLst/>
              <a:gdLst>
                <a:gd name="T0" fmla="*/ 2 w 2"/>
                <a:gd name="T1" fmla="*/ 1 h 15"/>
                <a:gd name="T2" fmla="*/ 2 w 2"/>
                <a:gd name="T3" fmla="*/ 1 h 15"/>
                <a:gd name="T4" fmla="*/ 0 w 2"/>
                <a:gd name="T5" fmla="*/ 0 h 15"/>
                <a:gd name="T6" fmla="*/ 2 w 2"/>
                <a:gd name="T7" fmla="*/ 15 h 15"/>
                <a:gd name="T8" fmla="*/ 2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2" y="1"/>
                  </a:moveTo>
                  <a:lnTo>
                    <a:pt x="2" y="1"/>
                  </a:lnTo>
                  <a:lnTo>
                    <a:pt x="0" y="0"/>
                  </a:lnTo>
                  <a:lnTo>
                    <a:pt x="2" y="15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53" name="Freeform 1681"/>
            <p:cNvSpPr>
              <a:spLocks/>
            </p:cNvSpPr>
            <p:nvPr userDrawn="1"/>
          </p:nvSpPr>
          <p:spPr bwMode="auto">
            <a:xfrm>
              <a:off x="364" y="326"/>
              <a:ext cx="8" cy="6"/>
            </a:xfrm>
            <a:custGeom>
              <a:avLst/>
              <a:gdLst>
                <a:gd name="T0" fmla="*/ 3 w 19"/>
                <a:gd name="T1" fmla="*/ 0 h 12"/>
                <a:gd name="T2" fmla="*/ 3 w 19"/>
                <a:gd name="T3" fmla="*/ 0 h 12"/>
                <a:gd name="T4" fmla="*/ 8 w 19"/>
                <a:gd name="T5" fmla="*/ 12 h 12"/>
                <a:gd name="T6" fmla="*/ 19 w 19"/>
                <a:gd name="T7" fmla="*/ 2 h 12"/>
                <a:gd name="T8" fmla="*/ 8 w 19"/>
                <a:gd name="T9" fmla="*/ 10 h 12"/>
                <a:gd name="T10" fmla="*/ 3 w 19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3" y="0"/>
                  </a:moveTo>
                  <a:lnTo>
                    <a:pt x="3" y="0"/>
                  </a:lnTo>
                  <a:cubicBezTo>
                    <a:pt x="0" y="7"/>
                    <a:pt x="5" y="8"/>
                    <a:pt x="8" y="12"/>
                  </a:cubicBezTo>
                  <a:cubicBezTo>
                    <a:pt x="13" y="9"/>
                    <a:pt x="19" y="10"/>
                    <a:pt x="19" y="2"/>
                  </a:cubicBezTo>
                  <a:cubicBezTo>
                    <a:pt x="18" y="7"/>
                    <a:pt x="13" y="7"/>
                    <a:pt x="8" y="10"/>
                  </a:cubicBezTo>
                  <a:cubicBezTo>
                    <a:pt x="6" y="6"/>
                    <a:pt x="2" y="6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54" name="Freeform 1682"/>
            <p:cNvSpPr>
              <a:spLocks/>
            </p:cNvSpPr>
            <p:nvPr userDrawn="1"/>
          </p:nvSpPr>
          <p:spPr bwMode="auto">
            <a:xfrm>
              <a:off x="369" y="316"/>
              <a:ext cx="2" cy="6"/>
            </a:xfrm>
            <a:custGeom>
              <a:avLst/>
              <a:gdLst>
                <a:gd name="T0" fmla="*/ 4 w 4"/>
                <a:gd name="T1" fmla="*/ 1 h 14"/>
                <a:gd name="T2" fmla="*/ 4 w 4"/>
                <a:gd name="T3" fmla="*/ 1 h 14"/>
                <a:gd name="T4" fmla="*/ 3 w 4"/>
                <a:gd name="T5" fmla="*/ 2 h 14"/>
                <a:gd name="T6" fmla="*/ 2 w 4"/>
                <a:gd name="T7" fmla="*/ 0 h 14"/>
                <a:gd name="T8" fmla="*/ 0 w 4"/>
                <a:gd name="T9" fmla="*/ 14 h 14"/>
                <a:gd name="T10" fmla="*/ 4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4" y="1"/>
                  </a:moveTo>
                  <a:lnTo>
                    <a:pt x="4" y="1"/>
                  </a:lnTo>
                  <a:lnTo>
                    <a:pt x="3" y="2"/>
                  </a:lnTo>
                  <a:lnTo>
                    <a:pt x="2" y="0"/>
                  </a:lnTo>
                  <a:lnTo>
                    <a:pt x="0" y="14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55" name="Freeform 1683"/>
            <p:cNvSpPr>
              <a:spLocks/>
            </p:cNvSpPr>
            <p:nvPr userDrawn="1"/>
          </p:nvSpPr>
          <p:spPr bwMode="auto">
            <a:xfrm>
              <a:off x="398" y="297"/>
              <a:ext cx="8" cy="9"/>
            </a:xfrm>
            <a:custGeom>
              <a:avLst/>
              <a:gdLst>
                <a:gd name="T0" fmla="*/ 8 w 17"/>
                <a:gd name="T1" fmla="*/ 0 h 21"/>
                <a:gd name="T2" fmla="*/ 8 w 17"/>
                <a:gd name="T3" fmla="*/ 0 h 21"/>
                <a:gd name="T4" fmla="*/ 14 w 17"/>
                <a:gd name="T5" fmla="*/ 12 h 21"/>
                <a:gd name="T6" fmla="*/ 0 w 17"/>
                <a:gd name="T7" fmla="*/ 15 h 21"/>
                <a:gd name="T8" fmla="*/ 16 w 17"/>
                <a:gd name="T9" fmla="*/ 13 h 21"/>
                <a:gd name="T10" fmla="*/ 8 w 17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1">
                  <a:moveTo>
                    <a:pt x="8" y="0"/>
                  </a:moveTo>
                  <a:lnTo>
                    <a:pt x="8" y="0"/>
                  </a:lnTo>
                  <a:cubicBezTo>
                    <a:pt x="14" y="2"/>
                    <a:pt x="12" y="6"/>
                    <a:pt x="14" y="12"/>
                  </a:cubicBezTo>
                  <a:cubicBezTo>
                    <a:pt x="9" y="14"/>
                    <a:pt x="5" y="18"/>
                    <a:pt x="0" y="15"/>
                  </a:cubicBezTo>
                  <a:cubicBezTo>
                    <a:pt x="5" y="21"/>
                    <a:pt x="11" y="15"/>
                    <a:pt x="16" y="13"/>
                  </a:cubicBezTo>
                  <a:cubicBezTo>
                    <a:pt x="14" y="5"/>
                    <a:pt x="17" y="3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56" name="Freeform 1684"/>
            <p:cNvSpPr>
              <a:spLocks noEditPoints="1"/>
            </p:cNvSpPr>
            <p:nvPr userDrawn="1"/>
          </p:nvSpPr>
          <p:spPr bwMode="auto">
            <a:xfrm>
              <a:off x="396" y="289"/>
              <a:ext cx="7" cy="2"/>
            </a:xfrm>
            <a:custGeom>
              <a:avLst/>
              <a:gdLst>
                <a:gd name="T0" fmla="*/ 8 w 17"/>
                <a:gd name="T1" fmla="*/ 2 h 5"/>
                <a:gd name="T2" fmla="*/ 8 w 17"/>
                <a:gd name="T3" fmla="*/ 2 h 5"/>
                <a:gd name="T4" fmla="*/ 1 w 17"/>
                <a:gd name="T5" fmla="*/ 4 h 5"/>
                <a:gd name="T6" fmla="*/ 1 w 17"/>
                <a:gd name="T7" fmla="*/ 3 h 5"/>
                <a:gd name="T8" fmla="*/ 8 w 17"/>
                <a:gd name="T9" fmla="*/ 2 h 5"/>
                <a:gd name="T10" fmla="*/ 17 w 17"/>
                <a:gd name="T11" fmla="*/ 1 h 5"/>
                <a:gd name="T12" fmla="*/ 17 w 17"/>
                <a:gd name="T13" fmla="*/ 1 h 5"/>
                <a:gd name="T14" fmla="*/ 1 w 17"/>
                <a:gd name="T15" fmla="*/ 2 h 5"/>
                <a:gd name="T16" fmla="*/ 0 w 17"/>
                <a:gd name="T17" fmla="*/ 4 h 5"/>
                <a:gd name="T18" fmla="*/ 1 w 17"/>
                <a:gd name="T19" fmla="*/ 5 h 5"/>
                <a:gd name="T20" fmla="*/ 17 w 17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5">
                  <a:moveTo>
                    <a:pt x="8" y="2"/>
                  </a:moveTo>
                  <a:lnTo>
                    <a:pt x="8" y="2"/>
                  </a:lnTo>
                  <a:cubicBezTo>
                    <a:pt x="7" y="3"/>
                    <a:pt x="1" y="4"/>
                    <a:pt x="1" y="4"/>
                  </a:cubicBezTo>
                  <a:lnTo>
                    <a:pt x="1" y="3"/>
                  </a:lnTo>
                  <a:cubicBezTo>
                    <a:pt x="1" y="3"/>
                    <a:pt x="7" y="2"/>
                    <a:pt x="8" y="2"/>
                  </a:cubicBezTo>
                  <a:close/>
                  <a:moveTo>
                    <a:pt x="17" y="1"/>
                  </a:moveTo>
                  <a:lnTo>
                    <a:pt x="17" y="1"/>
                  </a:lnTo>
                  <a:cubicBezTo>
                    <a:pt x="9" y="0"/>
                    <a:pt x="1" y="2"/>
                    <a:pt x="1" y="2"/>
                  </a:cubicBezTo>
                  <a:lnTo>
                    <a:pt x="0" y="4"/>
                  </a:lnTo>
                  <a:lnTo>
                    <a:pt x="1" y="5"/>
                  </a:lnTo>
                  <a:cubicBezTo>
                    <a:pt x="5" y="5"/>
                    <a:pt x="10" y="3"/>
                    <a:pt x="17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57" name="Freeform 1685"/>
            <p:cNvSpPr>
              <a:spLocks noEditPoints="1"/>
            </p:cNvSpPr>
            <p:nvPr userDrawn="1"/>
          </p:nvSpPr>
          <p:spPr bwMode="auto">
            <a:xfrm>
              <a:off x="394" y="297"/>
              <a:ext cx="7" cy="4"/>
            </a:xfrm>
            <a:custGeom>
              <a:avLst/>
              <a:gdLst>
                <a:gd name="T0" fmla="*/ 7 w 15"/>
                <a:gd name="T1" fmla="*/ 5 h 10"/>
                <a:gd name="T2" fmla="*/ 7 w 15"/>
                <a:gd name="T3" fmla="*/ 5 h 10"/>
                <a:gd name="T4" fmla="*/ 1 w 15"/>
                <a:gd name="T5" fmla="*/ 2 h 10"/>
                <a:gd name="T6" fmla="*/ 2 w 15"/>
                <a:gd name="T7" fmla="*/ 1 h 10"/>
                <a:gd name="T8" fmla="*/ 7 w 15"/>
                <a:gd name="T9" fmla="*/ 5 h 10"/>
                <a:gd name="T10" fmla="*/ 15 w 15"/>
                <a:gd name="T11" fmla="*/ 10 h 10"/>
                <a:gd name="T12" fmla="*/ 15 w 15"/>
                <a:gd name="T13" fmla="*/ 10 h 10"/>
                <a:gd name="T14" fmla="*/ 2 w 15"/>
                <a:gd name="T15" fmla="*/ 0 h 10"/>
                <a:gd name="T16" fmla="*/ 0 w 15"/>
                <a:gd name="T17" fmla="*/ 1 h 10"/>
                <a:gd name="T18" fmla="*/ 0 w 15"/>
                <a:gd name="T19" fmla="*/ 3 h 10"/>
                <a:gd name="T20" fmla="*/ 15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7" y="5"/>
                  </a:moveTo>
                  <a:lnTo>
                    <a:pt x="7" y="5"/>
                  </a:lnTo>
                  <a:cubicBezTo>
                    <a:pt x="6" y="5"/>
                    <a:pt x="1" y="2"/>
                    <a:pt x="1" y="2"/>
                  </a:cubicBezTo>
                  <a:lnTo>
                    <a:pt x="2" y="1"/>
                  </a:lnTo>
                  <a:cubicBezTo>
                    <a:pt x="2" y="1"/>
                    <a:pt x="6" y="4"/>
                    <a:pt x="7" y="5"/>
                  </a:cubicBezTo>
                  <a:close/>
                  <a:moveTo>
                    <a:pt x="15" y="10"/>
                  </a:moveTo>
                  <a:lnTo>
                    <a:pt x="15" y="10"/>
                  </a:lnTo>
                  <a:cubicBezTo>
                    <a:pt x="9" y="4"/>
                    <a:pt x="2" y="0"/>
                    <a:pt x="2" y="0"/>
                  </a:cubicBezTo>
                  <a:lnTo>
                    <a:pt x="0" y="1"/>
                  </a:lnTo>
                  <a:lnTo>
                    <a:pt x="0" y="3"/>
                  </a:lnTo>
                  <a:cubicBezTo>
                    <a:pt x="0" y="3"/>
                    <a:pt x="8" y="8"/>
                    <a:pt x="15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58" name="Freeform 1686"/>
            <p:cNvSpPr>
              <a:spLocks/>
            </p:cNvSpPr>
            <p:nvPr userDrawn="1"/>
          </p:nvSpPr>
          <p:spPr bwMode="auto">
            <a:xfrm>
              <a:off x="388" y="305"/>
              <a:ext cx="9" cy="8"/>
            </a:xfrm>
            <a:custGeom>
              <a:avLst/>
              <a:gdLst>
                <a:gd name="T0" fmla="*/ 16 w 21"/>
                <a:gd name="T1" fmla="*/ 0 h 16"/>
                <a:gd name="T2" fmla="*/ 16 w 21"/>
                <a:gd name="T3" fmla="*/ 0 h 16"/>
                <a:gd name="T4" fmla="*/ 12 w 21"/>
                <a:gd name="T5" fmla="*/ 10 h 16"/>
                <a:gd name="T6" fmla="*/ 0 w 21"/>
                <a:gd name="T7" fmla="*/ 10 h 16"/>
                <a:gd name="T8" fmla="*/ 13 w 21"/>
                <a:gd name="T9" fmla="*/ 12 h 16"/>
                <a:gd name="T10" fmla="*/ 16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16" y="0"/>
                  </a:moveTo>
                  <a:lnTo>
                    <a:pt x="16" y="0"/>
                  </a:lnTo>
                  <a:cubicBezTo>
                    <a:pt x="19" y="5"/>
                    <a:pt x="13" y="6"/>
                    <a:pt x="12" y="10"/>
                  </a:cubicBezTo>
                  <a:cubicBezTo>
                    <a:pt x="7" y="9"/>
                    <a:pt x="3" y="14"/>
                    <a:pt x="0" y="10"/>
                  </a:cubicBezTo>
                  <a:cubicBezTo>
                    <a:pt x="4" y="16"/>
                    <a:pt x="8" y="11"/>
                    <a:pt x="13" y="12"/>
                  </a:cubicBezTo>
                  <a:cubicBezTo>
                    <a:pt x="14" y="8"/>
                    <a:pt x="21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59" name="Freeform 1687"/>
            <p:cNvSpPr>
              <a:spLocks noEditPoints="1"/>
            </p:cNvSpPr>
            <p:nvPr userDrawn="1"/>
          </p:nvSpPr>
          <p:spPr bwMode="auto">
            <a:xfrm>
              <a:off x="388" y="302"/>
              <a:ext cx="4" cy="5"/>
            </a:xfrm>
            <a:custGeom>
              <a:avLst/>
              <a:gdLst>
                <a:gd name="T0" fmla="*/ 4 w 7"/>
                <a:gd name="T1" fmla="*/ 5 h 12"/>
                <a:gd name="T2" fmla="*/ 4 w 7"/>
                <a:gd name="T3" fmla="*/ 5 h 12"/>
                <a:gd name="T4" fmla="*/ 1 w 7"/>
                <a:gd name="T5" fmla="*/ 1 h 12"/>
                <a:gd name="T6" fmla="*/ 2 w 7"/>
                <a:gd name="T7" fmla="*/ 1 h 12"/>
                <a:gd name="T8" fmla="*/ 4 w 7"/>
                <a:gd name="T9" fmla="*/ 5 h 12"/>
                <a:gd name="T10" fmla="*/ 7 w 7"/>
                <a:gd name="T11" fmla="*/ 12 h 12"/>
                <a:gd name="T12" fmla="*/ 7 w 7"/>
                <a:gd name="T13" fmla="*/ 12 h 12"/>
                <a:gd name="T14" fmla="*/ 2 w 7"/>
                <a:gd name="T15" fmla="*/ 0 h 12"/>
                <a:gd name="T16" fmla="*/ 0 w 7"/>
                <a:gd name="T17" fmla="*/ 0 h 12"/>
                <a:gd name="T18" fmla="*/ 0 w 7"/>
                <a:gd name="T19" fmla="*/ 1 h 12"/>
                <a:gd name="T20" fmla="*/ 7 w 7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2">
                  <a:moveTo>
                    <a:pt x="4" y="5"/>
                  </a:moveTo>
                  <a:lnTo>
                    <a:pt x="4" y="5"/>
                  </a:lnTo>
                  <a:cubicBezTo>
                    <a:pt x="3" y="4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3" y="4"/>
                    <a:pt x="4" y="5"/>
                  </a:cubicBezTo>
                  <a:close/>
                  <a:moveTo>
                    <a:pt x="7" y="12"/>
                  </a:moveTo>
                  <a:lnTo>
                    <a:pt x="7" y="12"/>
                  </a:lnTo>
                  <a:cubicBezTo>
                    <a:pt x="5" y="4"/>
                    <a:pt x="2" y="0"/>
                    <a:pt x="2" y="0"/>
                  </a:cubicBezTo>
                  <a:lnTo>
                    <a:pt x="0" y="0"/>
                  </a:lnTo>
                  <a:lnTo>
                    <a:pt x="0" y="1"/>
                  </a:lnTo>
                  <a:cubicBezTo>
                    <a:pt x="0" y="1"/>
                    <a:pt x="2" y="7"/>
                    <a:pt x="7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60" name="Freeform 1688"/>
            <p:cNvSpPr>
              <a:spLocks noEditPoints="1"/>
            </p:cNvSpPr>
            <p:nvPr userDrawn="1"/>
          </p:nvSpPr>
          <p:spPr bwMode="auto">
            <a:xfrm>
              <a:off x="381" y="304"/>
              <a:ext cx="1" cy="6"/>
            </a:xfrm>
            <a:custGeom>
              <a:avLst/>
              <a:gdLst>
                <a:gd name="T0" fmla="*/ 2 w 3"/>
                <a:gd name="T1" fmla="*/ 6 h 12"/>
                <a:gd name="T2" fmla="*/ 2 w 3"/>
                <a:gd name="T3" fmla="*/ 6 h 12"/>
                <a:gd name="T4" fmla="*/ 1 w 3"/>
                <a:gd name="T5" fmla="*/ 1 h 12"/>
                <a:gd name="T6" fmla="*/ 2 w 3"/>
                <a:gd name="T7" fmla="*/ 1 h 12"/>
                <a:gd name="T8" fmla="*/ 2 w 3"/>
                <a:gd name="T9" fmla="*/ 6 h 12"/>
                <a:gd name="T10" fmla="*/ 3 w 3"/>
                <a:gd name="T11" fmla="*/ 12 h 12"/>
                <a:gd name="T12" fmla="*/ 3 w 3"/>
                <a:gd name="T13" fmla="*/ 12 h 12"/>
                <a:gd name="T14" fmla="*/ 3 w 3"/>
                <a:gd name="T15" fmla="*/ 1 h 12"/>
                <a:gd name="T16" fmla="*/ 1 w 3"/>
                <a:gd name="T17" fmla="*/ 0 h 12"/>
                <a:gd name="T18" fmla="*/ 0 w 3"/>
                <a:gd name="T19" fmla="*/ 1 h 12"/>
                <a:gd name="T20" fmla="*/ 3 w 3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12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2" y="5"/>
                    <a:pt x="2" y="6"/>
                  </a:cubicBezTo>
                  <a:close/>
                  <a:moveTo>
                    <a:pt x="3" y="12"/>
                  </a:moveTo>
                  <a:lnTo>
                    <a:pt x="3" y="12"/>
                  </a:lnTo>
                  <a:cubicBezTo>
                    <a:pt x="3" y="7"/>
                    <a:pt x="3" y="1"/>
                    <a:pt x="3" y="1"/>
                  </a:cubicBezTo>
                  <a:lnTo>
                    <a:pt x="1" y="0"/>
                  </a:lnTo>
                  <a:lnTo>
                    <a:pt x="0" y="1"/>
                  </a:lnTo>
                  <a:cubicBezTo>
                    <a:pt x="0" y="1"/>
                    <a:pt x="1" y="7"/>
                    <a:pt x="3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61" name="Freeform 1689"/>
            <p:cNvSpPr>
              <a:spLocks/>
            </p:cNvSpPr>
            <p:nvPr userDrawn="1"/>
          </p:nvSpPr>
          <p:spPr bwMode="auto">
            <a:xfrm>
              <a:off x="379" y="310"/>
              <a:ext cx="7" cy="4"/>
            </a:xfrm>
            <a:custGeom>
              <a:avLst/>
              <a:gdLst>
                <a:gd name="T0" fmla="*/ 16 w 17"/>
                <a:gd name="T1" fmla="*/ 0 h 10"/>
                <a:gd name="T2" fmla="*/ 16 w 17"/>
                <a:gd name="T3" fmla="*/ 0 h 10"/>
                <a:gd name="T4" fmla="*/ 8 w 17"/>
                <a:gd name="T5" fmla="*/ 8 h 10"/>
                <a:gd name="T6" fmla="*/ 0 w 17"/>
                <a:gd name="T7" fmla="*/ 1 h 10"/>
                <a:gd name="T8" fmla="*/ 8 w 17"/>
                <a:gd name="T9" fmla="*/ 10 h 10"/>
                <a:gd name="T10" fmla="*/ 16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6" y="0"/>
                  </a:moveTo>
                  <a:lnTo>
                    <a:pt x="16" y="0"/>
                  </a:lnTo>
                  <a:cubicBezTo>
                    <a:pt x="16" y="6"/>
                    <a:pt x="11" y="5"/>
                    <a:pt x="8" y="8"/>
                  </a:cubicBezTo>
                  <a:cubicBezTo>
                    <a:pt x="5" y="4"/>
                    <a:pt x="0" y="6"/>
                    <a:pt x="0" y="1"/>
                  </a:cubicBezTo>
                  <a:cubicBezTo>
                    <a:pt x="0" y="9"/>
                    <a:pt x="5" y="6"/>
                    <a:pt x="8" y="10"/>
                  </a:cubicBezTo>
                  <a:cubicBezTo>
                    <a:pt x="11" y="6"/>
                    <a:pt x="17" y="8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62" name="Freeform 1690"/>
            <p:cNvSpPr>
              <a:spLocks noEditPoints="1"/>
            </p:cNvSpPr>
            <p:nvPr userDrawn="1"/>
          </p:nvSpPr>
          <p:spPr bwMode="auto">
            <a:xfrm>
              <a:off x="372" y="304"/>
              <a:ext cx="2" cy="6"/>
            </a:xfrm>
            <a:custGeom>
              <a:avLst/>
              <a:gdLst>
                <a:gd name="T0" fmla="*/ 1 w 4"/>
                <a:gd name="T1" fmla="*/ 8 h 14"/>
                <a:gd name="T2" fmla="*/ 1 w 4"/>
                <a:gd name="T3" fmla="*/ 8 h 14"/>
                <a:gd name="T4" fmla="*/ 2 w 4"/>
                <a:gd name="T5" fmla="*/ 1 h 14"/>
                <a:gd name="T6" fmla="*/ 3 w 4"/>
                <a:gd name="T7" fmla="*/ 2 h 14"/>
                <a:gd name="T8" fmla="*/ 1 w 4"/>
                <a:gd name="T9" fmla="*/ 8 h 14"/>
                <a:gd name="T10" fmla="*/ 0 w 4"/>
                <a:gd name="T11" fmla="*/ 14 h 14"/>
                <a:gd name="T12" fmla="*/ 0 w 4"/>
                <a:gd name="T13" fmla="*/ 14 h 14"/>
                <a:gd name="T14" fmla="*/ 4 w 4"/>
                <a:gd name="T15" fmla="*/ 2 h 14"/>
                <a:gd name="T16" fmla="*/ 3 w 4"/>
                <a:gd name="T17" fmla="*/ 0 h 14"/>
                <a:gd name="T18" fmla="*/ 1 w 4"/>
                <a:gd name="T19" fmla="*/ 1 h 14"/>
                <a:gd name="T20" fmla="*/ 0 w 4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4">
                  <a:moveTo>
                    <a:pt x="1" y="8"/>
                  </a:moveTo>
                  <a:lnTo>
                    <a:pt x="1" y="8"/>
                  </a:lnTo>
                  <a:cubicBezTo>
                    <a:pt x="1" y="7"/>
                    <a:pt x="2" y="1"/>
                    <a:pt x="2" y="1"/>
                  </a:cubicBezTo>
                  <a:lnTo>
                    <a:pt x="3" y="2"/>
                  </a:lnTo>
                  <a:cubicBezTo>
                    <a:pt x="3" y="2"/>
                    <a:pt x="2" y="7"/>
                    <a:pt x="1" y="8"/>
                  </a:cubicBezTo>
                  <a:close/>
                  <a:moveTo>
                    <a:pt x="0" y="14"/>
                  </a:moveTo>
                  <a:lnTo>
                    <a:pt x="0" y="14"/>
                  </a:lnTo>
                  <a:cubicBezTo>
                    <a:pt x="4" y="6"/>
                    <a:pt x="4" y="2"/>
                    <a:pt x="4" y="2"/>
                  </a:cubicBezTo>
                  <a:lnTo>
                    <a:pt x="3" y="0"/>
                  </a:lnTo>
                  <a:lnTo>
                    <a:pt x="1" y="1"/>
                  </a:lnTo>
                  <a:cubicBezTo>
                    <a:pt x="1" y="1"/>
                    <a:pt x="0" y="6"/>
                    <a:pt x="0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63" name="Freeform 1691"/>
            <p:cNvSpPr>
              <a:spLocks/>
            </p:cNvSpPr>
            <p:nvPr userDrawn="1"/>
          </p:nvSpPr>
          <p:spPr bwMode="auto">
            <a:xfrm>
              <a:off x="367" y="309"/>
              <a:ext cx="9" cy="5"/>
            </a:xfrm>
            <a:custGeom>
              <a:avLst/>
              <a:gdLst>
                <a:gd name="T0" fmla="*/ 20 w 20"/>
                <a:gd name="T1" fmla="*/ 4 h 12"/>
                <a:gd name="T2" fmla="*/ 20 w 20"/>
                <a:gd name="T3" fmla="*/ 4 h 12"/>
                <a:gd name="T4" fmla="*/ 9 w 20"/>
                <a:gd name="T5" fmla="*/ 9 h 12"/>
                <a:gd name="T6" fmla="*/ 3 w 20"/>
                <a:gd name="T7" fmla="*/ 0 h 12"/>
                <a:gd name="T8" fmla="*/ 8 w 20"/>
                <a:gd name="T9" fmla="*/ 11 h 12"/>
                <a:gd name="T10" fmla="*/ 20 w 20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20" y="4"/>
                  </a:moveTo>
                  <a:lnTo>
                    <a:pt x="20" y="4"/>
                  </a:lnTo>
                  <a:cubicBezTo>
                    <a:pt x="18" y="10"/>
                    <a:pt x="13" y="7"/>
                    <a:pt x="9" y="9"/>
                  </a:cubicBezTo>
                  <a:cubicBezTo>
                    <a:pt x="6" y="5"/>
                    <a:pt x="2" y="5"/>
                    <a:pt x="3" y="0"/>
                  </a:cubicBezTo>
                  <a:cubicBezTo>
                    <a:pt x="0" y="8"/>
                    <a:pt x="6" y="7"/>
                    <a:pt x="8" y="11"/>
                  </a:cubicBezTo>
                  <a:cubicBezTo>
                    <a:pt x="13" y="9"/>
                    <a:pt x="18" y="12"/>
                    <a:pt x="2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64" name="Freeform 1692"/>
            <p:cNvSpPr>
              <a:spLocks/>
            </p:cNvSpPr>
            <p:nvPr userDrawn="1"/>
          </p:nvSpPr>
          <p:spPr bwMode="auto">
            <a:xfrm>
              <a:off x="365" y="302"/>
              <a:ext cx="0" cy="2"/>
            </a:xfrm>
            <a:custGeom>
              <a:avLst/>
              <a:gdLst>
                <a:gd name="T0" fmla="*/ 0 w 1"/>
                <a:gd name="T1" fmla="*/ 4 h 4"/>
                <a:gd name="T2" fmla="*/ 0 w 1"/>
                <a:gd name="T3" fmla="*/ 4 h 4"/>
                <a:gd name="T4" fmla="*/ 1 w 1"/>
                <a:gd name="T5" fmla="*/ 0 h 4"/>
                <a:gd name="T6" fmla="*/ 0 w 1"/>
                <a:gd name="T7" fmla="*/ 0 h 4"/>
                <a:gd name="T8" fmla="*/ 0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lnTo>
                    <a:pt x="0" y="4"/>
                  </a:lnTo>
                  <a:cubicBezTo>
                    <a:pt x="1" y="3"/>
                    <a:pt x="1" y="0"/>
                    <a:pt x="1" y="0"/>
                  </a:cubicBez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65" name="Freeform 1693"/>
            <p:cNvSpPr>
              <a:spLocks/>
            </p:cNvSpPr>
            <p:nvPr userDrawn="1"/>
          </p:nvSpPr>
          <p:spPr bwMode="auto">
            <a:xfrm>
              <a:off x="331" y="181"/>
              <a:ext cx="98" cy="48"/>
            </a:xfrm>
            <a:custGeom>
              <a:avLst/>
              <a:gdLst>
                <a:gd name="T0" fmla="*/ 12 w 219"/>
                <a:gd name="T1" fmla="*/ 57 h 105"/>
                <a:gd name="T2" fmla="*/ 12 w 219"/>
                <a:gd name="T3" fmla="*/ 57 h 105"/>
                <a:gd name="T4" fmla="*/ 60 w 219"/>
                <a:gd name="T5" fmla="*/ 81 h 105"/>
                <a:gd name="T6" fmla="*/ 120 w 219"/>
                <a:gd name="T7" fmla="*/ 81 h 105"/>
                <a:gd name="T8" fmla="*/ 156 w 219"/>
                <a:gd name="T9" fmla="*/ 68 h 105"/>
                <a:gd name="T10" fmla="*/ 156 w 219"/>
                <a:gd name="T11" fmla="*/ 22 h 105"/>
                <a:gd name="T12" fmla="*/ 179 w 219"/>
                <a:gd name="T13" fmla="*/ 31 h 105"/>
                <a:gd name="T14" fmla="*/ 181 w 219"/>
                <a:gd name="T15" fmla="*/ 39 h 105"/>
                <a:gd name="T16" fmla="*/ 172 w 219"/>
                <a:gd name="T17" fmla="*/ 74 h 105"/>
                <a:gd name="T18" fmla="*/ 182 w 219"/>
                <a:gd name="T19" fmla="*/ 93 h 105"/>
                <a:gd name="T20" fmla="*/ 177 w 219"/>
                <a:gd name="T21" fmla="*/ 105 h 105"/>
                <a:gd name="T22" fmla="*/ 192 w 219"/>
                <a:gd name="T23" fmla="*/ 85 h 105"/>
                <a:gd name="T24" fmla="*/ 186 w 219"/>
                <a:gd name="T25" fmla="*/ 72 h 105"/>
                <a:gd name="T26" fmla="*/ 208 w 219"/>
                <a:gd name="T27" fmla="*/ 77 h 105"/>
                <a:gd name="T28" fmla="*/ 211 w 219"/>
                <a:gd name="T29" fmla="*/ 87 h 105"/>
                <a:gd name="T30" fmla="*/ 219 w 219"/>
                <a:gd name="T31" fmla="*/ 74 h 105"/>
                <a:gd name="T32" fmla="*/ 209 w 219"/>
                <a:gd name="T33" fmla="*/ 65 h 105"/>
                <a:gd name="T34" fmla="*/ 199 w 219"/>
                <a:gd name="T35" fmla="*/ 63 h 105"/>
                <a:gd name="T36" fmla="*/ 210 w 219"/>
                <a:gd name="T37" fmla="*/ 38 h 105"/>
                <a:gd name="T38" fmla="*/ 186 w 219"/>
                <a:gd name="T39" fmla="*/ 23 h 105"/>
                <a:gd name="T40" fmla="*/ 179 w 219"/>
                <a:gd name="T41" fmla="*/ 16 h 105"/>
                <a:gd name="T42" fmla="*/ 159 w 219"/>
                <a:gd name="T43" fmla="*/ 2 h 105"/>
                <a:gd name="T44" fmla="*/ 146 w 219"/>
                <a:gd name="T45" fmla="*/ 10 h 105"/>
                <a:gd name="T46" fmla="*/ 136 w 219"/>
                <a:gd name="T47" fmla="*/ 16 h 105"/>
                <a:gd name="T48" fmla="*/ 139 w 219"/>
                <a:gd name="T49" fmla="*/ 42 h 105"/>
                <a:gd name="T50" fmla="*/ 144 w 219"/>
                <a:gd name="T51" fmla="*/ 63 h 105"/>
                <a:gd name="T52" fmla="*/ 118 w 219"/>
                <a:gd name="T53" fmla="*/ 79 h 105"/>
                <a:gd name="T54" fmla="*/ 76 w 219"/>
                <a:gd name="T55" fmla="*/ 79 h 105"/>
                <a:gd name="T56" fmla="*/ 31 w 219"/>
                <a:gd name="T57" fmla="*/ 51 h 105"/>
                <a:gd name="T58" fmla="*/ 28 w 219"/>
                <a:gd name="T59" fmla="*/ 48 h 105"/>
                <a:gd name="T60" fmla="*/ 0 w 219"/>
                <a:gd name="T61" fmla="*/ 45 h 105"/>
                <a:gd name="T62" fmla="*/ 12 w 219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9" h="105">
                  <a:moveTo>
                    <a:pt x="12" y="57"/>
                  </a:moveTo>
                  <a:lnTo>
                    <a:pt x="12" y="57"/>
                  </a:lnTo>
                  <a:cubicBezTo>
                    <a:pt x="20" y="66"/>
                    <a:pt x="40" y="77"/>
                    <a:pt x="60" y="81"/>
                  </a:cubicBezTo>
                  <a:cubicBezTo>
                    <a:pt x="76" y="84"/>
                    <a:pt x="108" y="82"/>
                    <a:pt x="120" y="81"/>
                  </a:cubicBezTo>
                  <a:cubicBezTo>
                    <a:pt x="135" y="80"/>
                    <a:pt x="149" y="76"/>
                    <a:pt x="156" y="68"/>
                  </a:cubicBezTo>
                  <a:cubicBezTo>
                    <a:pt x="170" y="54"/>
                    <a:pt x="149" y="36"/>
                    <a:pt x="156" y="22"/>
                  </a:cubicBezTo>
                  <a:cubicBezTo>
                    <a:pt x="163" y="26"/>
                    <a:pt x="169" y="30"/>
                    <a:pt x="179" y="31"/>
                  </a:cubicBezTo>
                  <a:cubicBezTo>
                    <a:pt x="180" y="33"/>
                    <a:pt x="180" y="37"/>
                    <a:pt x="181" y="39"/>
                  </a:cubicBezTo>
                  <a:cubicBezTo>
                    <a:pt x="184" y="55"/>
                    <a:pt x="169" y="58"/>
                    <a:pt x="172" y="74"/>
                  </a:cubicBezTo>
                  <a:cubicBezTo>
                    <a:pt x="174" y="82"/>
                    <a:pt x="180" y="84"/>
                    <a:pt x="182" y="93"/>
                  </a:cubicBezTo>
                  <a:cubicBezTo>
                    <a:pt x="182" y="93"/>
                    <a:pt x="183" y="100"/>
                    <a:pt x="177" y="105"/>
                  </a:cubicBezTo>
                  <a:cubicBezTo>
                    <a:pt x="190" y="105"/>
                    <a:pt x="196" y="95"/>
                    <a:pt x="192" y="85"/>
                  </a:cubicBezTo>
                  <a:cubicBezTo>
                    <a:pt x="191" y="81"/>
                    <a:pt x="186" y="77"/>
                    <a:pt x="186" y="72"/>
                  </a:cubicBezTo>
                  <a:cubicBezTo>
                    <a:pt x="193" y="81"/>
                    <a:pt x="198" y="80"/>
                    <a:pt x="208" y="77"/>
                  </a:cubicBezTo>
                  <a:cubicBezTo>
                    <a:pt x="213" y="76"/>
                    <a:pt x="213" y="82"/>
                    <a:pt x="211" y="87"/>
                  </a:cubicBezTo>
                  <a:cubicBezTo>
                    <a:pt x="217" y="83"/>
                    <a:pt x="219" y="77"/>
                    <a:pt x="219" y="74"/>
                  </a:cubicBezTo>
                  <a:cubicBezTo>
                    <a:pt x="219" y="67"/>
                    <a:pt x="214" y="63"/>
                    <a:pt x="209" y="65"/>
                  </a:cubicBezTo>
                  <a:cubicBezTo>
                    <a:pt x="206" y="65"/>
                    <a:pt x="200" y="69"/>
                    <a:pt x="199" y="63"/>
                  </a:cubicBezTo>
                  <a:cubicBezTo>
                    <a:pt x="198" y="53"/>
                    <a:pt x="214" y="54"/>
                    <a:pt x="210" y="38"/>
                  </a:cubicBezTo>
                  <a:cubicBezTo>
                    <a:pt x="209" y="29"/>
                    <a:pt x="200" y="25"/>
                    <a:pt x="186" y="23"/>
                  </a:cubicBezTo>
                  <a:cubicBezTo>
                    <a:pt x="184" y="22"/>
                    <a:pt x="181" y="19"/>
                    <a:pt x="179" y="16"/>
                  </a:cubicBezTo>
                  <a:cubicBezTo>
                    <a:pt x="171" y="3"/>
                    <a:pt x="163" y="0"/>
                    <a:pt x="159" y="2"/>
                  </a:cubicBezTo>
                  <a:cubicBezTo>
                    <a:pt x="153" y="5"/>
                    <a:pt x="151" y="8"/>
                    <a:pt x="146" y="10"/>
                  </a:cubicBezTo>
                  <a:cubicBezTo>
                    <a:pt x="142" y="12"/>
                    <a:pt x="138" y="13"/>
                    <a:pt x="136" y="16"/>
                  </a:cubicBezTo>
                  <a:cubicBezTo>
                    <a:pt x="130" y="24"/>
                    <a:pt x="135" y="35"/>
                    <a:pt x="139" y="42"/>
                  </a:cubicBezTo>
                  <a:cubicBezTo>
                    <a:pt x="141" y="47"/>
                    <a:pt x="146" y="56"/>
                    <a:pt x="144" y="63"/>
                  </a:cubicBezTo>
                  <a:cubicBezTo>
                    <a:pt x="141" y="72"/>
                    <a:pt x="127" y="77"/>
                    <a:pt x="118" y="79"/>
                  </a:cubicBezTo>
                  <a:cubicBezTo>
                    <a:pt x="111" y="81"/>
                    <a:pt x="89" y="82"/>
                    <a:pt x="76" y="79"/>
                  </a:cubicBezTo>
                  <a:cubicBezTo>
                    <a:pt x="65" y="76"/>
                    <a:pt x="38" y="61"/>
                    <a:pt x="31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19" y="44"/>
                    <a:pt x="0" y="45"/>
                    <a:pt x="0" y="45"/>
                  </a:cubicBezTo>
                  <a:cubicBezTo>
                    <a:pt x="0" y="45"/>
                    <a:pt x="4" y="49"/>
                    <a:pt x="12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66" name="Freeform 1694"/>
            <p:cNvSpPr>
              <a:spLocks/>
            </p:cNvSpPr>
            <p:nvPr userDrawn="1"/>
          </p:nvSpPr>
          <p:spPr bwMode="auto">
            <a:xfrm>
              <a:off x="339" y="203"/>
              <a:ext cx="25" cy="14"/>
            </a:xfrm>
            <a:custGeom>
              <a:avLst/>
              <a:gdLst>
                <a:gd name="T0" fmla="*/ 9 w 55"/>
                <a:gd name="T1" fmla="*/ 3 h 32"/>
                <a:gd name="T2" fmla="*/ 9 w 55"/>
                <a:gd name="T3" fmla="*/ 3 h 32"/>
                <a:gd name="T4" fmla="*/ 0 w 55"/>
                <a:gd name="T5" fmla="*/ 0 h 32"/>
                <a:gd name="T6" fmla="*/ 55 w 55"/>
                <a:gd name="T7" fmla="*/ 32 h 32"/>
                <a:gd name="T8" fmla="*/ 9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9" y="3"/>
                  </a:moveTo>
                  <a:lnTo>
                    <a:pt x="9" y="3"/>
                  </a:lnTo>
                  <a:cubicBezTo>
                    <a:pt x="6" y="1"/>
                    <a:pt x="0" y="0"/>
                    <a:pt x="0" y="0"/>
                  </a:cubicBezTo>
                  <a:cubicBezTo>
                    <a:pt x="5" y="10"/>
                    <a:pt x="33" y="28"/>
                    <a:pt x="55" y="32"/>
                  </a:cubicBezTo>
                  <a:cubicBezTo>
                    <a:pt x="44" y="29"/>
                    <a:pt x="17" y="15"/>
                    <a:pt x="9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67" name="Freeform 1695"/>
            <p:cNvSpPr>
              <a:spLocks/>
            </p:cNvSpPr>
            <p:nvPr userDrawn="1"/>
          </p:nvSpPr>
          <p:spPr bwMode="auto">
            <a:xfrm>
              <a:off x="334" y="202"/>
              <a:ext cx="27" cy="15"/>
            </a:xfrm>
            <a:custGeom>
              <a:avLst/>
              <a:gdLst>
                <a:gd name="T0" fmla="*/ 0 w 59"/>
                <a:gd name="T1" fmla="*/ 0 h 33"/>
                <a:gd name="T2" fmla="*/ 0 w 59"/>
                <a:gd name="T3" fmla="*/ 0 h 33"/>
                <a:gd name="T4" fmla="*/ 59 w 59"/>
                <a:gd name="T5" fmla="*/ 33 h 33"/>
                <a:gd name="T6" fmla="*/ 8 w 59"/>
                <a:gd name="T7" fmla="*/ 1 h 33"/>
                <a:gd name="T8" fmla="*/ 0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0" y="0"/>
                  </a:moveTo>
                  <a:lnTo>
                    <a:pt x="0" y="0"/>
                  </a:lnTo>
                  <a:cubicBezTo>
                    <a:pt x="7" y="13"/>
                    <a:pt x="33" y="29"/>
                    <a:pt x="59" y="33"/>
                  </a:cubicBezTo>
                  <a:cubicBezTo>
                    <a:pt x="34" y="25"/>
                    <a:pt x="14" y="11"/>
                    <a:pt x="8" y="1"/>
                  </a:cubicBezTo>
                  <a:cubicBezTo>
                    <a:pt x="5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68" name="Freeform 1696"/>
            <p:cNvSpPr>
              <a:spLocks/>
            </p:cNvSpPr>
            <p:nvPr userDrawn="1"/>
          </p:nvSpPr>
          <p:spPr bwMode="auto">
            <a:xfrm>
              <a:off x="409" y="195"/>
              <a:ext cx="18" cy="32"/>
            </a:xfrm>
            <a:custGeom>
              <a:avLst/>
              <a:gdLst>
                <a:gd name="T0" fmla="*/ 16 w 41"/>
                <a:gd name="T1" fmla="*/ 1 h 70"/>
                <a:gd name="T2" fmla="*/ 16 w 41"/>
                <a:gd name="T3" fmla="*/ 1 h 70"/>
                <a:gd name="T4" fmla="*/ 13 w 41"/>
                <a:gd name="T5" fmla="*/ 0 h 70"/>
                <a:gd name="T6" fmla="*/ 14 w 41"/>
                <a:gd name="T7" fmla="*/ 13 h 70"/>
                <a:gd name="T8" fmla="*/ 11 w 41"/>
                <a:gd name="T9" fmla="*/ 0 h 70"/>
                <a:gd name="T10" fmla="*/ 9 w 41"/>
                <a:gd name="T11" fmla="*/ 0 h 70"/>
                <a:gd name="T12" fmla="*/ 7 w 41"/>
                <a:gd name="T13" fmla="*/ 24 h 70"/>
                <a:gd name="T14" fmla="*/ 5 w 41"/>
                <a:gd name="T15" fmla="*/ 49 h 70"/>
                <a:gd name="T16" fmla="*/ 10 w 41"/>
                <a:gd name="T17" fmla="*/ 70 h 70"/>
                <a:gd name="T18" fmla="*/ 13 w 41"/>
                <a:gd name="T19" fmla="*/ 47 h 70"/>
                <a:gd name="T20" fmla="*/ 14 w 41"/>
                <a:gd name="T21" fmla="*/ 33 h 70"/>
                <a:gd name="T22" fmla="*/ 25 w 41"/>
                <a:gd name="T23" fmla="*/ 45 h 70"/>
                <a:gd name="T24" fmla="*/ 41 w 41"/>
                <a:gd name="T25" fmla="*/ 46 h 70"/>
                <a:gd name="T26" fmla="*/ 31 w 41"/>
                <a:gd name="T27" fmla="*/ 41 h 70"/>
                <a:gd name="T28" fmla="*/ 22 w 41"/>
                <a:gd name="T29" fmla="*/ 21 h 70"/>
                <a:gd name="T30" fmla="*/ 26 w 41"/>
                <a:gd name="T31" fmla="*/ 3 h 70"/>
                <a:gd name="T32" fmla="*/ 26 w 41"/>
                <a:gd name="T33" fmla="*/ 13 h 70"/>
                <a:gd name="T34" fmla="*/ 24 w 41"/>
                <a:gd name="T35" fmla="*/ 2 h 70"/>
                <a:gd name="T36" fmla="*/ 22 w 41"/>
                <a:gd name="T37" fmla="*/ 2 h 70"/>
                <a:gd name="T38" fmla="*/ 22 w 41"/>
                <a:gd name="T39" fmla="*/ 13 h 70"/>
                <a:gd name="T40" fmla="*/ 20 w 41"/>
                <a:gd name="T41" fmla="*/ 1 h 70"/>
                <a:gd name="T42" fmla="*/ 18 w 41"/>
                <a:gd name="T43" fmla="*/ 1 h 70"/>
                <a:gd name="T44" fmla="*/ 18 w 41"/>
                <a:gd name="T45" fmla="*/ 13 h 70"/>
                <a:gd name="T46" fmla="*/ 1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16" y="1"/>
                  </a:moveTo>
                  <a:lnTo>
                    <a:pt x="16" y="1"/>
                  </a:lnTo>
                  <a:lnTo>
                    <a:pt x="13" y="0"/>
                  </a:lnTo>
                  <a:cubicBezTo>
                    <a:pt x="15" y="4"/>
                    <a:pt x="16" y="8"/>
                    <a:pt x="14" y="13"/>
                  </a:cubicBezTo>
                  <a:cubicBezTo>
                    <a:pt x="14" y="7"/>
                    <a:pt x="12" y="2"/>
                    <a:pt x="11" y="0"/>
                  </a:cubicBezTo>
                  <a:cubicBezTo>
                    <a:pt x="11" y="0"/>
                    <a:pt x="9" y="0"/>
                    <a:pt x="9" y="0"/>
                  </a:cubicBezTo>
                  <a:cubicBezTo>
                    <a:pt x="13" y="11"/>
                    <a:pt x="11" y="19"/>
                    <a:pt x="7" y="24"/>
                  </a:cubicBezTo>
                  <a:cubicBezTo>
                    <a:pt x="0" y="32"/>
                    <a:pt x="1" y="40"/>
                    <a:pt x="5" y="49"/>
                  </a:cubicBezTo>
                  <a:cubicBezTo>
                    <a:pt x="7" y="53"/>
                    <a:pt x="16" y="63"/>
                    <a:pt x="10" y="70"/>
                  </a:cubicBezTo>
                  <a:cubicBezTo>
                    <a:pt x="23" y="63"/>
                    <a:pt x="17" y="51"/>
                    <a:pt x="13" y="47"/>
                  </a:cubicBezTo>
                  <a:cubicBezTo>
                    <a:pt x="10" y="43"/>
                    <a:pt x="10" y="36"/>
                    <a:pt x="14" y="33"/>
                  </a:cubicBezTo>
                  <a:cubicBezTo>
                    <a:pt x="14" y="40"/>
                    <a:pt x="19" y="45"/>
                    <a:pt x="25" y="45"/>
                  </a:cubicBezTo>
                  <a:cubicBezTo>
                    <a:pt x="30" y="45"/>
                    <a:pt x="39" y="38"/>
                    <a:pt x="41" y="46"/>
                  </a:cubicBezTo>
                  <a:cubicBezTo>
                    <a:pt x="41" y="38"/>
                    <a:pt x="36" y="40"/>
                    <a:pt x="31" y="41"/>
                  </a:cubicBezTo>
                  <a:cubicBezTo>
                    <a:pt x="15" y="44"/>
                    <a:pt x="16" y="26"/>
                    <a:pt x="22" y="21"/>
                  </a:cubicBezTo>
                  <a:cubicBezTo>
                    <a:pt x="28" y="16"/>
                    <a:pt x="36" y="9"/>
                    <a:pt x="26" y="3"/>
                  </a:cubicBezTo>
                  <a:cubicBezTo>
                    <a:pt x="27" y="6"/>
                    <a:pt x="27" y="10"/>
                    <a:pt x="26" y="13"/>
                  </a:cubicBezTo>
                  <a:cubicBezTo>
                    <a:pt x="26" y="9"/>
                    <a:pt x="25" y="3"/>
                    <a:pt x="24" y="2"/>
                  </a:cubicBezTo>
                  <a:lnTo>
                    <a:pt x="22" y="2"/>
                  </a:lnTo>
                  <a:cubicBezTo>
                    <a:pt x="23" y="5"/>
                    <a:pt x="24" y="9"/>
                    <a:pt x="22" y="13"/>
                  </a:cubicBezTo>
                  <a:cubicBezTo>
                    <a:pt x="22" y="10"/>
                    <a:pt x="22" y="4"/>
                    <a:pt x="20" y="1"/>
                  </a:cubicBezTo>
                  <a:lnTo>
                    <a:pt x="18" y="1"/>
                  </a:lnTo>
                  <a:cubicBezTo>
                    <a:pt x="19" y="4"/>
                    <a:pt x="19" y="8"/>
                    <a:pt x="18" y="13"/>
                  </a:cubicBezTo>
                  <a:cubicBezTo>
                    <a:pt x="18" y="7"/>
                    <a:pt x="17" y="3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69" name="Freeform 1697"/>
            <p:cNvSpPr>
              <a:spLocks/>
            </p:cNvSpPr>
            <p:nvPr userDrawn="1"/>
          </p:nvSpPr>
          <p:spPr bwMode="auto">
            <a:xfrm>
              <a:off x="393" y="190"/>
              <a:ext cx="9" cy="23"/>
            </a:xfrm>
            <a:custGeom>
              <a:avLst/>
              <a:gdLst>
                <a:gd name="T0" fmla="*/ 13 w 22"/>
                <a:gd name="T1" fmla="*/ 0 h 51"/>
                <a:gd name="T2" fmla="*/ 13 w 22"/>
                <a:gd name="T3" fmla="*/ 0 h 51"/>
                <a:gd name="T4" fmla="*/ 11 w 22"/>
                <a:gd name="T5" fmla="*/ 0 h 51"/>
                <a:gd name="T6" fmla="*/ 10 w 22"/>
                <a:gd name="T7" fmla="*/ 11 h 51"/>
                <a:gd name="T8" fmla="*/ 9 w 22"/>
                <a:gd name="T9" fmla="*/ 0 h 51"/>
                <a:gd name="T10" fmla="*/ 13 w 22"/>
                <a:gd name="T11" fmla="*/ 27 h 51"/>
                <a:gd name="T12" fmla="*/ 12 w 22"/>
                <a:gd name="T13" fmla="*/ 51 h 51"/>
                <a:gd name="T14" fmla="*/ 21 w 22"/>
                <a:gd name="T15" fmla="*/ 38 h 51"/>
                <a:gd name="T16" fmla="*/ 18 w 22"/>
                <a:gd name="T17" fmla="*/ 22 h 51"/>
                <a:gd name="T18" fmla="*/ 17 w 22"/>
                <a:gd name="T19" fmla="*/ 1 h 51"/>
                <a:gd name="T20" fmla="*/ 15 w 22"/>
                <a:gd name="T21" fmla="*/ 1 h 51"/>
                <a:gd name="T22" fmla="*/ 13 w 22"/>
                <a:gd name="T23" fmla="*/ 12 h 51"/>
                <a:gd name="T24" fmla="*/ 13 w 22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51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11" y="0"/>
                    <a:pt x="11" y="0"/>
                  </a:cubicBezTo>
                  <a:cubicBezTo>
                    <a:pt x="9" y="3"/>
                    <a:pt x="9" y="7"/>
                    <a:pt x="10" y="11"/>
                  </a:cubicBezTo>
                  <a:cubicBezTo>
                    <a:pt x="8" y="7"/>
                    <a:pt x="8" y="4"/>
                    <a:pt x="9" y="0"/>
                  </a:cubicBezTo>
                  <a:cubicBezTo>
                    <a:pt x="0" y="0"/>
                    <a:pt x="10" y="19"/>
                    <a:pt x="13" y="27"/>
                  </a:cubicBezTo>
                  <a:cubicBezTo>
                    <a:pt x="15" y="31"/>
                    <a:pt x="19" y="42"/>
                    <a:pt x="12" y="51"/>
                  </a:cubicBezTo>
                  <a:cubicBezTo>
                    <a:pt x="15" y="49"/>
                    <a:pt x="22" y="42"/>
                    <a:pt x="21" y="38"/>
                  </a:cubicBezTo>
                  <a:cubicBezTo>
                    <a:pt x="21" y="29"/>
                    <a:pt x="19" y="25"/>
                    <a:pt x="18" y="22"/>
                  </a:cubicBezTo>
                  <a:cubicBezTo>
                    <a:pt x="15" y="15"/>
                    <a:pt x="14" y="7"/>
                    <a:pt x="17" y="1"/>
                  </a:cubicBezTo>
                  <a:cubicBezTo>
                    <a:pt x="16" y="1"/>
                    <a:pt x="16" y="1"/>
                    <a:pt x="15" y="1"/>
                  </a:cubicBezTo>
                  <a:cubicBezTo>
                    <a:pt x="14" y="2"/>
                    <a:pt x="12" y="7"/>
                    <a:pt x="13" y="12"/>
                  </a:cubicBezTo>
                  <a:cubicBezTo>
                    <a:pt x="10" y="7"/>
                    <a:pt x="12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70" name="Freeform 1698"/>
            <p:cNvSpPr>
              <a:spLocks/>
            </p:cNvSpPr>
            <p:nvPr userDrawn="1"/>
          </p:nvSpPr>
          <p:spPr bwMode="auto">
            <a:xfrm>
              <a:off x="388" y="187"/>
              <a:ext cx="40" cy="30"/>
            </a:xfrm>
            <a:custGeom>
              <a:avLst/>
              <a:gdLst>
                <a:gd name="T0" fmla="*/ 24 w 90"/>
                <a:gd name="T1" fmla="*/ 1 h 65"/>
                <a:gd name="T2" fmla="*/ 24 w 90"/>
                <a:gd name="T3" fmla="*/ 1 h 65"/>
                <a:gd name="T4" fmla="*/ 15 w 90"/>
                <a:gd name="T5" fmla="*/ 1 h 65"/>
                <a:gd name="T6" fmla="*/ 21 w 90"/>
                <a:gd name="T7" fmla="*/ 48 h 65"/>
                <a:gd name="T8" fmla="*/ 1 w 90"/>
                <a:gd name="T9" fmla="*/ 65 h 65"/>
                <a:gd name="T10" fmla="*/ 24 w 90"/>
                <a:gd name="T11" fmla="*/ 41 h 65"/>
                <a:gd name="T12" fmla="*/ 18 w 90"/>
                <a:gd name="T13" fmla="*/ 4 h 65"/>
                <a:gd name="T14" fmla="*/ 50 w 90"/>
                <a:gd name="T15" fmla="*/ 14 h 65"/>
                <a:gd name="T16" fmla="*/ 80 w 90"/>
                <a:gd name="T17" fmla="*/ 31 h 65"/>
                <a:gd name="T18" fmla="*/ 70 w 90"/>
                <a:gd name="T19" fmla="*/ 42 h 65"/>
                <a:gd name="T20" fmla="*/ 76 w 90"/>
                <a:gd name="T21" fmla="*/ 57 h 65"/>
                <a:gd name="T22" fmla="*/ 90 w 90"/>
                <a:gd name="T23" fmla="*/ 60 h 65"/>
                <a:gd name="T24" fmla="*/ 71 w 90"/>
                <a:gd name="T25" fmla="*/ 52 h 65"/>
                <a:gd name="T26" fmla="*/ 77 w 90"/>
                <a:gd name="T27" fmla="*/ 38 h 65"/>
                <a:gd name="T28" fmla="*/ 82 w 90"/>
                <a:gd name="T29" fmla="*/ 27 h 65"/>
                <a:gd name="T30" fmla="*/ 48 w 90"/>
                <a:gd name="T31" fmla="*/ 10 h 65"/>
                <a:gd name="T32" fmla="*/ 24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24" y="1"/>
                  </a:moveTo>
                  <a:lnTo>
                    <a:pt x="24" y="1"/>
                  </a:lnTo>
                  <a:cubicBezTo>
                    <a:pt x="21" y="0"/>
                    <a:pt x="17" y="0"/>
                    <a:pt x="15" y="1"/>
                  </a:cubicBezTo>
                  <a:cubicBezTo>
                    <a:pt x="0" y="10"/>
                    <a:pt x="23" y="32"/>
                    <a:pt x="21" y="48"/>
                  </a:cubicBezTo>
                  <a:cubicBezTo>
                    <a:pt x="20" y="58"/>
                    <a:pt x="8" y="62"/>
                    <a:pt x="1" y="65"/>
                  </a:cubicBezTo>
                  <a:cubicBezTo>
                    <a:pt x="17" y="63"/>
                    <a:pt x="27" y="55"/>
                    <a:pt x="24" y="41"/>
                  </a:cubicBezTo>
                  <a:cubicBezTo>
                    <a:pt x="22" y="30"/>
                    <a:pt x="6" y="8"/>
                    <a:pt x="18" y="4"/>
                  </a:cubicBezTo>
                  <a:cubicBezTo>
                    <a:pt x="27" y="1"/>
                    <a:pt x="38" y="12"/>
                    <a:pt x="50" y="14"/>
                  </a:cubicBezTo>
                  <a:cubicBezTo>
                    <a:pt x="62" y="16"/>
                    <a:pt x="83" y="16"/>
                    <a:pt x="80" y="31"/>
                  </a:cubicBezTo>
                  <a:cubicBezTo>
                    <a:pt x="79" y="35"/>
                    <a:pt x="72" y="38"/>
                    <a:pt x="70" y="42"/>
                  </a:cubicBezTo>
                  <a:cubicBezTo>
                    <a:pt x="65" y="49"/>
                    <a:pt x="68" y="59"/>
                    <a:pt x="76" y="57"/>
                  </a:cubicBezTo>
                  <a:cubicBezTo>
                    <a:pt x="86" y="54"/>
                    <a:pt x="88" y="55"/>
                    <a:pt x="90" y="60"/>
                  </a:cubicBezTo>
                  <a:cubicBezTo>
                    <a:pt x="89" y="44"/>
                    <a:pt x="74" y="61"/>
                    <a:pt x="71" y="52"/>
                  </a:cubicBezTo>
                  <a:cubicBezTo>
                    <a:pt x="68" y="45"/>
                    <a:pt x="73" y="42"/>
                    <a:pt x="77" y="38"/>
                  </a:cubicBezTo>
                  <a:cubicBezTo>
                    <a:pt x="80" y="36"/>
                    <a:pt x="83" y="32"/>
                    <a:pt x="82" y="27"/>
                  </a:cubicBezTo>
                  <a:cubicBezTo>
                    <a:pt x="81" y="12"/>
                    <a:pt x="61" y="13"/>
                    <a:pt x="48" y="10"/>
                  </a:cubicBezTo>
                  <a:cubicBezTo>
                    <a:pt x="41" y="9"/>
                    <a:pt x="32" y="2"/>
                    <a:pt x="2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71" name="Freeform 1699"/>
            <p:cNvSpPr>
              <a:spLocks/>
            </p:cNvSpPr>
            <p:nvPr userDrawn="1"/>
          </p:nvSpPr>
          <p:spPr bwMode="auto">
            <a:xfrm>
              <a:off x="397" y="182"/>
              <a:ext cx="16" cy="9"/>
            </a:xfrm>
            <a:custGeom>
              <a:avLst/>
              <a:gdLst>
                <a:gd name="T0" fmla="*/ 15 w 37"/>
                <a:gd name="T1" fmla="*/ 1 h 20"/>
                <a:gd name="T2" fmla="*/ 15 w 37"/>
                <a:gd name="T3" fmla="*/ 1 h 20"/>
                <a:gd name="T4" fmla="*/ 12 w 37"/>
                <a:gd name="T5" fmla="*/ 3 h 20"/>
                <a:gd name="T6" fmla="*/ 21 w 37"/>
                <a:gd name="T7" fmla="*/ 8 h 20"/>
                <a:gd name="T8" fmla="*/ 9 w 37"/>
                <a:gd name="T9" fmla="*/ 4 h 20"/>
                <a:gd name="T10" fmla="*/ 8 w 37"/>
                <a:gd name="T11" fmla="*/ 5 h 20"/>
                <a:gd name="T12" fmla="*/ 18 w 37"/>
                <a:gd name="T13" fmla="*/ 10 h 20"/>
                <a:gd name="T14" fmla="*/ 5 w 37"/>
                <a:gd name="T15" fmla="*/ 7 h 20"/>
                <a:gd name="T16" fmla="*/ 0 w 37"/>
                <a:gd name="T17" fmla="*/ 9 h 20"/>
                <a:gd name="T18" fmla="*/ 20 w 37"/>
                <a:gd name="T19" fmla="*/ 16 h 20"/>
                <a:gd name="T20" fmla="*/ 37 w 37"/>
                <a:gd name="T21" fmla="*/ 20 h 20"/>
                <a:gd name="T22" fmla="*/ 29 w 37"/>
                <a:gd name="T23" fmla="*/ 12 h 20"/>
                <a:gd name="T24" fmla="*/ 15 w 37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20">
                  <a:moveTo>
                    <a:pt x="15" y="1"/>
                  </a:moveTo>
                  <a:lnTo>
                    <a:pt x="15" y="1"/>
                  </a:lnTo>
                  <a:cubicBezTo>
                    <a:pt x="14" y="1"/>
                    <a:pt x="12" y="2"/>
                    <a:pt x="12" y="3"/>
                  </a:cubicBezTo>
                  <a:cubicBezTo>
                    <a:pt x="16" y="3"/>
                    <a:pt x="19" y="5"/>
                    <a:pt x="21" y="8"/>
                  </a:cubicBezTo>
                  <a:cubicBezTo>
                    <a:pt x="19" y="7"/>
                    <a:pt x="13" y="4"/>
                    <a:pt x="9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14" y="6"/>
                    <a:pt x="18" y="10"/>
                  </a:cubicBezTo>
                  <a:cubicBezTo>
                    <a:pt x="13" y="7"/>
                    <a:pt x="7" y="7"/>
                    <a:pt x="5" y="7"/>
                  </a:cubicBezTo>
                  <a:cubicBezTo>
                    <a:pt x="3" y="8"/>
                    <a:pt x="3" y="9"/>
                    <a:pt x="0" y="9"/>
                  </a:cubicBezTo>
                  <a:cubicBezTo>
                    <a:pt x="7" y="9"/>
                    <a:pt x="11" y="10"/>
                    <a:pt x="20" y="16"/>
                  </a:cubicBezTo>
                  <a:cubicBezTo>
                    <a:pt x="26" y="19"/>
                    <a:pt x="37" y="20"/>
                    <a:pt x="37" y="20"/>
                  </a:cubicBezTo>
                  <a:cubicBezTo>
                    <a:pt x="34" y="18"/>
                    <a:pt x="31" y="13"/>
                    <a:pt x="29" y="12"/>
                  </a:cubicBezTo>
                  <a:cubicBezTo>
                    <a:pt x="26" y="7"/>
                    <a:pt x="21" y="0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72" name="Freeform 1700"/>
            <p:cNvSpPr>
              <a:spLocks/>
            </p:cNvSpPr>
            <p:nvPr userDrawn="1"/>
          </p:nvSpPr>
          <p:spPr bwMode="auto">
            <a:xfrm>
              <a:off x="410" y="208"/>
              <a:ext cx="5" cy="8"/>
            </a:xfrm>
            <a:custGeom>
              <a:avLst/>
              <a:gdLst>
                <a:gd name="T0" fmla="*/ 10 w 12"/>
                <a:gd name="T1" fmla="*/ 0 h 19"/>
                <a:gd name="T2" fmla="*/ 10 w 12"/>
                <a:gd name="T3" fmla="*/ 0 h 19"/>
                <a:gd name="T4" fmla="*/ 6 w 12"/>
                <a:gd name="T5" fmla="*/ 19 h 19"/>
                <a:gd name="T6" fmla="*/ 10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0" y="0"/>
                  </a:moveTo>
                  <a:lnTo>
                    <a:pt x="10" y="0"/>
                  </a:lnTo>
                  <a:cubicBezTo>
                    <a:pt x="9" y="4"/>
                    <a:pt x="0" y="8"/>
                    <a:pt x="6" y="19"/>
                  </a:cubicBezTo>
                  <a:cubicBezTo>
                    <a:pt x="3" y="9"/>
                    <a:pt x="12" y="5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73" name="Freeform 1701"/>
            <p:cNvSpPr>
              <a:spLocks/>
            </p:cNvSpPr>
            <p:nvPr userDrawn="1"/>
          </p:nvSpPr>
          <p:spPr bwMode="auto">
            <a:xfrm>
              <a:off x="358" y="186"/>
              <a:ext cx="31" cy="33"/>
            </a:xfrm>
            <a:custGeom>
              <a:avLst/>
              <a:gdLst>
                <a:gd name="T0" fmla="*/ 39 w 68"/>
                <a:gd name="T1" fmla="*/ 25 h 73"/>
                <a:gd name="T2" fmla="*/ 39 w 68"/>
                <a:gd name="T3" fmla="*/ 25 h 73"/>
                <a:gd name="T4" fmla="*/ 41 w 68"/>
                <a:gd name="T5" fmla="*/ 21 h 73"/>
                <a:gd name="T6" fmla="*/ 39 w 68"/>
                <a:gd name="T7" fmla="*/ 16 h 73"/>
                <a:gd name="T8" fmla="*/ 41 w 68"/>
                <a:gd name="T9" fmla="*/ 16 h 73"/>
                <a:gd name="T10" fmla="*/ 40 w 68"/>
                <a:gd name="T11" fmla="*/ 16 h 73"/>
                <a:gd name="T12" fmla="*/ 38 w 68"/>
                <a:gd name="T13" fmla="*/ 13 h 73"/>
                <a:gd name="T14" fmla="*/ 37 w 68"/>
                <a:gd name="T15" fmla="*/ 12 h 73"/>
                <a:gd name="T16" fmla="*/ 39 w 68"/>
                <a:gd name="T17" fmla="*/ 13 h 73"/>
                <a:gd name="T18" fmla="*/ 41 w 68"/>
                <a:gd name="T19" fmla="*/ 15 h 73"/>
                <a:gd name="T20" fmla="*/ 42 w 68"/>
                <a:gd name="T21" fmla="*/ 15 h 73"/>
                <a:gd name="T22" fmla="*/ 42 w 68"/>
                <a:gd name="T23" fmla="*/ 1 h 73"/>
                <a:gd name="T24" fmla="*/ 41 w 68"/>
                <a:gd name="T25" fmla="*/ 2 h 73"/>
                <a:gd name="T26" fmla="*/ 39 w 68"/>
                <a:gd name="T27" fmla="*/ 4 h 73"/>
                <a:gd name="T28" fmla="*/ 37 w 68"/>
                <a:gd name="T29" fmla="*/ 5 h 73"/>
                <a:gd name="T30" fmla="*/ 38 w 68"/>
                <a:gd name="T31" fmla="*/ 4 h 73"/>
                <a:gd name="T32" fmla="*/ 40 w 68"/>
                <a:gd name="T33" fmla="*/ 1 h 73"/>
                <a:gd name="T34" fmla="*/ 41 w 68"/>
                <a:gd name="T35" fmla="*/ 0 h 73"/>
                <a:gd name="T36" fmla="*/ 27 w 68"/>
                <a:gd name="T37" fmla="*/ 0 h 73"/>
                <a:gd name="T38" fmla="*/ 28 w 68"/>
                <a:gd name="T39" fmla="*/ 1 h 73"/>
                <a:gd name="T40" fmla="*/ 30 w 68"/>
                <a:gd name="T41" fmla="*/ 4 h 73"/>
                <a:gd name="T42" fmla="*/ 31 w 68"/>
                <a:gd name="T43" fmla="*/ 5 h 73"/>
                <a:gd name="T44" fmla="*/ 29 w 68"/>
                <a:gd name="T45" fmla="*/ 4 h 73"/>
                <a:gd name="T46" fmla="*/ 27 w 68"/>
                <a:gd name="T47" fmla="*/ 2 h 73"/>
                <a:gd name="T48" fmla="*/ 26 w 68"/>
                <a:gd name="T49" fmla="*/ 1 h 73"/>
                <a:gd name="T50" fmla="*/ 26 w 68"/>
                <a:gd name="T51" fmla="*/ 15 h 73"/>
                <a:gd name="T52" fmla="*/ 27 w 68"/>
                <a:gd name="T53" fmla="*/ 15 h 73"/>
                <a:gd name="T54" fmla="*/ 29 w 68"/>
                <a:gd name="T55" fmla="*/ 13 h 73"/>
                <a:gd name="T56" fmla="*/ 31 w 68"/>
                <a:gd name="T57" fmla="*/ 12 h 73"/>
                <a:gd name="T58" fmla="*/ 30 w 68"/>
                <a:gd name="T59" fmla="*/ 13 h 73"/>
                <a:gd name="T60" fmla="*/ 28 w 68"/>
                <a:gd name="T61" fmla="*/ 16 h 73"/>
                <a:gd name="T62" fmla="*/ 27 w 68"/>
                <a:gd name="T63" fmla="*/ 16 h 73"/>
                <a:gd name="T64" fmla="*/ 29 w 68"/>
                <a:gd name="T65" fmla="*/ 16 h 73"/>
                <a:gd name="T66" fmla="*/ 27 w 68"/>
                <a:gd name="T67" fmla="*/ 21 h 73"/>
                <a:gd name="T68" fmla="*/ 29 w 68"/>
                <a:gd name="T69" fmla="*/ 25 h 73"/>
                <a:gd name="T70" fmla="*/ 29 w 68"/>
                <a:gd name="T71" fmla="*/ 25 h 73"/>
                <a:gd name="T72" fmla="*/ 29 w 68"/>
                <a:gd name="T73" fmla="*/ 28 h 73"/>
                <a:gd name="T74" fmla="*/ 27 w 68"/>
                <a:gd name="T75" fmla="*/ 29 h 73"/>
                <a:gd name="T76" fmla="*/ 27 w 68"/>
                <a:gd name="T77" fmla="*/ 26 h 73"/>
                <a:gd name="T78" fmla="*/ 27 w 68"/>
                <a:gd name="T79" fmla="*/ 26 h 73"/>
                <a:gd name="T80" fmla="*/ 21 w 68"/>
                <a:gd name="T81" fmla="*/ 27 h 73"/>
                <a:gd name="T82" fmla="*/ 6 w 68"/>
                <a:gd name="T83" fmla="*/ 51 h 73"/>
                <a:gd name="T84" fmla="*/ 12 w 68"/>
                <a:gd name="T85" fmla="*/ 66 h 73"/>
                <a:gd name="T86" fmla="*/ 12 w 68"/>
                <a:gd name="T87" fmla="*/ 73 h 73"/>
                <a:gd name="T88" fmla="*/ 34 w 68"/>
                <a:gd name="T89" fmla="*/ 73 h 73"/>
                <a:gd name="T90" fmla="*/ 56 w 68"/>
                <a:gd name="T91" fmla="*/ 73 h 73"/>
                <a:gd name="T92" fmla="*/ 56 w 68"/>
                <a:gd name="T93" fmla="*/ 66 h 73"/>
                <a:gd name="T94" fmla="*/ 62 w 68"/>
                <a:gd name="T95" fmla="*/ 51 h 73"/>
                <a:gd name="T96" fmla="*/ 47 w 68"/>
                <a:gd name="T97" fmla="*/ 27 h 73"/>
                <a:gd name="T98" fmla="*/ 41 w 68"/>
                <a:gd name="T99" fmla="*/ 26 h 73"/>
                <a:gd name="T100" fmla="*/ 41 w 68"/>
                <a:gd name="T101" fmla="*/ 26 h 73"/>
                <a:gd name="T102" fmla="*/ 41 w 68"/>
                <a:gd name="T103" fmla="*/ 29 h 73"/>
                <a:gd name="T104" fmla="*/ 39 w 68"/>
                <a:gd name="T105" fmla="*/ 28 h 73"/>
                <a:gd name="T106" fmla="*/ 39 w 68"/>
                <a:gd name="T107" fmla="*/ 25 h 73"/>
                <a:gd name="T108" fmla="*/ 39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9" y="25"/>
                  </a:moveTo>
                  <a:lnTo>
                    <a:pt x="39" y="25"/>
                  </a:lnTo>
                  <a:cubicBezTo>
                    <a:pt x="40" y="24"/>
                    <a:pt x="41" y="22"/>
                    <a:pt x="41" y="21"/>
                  </a:cubicBezTo>
                  <a:cubicBezTo>
                    <a:pt x="41" y="19"/>
                    <a:pt x="40" y="17"/>
                    <a:pt x="39" y="16"/>
                  </a:cubicBezTo>
                  <a:lnTo>
                    <a:pt x="41" y="16"/>
                  </a:lnTo>
                  <a:lnTo>
                    <a:pt x="40" y="16"/>
                  </a:lnTo>
                  <a:cubicBezTo>
                    <a:pt x="40" y="15"/>
                    <a:pt x="39" y="14"/>
                    <a:pt x="38" y="13"/>
                  </a:cubicBezTo>
                  <a:cubicBezTo>
                    <a:pt x="38" y="13"/>
                    <a:pt x="38" y="12"/>
                    <a:pt x="37" y="12"/>
                  </a:cubicBezTo>
                  <a:cubicBezTo>
                    <a:pt x="38" y="12"/>
                    <a:pt x="38" y="12"/>
                    <a:pt x="39" y="13"/>
                  </a:cubicBezTo>
                  <a:cubicBezTo>
                    <a:pt x="40" y="13"/>
                    <a:pt x="41" y="14"/>
                    <a:pt x="41" y="15"/>
                  </a:cubicBezTo>
                  <a:lnTo>
                    <a:pt x="42" y="15"/>
                  </a:lnTo>
                  <a:lnTo>
                    <a:pt x="42" y="1"/>
                  </a:lnTo>
                  <a:lnTo>
                    <a:pt x="41" y="2"/>
                  </a:lnTo>
                  <a:cubicBezTo>
                    <a:pt x="41" y="2"/>
                    <a:pt x="40" y="3"/>
                    <a:pt x="39" y="4"/>
                  </a:cubicBezTo>
                  <a:cubicBezTo>
                    <a:pt x="38" y="4"/>
                    <a:pt x="38" y="5"/>
                    <a:pt x="37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9" y="3"/>
                    <a:pt x="40" y="2"/>
                    <a:pt x="40" y="1"/>
                  </a:cubicBezTo>
                  <a:lnTo>
                    <a:pt x="41" y="0"/>
                  </a:lnTo>
                  <a:lnTo>
                    <a:pt x="27" y="0"/>
                  </a:lnTo>
                  <a:lnTo>
                    <a:pt x="28" y="1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0" y="5"/>
                    <a:pt x="31" y="5"/>
                  </a:cubicBezTo>
                  <a:cubicBezTo>
                    <a:pt x="30" y="5"/>
                    <a:pt x="30" y="4"/>
                    <a:pt x="29" y="4"/>
                  </a:cubicBezTo>
                  <a:cubicBezTo>
                    <a:pt x="28" y="3"/>
                    <a:pt x="27" y="2"/>
                    <a:pt x="27" y="2"/>
                  </a:cubicBezTo>
                  <a:lnTo>
                    <a:pt x="26" y="1"/>
                  </a:lnTo>
                  <a:lnTo>
                    <a:pt x="26" y="15"/>
                  </a:lnTo>
                  <a:lnTo>
                    <a:pt x="27" y="15"/>
                  </a:lnTo>
                  <a:cubicBezTo>
                    <a:pt x="27" y="14"/>
                    <a:pt x="28" y="13"/>
                    <a:pt x="29" y="13"/>
                  </a:cubicBezTo>
                  <a:cubicBezTo>
                    <a:pt x="30" y="12"/>
                    <a:pt x="30" y="12"/>
                    <a:pt x="31" y="12"/>
                  </a:cubicBezTo>
                  <a:cubicBezTo>
                    <a:pt x="30" y="12"/>
                    <a:pt x="30" y="13"/>
                    <a:pt x="30" y="13"/>
                  </a:cubicBezTo>
                  <a:cubicBezTo>
                    <a:pt x="29" y="14"/>
                    <a:pt x="28" y="15"/>
                    <a:pt x="28" y="16"/>
                  </a:cubicBezTo>
                  <a:lnTo>
                    <a:pt x="27" y="16"/>
                  </a:lnTo>
                  <a:lnTo>
                    <a:pt x="29" y="16"/>
                  </a:lnTo>
                  <a:cubicBezTo>
                    <a:pt x="28" y="17"/>
                    <a:pt x="27" y="19"/>
                    <a:pt x="27" y="21"/>
                  </a:cubicBezTo>
                  <a:cubicBezTo>
                    <a:pt x="27" y="22"/>
                    <a:pt x="28" y="24"/>
                    <a:pt x="29" y="25"/>
                  </a:cubicBezTo>
                  <a:lnTo>
                    <a:pt x="29" y="25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7" y="26"/>
                  </a:lnTo>
                  <a:lnTo>
                    <a:pt x="27" y="26"/>
                  </a:lnTo>
                  <a:cubicBezTo>
                    <a:pt x="25" y="26"/>
                    <a:pt x="23" y="26"/>
                    <a:pt x="21" y="27"/>
                  </a:cubicBezTo>
                  <a:cubicBezTo>
                    <a:pt x="9" y="30"/>
                    <a:pt x="0" y="36"/>
                    <a:pt x="6" y="51"/>
                  </a:cubicBezTo>
                  <a:cubicBezTo>
                    <a:pt x="7" y="56"/>
                    <a:pt x="10" y="61"/>
                    <a:pt x="12" y="66"/>
                  </a:cubicBezTo>
                  <a:lnTo>
                    <a:pt x="12" y="73"/>
                  </a:lnTo>
                  <a:cubicBezTo>
                    <a:pt x="12" y="73"/>
                    <a:pt x="28" y="73"/>
                    <a:pt x="34" y="73"/>
                  </a:cubicBezTo>
                  <a:cubicBezTo>
                    <a:pt x="40" y="73"/>
                    <a:pt x="56" y="73"/>
                    <a:pt x="56" y="73"/>
                  </a:cubicBezTo>
                  <a:lnTo>
                    <a:pt x="56" y="66"/>
                  </a:lnTo>
                  <a:cubicBezTo>
                    <a:pt x="58" y="61"/>
                    <a:pt x="61" y="56"/>
                    <a:pt x="62" y="51"/>
                  </a:cubicBezTo>
                  <a:cubicBezTo>
                    <a:pt x="68" y="36"/>
                    <a:pt x="60" y="30"/>
                    <a:pt x="47" y="27"/>
                  </a:cubicBezTo>
                  <a:cubicBezTo>
                    <a:pt x="45" y="26"/>
                    <a:pt x="43" y="26"/>
                    <a:pt x="41" y="26"/>
                  </a:cubicBezTo>
                  <a:lnTo>
                    <a:pt x="41" y="26"/>
                  </a:lnTo>
                  <a:lnTo>
                    <a:pt x="41" y="29"/>
                  </a:lnTo>
                  <a:lnTo>
                    <a:pt x="39" y="28"/>
                  </a:lnTo>
                  <a:lnTo>
                    <a:pt x="39" y="25"/>
                  </a:lnTo>
                  <a:lnTo>
                    <a:pt x="39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74" name="Freeform 1702"/>
            <p:cNvSpPr>
              <a:spLocks/>
            </p:cNvSpPr>
            <p:nvPr userDrawn="1"/>
          </p:nvSpPr>
          <p:spPr bwMode="auto">
            <a:xfrm>
              <a:off x="372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75" name="Freeform 1703"/>
            <p:cNvSpPr>
              <a:spLocks/>
            </p:cNvSpPr>
            <p:nvPr userDrawn="1"/>
          </p:nvSpPr>
          <p:spPr bwMode="auto">
            <a:xfrm>
              <a:off x="362" y="208"/>
              <a:ext cx="1" cy="2"/>
            </a:xfrm>
            <a:custGeom>
              <a:avLst/>
              <a:gdLst>
                <a:gd name="T0" fmla="*/ 1 w 3"/>
                <a:gd name="T1" fmla="*/ 2 h 5"/>
                <a:gd name="T2" fmla="*/ 1 w 3"/>
                <a:gd name="T3" fmla="*/ 2 h 5"/>
                <a:gd name="T4" fmla="*/ 2 w 3"/>
                <a:gd name="T5" fmla="*/ 5 h 5"/>
                <a:gd name="T6" fmla="*/ 3 w 3"/>
                <a:gd name="T7" fmla="*/ 3 h 5"/>
                <a:gd name="T8" fmla="*/ 0 w 3"/>
                <a:gd name="T9" fmla="*/ 0 h 5"/>
                <a:gd name="T10" fmla="*/ 0 w 3"/>
                <a:gd name="T11" fmla="*/ 1 h 5"/>
                <a:gd name="T12" fmla="*/ 1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1" y="2"/>
                  </a:moveTo>
                  <a:lnTo>
                    <a:pt x="1" y="2"/>
                  </a:lnTo>
                  <a:cubicBezTo>
                    <a:pt x="1" y="3"/>
                    <a:pt x="1" y="4"/>
                    <a:pt x="2" y="5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2" y="2"/>
                    <a:pt x="1" y="1"/>
                    <a:pt x="0" y="0"/>
                  </a:cubicBezTo>
                  <a:lnTo>
                    <a:pt x="0" y="1"/>
                  </a:ln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76" name="Freeform 1704"/>
            <p:cNvSpPr>
              <a:spLocks/>
            </p:cNvSpPr>
            <p:nvPr userDrawn="1"/>
          </p:nvSpPr>
          <p:spPr bwMode="auto">
            <a:xfrm>
              <a:off x="361" y="205"/>
              <a:ext cx="2" cy="2"/>
            </a:xfrm>
            <a:custGeom>
              <a:avLst/>
              <a:gdLst>
                <a:gd name="T0" fmla="*/ 1 w 3"/>
                <a:gd name="T1" fmla="*/ 6 h 6"/>
                <a:gd name="T2" fmla="*/ 1 w 3"/>
                <a:gd name="T3" fmla="*/ 6 h 6"/>
                <a:gd name="T4" fmla="*/ 1 w 3"/>
                <a:gd name="T5" fmla="*/ 6 h 6"/>
                <a:gd name="T6" fmla="*/ 3 w 3"/>
                <a:gd name="T7" fmla="*/ 3 h 6"/>
                <a:gd name="T8" fmla="*/ 1 w 3"/>
                <a:gd name="T9" fmla="*/ 0 h 6"/>
                <a:gd name="T10" fmla="*/ 0 w 3"/>
                <a:gd name="T11" fmla="*/ 2 h 6"/>
                <a:gd name="T12" fmla="*/ 1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lnTo>
                    <a:pt x="1" y="6"/>
                  </a:lnTo>
                  <a:lnTo>
                    <a:pt x="1" y="6"/>
                  </a:lnTo>
                  <a:cubicBezTo>
                    <a:pt x="2" y="5"/>
                    <a:pt x="3" y="4"/>
                    <a:pt x="3" y="3"/>
                  </a:cubicBezTo>
                  <a:cubicBezTo>
                    <a:pt x="2" y="2"/>
                    <a:pt x="2" y="1"/>
                    <a:pt x="1" y="0"/>
                  </a:cubicBezTo>
                  <a:lnTo>
                    <a:pt x="0" y="2"/>
                  </a:lnTo>
                  <a:cubicBezTo>
                    <a:pt x="0" y="3"/>
                    <a:pt x="0" y="5"/>
                    <a:pt x="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77" name="Freeform 1705"/>
            <p:cNvSpPr>
              <a:spLocks/>
            </p:cNvSpPr>
            <p:nvPr userDrawn="1"/>
          </p:nvSpPr>
          <p:spPr bwMode="auto">
            <a:xfrm>
              <a:off x="361" y="204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1" y="1"/>
                  </a:lnTo>
                  <a:lnTo>
                    <a:pt x="0" y="0"/>
                  </a:ln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78" name="Freeform 1706"/>
            <p:cNvSpPr>
              <a:spLocks/>
            </p:cNvSpPr>
            <p:nvPr userDrawn="1"/>
          </p:nvSpPr>
          <p:spPr bwMode="auto">
            <a:xfrm>
              <a:off x="361" y="201"/>
              <a:ext cx="2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1 w 3"/>
                <a:gd name="T5" fmla="*/ 6 h 6"/>
                <a:gd name="T6" fmla="*/ 3 w 3"/>
                <a:gd name="T7" fmla="*/ 2 h 6"/>
                <a:gd name="T8" fmla="*/ 2 w 3"/>
                <a:gd name="T9" fmla="*/ 0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lnTo>
                    <a:pt x="1" y="6"/>
                  </a:lnTo>
                  <a:cubicBezTo>
                    <a:pt x="2" y="4"/>
                    <a:pt x="2" y="3"/>
                    <a:pt x="3" y="2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79" name="Freeform 1707"/>
            <p:cNvSpPr>
              <a:spLocks/>
            </p:cNvSpPr>
            <p:nvPr userDrawn="1"/>
          </p:nvSpPr>
          <p:spPr bwMode="auto">
            <a:xfrm>
              <a:off x="363" y="200"/>
              <a:ext cx="1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4 h 4"/>
                <a:gd name="T6" fmla="*/ 4 w 4"/>
                <a:gd name="T7" fmla="*/ 1 h 4"/>
                <a:gd name="T8" fmla="*/ 3 w 4"/>
                <a:gd name="T9" fmla="*/ 0 h 4"/>
                <a:gd name="T10" fmla="*/ 0 w 4"/>
                <a:gd name="T11" fmla="*/ 3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4"/>
                  </a:lnTo>
                  <a:cubicBezTo>
                    <a:pt x="1" y="3"/>
                    <a:pt x="2" y="2"/>
                    <a:pt x="4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80" name="Rectangle 1708"/>
            <p:cNvSpPr>
              <a:spLocks noChangeArrowheads="1"/>
            </p:cNvSpPr>
            <p:nvPr userDrawn="1"/>
          </p:nvSpPr>
          <p:spPr bwMode="auto">
            <a:xfrm>
              <a:off x="364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81" name="Freeform 1709"/>
            <p:cNvSpPr>
              <a:spLocks/>
            </p:cNvSpPr>
            <p:nvPr userDrawn="1"/>
          </p:nvSpPr>
          <p:spPr bwMode="auto">
            <a:xfrm>
              <a:off x="364" y="199"/>
              <a:ext cx="3" cy="3"/>
            </a:xfrm>
            <a:custGeom>
              <a:avLst/>
              <a:gdLst>
                <a:gd name="T0" fmla="*/ 2 w 6"/>
                <a:gd name="T1" fmla="*/ 1 h 6"/>
                <a:gd name="T2" fmla="*/ 2 w 6"/>
                <a:gd name="T3" fmla="*/ 1 h 6"/>
                <a:gd name="T4" fmla="*/ 0 w 6"/>
                <a:gd name="T5" fmla="*/ 3 h 6"/>
                <a:gd name="T6" fmla="*/ 3 w 6"/>
                <a:gd name="T7" fmla="*/ 6 h 6"/>
                <a:gd name="T8" fmla="*/ 6 w 6"/>
                <a:gd name="T9" fmla="*/ 3 h 6"/>
                <a:gd name="T10" fmla="*/ 4 w 6"/>
                <a:gd name="T11" fmla="*/ 0 h 6"/>
                <a:gd name="T12" fmla="*/ 2 w 6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2" y="1"/>
                  </a:moveTo>
                  <a:lnTo>
                    <a:pt x="2" y="1"/>
                  </a:lnTo>
                  <a:cubicBezTo>
                    <a:pt x="1" y="2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82" name="Freeform 1710"/>
            <p:cNvSpPr>
              <a:spLocks/>
            </p:cNvSpPr>
            <p:nvPr userDrawn="1"/>
          </p:nvSpPr>
          <p:spPr bwMode="auto">
            <a:xfrm>
              <a:off x="366" y="199"/>
              <a:ext cx="2" cy="1"/>
            </a:xfrm>
            <a:custGeom>
              <a:avLst/>
              <a:gdLst>
                <a:gd name="T0" fmla="*/ 0 w 4"/>
                <a:gd name="T1" fmla="*/ 1 h 4"/>
                <a:gd name="T2" fmla="*/ 0 w 4"/>
                <a:gd name="T3" fmla="*/ 1 h 4"/>
                <a:gd name="T4" fmla="*/ 2 w 4"/>
                <a:gd name="T5" fmla="*/ 4 h 4"/>
                <a:gd name="T6" fmla="*/ 4 w 4"/>
                <a:gd name="T7" fmla="*/ 1 h 4"/>
                <a:gd name="T8" fmla="*/ 4 w 4"/>
                <a:gd name="T9" fmla="*/ 0 h 4"/>
                <a:gd name="T10" fmla="*/ 0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lnTo>
                    <a:pt x="4" y="0"/>
                  </a:ln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83" name="Freeform 1711"/>
            <p:cNvSpPr>
              <a:spLocks/>
            </p:cNvSpPr>
            <p:nvPr userDrawn="1"/>
          </p:nvSpPr>
          <p:spPr bwMode="auto">
            <a:xfrm>
              <a:off x="367" y="200"/>
              <a:ext cx="2" cy="2"/>
            </a:xfrm>
            <a:custGeom>
              <a:avLst/>
              <a:gdLst>
                <a:gd name="T0" fmla="*/ 3 w 4"/>
                <a:gd name="T1" fmla="*/ 0 h 6"/>
                <a:gd name="T2" fmla="*/ 3 w 4"/>
                <a:gd name="T3" fmla="*/ 0 h 6"/>
                <a:gd name="T4" fmla="*/ 0 w 4"/>
                <a:gd name="T5" fmla="*/ 2 h 6"/>
                <a:gd name="T6" fmla="*/ 3 w 4"/>
                <a:gd name="T7" fmla="*/ 6 h 6"/>
                <a:gd name="T8" fmla="*/ 4 w 4"/>
                <a:gd name="T9" fmla="*/ 5 h 6"/>
                <a:gd name="T10" fmla="*/ 3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2"/>
                  </a:cubicBezTo>
                  <a:cubicBezTo>
                    <a:pt x="1" y="3"/>
                    <a:pt x="2" y="5"/>
                    <a:pt x="3" y="6"/>
                  </a:cubicBezTo>
                  <a:lnTo>
                    <a:pt x="4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84" name="Freeform 1712"/>
            <p:cNvSpPr>
              <a:spLocks/>
            </p:cNvSpPr>
            <p:nvPr userDrawn="1"/>
          </p:nvSpPr>
          <p:spPr bwMode="auto">
            <a:xfrm>
              <a:off x="368" y="202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85" name="Freeform 1713"/>
            <p:cNvSpPr>
              <a:spLocks/>
            </p:cNvSpPr>
            <p:nvPr userDrawn="1"/>
          </p:nvSpPr>
          <p:spPr bwMode="auto">
            <a:xfrm>
              <a:off x="367" y="203"/>
              <a:ext cx="2" cy="2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3 w 5"/>
                <a:gd name="T5" fmla="*/ 0 h 6"/>
                <a:gd name="T6" fmla="*/ 0 w 5"/>
                <a:gd name="T7" fmla="*/ 3 h 6"/>
                <a:gd name="T8" fmla="*/ 3 w 5"/>
                <a:gd name="T9" fmla="*/ 6 h 6"/>
                <a:gd name="T10" fmla="*/ 5 w 5"/>
                <a:gd name="T11" fmla="*/ 3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86" name="Freeform 1714"/>
            <p:cNvSpPr>
              <a:spLocks/>
            </p:cNvSpPr>
            <p:nvPr userDrawn="1"/>
          </p:nvSpPr>
          <p:spPr bwMode="auto">
            <a:xfrm>
              <a:off x="368" y="205"/>
              <a:ext cx="2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0 w 3"/>
                <a:gd name="T5" fmla="*/ 2 h 5"/>
                <a:gd name="T6" fmla="*/ 3 w 3"/>
                <a:gd name="T7" fmla="*/ 5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87" name="Freeform 1715"/>
            <p:cNvSpPr>
              <a:spLocks/>
            </p:cNvSpPr>
            <p:nvPr userDrawn="1"/>
          </p:nvSpPr>
          <p:spPr bwMode="auto">
            <a:xfrm>
              <a:off x="368" y="207"/>
              <a:ext cx="2" cy="3"/>
            </a:xfrm>
            <a:custGeom>
              <a:avLst/>
              <a:gdLst>
                <a:gd name="T0" fmla="*/ 3 w 4"/>
                <a:gd name="T1" fmla="*/ 0 h 5"/>
                <a:gd name="T2" fmla="*/ 3 w 4"/>
                <a:gd name="T3" fmla="*/ 0 h 5"/>
                <a:gd name="T4" fmla="*/ 3 w 4"/>
                <a:gd name="T5" fmla="*/ 0 h 5"/>
                <a:gd name="T6" fmla="*/ 0 w 4"/>
                <a:gd name="T7" fmla="*/ 2 h 5"/>
                <a:gd name="T8" fmla="*/ 3 w 4"/>
                <a:gd name="T9" fmla="*/ 5 h 5"/>
                <a:gd name="T10" fmla="*/ 3 w 4"/>
                <a:gd name="T11" fmla="*/ 4 h 5"/>
                <a:gd name="T12" fmla="*/ 3 w 4"/>
                <a:gd name="T13" fmla="*/ 4 h 5"/>
                <a:gd name="T14" fmla="*/ 4 w 4"/>
                <a:gd name="T15" fmla="*/ 4 h 5"/>
                <a:gd name="T16" fmla="*/ 3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cubicBezTo>
                    <a:pt x="2" y="0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3" y="4"/>
                  </a:lnTo>
                  <a:lnTo>
                    <a:pt x="3" y="4"/>
                  </a:lnTo>
                  <a:lnTo>
                    <a:pt x="4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88" name="Freeform 1716"/>
            <p:cNvSpPr>
              <a:spLocks/>
            </p:cNvSpPr>
            <p:nvPr userDrawn="1"/>
          </p:nvSpPr>
          <p:spPr bwMode="auto">
            <a:xfrm>
              <a:off x="370" y="210"/>
              <a:ext cx="0" cy="0"/>
            </a:xfrm>
            <a:custGeom>
              <a:avLst/>
              <a:gdLst>
                <a:gd name="T0" fmla="*/ 1 h 2"/>
                <a:gd name="T1" fmla="*/ 1 h 2"/>
                <a:gd name="T2" fmla="*/ 2 h 2"/>
                <a:gd name="T3" fmla="*/ 0 h 2"/>
                <a:gd name="T4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89" name="Freeform 1717"/>
            <p:cNvSpPr>
              <a:spLocks/>
            </p:cNvSpPr>
            <p:nvPr userDrawn="1"/>
          </p:nvSpPr>
          <p:spPr bwMode="auto">
            <a:xfrm>
              <a:off x="365" y="214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90" name="Freeform 1718"/>
            <p:cNvSpPr>
              <a:spLocks/>
            </p:cNvSpPr>
            <p:nvPr userDrawn="1"/>
          </p:nvSpPr>
          <p:spPr bwMode="auto">
            <a:xfrm>
              <a:off x="363" y="213"/>
              <a:ext cx="2" cy="1"/>
            </a:xfrm>
            <a:custGeom>
              <a:avLst/>
              <a:gdLst>
                <a:gd name="T0" fmla="*/ 4 w 4"/>
                <a:gd name="T1" fmla="*/ 2 h 3"/>
                <a:gd name="T2" fmla="*/ 4 w 4"/>
                <a:gd name="T3" fmla="*/ 2 h 3"/>
                <a:gd name="T4" fmla="*/ 0 w 4"/>
                <a:gd name="T5" fmla="*/ 0 h 3"/>
                <a:gd name="T6" fmla="*/ 2 w 4"/>
                <a:gd name="T7" fmla="*/ 3 h 3"/>
                <a:gd name="T8" fmla="*/ 3 w 4"/>
                <a:gd name="T9" fmla="*/ 3 h 3"/>
                <a:gd name="T10" fmla="*/ 3 w 4"/>
                <a:gd name="T11" fmla="*/ 3 h 3"/>
                <a:gd name="T12" fmla="*/ 4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lnTo>
                    <a:pt x="4" y="2"/>
                  </a:lnTo>
                  <a:cubicBezTo>
                    <a:pt x="2" y="1"/>
                    <a:pt x="1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lnTo>
                    <a:pt x="3" y="3"/>
                  </a:lnTo>
                  <a:lnTo>
                    <a:pt x="3" y="3"/>
                  </a:lnTo>
                  <a:cubicBezTo>
                    <a:pt x="3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91" name="Freeform 1719"/>
            <p:cNvSpPr>
              <a:spLocks/>
            </p:cNvSpPr>
            <p:nvPr userDrawn="1"/>
          </p:nvSpPr>
          <p:spPr bwMode="auto">
            <a:xfrm>
              <a:off x="363" y="210"/>
              <a:ext cx="1" cy="2"/>
            </a:xfrm>
            <a:custGeom>
              <a:avLst/>
              <a:gdLst>
                <a:gd name="T0" fmla="*/ 2 w 4"/>
                <a:gd name="T1" fmla="*/ 5 h 6"/>
                <a:gd name="T2" fmla="*/ 2 w 4"/>
                <a:gd name="T3" fmla="*/ 5 h 6"/>
                <a:gd name="T4" fmla="*/ 2 w 4"/>
                <a:gd name="T5" fmla="*/ 6 h 6"/>
                <a:gd name="T6" fmla="*/ 4 w 4"/>
                <a:gd name="T7" fmla="*/ 2 h 6"/>
                <a:gd name="T8" fmla="*/ 1 w 4"/>
                <a:gd name="T9" fmla="*/ 0 h 6"/>
                <a:gd name="T10" fmla="*/ 0 w 4"/>
                <a:gd name="T11" fmla="*/ 2 h 6"/>
                <a:gd name="T12" fmla="*/ 2 w 4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2" y="5"/>
                  </a:moveTo>
                  <a:lnTo>
                    <a:pt x="2" y="5"/>
                  </a:lnTo>
                  <a:lnTo>
                    <a:pt x="2" y="6"/>
                  </a:lnTo>
                  <a:cubicBezTo>
                    <a:pt x="3" y="4"/>
                    <a:pt x="3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1" y="3"/>
                    <a:pt x="1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92" name="Freeform 1720"/>
            <p:cNvSpPr>
              <a:spLocks/>
            </p:cNvSpPr>
            <p:nvPr userDrawn="1"/>
          </p:nvSpPr>
          <p:spPr bwMode="auto">
            <a:xfrm>
              <a:off x="369" y="198"/>
              <a:ext cx="2" cy="10"/>
            </a:xfrm>
            <a:custGeom>
              <a:avLst/>
              <a:gdLst>
                <a:gd name="T0" fmla="*/ 2 w 5"/>
                <a:gd name="T1" fmla="*/ 0 h 22"/>
                <a:gd name="T2" fmla="*/ 2 w 5"/>
                <a:gd name="T3" fmla="*/ 0 h 22"/>
                <a:gd name="T4" fmla="*/ 0 w 5"/>
                <a:gd name="T5" fmla="*/ 1 h 22"/>
                <a:gd name="T6" fmla="*/ 4 w 5"/>
                <a:gd name="T7" fmla="*/ 22 h 22"/>
                <a:gd name="T8" fmla="*/ 4 w 5"/>
                <a:gd name="T9" fmla="*/ 21 h 22"/>
                <a:gd name="T10" fmla="*/ 4 w 5"/>
                <a:gd name="T11" fmla="*/ 21 h 22"/>
                <a:gd name="T12" fmla="*/ 5 w 5"/>
                <a:gd name="T13" fmla="*/ 22 h 22"/>
                <a:gd name="T14" fmla="*/ 2 w 5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2">
                  <a:moveTo>
                    <a:pt x="2" y="0"/>
                  </a:moveTo>
                  <a:lnTo>
                    <a:pt x="2" y="0"/>
                  </a:lnTo>
                  <a:cubicBezTo>
                    <a:pt x="1" y="0"/>
                    <a:pt x="0" y="0"/>
                    <a:pt x="0" y="1"/>
                  </a:cubicBezTo>
                  <a:lnTo>
                    <a:pt x="4" y="22"/>
                  </a:lnTo>
                  <a:cubicBezTo>
                    <a:pt x="4" y="21"/>
                    <a:pt x="4" y="21"/>
                    <a:pt x="4" y="21"/>
                  </a:cubicBezTo>
                  <a:lnTo>
                    <a:pt x="4" y="21"/>
                  </a:lnTo>
                  <a:cubicBezTo>
                    <a:pt x="4" y="21"/>
                    <a:pt x="5" y="21"/>
                    <a:pt x="5" y="22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93" name="Freeform 1721"/>
            <p:cNvSpPr>
              <a:spLocks/>
            </p:cNvSpPr>
            <p:nvPr userDrawn="1"/>
          </p:nvSpPr>
          <p:spPr bwMode="auto">
            <a:xfrm>
              <a:off x="366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94" name="Freeform 1722"/>
            <p:cNvSpPr>
              <a:spLocks/>
            </p:cNvSpPr>
            <p:nvPr userDrawn="1"/>
          </p:nvSpPr>
          <p:spPr bwMode="auto">
            <a:xfrm>
              <a:off x="363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4" y="6"/>
                    <a:pt x="4" y="5"/>
                    <a:pt x="5" y="4"/>
                  </a:cubicBezTo>
                  <a:cubicBezTo>
                    <a:pt x="4" y="3"/>
                    <a:pt x="4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95" name="Freeform 1723"/>
            <p:cNvSpPr>
              <a:spLocks/>
            </p:cNvSpPr>
            <p:nvPr userDrawn="1"/>
          </p:nvSpPr>
          <p:spPr bwMode="auto">
            <a:xfrm>
              <a:off x="364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96" name="Freeform 1724"/>
            <p:cNvSpPr>
              <a:spLocks/>
            </p:cNvSpPr>
            <p:nvPr userDrawn="1"/>
          </p:nvSpPr>
          <p:spPr bwMode="auto">
            <a:xfrm>
              <a:off x="366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5 w 5"/>
                <a:gd name="T5" fmla="*/ 3 h 6"/>
                <a:gd name="T6" fmla="*/ 3 w 5"/>
                <a:gd name="T7" fmla="*/ 0 h 6"/>
                <a:gd name="T8" fmla="*/ 0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97" name="Freeform 1725"/>
            <p:cNvSpPr>
              <a:spLocks/>
            </p:cNvSpPr>
            <p:nvPr userDrawn="1"/>
          </p:nvSpPr>
          <p:spPr bwMode="auto">
            <a:xfrm>
              <a:off x="367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5 w 5"/>
                <a:gd name="T5" fmla="*/ 2 h 5"/>
                <a:gd name="T6" fmla="*/ 3 w 5"/>
                <a:gd name="T7" fmla="*/ 0 h 5"/>
                <a:gd name="T8" fmla="*/ 0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3" y="4"/>
                    <a:pt x="4" y="3"/>
                    <a:pt x="5" y="2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3"/>
                    <a:pt x="2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98" name="Freeform 1726"/>
            <p:cNvSpPr>
              <a:spLocks/>
            </p:cNvSpPr>
            <p:nvPr userDrawn="1"/>
          </p:nvSpPr>
          <p:spPr bwMode="auto">
            <a:xfrm>
              <a:off x="362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5 w 5"/>
                <a:gd name="T5" fmla="*/ 4 h 8"/>
                <a:gd name="T6" fmla="*/ 3 w 5"/>
                <a:gd name="T7" fmla="*/ 0 h 8"/>
                <a:gd name="T8" fmla="*/ 0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4" y="2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6"/>
                    <a:pt x="2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99" name="Freeform 1727"/>
            <p:cNvSpPr>
              <a:spLocks/>
            </p:cNvSpPr>
            <p:nvPr userDrawn="1"/>
          </p:nvSpPr>
          <p:spPr bwMode="auto">
            <a:xfrm>
              <a:off x="363" y="204"/>
              <a:ext cx="2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5 w 5"/>
                <a:gd name="T5" fmla="*/ 3 h 7"/>
                <a:gd name="T6" fmla="*/ 3 w 5"/>
                <a:gd name="T7" fmla="*/ 0 h 7"/>
                <a:gd name="T8" fmla="*/ 0 w 5"/>
                <a:gd name="T9" fmla="*/ 4 h 7"/>
                <a:gd name="T10" fmla="*/ 2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cubicBezTo>
                    <a:pt x="3" y="6"/>
                    <a:pt x="4" y="5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00" name="Freeform 1728"/>
            <p:cNvSpPr>
              <a:spLocks/>
            </p:cNvSpPr>
            <p:nvPr userDrawn="1"/>
          </p:nvSpPr>
          <p:spPr bwMode="auto">
            <a:xfrm>
              <a:off x="364" y="206"/>
              <a:ext cx="3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3 w 5"/>
                <a:gd name="T5" fmla="*/ 6 h 7"/>
                <a:gd name="T6" fmla="*/ 2 w 5"/>
                <a:gd name="T7" fmla="*/ 5 h 7"/>
                <a:gd name="T8" fmla="*/ 3 w 5"/>
                <a:gd name="T9" fmla="*/ 5 h 7"/>
                <a:gd name="T10" fmla="*/ 3 w 5"/>
                <a:gd name="T11" fmla="*/ 5 h 7"/>
                <a:gd name="T12" fmla="*/ 5 w 5"/>
                <a:gd name="T13" fmla="*/ 3 h 7"/>
                <a:gd name="T14" fmla="*/ 3 w 5"/>
                <a:gd name="T15" fmla="*/ 0 h 7"/>
                <a:gd name="T16" fmla="*/ 0 w 5"/>
                <a:gd name="T17" fmla="*/ 4 h 7"/>
                <a:gd name="T18" fmla="*/ 2 w 5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lnTo>
                    <a:pt x="3" y="6"/>
                  </a:lnTo>
                  <a:cubicBezTo>
                    <a:pt x="3" y="6"/>
                    <a:pt x="2" y="6"/>
                    <a:pt x="2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4" y="4"/>
                    <a:pt x="5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01" name="Freeform 1729"/>
            <p:cNvSpPr>
              <a:spLocks/>
            </p:cNvSpPr>
            <p:nvPr userDrawn="1"/>
          </p:nvSpPr>
          <p:spPr bwMode="auto">
            <a:xfrm>
              <a:off x="366" y="207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4 w 4"/>
                <a:gd name="T5" fmla="*/ 4 h 4"/>
                <a:gd name="T6" fmla="*/ 4 w 4"/>
                <a:gd name="T7" fmla="*/ 2 h 4"/>
                <a:gd name="T8" fmla="*/ 2 w 4"/>
                <a:gd name="T9" fmla="*/ 0 h 4"/>
                <a:gd name="T10" fmla="*/ 0 w 4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cubicBezTo>
                    <a:pt x="1" y="3"/>
                    <a:pt x="2" y="3"/>
                    <a:pt x="4" y="4"/>
                  </a:cubicBezTo>
                  <a:lnTo>
                    <a:pt x="4" y="2"/>
                  </a:lnTo>
                  <a:cubicBezTo>
                    <a:pt x="3" y="2"/>
                    <a:pt x="3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02" name="Rectangle 1730"/>
            <p:cNvSpPr>
              <a:spLocks noChangeArrowheads="1"/>
            </p:cNvSpPr>
            <p:nvPr userDrawn="1"/>
          </p:nvSpPr>
          <p:spPr bwMode="auto">
            <a:xfrm>
              <a:off x="36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03" name="Freeform 1731"/>
            <p:cNvSpPr>
              <a:spLocks/>
            </p:cNvSpPr>
            <p:nvPr userDrawn="1"/>
          </p:nvSpPr>
          <p:spPr bwMode="auto">
            <a:xfrm>
              <a:off x="368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2 w 3"/>
                <a:gd name="T5" fmla="*/ 2 h 3"/>
                <a:gd name="T6" fmla="*/ 3 w 3"/>
                <a:gd name="T7" fmla="*/ 3 h 3"/>
                <a:gd name="T8" fmla="*/ 3 w 3"/>
                <a:gd name="T9" fmla="*/ 2 h 3"/>
                <a:gd name="T10" fmla="*/ 1 w 3"/>
                <a:gd name="T11" fmla="*/ 0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2" y="2"/>
                    <a:pt x="2" y="2"/>
                  </a:cubicBezTo>
                  <a:lnTo>
                    <a:pt x="3" y="3"/>
                  </a:lnTo>
                  <a:lnTo>
                    <a:pt x="3" y="2"/>
                  </a:lnTo>
                  <a:cubicBezTo>
                    <a:pt x="3" y="1"/>
                    <a:pt x="2" y="1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04" name="Freeform 1732"/>
            <p:cNvSpPr>
              <a:spLocks/>
            </p:cNvSpPr>
            <p:nvPr userDrawn="1"/>
          </p:nvSpPr>
          <p:spPr bwMode="auto">
            <a:xfrm>
              <a:off x="367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05" name="Freeform 1733"/>
            <p:cNvSpPr>
              <a:spLocks/>
            </p:cNvSpPr>
            <p:nvPr userDrawn="1"/>
          </p:nvSpPr>
          <p:spPr bwMode="auto">
            <a:xfrm>
              <a:off x="366" y="212"/>
              <a:ext cx="1" cy="1"/>
            </a:xfrm>
            <a:custGeom>
              <a:avLst/>
              <a:gdLst>
                <a:gd name="T0" fmla="*/ 2 w 3"/>
                <a:gd name="T1" fmla="*/ 2 h 2"/>
                <a:gd name="T2" fmla="*/ 2 w 3"/>
                <a:gd name="T3" fmla="*/ 2 h 2"/>
                <a:gd name="T4" fmla="*/ 3 w 3"/>
                <a:gd name="T5" fmla="*/ 2 h 2"/>
                <a:gd name="T6" fmla="*/ 0 w 3"/>
                <a:gd name="T7" fmla="*/ 0 h 2"/>
                <a:gd name="T8" fmla="*/ 0 w 3"/>
                <a:gd name="T9" fmla="*/ 0 h 2"/>
                <a:gd name="T10" fmla="*/ 2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lnTo>
                    <a:pt x="2" y="2"/>
                  </a:lnTo>
                  <a:cubicBezTo>
                    <a:pt x="2" y="2"/>
                    <a:pt x="3" y="2"/>
                    <a:pt x="3" y="2"/>
                  </a:cubicBezTo>
                  <a:cubicBezTo>
                    <a:pt x="2" y="1"/>
                    <a:pt x="1" y="1"/>
                    <a:pt x="0" y="0"/>
                  </a:cubicBez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06" name="Freeform 1734"/>
            <p:cNvSpPr>
              <a:spLocks/>
            </p:cNvSpPr>
            <p:nvPr userDrawn="1"/>
          </p:nvSpPr>
          <p:spPr bwMode="auto">
            <a:xfrm>
              <a:off x="362" y="206"/>
              <a:ext cx="2" cy="3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2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07" name="Freeform 1735"/>
            <p:cNvSpPr>
              <a:spLocks/>
            </p:cNvSpPr>
            <p:nvPr userDrawn="1"/>
          </p:nvSpPr>
          <p:spPr bwMode="auto">
            <a:xfrm>
              <a:off x="363" y="208"/>
              <a:ext cx="2" cy="2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1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08" name="Freeform 1736"/>
            <p:cNvSpPr>
              <a:spLocks/>
            </p:cNvSpPr>
            <p:nvPr userDrawn="1"/>
          </p:nvSpPr>
          <p:spPr bwMode="auto">
            <a:xfrm>
              <a:off x="365" y="209"/>
              <a:ext cx="2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3 w 4"/>
                <a:gd name="T5" fmla="*/ 6 h 6"/>
                <a:gd name="T6" fmla="*/ 2 w 4"/>
                <a:gd name="T7" fmla="*/ 4 h 6"/>
                <a:gd name="T8" fmla="*/ 2 w 4"/>
                <a:gd name="T9" fmla="*/ 4 h 6"/>
                <a:gd name="T10" fmla="*/ 4 w 4"/>
                <a:gd name="T11" fmla="*/ 4 h 6"/>
                <a:gd name="T12" fmla="*/ 4 w 4"/>
                <a:gd name="T13" fmla="*/ 3 h 6"/>
                <a:gd name="T14" fmla="*/ 1 w 4"/>
                <a:gd name="T15" fmla="*/ 0 h 6"/>
                <a:gd name="T16" fmla="*/ 0 w 4"/>
                <a:gd name="T17" fmla="*/ 3 h 6"/>
                <a:gd name="T18" fmla="*/ 3 w 4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lnTo>
                    <a:pt x="3" y="6"/>
                  </a:lnTo>
                  <a:cubicBezTo>
                    <a:pt x="2" y="5"/>
                    <a:pt x="2" y="5"/>
                    <a:pt x="2" y="4"/>
                  </a:cubicBezTo>
                  <a:lnTo>
                    <a:pt x="2" y="4"/>
                  </a:lnTo>
                  <a:cubicBezTo>
                    <a:pt x="2" y="4"/>
                    <a:pt x="3" y="4"/>
                    <a:pt x="4" y="4"/>
                  </a:cubicBez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09" name="Freeform 1737"/>
            <p:cNvSpPr>
              <a:spLocks/>
            </p:cNvSpPr>
            <p:nvPr userDrawn="1"/>
          </p:nvSpPr>
          <p:spPr bwMode="auto">
            <a:xfrm>
              <a:off x="365" y="212"/>
              <a:ext cx="2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0 w 4"/>
                <a:gd name="T5" fmla="*/ 2 h 3"/>
                <a:gd name="T6" fmla="*/ 1 w 4"/>
                <a:gd name="T7" fmla="*/ 3 h 3"/>
                <a:gd name="T8" fmla="*/ 4 w 4"/>
                <a:gd name="T9" fmla="*/ 3 h 3"/>
                <a:gd name="T10" fmla="*/ 4 w 4"/>
                <a:gd name="T11" fmla="*/ 3 h 3"/>
                <a:gd name="T12" fmla="*/ 3 w 4"/>
                <a:gd name="T13" fmla="*/ 1 h 3"/>
                <a:gd name="T14" fmla="*/ 4 w 4"/>
                <a:gd name="T15" fmla="*/ 1 h 3"/>
                <a:gd name="T16" fmla="*/ 2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0" y="2"/>
                  </a:cubicBezTo>
                  <a:lnTo>
                    <a:pt x="1" y="3"/>
                  </a:lnTo>
                  <a:cubicBezTo>
                    <a:pt x="2" y="3"/>
                    <a:pt x="3" y="3"/>
                    <a:pt x="4" y="3"/>
                  </a:cubicBezTo>
                  <a:lnTo>
                    <a:pt x="4" y="3"/>
                  </a:lnTo>
                  <a:cubicBezTo>
                    <a:pt x="4" y="2"/>
                    <a:pt x="3" y="2"/>
                    <a:pt x="3" y="1"/>
                  </a:cubicBezTo>
                  <a:lnTo>
                    <a:pt x="4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10" name="Freeform 1738"/>
            <p:cNvSpPr>
              <a:spLocks/>
            </p:cNvSpPr>
            <p:nvPr userDrawn="1"/>
          </p:nvSpPr>
          <p:spPr bwMode="auto">
            <a:xfrm>
              <a:off x="364" y="211"/>
              <a:ext cx="2" cy="2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3 h 5"/>
                <a:gd name="T6" fmla="*/ 3 w 4"/>
                <a:gd name="T7" fmla="*/ 5 h 5"/>
                <a:gd name="T8" fmla="*/ 4 w 4"/>
                <a:gd name="T9" fmla="*/ 2 h 5"/>
                <a:gd name="T10" fmla="*/ 1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2" y="4"/>
                    <a:pt x="3" y="5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11" name="Freeform 1739"/>
            <p:cNvSpPr>
              <a:spLocks/>
            </p:cNvSpPr>
            <p:nvPr userDrawn="1"/>
          </p:nvSpPr>
          <p:spPr bwMode="auto">
            <a:xfrm>
              <a:off x="371" y="20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0 w 2"/>
                <a:gd name="T5" fmla="*/ 0 h 2"/>
                <a:gd name="T6" fmla="*/ 1 w 2"/>
                <a:gd name="T7" fmla="*/ 2 h 2"/>
                <a:gd name="T8" fmla="*/ 2 w 2"/>
                <a:gd name="T9" fmla="*/ 2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2"/>
                  </a:lnTo>
                  <a:lnTo>
                    <a:pt x="2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12" name="Freeform 1740"/>
            <p:cNvSpPr>
              <a:spLocks/>
            </p:cNvSpPr>
            <p:nvPr userDrawn="1"/>
          </p:nvSpPr>
          <p:spPr bwMode="auto">
            <a:xfrm>
              <a:off x="371" y="205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0 w 1"/>
                <a:gd name="T7" fmla="*/ 2 h 2"/>
                <a:gd name="T8" fmla="*/ 1 w 1"/>
                <a:gd name="T9" fmla="*/ 2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13" name="Freeform 1741"/>
            <p:cNvSpPr>
              <a:spLocks/>
            </p:cNvSpPr>
            <p:nvPr userDrawn="1"/>
          </p:nvSpPr>
          <p:spPr bwMode="auto">
            <a:xfrm>
              <a:off x="371" y="204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14" name="Freeform 1742"/>
            <p:cNvSpPr>
              <a:spLocks/>
            </p:cNvSpPr>
            <p:nvPr userDrawn="1"/>
          </p:nvSpPr>
          <p:spPr bwMode="auto">
            <a:xfrm>
              <a:off x="371" y="203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1 h 2"/>
                <a:gd name="T6" fmla="*/ 0 w 2"/>
                <a:gd name="T7" fmla="*/ 2 h 2"/>
                <a:gd name="T8" fmla="*/ 2 w 2"/>
                <a:gd name="T9" fmla="*/ 2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15" name="Freeform 1743"/>
            <p:cNvSpPr>
              <a:spLocks/>
            </p:cNvSpPr>
            <p:nvPr userDrawn="1"/>
          </p:nvSpPr>
          <p:spPr bwMode="auto">
            <a:xfrm>
              <a:off x="371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1 h 1"/>
                <a:gd name="T8" fmla="*/ 2 w 2"/>
                <a:gd name="T9" fmla="*/ 1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16" name="Freeform 1744"/>
            <p:cNvSpPr>
              <a:spLocks/>
            </p:cNvSpPr>
            <p:nvPr userDrawn="1"/>
          </p:nvSpPr>
          <p:spPr bwMode="auto">
            <a:xfrm>
              <a:off x="371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  <a:gd name="T8" fmla="*/ 2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17" name="Freeform 1745"/>
            <p:cNvSpPr>
              <a:spLocks/>
            </p:cNvSpPr>
            <p:nvPr userDrawn="1"/>
          </p:nvSpPr>
          <p:spPr bwMode="auto">
            <a:xfrm>
              <a:off x="371" y="199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0 w 3"/>
                <a:gd name="T5" fmla="*/ 1 h 2"/>
                <a:gd name="T6" fmla="*/ 0 w 3"/>
                <a:gd name="T7" fmla="*/ 2 h 2"/>
                <a:gd name="T8" fmla="*/ 3 w 3"/>
                <a:gd name="T9" fmla="*/ 1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3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18" name="Freeform 1746"/>
            <p:cNvSpPr>
              <a:spLocks/>
            </p:cNvSpPr>
            <p:nvPr userDrawn="1"/>
          </p:nvSpPr>
          <p:spPr bwMode="auto">
            <a:xfrm>
              <a:off x="366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19" name="Freeform 1747"/>
            <p:cNvSpPr>
              <a:spLocks/>
            </p:cNvSpPr>
            <p:nvPr userDrawn="1"/>
          </p:nvSpPr>
          <p:spPr bwMode="auto">
            <a:xfrm>
              <a:off x="365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20" name="Freeform 1748"/>
            <p:cNvSpPr>
              <a:spLocks/>
            </p:cNvSpPr>
            <p:nvPr userDrawn="1"/>
          </p:nvSpPr>
          <p:spPr bwMode="auto">
            <a:xfrm>
              <a:off x="363" y="205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1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2" y="3"/>
                  </a:ln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21" name="Freeform 1749"/>
            <p:cNvSpPr>
              <a:spLocks/>
            </p:cNvSpPr>
            <p:nvPr userDrawn="1"/>
          </p:nvSpPr>
          <p:spPr bwMode="auto">
            <a:xfrm>
              <a:off x="362" y="207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22" name="Freeform 1750"/>
            <p:cNvSpPr>
              <a:spLocks/>
            </p:cNvSpPr>
            <p:nvPr userDrawn="1"/>
          </p:nvSpPr>
          <p:spPr bwMode="auto">
            <a:xfrm>
              <a:off x="364" y="207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23" name="Freeform 1751"/>
            <p:cNvSpPr>
              <a:spLocks/>
            </p:cNvSpPr>
            <p:nvPr userDrawn="1"/>
          </p:nvSpPr>
          <p:spPr bwMode="auto">
            <a:xfrm>
              <a:off x="367" y="206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24" name="Freeform 1752"/>
            <p:cNvSpPr>
              <a:spLocks/>
            </p:cNvSpPr>
            <p:nvPr userDrawn="1"/>
          </p:nvSpPr>
          <p:spPr bwMode="auto">
            <a:xfrm>
              <a:off x="366" y="205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25" name="Freeform 1753"/>
            <p:cNvSpPr>
              <a:spLocks/>
            </p:cNvSpPr>
            <p:nvPr userDrawn="1"/>
          </p:nvSpPr>
          <p:spPr bwMode="auto">
            <a:xfrm>
              <a:off x="367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26" name="Freeform 1754"/>
            <p:cNvSpPr>
              <a:spLocks/>
            </p:cNvSpPr>
            <p:nvPr userDrawn="1"/>
          </p:nvSpPr>
          <p:spPr bwMode="auto">
            <a:xfrm>
              <a:off x="365" y="20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27" name="Freeform 1755"/>
            <p:cNvSpPr>
              <a:spLocks/>
            </p:cNvSpPr>
            <p:nvPr userDrawn="1"/>
          </p:nvSpPr>
          <p:spPr bwMode="auto">
            <a:xfrm>
              <a:off x="363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28" name="Freeform 1756"/>
            <p:cNvSpPr>
              <a:spLocks/>
            </p:cNvSpPr>
            <p:nvPr userDrawn="1"/>
          </p:nvSpPr>
          <p:spPr bwMode="auto">
            <a:xfrm>
              <a:off x="362" y="204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29" name="Freeform 1757"/>
            <p:cNvSpPr>
              <a:spLocks/>
            </p:cNvSpPr>
            <p:nvPr userDrawn="1"/>
          </p:nvSpPr>
          <p:spPr bwMode="auto">
            <a:xfrm>
              <a:off x="363" y="208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30" name="Freeform 1758"/>
            <p:cNvSpPr>
              <a:spLocks/>
            </p:cNvSpPr>
            <p:nvPr userDrawn="1"/>
          </p:nvSpPr>
          <p:spPr bwMode="auto">
            <a:xfrm>
              <a:off x="364" y="211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31" name="Freeform 1759"/>
            <p:cNvSpPr>
              <a:spLocks/>
            </p:cNvSpPr>
            <p:nvPr userDrawn="1"/>
          </p:nvSpPr>
          <p:spPr bwMode="auto">
            <a:xfrm>
              <a:off x="369" y="208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1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2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32" name="Freeform 1760"/>
            <p:cNvSpPr>
              <a:spLocks/>
            </p:cNvSpPr>
            <p:nvPr userDrawn="1"/>
          </p:nvSpPr>
          <p:spPr bwMode="auto">
            <a:xfrm>
              <a:off x="365" y="210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33" name="Freeform 1761"/>
            <p:cNvSpPr>
              <a:spLocks/>
            </p:cNvSpPr>
            <p:nvPr userDrawn="1"/>
          </p:nvSpPr>
          <p:spPr bwMode="auto">
            <a:xfrm>
              <a:off x="366" y="214"/>
              <a:ext cx="2" cy="0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2" y="1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34" name="Freeform 1762"/>
            <p:cNvSpPr>
              <a:spLocks/>
            </p:cNvSpPr>
            <p:nvPr userDrawn="1"/>
          </p:nvSpPr>
          <p:spPr bwMode="auto">
            <a:xfrm>
              <a:off x="366" y="209"/>
              <a:ext cx="4" cy="2"/>
            </a:xfrm>
            <a:custGeom>
              <a:avLst/>
              <a:gdLst>
                <a:gd name="T0" fmla="*/ 9 w 9"/>
                <a:gd name="T1" fmla="*/ 4 h 5"/>
                <a:gd name="T2" fmla="*/ 9 w 9"/>
                <a:gd name="T3" fmla="*/ 4 h 5"/>
                <a:gd name="T4" fmla="*/ 0 w 9"/>
                <a:gd name="T5" fmla="*/ 0 h 5"/>
                <a:gd name="T6" fmla="*/ 4 w 9"/>
                <a:gd name="T7" fmla="*/ 5 h 5"/>
                <a:gd name="T8" fmla="*/ 6 w 9"/>
                <a:gd name="T9" fmla="*/ 5 h 5"/>
                <a:gd name="T10" fmla="*/ 6 w 9"/>
                <a:gd name="T11" fmla="*/ 4 h 5"/>
                <a:gd name="T12" fmla="*/ 6 w 9"/>
                <a:gd name="T13" fmla="*/ 4 h 5"/>
                <a:gd name="T14" fmla="*/ 9 w 9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9" y="4"/>
                  </a:moveTo>
                  <a:lnTo>
                    <a:pt x="9" y="4"/>
                  </a:lnTo>
                  <a:cubicBezTo>
                    <a:pt x="6" y="2"/>
                    <a:pt x="3" y="1"/>
                    <a:pt x="0" y="0"/>
                  </a:cubicBezTo>
                  <a:cubicBezTo>
                    <a:pt x="1" y="2"/>
                    <a:pt x="3" y="4"/>
                    <a:pt x="4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lnTo>
                    <a:pt x="6" y="4"/>
                  </a:lnTo>
                  <a:cubicBezTo>
                    <a:pt x="6" y="4"/>
                    <a:pt x="7" y="4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35" name="Freeform 1763"/>
            <p:cNvSpPr>
              <a:spLocks/>
            </p:cNvSpPr>
            <p:nvPr userDrawn="1"/>
          </p:nvSpPr>
          <p:spPr bwMode="auto">
            <a:xfrm>
              <a:off x="372" y="208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36" name="Freeform 1764"/>
            <p:cNvSpPr>
              <a:spLocks/>
            </p:cNvSpPr>
            <p:nvPr userDrawn="1"/>
          </p:nvSpPr>
          <p:spPr bwMode="auto">
            <a:xfrm>
              <a:off x="370" y="21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1 w 2"/>
                <a:gd name="T5" fmla="*/ 3 h 4"/>
                <a:gd name="T6" fmla="*/ 2 w 2"/>
                <a:gd name="T7" fmla="*/ 4 h 4"/>
                <a:gd name="T8" fmla="*/ 1 w 2"/>
                <a:gd name="T9" fmla="*/ 1 h 4"/>
                <a:gd name="T10" fmla="*/ 0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37" name="Freeform 1765"/>
            <p:cNvSpPr>
              <a:spLocks/>
            </p:cNvSpPr>
            <p:nvPr userDrawn="1"/>
          </p:nvSpPr>
          <p:spPr bwMode="auto">
            <a:xfrm>
              <a:off x="366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0 w 9"/>
                <a:gd name="T5" fmla="*/ 1 h 4"/>
                <a:gd name="T6" fmla="*/ 5 w 9"/>
                <a:gd name="T7" fmla="*/ 4 h 4"/>
                <a:gd name="T8" fmla="*/ 9 w 9"/>
                <a:gd name="T9" fmla="*/ 4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4" y="1"/>
                    <a:pt x="2" y="0"/>
                    <a:pt x="0" y="1"/>
                  </a:cubicBezTo>
                  <a:cubicBezTo>
                    <a:pt x="1" y="2"/>
                    <a:pt x="3" y="3"/>
                    <a:pt x="5" y="4"/>
                  </a:cubicBezTo>
                  <a:cubicBezTo>
                    <a:pt x="6" y="4"/>
                    <a:pt x="7" y="4"/>
                    <a:pt x="9" y="4"/>
                  </a:cubicBezTo>
                  <a:cubicBezTo>
                    <a:pt x="8" y="3"/>
                    <a:pt x="7" y="2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38" name="Freeform 1766"/>
            <p:cNvSpPr>
              <a:spLocks/>
            </p:cNvSpPr>
            <p:nvPr userDrawn="1"/>
          </p:nvSpPr>
          <p:spPr bwMode="auto">
            <a:xfrm>
              <a:off x="371" y="208"/>
              <a:ext cx="2" cy="5"/>
            </a:xfrm>
            <a:custGeom>
              <a:avLst/>
              <a:gdLst>
                <a:gd name="T0" fmla="*/ 5 w 5"/>
                <a:gd name="T1" fmla="*/ 5 h 11"/>
                <a:gd name="T2" fmla="*/ 5 w 5"/>
                <a:gd name="T3" fmla="*/ 5 h 11"/>
                <a:gd name="T4" fmla="*/ 1 w 5"/>
                <a:gd name="T5" fmla="*/ 0 h 11"/>
                <a:gd name="T6" fmla="*/ 2 w 5"/>
                <a:gd name="T7" fmla="*/ 8 h 11"/>
                <a:gd name="T8" fmla="*/ 5 w 5"/>
                <a:gd name="T9" fmla="*/ 11 h 11"/>
                <a:gd name="T10" fmla="*/ 5 w 5"/>
                <a:gd name="T11" fmla="*/ 6 h 11"/>
                <a:gd name="T12" fmla="*/ 5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5" y="5"/>
                  </a:moveTo>
                  <a:lnTo>
                    <a:pt x="5" y="5"/>
                  </a:lnTo>
                  <a:cubicBezTo>
                    <a:pt x="4" y="3"/>
                    <a:pt x="2" y="1"/>
                    <a:pt x="1" y="0"/>
                  </a:cubicBezTo>
                  <a:cubicBezTo>
                    <a:pt x="0" y="3"/>
                    <a:pt x="1" y="5"/>
                    <a:pt x="2" y="8"/>
                  </a:cubicBezTo>
                  <a:cubicBezTo>
                    <a:pt x="4" y="9"/>
                    <a:pt x="5" y="10"/>
                    <a:pt x="5" y="11"/>
                  </a:cubicBezTo>
                  <a:cubicBezTo>
                    <a:pt x="5" y="9"/>
                    <a:pt x="5" y="7"/>
                    <a:pt x="5" y="6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39" name="Freeform 1767"/>
            <p:cNvSpPr>
              <a:spLocks/>
            </p:cNvSpPr>
            <p:nvPr userDrawn="1"/>
          </p:nvSpPr>
          <p:spPr bwMode="auto">
            <a:xfrm>
              <a:off x="367" y="213"/>
              <a:ext cx="5" cy="1"/>
            </a:xfrm>
            <a:custGeom>
              <a:avLst/>
              <a:gdLst>
                <a:gd name="T0" fmla="*/ 0 w 10"/>
                <a:gd name="T1" fmla="*/ 1 h 3"/>
                <a:gd name="T2" fmla="*/ 0 w 10"/>
                <a:gd name="T3" fmla="*/ 1 h 3"/>
                <a:gd name="T4" fmla="*/ 3 w 10"/>
                <a:gd name="T5" fmla="*/ 3 h 3"/>
                <a:gd name="T6" fmla="*/ 10 w 10"/>
                <a:gd name="T7" fmla="*/ 3 h 3"/>
                <a:gd name="T8" fmla="*/ 10 w 10"/>
                <a:gd name="T9" fmla="*/ 3 h 3"/>
                <a:gd name="T10" fmla="*/ 0 w 10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2" y="3"/>
                    <a:pt x="3" y="3"/>
                  </a:cubicBezTo>
                  <a:cubicBezTo>
                    <a:pt x="5" y="3"/>
                    <a:pt x="7" y="3"/>
                    <a:pt x="10" y="3"/>
                  </a:cubicBezTo>
                  <a:lnTo>
                    <a:pt x="10" y="3"/>
                  </a:lnTo>
                  <a:cubicBezTo>
                    <a:pt x="7" y="1"/>
                    <a:pt x="3" y="0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40" name="Freeform 1768"/>
            <p:cNvSpPr>
              <a:spLocks/>
            </p:cNvSpPr>
            <p:nvPr userDrawn="1"/>
          </p:nvSpPr>
          <p:spPr bwMode="auto">
            <a:xfrm>
              <a:off x="369" y="211"/>
              <a:ext cx="4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2" y="3"/>
                    <a:pt x="6" y="6"/>
                    <a:pt x="10" y="7"/>
                  </a:cubicBezTo>
                  <a:cubicBezTo>
                    <a:pt x="8" y="3"/>
                    <a:pt x="4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41" name="Freeform 1769"/>
            <p:cNvSpPr>
              <a:spLocks/>
            </p:cNvSpPr>
            <p:nvPr userDrawn="1"/>
          </p:nvSpPr>
          <p:spPr bwMode="auto">
            <a:xfrm>
              <a:off x="375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42" name="Freeform 1770"/>
            <p:cNvSpPr>
              <a:spLocks/>
            </p:cNvSpPr>
            <p:nvPr userDrawn="1"/>
          </p:nvSpPr>
          <p:spPr bwMode="auto">
            <a:xfrm>
              <a:off x="384" y="208"/>
              <a:ext cx="2" cy="2"/>
            </a:xfrm>
            <a:custGeom>
              <a:avLst/>
              <a:gdLst>
                <a:gd name="T0" fmla="*/ 2 w 3"/>
                <a:gd name="T1" fmla="*/ 2 h 5"/>
                <a:gd name="T2" fmla="*/ 2 w 3"/>
                <a:gd name="T3" fmla="*/ 2 h 5"/>
                <a:gd name="T4" fmla="*/ 3 w 3"/>
                <a:gd name="T5" fmla="*/ 1 h 5"/>
                <a:gd name="T6" fmla="*/ 3 w 3"/>
                <a:gd name="T7" fmla="*/ 0 h 5"/>
                <a:gd name="T8" fmla="*/ 0 w 3"/>
                <a:gd name="T9" fmla="*/ 3 h 5"/>
                <a:gd name="T10" fmla="*/ 1 w 3"/>
                <a:gd name="T11" fmla="*/ 5 h 5"/>
                <a:gd name="T12" fmla="*/ 2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2"/>
                  </a:moveTo>
                  <a:lnTo>
                    <a:pt x="2" y="2"/>
                  </a:lnTo>
                  <a:cubicBezTo>
                    <a:pt x="3" y="1"/>
                    <a:pt x="3" y="1"/>
                    <a:pt x="3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4"/>
                    <a:pt x="2" y="3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43" name="Freeform 1771"/>
            <p:cNvSpPr>
              <a:spLocks/>
            </p:cNvSpPr>
            <p:nvPr userDrawn="1"/>
          </p:nvSpPr>
          <p:spPr bwMode="auto">
            <a:xfrm>
              <a:off x="385" y="205"/>
              <a:ext cx="1" cy="2"/>
            </a:xfrm>
            <a:custGeom>
              <a:avLst/>
              <a:gdLst>
                <a:gd name="T0" fmla="*/ 2 w 3"/>
                <a:gd name="T1" fmla="*/ 6 h 6"/>
                <a:gd name="T2" fmla="*/ 2 w 3"/>
                <a:gd name="T3" fmla="*/ 6 h 6"/>
                <a:gd name="T4" fmla="*/ 3 w 3"/>
                <a:gd name="T5" fmla="*/ 2 h 6"/>
                <a:gd name="T6" fmla="*/ 2 w 3"/>
                <a:gd name="T7" fmla="*/ 0 h 6"/>
                <a:gd name="T8" fmla="*/ 0 w 3"/>
                <a:gd name="T9" fmla="*/ 3 h 6"/>
                <a:gd name="T10" fmla="*/ 2 w 3"/>
                <a:gd name="T11" fmla="*/ 6 h 6"/>
                <a:gd name="T12" fmla="*/ 2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3"/>
                    <a:pt x="3" y="2"/>
                  </a:cubicBezTo>
                  <a:lnTo>
                    <a:pt x="2" y="0"/>
                  </a:lnTo>
                  <a:cubicBezTo>
                    <a:pt x="1" y="1"/>
                    <a:pt x="1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44" name="Freeform 1772"/>
            <p:cNvSpPr>
              <a:spLocks/>
            </p:cNvSpPr>
            <p:nvPr userDrawn="1"/>
          </p:nvSpPr>
          <p:spPr bwMode="auto">
            <a:xfrm>
              <a:off x="386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1 w 1"/>
                <a:gd name="T5" fmla="*/ 0 h 2"/>
                <a:gd name="T6" fmla="*/ 0 w 1"/>
                <a:gd name="T7" fmla="*/ 1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1" y="0"/>
                    <a:pt x="1" y="0"/>
                  </a:cubicBezTo>
                  <a:lnTo>
                    <a:pt x="0" y="1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45" name="Freeform 1773"/>
            <p:cNvSpPr>
              <a:spLocks/>
            </p:cNvSpPr>
            <p:nvPr userDrawn="1"/>
          </p:nvSpPr>
          <p:spPr bwMode="auto">
            <a:xfrm>
              <a:off x="385" y="201"/>
              <a:ext cx="1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1 w 3"/>
                <a:gd name="T5" fmla="*/ 0 h 6"/>
                <a:gd name="T6" fmla="*/ 0 w 3"/>
                <a:gd name="T7" fmla="*/ 2 h 6"/>
                <a:gd name="T8" fmla="*/ 2 w 3"/>
                <a:gd name="T9" fmla="*/ 6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cubicBezTo>
                    <a:pt x="3" y="3"/>
                    <a:pt x="2" y="2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1" y="4"/>
                    <a:pt x="2" y="6"/>
                  </a:cubicBezTo>
                  <a:lnTo>
                    <a:pt x="3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46" name="Freeform 1774"/>
            <p:cNvSpPr>
              <a:spLocks/>
            </p:cNvSpPr>
            <p:nvPr userDrawn="1"/>
          </p:nvSpPr>
          <p:spPr bwMode="auto">
            <a:xfrm>
              <a:off x="383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4 w 4"/>
                <a:gd name="T5" fmla="*/ 3 h 4"/>
                <a:gd name="T6" fmla="*/ 1 w 4"/>
                <a:gd name="T7" fmla="*/ 0 h 4"/>
                <a:gd name="T8" fmla="*/ 0 w 4"/>
                <a:gd name="T9" fmla="*/ 1 h 4"/>
                <a:gd name="T10" fmla="*/ 3 w 4"/>
                <a:gd name="T11" fmla="*/ 4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lnTo>
                    <a:pt x="0" y="1"/>
                  </a:lnTo>
                  <a:cubicBezTo>
                    <a:pt x="2" y="2"/>
                    <a:pt x="3" y="3"/>
                    <a:pt x="3" y="4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47" name="Rectangle 1775"/>
            <p:cNvSpPr>
              <a:spLocks noChangeArrowheads="1"/>
            </p:cNvSpPr>
            <p:nvPr userDrawn="1"/>
          </p:nvSpPr>
          <p:spPr bwMode="auto">
            <a:xfrm>
              <a:off x="383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48" name="Freeform 1776"/>
            <p:cNvSpPr>
              <a:spLocks/>
            </p:cNvSpPr>
            <p:nvPr userDrawn="1"/>
          </p:nvSpPr>
          <p:spPr bwMode="auto">
            <a:xfrm>
              <a:off x="381" y="199"/>
              <a:ext cx="2" cy="3"/>
            </a:xfrm>
            <a:custGeom>
              <a:avLst/>
              <a:gdLst>
                <a:gd name="T0" fmla="*/ 3 w 5"/>
                <a:gd name="T1" fmla="*/ 1 h 6"/>
                <a:gd name="T2" fmla="*/ 3 w 5"/>
                <a:gd name="T3" fmla="*/ 1 h 6"/>
                <a:gd name="T4" fmla="*/ 2 w 5"/>
                <a:gd name="T5" fmla="*/ 0 h 6"/>
                <a:gd name="T6" fmla="*/ 0 w 5"/>
                <a:gd name="T7" fmla="*/ 3 h 6"/>
                <a:gd name="T8" fmla="*/ 2 w 5"/>
                <a:gd name="T9" fmla="*/ 6 h 6"/>
                <a:gd name="T10" fmla="*/ 5 w 5"/>
                <a:gd name="T11" fmla="*/ 3 h 6"/>
                <a:gd name="T12" fmla="*/ 3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4" y="2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49" name="Freeform 1777"/>
            <p:cNvSpPr>
              <a:spLocks/>
            </p:cNvSpPr>
            <p:nvPr userDrawn="1"/>
          </p:nvSpPr>
          <p:spPr bwMode="auto">
            <a:xfrm>
              <a:off x="380" y="199"/>
              <a:ext cx="1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0 w 4"/>
                <a:gd name="T5" fmla="*/ 0 h 4"/>
                <a:gd name="T6" fmla="*/ 0 w 4"/>
                <a:gd name="T7" fmla="*/ 1 h 4"/>
                <a:gd name="T8" fmla="*/ 2 w 4"/>
                <a:gd name="T9" fmla="*/ 4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3" y="1"/>
                    <a:pt x="1" y="0"/>
                    <a:pt x="0" y="0"/>
                  </a:cubicBez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50" name="Freeform 1778"/>
            <p:cNvSpPr>
              <a:spLocks/>
            </p:cNvSpPr>
            <p:nvPr userDrawn="1"/>
          </p:nvSpPr>
          <p:spPr bwMode="auto">
            <a:xfrm>
              <a:off x="379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0 w 3"/>
                <a:gd name="T5" fmla="*/ 5 h 6"/>
                <a:gd name="T6" fmla="*/ 0 w 3"/>
                <a:gd name="T7" fmla="*/ 6 h 6"/>
                <a:gd name="T8" fmla="*/ 3 w 3"/>
                <a:gd name="T9" fmla="*/ 2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lnTo>
                    <a:pt x="0" y="6"/>
                  </a:lnTo>
                  <a:cubicBezTo>
                    <a:pt x="1" y="5"/>
                    <a:pt x="2" y="3"/>
                    <a:pt x="3" y="2"/>
                  </a:cubicBezTo>
                  <a:cubicBezTo>
                    <a:pt x="2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51" name="Freeform 1779"/>
            <p:cNvSpPr>
              <a:spLocks/>
            </p:cNvSpPr>
            <p:nvPr userDrawn="1"/>
          </p:nvSpPr>
          <p:spPr bwMode="auto">
            <a:xfrm>
              <a:off x="379" y="202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52" name="Freeform 1780"/>
            <p:cNvSpPr>
              <a:spLocks/>
            </p:cNvSpPr>
            <p:nvPr userDrawn="1"/>
          </p:nvSpPr>
          <p:spPr bwMode="auto">
            <a:xfrm>
              <a:off x="378" y="203"/>
              <a:ext cx="2" cy="2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2 w 5"/>
                <a:gd name="T11" fmla="*/ 0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lnTo>
                    <a:pt x="0" y="3"/>
                  </a:ln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53" name="Freeform 1781"/>
            <p:cNvSpPr>
              <a:spLocks/>
            </p:cNvSpPr>
            <p:nvPr userDrawn="1"/>
          </p:nvSpPr>
          <p:spPr bwMode="auto">
            <a:xfrm>
              <a:off x="378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0 w 3"/>
                <a:gd name="T5" fmla="*/ 5 h 5"/>
                <a:gd name="T6" fmla="*/ 3 w 3"/>
                <a:gd name="T7" fmla="*/ 2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cubicBezTo>
                    <a:pt x="1" y="4"/>
                    <a:pt x="2" y="3"/>
                    <a:pt x="3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54" name="Freeform 1782"/>
            <p:cNvSpPr>
              <a:spLocks/>
            </p:cNvSpPr>
            <p:nvPr userDrawn="1"/>
          </p:nvSpPr>
          <p:spPr bwMode="auto">
            <a:xfrm>
              <a:off x="377" y="207"/>
              <a:ext cx="2" cy="3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4 h 5"/>
                <a:gd name="T6" fmla="*/ 1 w 4"/>
                <a:gd name="T7" fmla="*/ 4 h 5"/>
                <a:gd name="T8" fmla="*/ 1 w 4"/>
                <a:gd name="T9" fmla="*/ 4 h 5"/>
                <a:gd name="T10" fmla="*/ 1 w 4"/>
                <a:gd name="T11" fmla="*/ 5 h 5"/>
                <a:gd name="T12" fmla="*/ 4 w 4"/>
                <a:gd name="T13" fmla="*/ 2 h 5"/>
                <a:gd name="T14" fmla="*/ 1 w 4"/>
                <a:gd name="T15" fmla="*/ 0 h 5"/>
                <a:gd name="T16" fmla="*/ 1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5"/>
                  </a:lnTo>
                  <a:cubicBezTo>
                    <a:pt x="2" y="4"/>
                    <a:pt x="3" y="3"/>
                    <a:pt x="4" y="2"/>
                  </a:cubicBezTo>
                  <a:cubicBezTo>
                    <a:pt x="3" y="1"/>
                    <a:pt x="2" y="0"/>
                    <a:pt x="1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55" name="Freeform 1783"/>
            <p:cNvSpPr>
              <a:spLocks/>
            </p:cNvSpPr>
            <p:nvPr userDrawn="1"/>
          </p:nvSpPr>
          <p:spPr bwMode="auto">
            <a:xfrm>
              <a:off x="378" y="210"/>
              <a:ext cx="0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56" name="Freeform 1784"/>
            <p:cNvSpPr>
              <a:spLocks/>
            </p:cNvSpPr>
            <p:nvPr userDrawn="1"/>
          </p:nvSpPr>
          <p:spPr bwMode="auto">
            <a:xfrm>
              <a:off x="382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1" y="0"/>
                  </a:lnTo>
                  <a:lnTo>
                    <a:pt x="0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57" name="Freeform 1785"/>
            <p:cNvSpPr>
              <a:spLocks/>
            </p:cNvSpPr>
            <p:nvPr userDrawn="1"/>
          </p:nvSpPr>
          <p:spPr bwMode="auto">
            <a:xfrm>
              <a:off x="382" y="213"/>
              <a:ext cx="2" cy="1"/>
            </a:xfrm>
            <a:custGeom>
              <a:avLst/>
              <a:gdLst>
                <a:gd name="T0" fmla="*/ 0 w 4"/>
                <a:gd name="T1" fmla="*/ 2 h 3"/>
                <a:gd name="T2" fmla="*/ 0 w 4"/>
                <a:gd name="T3" fmla="*/ 2 h 3"/>
                <a:gd name="T4" fmla="*/ 1 w 4"/>
                <a:gd name="T5" fmla="*/ 3 h 3"/>
                <a:gd name="T6" fmla="*/ 1 w 4"/>
                <a:gd name="T7" fmla="*/ 3 h 3"/>
                <a:gd name="T8" fmla="*/ 2 w 4"/>
                <a:gd name="T9" fmla="*/ 3 h 3"/>
                <a:gd name="T10" fmla="*/ 4 w 4"/>
                <a:gd name="T11" fmla="*/ 0 h 3"/>
                <a:gd name="T12" fmla="*/ 0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0" y="2"/>
                  </a:moveTo>
                  <a:lnTo>
                    <a:pt x="0" y="2"/>
                  </a:lnTo>
                  <a:cubicBezTo>
                    <a:pt x="1" y="2"/>
                    <a:pt x="1" y="3"/>
                    <a:pt x="1" y="3"/>
                  </a:cubicBezTo>
                  <a:lnTo>
                    <a:pt x="1" y="3"/>
                  </a:lnTo>
                  <a:lnTo>
                    <a:pt x="2" y="3"/>
                  </a:lnTo>
                  <a:cubicBezTo>
                    <a:pt x="3" y="2"/>
                    <a:pt x="3" y="1"/>
                    <a:pt x="4" y="0"/>
                  </a:cubicBezTo>
                  <a:cubicBezTo>
                    <a:pt x="3" y="0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987" name="Freeform 1787"/>
          <p:cNvSpPr>
            <a:spLocks/>
          </p:cNvSpPr>
          <p:nvPr/>
        </p:nvSpPr>
        <p:spPr bwMode="auto">
          <a:xfrm>
            <a:off x="608013" y="333375"/>
            <a:ext cx="3175" cy="3175"/>
          </a:xfrm>
          <a:custGeom>
            <a:avLst/>
            <a:gdLst>
              <a:gd name="T0" fmla="*/ 2 w 4"/>
              <a:gd name="T1" fmla="*/ 5 h 6"/>
              <a:gd name="T2" fmla="*/ 2 w 4"/>
              <a:gd name="T3" fmla="*/ 5 h 6"/>
              <a:gd name="T4" fmla="*/ 4 w 4"/>
              <a:gd name="T5" fmla="*/ 2 h 6"/>
              <a:gd name="T6" fmla="*/ 3 w 4"/>
              <a:gd name="T7" fmla="*/ 0 h 6"/>
              <a:gd name="T8" fmla="*/ 0 w 4"/>
              <a:gd name="T9" fmla="*/ 2 h 6"/>
              <a:gd name="T10" fmla="*/ 2 w 4"/>
              <a:gd name="T11" fmla="*/ 6 h 6"/>
              <a:gd name="T12" fmla="*/ 2 w 4"/>
              <a:gd name="T13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6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3" y="3"/>
                  <a:pt x="4" y="2"/>
                </a:cubicBezTo>
                <a:cubicBezTo>
                  <a:pt x="4" y="1"/>
                  <a:pt x="3" y="0"/>
                  <a:pt x="3" y="0"/>
                </a:cubicBezTo>
                <a:cubicBezTo>
                  <a:pt x="2" y="1"/>
                  <a:pt x="1" y="1"/>
                  <a:pt x="0" y="2"/>
                </a:cubicBezTo>
                <a:cubicBezTo>
                  <a:pt x="1" y="3"/>
                  <a:pt x="1" y="4"/>
                  <a:pt x="2" y="6"/>
                </a:cubicBezTo>
                <a:lnTo>
                  <a:pt x="2" y="5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88" name="Freeform 1788"/>
          <p:cNvSpPr>
            <a:spLocks/>
          </p:cNvSpPr>
          <p:nvPr/>
        </p:nvSpPr>
        <p:spPr bwMode="auto">
          <a:xfrm>
            <a:off x="596901" y="314325"/>
            <a:ext cx="4763" cy="15875"/>
          </a:xfrm>
          <a:custGeom>
            <a:avLst/>
            <a:gdLst>
              <a:gd name="T0" fmla="*/ 3 w 5"/>
              <a:gd name="T1" fmla="*/ 0 h 22"/>
              <a:gd name="T2" fmla="*/ 3 w 5"/>
              <a:gd name="T3" fmla="*/ 0 h 22"/>
              <a:gd name="T4" fmla="*/ 0 w 5"/>
              <a:gd name="T5" fmla="*/ 22 h 22"/>
              <a:gd name="T6" fmla="*/ 1 w 5"/>
              <a:gd name="T7" fmla="*/ 21 h 22"/>
              <a:gd name="T8" fmla="*/ 1 w 5"/>
              <a:gd name="T9" fmla="*/ 21 h 22"/>
              <a:gd name="T10" fmla="*/ 1 w 5"/>
              <a:gd name="T11" fmla="*/ 22 h 22"/>
              <a:gd name="T12" fmla="*/ 5 w 5"/>
              <a:gd name="T13" fmla="*/ 1 h 22"/>
              <a:gd name="T14" fmla="*/ 3 w 5"/>
              <a:gd name="T15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22">
                <a:moveTo>
                  <a:pt x="3" y="0"/>
                </a:moveTo>
                <a:lnTo>
                  <a:pt x="3" y="0"/>
                </a:lnTo>
                <a:lnTo>
                  <a:pt x="0" y="22"/>
                </a:lnTo>
                <a:cubicBezTo>
                  <a:pt x="0" y="21"/>
                  <a:pt x="1" y="21"/>
                  <a:pt x="1" y="21"/>
                </a:cubicBezTo>
                <a:lnTo>
                  <a:pt x="1" y="21"/>
                </a:lnTo>
                <a:cubicBezTo>
                  <a:pt x="1" y="21"/>
                  <a:pt x="1" y="21"/>
                  <a:pt x="1" y="22"/>
                </a:cubicBezTo>
                <a:lnTo>
                  <a:pt x="5" y="1"/>
                </a:lnTo>
                <a:cubicBezTo>
                  <a:pt x="5" y="0"/>
                  <a:pt x="4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89" name="Freeform 1789"/>
          <p:cNvSpPr>
            <a:spLocks/>
          </p:cNvSpPr>
          <p:nvPr/>
        </p:nvSpPr>
        <p:spPr bwMode="auto">
          <a:xfrm>
            <a:off x="603251" y="319088"/>
            <a:ext cx="3175" cy="4763"/>
          </a:xfrm>
          <a:custGeom>
            <a:avLst/>
            <a:gdLst>
              <a:gd name="T0" fmla="*/ 2 w 5"/>
              <a:gd name="T1" fmla="*/ 0 h 6"/>
              <a:gd name="T2" fmla="*/ 2 w 5"/>
              <a:gd name="T3" fmla="*/ 0 h 6"/>
              <a:gd name="T4" fmla="*/ 0 w 5"/>
              <a:gd name="T5" fmla="*/ 3 h 6"/>
              <a:gd name="T6" fmla="*/ 2 w 5"/>
              <a:gd name="T7" fmla="*/ 6 h 6"/>
              <a:gd name="T8" fmla="*/ 5 w 5"/>
              <a:gd name="T9" fmla="*/ 3 h 6"/>
              <a:gd name="T10" fmla="*/ 2 w 5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0"/>
                </a:moveTo>
                <a:lnTo>
                  <a:pt x="2" y="0"/>
                </a:lnTo>
                <a:cubicBezTo>
                  <a:pt x="1" y="1"/>
                  <a:pt x="0" y="2"/>
                  <a:pt x="0" y="3"/>
                </a:cubicBezTo>
                <a:cubicBezTo>
                  <a:pt x="1" y="4"/>
                  <a:pt x="2" y="5"/>
                  <a:pt x="2" y="6"/>
                </a:cubicBez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90" name="Freeform 1790"/>
          <p:cNvSpPr>
            <a:spLocks/>
          </p:cNvSpPr>
          <p:nvPr/>
        </p:nvSpPr>
        <p:spPr bwMode="auto">
          <a:xfrm>
            <a:off x="606426" y="317500"/>
            <a:ext cx="3175" cy="6350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91" name="Freeform 1791"/>
          <p:cNvSpPr>
            <a:spLocks/>
          </p:cNvSpPr>
          <p:nvPr/>
        </p:nvSpPr>
        <p:spPr bwMode="auto">
          <a:xfrm>
            <a:off x="604838" y="320675"/>
            <a:ext cx="3175" cy="4763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92" name="Freeform 1792"/>
          <p:cNvSpPr>
            <a:spLocks/>
          </p:cNvSpPr>
          <p:nvPr/>
        </p:nvSpPr>
        <p:spPr bwMode="auto">
          <a:xfrm>
            <a:off x="603251" y="323850"/>
            <a:ext cx="3175" cy="4763"/>
          </a:xfrm>
          <a:custGeom>
            <a:avLst/>
            <a:gdLst>
              <a:gd name="T0" fmla="*/ 2 w 5"/>
              <a:gd name="T1" fmla="*/ 6 h 6"/>
              <a:gd name="T2" fmla="*/ 2 w 5"/>
              <a:gd name="T3" fmla="*/ 6 h 6"/>
              <a:gd name="T4" fmla="*/ 5 w 5"/>
              <a:gd name="T5" fmla="*/ 3 h 6"/>
              <a:gd name="T6" fmla="*/ 2 w 5"/>
              <a:gd name="T7" fmla="*/ 0 h 6"/>
              <a:gd name="T8" fmla="*/ 0 w 5"/>
              <a:gd name="T9" fmla="*/ 3 h 6"/>
              <a:gd name="T10" fmla="*/ 2 w 5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2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93" name="Freeform 1793"/>
          <p:cNvSpPr>
            <a:spLocks/>
          </p:cNvSpPr>
          <p:nvPr/>
        </p:nvSpPr>
        <p:spPr bwMode="auto">
          <a:xfrm>
            <a:off x="600076" y="327025"/>
            <a:ext cx="3175" cy="3175"/>
          </a:xfrm>
          <a:custGeom>
            <a:avLst/>
            <a:gdLst>
              <a:gd name="T0" fmla="*/ 2 w 5"/>
              <a:gd name="T1" fmla="*/ 5 h 5"/>
              <a:gd name="T2" fmla="*/ 2 w 5"/>
              <a:gd name="T3" fmla="*/ 5 h 5"/>
              <a:gd name="T4" fmla="*/ 5 w 5"/>
              <a:gd name="T5" fmla="*/ 3 h 5"/>
              <a:gd name="T6" fmla="*/ 2 w 5"/>
              <a:gd name="T7" fmla="*/ 0 h 5"/>
              <a:gd name="T8" fmla="*/ 0 w 5"/>
              <a:gd name="T9" fmla="*/ 2 h 5"/>
              <a:gd name="T10" fmla="*/ 2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4" y="3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0"/>
                  <a:pt x="1" y="1"/>
                  <a:pt x="0" y="2"/>
                </a:cubicBezTo>
                <a:cubicBezTo>
                  <a:pt x="1" y="3"/>
                  <a:pt x="2" y="4"/>
                  <a:pt x="2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94" name="Freeform 1794"/>
          <p:cNvSpPr>
            <a:spLocks/>
          </p:cNvSpPr>
          <p:nvPr/>
        </p:nvSpPr>
        <p:spPr bwMode="auto">
          <a:xfrm>
            <a:off x="609601" y="320675"/>
            <a:ext cx="3175" cy="6350"/>
          </a:xfrm>
          <a:custGeom>
            <a:avLst/>
            <a:gdLst>
              <a:gd name="T0" fmla="*/ 2 w 5"/>
              <a:gd name="T1" fmla="*/ 8 h 8"/>
              <a:gd name="T2" fmla="*/ 2 w 5"/>
              <a:gd name="T3" fmla="*/ 8 h 8"/>
              <a:gd name="T4" fmla="*/ 5 w 5"/>
              <a:gd name="T5" fmla="*/ 4 h 8"/>
              <a:gd name="T6" fmla="*/ 2 w 5"/>
              <a:gd name="T7" fmla="*/ 0 h 8"/>
              <a:gd name="T8" fmla="*/ 0 w 5"/>
              <a:gd name="T9" fmla="*/ 4 h 8"/>
              <a:gd name="T10" fmla="*/ 2 w 5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8">
                <a:moveTo>
                  <a:pt x="2" y="8"/>
                </a:moveTo>
                <a:lnTo>
                  <a:pt x="2" y="8"/>
                </a:lnTo>
                <a:cubicBezTo>
                  <a:pt x="3" y="7"/>
                  <a:pt x="4" y="6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2"/>
                  <a:pt x="1" y="3"/>
                  <a:pt x="0" y="4"/>
                </a:cubicBezTo>
                <a:cubicBezTo>
                  <a:pt x="1" y="5"/>
                  <a:pt x="2" y="6"/>
                  <a:pt x="2" y="8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95" name="Freeform 1795"/>
          <p:cNvSpPr>
            <a:spLocks/>
          </p:cNvSpPr>
          <p:nvPr/>
        </p:nvSpPr>
        <p:spPr bwMode="auto">
          <a:xfrm>
            <a:off x="606426" y="323850"/>
            <a:ext cx="3175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3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5"/>
                  <a:pt x="2" y="6"/>
                  <a:pt x="3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96" name="Freeform 1796"/>
          <p:cNvSpPr>
            <a:spLocks/>
          </p:cNvSpPr>
          <p:nvPr/>
        </p:nvSpPr>
        <p:spPr bwMode="auto">
          <a:xfrm>
            <a:off x="604838" y="327025"/>
            <a:ext cx="3175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2 w 5"/>
              <a:gd name="T11" fmla="*/ 5 h 7"/>
              <a:gd name="T12" fmla="*/ 2 w 5"/>
              <a:gd name="T13" fmla="*/ 5 h 7"/>
              <a:gd name="T14" fmla="*/ 3 w 5"/>
              <a:gd name="T15" fmla="*/ 5 h 7"/>
              <a:gd name="T16" fmla="*/ 2 w 5"/>
              <a:gd name="T17" fmla="*/ 6 h 7"/>
              <a:gd name="T18" fmla="*/ 3 w 5"/>
              <a:gd name="T19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4" y="6"/>
                  <a:pt x="4" y="5"/>
                  <a:pt x="5" y="4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4"/>
                  <a:pt x="2" y="5"/>
                </a:cubicBezTo>
                <a:lnTo>
                  <a:pt x="2" y="5"/>
                </a:lnTo>
                <a:lnTo>
                  <a:pt x="3" y="5"/>
                </a:lnTo>
                <a:cubicBezTo>
                  <a:pt x="3" y="6"/>
                  <a:pt x="2" y="6"/>
                  <a:pt x="2" y="6"/>
                </a:cubicBezTo>
                <a:lnTo>
                  <a:pt x="3" y="7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97" name="Freeform 1797"/>
          <p:cNvSpPr>
            <a:spLocks/>
          </p:cNvSpPr>
          <p:nvPr/>
        </p:nvSpPr>
        <p:spPr bwMode="auto">
          <a:xfrm>
            <a:off x="603251" y="328613"/>
            <a:ext cx="1588" cy="3175"/>
          </a:xfrm>
          <a:custGeom>
            <a:avLst/>
            <a:gdLst>
              <a:gd name="T0" fmla="*/ 4 w 4"/>
              <a:gd name="T1" fmla="*/ 3 h 4"/>
              <a:gd name="T2" fmla="*/ 4 w 4"/>
              <a:gd name="T3" fmla="*/ 3 h 4"/>
              <a:gd name="T4" fmla="*/ 2 w 4"/>
              <a:gd name="T5" fmla="*/ 0 h 4"/>
              <a:gd name="T6" fmla="*/ 0 w 4"/>
              <a:gd name="T7" fmla="*/ 2 h 4"/>
              <a:gd name="T8" fmla="*/ 0 w 4"/>
              <a:gd name="T9" fmla="*/ 4 h 4"/>
              <a:gd name="T10" fmla="*/ 4 w 4"/>
              <a:gd name="T11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4">
                <a:moveTo>
                  <a:pt x="4" y="3"/>
                </a:moveTo>
                <a:lnTo>
                  <a:pt x="4" y="3"/>
                </a:lnTo>
                <a:cubicBezTo>
                  <a:pt x="4" y="2"/>
                  <a:pt x="3" y="1"/>
                  <a:pt x="2" y="0"/>
                </a:cubicBezTo>
                <a:cubicBezTo>
                  <a:pt x="1" y="1"/>
                  <a:pt x="1" y="2"/>
                  <a:pt x="0" y="2"/>
                </a:cubicBezTo>
                <a:lnTo>
                  <a:pt x="0" y="4"/>
                </a:lnTo>
                <a:cubicBezTo>
                  <a:pt x="2" y="3"/>
                  <a:pt x="3" y="3"/>
                  <a:pt x="4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98" name="Rectangle 1798"/>
          <p:cNvSpPr>
            <a:spLocks noChangeArrowheads="1"/>
          </p:cNvSpPr>
          <p:nvPr/>
        </p:nvSpPr>
        <p:spPr bwMode="auto">
          <a:xfrm>
            <a:off x="606426" y="331788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99" name="Freeform 1799"/>
          <p:cNvSpPr>
            <a:spLocks/>
          </p:cNvSpPr>
          <p:nvPr/>
        </p:nvSpPr>
        <p:spPr bwMode="auto">
          <a:xfrm>
            <a:off x="600076" y="331788"/>
            <a:ext cx="3175" cy="1588"/>
          </a:xfrm>
          <a:custGeom>
            <a:avLst/>
            <a:gdLst>
              <a:gd name="T0" fmla="*/ 3 w 3"/>
              <a:gd name="T1" fmla="*/ 1 h 3"/>
              <a:gd name="T2" fmla="*/ 3 w 3"/>
              <a:gd name="T3" fmla="*/ 1 h 3"/>
              <a:gd name="T4" fmla="*/ 2 w 3"/>
              <a:gd name="T5" fmla="*/ 0 h 3"/>
              <a:gd name="T6" fmla="*/ 0 w 3"/>
              <a:gd name="T7" fmla="*/ 2 h 3"/>
              <a:gd name="T8" fmla="*/ 0 w 3"/>
              <a:gd name="T9" fmla="*/ 3 h 3"/>
              <a:gd name="T10" fmla="*/ 1 w 3"/>
              <a:gd name="T11" fmla="*/ 2 h 3"/>
              <a:gd name="T12" fmla="*/ 3 w 3"/>
              <a:gd name="T13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3">
                <a:moveTo>
                  <a:pt x="3" y="1"/>
                </a:moveTo>
                <a:lnTo>
                  <a:pt x="3" y="1"/>
                </a:lnTo>
                <a:lnTo>
                  <a:pt x="2" y="0"/>
                </a:lnTo>
                <a:cubicBezTo>
                  <a:pt x="1" y="1"/>
                  <a:pt x="0" y="1"/>
                  <a:pt x="0" y="2"/>
                </a:cubicBezTo>
                <a:lnTo>
                  <a:pt x="0" y="3"/>
                </a:lnTo>
                <a:lnTo>
                  <a:pt x="1" y="2"/>
                </a:lnTo>
                <a:cubicBezTo>
                  <a:pt x="1" y="2"/>
                  <a:pt x="2" y="1"/>
                  <a:pt x="3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00" name="Freeform 1800"/>
          <p:cNvSpPr>
            <a:spLocks/>
          </p:cNvSpPr>
          <p:nvPr/>
        </p:nvSpPr>
        <p:spPr bwMode="auto">
          <a:xfrm>
            <a:off x="603251" y="333375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01" name="Freeform 1801"/>
          <p:cNvSpPr>
            <a:spLocks/>
          </p:cNvSpPr>
          <p:nvPr/>
        </p:nvSpPr>
        <p:spPr bwMode="auto">
          <a:xfrm>
            <a:off x="603251" y="336550"/>
            <a:ext cx="1588" cy="1588"/>
          </a:xfrm>
          <a:custGeom>
            <a:avLst/>
            <a:gdLst>
              <a:gd name="T0" fmla="*/ 1 w 3"/>
              <a:gd name="T1" fmla="*/ 2 h 2"/>
              <a:gd name="T2" fmla="*/ 1 w 3"/>
              <a:gd name="T3" fmla="*/ 2 h 2"/>
              <a:gd name="T4" fmla="*/ 3 w 3"/>
              <a:gd name="T5" fmla="*/ 0 h 2"/>
              <a:gd name="T6" fmla="*/ 3 w 3"/>
              <a:gd name="T7" fmla="*/ 0 h 2"/>
              <a:gd name="T8" fmla="*/ 0 w 3"/>
              <a:gd name="T9" fmla="*/ 2 h 2"/>
              <a:gd name="T10" fmla="*/ 1 w 3"/>
              <a:gd name="T11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1" y="2"/>
                </a:moveTo>
                <a:lnTo>
                  <a:pt x="1" y="2"/>
                </a:lnTo>
                <a:lnTo>
                  <a:pt x="3" y="0"/>
                </a:ln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2"/>
                  <a:pt x="1" y="2"/>
                  <a:pt x="1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02" name="Freeform 1802"/>
          <p:cNvSpPr>
            <a:spLocks/>
          </p:cNvSpPr>
          <p:nvPr/>
        </p:nvSpPr>
        <p:spPr bwMode="auto">
          <a:xfrm>
            <a:off x="609601" y="327025"/>
            <a:ext cx="1588" cy="4763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2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03" name="Freeform 1803"/>
          <p:cNvSpPr>
            <a:spLocks/>
          </p:cNvSpPr>
          <p:nvPr/>
        </p:nvSpPr>
        <p:spPr bwMode="auto">
          <a:xfrm>
            <a:off x="606426" y="330200"/>
            <a:ext cx="3175" cy="3175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04" name="Freeform 1804"/>
          <p:cNvSpPr>
            <a:spLocks/>
          </p:cNvSpPr>
          <p:nvPr/>
        </p:nvSpPr>
        <p:spPr bwMode="auto">
          <a:xfrm>
            <a:off x="604838" y="331788"/>
            <a:ext cx="3175" cy="4763"/>
          </a:xfrm>
          <a:custGeom>
            <a:avLst/>
            <a:gdLst>
              <a:gd name="T0" fmla="*/ 1 w 4"/>
              <a:gd name="T1" fmla="*/ 6 h 6"/>
              <a:gd name="T2" fmla="*/ 1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0 w 4"/>
              <a:gd name="T11" fmla="*/ 4 h 6"/>
              <a:gd name="T12" fmla="*/ 2 w 4"/>
              <a:gd name="T13" fmla="*/ 4 h 6"/>
              <a:gd name="T14" fmla="*/ 2 w 4"/>
              <a:gd name="T15" fmla="*/ 4 h 6"/>
              <a:gd name="T16" fmla="*/ 1 w 4"/>
              <a:gd name="T17" fmla="*/ 6 h 6"/>
              <a:gd name="T18" fmla="*/ 1 w 4"/>
              <a:gd name="T1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" h="6">
                <a:moveTo>
                  <a:pt x="1" y="6"/>
                </a:moveTo>
                <a:lnTo>
                  <a:pt x="1" y="6"/>
                </a:lnTo>
                <a:cubicBezTo>
                  <a:pt x="2" y="5"/>
                  <a:pt x="3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lnTo>
                  <a:pt x="0" y="4"/>
                </a:lnTo>
                <a:cubicBezTo>
                  <a:pt x="1" y="4"/>
                  <a:pt x="2" y="4"/>
                  <a:pt x="2" y="4"/>
                </a:cubicBezTo>
                <a:lnTo>
                  <a:pt x="2" y="4"/>
                </a:lnTo>
                <a:cubicBezTo>
                  <a:pt x="2" y="5"/>
                  <a:pt x="2" y="5"/>
                  <a:pt x="1" y="6"/>
                </a:cubicBezTo>
                <a:lnTo>
                  <a:pt x="1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05" name="Freeform 1805"/>
          <p:cNvSpPr>
            <a:spLocks/>
          </p:cNvSpPr>
          <p:nvPr/>
        </p:nvSpPr>
        <p:spPr bwMode="auto">
          <a:xfrm>
            <a:off x="603251" y="336550"/>
            <a:ext cx="3175" cy="3175"/>
          </a:xfrm>
          <a:custGeom>
            <a:avLst/>
            <a:gdLst>
              <a:gd name="T0" fmla="*/ 2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1 w 4"/>
              <a:gd name="T7" fmla="*/ 1 h 3"/>
              <a:gd name="T8" fmla="*/ 0 w 4"/>
              <a:gd name="T9" fmla="*/ 3 h 3"/>
              <a:gd name="T10" fmla="*/ 0 w 4"/>
              <a:gd name="T11" fmla="*/ 3 h 3"/>
              <a:gd name="T12" fmla="*/ 3 w 4"/>
              <a:gd name="T13" fmla="*/ 3 h 3"/>
              <a:gd name="T14" fmla="*/ 4 w 4"/>
              <a:gd name="T15" fmla="*/ 2 h 3"/>
              <a:gd name="T16" fmla="*/ 2 w 4"/>
              <a:gd name="T1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3">
                <a:moveTo>
                  <a:pt x="2" y="0"/>
                </a:moveTo>
                <a:lnTo>
                  <a:pt x="2" y="0"/>
                </a:lnTo>
                <a:lnTo>
                  <a:pt x="0" y="1"/>
                </a:lnTo>
                <a:lnTo>
                  <a:pt x="1" y="1"/>
                </a:lnTo>
                <a:cubicBezTo>
                  <a:pt x="1" y="2"/>
                  <a:pt x="0" y="2"/>
                  <a:pt x="0" y="3"/>
                </a:cubicBezTo>
                <a:lnTo>
                  <a:pt x="0" y="3"/>
                </a:lnTo>
                <a:cubicBezTo>
                  <a:pt x="1" y="3"/>
                  <a:pt x="2" y="3"/>
                  <a:pt x="3" y="3"/>
                </a:cubicBezTo>
                <a:lnTo>
                  <a:pt x="4" y="2"/>
                </a:lnTo>
                <a:cubicBezTo>
                  <a:pt x="3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06" name="Freeform 1806"/>
          <p:cNvSpPr>
            <a:spLocks/>
          </p:cNvSpPr>
          <p:nvPr/>
        </p:nvSpPr>
        <p:spPr bwMode="auto">
          <a:xfrm>
            <a:off x="606426" y="334963"/>
            <a:ext cx="3175" cy="3175"/>
          </a:xfrm>
          <a:custGeom>
            <a:avLst/>
            <a:gdLst>
              <a:gd name="T0" fmla="*/ 3 w 4"/>
              <a:gd name="T1" fmla="*/ 0 h 5"/>
              <a:gd name="T2" fmla="*/ 3 w 4"/>
              <a:gd name="T3" fmla="*/ 0 h 5"/>
              <a:gd name="T4" fmla="*/ 0 w 4"/>
              <a:gd name="T5" fmla="*/ 2 h 5"/>
              <a:gd name="T6" fmla="*/ 1 w 4"/>
              <a:gd name="T7" fmla="*/ 5 h 5"/>
              <a:gd name="T8" fmla="*/ 4 w 4"/>
              <a:gd name="T9" fmla="*/ 3 h 5"/>
              <a:gd name="T10" fmla="*/ 3 w 4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5">
                <a:moveTo>
                  <a:pt x="3" y="0"/>
                </a:move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3"/>
                  <a:pt x="1" y="4"/>
                  <a:pt x="1" y="5"/>
                </a:cubicBezTo>
                <a:cubicBezTo>
                  <a:pt x="2" y="4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07" name="Freeform 1807"/>
          <p:cNvSpPr>
            <a:spLocks/>
          </p:cNvSpPr>
          <p:nvPr/>
        </p:nvSpPr>
        <p:spPr bwMode="auto">
          <a:xfrm>
            <a:off x="595313" y="327025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2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lnTo>
                  <a:pt x="0" y="2"/>
                </a:lnTo>
                <a:lnTo>
                  <a:pt x="1" y="2"/>
                </a:lnTo>
                <a:lnTo>
                  <a:pt x="2" y="0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08" name="Freeform 1808"/>
          <p:cNvSpPr>
            <a:spLocks/>
          </p:cNvSpPr>
          <p:nvPr/>
        </p:nvSpPr>
        <p:spPr bwMode="auto">
          <a:xfrm>
            <a:off x="595313" y="325438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2 h 2"/>
              <a:gd name="T8" fmla="*/ 1 w 1"/>
              <a:gd name="T9" fmla="*/ 1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1" y="2"/>
                </a:ln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09" name="Freeform 1809"/>
          <p:cNvSpPr>
            <a:spLocks/>
          </p:cNvSpPr>
          <p:nvPr/>
        </p:nvSpPr>
        <p:spPr bwMode="auto">
          <a:xfrm>
            <a:off x="595313" y="323850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1 h 2"/>
              <a:gd name="T6" fmla="*/ 1 w 1"/>
              <a:gd name="T7" fmla="*/ 2 h 2"/>
              <a:gd name="T8" fmla="*/ 1 w 1"/>
              <a:gd name="T9" fmla="*/ 0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1" y="2"/>
                </a:lnTo>
                <a:lnTo>
                  <a:pt x="1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10" name="Freeform 1810"/>
          <p:cNvSpPr>
            <a:spLocks/>
          </p:cNvSpPr>
          <p:nvPr/>
        </p:nvSpPr>
        <p:spPr bwMode="auto">
          <a:xfrm>
            <a:off x="595313" y="322263"/>
            <a:ext cx="1588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2 h 2"/>
              <a:gd name="T6" fmla="*/ 2 w 2"/>
              <a:gd name="T7" fmla="*/ 2 h 2"/>
              <a:gd name="T8" fmla="*/ 2 w 2"/>
              <a:gd name="T9" fmla="*/ 1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11" name="Freeform 1811"/>
          <p:cNvSpPr>
            <a:spLocks/>
          </p:cNvSpPr>
          <p:nvPr/>
        </p:nvSpPr>
        <p:spPr bwMode="auto">
          <a:xfrm>
            <a:off x="595313" y="320675"/>
            <a:ext cx="1588" cy="0"/>
          </a:xfrm>
          <a:custGeom>
            <a:avLst/>
            <a:gdLst>
              <a:gd name="T0" fmla="*/ 0 w 2"/>
              <a:gd name="T1" fmla="*/ 0 h 1"/>
              <a:gd name="T2" fmla="*/ 0 w 2"/>
              <a:gd name="T3" fmla="*/ 0 h 1"/>
              <a:gd name="T4" fmla="*/ 0 w 2"/>
              <a:gd name="T5" fmla="*/ 1 h 1"/>
              <a:gd name="T6" fmla="*/ 2 w 2"/>
              <a:gd name="T7" fmla="*/ 1 h 1"/>
              <a:gd name="T8" fmla="*/ 2 w 2"/>
              <a:gd name="T9" fmla="*/ 0 h 1"/>
              <a:gd name="T10" fmla="*/ 0 w 2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1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12" name="Freeform 1812"/>
          <p:cNvSpPr>
            <a:spLocks/>
          </p:cNvSpPr>
          <p:nvPr/>
        </p:nvSpPr>
        <p:spPr bwMode="auto">
          <a:xfrm>
            <a:off x="595313" y="317500"/>
            <a:ext cx="1588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1 h 2"/>
              <a:gd name="T6" fmla="*/ 2 w 2"/>
              <a:gd name="T7" fmla="*/ 2 h 2"/>
              <a:gd name="T8" fmla="*/ 2 w 2"/>
              <a:gd name="T9" fmla="*/ 0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13" name="Freeform 1813"/>
          <p:cNvSpPr>
            <a:spLocks/>
          </p:cNvSpPr>
          <p:nvPr/>
        </p:nvSpPr>
        <p:spPr bwMode="auto">
          <a:xfrm>
            <a:off x="595313" y="315913"/>
            <a:ext cx="3175" cy="1588"/>
          </a:xfrm>
          <a:custGeom>
            <a:avLst/>
            <a:gdLst>
              <a:gd name="T0" fmla="*/ 0 w 3"/>
              <a:gd name="T1" fmla="*/ 0 h 2"/>
              <a:gd name="T2" fmla="*/ 0 w 3"/>
              <a:gd name="T3" fmla="*/ 0 h 2"/>
              <a:gd name="T4" fmla="*/ 0 w 3"/>
              <a:gd name="T5" fmla="*/ 1 h 2"/>
              <a:gd name="T6" fmla="*/ 3 w 3"/>
              <a:gd name="T7" fmla="*/ 2 h 2"/>
              <a:gd name="T8" fmla="*/ 3 w 3"/>
              <a:gd name="T9" fmla="*/ 1 h 2"/>
              <a:gd name="T10" fmla="*/ 0 w 3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3" y="2"/>
                </a:lnTo>
                <a:lnTo>
                  <a:pt x="3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14" name="Freeform 1814"/>
          <p:cNvSpPr>
            <a:spLocks/>
          </p:cNvSpPr>
          <p:nvPr/>
        </p:nvSpPr>
        <p:spPr bwMode="auto">
          <a:xfrm>
            <a:off x="604838" y="319088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15" name="Freeform 1815"/>
          <p:cNvSpPr>
            <a:spLocks/>
          </p:cNvSpPr>
          <p:nvPr/>
        </p:nvSpPr>
        <p:spPr bwMode="auto">
          <a:xfrm>
            <a:off x="606426" y="322263"/>
            <a:ext cx="1588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16" name="Freeform 1816"/>
          <p:cNvSpPr>
            <a:spLocks/>
          </p:cNvSpPr>
          <p:nvPr/>
        </p:nvSpPr>
        <p:spPr bwMode="auto">
          <a:xfrm>
            <a:off x="609601" y="325438"/>
            <a:ext cx="0" cy="3175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1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1"/>
                  <a:pt x="0" y="3"/>
                </a:cubicBez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17" name="Freeform 1817"/>
          <p:cNvSpPr>
            <a:spLocks/>
          </p:cNvSpPr>
          <p:nvPr/>
        </p:nvSpPr>
        <p:spPr bwMode="auto">
          <a:xfrm>
            <a:off x="611188" y="328613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0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18" name="Freeform 1818"/>
          <p:cNvSpPr>
            <a:spLocks/>
          </p:cNvSpPr>
          <p:nvPr/>
        </p:nvSpPr>
        <p:spPr bwMode="auto">
          <a:xfrm>
            <a:off x="606426" y="328613"/>
            <a:ext cx="1588" cy="1588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19" name="Freeform 1819"/>
          <p:cNvSpPr>
            <a:spLocks/>
          </p:cNvSpPr>
          <p:nvPr/>
        </p:nvSpPr>
        <p:spPr bwMode="auto">
          <a:xfrm>
            <a:off x="603251" y="327025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20" name="Freeform 1820"/>
          <p:cNvSpPr>
            <a:spLocks/>
          </p:cNvSpPr>
          <p:nvPr/>
        </p:nvSpPr>
        <p:spPr bwMode="auto">
          <a:xfrm>
            <a:off x="604838" y="325438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21" name="Freeform 1821"/>
          <p:cNvSpPr>
            <a:spLocks/>
          </p:cNvSpPr>
          <p:nvPr/>
        </p:nvSpPr>
        <p:spPr bwMode="auto">
          <a:xfrm>
            <a:off x="603251" y="322263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22" name="Freeform 1822"/>
          <p:cNvSpPr>
            <a:spLocks/>
          </p:cNvSpPr>
          <p:nvPr/>
        </p:nvSpPr>
        <p:spPr bwMode="auto">
          <a:xfrm>
            <a:off x="606426" y="317500"/>
            <a:ext cx="1588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23" name="Freeform 1823"/>
          <p:cNvSpPr>
            <a:spLocks/>
          </p:cNvSpPr>
          <p:nvPr/>
        </p:nvSpPr>
        <p:spPr bwMode="auto">
          <a:xfrm>
            <a:off x="609601" y="319088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24" name="Freeform 1824"/>
          <p:cNvSpPr>
            <a:spLocks/>
          </p:cNvSpPr>
          <p:nvPr/>
        </p:nvSpPr>
        <p:spPr bwMode="auto">
          <a:xfrm>
            <a:off x="611188" y="323850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25" name="Freeform 1825"/>
          <p:cNvSpPr>
            <a:spLocks/>
          </p:cNvSpPr>
          <p:nvPr/>
        </p:nvSpPr>
        <p:spPr bwMode="auto">
          <a:xfrm>
            <a:off x="608013" y="330200"/>
            <a:ext cx="1588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26" name="Freeform 1826"/>
          <p:cNvSpPr>
            <a:spLocks/>
          </p:cNvSpPr>
          <p:nvPr/>
        </p:nvSpPr>
        <p:spPr bwMode="auto">
          <a:xfrm>
            <a:off x="608013" y="334963"/>
            <a:ext cx="1588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27" name="Freeform 1827"/>
          <p:cNvSpPr>
            <a:spLocks/>
          </p:cNvSpPr>
          <p:nvPr/>
        </p:nvSpPr>
        <p:spPr bwMode="auto">
          <a:xfrm>
            <a:off x="600076" y="330200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1 h 2"/>
              <a:gd name="T8" fmla="*/ 0 w 1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2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28" name="Freeform 1828"/>
          <p:cNvSpPr>
            <a:spLocks/>
          </p:cNvSpPr>
          <p:nvPr/>
        </p:nvSpPr>
        <p:spPr bwMode="auto">
          <a:xfrm>
            <a:off x="606426" y="333375"/>
            <a:ext cx="1588" cy="1588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29" name="Freeform 1829"/>
          <p:cNvSpPr>
            <a:spLocks/>
          </p:cNvSpPr>
          <p:nvPr/>
        </p:nvSpPr>
        <p:spPr bwMode="auto">
          <a:xfrm>
            <a:off x="603251" y="339725"/>
            <a:ext cx="3175" cy="0"/>
          </a:xfrm>
          <a:custGeom>
            <a:avLst/>
            <a:gdLst>
              <a:gd name="T0" fmla="*/ 5 w 5"/>
              <a:gd name="T1" fmla="*/ 1 h 1"/>
              <a:gd name="T2" fmla="*/ 5 w 5"/>
              <a:gd name="T3" fmla="*/ 1 h 1"/>
              <a:gd name="T4" fmla="*/ 1 w 5"/>
              <a:gd name="T5" fmla="*/ 0 h 1"/>
              <a:gd name="T6" fmla="*/ 0 w 5"/>
              <a:gd name="T7" fmla="*/ 1 h 1"/>
              <a:gd name="T8" fmla="*/ 5 w 5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">
                <a:moveTo>
                  <a:pt x="5" y="1"/>
                </a:moveTo>
                <a:lnTo>
                  <a:pt x="5" y="1"/>
                </a:lnTo>
                <a:cubicBezTo>
                  <a:pt x="4" y="1"/>
                  <a:pt x="2" y="0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2" y="1"/>
                  <a:pt x="3" y="1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30" name="Freeform 1830"/>
          <p:cNvSpPr>
            <a:spLocks/>
          </p:cNvSpPr>
          <p:nvPr/>
        </p:nvSpPr>
        <p:spPr bwMode="auto">
          <a:xfrm>
            <a:off x="600076" y="331788"/>
            <a:ext cx="6350" cy="3175"/>
          </a:xfrm>
          <a:custGeom>
            <a:avLst/>
            <a:gdLst>
              <a:gd name="T0" fmla="*/ 0 w 9"/>
              <a:gd name="T1" fmla="*/ 4 h 5"/>
              <a:gd name="T2" fmla="*/ 0 w 9"/>
              <a:gd name="T3" fmla="*/ 4 h 5"/>
              <a:gd name="T4" fmla="*/ 3 w 9"/>
              <a:gd name="T5" fmla="*/ 4 h 5"/>
              <a:gd name="T6" fmla="*/ 3 w 9"/>
              <a:gd name="T7" fmla="*/ 4 h 5"/>
              <a:gd name="T8" fmla="*/ 3 w 9"/>
              <a:gd name="T9" fmla="*/ 5 h 5"/>
              <a:gd name="T10" fmla="*/ 5 w 9"/>
              <a:gd name="T11" fmla="*/ 5 h 5"/>
              <a:gd name="T12" fmla="*/ 9 w 9"/>
              <a:gd name="T13" fmla="*/ 0 h 5"/>
              <a:gd name="T14" fmla="*/ 0 w 9"/>
              <a:gd name="T15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5">
                <a:moveTo>
                  <a:pt x="0" y="4"/>
                </a:moveTo>
                <a:lnTo>
                  <a:pt x="0" y="4"/>
                </a:lnTo>
                <a:cubicBezTo>
                  <a:pt x="2" y="4"/>
                  <a:pt x="3" y="4"/>
                  <a:pt x="3" y="4"/>
                </a:cubicBezTo>
                <a:lnTo>
                  <a:pt x="3" y="4"/>
                </a:lnTo>
                <a:cubicBezTo>
                  <a:pt x="3" y="4"/>
                  <a:pt x="3" y="5"/>
                  <a:pt x="3" y="5"/>
                </a:cubicBezTo>
                <a:cubicBezTo>
                  <a:pt x="3" y="5"/>
                  <a:pt x="4" y="5"/>
                  <a:pt x="5" y="5"/>
                </a:cubicBezTo>
                <a:cubicBezTo>
                  <a:pt x="6" y="4"/>
                  <a:pt x="8" y="2"/>
                  <a:pt x="9" y="0"/>
                </a:cubicBezTo>
                <a:cubicBezTo>
                  <a:pt x="6" y="1"/>
                  <a:pt x="3" y="2"/>
                  <a:pt x="0" y="4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31" name="Freeform 1831"/>
          <p:cNvSpPr>
            <a:spLocks/>
          </p:cNvSpPr>
          <p:nvPr/>
        </p:nvSpPr>
        <p:spPr bwMode="auto">
          <a:xfrm>
            <a:off x="595313" y="330200"/>
            <a:ext cx="0" cy="3175"/>
          </a:xfrm>
          <a:custGeom>
            <a:avLst/>
            <a:gdLst>
              <a:gd name="T0" fmla="*/ 1 w 1"/>
              <a:gd name="T1" fmla="*/ 0 h 3"/>
              <a:gd name="T2" fmla="*/ 1 w 1"/>
              <a:gd name="T3" fmla="*/ 0 h 3"/>
              <a:gd name="T4" fmla="*/ 0 w 1"/>
              <a:gd name="T5" fmla="*/ 2 h 3"/>
              <a:gd name="T6" fmla="*/ 0 w 1"/>
              <a:gd name="T7" fmla="*/ 3 h 3"/>
              <a:gd name="T8" fmla="*/ 1 w 1"/>
              <a:gd name="T9" fmla="*/ 2 h 3"/>
              <a:gd name="T10" fmla="*/ 1 w 1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0" y="1"/>
                  <a:pt x="0" y="2"/>
                </a:cubicBezTo>
                <a:cubicBezTo>
                  <a:pt x="0" y="2"/>
                  <a:pt x="0" y="3"/>
                  <a:pt x="0" y="3"/>
                </a:cubicBezTo>
                <a:cubicBezTo>
                  <a:pt x="1" y="3"/>
                  <a:pt x="1" y="2"/>
                  <a:pt x="1" y="2"/>
                </a:cubicBezTo>
                <a:cubicBezTo>
                  <a:pt x="1" y="1"/>
                  <a:pt x="1" y="1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32" name="Freeform 1832"/>
          <p:cNvSpPr>
            <a:spLocks/>
          </p:cNvSpPr>
          <p:nvPr/>
        </p:nvSpPr>
        <p:spPr bwMode="auto">
          <a:xfrm>
            <a:off x="596901" y="333375"/>
            <a:ext cx="1588" cy="1588"/>
          </a:xfrm>
          <a:custGeom>
            <a:avLst/>
            <a:gdLst>
              <a:gd name="T0" fmla="*/ 2 w 2"/>
              <a:gd name="T1" fmla="*/ 0 h 4"/>
              <a:gd name="T2" fmla="*/ 2 w 2"/>
              <a:gd name="T3" fmla="*/ 0 h 4"/>
              <a:gd name="T4" fmla="*/ 1 w 2"/>
              <a:gd name="T5" fmla="*/ 1 h 4"/>
              <a:gd name="T6" fmla="*/ 0 w 2"/>
              <a:gd name="T7" fmla="*/ 4 h 4"/>
              <a:gd name="T8" fmla="*/ 1 w 2"/>
              <a:gd name="T9" fmla="*/ 3 h 4"/>
              <a:gd name="T10" fmla="*/ 2 w 2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4">
                <a:moveTo>
                  <a:pt x="2" y="0"/>
                </a:moveTo>
                <a:lnTo>
                  <a:pt x="2" y="0"/>
                </a:lnTo>
                <a:cubicBezTo>
                  <a:pt x="2" y="0"/>
                  <a:pt x="1" y="1"/>
                  <a:pt x="1" y="1"/>
                </a:cubicBezTo>
                <a:cubicBezTo>
                  <a:pt x="1" y="2"/>
                  <a:pt x="0" y="3"/>
                  <a:pt x="0" y="4"/>
                </a:cubicBezTo>
                <a:cubicBezTo>
                  <a:pt x="0" y="4"/>
                  <a:pt x="1" y="3"/>
                  <a:pt x="1" y="3"/>
                </a:cubicBezTo>
                <a:cubicBezTo>
                  <a:pt x="2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33" name="Freeform 1833"/>
          <p:cNvSpPr>
            <a:spLocks/>
          </p:cNvSpPr>
          <p:nvPr/>
        </p:nvSpPr>
        <p:spPr bwMode="auto">
          <a:xfrm>
            <a:off x="600076" y="334963"/>
            <a:ext cx="4763" cy="3175"/>
          </a:xfrm>
          <a:custGeom>
            <a:avLst/>
            <a:gdLst>
              <a:gd name="T0" fmla="*/ 2 w 8"/>
              <a:gd name="T1" fmla="*/ 1 h 4"/>
              <a:gd name="T2" fmla="*/ 2 w 8"/>
              <a:gd name="T3" fmla="*/ 1 h 4"/>
              <a:gd name="T4" fmla="*/ 0 w 8"/>
              <a:gd name="T5" fmla="*/ 4 h 4"/>
              <a:gd name="T6" fmla="*/ 4 w 8"/>
              <a:gd name="T7" fmla="*/ 4 h 4"/>
              <a:gd name="T8" fmla="*/ 8 w 8"/>
              <a:gd name="T9" fmla="*/ 1 h 4"/>
              <a:gd name="T10" fmla="*/ 2 w 8"/>
              <a:gd name="T11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4">
                <a:moveTo>
                  <a:pt x="2" y="1"/>
                </a:moveTo>
                <a:lnTo>
                  <a:pt x="2" y="1"/>
                </a:lnTo>
                <a:cubicBezTo>
                  <a:pt x="1" y="2"/>
                  <a:pt x="0" y="3"/>
                  <a:pt x="0" y="4"/>
                </a:cubicBezTo>
                <a:cubicBezTo>
                  <a:pt x="1" y="4"/>
                  <a:pt x="2" y="4"/>
                  <a:pt x="4" y="4"/>
                </a:cubicBezTo>
                <a:cubicBezTo>
                  <a:pt x="5" y="3"/>
                  <a:pt x="7" y="2"/>
                  <a:pt x="8" y="1"/>
                </a:cubicBezTo>
                <a:cubicBezTo>
                  <a:pt x="6" y="0"/>
                  <a:pt x="4" y="1"/>
                  <a:pt x="2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34" name="Freeform 1834"/>
          <p:cNvSpPr>
            <a:spLocks/>
          </p:cNvSpPr>
          <p:nvPr/>
        </p:nvSpPr>
        <p:spPr bwMode="auto">
          <a:xfrm>
            <a:off x="595313" y="330200"/>
            <a:ext cx="3175" cy="7938"/>
          </a:xfrm>
          <a:custGeom>
            <a:avLst/>
            <a:gdLst>
              <a:gd name="T0" fmla="*/ 0 w 5"/>
              <a:gd name="T1" fmla="*/ 5 h 11"/>
              <a:gd name="T2" fmla="*/ 0 w 5"/>
              <a:gd name="T3" fmla="*/ 5 h 11"/>
              <a:gd name="T4" fmla="*/ 0 w 5"/>
              <a:gd name="T5" fmla="*/ 6 h 11"/>
              <a:gd name="T6" fmla="*/ 0 w 5"/>
              <a:gd name="T7" fmla="*/ 11 h 11"/>
              <a:gd name="T8" fmla="*/ 3 w 5"/>
              <a:gd name="T9" fmla="*/ 8 h 11"/>
              <a:gd name="T10" fmla="*/ 4 w 5"/>
              <a:gd name="T11" fmla="*/ 0 h 11"/>
              <a:gd name="T12" fmla="*/ 0 w 5"/>
              <a:gd name="T13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11">
                <a:moveTo>
                  <a:pt x="0" y="5"/>
                </a:moveTo>
                <a:lnTo>
                  <a:pt x="0" y="5"/>
                </a:lnTo>
                <a:lnTo>
                  <a:pt x="0" y="6"/>
                </a:lnTo>
                <a:cubicBezTo>
                  <a:pt x="0" y="7"/>
                  <a:pt x="0" y="9"/>
                  <a:pt x="0" y="11"/>
                </a:cubicBezTo>
                <a:cubicBezTo>
                  <a:pt x="0" y="10"/>
                  <a:pt x="1" y="9"/>
                  <a:pt x="3" y="8"/>
                </a:cubicBezTo>
                <a:cubicBezTo>
                  <a:pt x="4" y="5"/>
                  <a:pt x="5" y="3"/>
                  <a:pt x="4" y="0"/>
                </a:cubicBezTo>
                <a:cubicBezTo>
                  <a:pt x="3" y="1"/>
                  <a:pt x="1" y="3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35" name="Freeform 1835"/>
          <p:cNvSpPr>
            <a:spLocks/>
          </p:cNvSpPr>
          <p:nvPr/>
        </p:nvSpPr>
        <p:spPr bwMode="auto">
          <a:xfrm>
            <a:off x="595313" y="338138"/>
            <a:ext cx="7938" cy="1588"/>
          </a:xfrm>
          <a:custGeom>
            <a:avLst/>
            <a:gdLst>
              <a:gd name="T0" fmla="*/ 11 w 11"/>
              <a:gd name="T1" fmla="*/ 1 h 3"/>
              <a:gd name="T2" fmla="*/ 11 w 11"/>
              <a:gd name="T3" fmla="*/ 1 h 3"/>
              <a:gd name="T4" fmla="*/ 0 w 11"/>
              <a:gd name="T5" fmla="*/ 3 h 3"/>
              <a:gd name="T6" fmla="*/ 1 w 11"/>
              <a:gd name="T7" fmla="*/ 3 h 3"/>
              <a:gd name="T8" fmla="*/ 7 w 11"/>
              <a:gd name="T9" fmla="*/ 3 h 3"/>
              <a:gd name="T10" fmla="*/ 11 w 11"/>
              <a:gd name="T11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3">
                <a:moveTo>
                  <a:pt x="11" y="1"/>
                </a:moveTo>
                <a:lnTo>
                  <a:pt x="11" y="1"/>
                </a:lnTo>
                <a:cubicBezTo>
                  <a:pt x="7" y="0"/>
                  <a:pt x="3" y="1"/>
                  <a:pt x="0" y="3"/>
                </a:cubicBezTo>
                <a:lnTo>
                  <a:pt x="1" y="3"/>
                </a:lnTo>
                <a:cubicBezTo>
                  <a:pt x="3" y="3"/>
                  <a:pt x="5" y="3"/>
                  <a:pt x="7" y="3"/>
                </a:cubicBezTo>
                <a:cubicBezTo>
                  <a:pt x="8" y="3"/>
                  <a:pt x="10" y="2"/>
                  <a:pt x="1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36" name="Freeform 1836"/>
          <p:cNvSpPr>
            <a:spLocks/>
          </p:cNvSpPr>
          <p:nvPr/>
        </p:nvSpPr>
        <p:spPr bwMode="auto">
          <a:xfrm>
            <a:off x="593726" y="334963"/>
            <a:ext cx="7938" cy="4763"/>
          </a:xfrm>
          <a:custGeom>
            <a:avLst/>
            <a:gdLst>
              <a:gd name="T0" fmla="*/ 10 w 10"/>
              <a:gd name="T1" fmla="*/ 0 h 7"/>
              <a:gd name="T2" fmla="*/ 10 w 10"/>
              <a:gd name="T3" fmla="*/ 0 h 7"/>
              <a:gd name="T4" fmla="*/ 0 w 10"/>
              <a:gd name="T5" fmla="*/ 7 h 7"/>
              <a:gd name="T6" fmla="*/ 10 w 10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7">
                <a:moveTo>
                  <a:pt x="10" y="0"/>
                </a:moveTo>
                <a:lnTo>
                  <a:pt x="10" y="0"/>
                </a:lnTo>
                <a:cubicBezTo>
                  <a:pt x="6" y="0"/>
                  <a:pt x="2" y="3"/>
                  <a:pt x="0" y="7"/>
                </a:cubicBezTo>
                <a:cubicBezTo>
                  <a:pt x="4" y="6"/>
                  <a:pt x="8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37" name="Freeform 1837"/>
          <p:cNvSpPr>
            <a:spLocks/>
          </p:cNvSpPr>
          <p:nvPr/>
        </p:nvSpPr>
        <p:spPr bwMode="auto">
          <a:xfrm>
            <a:off x="590551" y="314325"/>
            <a:ext cx="4763" cy="17463"/>
          </a:xfrm>
          <a:custGeom>
            <a:avLst/>
            <a:gdLst>
              <a:gd name="T0" fmla="*/ 3 w 6"/>
              <a:gd name="T1" fmla="*/ 20 h 24"/>
              <a:gd name="T2" fmla="*/ 3 w 6"/>
              <a:gd name="T3" fmla="*/ 20 h 24"/>
              <a:gd name="T4" fmla="*/ 5 w 6"/>
              <a:gd name="T5" fmla="*/ 24 h 24"/>
              <a:gd name="T6" fmla="*/ 6 w 6"/>
              <a:gd name="T7" fmla="*/ 0 h 24"/>
              <a:gd name="T8" fmla="*/ 3 w 6"/>
              <a:gd name="T9" fmla="*/ 1 h 24"/>
              <a:gd name="T10" fmla="*/ 0 w 6"/>
              <a:gd name="T11" fmla="*/ 0 h 24"/>
              <a:gd name="T12" fmla="*/ 1 w 6"/>
              <a:gd name="T13" fmla="*/ 24 h 24"/>
              <a:gd name="T14" fmla="*/ 3 w 6"/>
              <a:gd name="T15" fmla="*/ 2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24">
                <a:moveTo>
                  <a:pt x="3" y="20"/>
                </a:moveTo>
                <a:lnTo>
                  <a:pt x="3" y="20"/>
                </a:lnTo>
                <a:cubicBezTo>
                  <a:pt x="4" y="21"/>
                  <a:pt x="4" y="22"/>
                  <a:pt x="5" y="24"/>
                </a:cubicBezTo>
                <a:lnTo>
                  <a:pt x="6" y="0"/>
                </a:lnTo>
                <a:cubicBezTo>
                  <a:pt x="5" y="1"/>
                  <a:pt x="4" y="1"/>
                  <a:pt x="3" y="1"/>
                </a:cubicBezTo>
                <a:cubicBezTo>
                  <a:pt x="2" y="1"/>
                  <a:pt x="1" y="1"/>
                  <a:pt x="0" y="0"/>
                </a:cubicBezTo>
                <a:lnTo>
                  <a:pt x="1" y="24"/>
                </a:lnTo>
                <a:cubicBezTo>
                  <a:pt x="2" y="22"/>
                  <a:pt x="2" y="21"/>
                  <a:pt x="3" y="2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38" name="Freeform 1838"/>
          <p:cNvSpPr>
            <a:spLocks/>
          </p:cNvSpPr>
          <p:nvPr/>
        </p:nvSpPr>
        <p:spPr bwMode="auto">
          <a:xfrm>
            <a:off x="592138" y="330200"/>
            <a:ext cx="3175" cy="9525"/>
          </a:xfrm>
          <a:custGeom>
            <a:avLst/>
            <a:gdLst>
              <a:gd name="T0" fmla="*/ 0 w 4"/>
              <a:gd name="T1" fmla="*/ 7 h 13"/>
              <a:gd name="T2" fmla="*/ 0 w 4"/>
              <a:gd name="T3" fmla="*/ 7 h 13"/>
              <a:gd name="T4" fmla="*/ 2 w 4"/>
              <a:gd name="T5" fmla="*/ 13 h 13"/>
              <a:gd name="T6" fmla="*/ 4 w 4"/>
              <a:gd name="T7" fmla="*/ 7 h 13"/>
              <a:gd name="T8" fmla="*/ 2 w 4"/>
              <a:gd name="T9" fmla="*/ 0 h 13"/>
              <a:gd name="T10" fmla="*/ 0 w 4"/>
              <a:gd name="T11" fmla="*/ 7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13">
                <a:moveTo>
                  <a:pt x="0" y="7"/>
                </a:moveTo>
                <a:lnTo>
                  <a:pt x="0" y="7"/>
                </a:lnTo>
                <a:cubicBezTo>
                  <a:pt x="0" y="9"/>
                  <a:pt x="1" y="11"/>
                  <a:pt x="2" y="13"/>
                </a:cubicBezTo>
                <a:cubicBezTo>
                  <a:pt x="3" y="11"/>
                  <a:pt x="4" y="9"/>
                  <a:pt x="4" y="7"/>
                </a:cubicBezTo>
                <a:cubicBezTo>
                  <a:pt x="4" y="4"/>
                  <a:pt x="3" y="2"/>
                  <a:pt x="2" y="0"/>
                </a:cubicBezTo>
                <a:cubicBezTo>
                  <a:pt x="1" y="2"/>
                  <a:pt x="0" y="4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39" name="Freeform 1839"/>
          <p:cNvSpPr>
            <a:spLocks/>
          </p:cNvSpPr>
          <p:nvPr/>
        </p:nvSpPr>
        <p:spPr bwMode="auto">
          <a:xfrm>
            <a:off x="588963" y="295275"/>
            <a:ext cx="7938" cy="9525"/>
          </a:xfrm>
          <a:custGeom>
            <a:avLst/>
            <a:gdLst>
              <a:gd name="T0" fmla="*/ 4 w 12"/>
              <a:gd name="T1" fmla="*/ 2 h 12"/>
              <a:gd name="T2" fmla="*/ 4 w 12"/>
              <a:gd name="T3" fmla="*/ 2 h 12"/>
              <a:gd name="T4" fmla="*/ 5 w 12"/>
              <a:gd name="T5" fmla="*/ 4 h 12"/>
              <a:gd name="T6" fmla="*/ 0 w 12"/>
              <a:gd name="T7" fmla="*/ 3 h 12"/>
              <a:gd name="T8" fmla="*/ 0 w 12"/>
              <a:gd name="T9" fmla="*/ 9 h 12"/>
              <a:gd name="T10" fmla="*/ 4 w 12"/>
              <a:gd name="T11" fmla="*/ 7 h 12"/>
              <a:gd name="T12" fmla="*/ 3 w 12"/>
              <a:gd name="T13" fmla="*/ 12 h 12"/>
              <a:gd name="T14" fmla="*/ 9 w 12"/>
              <a:gd name="T15" fmla="*/ 12 h 12"/>
              <a:gd name="T16" fmla="*/ 7 w 12"/>
              <a:gd name="T17" fmla="*/ 8 h 12"/>
              <a:gd name="T18" fmla="*/ 12 w 12"/>
              <a:gd name="T19" fmla="*/ 9 h 12"/>
              <a:gd name="T20" fmla="*/ 12 w 12"/>
              <a:gd name="T21" fmla="*/ 3 h 12"/>
              <a:gd name="T22" fmla="*/ 8 w 12"/>
              <a:gd name="T23" fmla="*/ 5 h 12"/>
              <a:gd name="T24" fmla="*/ 9 w 12"/>
              <a:gd name="T25" fmla="*/ 0 h 12"/>
              <a:gd name="T26" fmla="*/ 3 w 12"/>
              <a:gd name="T27" fmla="*/ 0 h 12"/>
              <a:gd name="T28" fmla="*/ 4 w 12"/>
              <a:gd name="T29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2">
                <a:moveTo>
                  <a:pt x="4" y="2"/>
                </a:moveTo>
                <a:lnTo>
                  <a:pt x="4" y="2"/>
                </a:lnTo>
                <a:cubicBezTo>
                  <a:pt x="5" y="3"/>
                  <a:pt x="5" y="4"/>
                  <a:pt x="5" y="4"/>
                </a:cubicBezTo>
                <a:cubicBezTo>
                  <a:pt x="5" y="7"/>
                  <a:pt x="1" y="4"/>
                  <a:pt x="0" y="3"/>
                </a:cubicBezTo>
                <a:lnTo>
                  <a:pt x="0" y="9"/>
                </a:lnTo>
                <a:cubicBezTo>
                  <a:pt x="1" y="9"/>
                  <a:pt x="3" y="7"/>
                  <a:pt x="4" y="7"/>
                </a:cubicBezTo>
                <a:cubicBezTo>
                  <a:pt x="7" y="8"/>
                  <a:pt x="4" y="12"/>
                  <a:pt x="3" y="12"/>
                </a:cubicBezTo>
                <a:lnTo>
                  <a:pt x="9" y="12"/>
                </a:lnTo>
                <a:cubicBezTo>
                  <a:pt x="8" y="12"/>
                  <a:pt x="7" y="10"/>
                  <a:pt x="7" y="8"/>
                </a:cubicBezTo>
                <a:cubicBezTo>
                  <a:pt x="7" y="6"/>
                  <a:pt x="11" y="9"/>
                  <a:pt x="12" y="9"/>
                </a:cubicBezTo>
                <a:lnTo>
                  <a:pt x="12" y="3"/>
                </a:lnTo>
                <a:cubicBezTo>
                  <a:pt x="11" y="4"/>
                  <a:pt x="9" y="6"/>
                  <a:pt x="8" y="5"/>
                </a:cubicBezTo>
                <a:cubicBezTo>
                  <a:pt x="5" y="5"/>
                  <a:pt x="8" y="1"/>
                  <a:pt x="9" y="0"/>
                </a:cubicBezTo>
                <a:lnTo>
                  <a:pt x="3" y="0"/>
                </a:lnTo>
                <a:cubicBezTo>
                  <a:pt x="4" y="1"/>
                  <a:pt x="4" y="2"/>
                  <a:pt x="4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40" name="Freeform 1840"/>
          <p:cNvSpPr>
            <a:spLocks/>
          </p:cNvSpPr>
          <p:nvPr/>
        </p:nvSpPr>
        <p:spPr bwMode="auto">
          <a:xfrm>
            <a:off x="588963" y="306388"/>
            <a:ext cx="7938" cy="6350"/>
          </a:xfrm>
          <a:custGeom>
            <a:avLst/>
            <a:gdLst>
              <a:gd name="T0" fmla="*/ 5 w 10"/>
              <a:gd name="T1" fmla="*/ 0 h 9"/>
              <a:gd name="T2" fmla="*/ 5 w 10"/>
              <a:gd name="T3" fmla="*/ 0 h 9"/>
              <a:gd name="T4" fmla="*/ 0 w 10"/>
              <a:gd name="T5" fmla="*/ 5 h 9"/>
              <a:gd name="T6" fmla="*/ 5 w 10"/>
              <a:gd name="T7" fmla="*/ 9 h 9"/>
              <a:gd name="T8" fmla="*/ 10 w 10"/>
              <a:gd name="T9" fmla="*/ 5 h 9"/>
              <a:gd name="T10" fmla="*/ 5 w 10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9">
                <a:moveTo>
                  <a:pt x="5" y="0"/>
                </a:moveTo>
                <a:lnTo>
                  <a:pt x="5" y="0"/>
                </a:lnTo>
                <a:cubicBezTo>
                  <a:pt x="2" y="0"/>
                  <a:pt x="0" y="2"/>
                  <a:pt x="0" y="5"/>
                </a:cubicBezTo>
                <a:cubicBezTo>
                  <a:pt x="0" y="7"/>
                  <a:pt x="2" y="9"/>
                  <a:pt x="5" y="9"/>
                </a:cubicBezTo>
                <a:cubicBezTo>
                  <a:pt x="8" y="9"/>
                  <a:pt x="10" y="7"/>
                  <a:pt x="10" y="5"/>
                </a:cubicBezTo>
                <a:cubicBezTo>
                  <a:pt x="10" y="2"/>
                  <a:pt x="8" y="0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41" name="Freeform 1841"/>
          <p:cNvSpPr>
            <a:spLocks/>
          </p:cNvSpPr>
          <p:nvPr/>
        </p:nvSpPr>
        <p:spPr bwMode="auto">
          <a:xfrm>
            <a:off x="579438" y="342900"/>
            <a:ext cx="0" cy="1588"/>
          </a:xfrm>
          <a:custGeom>
            <a:avLst/>
            <a:gdLst>
              <a:gd name="T0" fmla="*/ 0 h 1"/>
              <a:gd name="T1" fmla="*/ 0 h 1"/>
              <a:gd name="T2" fmla="*/ 1 h 1"/>
              <a:gd name="T3" fmla="*/ 1 h 1"/>
              <a:gd name="T4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42" name="Freeform 1842"/>
          <p:cNvSpPr>
            <a:spLocks/>
          </p:cNvSpPr>
          <p:nvPr/>
        </p:nvSpPr>
        <p:spPr bwMode="auto">
          <a:xfrm>
            <a:off x="590551" y="341313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1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43" name="Freeform 1843"/>
          <p:cNvSpPr>
            <a:spLocks/>
          </p:cNvSpPr>
          <p:nvPr/>
        </p:nvSpPr>
        <p:spPr bwMode="auto">
          <a:xfrm>
            <a:off x="590551" y="342900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44" name="Freeform 1844"/>
          <p:cNvSpPr>
            <a:spLocks/>
          </p:cNvSpPr>
          <p:nvPr/>
        </p:nvSpPr>
        <p:spPr bwMode="auto">
          <a:xfrm>
            <a:off x="588963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45" name="Freeform 1845"/>
          <p:cNvSpPr>
            <a:spLocks/>
          </p:cNvSpPr>
          <p:nvPr/>
        </p:nvSpPr>
        <p:spPr bwMode="auto">
          <a:xfrm>
            <a:off x="588963" y="342900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46" name="Rectangle 1846"/>
          <p:cNvSpPr>
            <a:spLocks noChangeArrowheads="1"/>
          </p:cNvSpPr>
          <p:nvPr/>
        </p:nvSpPr>
        <p:spPr bwMode="auto">
          <a:xfrm>
            <a:off x="585788" y="341313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47" name="Freeform 1847"/>
          <p:cNvSpPr>
            <a:spLocks/>
          </p:cNvSpPr>
          <p:nvPr/>
        </p:nvSpPr>
        <p:spPr bwMode="auto">
          <a:xfrm>
            <a:off x="585788" y="342900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48" name="Freeform 1848"/>
          <p:cNvSpPr>
            <a:spLocks/>
          </p:cNvSpPr>
          <p:nvPr/>
        </p:nvSpPr>
        <p:spPr bwMode="auto">
          <a:xfrm>
            <a:off x="582613" y="341313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49" name="Freeform 1849"/>
          <p:cNvSpPr>
            <a:spLocks/>
          </p:cNvSpPr>
          <p:nvPr/>
        </p:nvSpPr>
        <p:spPr bwMode="auto">
          <a:xfrm>
            <a:off x="584201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ubicBezTo>
                  <a:pt x="0" y="1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50" name="Freeform 1850"/>
          <p:cNvSpPr>
            <a:spLocks/>
          </p:cNvSpPr>
          <p:nvPr/>
        </p:nvSpPr>
        <p:spPr bwMode="auto">
          <a:xfrm>
            <a:off x="581026" y="341313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0"/>
                </a:cubicBezTo>
                <a:cubicBezTo>
                  <a:pt x="0" y="0"/>
                  <a:pt x="0" y="0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51" name="Freeform 1851"/>
          <p:cNvSpPr>
            <a:spLocks/>
          </p:cNvSpPr>
          <p:nvPr/>
        </p:nvSpPr>
        <p:spPr bwMode="auto">
          <a:xfrm>
            <a:off x="582613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52" name="Freeform 1852"/>
          <p:cNvSpPr>
            <a:spLocks/>
          </p:cNvSpPr>
          <p:nvPr/>
        </p:nvSpPr>
        <p:spPr bwMode="auto">
          <a:xfrm>
            <a:off x="58896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53" name="Freeform 1853"/>
          <p:cNvSpPr>
            <a:spLocks/>
          </p:cNvSpPr>
          <p:nvPr/>
        </p:nvSpPr>
        <p:spPr bwMode="auto">
          <a:xfrm>
            <a:off x="587376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54" name="Freeform 1854"/>
          <p:cNvSpPr>
            <a:spLocks/>
          </p:cNvSpPr>
          <p:nvPr/>
        </p:nvSpPr>
        <p:spPr bwMode="auto">
          <a:xfrm>
            <a:off x="584201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1" y="2"/>
                </a:cubicBezTo>
                <a:cubicBezTo>
                  <a:pt x="1" y="2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55" name="Freeform 1855"/>
          <p:cNvSpPr>
            <a:spLocks/>
          </p:cNvSpPr>
          <p:nvPr/>
        </p:nvSpPr>
        <p:spPr bwMode="auto">
          <a:xfrm>
            <a:off x="582613" y="342900"/>
            <a:ext cx="0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0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56" name="Freeform 1856"/>
          <p:cNvSpPr>
            <a:spLocks/>
          </p:cNvSpPr>
          <p:nvPr/>
        </p:nvSpPr>
        <p:spPr bwMode="auto">
          <a:xfrm>
            <a:off x="57943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1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57" name="Freeform 1857"/>
          <p:cNvSpPr>
            <a:spLocks/>
          </p:cNvSpPr>
          <p:nvPr/>
        </p:nvSpPr>
        <p:spPr bwMode="auto">
          <a:xfrm>
            <a:off x="606426" y="342900"/>
            <a:ext cx="1588" cy="1588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  <a:gd name="T4" fmla="*/ 0 w 1"/>
              <a:gd name="T5" fmla="*/ 1 h 1"/>
              <a:gd name="T6" fmla="*/ 1 w 1"/>
              <a:gd name="T7" fmla="*/ 1 h 1"/>
              <a:gd name="T8" fmla="*/ 1 w 1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58" name="Freeform 1858"/>
          <p:cNvSpPr>
            <a:spLocks/>
          </p:cNvSpPr>
          <p:nvPr/>
        </p:nvSpPr>
        <p:spPr bwMode="auto">
          <a:xfrm>
            <a:off x="595313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59" name="Freeform 1859"/>
          <p:cNvSpPr>
            <a:spLocks/>
          </p:cNvSpPr>
          <p:nvPr/>
        </p:nvSpPr>
        <p:spPr bwMode="auto">
          <a:xfrm>
            <a:off x="595313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60" name="Freeform 1860"/>
          <p:cNvSpPr>
            <a:spLocks/>
          </p:cNvSpPr>
          <p:nvPr/>
        </p:nvSpPr>
        <p:spPr bwMode="auto">
          <a:xfrm>
            <a:off x="596901" y="341313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1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61" name="Freeform 1861"/>
          <p:cNvSpPr>
            <a:spLocks/>
          </p:cNvSpPr>
          <p:nvPr/>
        </p:nvSpPr>
        <p:spPr bwMode="auto">
          <a:xfrm>
            <a:off x="596901" y="342900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62" name="Rectangle 1862"/>
          <p:cNvSpPr>
            <a:spLocks noChangeArrowheads="1"/>
          </p:cNvSpPr>
          <p:nvPr/>
        </p:nvSpPr>
        <p:spPr bwMode="auto">
          <a:xfrm>
            <a:off x="600076" y="341313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63" name="Freeform 1863"/>
          <p:cNvSpPr>
            <a:spLocks/>
          </p:cNvSpPr>
          <p:nvPr/>
        </p:nvSpPr>
        <p:spPr bwMode="auto">
          <a:xfrm>
            <a:off x="600076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1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64" name="Freeform 1864"/>
          <p:cNvSpPr>
            <a:spLocks/>
          </p:cNvSpPr>
          <p:nvPr/>
        </p:nvSpPr>
        <p:spPr bwMode="auto">
          <a:xfrm>
            <a:off x="603251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0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65" name="Freeform 1865"/>
          <p:cNvSpPr>
            <a:spLocks/>
          </p:cNvSpPr>
          <p:nvPr/>
        </p:nvSpPr>
        <p:spPr bwMode="auto">
          <a:xfrm>
            <a:off x="603251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66" name="Freeform 1866"/>
          <p:cNvSpPr>
            <a:spLocks/>
          </p:cNvSpPr>
          <p:nvPr/>
        </p:nvSpPr>
        <p:spPr bwMode="auto">
          <a:xfrm>
            <a:off x="604838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67" name="Freeform 1867"/>
          <p:cNvSpPr>
            <a:spLocks/>
          </p:cNvSpPr>
          <p:nvPr/>
        </p:nvSpPr>
        <p:spPr bwMode="auto">
          <a:xfrm>
            <a:off x="604838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cubicBezTo>
                  <a:pt x="0" y="1"/>
                  <a:pt x="0" y="1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68" name="Freeform 1868"/>
          <p:cNvSpPr>
            <a:spLocks/>
          </p:cNvSpPr>
          <p:nvPr/>
        </p:nvSpPr>
        <p:spPr bwMode="auto">
          <a:xfrm>
            <a:off x="59531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69" name="Freeform 1869"/>
          <p:cNvSpPr>
            <a:spLocks/>
          </p:cNvSpPr>
          <p:nvPr/>
        </p:nvSpPr>
        <p:spPr bwMode="auto">
          <a:xfrm>
            <a:off x="59848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70" name="Freeform 1870"/>
          <p:cNvSpPr>
            <a:spLocks/>
          </p:cNvSpPr>
          <p:nvPr/>
        </p:nvSpPr>
        <p:spPr bwMode="auto">
          <a:xfrm>
            <a:off x="60166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71" name="Freeform 1871"/>
          <p:cNvSpPr>
            <a:spLocks/>
          </p:cNvSpPr>
          <p:nvPr/>
        </p:nvSpPr>
        <p:spPr bwMode="auto">
          <a:xfrm>
            <a:off x="603251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72" name="Freeform 1872"/>
          <p:cNvSpPr>
            <a:spLocks/>
          </p:cNvSpPr>
          <p:nvPr/>
        </p:nvSpPr>
        <p:spPr bwMode="auto">
          <a:xfrm>
            <a:off x="60483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73" name="Freeform 1873"/>
          <p:cNvSpPr>
            <a:spLocks/>
          </p:cNvSpPr>
          <p:nvPr/>
        </p:nvSpPr>
        <p:spPr bwMode="auto">
          <a:xfrm>
            <a:off x="592138" y="342900"/>
            <a:ext cx="1588" cy="1588"/>
          </a:xfrm>
          <a:custGeom>
            <a:avLst/>
            <a:gdLst>
              <a:gd name="T0" fmla="*/ 0 w 2"/>
              <a:gd name="T1" fmla="*/ 1 h 2"/>
              <a:gd name="T2" fmla="*/ 0 w 2"/>
              <a:gd name="T3" fmla="*/ 1 h 2"/>
              <a:gd name="T4" fmla="*/ 1 w 2"/>
              <a:gd name="T5" fmla="*/ 2 h 2"/>
              <a:gd name="T6" fmla="*/ 2 w 2"/>
              <a:gd name="T7" fmla="*/ 1 h 2"/>
              <a:gd name="T8" fmla="*/ 1 w 2"/>
              <a:gd name="T9" fmla="*/ 0 h 2"/>
              <a:gd name="T10" fmla="*/ 0 w 2"/>
              <a:gd name="T11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ubicBezTo>
                  <a:pt x="0" y="0"/>
                  <a:pt x="0" y="0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74" name="Freeform 1874"/>
          <p:cNvSpPr>
            <a:spLocks/>
          </p:cNvSpPr>
          <p:nvPr/>
        </p:nvSpPr>
        <p:spPr bwMode="auto">
          <a:xfrm>
            <a:off x="579438" y="341313"/>
            <a:ext cx="28575" cy="0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75" name="Freeform 1875"/>
          <p:cNvSpPr>
            <a:spLocks/>
          </p:cNvSpPr>
          <p:nvPr/>
        </p:nvSpPr>
        <p:spPr bwMode="auto">
          <a:xfrm>
            <a:off x="579438" y="344488"/>
            <a:ext cx="28575" cy="1588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76" name="Freeform 1876"/>
          <p:cNvSpPr>
            <a:spLocks noEditPoints="1"/>
          </p:cNvSpPr>
          <p:nvPr/>
        </p:nvSpPr>
        <p:spPr bwMode="auto">
          <a:xfrm>
            <a:off x="592138" y="314325"/>
            <a:ext cx="3175" cy="14288"/>
          </a:xfrm>
          <a:custGeom>
            <a:avLst/>
            <a:gdLst>
              <a:gd name="T0" fmla="*/ 2 w 5"/>
              <a:gd name="T1" fmla="*/ 1 h 21"/>
              <a:gd name="T2" fmla="*/ 2 w 5"/>
              <a:gd name="T3" fmla="*/ 4 h 21"/>
              <a:gd name="T4" fmla="*/ 2 w 5"/>
              <a:gd name="T5" fmla="*/ 1 h 21"/>
              <a:gd name="T6" fmla="*/ 2 w 5"/>
              <a:gd name="T7" fmla="*/ 8 h 21"/>
              <a:gd name="T8" fmla="*/ 1 w 5"/>
              <a:gd name="T9" fmla="*/ 7 h 21"/>
              <a:gd name="T10" fmla="*/ 2 w 5"/>
              <a:gd name="T11" fmla="*/ 5 h 21"/>
              <a:gd name="T12" fmla="*/ 3 w 5"/>
              <a:gd name="T13" fmla="*/ 7 h 21"/>
              <a:gd name="T14" fmla="*/ 2 w 5"/>
              <a:gd name="T15" fmla="*/ 9 h 21"/>
              <a:gd name="T16" fmla="*/ 3 w 5"/>
              <a:gd name="T17" fmla="*/ 10 h 21"/>
              <a:gd name="T18" fmla="*/ 1 w 5"/>
              <a:gd name="T19" fmla="*/ 10 h 21"/>
              <a:gd name="T20" fmla="*/ 2 w 5"/>
              <a:gd name="T21" fmla="*/ 9 h 21"/>
              <a:gd name="T22" fmla="*/ 2 w 5"/>
              <a:gd name="T23" fmla="*/ 12 h 21"/>
              <a:gd name="T24" fmla="*/ 3 w 5"/>
              <a:gd name="T25" fmla="*/ 13 h 21"/>
              <a:gd name="T26" fmla="*/ 1 w 5"/>
              <a:gd name="T27" fmla="*/ 13 h 21"/>
              <a:gd name="T28" fmla="*/ 2 w 5"/>
              <a:gd name="T29" fmla="*/ 12 h 21"/>
              <a:gd name="T30" fmla="*/ 2 w 5"/>
              <a:gd name="T31" fmla="*/ 18 h 21"/>
              <a:gd name="T32" fmla="*/ 2 w 5"/>
              <a:gd name="T33" fmla="*/ 18 h 21"/>
              <a:gd name="T34" fmla="*/ 3 w 5"/>
              <a:gd name="T35" fmla="*/ 19 h 21"/>
              <a:gd name="T36" fmla="*/ 1 w 5"/>
              <a:gd name="T37" fmla="*/ 19 h 21"/>
              <a:gd name="T38" fmla="*/ 1 w 5"/>
              <a:gd name="T39" fmla="*/ 15 h 21"/>
              <a:gd name="T40" fmla="*/ 0 w 5"/>
              <a:gd name="T41" fmla="*/ 16 h 21"/>
              <a:gd name="T42" fmla="*/ 0 w 5"/>
              <a:gd name="T43" fmla="*/ 19 h 21"/>
              <a:gd name="T44" fmla="*/ 4 w 5"/>
              <a:gd name="T45" fmla="*/ 19 h 21"/>
              <a:gd name="T46" fmla="*/ 4 w 5"/>
              <a:gd name="T47" fmla="*/ 16 h 21"/>
              <a:gd name="T48" fmla="*/ 4 w 5"/>
              <a:gd name="T49" fmla="*/ 13 h 21"/>
              <a:gd name="T50" fmla="*/ 4 w 5"/>
              <a:gd name="T51" fmla="*/ 10 h 21"/>
              <a:gd name="T52" fmla="*/ 4 w 5"/>
              <a:gd name="T53" fmla="*/ 7 h 21"/>
              <a:gd name="T54" fmla="*/ 5 w 5"/>
              <a:gd name="T55" fmla="*/ 3 h 21"/>
              <a:gd name="T56" fmla="*/ 0 w 5"/>
              <a:gd name="T57" fmla="*/ 3 h 21"/>
              <a:gd name="T58" fmla="*/ 0 w 5"/>
              <a:gd name="T59" fmla="*/ 7 h 21"/>
              <a:gd name="T60" fmla="*/ 0 w 5"/>
              <a:gd name="T61" fmla="*/ 10 h 21"/>
              <a:gd name="T62" fmla="*/ 0 w 5"/>
              <a:gd name="T63" fmla="*/ 13 h 21"/>
              <a:gd name="T64" fmla="*/ 2 w 5"/>
              <a:gd name="T65" fmla="*/ 15 h 21"/>
              <a:gd name="T66" fmla="*/ 3 w 5"/>
              <a:gd name="T67" fmla="*/ 16 h 21"/>
              <a:gd name="T68" fmla="*/ 1 w 5"/>
              <a:gd name="T69" fmla="*/ 16 h 21"/>
              <a:gd name="T70" fmla="*/ 2 w 5"/>
              <a:gd name="T71" fmla="*/ 15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" h="21">
                <a:moveTo>
                  <a:pt x="2" y="1"/>
                </a:moveTo>
                <a:lnTo>
                  <a:pt x="2" y="1"/>
                </a:lnTo>
                <a:cubicBezTo>
                  <a:pt x="3" y="1"/>
                  <a:pt x="4" y="2"/>
                  <a:pt x="4" y="3"/>
                </a:cubicBezTo>
                <a:cubicBezTo>
                  <a:pt x="4" y="4"/>
                  <a:pt x="3" y="4"/>
                  <a:pt x="2" y="4"/>
                </a:cubicBezTo>
                <a:cubicBezTo>
                  <a:pt x="1" y="4"/>
                  <a:pt x="1" y="4"/>
                  <a:pt x="1" y="3"/>
                </a:cubicBezTo>
                <a:cubicBezTo>
                  <a:pt x="1" y="2"/>
                  <a:pt x="1" y="1"/>
                  <a:pt x="2" y="1"/>
                </a:cubicBezTo>
                <a:close/>
                <a:moveTo>
                  <a:pt x="2" y="8"/>
                </a:moveTo>
                <a:lnTo>
                  <a:pt x="2" y="8"/>
                </a:lnTo>
                <a:lnTo>
                  <a:pt x="2" y="8"/>
                </a:lnTo>
                <a:cubicBezTo>
                  <a:pt x="1" y="8"/>
                  <a:pt x="1" y="7"/>
                  <a:pt x="1" y="7"/>
                </a:cubicBezTo>
                <a:cubicBezTo>
                  <a:pt x="1" y="6"/>
                  <a:pt x="1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6"/>
                  <a:pt x="3" y="7"/>
                </a:cubicBezTo>
                <a:cubicBezTo>
                  <a:pt x="3" y="7"/>
                  <a:pt x="3" y="8"/>
                  <a:pt x="2" y="8"/>
                </a:cubicBezTo>
                <a:close/>
                <a:moveTo>
                  <a:pt x="2" y="9"/>
                </a:moveTo>
                <a:lnTo>
                  <a:pt x="2" y="9"/>
                </a:lnTo>
                <a:cubicBezTo>
                  <a:pt x="3" y="9"/>
                  <a:pt x="3" y="9"/>
                  <a:pt x="3" y="10"/>
                </a:cubicBezTo>
                <a:cubicBezTo>
                  <a:pt x="3" y="11"/>
                  <a:pt x="3" y="11"/>
                  <a:pt x="2" y="11"/>
                </a:cubicBezTo>
                <a:cubicBezTo>
                  <a:pt x="1" y="11"/>
                  <a:pt x="1" y="11"/>
                  <a:pt x="1" y="10"/>
                </a:cubicBezTo>
                <a:cubicBezTo>
                  <a:pt x="1" y="9"/>
                  <a:pt x="1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lose/>
                <a:moveTo>
                  <a:pt x="2" y="12"/>
                </a:moveTo>
                <a:lnTo>
                  <a:pt x="2" y="12"/>
                </a:lnTo>
                <a:cubicBezTo>
                  <a:pt x="3" y="12"/>
                  <a:pt x="3" y="13"/>
                  <a:pt x="3" y="13"/>
                </a:cubicBezTo>
                <a:cubicBezTo>
                  <a:pt x="3" y="14"/>
                  <a:pt x="3" y="14"/>
                  <a:pt x="2" y="14"/>
                </a:cubicBezTo>
                <a:cubicBezTo>
                  <a:pt x="1" y="14"/>
                  <a:pt x="1" y="14"/>
                  <a:pt x="1" y="13"/>
                </a:cubicBezTo>
                <a:cubicBezTo>
                  <a:pt x="1" y="13"/>
                  <a:pt x="1" y="12"/>
                  <a:pt x="2" y="12"/>
                </a:cubicBezTo>
                <a:lnTo>
                  <a:pt x="2" y="12"/>
                </a:lnTo>
                <a:lnTo>
                  <a:pt x="2" y="12"/>
                </a:lnTo>
                <a:close/>
                <a:moveTo>
                  <a:pt x="2" y="18"/>
                </a:moveTo>
                <a:lnTo>
                  <a:pt x="2" y="18"/>
                </a:lnTo>
                <a:lnTo>
                  <a:pt x="2" y="18"/>
                </a:lnTo>
                <a:lnTo>
                  <a:pt x="2" y="18"/>
                </a:lnTo>
                <a:cubicBezTo>
                  <a:pt x="3" y="18"/>
                  <a:pt x="3" y="19"/>
                  <a:pt x="3" y="19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0"/>
                  <a:pt x="1" y="19"/>
                </a:cubicBezTo>
                <a:cubicBezTo>
                  <a:pt x="1" y="19"/>
                  <a:pt x="1" y="18"/>
                  <a:pt x="2" y="18"/>
                </a:cubicBezTo>
                <a:close/>
                <a:moveTo>
                  <a:pt x="1" y="15"/>
                </a:moveTo>
                <a:lnTo>
                  <a:pt x="1" y="15"/>
                </a:lnTo>
                <a:cubicBezTo>
                  <a:pt x="1" y="15"/>
                  <a:pt x="0" y="16"/>
                  <a:pt x="0" y="16"/>
                </a:cubicBezTo>
                <a:cubicBezTo>
                  <a:pt x="0" y="17"/>
                  <a:pt x="1" y="17"/>
                  <a:pt x="1" y="18"/>
                </a:cubicBezTo>
                <a:cubicBezTo>
                  <a:pt x="1" y="18"/>
                  <a:pt x="0" y="19"/>
                  <a:pt x="0" y="19"/>
                </a:cubicBezTo>
                <a:cubicBezTo>
                  <a:pt x="0" y="20"/>
                  <a:pt x="1" y="21"/>
                  <a:pt x="2" y="21"/>
                </a:cubicBezTo>
                <a:cubicBezTo>
                  <a:pt x="3" y="21"/>
                  <a:pt x="4" y="20"/>
                  <a:pt x="4" y="19"/>
                </a:cubicBezTo>
                <a:cubicBezTo>
                  <a:pt x="4" y="19"/>
                  <a:pt x="4" y="18"/>
                  <a:pt x="3" y="18"/>
                </a:cubicBezTo>
                <a:cubicBezTo>
                  <a:pt x="4" y="17"/>
                  <a:pt x="4" y="17"/>
                  <a:pt x="4" y="16"/>
                </a:cubicBezTo>
                <a:cubicBezTo>
                  <a:pt x="4" y="16"/>
                  <a:pt x="4" y="15"/>
                  <a:pt x="3" y="15"/>
                </a:cubicBezTo>
                <a:cubicBezTo>
                  <a:pt x="4" y="14"/>
                  <a:pt x="4" y="14"/>
                  <a:pt x="4" y="13"/>
                </a:cubicBezTo>
                <a:cubicBezTo>
                  <a:pt x="4" y="13"/>
                  <a:pt x="4" y="12"/>
                  <a:pt x="3" y="12"/>
                </a:cubicBezTo>
                <a:cubicBezTo>
                  <a:pt x="4" y="11"/>
                  <a:pt x="4" y="11"/>
                  <a:pt x="4" y="10"/>
                </a:cubicBezTo>
                <a:cubicBezTo>
                  <a:pt x="4" y="9"/>
                  <a:pt x="4" y="9"/>
                  <a:pt x="3" y="8"/>
                </a:cubicBezTo>
                <a:cubicBezTo>
                  <a:pt x="4" y="8"/>
                  <a:pt x="4" y="7"/>
                  <a:pt x="4" y="7"/>
                </a:cubicBezTo>
                <a:cubicBezTo>
                  <a:pt x="4" y="6"/>
                  <a:pt x="4" y="5"/>
                  <a:pt x="4" y="5"/>
                </a:cubicBezTo>
                <a:cubicBezTo>
                  <a:pt x="4" y="4"/>
                  <a:pt x="5" y="4"/>
                  <a:pt x="5" y="3"/>
                </a:cubicBezTo>
                <a:cubicBezTo>
                  <a:pt x="5" y="2"/>
                  <a:pt x="3" y="0"/>
                  <a:pt x="2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4"/>
                  <a:pt x="0" y="4"/>
                  <a:pt x="1" y="5"/>
                </a:cubicBezTo>
                <a:cubicBezTo>
                  <a:pt x="0" y="5"/>
                  <a:pt x="0" y="6"/>
                  <a:pt x="0" y="7"/>
                </a:cubicBezTo>
                <a:cubicBezTo>
                  <a:pt x="0" y="7"/>
                  <a:pt x="0" y="8"/>
                  <a:pt x="1" y="8"/>
                </a:cubicBezTo>
                <a:cubicBezTo>
                  <a:pt x="0" y="9"/>
                  <a:pt x="0" y="9"/>
                  <a:pt x="0" y="10"/>
                </a:cubicBezTo>
                <a:cubicBezTo>
                  <a:pt x="0" y="11"/>
                  <a:pt x="0" y="11"/>
                  <a:pt x="1" y="12"/>
                </a:cubicBezTo>
                <a:cubicBezTo>
                  <a:pt x="0" y="12"/>
                  <a:pt x="0" y="13"/>
                  <a:pt x="0" y="13"/>
                </a:cubicBezTo>
                <a:cubicBezTo>
                  <a:pt x="0" y="14"/>
                  <a:pt x="0" y="14"/>
                  <a:pt x="1" y="15"/>
                </a:cubicBezTo>
                <a:close/>
                <a:moveTo>
                  <a:pt x="2" y="15"/>
                </a:moveTo>
                <a:lnTo>
                  <a:pt x="2" y="15"/>
                </a:lnTo>
                <a:cubicBezTo>
                  <a:pt x="3" y="15"/>
                  <a:pt x="3" y="16"/>
                  <a:pt x="3" y="16"/>
                </a:cubicBezTo>
                <a:cubicBezTo>
                  <a:pt x="3" y="17"/>
                  <a:pt x="3" y="17"/>
                  <a:pt x="2" y="17"/>
                </a:cubicBezTo>
                <a:cubicBezTo>
                  <a:pt x="2" y="17"/>
                  <a:pt x="1" y="17"/>
                  <a:pt x="1" y="16"/>
                </a:cubicBezTo>
                <a:cubicBezTo>
                  <a:pt x="1" y="16"/>
                  <a:pt x="1" y="15"/>
                  <a:pt x="2" y="15"/>
                </a:cubicBezTo>
                <a:lnTo>
                  <a:pt x="2" y="15"/>
                </a:lnTo>
                <a:lnTo>
                  <a:pt x="2" y="15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77" name="Freeform 1877"/>
          <p:cNvSpPr>
            <a:spLocks noEditPoints="1"/>
          </p:cNvSpPr>
          <p:nvPr/>
        </p:nvSpPr>
        <p:spPr bwMode="auto">
          <a:xfrm>
            <a:off x="315913" y="490538"/>
            <a:ext cx="165100" cy="193675"/>
          </a:xfrm>
          <a:custGeom>
            <a:avLst/>
            <a:gdLst>
              <a:gd name="T0" fmla="*/ 180 w 231"/>
              <a:gd name="T1" fmla="*/ 195 h 269"/>
              <a:gd name="T2" fmla="*/ 192 w 231"/>
              <a:gd name="T3" fmla="*/ 189 h 269"/>
              <a:gd name="T4" fmla="*/ 197 w 231"/>
              <a:gd name="T5" fmla="*/ 187 h 269"/>
              <a:gd name="T6" fmla="*/ 204 w 231"/>
              <a:gd name="T7" fmla="*/ 178 h 269"/>
              <a:gd name="T8" fmla="*/ 208 w 231"/>
              <a:gd name="T9" fmla="*/ 183 h 269"/>
              <a:gd name="T10" fmla="*/ 208 w 231"/>
              <a:gd name="T11" fmla="*/ 185 h 269"/>
              <a:gd name="T12" fmla="*/ 212 w 231"/>
              <a:gd name="T13" fmla="*/ 186 h 269"/>
              <a:gd name="T14" fmla="*/ 213 w 231"/>
              <a:gd name="T15" fmla="*/ 179 h 269"/>
              <a:gd name="T16" fmla="*/ 221 w 231"/>
              <a:gd name="T17" fmla="*/ 184 h 269"/>
              <a:gd name="T18" fmla="*/ 231 w 231"/>
              <a:gd name="T19" fmla="*/ 202 h 269"/>
              <a:gd name="T20" fmla="*/ 208 w 231"/>
              <a:gd name="T21" fmla="*/ 208 h 269"/>
              <a:gd name="T22" fmla="*/ 150 w 231"/>
              <a:gd name="T23" fmla="*/ 226 h 269"/>
              <a:gd name="T24" fmla="*/ 138 w 231"/>
              <a:gd name="T25" fmla="*/ 242 h 269"/>
              <a:gd name="T26" fmla="*/ 140 w 231"/>
              <a:gd name="T27" fmla="*/ 259 h 269"/>
              <a:gd name="T28" fmla="*/ 131 w 231"/>
              <a:gd name="T29" fmla="*/ 265 h 269"/>
              <a:gd name="T30" fmla="*/ 119 w 231"/>
              <a:gd name="T31" fmla="*/ 248 h 269"/>
              <a:gd name="T32" fmla="*/ 102 w 231"/>
              <a:gd name="T33" fmla="*/ 235 h 269"/>
              <a:gd name="T34" fmla="*/ 86 w 231"/>
              <a:gd name="T35" fmla="*/ 216 h 269"/>
              <a:gd name="T36" fmla="*/ 92 w 231"/>
              <a:gd name="T37" fmla="*/ 190 h 269"/>
              <a:gd name="T38" fmla="*/ 83 w 231"/>
              <a:gd name="T39" fmla="*/ 166 h 269"/>
              <a:gd name="T40" fmla="*/ 81 w 231"/>
              <a:gd name="T41" fmla="*/ 161 h 269"/>
              <a:gd name="T42" fmla="*/ 41 w 231"/>
              <a:gd name="T43" fmla="*/ 63 h 269"/>
              <a:gd name="T44" fmla="*/ 30 w 231"/>
              <a:gd name="T45" fmla="*/ 48 h 269"/>
              <a:gd name="T46" fmla="*/ 22 w 231"/>
              <a:gd name="T47" fmla="*/ 45 h 269"/>
              <a:gd name="T48" fmla="*/ 7 w 231"/>
              <a:gd name="T49" fmla="*/ 35 h 269"/>
              <a:gd name="T50" fmla="*/ 10 w 231"/>
              <a:gd name="T51" fmla="*/ 20 h 269"/>
              <a:gd name="T52" fmla="*/ 14 w 231"/>
              <a:gd name="T53" fmla="*/ 9 h 269"/>
              <a:gd name="T54" fmla="*/ 16 w 231"/>
              <a:gd name="T55" fmla="*/ 2 h 269"/>
              <a:gd name="T56" fmla="*/ 18 w 231"/>
              <a:gd name="T57" fmla="*/ 1 h 269"/>
              <a:gd name="T58" fmla="*/ 24 w 231"/>
              <a:gd name="T59" fmla="*/ 4 h 269"/>
              <a:gd name="T60" fmla="*/ 35 w 231"/>
              <a:gd name="T61" fmla="*/ 9 h 269"/>
              <a:gd name="T62" fmla="*/ 49 w 231"/>
              <a:gd name="T63" fmla="*/ 16 h 269"/>
              <a:gd name="T64" fmla="*/ 47 w 231"/>
              <a:gd name="T65" fmla="*/ 32 h 269"/>
              <a:gd name="T66" fmla="*/ 43 w 231"/>
              <a:gd name="T67" fmla="*/ 42 h 269"/>
              <a:gd name="T68" fmla="*/ 46 w 231"/>
              <a:gd name="T69" fmla="*/ 51 h 269"/>
              <a:gd name="T70" fmla="*/ 48 w 231"/>
              <a:gd name="T71" fmla="*/ 60 h 269"/>
              <a:gd name="T72" fmla="*/ 94 w 231"/>
              <a:gd name="T73" fmla="*/ 155 h 269"/>
              <a:gd name="T74" fmla="*/ 96 w 231"/>
              <a:gd name="T75" fmla="*/ 161 h 269"/>
              <a:gd name="T76" fmla="*/ 107 w 231"/>
              <a:gd name="T77" fmla="*/ 183 h 269"/>
              <a:gd name="T78" fmla="*/ 118 w 231"/>
              <a:gd name="T79" fmla="*/ 188 h 269"/>
              <a:gd name="T80" fmla="*/ 152 w 231"/>
              <a:gd name="T81" fmla="*/ 205 h 269"/>
              <a:gd name="T82" fmla="*/ 22 w 231"/>
              <a:gd name="T83" fmla="*/ 40 h 269"/>
              <a:gd name="T84" fmla="*/ 26 w 231"/>
              <a:gd name="T85" fmla="*/ 42 h 269"/>
              <a:gd name="T86" fmla="*/ 22 w 231"/>
              <a:gd name="T87" fmla="*/ 40 h 269"/>
              <a:gd name="T88" fmla="*/ 35 w 231"/>
              <a:gd name="T89" fmla="*/ 20 h 269"/>
              <a:gd name="T90" fmla="*/ 33 w 231"/>
              <a:gd name="T91" fmla="*/ 15 h 269"/>
              <a:gd name="T92" fmla="*/ 31 w 231"/>
              <a:gd name="T93" fmla="*/ 17 h 269"/>
              <a:gd name="T94" fmla="*/ 35 w 231"/>
              <a:gd name="T95" fmla="*/ 20 h 269"/>
              <a:gd name="T96" fmla="*/ 23 w 231"/>
              <a:gd name="T97" fmla="*/ 15 h 269"/>
              <a:gd name="T98" fmla="*/ 23 w 231"/>
              <a:gd name="T99" fmla="*/ 13 h 269"/>
              <a:gd name="T100" fmla="*/ 23 w 231"/>
              <a:gd name="T101" fmla="*/ 10 h 269"/>
              <a:gd name="T102" fmla="*/ 19 w 231"/>
              <a:gd name="T103" fmla="*/ 13 h 269"/>
              <a:gd name="T104" fmla="*/ 21 w 231"/>
              <a:gd name="T105" fmla="*/ 15 h 269"/>
              <a:gd name="T106" fmla="*/ 19 w 231"/>
              <a:gd name="T107" fmla="*/ 27 h 269"/>
              <a:gd name="T108" fmla="*/ 18 w 231"/>
              <a:gd name="T109" fmla="*/ 23 h 269"/>
              <a:gd name="T110" fmla="*/ 19 w 231"/>
              <a:gd name="T111" fmla="*/ 22 h 269"/>
              <a:gd name="T112" fmla="*/ 18 w 231"/>
              <a:gd name="T113" fmla="*/ 2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1" h="269">
                <a:moveTo>
                  <a:pt x="180" y="195"/>
                </a:moveTo>
                <a:lnTo>
                  <a:pt x="180" y="195"/>
                </a:lnTo>
                <a:cubicBezTo>
                  <a:pt x="185" y="192"/>
                  <a:pt x="188" y="191"/>
                  <a:pt x="192" y="188"/>
                </a:cubicBezTo>
                <a:lnTo>
                  <a:pt x="192" y="189"/>
                </a:lnTo>
                <a:cubicBezTo>
                  <a:pt x="194" y="189"/>
                  <a:pt x="194" y="189"/>
                  <a:pt x="195" y="189"/>
                </a:cubicBezTo>
                <a:cubicBezTo>
                  <a:pt x="195" y="189"/>
                  <a:pt x="196" y="188"/>
                  <a:pt x="197" y="187"/>
                </a:cubicBezTo>
                <a:cubicBezTo>
                  <a:pt x="200" y="185"/>
                  <a:pt x="201" y="182"/>
                  <a:pt x="203" y="179"/>
                </a:cubicBezTo>
                <a:lnTo>
                  <a:pt x="204" y="178"/>
                </a:lnTo>
                <a:cubicBezTo>
                  <a:pt x="206" y="179"/>
                  <a:pt x="207" y="180"/>
                  <a:pt x="208" y="182"/>
                </a:cubicBezTo>
                <a:cubicBezTo>
                  <a:pt x="208" y="182"/>
                  <a:pt x="208" y="183"/>
                  <a:pt x="208" y="183"/>
                </a:cubicBezTo>
                <a:lnTo>
                  <a:pt x="208" y="184"/>
                </a:lnTo>
                <a:cubicBezTo>
                  <a:pt x="208" y="184"/>
                  <a:pt x="208" y="185"/>
                  <a:pt x="208" y="185"/>
                </a:cubicBezTo>
                <a:cubicBezTo>
                  <a:pt x="209" y="187"/>
                  <a:pt x="210" y="188"/>
                  <a:pt x="211" y="187"/>
                </a:cubicBezTo>
                <a:cubicBezTo>
                  <a:pt x="211" y="187"/>
                  <a:pt x="211" y="186"/>
                  <a:pt x="212" y="186"/>
                </a:cubicBezTo>
                <a:cubicBezTo>
                  <a:pt x="212" y="186"/>
                  <a:pt x="212" y="185"/>
                  <a:pt x="212" y="185"/>
                </a:cubicBezTo>
                <a:cubicBezTo>
                  <a:pt x="212" y="183"/>
                  <a:pt x="212" y="181"/>
                  <a:pt x="213" y="179"/>
                </a:cubicBezTo>
                <a:lnTo>
                  <a:pt x="214" y="180"/>
                </a:lnTo>
                <a:cubicBezTo>
                  <a:pt x="216" y="181"/>
                  <a:pt x="218" y="183"/>
                  <a:pt x="221" y="184"/>
                </a:cubicBezTo>
                <a:cubicBezTo>
                  <a:pt x="222" y="185"/>
                  <a:pt x="223" y="189"/>
                  <a:pt x="224" y="191"/>
                </a:cubicBezTo>
                <a:cubicBezTo>
                  <a:pt x="226" y="195"/>
                  <a:pt x="230" y="198"/>
                  <a:pt x="231" y="202"/>
                </a:cubicBezTo>
                <a:cubicBezTo>
                  <a:pt x="231" y="204"/>
                  <a:pt x="230" y="206"/>
                  <a:pt x="229" y="207"/>
                </a:cubicBezTo>
                <a:cubicBezTo>
                  <a:pt x="223" y="211"/>
                  <a:pt x="214" y="209"/>
                  <a:pt x="208" y="208"/>
                </a:cubicBezTo>
                <a:cubicBezTo>
                  <a:pt x="203" y="208"/>
                  <a:pt x="196" y="208"/>
                  <a:pt x="192" y="209"/>
                </a:cubicBezTo>
                <a:cubicBezTo>
                  <a:pt x="176" y="210"/>
                  <a:pt x="162" y="217"/>
                  <a:pt x="150" y="226"/>
                </a:cubicBezTo>
                <a:cubicBezTo>
                  <a:pt x="148" y="228"/>
                  <a:pt x="141" y="232"/>
                  <a:pt x="136" y="235"/>
                </a:cubicBezTo>
                <a:cubicBezTo>
                  <a:pt x="137" y="237"/>
                  <a:pt x="138" y="240"/>
                  <a:pt x="138" y="242"/>
                </a:cubicBezTo>
                <a:cubicBezTo>
                  <a:pt x="140" y="244"/>
                  <a:pt x="142" y="248"/>
                  <a:pt x="140" y="252"/>
                </a:cubicBezTo>
                <a:cubicBezTo>
                  <a:pt x="141" y="255"/>
                  <a:pt x="142" y="258"/>
                  <a:pt x="140" y="259"/>
                </a:cubicBezTo>
                <a:cubicBezTo>
                  <a:pt x="143" y="263"/>
                  <a:pt x="140" y="267"/>
                  <a:pt x="139" y="268"/>
                </a:cubicBezTo>
                <a:cubicBezTo>
                  <a:pt x="137" y="269"/>
                  <a:pt x="133" y="269"/>
                  <a:pt x="131" y="265"/>
                </a:cubicBezTo>
                <a:cubicBezTo>
                  <a:pt x="127" y="265"/>
                  <a:pt x="125" y="262"/>
                  <a:pt x="124" y="260"/>
                </a:cubicBezTo>
                <a:cubicBezTo>
                  <a:pt x="118" y="258"/>
                  <a:pt x="116" y="253"/>
                  <a:pt x="119" y="248"/>
                </a:cubicBezTo>
                <a:cubicBezTo>
                  <a:pt x="115" y="247"/>
                  <a:pt x="114" y="246"/>
                  <a:pt x="111" y="243"/>
                </a:cubicBezTo>
                <a:cubicBezTo>
                  <a:pt x="107" y="243"/>
                  <a:pt x="102" y="241"/>
                  <a:pt x="102" y="235"/>
                </a:cubicBezTo>
                <a:cubicBezTo>
                  <a:pt x="95" y="235"/>
                  <a:pt x="91" y="231"/>
                  <a:pt x="92" y="223"/>
                </a:cubicBezTo>
                <a:cubicBezTo>
                  <a:pt x="89" y="222"/>
                  <a:pt x="87" y="221"/>
                  <a:pt x="86" y="216"/>
                </a:cubicBezTo>
                <a:cubicBezTo>
                  <a:pt x="85" y="210"/>
                  <a:pt x="91" y="205"/>
                  <a:pt x="94" y="201"/>
                </a:cubicBezTo>
                <a:cubicBezTo>
                  <a:pt x="94" y="199"/>
                  <a:pt x="92" y="192"/>
                  <a:pt x="92" y="190"/>
                </a:cubicBezTo>
                <a:cubicBezTo>
                  <a:pt x="87" y="188"/>
                  <a:pt x="86" y="184"/>
                  <a:pt x="86" y="180"/>
                </a:cubicBezTo>
                <a:cubicBezTo>
                  <a:pt x="80" y="175"/>
                  <a:pt x="84" y="169"/>
                  <a:pt x="83" y="166"/>
                </a:cubicBezTo>
                <a:cubicBezTo>
                  <a:pt x="82" y="164"/>
                  <a:pt x="80" y="164"/>
                  <a:pt x="79" y="165"/>
                </a:cubicBezTo>
                <a:cubicBezTo>
                  <a:pt x="79" y="163"/>
                  <a:pt x="80" y="162"/>
                  <a:pt x="81" y="161"/>
                </a:cubicBezTo>
                <a:cubicBezTo>
                  <a:pt x="77" y="159"/>
                  <a:pt x="76" y="156"/>
                  <a:pt x="77" y="152"/>
                </a:cubicBezTo>
                <a:lnTo>
                  <a:pt x="41" y="63"/>
                </a:lnTo>
                <a:cubicBezTo>
                  <a:pt x="36" y="62"/>
                  <a:pt x="35" y="60"/>
                  <a:pt x="36" y="57"/>
                </a:cubicBezTo>
                <a:cubicBezTo>
                  <a:pt x="32" y="56"/>
                  <a:pt x="30" y="52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27" y="49"/>
                  <a:pt x="24" y="49"/>
                  <a:pt x="22" y="45"/>
                </a:cubicBezTo>
                <a:lnTo>
                  <a:pt x="12" y="39"/>
                </a:lnTo>
                <a:cubicBezTo>
                  <a:pt x="13" y="38"/>
                  <a:pt x="10" y="39"/>
                  <a:pt x="7" y="35"/>
                </a:cubicBezTo>
                <a:cubicBezTo>
                  <a:pt x="0" y="29"/>
                  <a:pt x="1" y="18"/>
                  <a:pt x="1" y="16"/>
                </a:cubicBezTo>
                <a:lnTo>
                  <a:pt x="10" y="20"/>
                </a:lnTo>
                <a:cubicBezTo>
                  <a:pt x="10" y="19"/>
                  <a:pt x="11" y="18"/>
                  <a:pt x="12" y="17"/>
                </a:cubicBezTo>
                <a:cubicBezTo>
                  <a:pt x="9" y="13"/>
                  <a:pt x="11" y="10"/>
                  <a:pt x="14" y="9"/>
                </a:cubicBezTo>
                <a:cubicBezTo>
                  <a:pt x="13" y="6"/>
                  <a:pt x="13" y="4"/>
                  <a:pt x="16" y="2"/>
                </a:cubicBezTo>
                <a:cubicBezTo>
                  <a:pt x="16" y="2"/>
                  <a:pt x="16" y="2"/>
                  <a:pt x="16" y="2"/>
                </a:cubicBezTo>
                <a:cubicBezTo>
                  <a:pt x="15" y="1"/>
                  <a:pt x="16" y="0"/>
                  <a:pt x="16" y="0"/>
                </a:cubicBezTo>
                <a:cubicBezTo>
                  <a:pt x="17" y="0"/>
                  <a:pt x="18" y="0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21" y="0"/>
                  <a:pt x="23" y="1"/>
                  <a:pt x="24" y="4"/>
                </a:cubicBezTo>
                <a:cubicBezTo>
                  <a:pt x="27" y="3"/>
                  <a:pt x="31" y="4"/>
                  <a:pt x="32" y="8"/>
                </a:cubicBezTo>
                <a:cubicBezTo>
                  <a:pt x="33" y="8"/>
                  <a:pt x="34" y="8"/>
                  <a:pt x="35" y="9"/>
                </a:cubicBezTo>
                <a:lnTo>
                  <a:pt x="38" y="0"/>
                </a:lnTo>
                <a:cubicBezTo>
                  <a:pt x="40" y="0"/>
                  <a:pt x="48" y="7"/>
                  <a:pt x="49" y="16"/>
                </a:cubicBezTo>
                <a:cubicBezTo>
                  <a:pt x="49" y="21"/>
                  <a:pt x="46" y="27"/>
                  <a:pt x="44" y="30"/>
                </a:cubicBezTo>
                <a:cubicBezTo>
                  <a:pt x="46" y="30"/>
                  <a:pt x="47" y="31"/>
                  <a:pt x="47" y="32"/>
                </a:cubicBezTo>
                <a:cubicBezTo>
                  <a:pt x="48" y="34"/>
                  <a:pt x="48" y="35"/>
                  <a:pt x="47" y="37"/>
                </a:cubicBezTo>
                <a:cubicBezTo>
                  <a:pt x="47" y="39"/>
                  <a:pt x="45" y="41"/>
                  <a:pt x="43" y="42"/>
                </a:cubicBezTo>
                <a:cubicBezTo>
                  <a:pt x="45" y="43"/>
                  <a:pt x="47" y="46"/>
                  <a:pt x="47" y="48"/>
                </a:cubicBezTo>
                <a:cubicBezTo>
                  <a:pt x="47" y="49"/>
                  <a:pt x="46" y="50"/>
                  <a:pt x="46" y="51"/>
                </a:cubicBezTo>
                <a:cubicBezTo>
                  <a:pt x="46" y="52"/>
                  <a:pt x="46" y="52"/>
                  <a:pt x="46" y="52"/>
                </a:cubicBezTo>
                <a:cubicBezTo>
                  <a:pt x="49" y="53"/>
                  <a:pt x="50" y="57"/>
                  <a:pt x="48" y="60"/>
                </a:cubicBezTo>
                <a:lnTo>
                  <a:pt x="89" y="146"/>
                </a:lnTo>
                <a:cubicBezTo>
                  <a:pt x="94" y="147"/>
                  <a:pt x="95" y="151"/>
                  <a:pt x="94" y="155"/>
                </a:cubicBezTo>
                <a:cubicBezTo>
                  <a:pt x="95" y="155"/>
                  <a:pt x="97" y="155"/>
                  <a:pt x="98" y="157"/>
                </a:cubicBezTo>
                <a:cubicBezTo>
                  <a:pt x="96" y="157"/>
                  <a:pt x="95" y="159"/>
                  <a:pt x="96" y="161"/>
                </a:cubicBezTo>
                <a:cubicBezTo>
                  <a:pt x="98" y="164"/>
                  <a:pt x="103" y="164"/>
                  <a:pt x="104" y="172"/>
                </a:cubicBezTo>
                <a:cubicBezTo>
                  <a:pt x="107" y="174"/>
                  <a:pt x="109" y="179"/>
                  <a:pt x="107" y="183"/>
                </a:cubicBezTo>
                <a:cubicBezTo>
                  <a:pt x="109" y="185"/>
                  <a:pt x="111" y="189"/>
                  <a:pt x="111" y="189"/>
                </a:cubicBezTo>
                <a:cubicBezTo>
                  <a:pt x="112" y="186"/>
                  <a:pt x="116" y="187"/>
                  <a:pt x="118" y="188"/>
                </a:cubicBezTo>
                <a:cubicBezTo>
                  <a:pt x="123" y="183"/>
                  <a:pt x="130" y="186"/>
                  <a:pt x="132" y="194"/>
                </a:cubicBezTo>
                <a:cubicBezTo>
                  <a:pt x="135" y="202"/>
                  <a:pt x="146" y="206"/>
                  <a:pt x="152" y="205"/>
                </a:cubicBezTo>
                <a:cubicBezTo>
                  <a:pt x="160" y="204"/>
                  <a:pt x="173" y="199"/>
                  <a:pt x="180" y="195"/>
                </a:cubicBezTo>
                <a:close/>
                <a:moveTo>
                  <a:pt x="22" y="40"/>
                </a:moveTo>
                <a:lnTo>
                  <a:pt x="22" y="40"/>
                </a:lnTo>
                <a:lnTo>
                  <a:pt x="26" y="42"/>
                </a:lnTo>
                <a:cubicBezTo>
                  <a:pt x="26" y="41"/>
                  <a:pt x="26" y="40"/>
                  <a:pt x="26" y="39"/>
                </a:cubicBezTo>
                <a:cubicBezTo>
                  <a:pt x="25" y="38"/>
                  <a:pt x="23" y="38"/>
                  <a:pt x="22" y="40"/>
                </a:cubicBezTo>
                <a:close/>
                <a:moveTo>
                  <a:pt x="35" y="20"/>
                </a:moveTo>
                <a:lnTo>
                  <a:pt x="35" y="20"/>
                </a:lnTo>
                <a:cubicBezTo>
                  <a:pt x="35" y="20"/>
                  <a:pt x="35" y="20"/>
                  <a:pt x="36" y="20"/>
                </a:cubicBezTo>
                <a:cubicBezTo>
                  <a:pt x="37" y="18"/>
                  <a:pt x="35" y="17"/>
                  <a:pt x="33" y="15"/>
                </a:cubicBezTo>
                <a:cubicBezTo>
                  <a:pt x="33" y="16"/>
                  <a:pt x="32" y="16"/>
                  <a:pt x="31" y="16"/>
                </a:cubicBezTo>
                <a:cubicBezTo>
                  <a:pt x="31" y="17"/>
                  <a:pt x="31" y="17"/>
                  <a:pt x="31" y="17"/>
                </a:cubicBezTo>
                <a:lnTo>
                  <a:pt x="32" y="17"/>
                </a:lnTo>
                <a:cubicBezTo>
                  <a:pt x="33" y="18"/>
                  <a:pt x="34" y="19"/>
                  <a:pt x="35" y="20"/>
                </a:cubicBezTo>
                <a:close/>
                <a:moveTo>
                  <a:pt x="23" y="15"/>
                </a:moveTo>
                <a:lnTo>
                  <a:pt x="23" y="15"/>
                </a:lnTo>
                <a:cubicBezTo>
                  <a:pt x="23" y="15"/>
                  <a:pt x="24" y="14"/>
                  <a:pt x="24" y="13"/>
                </a:cubicBezTo>
                <a:cubicBezTo>
                  <a:pt x="24" y="13"/>
                  <a:pt x="23" y="13"/>
                  <a:pt x="23" y="13"/>
                </a:cubicBezTo>
                <a:lnTo>
                  <a:pt x="24" y="11"/>
                </a:lnTo>
                <a:lnTo>
                  <a:pt x="23" y="10"/>
                </a:lnTo>
                <a:lnTo>
                  <a:pt x="19" y="12"/>
                </a:lnTo>
                <a:lnTo>
                  <a:pt x="19" y="13"/>
                </a:lnTo>
                <a:lnTo>
                  <a:pt x="21" y="14"/>
                </a:lnTo>
                <a:cubicBezTo>
                  <a:pt x="21" y="14"/>
                  <a:pt x="21" y="14"/>
                  <a:pt x="21" y="15"/>
                </a:cubicBezTo>
                <a:cubicBezTo>
                  <a:pt x="21" y="15"/>
                  <a:pt x="23" y="15"/>
                  <a:pt x="23" y="15"/>
                </a:cubicBezTo>
                <a:close/>
                <a:moveTo>
                  <a:pt x="19" y="27"/>
                </a:moveTo>
                <a:lnTo>
                  <a:pt x="19" y="27"/>
                </a:lnTo>
                <a:cubicBezTo>
                  <a:pt x="19" y="26"/>
                  <a:pt x="18" y="24"/>
                  <a:pt x="18" y="23"/>
                </a:cubicBezTo>
                <a:lnTo>
                  <a:pt x="19" y="22"/>
                </a:lnTo>
                <a:cubicBezTo>
                  <a:pt x="19" y="22"/>
                  <a:pt x="19" y="22"/>
                  <a:pt x="19" y="22"/>
                </a:cubicBezTo>
                <a:cubicBezTo>
                  <a:pt x="18" y="23"/>
                  <a:pt x="17" y="23"/>
                  <a:pt x="16" y="23"/>
                </a:cubicBezTo>
                <a:cubicBezTo>
                  <a:pt x="16" y="25"/>
                  <a:pt x="16" y="27"/>
                  <a:pt x="18" y="28"/>
                </a:cubicBezTo>
                <a:cubicBezTo>
                  <a:pt x="18" y="28"/>
                  <a:pt x="19" y="27"/>
                  <a:pt x="19" y="27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78" name="Freeform 1878"/>
          <p:cNvSpPr>
            <a:spLocks/>
          </p:cNvSpPr>
          <p:nvPr/>
        </p:nvSpPr>
        <p:spPr bwMode="auto">
          <a:xfrm>
            <a:off x="339726" y="520700"/>
            <a:ext cx="7938" cy="7938"/>
          </a:xfrm>
          <a:custGeom>
            <a:avLst/>
            <a:gdLst>
              <a:gd name="T0" fmla="*/ 0 w 11"/>
              <a:gd name="T1" fmla="*/ 5 h 11"/>
              <a:gd name="T2" fmla="*/ 0 w 11"/>
              <a:gd name="T3" fmla="*/ 5 h 11"/>
              <a:gd name="T4" fmla="*/ 5 w 11"/>
              <a:gd name="T5" fmla="*/ 0 h 11"/>
              <a:gd name="T6" fmla="*/ 11 w 11"/>
              <a:gd name="T7" fmla="*/ 5 h 11"/>
              <a:gd name="T8" fmla="*/ 5 w 11"/>
              <a:gd name="T9" fmla="*/ 11 h 11"/>
              <a:gd name="T10" fmla="*/ 0 w 11"/>
              <a:gd name="T11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11">
                <a:moveTo>
                  <a:pt x="0" y="5"/>
                </a:moveTo>
                <a:lnTo>
                  <a:pt x="0" y="5"/>
                </a:lnTo>
                <a:cubicBezTo>
                  <a:pt x="0" y="2"/>
                  <a:pt x="2" y="0"/>
                  <a:pt x="5" y="0"/>
                </a:cubicBezTo>
                <a:cubicBezTo>
                  <a:pt x="8" y="0"/>
                  <a:pt x="11" y="2"/>
                  <a:pt x="11" y="5"/>
                </a:cubicBezTo>
                <a:cubicBezTo>
                  <a:pt x="11" y="8"/>
                  <a:pt x="8" y="11"/>
                  <a:pt x="5" y="11"/>
                </a:cubicBezTo>
                <a:cubicBezTo>
                  <a:pt x="2" y="11"/>
                  <a:pt x="0" y="8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79" name="Freeform 1879"/>
          <p:cNvSpPr>
            <a:spLocks/>
          </p:cNvSpPr>
          <p:nvPr/>
        </p:nvSpPr>
        <p:spPr bwMode="auto">
          <a:xfrm>
            <a:off x="407988" y="674688"/>
            <a:ext cx="7938" cy="4763"/>
          </a:xfrm>
          <a:custGeom>
            <a:avLst/>
            <a:gdLst>
              <a:gd name="T0" fmla="*/ 10 w 11"/>
              <a:gd name="T1" fmla="*/ 0 h 7"/>
              <a:gd name="T2" fmla="*/ 10 w 11"/>
              <a:gd name="T3" fmla="*/ 0 h 7"/>
              <a:gd name="T4" fmla="*/ 8 w 11"/>
              <a:gd name="T5" fmla="*/ 6 h 7"/>
              <a:gd name="T6" fmla="*/ 0 w 11"/>
              <a:gd name="T7" fmla="*/ 4 h 7"/>
              <a:gd name="T8" fmla="*/ 10 w 11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7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0" y="5"/>
                  <a:pt x="8" y="6"/>
                </a:cubicBezTo>
                <a:cubicBezTo>
                  <a:pt x="6" y="7"/>
                  <a:pt x="2" y="7"/>
                  <a:pt x="0" y="4"/>
                </a:cubicBezTo>
                <a:cubicBezTo>
                  <a:pt x="4" y="5"/>
                  <a:pt x="8" y="2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80" name="Freeform 1880"/>
          <p:cNvSpPr>
            <a:spLocks/>
          </p:cNvSpPr>
          <p:nvPr/>
        </p:nvSpPr>
        <p:spPr bwMode="auto">
          <a:xfrm>
            <a:off x="395288" y="660400"/>
            <a:ext cx="14288" cy="7938"/>
          </a:xfrm>
          <a:custGeom>
            <a:avLst/>
            <a:gdLst>
              <a:gd name="T0" fmla="*/ 10 w 20"/>
              <a:gd name="T1" fmla="*/ 1 h 12"/>
              <a:gd name="T2" fmla="*/ 10 w 20"/>
              <a:gd name="T3" fmla="*/ 1 h 12"/>
              <a:gd name="T4" fmla="*/ 16 w 20"/>
              <a:gd name="T5" fmla="*/ 9 h 12"/>
              <a:gd name="T6" fmla="*/ 4 w 20"/>
              <a:gd name="T7" fmla="*/ 6 h 12"/>
              <a:gd name="T8" fmla="*/ 1 w 20"/>
              <a:gd name="T9" fmla="*/ 4 h 12"/>
              <a:gd name="T10" fmla="*/ 1 w 20"/>
              <a:gd name="T11" fmla="*/ 3 h 12"/>
              <a:gd name="T12" fmla="*/ 3 w 20"/>
              <a:gd name="T13" fmla="*/ 3 h 12"/>
              <a:gd name="T14" fmla="*/ 4 w 20"/>
              <a:gd name="T15" fmla="*/ 5 h 12"/>
              <a:gd name="T16" fmla="*/ 6 w 20"/>
              <a:gd name="T17" fmla="*/ 4 h 12"/>
              <a:gd name="T18" fmla="*/ 7 w 20"/>
              <a:gd name="T19" fmla="*/ 6 h 12"/>
              <a:gd name="T20" fmla="*/ 8 w 20"/>
              <a:gd name="T21" fmla="*/ 3 h 12"/>
              <a:gd name="T22" fmla="*/ 10 w 20"/>
              <a:gd name="T23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" h="12">
                <a:moveTo>
                  <a:pt x="10" y="1"/>
                </a:moveTo>
                <a:lnTo>
                  <a:pt x="10" y="1"/>
                </a:lnTo>
                <a:cubicBezTo>
                  <a:pt x="15" y="0"/>
                  <a:pt x="20" y="4"/>
                  <a:pt x="16" y="9"/>
                </a:cubicBezTo>
                <a:cubicBezTo>
                  <a:pt x="13" y="12"/>
                  <a:pt x="6" y="8"/>
                  <a:pt x="4" y="6"/>
                </a:cubicBezTo>
                <a:lnTo>
                  <a:pt x="1" y="4"/>
                </a:lnTo>
                <a:cubicBezTo>
                  <a:pt x="1" y="4"/>
                  <a:pt x="0" y="3"/>
                  <a:pt x="1" y="3"/>
                </a:cubicBezTo>
                <a:lnTo>
                  <a:pt x="3" y="3"/>
                </a:lnTo>
                <a:cubicBezTo>
                  <a:pt x="3" y="4"/>
                  <a:pt x="3" y="4"/>
                  <a:pt x="4" y="5"/>
                </a:cubicBezTo>
                <a:cubicBezTo>
                  <a:pt x="4" y="4"/>
                  <a:pt x="5" y="3"/>
                  <a:pt x="6" y="4"/>
                </a:cubicBezTo>
                <a:cubicBezTo>
                  <a:pt x="6" y="5"/>
                  <a:pt x="6" y="6"/>
                  <a:pt x="7" y="6"/>
                </a:cubicBezTo>
                <a:cubicBezTo>
                  <a:pt x="7" y="6"/>
                  <a:pt x="7" y="4"/>
                  <a:pt x="8" y="3"/>
                </a:cubicBezTo>
                <a:cubicBezTo>
                  <a:pt x="9" y="3"/>
                  <a:pt x="10" y="2"/>
                  <a:pt x="1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81" name="Freeform 1881"/>
          <p:cNvSpPr>
            <a:spLocks/>
          </p:cNvSpPr>
          <p:nvPr/>
        </p:nvSpPr>
        <p:spPr bwMode="auto">
          <a:xfrm>
            <a:off x="401638" y="652463"/>
            <a:ext cx="3175" cy="3175"/>
          </a:xfrm>
          <a:custGeom>
            <a:avLst/>
            <a:gdLst>
              <a:gd name="T0" fmla="*/ 3 w 3"/>
              <a:gd name="T1" fmla="*/ 0 h 4"/>
              <a:gd name="T2" fmla="*/ 3 w 3"/>
              <a:gd name="T3" fmla="*/ 0 h 4"/>
              <a:gd name="T4" fmla="*/ 1 w 3"/>
              <a:gd name="T5" fmla="*/ 4 h 4"/>
              <a:gd name="T6" fmla="*/ 0 w 3"/>
              <a:gd name="T7" fmla="*/ 2 h 4"/>
              <a:gd name="T8" fmla="*/ 3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3" y="0"/>
                </a:moveTo>
                <a:lnTo>
                  <a:pt x="3" y="0"/>
                </a:lnTo>
                <a:cubicBezTo>
                  <a:pt x="3" y="1"/>
                  <a:pt x="3" y="3"/>
                  <a:pt x="1" y="4"/>
                </a:cubicBezTo>
                <a:cubicBezTo>
                  <a:pt x="1" y="3"/>
                  <a:pt x="1" y="3"/>
                  <a:pt x="0" y="2"/>
                </a:cubicBezTo>
                <a:cubicBezTo>
                  <a:pt x="1" y="2"/>
                  <a:pt x="2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82" name="Freeform 1882"/>
          <p:cNvSpPr>
            <a:spLocks/>
          </p:cNvSpPr>
          <p:nvPr/>
        </p:nvSpPr>
        <p:spPr bwMode="auto">
          <a:xfrm>
            <a:off x="384176" y="650875"/>
            <a:ext cx="17463" cy="9525"/>
          </a:xfrm>
          <a:custGeom>
            <a:avLst/>
            <a:gdLst>
              <a:gd name="T0" fmla="*/ 1 w 25"/>
              <a:gd name="T1" fmla="*/ 0 h 14"/>
              <a:gd name="T2" fmla="*/ 1 w 25"/>
              <a:gd name="T3" fmla="*/ 0 h 14"/>
              <a:gd name="T4" fmla="*/ 5 w 25"/>
              <a:gd name="T5" fmla="*/ 1 h 14"/>
              <a:gd name="T6" fmla="*/ 5 w 25"/>
              <a:gd name="T7" fmla="*/ 5 h 14"/>
              <a:gd name="T8" fmla="*/ 8 w 25"/>
              <a:gd name="T9" fmla="*/ 3 h 14"/>
              <a:gd name="T10" fmla="*/ 8 w 25"/>
              <a:gd name="T11" fmla="*/ 7 h 14"/>
              <a:gd name="T12" fmla="*/ 11 w 25"/>
              <a:gd name="T13" fmla="*/ 6 h 14"/>
              <a:gd name="T14" fmla="*/ 11 w 25"/>
              <a:gd name="T15" fmla="*/ 8 h 14"/>
              <a:gd name="T16" fmla="*/ 14 w 25"/>
              <a:gd name="T17" fmla="*/ 7 h 14"/>
              <a:gd name="T18" fmla="*/ 22 w 25"/>
              <a:gd name="T19" fmla="*/ 5 h 14"/>
              <a:gd name="T20" fmla="*/ 25 w 25"/>
              <a:gd name="T21" fmla="*/ 10 h 14"/>
              <a:gd name="T22" fmla="*/ 17 w 25"/>
              <a:gd name="T23" fmla="*/ 12 h 14"/>
              <a:gd name="T24" fmla="*/ 3 w 25"/>
              <a:gd name="T25" fmla="*/ 7 h 14"/>
              <a:gd name="T26" fmla="*/ 1 w 25"/>
              <a:gd name="T2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" h="14">
                <a:moveTo>
                  <a:pt x="1" y="0"/>
                </a:moveTo>
                <a:lnTo>
                  <a:pt x="1" y="0"/>
                </a:lnTo>
                <a:cubicBezTo>
                  <a:pt x="4" y="0"/>
                  <a:pt x="5" y="1"/>
                  <a:pt x="5" y="1"/>
                </a:cubicBezTo>
                <a:cubicBezTo>
                  <a:pt x="5" y="1"/>
                  <a:pt x="4" y="4"/>
                  <a:pt x="5" y="5"/>
                </a:cubicBezTo>
                <a:cubicBezTo>
                  <a:pt x="5" y="3"/>
                  <a:pt x="7" y="2"/>
                  <a:pt x="8" y="3"/>
                </a:cubicBezTo>
                <a:cubicBezTo>
                  <a:pt x="7" y="4"/>
                  <a:pt x="7" y="6"/>
                  <a:pt x="8" y="7"/>
                </a:cubicBezTo>
                <a:cubicBezTo>
                  <a:pt x="8" y="5"/>
                  <a:pt x="10" y="4"/>
                  <a:pt x="11" y="6"/>
                </a:cubicBezTo>
                <a:cubicBezTo>
                  <a:pt x="11" y="6"/>
                  <a:pt x="10" y="7"/>
                  <a:pt x="11" y="8"/>
                </a:cubicBezTo>
                <a:cubicBezTo>
                  <a:pt x="12" y="6"/>
                  <a:pt x="13" y="6"/>
                  <a:pt x="14" y="7"/>
                </a:cubicBezTo>
                <a:cubicBezTo>
                  <a:pt x="14" y="7"/>
                  <a:pt x="17" y="8"/>
                  <a:pt x="22" y="5"/>
                </a:cubicBezTo>
                <a:cubicBezTo>
                  <a:pt x="24" y="6"/>
                  <a:pt x="25" y="8"/>
                  <a:pt x="25" y="10"/>
                </a:cubicBezTo>
                <a:cubicBezTo>
                  <a:pt x="24" y="14"/>
                  <a:pt x="20" y="14"/>
                  <a:pt x="17" y="12"/>
                </a:cubicBezTo>
                <a:cubicBezTo>
                  <a:pt x="11" y="8"/>
                  <a:pt x="5" y="10"/>
                  <a:pt x="3" y="7"/>
                </a:cubicBezTo>
                <a:cubicBezTo>
                  <a:pt x="1" y="6"/>
                  <a:pt x="0" y="3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83" name="Freeform 1883"/>
          <p:cNvSpPr>
            <a:spLocks/>
          </p:cNvSpPr>
          <p:nvPr/>
        </p:nvSpPr>
        <p:spPr bwMode="auto">
          <a:xfrm>
            <a:off x="398463" y="642938"/>
            <a:ext cx="3175" cy="3175"/>
          </a:xfrm>
          <a:custGeom>
            <a:avLst/>
            <a:gdLst>
              <a:gd name="T0" fmla="*/ 2 w 4"/>
              <a:gd name="T1" fmla="*/ 0 h 4"/>
              <a:gd name="T2" fmla="*/ 2 w 4"/>
              <a:gd name="T3" fmla="*/ 0 h 4"/>
              <a:gd name="T4" fmla="*/ 4 w 4"/>
              <a:gd name="T5" fmla="*/ 4 h 4"/>
              <a:gd name="T6" fmla="*/ 0 w 4"/>
              <a:gd name="T7" fmla="*/ 0 h 4"/>
              <a:gd name="T8" fmla="*/ 2 w 4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2"/>
                  <a:pt x="4" y="4"/>
                </a:cubicBezTo>
                <a:cubicBezTo>
                  <a:pt x="2" y="3"/>
                  <a:pt x="0" y="2"/>
                  <a:pt x="0" y="0"/>
                </a:cubicBezTo>
                <a:lnTo>
                  <a:pt x="2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84" name="Freeform 1884"/>
          <p:cNvSpPr>
            <a:spLocks/>
          </p:cNvSpPr>
          <p:nvPr/>
        </p:nvSpPr>
        <p:spPr bwMode="auto">
          <a:xfrm>
            <a:off x="400051" y="641350"/>
            <a:ext cx="12700" cy="30163"/>
          </a:xfrm>
          <a:custGeom>
            <a:avLst/>
            <a:gdLst>
              <a:gd name="T0" fmla="*/ 4 w 19"/>
              <a:gd name="T1" fmla="*/ 0 h 42"/>
              <a:gd name="T2" fmla="*/ 4 w 19"/>
              <a:gd name="T3" fmla="*/ 0 h 42"/>
              <a:gd name="T4" fmla="*/ 18 w 19"/>
              <a:gd name="T5" fmla="*/ 33 h 42"/>
              <a:gd name="T6" fmla="*/ 12 w 19"/>
              <a:gd name="T7" fmla="*/ 40 h 42"/>
              <a:gd name="T8" fmla="*/ 4 w 19"/>
              <a:gd name="T9" fmla="*/ 38 h 42"/>
              <a:gd name="T10" fmla="*/ 13 w 19"/>
              <a:gd name="T11" fmla="*/ 28 h 42"/>
              <a:gd name="T12" fmla="*/ 11 w 19"/>
              <a:gd name="T13" fmla="*/ 18 h 42"/>
              <a:gd name="T14" fmla="*/ 9 w 19"/>
              <a:gd name="T15" fmla="*/ 24 h 42"/>
              <a:gd name="T16" fmla="*/ 4 w 19"/>
              <a:gd name="T17" fmla="*/ 23 h 42"/>
              <a:gd name="T18" fmla="*/ 5 w 19"/>
              <a:gd name="T19" fmla="*/ 21 h 42"/>
              <a:gd name="T20" fmla="*/ 6 w 19"/>
              <a:gd name="T21" fmla="*/ 10 h 42"/>
              <a:gd name="T22" fmla="*/ 2 w 19"/>
              <a:gd name="T23" fmla="*/ 15 h 42"/>
              <a:gd name="T24" fmla="*/ 0 w 19"/>
              <a:gd name="T25" fmla="*/ 15 h 42"/>
              <a:gd name="T26" fmla="*/ 0 w 19"/>
              <a:gd name="T27" fmla="*/ 6 h 42"/>
              <a:gd name="T28" fmla="*/ 6 w 19"/>
              <a:gd name="T29" fmla="*/ 8 h 42"/>
              <a:gd name="T30" fmla="*/ 4 w 19"/>
              <a:gd name="T31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42">
                <a:moveTo>
                  <a:pt x="4" y="0"/>
                </a:moveTo>
                <a:lnTo>
                  <a:pt x="4" y="0"/>
                </a:lnTo>
                <a:cubicBezTo>
                  <a:pt x="9" y="4"/>
                  <a:pt x="19" y="26"/>
                  <a:pt x="18" y="33"/>
                </a:cubicBezTo>
                <a:cubicBezTo>
                  <a:pt x="17" y="36"/>
                  <a:pt x="15" y="39"/>
                  <a:pt x="12" y="40"/>
                </a:cubicBezTo>
                <a:cubicBezTo>
                  <a:pt x="8" y="42"/>
                  <a:pt x="4" y="40"/>
                  <a:pt x="4" y="38"/>
                </a:cubicBezTo>
                <a:cubicBezTo>
                  <a:pt x="11" y="39"/>
                  <a:pt x="15" y="33"/>
                  <a:pt x="13" y="28"/>
                </a:cubicBezTo>
                <a:cubicBezTo>
                  <a:pt x="14" y="24"/>
                  <a:pt x="14" y="22"/>
                  <a:pt x="11" y="18"/>
                </a:cubicBezTo>
                <a:cubicBezTo>
                  <a:pt x="11" y="21"/>
                  <a:pt x="10" y="23"/>
                  <a:pt x="9" y="24"/>
                </a:cubicBezTo>
                <a:cubicBezTo>
                  <a:pt x="8" y="23"/>
                  <a:pt x="6" y="23"/>
                  <a:pt x="4" y="23"/>
                </a:cubicBezTo>
                <a:cubicBezTo>
                  <a:pt x="5" y="23"/>
                  <a:pt x="5" y="21"/>
                  <a:pt x="5" y="21"/>
                </a:cubicBezTo>
                <a:cubicBezTo>
                  <a:pt x="8" y="19"/>
                  <a:pt x="8" y="14"/>
                  <a:pt x="6" y="10"/>
                </a:cubicBezTo>
                <a:cubicBezTo>
                  <a:pt x="5" y="13"/>
                  <a:pt x="4" y="14"/>
                  <a:pt x="2" y="15"/>
                </a:cubicBezTo>
                <a:lnTo>
                  <a:pt x="0" y="15"/>
                </a:lnTo>
                <a:cubicBezTo>
                  <a:pt x="2" y="12"/>
                  <a:pt x="1" y="10"/>
                  <a:pt x="0" y="6"/>
                </a:cubicBezTo>
                <a:cubicBezTo>
                  <a:pt x="2" y="8"/>
                  <a:pt x="4" y="9"/>
                  <a:pt x="6" y="8"/>
                </a:cubicBezTo>
                <a:cubicBezTo>
                  <a:pt x="4" y="6"/>
                  <a:pt x="3" y="2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85" name="Freeform 1885"/>
          <p:cNvSpPr>
            <a:spLocks/>
          </p:cNvSpPr>
          <p:nvPr/>
        </p:nvSpPr>
        <p:spPr bwMode="auto">
          <a:xfrm>
            <a:off x="377826" y="638175"/>
            <a:ext cx="20638" cy="15875"/>
          </a:xfrm>
          <a:custGeom>
            <a:avLst/>
            <a:gdLst>
              <a:gd name="T0" fmla="*/ 9 w 31"/>
              <a:gd name="T1" fmla="*/ 0 h 22"/>
              <a:gd name="T2" fmla="*/ 9 w 31"/>
              <a:gd name="T3" fmla="*/ 0 h 22"/>
              <a:gd name="T4" fmla="*/ 7 w 31"/>
              <a:gd name="T5" fmla="*/ 10 h 22"/>
              <a:gd name="T6" fmla="*/ 7 w 31"/>
              <a:gd name="T7" fmla="*/ 10 h 22"/>
              <a:gd name="T8" fmla="*/ 7 w 31"/>
              <a:gd name="T9" fmla="*/ 11 h 22"/>
              <a:gd name="T10" fmla="*/ 8 w 31"/>
              <a:gd name="T11" fmla="*/ 11 h 22"/>
              <a:gd name="T12" fmla="*/ 9 w 31"/>
              <a:gd name="T13" fmla="*/ 8 h 22"/>
              <a:gd name="T14" fmla="*/ 11 w 31"/>
              <a:gd name="T15" fmla="*/ 10 h 22"/>
              <a:gd name="T16" fmla="*/ 11 w 31"/>
              <a:gd name="T17" fmla="*/ 11 h 22"/>
              <a:gd name="T18" fmla="*/ 10 w 31"/>
              <a:gd name="T19" fmla="*/ 12 h 22"/>
              <a:gd name="T20" fmla="*/ 11 w 31"/>
              <a:gd name="T21" fmla="*/ 12 h 22"/>
              <a:gd name="T22" fmla="*/ 13 w 31"/>
              <a:gd name="T23" fmla="*/ 10 h 22"/>
              <a:gd name="T24" fmla="*/ 15 w 31"/>
              <a:gd name="T25" fmla="*/ 13 h 22"/>
              <a:gd name="T26" fmla="*/ 15 w 31"/>
              <a:gd name="T27" fmla="*/ 13 h 22"/>
              <a:gd name="T28" fmla="*/ 16 w 31"/>
              <a:gd name="T29" fmla="*/ 13 h 22"/>
              <a:gd name="T30" fmla="*/ 16 w 31"/>
              <a:gd name="T31" fmla="*/ 12 h 22"/>
              <a:gd name="T32" fmla="*/ 16 w 31"/>
              <a:gd name="T33" fmla="*/ 11 h 22"/>
              <a:gd name="T34" fmla="*/ 20 w 31"/>
              <a:gd name="T35" fmla="*/ 14 h 22"/>
              <a:gd name="T36" fmla="*/ 26 w 31"/>
              <a:gd name="T37" fmla="*/ 11 h 22"/>
              <a:gd name="T38" fmla="*/ 30 w 31"/>
              <a:gd name="T39" fmla="*/ 14 h 22"/>
              <a:gd name="T40" fmla="*/ 26 w 31"/>
              <a:gd name="T41" fmla="*/ 21 h 22"/>
              <a:gd name="T42" fmla="*/ 14 w 31"/>
              <a:gd name="T43" fmla="*/ 15 h 22"/>
              <a:gd name="T44" fmla="*/ 7 w 31"/>
              <a:gd name="T45" fmla="*/ 13 h 22"/>
              <a:gd name="T46" fmla="*/ 9 w 31"/>
              <a:gd name="T47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1" h="22">
                <a:moveTo>
                  <a:pt x="9" y="0"/>
                </a:moveTo>
                <a:lnTo>
                  <a:pt x="9" y="0"/>
                </a:lnTo>
                <a:cubicBezTo>
                  <a:pt x="14" y="4"/>
                  <a:pt x="8" y="6"/>
                  <a:pt x="7" y="10"/>
                </a:cubicBezTo>
                <a:lnTo>
                  <a:pt x="7" y="10"/>
                </a:lnTo>
                <a:lnTo>
                  <a:pt x="7" y="11"/>
                </a:lnTo>
                <a:lnTo>
                  <a:pt x="8" y="11"/>
                </a:lnTo>
                <a:cubicBezTo>
                  <a:pt x="8" y="9"/>
                  <a:pt x="9" y="8"/>
                  <a:pt x="9" y="8"/>
                </a:cubicBezTo>
                <a:cubicBezTo>
                  <a:pt x="9" y="7"/>
                  <a:pt x="11" y="10"/>
                  <a:pt x="11" y="10"/>
                </a:cubicBezTo>
                <a:cubicBezTo>
                  <a:pt x="11" y="10"/>
                  <a:pt x="11" y="10"/>
                  <a:pt x="11" y="11"/>
                </a:cubicBezTo>
                <a:cubicBezTo>
                  <a:pt x="10" y="11"/>
                  <a:pt x="10" y="11"/>
                  <a:pt x="10" y="12"/>
                </a:cubicBezTo>
                <a:lnTo>
                  <a:pt x="11" y="12"/>
                </a:lnTo>
                <a:cubicBezTo>
                  <a:pt x="11" y="11"/>
                  <a:pt x="12" y="11"/>
                  <a:pt x="13" y="10"/>
                </a:cubicBezTo>
                <a:cubicBezTo>
                  <a:pt x="14" y="10"/>
                  <a:pt x="14" y="12"/>
                  <a:pt x="15" y="13"/>
                </a:cubicBezTo>
                <a:lnTo>
                  <a:pt x="15" y="13"/>
                </a:lnTo>
                <a:lnTo>
                  <a:pt x="16" y="13"/>
                </a:lnTo>
                <a:cubicBezTo>
                  <a:pt x="16" y="13"/>
                  <a:pt x="16" y="12"/>
                  <a:pt x="16" y="12"/>
                </a:cubicBezTo>
                <a:lnTo>
                  <a:pt x="16" y="11"/>
                </a:lnTo>
                <a:cubicBezTo>
                  <a:pt x="18" y="11"/>
                  <a:pt x="19" y="13"/>
                  <a:pt x="20" y="14"/>
                </a:cubicBezTo>
                <a:cubicBezTo>
                  <a:pt x="22" y="14"/>
                  <a:pt x="23" y="10"/>
                  <a:pt x="26" y="11"/>
                </a:cubicBezTo>
                <a:cubicBezTo>
                  <a:pt x="26" y="11"/>
                  <a:pt x="29" y="12"/>
                  <a:pt x="30" y="14"/>
                </a:cubicBezTo>
                <a:cubicBezTo>
                  <a:pt x="31" y="19"/>
                  <a:pt x="29" y="20"/>
                  <a:pt x="26" y="21"/>
                </a:cubicBezTo>
                <a:cubicBezTo>
                  <a:pt x="21" y="22"/>
                  <a:pt x="18" y="17"/>
                  <a:pt x="14" y="15"/>
                </a:cubicBezTo>
                <a:cubicBezTo>
                  <a:pt x="12" y="14"/>
                  <a:pt x="9" y="14"/>
                  <a:pt x="7" y="13"/>
                </a:cubicBezTo>
                <a:cubicBezTo>
                  <a:pt x="0" y="10"/>
                  <a:pt x="7" y="3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86" name="Freeform 1886"/>
          <p:cNvSpPr>
            <a:spLocks/>
          </p:cNvSpPr>
          <p:nvPr/>
        </p:nvSpPr>
        <p:spPr bwMode="auto">
          <a:xfrm>
            <a:off x="396876" y="625475"/>
            <a:ext cx="3175" cy="4763"/>
          </a:xfrm>
          <a:custGeom>
            <a:avLst/>
            <a:gdLst>
              <a:gd name="T0" fmla="*/ 5 w 5"/>
              <a:gd name="T1" fmla="*/ 1 h 5"/>
              <a:gd name="T2" fmla="*/ 5 w 5"/>
              <a:gd name="T3" fmla="*/ 1 h 5"/>
              <a:gd name="T4" fmla="*/ 2 w 5"/>
              <a:gd name="T5" fmla="*/ 5 h 5"/>
              <a:gd name="T6" fmla="*/ 0 w 5"/>
              <a:gd name="T7" fmla="*/ 2 h 5"/>
              <a:gd name="T8" fmla="*/ 5 w 5"/>
              <a:gd name="T9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5">
                <a:moveTo>
                  <a:pt x="5" y="1"/>
                </a:moveTo>
                <a:lnTo>
                  <a:pt x="5" y="1"/>
                </a:lnTo>
                <a:cubicBezTo>
                  <a:pt x="4" y="3"/>
                  <a:pt x="3" y="4"/>
                  <a:pt x="2" y="5"/>
                </a:cubicBezTo>
                <a:cubicBezTo>
                  <a:pt x="2" y="5"/>
                  <a:pt x="1" y="3"/>
                  <a:pt x="0" y="2"/>
                </a:cubicBezTo>
                <a:cubicBezTo>
                  <a:pt x="2" y="0"/>
                  <a:pt x="3" y="0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87" name="Freeform 1887"/>
          <p:cNvSpPr>
            <a:spLocks/>
          </p:cNvSpPr>
          <p:nvPr/>
        </p:nvSpPr>
        <p:spPr bwMode="auto">
          <a:xfrm>
            <a:off x="384176" y="623888"/>
            <a:ext cx="11113" cy="22225"/>
          </a:xfrm>
          <a:custGeom>
            <a:avLst/>
            <a:gdLst>
              <a:gd name="T0" fmla="*/ 10 w 16"/>
              <a:gd name="T1" fmla="*/ 0 h 31"/>
              <a:gd name="T2" fmla="*/ 10 w 16"/>
              <a:gd name="T3" fmla="*/ 0 h 31"/>
              <a:gd name="T4" fmla="*/ 16 w 16"/>
              <a:gd name="T5" fmla="*/ 11 h 31"/>
              <a:gd name="T6" fmla="*/ 12 w 16"/>
              <a:gd name="T7" fmla="*/ 15 h 31"/>
              <a:gd name="T8" fmla="*/ 15 w 16"/>
              <a:gd name="T9" fmla="*/ 28 h 31"/>
              <a:gd name="T10" fmla="*/ 9 w 16"/>
              <a:gd name="T11" fmla="*/ 30 h 31"/>
              <a:gd name="T12" fmla="*/ 0 w 16"/>
              <a:gd name="T13" fmla="*/ 5 h 31"/>
              <a:gd name="T14" fmla="*/ 10 w 16"/>
              <a:gd name="T15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" h="31">
                <a:moveTo>
                  <a:pt x="10" y="0"/>
                </a:moveTo>
                <a:lnTo>
                  <a:pt x="10" y="0"/>
                </a:lnTo>
                <a:cubicBezTo>
                  <a:pt x="13" y="4"/>
                  <a:pt x="14" y="8"/>
                  <a:pt x="16" y="11"/>
                </a:cubicBezTo>
                <a:cubicBezTo>
                  <a:pt x="16" y="11"/>
                  <a:pt x="13" y="14"/>
                  <a:pt x="12" y="15"/>
                </a:cubicBezTo>
                <a:cubicBezTo>
                  <a:pt x="10" y="20"/>
                  <a:pt x="12" y="25"/>
                  <a:pt x="15" y="28"/>
                </a:cubicBezTo>
                <a:cubicBezTo>
                  <a:pt x="15" y="28"/>
                  <a:pt x="11" y="31"/>
                  <a:pt x="9" y="30"/>
                </a:cubicBezTo>
                <a:cubicBezTo>
                  <a:pt x="6" y="29"/>
                  <a:pt x="0" y="9"/>
                  <a:pt x="0" y="5"/>
                </a:cubicBezTo>
                <a:cubicBezTo>
                  <a:pt x="4" y="4"/>
                  <a:pt x="7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88" name="Freeform 1888"/>
          <p:cNvSpPr>
            <a:spLocks/>
          </p:cNvSpPr>
          <p:nvPr/>
        </p:nvSpPr>
        <p:spPr bwMode="auto">
          <a:xfrm>
            <a:off x="393701" y="619125"/>
            <a:ext cx="85725" cy="38100"/>
          </a:xfrm>
          <a:custGeom>
            <a:avLst/>
            <a:gdLst>
              <a:gd name="T0" fmla="*/ 110 w 119"/>
              <a:gd name="T1" fmla="*/ 6 h 52"/>
              <a:gd name="T2" fmla="*/ 110 w 119"/>
              <a:gd name="T3" fmla="*/ 6 h 52"/>
              <a:gd name="T4" fmla="*/ 112 w 119"/>
              <a:gd name="T5" fmla="*/ 13 h 52"/>
              <a:gd name="T6" fmla="*/ 117 w 119"/>
              <a:gd name="T7" fmla="*/ 20 h 52"/>
              <a:gd name="T8" fmla="*/ 113 w 119"/>
              <a:gd name="T9" fmla="*/ 26 h 52"/>
              <a:gd name="T10" fmla="*/ 89 w 119"/>
              <a:gd name="T11" fmla="*/ 25 h 52"/>
              <a:gd name="T12" fmla="*/ 83 w 119"/>
              <a:gd name="T13" fmla="*/ 25 h 52"/>
              <a:gd name="T14" fmla="*/ 81 w 119"/>
              <a:gd name="T15" fmla="*/ 21 h 52"/>
              <a:gd name="T16" fmla="*/ 77 w 119"/>
              <a:gd name="T17" fmla="*/ 27 h 52"/>
              <a:gd name="T18" fmla="*/ 75 w 119"/>
              <a:gd name="T19" fmla="*/ 22 h 52"/>
              <a:gd name="T20" fmla="*/ 71 w 119"/>
              <a:gd name="T21" fmla="*/ 28 h 52"/>
              <a:gd name="T22" fmla="*/ 70 w 119"/>
              <a:gd name="T23" fmla="*/ 23 h 52"/>
              <a:gd name="T24" fmla="*/ 66 w 119"/>
              <a:gd name="T25" fmla="*/ 30 h 52"/>
              <a:gd name="T26" fmla="*/ 64 w 119"/>
              <a:gd name="T27" fmla="*/ 25 h 52"/>
              <a:gd name="T28" fmla="*/ 60 w 119"/>
              <a:gd name="T29" fmla="*/ 32 h 52"/>
              <a:gd name="T30" fmla="*/ 58 w 119"/>
              <a:gd name="T31" fmla="*/ 27 h 52"/>
              <a:gd name="T32" fmla="*/ 55 w 119"/>
              <a:gd name="T33" fmla="*/ 34 h 52"/>
              <a:gd name="T34" fmla="*/ 53 w 119"/>
              <a:gd name="T35" fmla="*/ 30 h 52"/>
              <a:gd name="T36" fmla="*/ 49 w 119"/>
              <a:gd name="T37" fmla="*/ 37 h 52"/>
              <a:gd name="T38" fmla="*/ 48 w 119"/>
              <a:gd name="T39" fmla="*/ 32 h 52"/>
              <a:gd name="T40" fmla="*/ 43 w 119"/>
              <a:gd name="T41" fmla="*/ 42 h 52"/>
              <a:gd name="T42" fmla="*/ 26 w 119"/>
              <a:gd name="T43" fmla="*/ 52 h 52"/>
              <a:gd name="T44" fmla="*/ 21 w 119"/>
              <a:gd name="T45" fmla="*/ 39 h 52"/>
              <a:gd name="T46" fmla="*/ 31 w 119"/>
              <a:gd name="T47" fmla="*/ 39 h 52"/>
              <a:gd name="T48" fmla="*/ 39 w 119"/>
              <a:gd name="T49" fmla="*/ 35 h 52"/>
              <a:gd name="T50" fmla="*/ 31 w 119"/>
              <a:gd name="T51" fmla="*/ 37 h 52"/>
              <a:gd name="T52" fmla="*/ 15 w 119"/>
              <a:gd name="T53" fmla="*/ 29 h 52"/>
              <a:gd name="T54" fmla="*/ 16 w 119"/>
              <a:gd name="T55" fmla="*/ 28 h 52"/>
              <a:gd name="T56" fmla="*/ 27 w 119"/>
              <a:gd name="T57" fmla="*/ 31 h 52"/>
              <a:gd name="T58" fmla="*/ 16 w 119"/>
              <a:gd name="T59" fmla="*/ 23 h 52"/>
              <a:gd name="T60" fmla="*/ 15 w 119"/>
              <a:gd name="T61" fmla="*/ 17 h 52"/>
              <a:gd name="T62" fmla="*/ 15 w 119"/>
              <a:gd name="T63" fmla="*/ 22 h 52"/>
              <a:gd name="T64" fmla="*/ 10 w 119"/>
              <a:gd name="T65" fmla="*/ 18 h 52"/>
              <a:gd name="T66" fmla="*/ 10 w 119"/>
              <a:gd name="T67" fmla="*/ 20 h 52"/>
              <a:gd name="T68" fmla="*/ 7 w 119"/>
              <a:gd name="T69" fmla="*/ 20 h 52"/>
              <a:gd name="T70" fmla="*/ 11 w 119"/>
              <a:gd name="T71" fmla="*/ 23 h 52"/>
              <a:gd name="T72" fmla="*/ 2 w 119"/>
              <a:gd name="T73" fmla="*/ 29 h 52"/>
              <a:gd name="T74" fmla="*/ 2 w 119"/>
              <a:gd name="T75" fmla="*/ 20 h 52"/>
              <a:gd name="T76" fmla="*/ 11 w 119"/>
              <a:gd name="T77" fmla="*/ 11 h 52"/>
              <a:gd name="T78" fmla="*/ 19 w 119"/>
              <a:gd name="T79" fmla="*/ 13 h 52"/>
              <a:gd name="T80" fmla="*/ 36 w 119"/>
              <a:gd name="T81" fmla="*/ 27 h 52"/>
              <a:gd name="T82" fmla="*/ 63 w 119"/>
              <a:gd name="T83" fmla="*/ 21 h 52"/>
              <a:gd name="T84" fmla="*/ 69 w 119"/>
              <a:gd name="T85" fmla="*/ 22 h 52"/>
              <a:gd name="T86" fmla="*/ 69 w 119"/>
              <a:gd name="T87" fmla="*/ 19 h 52"/>
              <a:gd name="T88" fmla="*/ 73 w 119"/>
              <a:gd name="T89" fmla="*/ 19 h 52"/>
              <a:gd name="T90" fmla="*/ 74 w 119"/>
              <a:gd name="T91" fmla="*/ 17 h 52"/>
              <a:gd name="T92" fmla="*/ 78 w 119"/>
              <a:gd name="T93" fmla="*/ 17 h 52"/>
              <a:gd name="T94" fmla="*/ 79 w 119"/>
              <a:gd name="T95" fmla="*/ 14 h 52"/>
              <a:gd name="T96" fmla="*/ 82 w 119"/>
              <a:gd name="T97" fmla="*/ 12 h 52"/>
              <a:gd name="T98" fmla="*/ 95 w 119"/>
              <a:gd name="T99" fmla="*/ 0 h 52"/>
              <a:gd name="T100" fmla="*/ 100 w 119"/>
              <a:gd name="T101" fmla="*/ 11 h 52"/>
              <a:gd name="T102" fmla="*/ 105 w 119"/>
              <a:gd name="T103" fmla="*/ 3 h 52"/>
              <a:gd name="T104" fmla="*/ 110 w 119"/>
              <a:gd name="T105" fmla="*/ 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19" h="52">
                <a:moveTo>
                  <a:pt x="110" y="6"/>
                </a:moveTo>
                <a:lnTo>
                  <a:pt x="110" y="6"/>
                </a:lnTo>
                <a:cubicBezTo>
                  <a:pt x="111" y="8"/>
                  <a:pt x="112" y="11"/>
                  <a:pt x="112" y="13"/>
                </a:cubicBezTo>
                <a:cubicBezTo>
                  <a:pt x="113" y="15"/>
                  <a:pt x="116" y="19"/>
                  <a:pt x="117" y="20"/>
                </a:cubicBezTo>
                <a:cubicBezTo>
                  <a:pt x="119" y="23"/>
                  <a:pt x="117" y="26"/>
                  <a:pt x="113" y="26"/>
                </a:cubicBezTo>
                <a:cubicBezTo>
                  <a:pt x="101" y="26"/>
                  <a:pt x="97" y="25"/>
                  <a:pt x="89" y="25"/>
                </a:cubicBezTo>
                <a:cubicBezTo>
                  <a:pt x="87" y="26"/>
                  <a:pt x="83" y="25"/>
                  <a:pt x="83" y="25"/>
                </a:cubicBezTo>
                <a:cubicBezTo>
                  <a:pt x="83" y="24"/>
                  <a:pt x="83" y="22"/>
                  <a:pt x="81" y="21"/>
                </a:cubicBezTo>
                <a:cubicBezTo>
                  <a:pt x="82" y="24"/>
                  <a:pt x="80" y="27"/>
                  <a:pt x="77" y="27"/>
                </a:cubicBezTo>
                <a:cubicBezTo>
                  <a:pt x="77" y="27"/>
                  <a:pt x="78" y="24"/>
                  <a:pt x="75" y="22"/>
                </a:cubicBezTo>
                <a:cubicBezTo>
                  <a:pt x="76" y="25"/>
                  <a:pt x="74" y="28"/>
                  <a:pt x="71" y="28"/>
                </a:cubicBezTo>
                <a:cubicBezTo>
                  <a:pt x="72" y="26"/>
                  <a:pt x="71" y="24"/>
                  <a:pt x="70" y="23"/>
                </a:cubicBezTo>
                <a:cubicBezTo>
                  <a:pt x="70" y="27"/>
                  <a:pt x="69" y="29"/>
                  <a:pt x="66" y="30"/>
                </a:cubicBezTo>
                <a:cubicBezTo>
                  <a:pt x="66" y="28"/>
                  <a:pt x="65" y="26"/>
                  <a:pt x="64" y="25"/>
                </a:cubicBezTo>
                <a:cubicBezTo>
                  <a:pt x="65" y="28"/>
                  <a:pt x="63" y="32"/>
                  <a:pt x="60" y="32"/>
                </a:cubicBezTo>
                <a:cubicBezTo>
                  <a:pt x="60" y="31"/>
                  <a:pt x="60" y="29"/>
                  <a:pt x="58" y="27"/>
                </a:cubicBezTo>
                <a:cubicBezTo>
                  <a:pt x="59" y="33"/>
                  <a:pt x="57" y="34"/>
                  <a:pt x="55" y="34"/>
                </a:cubicBezTo>
                <a:cubicBezTo>
                  <a:pt x="55" y="32"/>
                  <a:pt x="54" y="31"/>
                  <a:pt x="53" y="30"/>
                </a:cubicBezTo>
                <a:cubicBezTo>
                  <a:pt x="54" y="33"/>
                  <a:pt x="53" y="37"/>
                  <a:pt x="49" y="37"/>
                </a:cubicBezTo>
                <a:cubicBezTo>
                  <a:pt x="49" y="37"/>
                  <a:pt x="50" y="34"/>
                  <a:pt x="48" y="32"/>
                </a:cubicBezTo>
                <a:cubicBezTo>
                  <a:pt x="48" y="36"/>
                  <a:pt x="46" y="39"/>
                  <a:pt x="43" y="42"/>
                </a:cubicBezTo>
                <a:cubicBezTo>
                  <a:pt x="37" y="46"/>
                  <a:pt x="32" y="49"/>
                  <a:pt x="26" y="52"/>
                </a:cubicBezTo>
                <a:cubicBezTo>
                  <a:pt x="24" y="48"/>
                  <a:pt x="23" y="43"/>
                  <a:pt x="21" y="39"/>
                </a:cubicBezTo>
                <a:cubicBezTo>
                  <a:pt x="25" y="39"/>
                  <a:pt x="28" y="40"/>
                  <a:pt x="31" y="39"/>
                </a:cubicBezTo>
                <a:cubicBezTo>
                  <a:pt x="34" y="39"/>
                  <a:pt x="39" y="37"/>
                  <a:pt x="39" y="35"/>
                </a:cubicBezTo>
                <a:cubicBezTo>
                  <a:pt x="36" y="37"/>
                  <a:pt x="32" y="37"/>
                  <a:pt x="31" y="37"/>
                </a:cubicBezTo>
                <a:cubicBezTo>
                  <a:pt x="23" y="37"/>
                  <a:pt x="18" y="35"/>
                  <a:pt x="15" y="29"/>
                </a:cubicBezTo>
                <a:cubicBezTo>
                  <a:pt x="15" y="29"/>
                  <a:pt x="15" y="28"/>
                  <a:pt x="16" y="28"/>
                </a:cubicBezTo>
                <a:cubicBezTo>
                  <a:pt x="18" y="31"/>
                  <a:pt x="23" y="33"/>
                  <a:pt x="27" y="31"/>
                </a:cubicBezTo>
                <a:cubicBezTo>
                  <a:pt x="23" y="31"/>
                  <a:pt x="16" y="28"/>
                  <a:pt x="16" y="23"/>
                </a:cubicBezTo>
                <a:cubicBezTo>
                  <a:pt x="17" y="21"/>
                  <a:pt x="18" y="18"/>
                  <a:pt x="15" y="17"/>
                </a:cubicBezTo>
                <a:cubicBezTo>
                  <a:pt x="16" y="19"/>
                  <a:pt x="16" y="19"/>
                  <a:pt x="15" y="22"/>
                </a:cubicBezTo>
                <a:cubicBezTo>
                  <a:pt x="13" y="20"/>
                  <a:pt x="12" y="18"/>
                  <a:pt x="10" y="18"/>
                </a:cubicBezTo>
                <a:cubicBezTo>
                  <a:pt x="10" y="19"/>
                  <a:pt x="10" y="19"/>
                  <a:pt x="10" y="20"/>
                </a:cubicBezTo>
                <a:cubicBezTo>
                  <a:pt x="9" y="20"/>
                  <a:pt x="8" y="20"/>
                  <a:pt x="7" y="20"/>
                </a:cubicBezTo>
                <a:cubicBezTo>
                  <a:pt x="7" y="21"/>
                  <a:pt x="11" y="21"/>
                  <a:pt x="11" y="23"/>
                </a:cubicBezTo>
                <a:cubicBezTo>
                  <a:pt x="14" y="30"/>
                  <a:pt x="6" y="33"/>
                  <a:pt x="2" y="29"/>
                </a:cubicBezTo>
                <a:cubicBezTo>
                  <a:pt x="0" y="26"/>
                  <a:pt x="0" y="22"/>
                  <a:pt x="2" y="20"/>
                </a:cubicBezTo>
                <a:cubicBezTo>
                  <a:pt x="7" y="16"/>
                  <a:pt x="8" y="14"/>
                  <a:pt x="11" y="11"/>
                </a:cubicBezTo>
                <a:cubicBezTo>
                  <a:pt x="14" y="7"/>
                  <a:pt x="18" y="10"/>
                  <a:pt x="19" y="13"/>
                </a:cubicBezTo>
                <a:cubicBezTo>
                  <a:pt x="23" y="22"/>
                  <a:pt x="29" y="26"/>
                  <a:pt x="36" y="27"/>
                </a:cubicBezTo>
                <a:cubicBezTo>
                  <a:pt x="44" y="29"/>
                  <a:pt x="53" y="25"/>
                  <a:pt x="63" y="21"/>
                </a:cubicBezTo>
                <a:cubicBezTo>
                  <a:pt x="67" y="20"/>
                  <a:pt x="68" y="19"/>
                  <a:pt x="69" y="22"/>
                </a:cubicBezTo>
                <a:cubicBezTo>
                  <a:pt x="70" y="20"/>
                  <a:pt x="69" y="19"/>
                  <a:pt x="69" y="19"/>
                </a:cubicBezTo>
                <a:cubicBezTo>
                  <a:pt x="70" y="17"/>
                  <a:pt x="73" y="17"/>
                  <a:pt x="73" y="19"/>
                </a:cubicBezTo>
                <a:cubicBezTo>
                  <a:pt x="74" y="18"/>
                  <a:pt x="74" y="17"/>
                  <a:pt x="74" y="17"/>
                </a:cubicBezTo>
                <a:cubicBezTo>
                  <a:pt x="76" y="14"/>
                  <a:pt x="78" y="16"/>
                  <a:pt x="78" y="17"/>
                </a:cubicBezTo>
                <a:cubicBezTo>
                  <a:pt x="80" y="16"/>
                  <a:pt x="79" y="14"/>
                  <a:pt x="79" y="14"/>
                </a:cubicBezTo>
                <a:cubicBezTo>
                  <a:pt x="80" y="13"/>
                  <a:pt x="81" y="13"/>
                  <a:pt x="82" y="12"/>
                </a:cubicBezTo>
                <a:cubicBezTo>
                  <a:pt x="88" y="12"/>
                  <a:pt x="93" y="8"/>
                  <a:pt x="95" y="0"/>
                </a:cubicBezTo>
                <a:cubicBezTo>
                  <a:pt x="98" y="4"/>
                  <a:pt x="99" y="5"/>
                  <a:pt x="100" y="11"/>
                </a:cubicBezTo>
                <a:cubicBezTo>
                  <a:pt x="103" y="9"/>
                  <a:pt x="104" y="7"/>
                  <a:pt x="105" y="3"/>
                </a:cubicBezTo>
                <a:cubicBezTo>
                  <a:pt x="106" y="4"/>
                  <a:pt x="108" y="5"/>
                  <a:pt x="11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89" name="Freeform 1889"/>
          <p:cNvSpPr>
            <a:spLocks/>
          </p:cNvSpPr>
          <p:nvPr/>
        </p:nvSpPr>
        <p:spPr bwMode="auto">
          <a:xfrm>
            <a:off x="379413" y="615950"/>
            <a:ext cx="12700" cy="7938"/>
          </a:xfrm>
          <a:custGeom>
            <a:avLst/>
            <a:gdLst>
              <a:gd name="T0" fmla="*/ 0 w 17"/>
              <a:gd name="T1" fmla="*/ 6 h 11"/>
              <a:gd name="T2" fmla="*/ 0 w 17"/>
              <a:gd name="T3" fmla="*/ 6 h 11"/>
              <a:gd name="T4" fmla="*/ 9 w 17"/>
              <a:gd name="T5" fmla="*/ 6 h 11"/>
              <a:gd name="T6" fmla="*/ 15 w 17"/>
              <a:gd name="T7" fmla="*/ 0 h 11"/>
              <a:gd name="T8" fmla="*/ 10 w 17"/>
              <a:gd name="T9" fmla="*/ 9 h 11"/>
              <a:gd name="T10" fmla="*/ 0 w 17"/>
              <a:gd name="T11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" h="11">
                <a:moveTo>
                  <a:pt x="0" y="6"/>
                </a:moveTo>
                <a:lnTo>
                  <a:pt x="0" y="6"/>
                </a:lnTo>
                <a:cubicBezTo>
                  <a:pt x="1" y="7"/>
                  <a:pt x="6" y="8"/>
                  <a:pt x="9" y="6"/>
                </a:cubicBezTo>
                <a:cubicBezTo>
                  <a:pt x="13" y="5"/>
                  <a:pt x="15" y="2"/>
                  <a:pt x="15" y="0"/>
                </a:cubicBezTo>
                <a:cubicBezTo>
                  <a:pt x="17" y="3"/>
                  <a:pt x="14" y="7"/>
                  <a:pt x="10" y="9"/>
                </a:cubicBezTo>
                <a:cubicBezTo>
                  <a:pt x="7" y="11"/>
                  <a:pt x="1" y="11"/>
                  <a:pt x="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90" name="Freeform 1890"/>
          <p:cNvSpPr>
            <a:spLocks/>
          </p:cNvSpPr>
          <p:nvPr/>
        </p:nvSpPr>
        <p:spPr bwMode="auto">
          <a:xfrm>
            <a:off x="377826" y="604838"/>
            <a:ext cx="11113" cy="15875"/>
          </a:xfrm>
          <a:custGeom>
            <a:avLst/>
            <a:gdLst>
              <a:gd name="T0" fmla="*/ 8 w 17"/>
              <a:gd name="T1" fmla="*/ 0 h 21"/>
              <a:gd name="T2" fmla="*/ 8 w 17"/>
              <a:gd name="T3" fmla="*/ 0 h 21"/>
              <a:gd name="T4" fmla="*/ 14 w 17"/>
              <a:gd name="T5" fmla="*/ 8 h 21"/>
              <a:gd name="T6" fmla="*/ 12 w 17"/>
              <a:gd name="T7" fmla="*/ 19 h 21"/>
              <a:gd name="T8" fmla="*/ 1 w 17"/>
              <a:gd name="T9" fmla="*/ 14 h 21"/>
              <a:gd name="T10" fmla="*/ 0 w 17"/>
              <a:gd name="T11" fmla="*/ 3 h 21"/>
              <a:gd name="T12" fmla="*/ 6 w 17"/>
              <a:gd name="T13" fmla="*/ 7 h 21"/>
              <a:gd name="T14" fmla="*/ 8 w 17"/>
              <a:gd name="T1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" h="21">
                <a:moveTo>
                  <a:pt x="8" y="0"/>
                </a:moveTo>
                <a:lnTo>
                  <a:pt x="8" y="0"/>
                </a:lnTo>
                <a:cubicBezTo>
                  <a:pt x="9" y="4"/>
                  <a:pt x="12" y="5"/>
                  <a:pt x="14" y="8"/>
                </a:cubicBezTo>
                <a:cubicBezTo>
                  <a:pt x="17" y="12"/>
                  <a:pt x="16" y="17"/>
                  <a:pt x="12" y="19"/>
                </a:cubicBezTo>
                <a:cubicBezTo>
                  <a:pt x="8" y="21"/>
                  <a:pt x="3" y="19"/>
                  <a:pt x="1" y="14"/>
                </a:cubicBezTo>
                <a:cubicBezTo>
                  <a:pt x="0" y="11"/>
                  <a:pt x="3" y="8"/>
                  <a:pt x="0" y="3"/>
                </a:cubicBezTo>
                <a:cubicBezTo>
                  <a:pt x="2" y="6"/>
                  <a:pt x="5" y="7"/>
                  <a:pt x="6" y="7"/>
                </a:cubicBezTo>
                <a:cubicBezTo>
                  <a:pt x="7" y="6"/>
                  <a:pt x="8" y="2"/>
                  <a:pt x="8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91" name="Freeform 1891"/>
          <p:cNvSpPr>
            <a:spLocks/>
          </p:cNvSpPr>
          <p:nvPr/>
        </p:nvSpPr>
        <p:spPr bwMode="auto">
          <a:xfrm>
            <a:off x="377826" y="604838"/>
            <a:ext cx="3175" cy="3175"/>
          </a:xfrm>
          <a:custGeom>
            <a:avLst/>
            <a:gdLst>
              <a:gd name="T0" fmla="*/ 4 w 4"/>
              <a:gd name="T1" fmla="*/ 0 h 3"/>
              <a:gd name="T2" fmla="*/ 4 w 4"/>
              <a:gd name="T3" fmla="*/ 0 h 3"/>
              <a:gd name="T4" fmla="*/ 4 w 4"/>
              <a:gd name="T5" fmla="*/ 3 h 3"/>
              <a:gd name="T6" fmla="*/ 0 w 4"/>
              <a:gd name="T7" fmla="*/ 1 h 3"/>
              <a:gd name="T8" fmla="*/ 4 w 4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">
                <a:moveTo>
                  <a:pt x="4" y="0"/>
                </a:moveTo>
                <a:lnTo>
                  <a:pt x="4" y="0"/>
                </a:lnTo>
                <a:cubicBezTo>
                  <a:pt x="4" y="1"/>
                  <a:pt x="4" y="2"/>
                  <a:pt x="4" y="3"/>
                </a:cubicBezTo>
                <a:cubicBezTo>
                  <a:pt x="2" y="3"/>
                  <a:pt x="1" y="2"/>
                  <a:pt x="0" y="1"/>
                </a:cubicBezTo>
                <a:cubicBezTo>
                  <a:pt x="2" y="1"/>
                  <a:pt x="3" y="0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92" name="Freeform 1892"/>
          <p:cNvSpPr>
            <a:spLocks/>
          </p:cNvSpPr>
          <p:nvPr/>
        </p:nvSpPr>
        <p:spPr bwMode="auto">
          <a:xfrm>
            <a:off x="347663" y="534988"/>
            <a:ext cx="31750" cy="66675"/>
          </a:xfrm>
          <a:custGeom>
            <a:avLst/>
            <a:gdLst>
              <a:gd name="T0" fmla="*/ 0 w 46"/>
              <a:gd name="T1" fmla="*/ 1 h 93"/>
              <a:gd name="T2" fmla="*/ 0 w 46"/>
              <a:gd name="T3" fmla="*/ 1 h 93"/>
              <a:gd name="T4" fmla="*/ 3 w 46"/>
              <a:gd name="T5" fmla="*/ 0 h 93"/>
              <a:gd name="T6" fmla="*/ 45 w 46"/>
              <a:gd name="T7" fmla="*/ 87 h 93"/>
              <a:gd name="T8" fmla="*/ 43 w 46"/>
              <a:gd name="T9" fmla="*/ 92 h 93"/>
              <a:gd name="T10" fmla="*/ 37 w 46"/>
              <a:gd name="T11" fmla="*/ 90 h 93"/>
              <a:gd name="T12" fmla="*/ 0 w 46"/>
              <a:gd name="T13" fmla="*/ 1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93">
                <a:moveTo>
                  <a:pt x="0" y="1"/>
                </a:moveTo>
                <a:lnTo>
                  <a:pt x="0" y="1"/>
                </a:lnTo>
                <a:lnTo>
                  <a:pt x="3" y="0"/>
                </a:lnTo>
                <a:lnTo>
                  <a:pt x="45" y="87"/>
                </a:lnTo>
                <a:cubicBezTo>
                  <a:pt x="46" y="89"/>
                  <a:pt x="45" y="91"/>
                  <a:pt x="43" y="92"/>
                </a:cubicBezTo>
                <a:cubicBezTo>
                  <a:pt x="41" y="93"/>
                  <a:pt x="38" y="92"/>
                  <a:pt x="37" y="9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93" name="Freeform 1893"/>
          <p:cNvSpPr>
            <a:spLocks/>
          </p:cNvSpPr>
          <p:nvPr/>
        </p:nvSpPr>
        <p:spPr bwMode="auto">
          <a:xfrm>
            <a:off x="411163" y="679450"/>
            <a:ext cx="4763" cy="1588"/>
          </a:xfrm>
          <a:custGeom>
            <a:avLst/>
            <a:gdLst>
              <a:gd name="T0" fmla="*/ 5 w 5"/>
              <a:gd name="T1" fmla="*/ 0 h 3"/>
              <a:gd name="T2" fmla="*/ 5 w 5"/>
              <a:gd name="T3" fmla="*/ 0 h 3"/>
              <a:gd name="T4" fmla="*/ 4 w 5"/>
              <a:gd name="T5" fmla="*/ 3 h 3"/>
              <a:gd name="T6" fmla="*/ 0 w 5"/>
              <a:gd name="T7" fmla="*/ 2 h 3"/>
              <a:gd name="T8" fmla="*/ 5 w 5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">
                <a:moveTo>
                  <a:pt x="5" y="0"/>
                </a:moveTo>
                <a:lnTo>
                  <a:pt x="5" y="0"/>
                </a:lnTo>
                <a:cubicBezTo>
                  <a:pt x="5" y="1"/>
                  <a:pt x="4" y="2"/>
                  <a:pt x="4" y="3"/>
                </a:cubicBezTo>
                <a:cubicBezTo>
                  <a:pt x="3" y="3"/>
                  <a:pt x="1" y="3"/>
                  <a:pt x="0" y="2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94" name="Freeform 1894"/>
          <p:cNvSpPr>
            <a:spLocks/>
          </p:cNvSpPr>
          <p:nvPr/>
        </p:nvSpPr>
        <p:spPr bwMode="auto">
          <a:xfrm>
            <a:off x="373063" y="598488"/>
            <a:ext cx="9525" cy="6350"/>
          </a:xfrm>
          <a:custGeom>
            <a:avLst/>
            <a:gdLst>
              <a:gd name="T0" fmla="*/ 0 w 13"/>
              <a:gd name="T1" fmla="*/ 5 h 9"/>
              <a:gd name="T2" fmla="*/ 0 w 13"/>
              <a:gd name="T3" fmla="*/ 5 h 9"/>
              <a:gd name="T4" fmla="*/ 7 w 13"/>
              <a:gd name="T5" fmla="*/ 6 h 9"/>
              <a:gd name="T6" fmla="*/ 11 w 13"/>
              <a:gd name="T7" fmla="*/ 0 h 9"/>
              <a:gd name="T8" fmla="*/ 8 w 13"/>
              <a:gd name="T9" fmla="*/ 8 h 9"/>
              <a:gd name="T10" fmla="*/ 0 w 13"/>
              <a:gd name="T11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9">
                <a:moveTo>
                  <a:pt x="0" y="5"/>
                </a:moveTo>
                <a:lnTo>
                  <a:pt x="0" y="5"/>
                </a:lnTo>
                <a:cubicBezTo>
                  <a:pt x="1" y="7"/>
                  <a:pt x="4" y="7"/>
                  <a:pt x="7" y="6"/>
                </a:cubicBezTo>
                <a:cubicBezTo>
                  <a:pt x="10" y="4"/>
                  <a:pt x="11" y="2"/>
                  <a:pt x="11" y="0"/>
                </a:cubicBezTo>
                <a:cubicBezTo>
                  <a:pt x="13" y="3"/>
                  <a:pt x="11" y="7"/>
                  <a:pt x="8" y="8"/>
                </a:cubicBezTo>
                <a:cubicBezTo>
                  <a:pt x="5" y="9"/>
                  <a:pt x="0" y="9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95" name="Freeform 1895"/>
          <p:cNvSpPr>
            <a:spLocks/>
          </p:cNvSpPr>
          <p:nvPr/>
        </p:nvSpPr>
        <p:spPr bwMode="auto">
          <a:xfrm>
            <a:off x="406401" y="657225"/>
            <a:ext cx="3175" cy="3175"/>
          </a:xfrm>
          <a:custGeom>
            <a:avLst/>
            <a:gdLst>
              <a:gd name="T0" fmla="*/ 2 w 3"/>
              <a:gd name="T1" fmla="*/ 0 h 4"/>
              <a:gd name="T2" fmla="*/ 2 w 3"/>
              <a:gd name="T3" fmla="*/ 0 h 4"/>
              <a:gd name="T4" fmla="*/ 2 w 3"/>
              <a:gd name="T5" fmla="*/ 4 h 4"/>
              <a:gd name="T6" fmla="*/ 0 w 3"/>
              <a:gd name="T7" fmla="*/ 3 h 4"/>
              <a:gd name="T8" fmla="*/ 2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3"/>
                  <a:pt x="2" y="4"/>
                </a:cubicBezTo>
                <a:cubicBezTo>
                  <a:pt x="2" y="4"/>
                  <a:pt x="1" y="3"/>
                  <a:pt x="0" y="3"/>
                </a:cubicBezTo>
                <a:cubicBezTo>
                  <a:pt x="1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96" name="Freeform 1896"/>
          <p:cNvSpPr>
            <a:spLocks/>
          </p:cNvSpPr>
          <p:nvPr/>
        </p:nvSpPr>
        <p:spPr bwMode="auto">
          <a:xfrm>
            <a:off x="392113" y="660400"/>
            <a:ext cx="3175" cy="1588"/>
          </a:xfrm>
          <a:custGeom>
            <a:avLst/>
            <a:gdLst>
              <a:gd name="T0" fmla="*/ 0 w 5"/>
              <a:gd name="T1" fmla="*/ 0 h 4"/>
              <a:gd name="T2" fmla="*/ 0 w 5"/>
              <a:gd name="T3" fmla="*/ 0 h 4"/>
              <a:gd name="T4" fmla="*/ 4 w 5"/>
              <a:gd name="T5" fmla="*/ 2 h 4"/>
              <a:gd name="T6" fmla="*/ 5 w 5"/>
              <a:gd name="T7" fmla="*/ 4 h 4"/>
              <a:gd name="T8" fmla="*/ 0 w 5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">
                <a:moveTo>
                  <a:pt x="0" y="0"/>
                </a:moveTo>
                <a:lnTo>
                  <a:pt x="0" y="0"/>
                </a:lnTo>
                <a:cubicBezTo>
                  <a:pt x="2" y="0"/>
                  <a:pt x="4" y="2"/>
                  <a:pt x="4" y="2"/>
                </a:cubicBezTo>
                <a:cubicBezTo>
                  <a:pt x="4" y="3"/>
                  <a:pt x="5" y="4"/>
                  <a:pt x="5" y="4"/>
                </a:cubicBezTo>
                <a:cubicBezTo>
                  <a:pt x="4" y="4"/>
                  <a:pt x="0" y="2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97" name="Freeform 1897"/>
          <p:cNvSpPr>
            <a:spLocks/>
          </p:cNvSpPr>
          <p:nvPr/>
        </p:nvSpPr>
        <p:spPr bwMode="auto">
          <a:xfrm>
            <a:off x="403226" y="666750"/>
            <a:ext cx="12700" cy="9525"/>
          </a:xfrm>
          <a:custGeom>
            <a:avLst/>
            <a:gdLst>
              <a:gd name="T0" fmla="*/ 0 w 19"/>
              <a:gd name="T1" fmla="*/ 7 h 12"/>
              <a:gd name="T2" fmla="*/ 0 w 19"/>
              <a:gd name="T3" fmla="*/ 7 h 12"/>
              <a:gd name="T4" fmla="*/ 10 w 19"/>
              <a:gd name="T5" fmla="*/ 7 h 12"/>
              <a:gd name="T6" fmla="*/ 16 w 19"/>
              <a:gd name="T7" fmla="*/ 0 h 12"/>
              <a:gd name="T8" fmla="*/ 12 w 19"/>
              <a:gd name="T9" fmla="*/ 10 h 12"/>
              <a:gd name="T10" fmla="*/ 0 w 19"/>
              <a:gd name="T11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12">
                <a:moveTo>
                  <a:pt x="0" y="7"/>
                </a:moveTo>
                <a:lnTo>
                  <a:pt x="0" y="7"/>
                </a:lnTo>
                <a:cubicBezTo>
                  <a:pt x="1" y="8"/>
                  <a:pt x="6" y="9"/>
                  <a:pt x="10" y="7"/>
                </a:cubicBezTo>
                <a:cubicBezTo>
                  <a:pt x="15" y="5"/>
                  <a:pt x="16" y="2"/>
                  <a:pt x="16" y="0"/>
                </a:cubicBezTo>
                <a:cubicBezTo>
                  <a:pt x="19" y="4"/>
                  <a:pt x="16" y="8"/>
                  <a:pt x="12" y="10"/>
                </a:cubicBezTo>
                <a:cubicBezTo>
                  <a:pt x="8" y="12"/>
                  <a:pt x="1" y="12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98" name="Freeform 1898"/>
          <p:cNvSpPr>
            <a:spLocks/>
          </p:cNvSpPr>
          <p:nvPr/>
        </p:nvSpPr>
        <p:spPr bwMode="auto">
          <a:xfrm>
            <a:off x="461963" y="633413"/>
            <a:ext cx="12700" cy="4763"/>
          </a:xfrm>
          <a:custGeom>
            <a:avLst/>
            <a:gdLst>
              <a:gd name="T0" fmla="*/ 16 w 18"/>
              <a:gd name="T1" fmla="*/ 0 h 6"/>
              <a:gd name="T2" fmla="*/ 16 w 18"/>
              <a:gd name="T3" fmla="*/ 0 h 6"/>
              <a:gd name="T4" fmla="*/ 17 w 18"/>
              <a:gd name="T5" fmla="*/ 4 h 6"/>
              <a:gd name="T6" fmla="*/ 0 w 18"/>
              <a:gd name="T7" fmla="*/ 4 h 6"/>
              <a:gd name="T8" fmla="*/ 16 w 18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6">
                <a:moveTo>
                  <a:pt x="16" y="0"/>
                </a:moveTo>
                <a:lnTo>
                  <a:pt x="16" y="0"/>
                </a:lnTo>
                <a:cubicBezTo>
                  <a:pt x="18" y="1"/>
                  <a:pt x="18" y="3"/>
                  <a:pt x="17" y="4"/>
                </a:cubicBezTo>
                <a:cubicBezTo>
                  <a:pt x="15" y="6"/>
                  <a:pt x="9" y="4"/>
                  <a:pt x="0" y="4"/>
                </a:cubicBezTo>
                <a:cubicBezTo>
                  <a:pt x="6" y="2"/>
                  <a:pt x="16" y="6"/>
                  <a:pt x="16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99" name="Freeform 1899"/>
          <p:cNvSpPr>
            <a:spLocks/>
          </p:cNvSpPr>
          <p:nvPr/>
        </p:nvSpPr>
        <p:spPr bwMode="auto">
          <a:xfrm>
            <a:off x="458788" y="633413"/>
            <a:ext cx="0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0 w 1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2"/>
                  <a:pt x="0" y="2"/>
                </a:cubicBezTo>
                <a:cubicBezTo>
                  <a:pt x="0" y="2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00" name="Freeform 1900"/>
          <p:cNvSpPr>
            <a:spLocks/>
          </p:cNvSpPr>
          <p:nvPr/>
        </p:nvSpPr>
        <p:spPr bwMode="auto">
          <a:xfrm>
            <a:off x="455613" y="633413"/>
            <a:ext cx="1588" cy="3175"/>
          </a:xfrm>
          <a:custGeom>
            <a:avLst/>
            <a:gdLst>
              <a:gd name="T0" fmla="*/ 0 w 2"/>
              <a:gd name="T1" fmla="*/ 0 h 4"/>
              <a:gd name="T2" fmla="*/ 0 w 2"/>
              <a:gd name="T3" fmla="*/ 0 h 4"/>
              <a:gd name="T4" fmla="*/ 0 w 2"/>
              <a:gd name="T5" fmla="*/ 4 h 4"/>
              <a:gd name="T6" fmla="*/ 0 w 2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4">
                <a:moveTo>
                  <a:pt x="0" y="0"/>
                </a:moveTo>
                <a:lnTo>
                  <a:pt x="0" y="0"/>
                </a:lnTo>
                <a:cubicBezTo>
                  <a:pt x="2" y="1"/>
                  <a:pt x="2" y="3"/>
                  <a:pt x="0" y="4"/>
                </a:cubicBezTo>
                <a:cubicBezTo>
                  <a:pt x="1" y="3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01" name="Freeform 1901"/>
          <p:cNvSpPr>
            <a:spLocks/>
          </p:cNvSpPr>
          <p:nvPr/>
        </p:nvSpPr>
        <p:spPr bwMode="auto">
          <a:xfrm>
            <a:off x="468313" y="630238"/>
            <a:ext cx="4763" cy="4763"/>
          </a:xfrm>
          <a:custGeom>
            <a:avLst/>
            <a:gdLst>
              <a:gd name="T0" fmla="*/ 3 w 7"/>
              <a:gd name="T1" fmla="*/ 0 h 7"/>
              <a:gd name="T2" fmla="*/ 3 w 7"/>
              <a:gd name="T3" fmla="*/ 0 h 7"/>
              <a:gd name="T4" fmla="*/ 0 w 7"/>
              <a:gd name="T5" fmla="*/ 5 h 7"/>
              <a:gd name="T6" fmla="*/ 3 w 7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7">
                <a:moveTo>
                  <a:pt x="3" y="0"/>
                </a:moveTo>
                <a:lnTo>
                  <a:pt x="3" y="0"/>
                </a:lnTo>
                <a:cubicBezTo>
                  <a:pt x="7" y="4"/>
                  <a:pt x="4" y="7"/>
                  <a:pt x="0" y="5"/>
                </a:cubicBezTo>
                <a:cubicBezTo>
                  <a:pt x="4" y="4"/>
                  <a:pt x="4" y="2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02" name="Freeform 1902"/>
          <p:cNvSpPr>
            <a:spLocks/>
          </p:cNvSpPr>
          <p:nvPr/>
        </p:nvSpPr>
        <p:spPr bwMode="auto">
          <a:xfrm>
            <a:off x="384176" y="614363"/>
            <a:ext cx="3175" cy="3175"/>
          </a:xfrm>
          <a:custGeom>
            <a:avLst/>
            <a:gdLst>
              <a:gd name="T0" fmla="*/ 3 w 4"/>
              <a:gd name="T1" fmla="*/ 0 h 6"/>
              <a:gd name="T2" fmla="*/ 3 w 4"/>
              <a:gd name="T3" fmla="*/ 0 h 6"/>
              <a:gd name="T4" fmla="*/ 3 w 4"/>
              <a:gd name="T5" fmla="*/ 4 h 6"/>
              <a:gd name="T6" fmla="*/ 0 w 4"/>
              <a:gd name="T7" fmla="*/ 6 h 6"/>
              <a:gd name="T8" fmla="*/ 3 w 4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6">
                <a:moveTo>
                  <a:pt x="3" y="0"/>
                </a:moveTo>
                <a:lnTo>
                  <a:pt x="3" y="0"/>
                </a:lnTo>
                <a:cubicBezTo>
                  <a:pt x="4" y="1"/>
                  <a:pt x="4" y="3"/>
                  <a:pt x="3" y="4"/>
                </a:cubicBezTo>
                <a:cubicBezTo>
                  <a:pt x="3" y="5"/>
                  <a:pt x="1" y="6"/>
                  <a:pt x="0" y="6"/>
                </a:cubicBezTo>
                <a:cubicBezTo>
                  <a:pt x="1" y="5"/>
                  <a:pt x="3" y="3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03" name="Freeform 1903"/>
          <p:cNvSpPr>
            <a:spLocks/>
          </p:cNvSpPr>
          <p:nvPr/>
        </p:nvSpPr>
        <p:spPr bwMode="auto">
          <a:xfrm>
            <a:off x="409576" y="671513"/>
            <a:ext cx="3175" cy="3175"/>
          </a:xfrm>
          <a:custGeom>
            <a:avLst/>
            <a:gdLst>
              <a:gd name="T0" fmla="*/ 5 w 5"/>
              <a:gd name="T1" fmla="*/ 0 h 4"/>
              <a:gd name="T2" fmla="*/ 5 w 5"/>
              <a:gd name="T3" fmla="*/ 0 h 4"/>
              <a:gd name="T4" fmla="*/ 0 w 5"/>
              <a:gd name="T5" fmla="*/ 3 h 4"/>
              <a:gd name="T6" fmla="*/ 5 w 5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4">
                <a:moveTo>
                  <a:pt x="5" y="0"/>
                </a:moveTo>
                <a:lnTo>
                  <a:pt x="5" y="0"/>
                </a:lnTo>
                <a:cubicBezTo>
                  <a:pt x="5" y="2"/>
                  <a:pt x="2" y="4"/>
                  <a:pt x="0" y="3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04" name="Freeform 1904"/>
          <p:cNvSpPr>
            <a:spLocks/>
          </p:cNvSpPr>
          <p:nvPr/>
        </p:nvSpPr>
        <p:spPr bwMode="auto">
          <a:xfrm>
            <a:off x="342901" y="528638"/>
            <a:ext cx="7938" cy="4763"/>
          </a:xfrm>
          <a:custGeom>
            <a:avLst/>
            <a:gdLst>
              <a:gd name="T0" fmla="*/ 1 w 9"/>
              <a:gd name="T1" fmla="*/ 5 h 7"/>
              <a:gd name="T2" fmla="*/ 1 w 9"/>
              <a:gd name="T3" fmla="*/ 5 h 7"/>
              <a:gd name="T4" fmla="*/ 1 w 9"/>
              <a:gd name="T5" fmla="*/ 3 h 7"/>
              <a:gd name="T6" fmla="*/ 7 w 9"/>
              <a:gd name="T7" fmla="*/ 0 h 7"/>
              <a:gd name="T8" fmla="*/ 8 w 9"/>
              <a:gd name="T9" fmla="*/ 2 h 7"/>
              <a:gd name="T10" fmla="*/ 6 w 9"/>
              <a:gd name="T11" fmla="*/ 6 h 7"/>
              <a:gd name="T12" fmla="*/ 1 w 9"/>
              <a:gd name="T13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7">
                <a:moveTo>
                  <a:pt x="1" y="5"/>
                </a:moveTo>
                <a:lnTo>
                  <a:pt x="1" y="5"/>
                </a:lnTo>
                <a:cubicBezTo>
                  <a:pt x="0" y="5"/>
                  <a:pt x="0" y="4"/>
                  <a:pt x="1" y="3"/>
                </a:cubicBezTo>
                <a:cubicBezTo>
                  <a:pt x="3" y="3"/>
                  <a:pt x="5" y="2"/>
                  <a:pt x="7" y="0"/>
                </a:cubicBezTo>
                <a:cubicBezTo>
                  <a:pt x="7" y="0"/>
                  <a:pt x="8" y="1"/>
                  <a:pt x="8" y="2"/>
                </a:cubicBezTo>
                <a:cubicBezTo>
                  <a:pt x="9" y="3"/>
                  <a:pt x="8" y="5"/>
                  <a:pt x="6" y="6"/>
                </a:cubicBezTo>
                <a:cubicBezTo>
                  <a:pt x="4" y="7"/>
                  <a:pt x="1" y="7"/>
                  <a:pt x="1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05" name="Freeform 1905"/>
          <p:cNvSpPr>
            <a:spLocks/>
          </p:cNvSpPr>
          <p:nvPr/>
        </p:nvSpPr>
        <p:spPr bwMode="auto">
          <a:xfrm>
            <a:off x="341313" y="492125"/>
            <a:ext cx="7938" cy="22225"/>
          </a:xfrm>
          <a:custGeom>
            <a:avLst/>
            <a:gdLst>
              <a:gd name="T0" fmla="*/ 6 w 12"/>
              <a:gd name="T1" fmla="*/ 0 h 29"/>
              <a:gd name="T2" fmla="*/ 6 w 12"/>
              <a:gd name="T3" fmla="*/ 0 h 29"/>
              <a:gd name="T4" fmla="*/ 8 w 12"/>
              <a:gd name="T5" fmla="*/ 3 h 29"/>
              <a:gd name="T6" fmla="*/ 5 w 12"/>
              <a:gd name="T7" fmla="*/ 9 h 29"/>
              <a:gd name="T8" fmla="*/ 9 w 12"/>
              <a:gd name="T9" fmla="*/ 4 h 29"/>
              <a:gd name="T10" fmla="*/ 10 w 12"/>
              <a:gd name="T11" fmla="*/ 6 h 29"/>
              <a:gd name="T12" fmla="*/ 6 w 12"/>
              <a:gd name="T13" fmla="*/ 12 h 29"/>
              <a:gd name="T14" fmla="*/ 11 w 12"/>
              <a:gd name="T15" fmla="*/ 7 h 29"/>
              <a:gd name="T16" fmla="*/ 12 w 12"/>
              <a:gd name="T17" fmla="*/ 9 h 29"/>
              <a:gd name="T18" fmla="*/ 12 w 12"/>
              <a:gd name="T19" fmla="*/ 10 h 29"/>
              <a:gd name="T20" fmla="*/ 7 w 12"/>
              <a:gd name="T21" fmla="*/ 14 h 29"/>
              <a:gd name="T22" fmla="*/ 12 w 12"/>
              <a:gd name="T23" fmla="*/ 12 h 29"/>
              <a:gd name="T24" fmla="*/ 12 w 12"/>
              <a:gd name="T25" fmla="*/ 15 h 29"/>
              <a:gd name="T26" fmla="*/ 7 w 12"/>
              <a:gd name="T27" fmla="*/ 17 h 29"/>
              <a:gd name="T28" fmla="*/ 12 w 12"/>
              <a:gd name="T29" fmla="*/ 16 h 29"/>
              <a:gd name="T30" fmla="*/ 11 w 12"/>
              <a:gd name="T31" fmla="*/ 18 h 29"/>
              <a:gd name="T32" fmla="*/ 6 w 12"/>
              <a:gd name="T33" fmla="*/ 19 h 29"/>
              <a:gd name="T34" fmla="*/ 10 w 12"/>
              <a:gd name="T35" fmla="*/ 20 h 29"/>
              <a:gd name="T36" fmla="*/ 10 w 12"/>
              <a:gd name="T37" fmla="*/ 21 h 29"/>
              <a:gd name="T38" fmla="*/ 4 w 12"/>
              <a:gd name="T39" fmla="*/ 21 h 29"/>
              <a:gd name="T40" fmla="*/ 9 w 12"/>
              <a:gd name="T41" fmla="*/ 23 h 29"/>
              <a:gd name="T42" fmla="*/ 7 w 12"/>
              <a:gd name="T43" fmla="*/ 24 h 29"/>
              <a:gd name="T44" fmla="*/ 2 w 12"/>
              <a:gd name="T45" fmla="*/ 29 h 29"/>
              <a:gd name="T46" fmla="*/ 0 w 12"/>
              <a:gd name="T47" fmla="*/ 28 h 29"/>
              <a:gd name="T48" fmla="*/ 2 w 12"/>
              <a:gd name="T49" fmla="*/ 24 h 29"/>
              <a:gd name="T50" fmla="*/ 0 w 12"/>
              <a:gd name="T51" fmla="*/ 19 h 29"/>
              <a:gd name="T52" fmla="*/ 0 w 12"/>
              <a:gd name="T53" fmla="*/ 19 h 29"/>
              <a:gd name="T54" fmla="*/ 3 w 12"/>
              <a:gd name="T55" fmla="*/ 19 h 29"/>
              <a:gd name="T56" fmla="*/ 2 w 12"/>
              <a:gd name="T57" fmla="*/ 10 h 29"/>
              <a:gd name="T58" fmla="*/ 6 w 12"/>
              <a:gd name="T5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" h="29">
                <a:moveTo>
                  <a:pt x="6" y="0"/>
                </a:moveTo>
                <a:lnTo>
                  <a:pt x="6" y="0"/>
                </a:lnTo>
                <a:cubicBezTo>
                  <a:pt x="6" y="0"/>
                  <a:pt x="6" y="1"/>
                  <a:pt x="8" y="3"/>
                </a:cubicBezTo>
                <a:lnTo>
                  <a:pt x="5" y="9"/>
                </a:lnTo>
                <a:lnTo>
                  <a:pt x="9" y="4"/>
                </a:lnTo>
                <a:cubicBezTo>
                  <a:pt x="9" y="4"/>
                  <a:pt x="9" y="5"/>
                  <a:pt x="10" y="6"/>
                </a:cubicBezTo>
                <a:lnTo>
                  <a:pt x="6" y="12"/>
                </a:lnTo>
                <a:lnTo>
                  <a:pt x="11" y="7"/>
                </a:lnTo>
                <a:cubicBezTo>
                  <a:pt x="11" y="8"/>
                  <a:pt x="11" y="9"/>
                  <a:pt x="12" y="9"/>
                </a:cubicBezTo>
                <a:cubicBezTo>
                  <a:pt x="12" y="9"/>
                  <a:pt x="12" y="10"/>
                  <a:pt x="12" y="10"/>
                </a:cubicBezTo>
                <a:lnTo>
                  <a:pt x="7" y="14"/>
                </a:lnTo>
                <a:lnTo>
                  <a:pt x="12" y="12"/>
                </a:lnTo>
                <a:cubicBezTo>
                  <a:pt x="12" y="13"/>
                  <a:pt x="12" y="14"/>
                  <a:pt x="12" y="15"/>
                </a:cubicBezTo>
                <a:lnTo>
                  <a:pt x="7" y="17"/>
                </a:lnTo>
                <a:lnTo>
                  <a:pt x="12" y="16"/>
                </a:lnTo>
                <a:cubicBezTo>
                  <a:pt x="11" y="17"/>
                  <a:pt x="11" y="18"/>
                  <a:pt x="11" y="18"/>
                </a:cubicBezTo>
                <a:lnTo>
                  <a:pt x="6" y="19"/>
                </a:lnTo>
                <a:lnTo>
                  <a:pt x="10" y="20"/>
                </a:lnTo>
                <a:cubicBezTo>
                  <a:pt x="10" y="20"/>
                  <a:pt x="10" y="21"/>
                  <a:pt x="10" y="21"/>
                </a:cubicBezTo>
                <a:lnTo>
                  <a:pt x="4" y="21"/>
                </a:lnTo>
                <a:lnTo>
                  <a:pt x="9" y="23"/>
                </a:lnTo>
                <a:cubicBezTo>
                  <a:pt x="8" y="23"/>
                  <a:pt x="8" y="24"/>
                  <a:pt x="7" y="24"/>
                </a:cubicBezTo>
                <a:cubicBezTo>
                  <a:pt x="5" y="25"/>
                  <a:pt x="3" y="26"/>
                  <a:pt x="2" y="29"/>
                </a:cubicBezTo>
                <a:cubicBezTo>
                  <a:pt x="2" y="29"/>
                  <a:pt x="1" y="28"/>
                  <a:pt x="0" y="28"/>
                </a:cubicBezTo>
                <a:cubicBezTo>
                  <a:pt x="1" y="27"/>
                  <a:pt x="2" y="26"/>
                  <a:pt x="2" y="24"/>
                </a:cubicBezTo>
                <a:cubicBezTo>
                  <a:pt x="2" y="22"/>
                  <a:pt x="1" y="20"/>
                  <a:pt x="0" y="19"/>
                </a:cubicBezTo>
                <a:lnTo>
                  <a:pt x="0" y="19"/>
                </a:lnTo>
                <a:cubicBezTo>
                  <a:pt x="1" y="19"/>
                  <a:pt x="2" y="19"/>
                  <a:pt x="3" y="19"/>
                </a:cubicBezTo>
                <a:cubicBezTo>
                  <a:pt x="7" y="16"/>
                  <a:pt x="4" y="12"/>
                  <a:pt x="2" y="10"/>
                </a:cubicBezTo>
                <a:lnTo>
                  <a:pt x="6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06" name="Freeform 1906"/>
          <p:cNvSpPr>
            <a:spLocks/>
          </p:cNvSpPr>
          <p:nvPr/>
        </p:nvSpPr>
        <p:spPr bwMode="auto">
          <a:xfrm>
            <a:off x="327026" y="490538"/>
            <a:ext cx="4763" cy="6350"/>
          </a:xfrm>
          <a:custGeom>
            <a:avLst/>
            <a:gdLst>
              <a:gd name="T0" fmla="*/ 5 w 8"/>
              <a:gd name="T1" fmla="*/ 8 h 8"/>
              <a:gd name="T2" fmla="*/ 5 w 8"/>
              <a:gd name="T3" fmla="*/ 8 h 8"/>
              <a:gd name="T4" fmla="*/ 4 w 8"/>
              <a:gd name="T5" fmla="*/ 2 h 8"/>
              <a:gd name="T6" fmla="*/ 8 w 8"/>
              <a:gd name="T7" fmla="*/ 6 h 8"/>
              <a:gd name="T8" fmla="*/ 5 w 8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8">
                <a:moveTo>
                  <a:pt x="5" y="8"/>
                </a:moveTo>
                <a:lnTo>
                  <a:pt x="5" y="8"/>
                </a:lnTo>
                <a:cubicBezTo>
                  <a:pt x="0" y="4"/>
                  <a:pt x="4" y="3"/>
                  <a:pt x="4" y="2"/>
                </a:cubicBezTo>
                <a:cubicBezTo>
                  <a:pt x="5" y="2"/>
                  <a:pt x="8" y="0"/>
                  <a:pt x="8" y="6"/>
                </a:cubicBezTo>
                <a:lnTo>
                  <a:pt x="5" y="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07" name="Freeform 1907"/>
          <p:cNvSpPr>
            <a:spLocks/>
          </p:cNvSpPr>
          <p:nvPr/>
        </p:nvSpPr>
        <p:spPr bwMode="auto">
          <a:xfrm>
            <a:off x="319088" y="504825"/>
            <a:ext cx="17463" cy="12700"/>
          </a:xfrm>
          <a:custGeom>
            <a:avLst/>
            <a:gdLst>
              <a:gd name="T0" fmla="*/ 0 w 24"/>
              <a:gd name="T1" fmla="*/ 0 h 18"/>
              <a:gd name="T2" fmla="*/ 0 w 24"/>
              <a:gd name="T3" fmla="*/ 0 h 18"/>
              <a:gd name="T4" fmla="*/ 9 w 24"/>
              <a:gd name="T5" fmla="*/ 4 h 18"/>
              <a:gd name="T6" fmla="*/ 15 w 24"/>
              <a:gd name="T7" fmla="*/ 11 h 18"/>
              <a:gd name="T8" fmla="*/ 17 w 24"/>
              <a:gd name="T9" fmla="*/ 8 h 18"/>
              <a:gd name="T10" fmla="*/ 17 w 24"/>
              <a:gd name="T11" fmla="*/ 9 h 18"/>
              <a:gd name="T12" fmla="*/ 20 w 24"/>
              <a:gd name="T13" fmla="*/ 13 h 18"/>
              <a:gd name="T14" fmla="*/ 24 w 24"/>
              <a:gd name="T15" fmla="*/ 15 h 18"/>
              <a:gd name="T16" fmla="*/ 23 w 24"/>
              <a:gd name="T17" fmla="*/ 17 h 18"/>
              <a:gd name="T18" fmla="*/ 17 w 24"/>
              <a:gd name="T19" fmla="*/ 18 h 18"/>
              <a:gd name="T20" fmla="*/ 14 w 24"/>
              <a:gd name="T21" fmla="*/ 18 h 18"/>
              <a:gd name="T22" fmla="*/ 16 w 24"/>
              <a:gd name="T23" fmla="*/ 13 h 18"/>
              <a:gd name="T24" fmla="*/ 13 w 24"/>
              <a:gd name="T25" fmla="*/ 17 h 18"/>
              <a:gd name="T26" fmla="*/ 11 w 24"/>
              <a:gd name="T27" fmla="*/ 17 h 18"/>
              <a:gd name="T28" fmla="*/ 13 w 24"/>
              <a:gd name="T29" fmla="*/ 13 h 18"/>
              <a:gd name="T30" fmla="*/ 10 w 24"/>
              <a:gd name="T31" fmla="*/ 16 h 18"/>
              <a:gd name="T32" fmla="*/ 8 w 24"/>
              <a:gd name="T33" fmla="*/ 15 h 18"/>
              <a:gd name="T34" fmla="*/ 11 w 24"/>
              <a:gd name="T35" fmla="*/ 12 h 18"/>
              <a:gd name="T36" fmla="*/ 6 w 24"/>
              <a:gd name="T37" fmla="*/ 15 h 18"/>
              <a:gd name="T38" fmla="*/ 4 w 24"/>
              <a:gd name="T39" fmla="*/ 13 h 18"/>
              <a:gd name="T40" fmla="*/ 9 w 24"/>
              <a:gd name="T41" fmla="*/ 11 h 18"/>
              <a:gd name="T42" fmla="*/ 3 w 24"/>
              <a:gd name="T43" fmla="*/ 11 h 18"/>
              <a:gd name="T44" fmla="*/ 2 w 24"/>
              <a:gd name="T45" fmla="*/ 11 h 18"/>
              <a:gd name="T46" fmla="*/ 2 w 24"/>
              <a:gd name="T47" fmla="*/ 9 h 18"/>
              <a:gd name="T48" fmla="*/ 8 w 24"/>
              <a:gd name="T49" fmla="*/ 9 h 18"/>
              <a:gd name="T50" fmla="*/ 1 w 24"/>
              <a:gd name="T51" fmla="*/ 7 h 18"/>
              <a:gd name="T52" fmla="*/ 0 w 24"/>
              <a:gd name="T53" fmla="*/ 5 h 18"/>
              <a:gd name="T54" fmla="*/ 7 w 24"/>
              <a:gd name="T55" fmla="*/ 6 h 18"/>
              <a:gd name="T56" fmla="*/ 0 w 24"/>
              <a:gd name="T57" fmla="*/ 3 h 18"/>
              <a:gd name="T58" fmla="*/ 0 w 24"/>
              <a:gd name="T5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" h="18">
                <a:moveTo>
                  <a:pt x="0" y="0"/>
                </a:moveTo>
                <a:lnTo>
                  <a:pt x="0" y="0"/>
                </a:lnTo>
                <a:lnTo>
                  <a:pt x="9" y="4"/>
                </a:lnTo>
                <a:cubicBezTo>
                  <a:pt x="9" y="7"/>
                  <a:pt x="11" y="11"/>
                  <a:pt x="15" y="11"/>
                </a:cubicBezTo>
                <a:cubicBezTo>
                  <a:pt x="16" y="10"/>
                  <a:pt x="17" y="9"/>
                  <a:pt x="17" y="8"/>
                </a:cubicBezTo>
                <a:lnTo>
                  <a:pt x="17" y="9"/>
                </a:lnTo>
                <a:cubicBezTo>
                  <a:pt x="18" y="10"/>
                  <a:pt x="18" y="12"/>
                  <a:pt x="20" y="13"/>
                </a:cubicBezTo>
                <a:cubicBezTo>
                  <a:pt x="21" y="14"/>
                  <a:pt x="23" y="15"/>
                  <a:pt x="24" y="15"/>
                </a:cubicBezTo>
                <a:cubicBezTo>
                  <a:pt x="24" y="15"/>
                  <a:pt x="23" y="16"/>
                  <a:pt x="23" y="17"/>
                </a:cubicBezTo>
                <a:cubicBezTo>
                  <a:pt x="21" y="15"/>
                  <a:pt x="19" y="16"/>
                  <a:pt x="17" y="18"/>
                </a:cubicBezTo>
                <a:cubicBezTo>
                  <a:pt x="16" y="18"/>
                  <a:pt x="15" y="18"/>
                  <a:pt x="14" y="18"/>
                </a:cubicBezTo>
                <a:lnTo>
                  <a:pt x="16" y="13"/>
                </a:lnTo>
                <a:lnTo>
                  <a:pt x="13" y="17"/>
                </a:lnTo>
                <a:cubicBezTo>
                  <a:pt x="12" y="17"/>
                  <a:pt x="12" y="17"/>
                  <a:pt x="11" y="17"/>
                </a:cubicBezTo>
                <a:lnTo>
                  <a:pt x="13" y="13"/>
                </a:lnTo>
                <a:lnTo>
                  <a:pt x="10" y="16"/>
                </a:lnTo>
                <a:cubicBezTo>
                  <a:pt x="9" y="16"/>
                  <a:pt x="8" y="16"/>
                  <a:pt x="8" y="15"/>
                </a:cubicBezTo>
                <a:lnTo>
                  <a:pt x="11" y="12"/>
                </a:lnTo>
                <a:lnTo>
                  <a:pt x="6" y="15"/>
                </a:lnTo>
                <a:cubicBezTo>
                  <a:pt x="6" y="14"/>
                  <a:pt x="5" y="13"/>
                  <a:pt x="4" y="13"/>
                </a:cubicBezTo>
                <a:lnTo>
                  <a:pt x="9" y="11"/>
                </a:lnTo>
                <a:lnTo>
                  <a:pt x="3" y="11"/>
                </a:lnTo>
                <a:cubicBezTo>
                  <a:pt x="3" y="11"/>
                  <a:pt x="3" y="11"/>
                  <a:pt x="2" y="11"/>
                </a:cubicBezTo>
                <a:cubicBezTo>
                  <a:pt x="2" y="10"/>
                  <a:pt x="2" y="9"/>
                  <a:pt x="2" y="9"/>
                </a:cubicBezTo>
                <a:lnTo>
                  <a:pt x="8" y="9"/>
                </a:lnTo>
                <a:lnTo>
                  <a:pt x="1" y="7"/>
                </a:lnTo>
                <a:cubicBezTo>
                  <a:pt x="1" y="6"/>
                  <a:pt x="1" y="5"/>
                  <a:pt x="0" y="5"/>
                </a:cubicBezTo>
                <a:lnTo>
                  <a:pt x="7" y="6"/>
                </a:lnTo>
                <a:lnTo>
                  <a:pt x="0" y="3"/>
                </a:ln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08" name="Freeform 1908"/>
          <p:cNvSpPr>
            <a:spLocks/>
          </p:cNvSpPr>
          <p:nvPr/>
        </p:nvSpPr>
        <p:spPr bwMode="auto">
          <a:xfrm>
            <a:off x="327026" y="517525"/>
            <a:ext cx="7938" cy="4763"/>
          </a:xfrm>
          <a:custGeom>
            <a:avLst/>
            <a:gdLst>
              <a:gd name="T0" fmla="*/ 1 w 10"/>
              <a:gd name="T1" fmla="*/ 0 h 7"/>
              <a:gd name="T2" fmla="*/ 1 w 10"/>
              <a:gd name="T3" fmla="*/ 0 h 7"/>
              <a:gd name="T4" fmla="*/ 10 w 10"/>
              <a:gd name="T5" fmla="*/ 6 h 7"/>
              <a:gd name="T6" fmla="*/ 10 w 10"/>
              <a:gd name="T7" fmla="*/ 7 h 7"/>
              <a:gd name="T8" fmla="*/ 0 w 10"/>
              <a:gd name="T9" fmla="*/ 1 h 7"/>
              <a:gd name="T10" fmla="*/ 1 w 10"/>
              <a:gd name="T1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7">
                <a:moveTo>
                  <a:pt x="1" y="0"/>
                </a:moveTo>
                <a:lnTo>
                  <a:pt x="1" y="0"/>
                </a:lnTo>
                <a:lnTo>
                  <a:pt x="10" y="6"/>
                </a:lnTo>
                <a:lnTo>
                  <a:pt x="10" y="7"/>
                </a:lnTo>
                <a:lnTo>
                  <a:pt x="0" y="1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09" name="Freeform 1909"/>
          <p:cNvSpPr>
            <a:spLocks/>
          </p:cNvSpPr>
          <p:nvPr/>
        </p:nvSpPr>
        <p:spPr bwMode="auto">
          <a:xfrm>
            <a:off x="344488" y="512763"/>
            <a:ext cx="4763" cy="3175"/>
          </a:xfrm>
          <a:custGeom>
            <a:avLst/>
            <a:gdLst>
              <a:gd name="T0" fmla="*/ 1 w 5"/>
              <a:gd name="T1" fmla="*/ 3 h 5"/>
              <a:gd name="T2" fmla="*/ 1 w 5"/>
              <a:gd name="T3" fmla="*/ 3 h 5"/>
              <a:gd name="T4" fmla="*/ 2 w 5"/>
              <a:gd name="T5" fmla="*/ 0 h 5"/>
              <a:gd name="T6" fmla="*/ 4 w 5"/>
              <a:gd name="T7" fmla="*/ 1 h 5"/>
              <a:gd name="T8" fmla="*/ 3 w 5"/>
              <a:gd name="T9" fmla="*/ 4 h 5"/>
              <a:gd name="T10" fmla="*/ 1 w 5"/>
              <a:gd name="T11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1" y="3"/>
                </a:moveTo>
                <a:lnTo>
                  <a:pt x="1" y="3"/>
                </a:lnTo>
                <a:cubicBezTo>
                  <a:pt x="0" y="2"/>
                  <a:pt x="1" y="1"/>
                  <a:pt x="2" y="0"/>
                </a:cubicBezTo>
                <a:cubicBezTo>
                  <a:pt x="3" y="0"/>
                  <a:pt x="4" y="0"/>
                  <a:pt x="4" y="1"/>
                </a:cubicBezTo>
                <a:cubicBezTo>
                  <a:pt x="5" y="3"/>
                  <a:pt x="4" y="4"/>
                  <a:pt x="3" y="4"/>
                </a:cubicBezTo>
                <a:cubicBezTo>
                  <a:pt x="2" y="5"/>
                  <a:pt x="1" y="4"/>
                  <a:pt x="1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10" name="Freeform 1910"/>
          <p:cNvSpPr>
            <a:spLocks/>
          </p:cNvSpPr>
          <p:nvPr/>
        </p:nvSpPr>
        <p:spPr bwMode="auto">
          <a:xfrm>
            <a:off x="334963" y="514350"/>
            <a:ext cx="12700" cy="7938"/>
          </a:xfrm>
          <a:custGeom>
            <a:avLst/>
            <a:gdLst>
              <a:gd name="T0" fmla="*/ 9 w 19"/>
              <a:gd name="T1" fmla="*/ 0 h 13"/>
              <a:gd name="T2" fmla="*/ 9 w 19"/>
              <a:gd name="T3" fmla="*/ 0 h 13"/>
              <a:gd name="T4" fmla="*/ 11 w 19"/>
              <a:gd name="T5" fmla="*/ 1 h 13"/>
              <a:gd name="T6" fmla="*/ 19 w 19"/>
              <a:gd name="T7" fmla="*/ 4 h 13"/>
              <a:gd name="T8" fmla="*/ 15 w 19"/>
              <a:gd name="T9" fmla="*/ 7 h 13"/>
              <a:gd name="T10" fmla="*/ 8 w 19"/>
              <a:gd name="T11" fmla="*/ 4 h 13"/>
              <a:gd name="T12" fmla="*/ 5 w 19"/>
              <a:gd name="T13" fmla="*/ 11 h 13"/>
              <a:gd name="T14" fmla="*/ 0 w 19"/>
              <a:gd name="T15" fmla="*/ 12 h 13"/>
              <a:gd name="T16" fmla="*/ 3 w 19"/>
              <a:gd name="T17" fmla="*/ 5 h 13"/>
              <a:gd name="T18" fmla="*/ 4 w 19"/>
              <a:gd name="T19" fmla="*/ 2 h 13"/>
              <a:gd name="T20" fmla="*/ 5 w 19"/>
              <a:gd name="T21" fmla="*/ 2 h 13"/>
              <a:gd name="T22" fmla="*/ 6 w 19"/>
              <a:gd name="T23" fmla="*/ 2 h 13"/>
              <a:gd name="T24" fmla="*/ 7 w 19"/>
              <a:gd name="T25" fmla="*/ 3 h 13"/>
              <a:gd name="T26" fmla="*/ 7 w 19"/>
              <a:gd name="T27" fmla="*/ 2 h 13"/>
              <a:gd name="T28" fmla="*/ 8 w 19"/>
              <a:gd name="T29" fmla="*/ 0 h 13"/>
              <a:gd name="T30" fmla="*/ 9 w 19"/>
              <a:gd name="T3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13">
                <a:moveTo>
                  <a:pt x="9" y="0"/>
                </a:moveTo>
                <a:lnTo>
                  <a:pt x="9" y="0"/>
                </a:lnTo>
                <a:lnTo>
                  <a:pt x="11" y="1"/>
                </a:lnTo>
                <a:cubicBezTo>
                  <a:pt x="11" y="1"/>
                  <a:pt x="14" y="6"/>
                  <a:pt x="19" y="4"/>
                </a:cubicBezTo>
                <a:cubicBezTo>
                  <a:pt x="19" y="5"/>
                  <a:pt x="17" y="7"/>
                  <a:pt x="15" y="7"/>
                </a:cubicBezTo>
                <a:cubicBezTo>
                  <a:pt x="11" y="7"/>
                  <a:pt x="8" y="4"/>
                  <a:pt x="8" y="4"/>
                </a:cubicBezTo>
                <a:cubicBezTo>
                  <a:pt x="8" y="4"/>
                  <a:pt x="8" y="8"/>
                  <a:pt x="5" y="11"/>
                </a:cubicBezTo>
                <a:cubicBezTo>
                  <a:pt x="4" y="13"/>
                  <a:pt x="1" y="13"/>
                  <a:pt x="0" y="12"/>
                </a:cubicBezTo>
                <a:cubicBezTo>
                  <a:pt x="5" y="10"/>
                  <a:pt x="3" y="5"/>
                  <a:pt x="3" y="5"/>
                </a:cubicBezTo>
                <a:lnTo>
                  <a:pt x="4" y="2"/>
                </a:lnTo>
                <a:cubicBezTo>
                  <a:pt x="4" y="2"/>
                  <a:pt x="4" y="2"/>
                  <a:pt x="5" y="2"/>
                </a:cubicBezTo>
                <a:cubicBezTo>
                  <a:pt x="5" y="2"/>
                  <a:pt x="6" y="2"/>
                  <a:pt x="6" y="2"/>
                </a:cubicBezTo>
                <a:lnTo>
                  <a:pt x="7" y="3"/>
                </a:lnTo>
                <a:lnTo>
                  <a:pt x="7" y="2"/>
                </a:lnTo>
                <a:cubicBezTo>
                  <a:pt x="7" y="1"/>
                  <a:pt x="8" y="1"/>
                  <a:pt x="8" y="0"/>
                </a:cubicBezTo>
                <a:cubicBezTo>
                  <a:pt x="8" y="0"/>
                  <a:pt x="8" y="0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11" name="Freeform 1911"/>
          <p:cNvSpPr>
            <a:spLocks/>
          </p:cNvSpPr>
          <p:nvPr/>
        </p:nvSpPr>
        <p:spPr bwMode="auto">
          <a:xfrm>
            <a:off x="325438" y="496888"/>
            <a:ext cx="15875" cy="9525"/>
          </a:xfrm>
          <a:custGeom>
            <a:avLst/>
            <a:gdLst>
              <a:gd name="T0" fmla="*/ 9 w 21"/>
              <a:gd name="T1" fmla="*/ 13 h 13"/>
              <a:gd name="T2" fmla="*/ 9 w 21"/>
              <a:gd name="T3" fmla="*/ 13 h 13"/>
              <a:gd name="T4" fmla="*/ 9 w 21"/>
              <a:gd name="T5" fmla="*/ 10 h 13"/>
              <a:gd name="T6" fmla="*/ 4 w 21"/>
              <a:gd name="T7" fmla="*/ 9 h 13"/>
              <a:gd name="T8" fmla="*/ 0 w 21"/>
              <a:gd name="T9" fmla="*/ 11 h 13"/>
              <a:gd name="T10" fmla="*/ 2 w 21"/>
              <a:gd name="T11" fmla="*/ 8 h 13"/>
              <a:gd name="T12" fmla="*/ 2 w 21"/>
              <a:gd name="T13" fmla="*/ 7 h 13"/>
              <a:gd name="T14" fmla="*/ 7 w 21"/>
              <a:gd name="T15" fmla="*/ 5 h 13"/>
              <a:gd name="T16" fmla="*/ 6 w 21"/>
              <a:gd name="T17" fmla="*/ 6 h 13"/>
              <a:gd name="T18" fmla="*/ 11 w 21"/>
              <a:gd name="T19" fmla="*/ 8 h 13"/>
              <a:gd name="T20" fmla="*/ 14 w 21"/>
              <a:gd name="T21" fmla="*/ 3 h 13"/>
              <a:gd name="T22" fmla="*/ 12 w 21"/>
              <a:gd name="T23" fmla="*/ 2 h 13"/>
              <a:gd name="T24" fmla="*/ 16 w 21"/>
              <a:gd name="T25" fmla="*/ 0 h 13"/>
              <a:gd name="T26" fmla="*/ 18 w 21"/>
              <a:gd name="T27" fmla="*/ 1 h 13"/>
              <a:gd name="T28" fmla="*/ 21 w 21"/>
              <a:gd name="T29" fmla="*/ 2 h 13"/>
              <a:gd name="T30" fmla="*/ 17 w 21"/>
              <a:gd name="T31" fmla="*/ 3 h 13"/>
              <a:gd name="T32" fmla="*/ 15 w 21"/>
              <a:gd name="T33" fmla="*/ 8 h 13"/>
              <a:gd name="T34" fmla="*/ 16 w 21"/>
              <a:gd name="T35" fmla="*/ 10 h 13"/>
              <a:gd name="T36" fmla="*/ 9 w 21"/>
              <a:gd name="T3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1" h="13">
                <a:moveTo>
                  <a:pt x="9" y="13"/>
                </a:moveTo>
                <a:lnTo>
                  <a:pt x="9" y="13"/>
                </a:lnTo>
                <a:lnTo>
                  <a:pt x="9" y="10"/>
                </a:lnTo>
                <a:cubicBezTo>
                  <a:pt x="7" y="9"/>
                  <a:pt x="5" y="9"/>
                  <a:pt x="4" y="9"/>
                </a:cubicBezTo>
                <a:cubicBezTo>
                  <a:pt x="3" y="11"/>
                  <a:pt x="2" y="10"/>
                  <a:pt x="0" y="11"/>
                </a:cubicBezTo>
                <a:cubicBezTo>
                  <a:pt x="0" y="10"/>
                  <a:pt x="0" y="9"/>
                  <a:pt x="2" y="8"/>
                </a:cubicBezTo>
                <a:cubicBezTo>
                  <a:pt x="1" y="8"/>
                  <a:pt x="2" y="7"/>
                  <a:pt x="2" y="7"/>
                </a:cubicBezTo>
                <a:lnTo>
                  <a:pt x="7" y="5"/>
                </a:lnTo>
                <a:cubicBezTo>
                  <a:pt x="6" y="5"/>
                  <a:pt x="6" y="6"/>
                  <a:pt x="6" y="6"/>
                </a:cubicBezTo>
                <a:cubicBezTo>
                  <a:pt x="9" y="6"/>
                  <a:pt x="11" y="8"/>
                  <a:pt x="11" y="8"/>
                </a:cubicBezTo>
                <a:cubicBezTo>
                  <a:pt x="11" y="8"/>
                  <a:pt x="11" y="5"/>
                  <a:pt x="14" y="3"/>
                </a:cubicBezTo>
                <a:cubicBezTo>
                  <a:pt x="13" y="2"/>
                  <a:pt x="13" y="2"/>
                  <a:pt x="12" y="2"/>
                </a:cubicBezTo>
                <a:lnTo>
                  <a:pt x="16" y="0"/>
                </a:lnTo>
                <a:cubicBezTo>
                  <a:pt x="17" y="0"/>
                  <a:pt x="18" y="0"/>
                  <a:pt x="18" y="1"/>
                </a:cubicBezTo>
                <a:cubicBezTo>
                  <a:pt x="19" y="1"/>
                  <a:pt x="20" y="1"/>
                  <a:pt x="21" y="2"/>
                </a:cubicBezTo>
                <a:cubicBezTo>
                  <a:pt x="19" y="2"/>
                  <a:pt x="19" y="4"/>
                  <a:pt x="17" y="3"/>
                </a:cubicBezTo>
                <a:cubicBezTo>
                  <a:pt x="16" y="4"/>
                  <a:pt x="14" y="6"/>
                  <a:pt x="15" y="8"/>
                </a:cubicBezTo>
                <a:lnTo>
                  <a:pt x="16" y="10"/>
                </a:lnTo>
                <a:lnTo>
                  <a:pt x="9" y="13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12" name="Freeform 1912"/>
          <p:cNvSpPr>
            <a:spLocks/>
          </p:cNvSpPr>
          <p:nvPr/>
        </p:nvSpPr>
        <p:spPr bwMode="auto">
          <a:xfrm>
            <a:off x="331788" y="504825"/>
            <a:ext cx="9525" cy="9525"/>
          </a:xfrm>
          <a:custGeom>
            <a:avLst/>
            <a:gdLst>
              <a:gd name="T0" fmla="*/ 10 w 14"/>
              <a:gd name="T1" fmla="*/ 0 h 15"/>
              <a:gd name="T2" fmla="*/ 10 w 14"/>
              <a:gd name="T3" fmla="*/ 0 h 15"/>
              <a:gd name="T4" fmla="*/ 14 w 14"/>
              <a:gd name="T5" fmla="*/ 8 h 15"/>
              <a:gd name="T6" fmla="*/ 11 w 14"/>
              <a:gd name="T7" fmla="*/ 14 h 15"/>
              <a:gd name="T8" fmla="*/ 3 w 14"/>
              <a:gd name="T9" fmla="*/ 13 h 15"/>
              <a:gd name="T10" fmla="*/ 0 w 14"/>
              <a:gd name="T11" fmla="*/ 4 h 15"/>
              <a:gd name="T12" fmla="*/ 10 w 14"/>
              <a:gd name="T1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15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4" y="5"/>
                  <a:pt x="14" y="8"/>
                </a:cubicBezTo>
                <a:cubicBezTo>
                  <a:pt x="14" y="12"/>
                  <a:pt x="12" y="12"/>
                  <a:pt x="11" y="14"/>
                </a:cubicBezTo>
                <a:cubicBezTo>
                  <a:pt x="8" y="13"/>
                  <a:pt x="7" y="15"/>
                  <a:pt x="3" y="13"/>
                </a:cubicBezTo>
                <a:cubicBezTo>
                  <a:pt x="1" y="11"/>
                  <a:pt x="1" y="7"/>
                  <a:pt x="0" y="4"/>
                </a:cubicBezTo>
                <a:lnTo>
                  <a:pt x="1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13" name="Freeform 1913"/>
          <p:cNvSpPr>
            <a:spLocks/>
          </p:cNvSpPr>
          <p:nvPr/>
        </p:nvSpPr>
        <p:spPr bwMode="auto">
          <a:xfrm>
            <a:off x="325438" y="496888"/>
            <a:ext cx="4763" cy="4763"/>
          </a:xfrm>
          <a:custGeom>
            <a:avLst/>
            <a:gdLst>
              <a:gd name="T0" fmla="*/ 5 w 6"/>
              <a:gd name="T1" fmla="*/ 5 h 6"/>
              <a:gd name="T2" fmla="*/ 5 w 6"/>
              <a:gd name="T3" fmla="*/ 5 h 6"/>
              <a:gd name="T4" fmla="*/ 3 w 6"/>
              <a:gd name="T5" fmla="*/ 6 h 6"/>
              <a:gd name="T6" fmla="*/ 2 w 6"/>
              <a:gd name="T7" fmla="*/ 1 h 6"/>
              <a:gd name="T8" fmla="*/ 5 w 6"/>
              <a:gd name="T9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5" y="5"/>
                </a:moveTo>
                <a:lnTo>
                  <a:pt x="5" y="5"/>
                </a:lnTo>
                <a:lnTo>
                  <a:pt x="3" y="6"/>
                </a:lnTo>
                <a:cubicBezTo>
                  <a:pt x="0" y="3"/>
                  <a:pt x="2" y="2"/>
                  <a:pt x="2" y="1"/>
                </a:cubicBezTo>
                <a:cubicBezTo>
                  <a:pt x="3" y="2"/>
                  <a:pt x="6" y="0"/>
                  <a:pt x="5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14" name="Freeform 1914"/>
          <p:cNvSpPr>
            <a:spLocks/>
          </p:cNvSpPr>
          <p:nvPr/>
        </p:nvSpPr>
        <p:spPr bwMode="auto">
          <a:xfrm>
            <a:off x="333376" y="493713"/>
            <a:ext cx="3175" cy="4763"/>
          </a:xfrm>
          <a:custGeom>
            <a:avLst/>
            <a:gdLst>
              <a:gd name="T0" fmla="*/ 3 w 6"/>
              <a:gd name="T1" fmla="*/ 6 h 6"/>
              <a:gd name="T2" fmla="*/ 3 w 6"/>
              <a:gd name="T3" fmla="*/ 6 h 6"/>
              <a:gd name="T4" fmla="*/ 3 w 6"/>
              <a:gd name="T5" fmla="*/ 1 h 6"/>
              <a:gd name="T6" fmla="*/ 6 w 6"/>
              <a:gd name="T7" fmla="*/ 5 h 6"/>
              <a:gd name="T8" fmla="*/ 3 w 6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3" y="6"/>
                </a:moveTo>
                <a:lnTo>
                  <a:pt x="3" y="6"/>
                </a:lnTo>
                <a:cubicBezTo>
                  <a:pt x="0" y="3"/>
                  <a:pt x="3" y="2"/>
                  <a:pt x="3" y="1"/>
                </a:cubicBezTo>
                <a:cubicBezTo>
                  <a:pt x="4" y="2"/>
                  <a:pt x="6" y="0"/>
                  <a:pt x="6" y="5"/>
                </a:cubicBezTo>
                <a:lnTo>
                  <a:pt x="3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15" name="Freeform 1915"/>
          <p:cNvSpPr>
            <a:spLocks noEditPoints="1"/>
          </p:cNvSpPr>
          <p:nvPr/>
        </p:nvSpPr>
        <p:spPr bwMode="auto">
          <a:xfrm>
            <a:off x="484188" y="476250"/>
            <a:ext cx="82550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65 w 116"/>
              <a:gd name="T19" fmla="*/ 93 h 121"/>
              <a:gd name="T20" fmla="*/ 64 w 116"/>
              <a:gd name="T21" fmla="*/ 89 h 121"/>
              <a:gd name="T22" fmla="*/ 69 w 116"/>
              <a:gd name="T23" fmla="*/ 75 h 121"/>
              <a:gd name="T24" fmla="*/ 53 w 116"/>
              <a:gd name="T25" fmla="*/ 99 h 121"/>
              <a:gd name="T26" fmla="*/ 63 w 116"/>
              <a:gd name="T27" fmla="*/ 99 h 121"/>
              <a:gd name="T28" fmla="*/ 53 w 116"/>
              <a:gd name="T29" fmla="*/ 99 h 121"/>
              <a:gd name="T30" fmla="*/ 52 w 116"/>
              <a:gd name="T31" fmla="*/ 72 h 121"/>
              <a:gd name="T32" fmla="*/ 51 w 116"/>
              <a:gd name="T33" fmla="*/ 93 h 121"/>
              <a:gd name="T34" fmla="*/ 52 w 116"/>
              <a:gd name="T35" fmla="*/ 72 h 121"/>
              <a:gd name="T36" fmla="*/ 34 w 116"/>
              <a:gd name="T37" fmla="*/ 68 h 121"/>
              <a:gd name="T38" fmla="*/ 18 w 116"/>
              <a:gd name="T39" fmla="*/ 34 h 121"/>
              <a:gd name="T40" fmla="*/ 22 w 116"/>
              <a:gd name="T41" fmla="*/ 64 h 121"/>
              <a:gd name="T42" fmla="*/ 28 w 116"/>
              <a:gd name="T43" fmla="*/ 58 h 121"/>
              <a:gd name="T44" fmla="*/ 34 w 116"/>
              <a:gd name="T45" fmla="*/ 25 h 121"/>
              <a:gd name="T46" fmla="*/ 52 w 116"/>
              <a:gd name="T47" fmla="*/ 64 h 121"/>
              <a:gd name="T48" fmla="*/ 36 w 116"/>
              <a:gd name="T49" fmla="*/ 34 h 121"/>
              <a:gd name="T50" fmla="*/ 27 w 116"/>
              <a:gd name="T51" fmla="*/ 27 h 121"/>
              <a:gd name="T52" fmla="*/ 38 w 116"/>
              <a:gd name="T53" fmla="*/ 68 h 121"/>
              <a:gd name="T54" fmla="*/ 24 w 116"/>
              <a:gd name="T55" fmla="*/ 18 h 121"/>
              <a:gd name="T56" fmla="*/ 25 w 116"/>
              <a:gd name="T57" fmla="*/ 18 h 121"/>
              <a:gd name="T58" fmla="*/ 24 w 116"/>
              <a:gd name="T59" fmla="*/ 18 h 121"/>
              <a:gd name="T60" fmla="*/ 48 w 116"/>
              <a:gd name="T61" fmla="*/ 96 h 121"/>
              <a:gd name="T62" fmla="*/ 48 w 116"/>
              <a:gd name="T63" fmla="*/ 96 h 121"/>
              <a:gd name="T64" fmla="*/ 68 w 116"/>
              <a:gd name="T65" fmla="*/ 96 h 121"/>
              <a:gd name="T66" fmla="*/ 68 w 116"/>
              <a:gd name="T67" fmla="*/ 96 h 121"/>
              <a:gd name="T68" fmla="*/ 91 w 116"/>
              <a:gd name="T69" fmla="*/ 18 h 121"/>
              <a:gd name="T70" fmla="*/ 91 w 116"/>
              <a:gd name="T71" fmla="*/ 18 h 121"/>
              <a:gd name="T72" fmla="*/ 113 w 116"/>
              <a:gd name="T73" fmla="*/ 103 h 121"/>
              <a:gd name="T74" fmla="*/ 104 w 116"/>
              <a:gd name="T75" fmla="*/ 90 h 121"/>
              <a:gd name="T76" fmla="*/ 113 w 116"/>
              <a:gd name="T77" fmla="*/ 46 h 121"/>
              <a:gd name="T78" fmla="*/ 106 w 116"/>
              <a:gd name="T79" fmla="*/ 3 h 121"/>
              <a:gd name="T80" fmla="*/ 92 w 116"/>
              <a:gd name="T81" fmla="*/ 1 h 121"/>
              <a:gd name="T82" fmla="*/ 64 w 116"/>
              <a:gd name="T83" fmla="*/ 21 h 121"/>
              <a:gd name="T84" fmla="*/ 52 w 116"/>
              <a:gd name="T85" fmla="*/ 1 h 121"/>
              <a:gd name="T86" fmla="*/ 30 w 116"/>
              <a:gd name="T87" fmla="*/ 17 h 121"/>
              <a:gd name="T88" fmla="*/ 10 w 116"/>
              <a:gd name="T89" fmla="*/ 1 h 121"/>
              <a:gd name="T90" fmla="*/ 17 w 116"/>
              <a:gd name="T91" fmla="*/ 22 h 121"/>
              <a:gd name="T92" fmla="*/ 17 w 116"/>
              <a:gd name="T93" fmla="*/ 72 h 121"/>
              <a:gd name="T94" fmla="*/ 2 w 116"/>
              <a:gd name="T95" fmla="*/ 103 h 121"/>
              <a:gd name="T96" fmla="*/ 21 w 116"/>
              <a:gd name="T97" fmla="*/ 105 h 121"/>
              <a:gd name="T98" fmla="*/ 30 w 116"/>
              <a:gd name="T99" fmla="*/ 76 h 121"/>
              <a:gd name="T100" fmla="*/ 58 w 116"/>
              <a:gd name="T101" fmla="*/ 121 h 121"/>
              <a:gd name="T102" fmla="*/ 85 w 116"/>
              <a:gd name="T103" fmla="*/ 76 h 121"/>
              <a:gd name="T104" fmla="*/ 95 w 116"/>
              <a:gd name="T105" fmla="*/ 105 h 121"/>
              <a:gd name="T106" fmla="*/ 113 w 116"/>
              <a:gd name="T10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16" name="Freeform 1916"/>
          <p:cNvSpPr>
            <a:spLocks noEditPoints="1"/>
          </p:cNvSpPr>
          <p:nvPr/>
        </p:nvSpPr>
        <p:spPr bwMode="auto">
          <a:xfrm>
            <a:off x="484188" y="476250"/>
            <a:ext cx="82550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81 w 116"/>
              <a:gd name="T19" fmla="*/ 68 h 121"/>
              <a:gd name="T20" fmla="*/ 65 w 116"/>
              <a:gd name="T21" fmla="*/ 93 h 121"/>
              <a:gd name="T22" fmla="*/ 64 w 116"/>
              <a:gd name="T23" fmla="*/ 72 h 121"/>
              <a:gd name="T24" fmla="*/ 65 w 116"/>
              <a:gd name="T25" fmla="*/ 93 h 121"/>
              <a:gd name="T26" fmla="*/ 53 w 116"/>
              <a:gd name="T27" fmla="*/ 99 h 121"/>
              <a:gd name="T28" fmla="*/ 63 w 116"/>
              <a:gd name="T29" fmla="*/ 99 h 121"/>
              <a:gd name="T30" fmla="*/ 53 w 116"/>
              <a:gd name="T31" fmla="*/ 99 h 121"/>
              <a:gd name="T32" fmla="*/ 52 w 116"/>
              <a:gd name="T33" fmla="*/ 72 h 121"/>
              <a:gd name="T34" fmla="*/ 52 w 116"/>
              <a:gd name="T35" fmla="*/ 89 h 121"/>
              <a:gd name="T36" fmla="*/ 46 w 116"/>
              <a:gd name="T37" fmla="*/ 75 h 121"/>
              <a:gd name="T38" fmla="*/ 52 w 116"/>
              <a:gd name="T39" fmla="*/ 72 h 121"/>
              <a:gd name="T40" fmla="*/ 34 w 116"/>
              <a:gd name="T41" fmla="*/ 68 h 121"/>
              <a:gd name="T42" fmla="*/ 18 w 116"/>
              <a:gd name="T43" fmla="*/ 34 h 121"/>
              <a:gd name="T44" fmla="*/ 22 w 116"/>
              <a:gd name="T45" fmla="*/ 64 h 121"/>
              <a:gd name="T46" fmla="*/ 28 w 116"/>
              <a:gd name="T47" fmla="*/ 58 h 121"/>
              <a:gd name="T48" fmla="*/ 34 w 116"/>
              <a:gd name="T49" fmla="*/ 25 h 121"/>
              <a:gd name="T50" fmla="*/ 52 w 116"/>
              <a:gd name="T51" fmla="*/ 64 h 121"/>
              <a:gd name="T52" fmla="*/ 36 w 116"/>
              <a:gd name="T53" fmla="*/ 34 h 121"/>
              <a:gd name="T54" fmla="*/ 27 w 116"/>
              <a:gd name="T55" fmla="*/ 27 h 121"/>
              <a:gd name="T56" fmla="*/ 38 w 116"/>
              <a:gd name="T57" fmla="*/ 68 h 121"/>
              <a:gd name="T58" fmla="*/ 34 w 116"/>
              <a:gd name="T59" fmla="*/ 68 h 121"/>
              <a:gd name="T60" fmla="*/ 24 w 116"/>
              <a:gd name="T61" fmla="*/ 18 h 121"/>
              <a:gd name="T62" fmla="*/ 25 w 116"/>
              <a:gd name="T63" fmla="*/ 18 h 121"/>
              <a:gd name="T64" fmla="*/ 24 w 116"/>
              <a:gd name="T65" fmla="*/ 18 h 121"/>
              <a:gd name="T66" fmla="*/ 48 w 116"/>
              <a:gd name="T67" fmla="*/ 96 h 121"/>
              <a:gd name="T68" fmla="*/ 48 w 116"/>
              <a:gd name="T69" fmla="*/ 96 h 121"/>
              <a:gd name="T70" fmla="*/ 68 w 116"/>
              <a:gd name="T71" fmla="*/ 96 h 121"/>
              <a:gd name="T72" fmla="*/ 68 w 116"/>
              <a:gd name="T73" fmla="*/ 96 h 121"/>
              <a:gd name="T74" fmla="*/ 68 w 116"/>
              <a:gd name="T75" fmla="*/ 96 h 121"/>
              <a:gd name="T76" fmla="*/ 91 w 116"/>
              <a:gd name="T77" fmla="*/ 18 h 121"/>
              <a:gd name="T78" fmla="*/ 91 w 116"/>
              <a:gd name="T79" fmla="*/ 18 h 121"/>
              <a:gd name="T80" fmla="*/ 91 w 116"/>
              <a:gd name="T81" fmla="*/ 18 h 121"/>
              <a:gd name="T82" fmla="*/ 113 w 116"/>
              <a:gd name="T83" fmla="*/ 103 h 121"/>
              <a:gd name="T84" fmla="*/ 99 w 116"/>
              <a:gd name="T85" fmla="*/ 72 h 121"/>
              <a:gd name="T86" fmla="*/ 98 w 116"/>
              <a:gd name="T87" fmla="*/ 22 h 121"/>
              <a:gd name="T88" fmla="*/ 105 w 116"/>
              <a:gd name="T89" fmla="*/ 1 h 121"/>
              <a:gd name="T90" fmla="*/ 85 w 116"/>
              <a:gd name="T91" fmla="*/ 17 h 121"/>
              <a:gd name="T92" fmla="*/ 64 w 116"/>
              <a:gd name="T93" fmla="*/ 1 h 121"/>
              <a:gd name="T94" fmla="*/ 52 w 116"/>
              <a:gd name="T95" fmla="*/ 21 h 121"/>
              <a:gd name="T96" fmla="*/ 23 w 116"/>
              <a:gd name="T97" fmla="*/ 1 h 121"/>
              <a:gd name="T98" fmla="*/ 10 w 116"/>
              <a:gd name="T99" fmla="*/ 3 h 121"/>
              <a:gd name="T100" fmla="*/ 2 w 116"/>
              <a:gd name="T101" fmla="*/ 46 h 121"/>
              <a:gd name="T102" fmla="*/ 12 w 116"/>
              <a:gd name="T103" fmla="*/ 90 h 121"/>
              <a:gd name="T104" fmla="*/ 2 w 116"/>
              <a:gd name="T105" fmla="*/ 105 h 121"/>
              <a:gd name="T106" fmla="*/ 26 w 116"/>
              <a:gd name="T107" fmla="*/ 76 h 121"/>
              <a:gd name="T108" fmla="*/ 40 w 116"/>
              <a:gd name="T109" fmla="*/ 76 h 121"/>
              <a:gd name="T110" fmla="*/ 76 w 116"/>
              <a:gd name="T111" fmla="*/ 76 h 121"/>
              <a:gd name="T112" fmla="*/ 90 w 116"/>
              <a:gd name="T113" fmla="*/ 76 h 121"/>
              <a:gd name="T114" fmla="*/ 114 w 116"/>
              <a:gd name="T115" fmla="*/ 105 h 121"/>
              <a:gd name="T116" fmla="*/ 113 w 116"/>
              <a:gd name="T11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lnTo>
                  <a:pt x="81" y="68"/>
                </a:ln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lnTo>
                  <a:pt x="65" y="93"/>
                </a:ln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lnTo>
                  <a:pt x="53" y="99"/>
                </a:ln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lnTo>
                  <a:pt x="52" y="72"/>
                </a:ln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lnTo>
                  <a:pt x="34" y="68"/>
                </a:ln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lnTo>
                  <a:pt x="24" y="18"/>
                </a:ln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lnTo>
                  <a:pt x="48" y="96"/>
                </a:ln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lnTo>
                  <a:pt x="68" y="96"/>
                </a:ln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lnTo>
                  <a:pt x="91" y="18"/>
                </a:ln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lnTo>
                  <a:pt x="113" y="103"/>
                </a:lnTo>
                <a:close/>
              </a:path>
            </a:pathLst>
          </a:custGeom>
          <a:noFill/>
          <a:ln w="0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17" name="Freeform 1917"/>
          <p:cNvSpPr>
            <a:spLocks noEditPoints="1"/>
          </p:cNvSpPr>
          <p:nvPr/>
        </p:nvSpPr>
        <p:spPr bwMode="auto">
          <a:xfrm>
            <a:off x="485776" y="477838"/>
            <a:ext cx="79375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50 w 111"/>
              <a:gd name="T15" fmla="*/ 28 h 98"/>
              <a:gd name="T16" fmla="*/ 50 w 111"/>
              <a:gd name="T17" fmla="*/ 28 h 98"/>
              <a:gd name="T18" fmla="*/ 32 w 111"/>
              <a:gd name="T19" fmla="*/ 24 h 98"/>
              <a:gd name="T20" fmla="*/ 11 w 111"/>
              <a:gd name="T21" fmla="*/ 45 h 98"/>
              <a:gd name="T22" fmla="*/ 32 w 111"/>
              <a:gd name="T23" fmla="*/ 67 h 98"/>
              <a:gd name="T24" fmla="*/ 50 w 111"/>
              <a:gd name="T25" fmla="*/ 63 h 98"/>
              <a:gd name="T26" fmla="*/ 50 w 111"/>
              <a:gd name="T27" fmla="*/ 28 h 98"/>
              <a:gd name="T28" fmla="*/ 47 w 111"/>
              <a:gd name="T29" fmla="*/ 98 h 98"/>
              <a:gd name="T30" fmla="*/ 47 w 111"/>
              <a:gd name="T31" fmla="*/ 98 h 98"/>
              <a:gd name="T32" fmla="*/ 47 w 111"/>
              <a:gd name="T33" fmla="*/ 94 h 98"/>
              <a:gd name="T34" fmla="*/ 50 w 111"/>
              <a:gd name="T35" fmla="*/ 88 h 98"/>
              <a:gd name="T36" fmla="*/ 50 w 111"/>
              <a:gd name="T37" fmla="*/ 71 h 98"/>
              <a:gd name="T38" fmla="*/ 28 w 111"/>
              <a:gd name="T39" fmla="*/ 75 h 98"/>
              <a:gd name="T40" fmla="*/ 0 w 111"/>
              <a:gd name="T41" fmla="*/ 45 h 98"/>
              <a:gd name="T42" fmla="*/ 28 w 111"/>
              <a:gd name="T43" fmla="*/ 16 h 98"/>
              <a:gd name="T44" fmla="*/ 50 w 111"/>
              <a:gd name="T45" fmla="*/ 20 h 98"/>
              <a:gd name="T46" fmla="*/ 50 w 111"/>
              <a:gd name="T47" fmla="*/ 0 h 98"/>
              <a:gd name="T48" fmla="*/ 62 w 111"/>
              <a:gd name="T49" fmla="*/ 0 h 98"/>
              <a:gd name="T50" fmla="*/ 62 w 111"/>
              <a:gd name="T51" fmla="*/ 20 h 98"/>
              <a:gd name="T52" fmla="*/ 83 w 111"/>
              <a:gd name="T53" fmla="*/ 16 h 98"/>
              <a:gd name="T54" fmla="*/ 111 w 111"/>
              <a:gd name="T55" fmla="*/ 45 h 98"/>
              <a:gd name="T56" fmla="*/ 83 w 111"/>
              <a:gd name="T57" fmla="*/ 75 h 98"/>
              <a:gd name="T58" fmla="*/ 62 w 111"/>
              <a:gd name="T59" fmla="*/ 71 h 98"/>
              <a:gd name="T60" fmla="*/ 62 w 111"/>
              <a:gd name="T61" fmla="*/ 88 h 98"/>
              <a:gd name="T62" fmla="*/ 65 w 111"/>
              <a:gd name="T63" fmla="*/ 94 h 98"/>
              <a:gd name="T64" fmla="*/ 64 w 111"/>
              <a:gd name="T65" fmla="*/ 98 h 98"/>
              <a:gd name="T66" fmla="*/ 47 w 111"/>
              <a:gd name="T67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18" name="Freeform 1918"/>
          <p:cNvSpPr>
            <a:spLocks noEditPoints="1"/>
          </p:cNvSpPr>
          <p:nvPr/>
        </p:nvSpPr>
        <p:spPr bwMode="auto">
          <a:xfrm>
            <a:off x="485776" y="477838"/>
            <a:ext cx="79375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62 w 111"/>
              <a:gd name="T15" fmla="*/ 63 h 98"/>
              <a:gd name="T16" fmla="*/ 50 w 111"/>
              <a:gd name="T17" fmla="*/ 28 h 98"/>
              <a:gd name="T18" fmla="*/ 50 w 111"/>
              <a:gd name="T19" fmla="*/ 28 h 98"/>
              <a:gd name="T20" fmla="*/ 32 w 111"/>
              <a:gd name="T21" fmla="*/ 24 h 98"/>
              <a:gd name="T22" fmla="*/ 11 w 111"/>
              <a:gd name="T23" fmla="*/ 45 h 98"/>
              <a:gd name="T24" fmla="*/ 32 w 111"/>
              <a:gd name="T25" fmla="*/ 67 h 98"/>
              <a:gd name="T26" fmla="*/ 50 w 111"/>
              <a:gd name="T27" fmla="*/ 63 h 98"/>
              <a:gd name="T28" fmla="*/ 50 w 111"/>
              <a:gd name="T29" fmla="*/ 28 h 98"/>
              <a:gd name="T30" fmla="*/ 50 w 111"/>
              <a:gd name="T31" fmla="*/ 28 h 98"/>
              <a:gd name="T32" fmla="*/ 47 w 111"/>
              <a:gd name="T33" fmla="*/ 98 h 98"/>
              <a:gd name="T34" fmla="*/ 47 w 111"/>
              <a:gd name="T35" fmla="*/ 98 h 98"/>
              <a:gd name="T36" fmla="*/ 47 w 111"/>
              <a:gd name="T37" fmla="*/ 94 h 98"/>
              <a:gd name="T38" fmla="*/ 50 w 111"/>
              <a:gd name="T39" fmla="*/ 88 h 98"/>
              <a:gd name="T40" fmla="*/ 50 w 111"/>
              <a:gd name="T41" fmla="*/ 71 h 98"/>
              <a:gd name="T42" fmla="*/ 28 w 111"/>
              <a:gd name="T43" fmla="*/ 75 h 98"/>
              <a:gd name="T44" fmla="*/ 0 w 111"/>
              <a:gd name="T45" fmla="*/ 45 h 98"/>
              <a:gd name="T46" fmla="*/ 28 w 111"/>
              <a:gd name="T47" fmla="*/ 16 h 98"/>
              <a:gd name="T48" fmla="*/ 50 w 111"/>
              <a:gd name="T49" fmla="*/ 20 h 98"/>
              <a:gd name="T50" fmla="*/ 50 w 111"/>
              <a:gd name="T51" fmla="*/ 0 h 98"/>
              <a:gd name="T52" fmla="*/ 62 w 111"/>
              <a:gd name="T53" fmla="*/ 0 h 98"/>
              <a:gd name="T54" fmla="*/ 62 w 111"/>
              <a:gd name="T55" fmla="*/ 20 h 98"/>
              <a:gd name="T56" fmla="*/ 83 w 111"/>
              <a:gd name="T57" fmla="*/ 16 h 98"/>
              <a:gd name="T58" fmla="*/ 111 w 111"/>
              <a:gd name="T59" fmla="*/ 45 h 98"/>
              <a:gd name="T60" fmla="*/ 83 w 111"/>
              <a:gd name="T61" fmla="*/ 75 h 98"/>
              <a:gd name="T62" fmla="*/ 62 w 111"/>
              <a:gd name="T63" fmla="*/ 71 h 98"/>
              <a:gd name="T64" fmla="*/ 62 w 111"/>
              <a:gd name="T65" fmla="*/ 88 h 98"/>
              <a:gd name="T66" fmla="*/ 65 w 111"/>
              <a:gd name="T67" fmla="*/ 94 h 98"/>
              <a:gd name="T68" fmla="*/ 64 w 111"/>
              <a:gd name="T69" fmla="*/ 98 h 98"/>
              <a:gd name="T70" fmla="*/ 47 w 111"/>
              <a:gd name="T71" fmla="*/ 98 h 98"/>
              <a:gd name="T72" fmla="*/ 47 w 111"/>
              <a:gd name="T73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lnTo>
                  <a:pt x="47" y="98"/>
                </a:lnTo>
                <a:close/>
              </a:path>
            </a:pathLst>
          </a:custGeom>
          <a:noFill/>
          <a:ln w="158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19" name="Freeform 1919"/>
          <p:cNvSpPr>
            <a:spLocks/>
          </p:cNvSpPr>
          <p:nvPr/>
        </p:nvSpPr>
        <p:spPr bwMode="auto">
          <a:xfrm>
            <a:off x="857251" y="284163"/>
            <a:ext cx="101600" cy="115888"/>
          </a:xfrm>
          <a:custGeom>
            <a:avLst/>
            <a:gdLst>
              <a:gd name="T0" fmla="*/ 123 w 142"/>
              <a:gd name="T1" fmla="*/ 53 h 161"/>
              <a:gd name="T2" fmla="*/ 123 w 142"/>
              <a:gd name="T3" fmla="*/ 53 h 161"/>
              <a:gd name="T4" fmla="*/ 125 w 142"/>
              <a:gd name="T5" fmla="*/ 29 h 161"/>
              <a:gd name="T6" fmla="*/ 124 w 142"/>
              <a:gd name="T7" fmla="*/ 29 h 161"/>
              <a:gd name="T8" fmla="*/ 116 w 142"/>
              <a:gd name="T9" fmla="*/ 51 h 161"/>
              <a:gd name="T10" fmla="*/ 74 w 142"/>
              <a:gd name="T11" fmla="*/ 123 h 161"/>
              <a:gd name="T12" fmla="*/ 68 w 142"/>
              <a:gd name="T13" fmla="*/ 123 h 161"/>
              <a:gd name="T14" fmla="*/ 24 w 142"/>
              <a:gd name="T15" fmla="*/ 51 h 161"/>
              <a:gd name="T16" fmla="*/ 16 w 142"/>
              <a:gd name="T17" fmla="*/ 29 h 161"/>
              <a:gd name="T18" fmla="*/ 14 w 142"/>
              <a:gd name="T19" fmla="*/ 29 h 161"/>
              <a:gd name="T20" fmla="*/ 18 w 142"/>
              <a:gd name="T21" fmla="*/ 53 h 161"/>
              <a:gd name="T22" fmla="*/ 18 w 142"/>
              <a:gd name="T23" fmla="*/ 161 h 161"/>
              <a:gd name="T24" fmla="*/ 0 w 142"/>
              <a:gd name="T25" fmla="*/ 161 h 161"/>
              <a:gd name="T26" fmla="*/ 0 w 142"/>
              <a:gd name="T27" fmla="*/ 0 h 161"/>
              <a:gd name="T28" fmla="*/ 14 w 142"/>
              <a:gd name="T29" fmla="*/ 0 h 161"/>
              <a:gd name="T30" fmla="*/ 64 w 142"/>
              <a:gd name="T31" fmla="*/ 82 h 161"/>
              <a:gd name="T32" fmla="*/ 72 w 142"/>
              <a:gd name="T33" fmla="*/ 100 h 161"/>
              <a:gd name="T34" fmla="*/ 72 w 142"/>
              <a:gd name="T35" fmla="*/ 100 h 161"/>
              <a:gd name="T36" fmla="*/ 79 w 142"/>
              <a:gd name="T37" fmla="*/ 82 h 161"/>
              <a:gd name="T38" fmla="*/ 127 w 142"/>
              <a:gd name="T39" fmla="*/ 0 h 161"/>
              <a:gd name="T40" fmla="*/ 142 w 142"/>
              <a:gd name="T41" fmla="*/ 0 h 161"/>
              <a:gd name="T42" fmla="*/ 142 w 142"/>
              <a:gd name="T43" fmla="*/ 161 h 161"/>
              <a:gd name="T44" fmla="*/ 123 w 142"/>
              <a:gd name="T45" fmla="*/ 161 h 161"/>
              <a:gd name="T46" fmla="*/ 123 w 142"/>
              <a:gd name="T47" fmla="*/ 5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2" h="161">
                <a:moveTo>
                  <a:pt x="123" y="53"/>
                </a:moveTo>
                <a:lnTo>
                  <a:pt x="123" y="53"/>
                </a:lnTo>
                <a:lnTo>
                  <a:pt x="125" y="29"/>
                </a:lnTo>
                <a:lnTo>
                  <a:pt x="124" y="29"/>
                </a:lnTo>
                <a:lnTo>
                  <a:pt x="116" y="51"/>
                </a:lnTo>
                <a:lnTo>
                  <a:pt x="74" y="123"/>
                </a:lnTo>
                <a:lnTo>
                  <a:pt x="68" y="123"/>
                </a:lnTo>
                <a:lnTo>
                  <a:pt x="24" y="51"/>
                </a:lnTo>
                <a:lnTo>
                  <a:pt x="16" y="29"/>
                </a:lnTo>
                <a:lnTo>
                  <a:pt x="14" y="29"/>
                </a:lnTo>
                <a:lnTo>
                  <a:pt x="18" y="53"/>
                </a:lnTo>
                <a:lnTo>
                  <a:pt x="18" y="161"/>
                </a:lnTo>
                <a:lnTo>
                  <a:pt x="0" y="161"/>
                </a:lnTo>
                <a:lnTo>
                  <a:pt x="0" y="0"/>
                </a:lnTo>
                <a:lnTo>
                  <a:pt x="14" y="0"/>
                </a:lnTo>
                <a:lnTo>
                  <a:pt x="64" y="82"/>
                </a:lnTo>
                <a:lnTo>
                  <a:pt x="72" y="100"/>
                </a:lnTo>
                <a:lnTo>
                  <a:pt x="72" y="100"/>
                </a:lnTo>
                <a:lnTo>
                  <a:pt x="79" y="82"/>
                </a:lnTo>
                <a:lnTo>
                  <a:pt x="127" y="0"/>
                </a:lnTo>
                <a:lnTo>
                  <a:pt x="142" y="0"/>
                </a:lnTo>
                <a:lnTo>
                  <a:pt x="142" y="161"/>
                </a:lnTo>
                <a:lnTo>
                  <a:pt x="123" y="161"/>
                </a:lnTo>
                <a:lnTo>
                  <a:pt x="123" y="53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20" name="Freeform 1920"/>
          <p:cNvSpPr>
            <a:spLocks/>
          </p:cNvSpPr>
          <p:nvPr/>
        </p:nvSpPr>
        <p:spPr bwMode="auto">
          <a:xfrm>
            <a:off x="987426" y="284163"/>
            <a:ext cx="84138" cy="115888"/>
          </a:xfrm>
          <a:custGeom>
            <a:avLst/>
            <a:gdLst>
              <a:gd name="T0" fmla="*/ 99 w 118"/>
              <a:gd name="T1" fmla="*/ 52 h 161"/>
              <a:gd name="T2" fmla="*/ 99 w 118"/>
              <a:gd name="T3" fmla="*/ 52 h 161"/>
              <a:gd name="T4" fmla="*/ 100 w 118"/>
              <a:gd name="T5" fmla="*/ 34 h 161"/>
              <a:gd name="T6" fmla="*/ 99 w 118"/>
              <a:gd name="T7" fmla="*/ 34 h 161"/>
              <a:gd name="T8" fmla="*/ 89 w 118"/>
              <a:gd name="T9" fmla="*/ 53 h 161"/>
              <a:gd name="T10" fmla="*/ 12 w 118"/>
              <a:gd name="T11" fmla="*/ 161 h 161"/>
              <a:gd name="T12" fmla="*/ 0 w 118"/>
              <a:gd name="T13" fmla="*/ 161 h 161"/>
              <a:gd name="T14" fmla="*/ 0 w 118"/>
              <a:gd name="T15" fmla="*/ 0 h 161"/>
              <a:gd name="T16" fmla="*/ 19 w 118"/>
              <a:gd name="T17" fmla="*/ 0 h 161"/>
              <a:gd name="T18" fmla="*/ 19 w 118"/>
              <a:gd name="T19" fmla="*/ 110 h 161"/>
              <a:gd name="T20" fmla="*/ 18 w 118"/>
              <a:gd name="T21" fmla="*/ 128 h 161"/>
              <a:gd name="T22" fmla="*/ 19 w 118"/>
              <a:gd name="T23" fmla="*/ 128 h 161"/>
              <a:gd name="T24" fmla="*/ 29 w 118"/>
              <a:gd name="T25" fmla="*/ 110 h 161"/>
              <a:gd name="T26" fmla="*/ 106 w 118"/>
              <a:gd name="T27" fmla="*/ 0 h 161"/>
              <a:gd name="T28" fmla="*/ 118 w 118"/>
              <a:gd name="T29" fmla="*/ 0 h 161"/>
              <a:gd name="T30" fmla="*/ 118 w 118"/>
              <a:gd name="T31" fmla="*/ 161 h 161"/>
              <a:gd name="T32" fmla="*/ 99 w 118"/>
              <a:gd name="T33" fmla="*/ 161 h 161"/>
              <a:gd name="T34" fmla="*/ 99 w 118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8" h="161">
                <a:moveTo>
                  <a:pt x="99" y="52"/>
                </a:moveTo>
                <a:lnTo>
                  <a:pt x="99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2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9" y="128"/>
                </a:lnTo>
                <a:lnTo>
                  <a:pt x="29" y="110"/>
                </a:lnTo>
                <a:lnTo>
                  <a:pt x="106" y="0"/>
                </a:lnTo>
                <a:lnTo>
                  <a:pt x="118" y="0"/>
                </a:lnTo>
                <a:lnTo>
                  <a:pt x="118" y="161"/>
                </a:lnTo>
                <a:lnTo>
                  <a:pt x="99" y="161"/>
                </a:lnTo>
                <a:lnTo>
                  <a:pt x="99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21" name="Freeform 1921"/>
          <p:cNvSpPr>
            <a:spLocks/>
          </p:cNvSpPr>
          <p:nvPr/>
        </p:nvSpPr>
        <p:spPr bwMode="auto">
          <a:xfrm>
            <a:off x="1100138" y="284163"/>
            <a:ext cx="80963" cy="115888"/>
          </a:xfrm>
          <a:custGeom>
            <a:avLst/>
            <a:gdLst>
              <a:gd name="T0" fmla="*/ 96 w 115"/>
              <a:gd name="T1" fmla="*/ 87 h 161"/>
              <a:gd name="T2" fmla="*/ 96 w 115"/>
              <a:gd name="T3" fmla="*/ 87 h 161"/>
              <a:gd name="T4" fmla="*/ 19 w 115"/>
              <a:gd name="T5" fmla="*/ 87 h 161"/>
              <a:gd name="T6" fmla="*/ 19 w 115"/>
              <a:gd name="T7" fmla="*/ 161 h 161"/>
              <a:gd name="T8" fmla="*/ 0 w 115"/>
              <a:gd name="T9" fmla="*/ 161 h 161"/>
              <a:gd name="T10" fmla="*/ 0 w 115"/>
              <a:gd name="T11" fmla="*/ 0 h 161"/>
              <a:gd name="T12" fmla="*/ 19 w 115"/>
              <a:gd name="T13" fmla="*/ 0 h 161"/>
              <a:gd name="T14" fmla="*/ 19 w 115"/>
              <a:gd name="T15" fmla="*/ 70 h 161"/>
              <a:gd name="T16" fmla="*/ 96 w 115"/>
              <a:gd name="T17" fmla="*/ 70 h 161"/>
              <a:gd name="T18" fmla="*/ 96 w 115"/>
              <a:gd name="T19" fmla="*/ 0 h 161"/>
              <a:gd name="T20" fmla="*/ 115 w 115"/>
              <a:gd name="T21" fmla="*/ 0 h 161"/>
              <a:gd name="T22" fmla="*/ 115 w 115"/>
              <a:gd name="T23" fmla="*/ 161 h 161"/>
              <a:gd name="T24" fmla="*/ 96 w 115"/>
              <a:gd name="T25" fmla="*/ 161 h 161"/>
              <a:gd name="T26" fmla="*/ 96 w 115"/>
              <a:gd name="T27" fmla="*/ 8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1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1"/>
                </a:lnTo>
                <a:lnTo>
                  <a:pt x="96" y="161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22" name="Freeform 1922"/>
          <p:cNvSpPr>
            <a:spLocks/>
          </p:cNvSpPr>
          <p:nvPr/>
        </p:nvSpPr>
        <p:spPr bwMode="auto">
          <a:xfrm>
            <a:off x="1209676" y="284163"/>
            <a:ext cx="82550" cy="115888"/>
          </a:xfrm>
          <a:custGeom>
            <a:avLst/>
            <a:gdLst>
              <a:gd name="T0" fmla="*/ 98 w 117"/>
              <a:gd name="T1" fmla="*/ 52 h 161"/>
              <a:gd name="T2" fmla="*/ 98 w 117"/>
              <a:gd name="T3" fmla="*/ 52 h 161"/>
              <a:gd name="T4" fmla="*/ 100 w 117"/>
              <a:gd name="T5" fmla="*/ 34 h 161"/>
              <a:gd name="T6" fmla="*/ 99 w 117"/>
              <a:gd name="T7" fmla="*/ 34 h 161"/>
              <a:gd name="T8" fmla="*/ 89 w 117"/>
              <a:gd name="T9" fmla="*/ 53 h 161"/>
              <a:gd name="T10" fmla="*/ 11 w 117"/>
              <a:gd name="T11" fmla="*/ 161 h 161"/>
              <a:gd name="T12" fmla="*/ 0 w 117"/>
              <a:gd name="T13" fmla="*/ 161 h 161"/>
              <a:gd name="T14" fmla="*/ 0 w 117"/>
              <a:gd name="T15" fmla="*/ 0 h 161"/>
              <a:gd name="T16" fmla="*/ 19 w 117"/>
              <a:gd name="T17" fmla="*/ 0 h 161"/>
              <a:gd name="T18" fmla="*/ 19 w 117"/>
              <a:gd name="T19" fmla="*/ 110 h 161"/>
              <a:gd name="T20" fmla="*/ 18 w 117"/>
              <a:gd name="T21" fmla="*/ 128 h 161"/>
              <a:gd name="T22" fmla="*/ 18 w 117"/>
              <a:gd name="T23" fmla="*/ 128 h 161"/>
              <a:gd name="T24" fmla="*/ 29 w 117"/>
              <a:gd name="T25" fmla="*/ 110 h 161"/>
              <a:gd name="T26" fmla="*/ 106 w 117"/>
              <a:gd name="T27" fmla="*/ 0 h 161"/>
              <a:gd name="T28" fmla="*/ 117 w 117"/>
              <a:gd name="T29" fmla="*/ 0 h 161"/>
              <a:gd name="T30" fmla="*/ 117 w 117"/>
              <a:gd name="T31" fmla="*/ 161 h 161"/>
              <a:gd name="T32" fmla="*/ 98 w 117"/>
              <a:gd name="T33" fmla="*/ 161 h 161"/>
              <a:gd name="T34" fmla="*/ 98 w 117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1">
                <a:moveTo>
                  <a:pt x="98" y="52"/>
                </a:moveTo>
                <a:lnTo>
                  <a:pt x="98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1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8" y="128"/>
                </a:lnTo>
                <a:lnTo>
                  <a:pt x="29" y="110"/>
                </a:lnTo>
                <a:lnTo>
                  <a:pt x="106" y="0"/>
                </a:lnTo>
                <a:lnTo>
                  <a:pt x="117" y="0"/>
                </a:lnTo>
                <a:lnTo>
                  <a:pt x="117" y="161"/>
                </a:lnTo>
                <a:lnTo>
                  <a:pt x="98" y="161"/>
                </a:lnTo>
                <a:lnTo>
                  <a:pt x="98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23" name="Freeform 1923"/>
          <p:cNvSpPr>
            <a:spLocks/>
          </p:cNvSpPr>
          <p:nvPr/>
        </p:nvSpPr>
        <p:spPr bwMode="auto">
          <a:xfrm>
            <a:off x="1317626" y="282575"/>
            <a:ext cx="76200" cy="120650"/>
          </a:xfrm>
          <a:custGeom>
            <a:avLst/>
            <a:gdLst>
              <a:gd name="T0" fmla="*/ 109 w 109"/>
              <a:gd name="T1" fmla="*/ 157 h 167"/>
              <a:gd name="T2" fmla="*/ 109 w 109"/>
              <a:gd name="T3" fmla="*/ 157 h 167"/>
              <a:gd name="T4" fmla="*/ 92 w 109"/>
              <a:gd name="T5" fmla="*/ 165 h 167"/>
              <a:gd name="T6" fmla="*/ 69 w 109"/>
              <a:gd name="T7" fmla="*/ 167 h 167"/>
              <a:gd name="T8" fmla="*/ 42 w 109"/>
              <a:gd name="T9" fmla="*/ 162 h 167"/>
              <a:gd name="T10" fmla="*/ 20 w 109"/>
              <a:gd name="T11" fmla="*/ 147 h 167"/>
              <a:gd name="T12" fmla="*/ 5 w 109"/>
              <a:gd name="T13" fmla="*/ 121 h 167"/>
              <a:gd name="T14" fmla="*/ 0 w 109"/>
              <a:gd name="T15" fmla="*/ 84 h 167"/>
              <a:gd name="T16" fmla="*/ 6 w 109"/>
              <a:gd name="T17" fmla="*/ 45 h 167"/>
              <a:gd name="T18" fmla="*/ 22 w 109"/>
              <a:gd name="T19" fmla="*/ 20 h 167"/>
              <a:gd name="T20" fmla="*/ 44 w 109"/>
              <a:gd name="T21" fmla="*/ 5 h 167"/>
              <a:gd name="T22" fmla="*/ 70 w 109"/>
              <a:gd name="T23" fmla="*/ 0 h 167"/>
              <a:gd name="T24" fmla="*/ 92 w 109"/>
              <a:gd name="T25" fmla="*/ 2 h 167"/>
              <a:gd name="T26" fmla="*/ 107 w 109"/>
              <a:gd name="T27" fmla="*/ 6 h 167"/>
              <a:gd name="T28" fmla="*/ 102 w 109"/>
              <a:gd name="T29" fmla="*/ 23 h 167"/>
              <a:gd name="T30" fmla="*/ 71 w 109"/>
              <a:gd name="T31" fmla="*/ 17 h 167"/>
              <a:gd name="T32" fmla="*/ 52 w 109"/>
              <a:gd name="T33" fmla="*/ 21 h 167"/>
              <a:gd name="T34" fmla="*/ 36 w 109"/>
              <a:gd name="T35" fmla="*/ 32 h 167"/>
              <a:gd name="T36" fmla="*/ 24 w 109"/>
              <a:gd name="T37" fmla="*/ 53 h 167"/>
              <a:gd name="T38" fmla="*/ 20 w 109"/>
              <a:gd name="T39" fmla="*/ 84 h 167"/>
              <a:gd name="T40" fmla="*/ 24 w 109"/>
              <a:gd name="T41" fmla="*/ 112 h 167"/>
              <a:gd name="T42" fmla="*/ 36 w 109"/>
              <a:gd name="T43" fmla="*/ 133 h 167"/>
              <a:gd name="T44" fmla="*/ 53 w 109"/>
              <a:gd name="T45" fmla="*/ 145 h 167"/>
              <a:gd name="T46" fmla="*/ 74 w 109"/>
              <a:gd name="T47" fmla="*/ 150 h 167"/>
              <a:gd name="T48" fmla="*/ 92 w 109"/>
              <a:gd name="T49" fmla="*/ 148 h 167"/>
              <a:gd name="T50" fmla="*/ 105 w 109"/>
              <a:gd name="T51" fmla="*/ 142 h 167"/>
              <a:gd name="T52" fmla="*/ 109 w 109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7">
                <a:moveTo>
                  <a:pt x="109" y="157"/>
                </a:moveTo>
                <a:lnTo>
                  <a:pt x="109" y="157"/>
                </a:lnTo>
                <a:cubicBezTo>
                  <a:pt x="105" y="161"/>
                  <a:pt x="99" y="163"/>
                  <a:pt x="92" y="165"/>
                </a:cubicBezTo>
                <a:cubicBezTo>
                  <a:pt x="85" y="166"/>
                  <a:pt x="77" y="167"/>
                  <a:pt x="69" y="167"/>
                </a:cubicBezTo>
                <a:cubicBezTo>
                  <a:pt x="60" y="167"/>
                  <a:pt x="51" y="165"/>
                  <a:pt x="42" y="162"/>
                </a:cubicBezTo>
                <a:cubicBezTo>
                  <a:pt x="34" y="158"/>
                  <a:pt x="27" y="153"/>
                  <a:pt x="20" y="147"/>
                </a:cubicBezTo>
                <a:cubicBezTo>
                  <a:pt x="14" y="140"/>
                  <a:pt x="9" y="131"/>
                  <a:pt x="5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6" y="45"/>
                </a:cubicBezTo>
                <a:cubicBezTo>
                  <a:pt x="10" y="35"/>
                  <a:pt x="15" y="26"/>
                  <a:pt x="22" y="20"/>
                </a:cubicBezTo>
                <a:cubicBezTo>
                  <a:pt x="29" y="13"/>
                  <a:pt x="36" y="8"/>
                  <a:pt x="44" y="5"/>
                </a:cubicBezTo>
                <a:cubicBezTo>
                  <a:pt x="53" y="2"/>
                  <a:pt x="61" y="0"/>
                  <a:pt x="70" y="0"/>
                </a:cubicBezTo>
                <a:cubicBezTo>
                  <a:pt x="79" y="0"/>
                  <a:pt x="86" y="1"/>
                  <a:pt x="92" y="2"/>
                </a:cubicBezTo>
                <a:cubicBezTo>
                  <a:pt x="98" y="3"/>
                  <a:pt x="103" y="4"/>
                  <a:pt x="107" y="6"/>
                </a:cubicBezTo>
                <a:lnTo>
                  <a:pt x="102" y="23"/>
                </a:lnTo>
                <a:cubicBezTo>
                  <a:pt x="95" y="19"/>
                  <a:pt x="85" y="17"/>
                  <a:pt x="71" y="17"/>
                </a:cubicBezTo>
                <a:cubicBezTo>
                  <a:pt x="65" y="17"/>
                  <a:pt x="59" y="19"/>
                  <a:pt x="52" y="21"/>
                </a:cubicBezTo>
                <a:cubicBezTo>
                  <a:pt x="46" y="23"/>
                  <a:pt x="41" y="27"/>
                  <a:pt x="36" y="32"/>
                </a:cubicBezTo>
                <a:cubicBezTo>
                  <a:pt x="31" y="37"/>
                  <a:pt x="27" y="44"/>
                  <a:pt x="24" y="53"/>
                </a:cubicBezTo>
                <a:cubicBezTo>
                  <a:pt x="22" y="61"/>
                  <a:pt x="20" y="71"/>
                  <a:pt x="20" y="84"/>
                </a:cubicBezTo>
                <a:cubicBezTo>
                  <a:pt x="20" y="95"/>
                  <a:pt x="21" y="104"/>
                  <a:pt x="24" y="112"/>
                </a:cubicBezTo>
                <a:cubicBezTo>
                  <a:pt x="27" y="121"/>
                  <a:pt x="31" y="128"/>
                  <a:pt x="36" y="133"/>
                </a:cubicBezTo>
                <a:cubicBezTo>
                  <a:pt x="40" y="139"/>
                  <a:pt x="46" y="143"/>
                  <a:pt x="53" y="145"/>
                </a:cubicBezTo>
                <a:cubicBezTo>
                  <a:pt x="59" y="148"/>
                  <a:pt x="66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24" name="Freeform 1924"/>
          <p:cNvSpPr>
            <a:spLocks/>
          </p:cNvSpPr>
          <p:nvPr/>
        </p:nvSpPr>
        <p:spPr bwMode="auto">
          <a:xfrm>
            <a:off x="1403351" y="284163"/>
            <a:ext cx="84138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25" name="Freeform 1925"/>
          <p:cNvSpPr>
            <a:spLocks/>
          </p:cNvSpPr>
          <p:nvPr/>
        </p:nvSpPr>
        <p:spPr bwMode="auto">
          <a:xfrm>
            <a:off x="1504951" y="284163"/>
            <a:ext cx="63500" cy="115888"/>
          </a:xfrm>
          <a:custGeom>
            <a:avLst/>
            <a:gdLst>
              <a:gd name="T0" fmla="*/ 0 w 89"/>
              <a:gd name="T1" fmla="*/ 0 h 161"/>
              <a:gd name="T2" fmla="*/ 0 w 89"/>
              <a:gd name="T3" fmla="*/ 0 h 161"/>
              <a:gd name="T4" fmla="*/ 88 w 89"/>
              <a:gd name="T5" fmla="*/ 0 h 161"/>
              <a:gd name="T6" fmla="*/ 88 w 89"/>
              <a:gd name="T7" fmla="*/ 17 h 161"/>
              <a:gd name="T8" fmla="*/ 20 w 89"/>
              <a:gd name="T9" fmla="*/ 17 h 161"/>
              <a:gd name="T10" fmla="*/ 20 w 89"/>
              <a:gd name="T11" fmla="*/ 70 h 161"/>
              <a:gd name="T12" fmla="*/ 82 w 89"/>
              <a:gd name="T13" fmla="*/ 70 h 161"/>
              <a:gd name="T14" fmla="*/ 82 w 89"/>
              <a:gd name="T15" fmla="*/ 87 h 161"/>
              <a:gd name="T16" fmla="*/ 20 w 89"/>
              <a:gd name="T17" fmla="*/ 87 h 161"/>
              <a:gd name="T18" fmla="*/ 20 w 89"/>
              <a:gd name="T19" fmla="*/ 144 h 161"/>
              <a:gd name="T20" fmla="*/ 89 w 89"/>
              <a:gd name="T21" fmla="*/ 144 h 161"/>
              <a:gd name="T22" fmla="*/ 89 w 89"/>
              <a:gd name="T23" fmla="*/ 161 h 161"/>
              <a:gd name="T24" fmla="*/ 0 w 89"/>
              <a:gd name="T25" fmla="*/ 161 h 161"/>
              <a:gd name="T26" fmla="*/ 0 w 89"/>
              <a:gd name="T27" fmla="*/ 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" h="161">
                <a:moveTo>
                  <a:pt x="0" y="0"/>
                </a:moveTo>
                <a:lnTo>
                  <a:pt x="0" y="0"/>
                </a:lnTo>
                <a:lnTo>
                  <a:pt x="88" y="0"/>
                </a:lnTo>
                <a:lnTo>
                  <a:pt x="88" y="17"/>
                </a:lnTo>
                <a:lnTo>
                  <a:pt x="20" y="17"/>
                </a:lnTo>
                <a:lnTo>
                  <a:pt x="20" y="70"/>
                </a:lnTo>
                <a:lnTo>
                  <a:pt x="82" y="70"/>
                </a:lnTo>
                <a:lnTo>
                  <a:pt x="82" y="87"/>
                </a:lnTo>
                <a:lnTo>
                  <a:pt x="20" y="87"/>
                </a:lnTo>
                <a:lnTo>
                  <a:pt x="20" y="144"/>
                </a:lnTo>
                <a:lnTo>
                  <a:pt x="89" y="144"/>
                </a:lnTo>
                <a:lnTo>
                  <a:pt x="89" y="161"/>
                </a:lnTo>
                <a:lnTo>
                  <a:pt x="0" y="16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26" name="Freeform 1926"/>
          <p:cNvSpPr>
            <a:spLocks noEditPoints="1"/>
          </p:cNvSpPr>
          <p:nvPr/>
        </p:nvSpPr>
        <p:spPr bwMode="auto">
          <a:xfrm>
            <a:off x="1593851" y="282575"/>
            <a:ext cx="71438" cy="117475"/>
          </a:xfrm>
          <a:custGeom>
            <a:avLst/>
            <a:gdLst>
              <a:gd name="T0" fmla="*/ 39 w 100"/>
              <a:gd name="T1" fmla="*/ 17 h 163"/>
              <a:gd name="T2" fmla="*/ 39 w 100"/>
              <a:gd name="T3" fmla="*/ 17 h 163"/>
              <a:gd name="T4" fmla="*/ 27 w 100"/>
              <a:gd name="T5" fmla="*/ 17 h 163"/>
              <a:gd name="T6" fmla="*/ 19 w 100"/>
              <a:gd name="T7" fmla="*/ 18 h 163"/>
              <a:gd name="T8" fmla="*/ 19 w 100"/>
              <a:gd name="T9" fmla="*/ 85 h 163"/>
              <a:gd name="T10" fmla="*/ 22 w 100"/>
              <a:gd name="T11" fmla="*/ 85 h 163"/>
              <a:gd name="T12" fmla="*/ 28 w 100"/>
              <a:gd name="T13" fmla="*/ 86 h 163"/>
              <a:gd name="T14" fmla="*/ 33 w 100"/>
              <a:gd name="T15" fmla="*/ 86 h 163"/>
              <a:gd name="T16" fmla="*/ 37 w 100"/>
              <a:gd name="T17" fmla="*/ 86 h 163"/>
              <a:gd name="T18" fmla="*/ 52 w 100"/>
              <a:gd name="T19" fmla="*/ 84 h 163"/>
              <a:gd name="T20" fmla="*/ 66 w 100"/>
              <a:gd name="T21" fmla="*/ 79 h 163"/>
              <a:gd name="T22" fmla="*/ 76 w 100"/>
              <a:gd name="T23" fmla="*/ 68 h 163"/>
              <a:gd name="T24" fmla="*/ 80 w 100"/>
              <a:gd name="T25" fmla="*/ 50 h 163"/>
              <a:gd name="T26" fmla="*/ 76 w 100"/>
              <a:gd name="T27" fmla="*/ 34 h 163"/>
              <a:gd name="T28" fmla="*/ 67 w 100"/>
              <a:gd name="T29" fmla="*/ 24 h 163"/>
              <a:gd name="T30" fmla="*/ 54 w 100"/>
              <a:gd name="T31" fmla="*/ 19 h 163"/>
              <a:gd name="T32" fmla="*/ 39 w 100"/>
              <a:gd name="T33" fmla="*/ 17 h 163"/>
              <a:gd name="T34" fmla="*/ 0 w 100"/>
              <a:gd name="T35" fmla="*/ 4 h 163"/>
              <a:gd name="T36" fmla="*/ 0 w 100"/>
              <a:gd name="T37" fmla="*/ 4 h 163"/>
              <a:gd name="T38" fmla="*/ 18 w 100"/>
              <a:gd name="T39" fmla="*/ 1 h 163"/>
              <a:gd name="T40" fmla="*/ 38 w 100"/>
              <a:gd name="T41" fmla="*/ 0 h 163"/>
              <a:gd name="T42" fmla="*/ 60 w 100"/>
              <a:gd name="T43" fmla="*/ 2 h 163"/>
              <a:gd name="T44" fmla="*/ 80 w 100"/>
              <a:gd name="T45" fmla="*/ 10 h 163"/>
              <a:gd name="T46" fmla="*/ 94 w 100"/>
              <a:gd name="T47" fmla="*/ 25 h 163"/>
              <a:gd name="T48" fmla="*/ 100 w 100"/>
              <a:gd name="T49" fmla="*/ 50 h 163"/>
              <a:gd name="T50" fmla="*/ 95 w 100"/>
              <a:gd name="T51" fmla="*/ 74 h 163"/>
              <a:gd name="T52" fmla="*/ 81 w 100"/>
              <a:gd name="T53" fmla="*/ 91 h 163"/>
              <a:gd name="T54" fmla="*/ 61 w 100"/>
              <a:gd name="T55" fmla="*/ 100 h 163"/>
              <a:gd name="T56" fmla="*/ 37 w 100"/>
              <a:gd name="T57" fmla="*/ 103 h 163"/>
              <a:gd name="T58" fmla="*/ 34 w 100"/>
              <a:gd name="T59" fmla="*/ 103 h 163"/>
              <a:gd name="T60" fmla="*/ 28 w 100"/>
              <a:gd name="T61" fmla="*/ 103 h 163"/>
              <a:gd name="T62" fmla="*/ 23 w 100"/>
              <a:gd name="T63" fmla="*/ 102 h 163"/>
              <a:gd name="T64" fmla="*/ 19 w 100"/>
              <a:gd name="T65" fmla="*/ 102 h 163"/>
              <a:gd name="T66" fmla="*/ 19 w 100"/>
              <a:gd name="T67" fmla="*/ 163 h 163"/>
              <a:gd name="T68" fmla="*/ 0 w 100"/>
              <a:gd name="T69" fmla="*/ 163 h 163"/>
              <a:gd name="T70" fmla="*/ 0 w 100"/>
              <a:gd name="T71" fmla="*/ 4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0" h="163">
                <a:moveTo>
                  <a:pt x="39" y="17"/>
                </a:moveTo>
                <a:lnTo>
                  <a:pt x="39" y="17"/>
                </a:lnTo>
                <a:cubicBezTo>
                  <a:pt x="35" y="17"/>
                  <a:pt x="31" y="17"/>
                  <a:pt x="27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85"/>
                </a:lnTo>
                <a:cubicBezTo>
                  <a:pt x="19" y="85"/>
                  <a:pt x="21" y="85"/>
                  <a:pt x="22" y="85"/>
                </a:cubicBezTo>
                <a:cubicBezTo>
                  <a:pt x="24" y="85"/>
                  <a:pt x="26" y="86"/>
                  <a:pt x="28" y="86"/>
                </a:cubicBezTo>
                <a:cubicBezTo>
                  <a:pt x="29" y="86"/>
                  <a:pt x="31" y="86"/>
                  <a:pt x="33" y="86"/>
                </a:cubicBezTo>
                <a:lnTo>
                  <a:pt x="37" y="86"/>
                </a:lnTo>
                <a:cubicBezTo>
                  <a:pt x="42" y="86"/>
                  <a:pt x="47" y="85"/>
                  <a:pt x="52" y="84"/>
                </a:cubicBezTo>
                <a:cubicBezTo>
                  <a:pt x="57" y="83"/>
                  <a:pt x="62" y="81"/>
                  <a:pt x="66" y="79"/>
                </a:cubicBezTo>
                <a:cubicBezTo>
                  <a:pt x="70" y="76"/>
                  <a:pt x="73" y="73"/>
                  <a:pt x="76" y="68"/>
                </a:cubicBezTo>
                <a:cubicBezTo>
                  <a:pt x="78" y="63"/>
                  <a:pt x="80" y="57"/>
                  <a:pt x="80" y="50"/>
                </a:cubicBezTo>
                <a:cubicBezTo>
                  <a:pt x="80" y="43"/>
                  <a:pt x="78" y="38"/>
                  <a:pt x="76" y="34"/>
                </a:cubicBezTo>
                <a:cubicBezTo>
                  <a:pt x="74" y="30"/>
                  <a:pt x="71" y="26"/>
                  <a:pt x="67" y="24"/>
                </a:cubicBezTo>
                <a:cubicBezTo>
                  <a:pt x="63" y="21"/>
                  <a:pt x="58" y="20"/>
                  <a:pt x="54" y="19"/>
                </a:cubicBezTo>
                <a:cubicBezTo>
                  <a:pt x="49" y="17"/>
                  <a:pt x="44" y="17"/>
                  <a:pt x="39" y="17"/>
                </a:cubicBezTo>
                <a:close/>
                <a:moveTo>
                  <a:pt x="0" y="4"/>
                </a:moveTo>
                <a:lnTo>
                  <a:pt x="0" y="4"/>
                </a:lnTo>
                <a:cubicBezTo>
                  <a:pt x="5" y="2"/>
                  <a:pt x="12" y="2"/>
                  <a:pt x="18" y="1"/>
                </a:cubicBezTo>
                <a:cubicBezTo>
                  <a:pt x="25" y="1"/>
                  <a:pt x="32" y="0"/>
                  <a:pt x="38" y="0"/>
                </a:cubicBezTo>
                <a:cubicBezTo>
                  <a:pt x="45" y="0"/>
                  <a:pt x="53" y="1"/>
                  <a:pt x="60" y="2"/>
                </a:cubicBezTo>
                <a:cubicBezTo>
                  <a:pt x="67" y="4"/>
                  <a:pt x="74" y="6"/>
                  <a:pt x="80" y="10"/>
                </a:cubicBezTo>
                <a:cubicBezTo>
                  <a:pt x="86" y="14"/>
                  <a:pt x="91" y="19"/>
                  <a:pt x="94" y="25"/>
                </a:cubicBezTo>
                <a:cubicBezTo>
                  <a:pt x="98" y="32"/>
                  <a:pt x="100" y="40"/>
                  <a:pt x="100" y="50"/>
                </a:cubicBezTo>
                <a:cubicBezTo>
                  <a:pt x="100" y="60"/>
                  <a:pt x="98" y="68"/>
                  <a:pt x="95" y="74"/>
                </a:cubicBezTo>
                <a:cubicBezTo>
                  <a:pt x="91" y="81"/>
                  <a:pt x="86" y="87"/>
                  <a:pt x="81" y="91"/>
                </a:cubicBezTo>
                <a:cubicBezTo>
                  <a:pt x="75" y="95"/>
                  <a:pt x="68" y="98"/>
                  <a:pt x="61" y="100"/>
                </a:cubicBezTo>
                <a:cubicBezTo>
                  <a:pt x="53" y="102"/>
                  <a:pt x="45" y="103"/>
                  <a:pt x="37" y="103"/>
                </a:cubicBezTo>
                <a:lnTo>
                  <a:pt x="34" y="103"/>
                </a:lnTo>
                <a:cubicBezTo>
                  <a:pt x="32" y="103"/>
                  <a:pt x="30" y="103"/>
                  <a:pt x="28" y="103"/>
                </a:cubicBezTo>
                <a:cubicBezTo>
                  <a:pt x="26" y="103"/>
                  <a:pt x="24" y="102"/>
                  <a:pt x="23" y="102"/>
                </a:cubicBezTo>
                <a:cubicBezTo>
                  <a:pt x="21" y="102"/>
                  <a:pt x="19" y="102"/>
                  <a:pt x="19" y="102"/>
                </a:cubicBezTo>
                <a:lnTo>
                  <a:pt x="19" y="163"/>
                </a:lnTo>
                <a:lnTo>
                  <a:pt x="0" y="163"/>
                </a:lnTo>
                <a:lnTo>
                  <a:pt x="0" y="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27" name="Freeform 1927"/>
          <p:cNvSpPr>
            <a:spLocks/>
          </p:cNvSpPr>
          <p:nvPr/>
        </p:nvSpPr>
        <p:spPr bwMode="auto">
          <a:xfrm>
            <a:off x="1677988" y="282575"/>
            <a:ext cx="77788" cy="120650"/>
          </a:xfrm>
          <a:custGeom>
            <a:avLst/>
            <a:gdLst>
              <a:gd name="T0" fmla="*/ 110 w 110"/>
              <a:gd name="T1" fmla="*/ 157 h 167"/>
              <a:gd name="T2" fmla="*/ 110 w 110"/>
              <a:gd name="T3" fmla="*/ 157 h 167"/>
              <a:gd name="T4" fmla="*/ 92 w 110"/>
              <a:gd name="T5" fmla="*/ 165 h 167"/>
              <a:gd name="T6" fmla="*/ 70 w 110"/>
              <a:gd name="T7" fmla="*/ 167 h 167"/>
              <a:gd name="T8" fmla="*/ 43 w 110"/>
              <a:gd name="T9" fmla="*/ 162 h 167"/>
              <a:gd name="T10" fmla="*/ 21 w 110"/>
              <a:gd name="T11" fmla="*/ 147 h 167"/>
              <a:gd name="T12" fmla="*/ 6 w 110"/>
              <a:gd name="T13" fmla="*/ 121 h 167"/>
              <a:gd name="T14" fmla="*/ 0 w 110"/>
              <a:gd name="T15" fmla="*/ 84 h 167"/>
              <a:gd name="T16" fmla="*/ 7 w 110"/>
              <a:gd name="T17" fmla="*/ 45 h 167"/>
              <a:gd name="T18" fmla="*/ 23 w 110"/>
              <a:gd name="T19" fmla="*/ 20 h 167"/>
              <a:gd name="T20" fmla="*/ 45 w 110"/>
              <a:gd name="T21" fmla="*/ 5 h 167"/>
              <a:gd name="T22" fmla="*/ 70 w 110"/>
              <a:gd name="T23" fmla="*/ 0 h 167"/>
              <a:gd name="T24" fmla="*/ 93 w 110"/>
              <a:gd name="T25" fmla="*/ 2 h 167"/>
              <a:gd name="T26" fmla="*/ 108 w 110"/>
              <a:gd name="T27" fmla="*/ 6 h 167"/>
              <a:gd name="T28" fmla="*/ 103 w 110"/>
              <a:gd name="T29" fmla="*/ 23 h 167"/>
              <a:gd name="T30" fmla="*/ 72 w 110"/>
              <a:gd name="T31" fmla="*/ 17 h 167"/>
              <a:gd name="T32" fmla="*/ 53 w 110"/>
              <a:gd name="T33" fmla="*/ 21 h 167"/>
              <a:gd name="T34" fmla="*/ 37 w 110"/>
              <a:gd name="T35" fmla="*/ 32 h 167"/>
              <a:gd name="T36" fmla="*/ 25 w 110"/>
              <a:gd name="T37" fmla="*/ 53 h 167"/>
              <a:gd name="T38" fmla="*/ 21 w 110"/>
              <a:gd name="T39" fmla="*/ 84 h 167"/>
              <a:gd name="T40" fmla="*/ 25 w 110"/>
              <a:gd name="T41" fmla="*/ 112 h 167"/>
              <a:gd name="T42" fmla="*/ 36 w 110"/>
              <a:gd name="T43" fmla="*/ 133 h 167"/>
              <a:gd name="T44" fmla="*/ 53 w 110"/>
              <a:gd name="T45" fmla="*/ 145 h 167"/>
              <a:gd name="T46" fmla="*/ 74 w 110"/>
              <a:gd name="T47" fmla="*/ 150 h 167"/>
              <a:gd name="T48" fmla="*/ 92 w 110"/>
              <a:gd name="T49" fmla="*/ 148 h 167"/>
              <a:gd name="T50" fmla="*/ 105 w 110"/>
              <a:gd name="T51" fmla="*/ 142 h 167"/>
              <a:gd name="T52" fmla="*/ 110 w 110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0" h="167">
                <a:moveTo>
                  <a:pt x="110" y="157"/>
                </a:moveTo>
                <a:lnTo>
                  <a:pt x="110" y="157"/>
                </a:lnTo>
                <a:cubicBezTo>
                  <a:pt x="105" y="161"/>
                  <a:pt x="100" y="163"/>
                  <a:pt x="92" y="165"/>
                </a:cubicBezTo>
                <a:cubicBezTo>
                  <a:pt x="85" y="166"/>
                  <a:pt x="78" y="167"/>
                  <a:pt x="70" y="167"/>
                </a:cubicBezTo>
                <a:cubicBezTo>
                  <a:pt x="60" y="167"/>
                  <a:pt x="51" y="165"/>
                  <a:pt x="43" y="162"/>
                </a:cubicBezTo>
                <a:cubicBezTo>
                  <a:pt x="35" y="158"/>
                  <a:pt x="27" y="153"/>
                  <a:pt x="21" y="147"/>
                </a:cubicBezTo>
                <a:cubicBezTo>
                  <a:pt x="15" y="140"/>
                  <a:pt x="10" y="131"/>
                  <a:pt x="6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7" y="45"/>
                </a:cubicBezTo>
                <a:cubicBezTo>
                  <a:pt x="11" y="35"/>
                  <a:pt x="16" y="26"/>
                  <a:pt x="23" y="20"/>
                </a:cubicBezTo>
                <a:cubicBezTo>
                  <a:pt x="29" y="13"/>
                  <a:pt x="37" y="8"/>
                  <a:pt x="45" y="5"/>
                </a:cubicBezTo>
                <a:cubicBezTo>
                  <a:pt x="53" y="2"/>
                  <a:pt x="62" y="0"/>
                  <a:pt x="70" y="0"/>
                </a:cubicBezTo>
                <a:cubicBezTo>
                  <a:pt x="79" y="0"/>
                  <a:pt x="87" y="1"/>
                  <a:pt x="93" y="2"/>
                </a:cubicBezTo>
                <a:cubicBezTo>
                  <a:pt x="99" y="3"/>
                  <a:pt x="104" y="4"/>
                  <a:pt x="108" y="6"/>
                </a:cubicBezTo>
                <a:lnTo>
                  <a:pt x="103" y="23"/>
                </a:lnTo>
                <a:cubicBezTo>
                  <a:pt x="96" y="19"/>
                  <a:pt x="85" y="17"/>
                  <a:pt x="72" y="17"/>
                </a:cubicBezTo>
                <a:cubicBezTo>
                  <a:pt x="65" y="17"/>
                  <a:pt x="59" y="19"/>
                  <a:pt x="53" y="21"/>
                </a:cubicBezTo>
                <a:cubicBezTo>
                  <a:pt x="47" y="23"/>
                  <a:pt x="41" y="27"/>
                  <a:pt x="37" y="32"/>
                </a:cubicBezTo>
                <a:cubicBezTo>
                  <a:pt x="32" y="37"/>
                  <a:pt x="28" y="44"/>
                  <a:pt x="25" y="53"/>
                </a:cubicBezTo>
                <a:cubicBezTo>
                  <a:pt x="22" y="61"/>
                  <a:pt x="21" y="71"/>
                  <a:pt x="21" y="84"/>
                </a:cubicBezTo>
                <a:cubicBezTo>
                  <a:pt x="21" y="95"/>
                  <a:pt x="22" y="104"/>
                  <a:pt x="25" y="112"/>
                </a:cubicBezTo>
                <a:cubicBezTo>
                  <a:pt x="28" y="121"/>
                  <a:pt x="31" y="128"/>
                  <a:pt x="36" y="133"/>
                </a:cubicBezTo>
                <a:cubicBezTo>
                  <a:pt x="41" y="139"/>
                  <a:pt x="47" y="143"/>
                  <a:pt x="53" y="145"/>
                </a:cubicBezTo>
                <a:cubicBezTo>
                  <a:pt x="60" y="148"/>
                  <a:pt x="67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2" y="144"/>
                  <a:pt x="105" y="142"/>
                </a:cubicBezTo>
                <a:lnTo>
                  <a:pt x="110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28" name="Freeform 1928"/>
          <p:cNvSpPr>
            <a:spLocks/>
          </p:cNvSpPr>
          <p:nvPr/>
        </p:nvSpPr>
        <p:spPr bwMode="auto">
          <a:xfrm>
            <a:off x="1763713" y="284163"/>
            <a:ext cx="84138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29" name="Freeform 1929"/>
          <p:cNvSpPr>
            <a:spLocks noEditPoints="1"/>
          </p:cNvSpPr>
          <p:nvPr/>
        </p:nvSpPr>
        <p:spPr bwMode="auto">
          <a:xfrm>
            <a:off x="1865313" y="282575"/>
            <a:ext cx="73025" cy="119063"/>
          </a:xfrm>
          <a:custGeom>
            <a:avLst/>
            <a:gdLst>
              <a:gd name="T0" fmla="*/ 44 w 102"/>
              <a:gd name="T1" fmla="*/ 148 h 165"/>
              <a:gd name="T2" fmla="*/ 44 w 102"/>
              <a:gd name="T3" fmla="*/ 148 h 165"/>
              <a:gd name="T4" fmla="*/ 58 w 102"/>
              <a:gd name="T5" fmla="*/ 146 h 165"/>
              <a:gd name="T6" fmla="*/ 70 w 102"/>
              <a:gd name="T7" fmla="*/ 141 h 165"/>
              <a:gd name="T8" fmla="*/ 78 w 102"/>
              <a:gd name="T9" fmla="*/ 132 h 165"/>
              <a:gd name="T10" fmla="*/ 82 w 102"/>
              <a:gd name="T11" fmla="*/ 119 h 165"/>
              <a:gd name="T12" fmla="*/ 78 w 102"/>
              <a:gd name="T13" fmla="*/ 103 h 165"/>
              <a:gd name="T14" fmla="*/ 68 w 102"/>
              <a:gd name="T15" fmla="*/ 94 h 165"/>
              <a:gd name="T16" fmla="*/ 54 w 102"/>
              <a:gd name="T17" fmla="*/ 90 h 165"/>
              <a:gd name="T18" fmla="*/ 39 w 102"/>
              <a:gd name="T19" fmla="*/ 89 h 165"/>
              <a:gd name="T20" fmla="*/ 19 w 102"/>
              <a:gd name="T21" fmla="*/ 89 h 165"/>
              <a:gd name="T22" fmla="*/ 19 w 102"/>
              <a:gd name="T23" fmla="*/ 147 h 165"/>
              <a:gd name="T24" fmla="*/ 24 w 102"/>
              <a:gd name="T25" fmla="*/ 147 h 165"/>
              <a:gd name="T26" fmla="*/ 30 w 102"/>
              <a:gd name="T27" fmla="*/ 148 h 165"/>
              <a:gd name="T28" fmla="*/ 37 w 102"/>
              <a:gd name="T29" fmla="*/ 148 h 165"/>
              <a:gd name="T30" fmla="*/ 44 w 102"/>
              <a:gd name="T31" fmla="*/ 148 h 165"/>
              <a:gd name="T32" fmla="*/ 31 w 102"/>
              <a:gd name="T33" fmla="*/ 73 h 165"/>
              <a:gd name="T34" fmla="*/ 31 w 102"/>
              <a:gd name="T35" fmla="*/ 73 h 165"/>
              <a:gd name="T36" fmla="*/ 40 w 102"/>
              <a:gd name="T37" fmla="*/ 73 h 165"/>
              <a:gd name="T38" fmla="*/ 50 w 102"/>
              <a:gd name="T39" fmla="*/ 72 h 165"/>
              <a:gd name="T40" fmla="*/ 60 w 102"/>
              <a:gd name="T41" fmla="*/ 67 h 165"/>
              <a:gd name="T42" fmla="*/ 69 w 102"/>
              <a:gd name="T43" fmla="*/ 61 h 165"/>
              <a:gd name="T44" fmla="*/ 75 w 102"/>
              <a:gd name="T45" fmla="*/ 53 h 165"/>
              <a:gd name="T46" fmla="*/ 77 w 102"/>
              <a:gd name="T47" fmla="*/ 43 h 165"/>
              <a:gd name="T48" fmla="*/ 74 w 102"/>
              <a:gd name="T49" fmla="*/ 30 h 165"/>
              <a:gd name="T50" fmla="*/ 66 w 102"/>
              <a:gd name="T51" fmla="*/ 22 h 165"/>
              <a:gd name="T52" fmla="*/ 55 w 102"/>
              <a:gd name="T53" fmla="*/ 18 h 165"/>
              <a:gd name="T54" fmla="*/ 42 w 102"/>
              <a:gd name="T55" fmla="*/ 17 h 165"/>
              <a:gd name="T56" fmla="*/ 29 w 102"/>
              <a:gd name="T57" fmla="*/ 17 h 165"/>
              <a:gd name="T58" fmla="*/ 19 w 102"/>
              <a:gd name="T59" fmla="*/ 18 h 165"/>
              <a:gd name="T60" fmla="*/ 19 w 102"/>
              <a:gd name="T61" fmla="*/ 73 h 165"/>
              <a:gd name="T62" fmla="*/ 31 w 102"/>
              <a:gd name="T63" fmla="*/ 73 h 165"/>
              <a:gd name="T64" fmla="*/ 97 w 102"/>
              <a:gd name="T65" fmla="*/ 39 h 165"/>
              <a:gd name="T66" fmla="*/ 97 w 102"/>
              <a:gd name="T67" fmla="*/ 39 h 165"/>
              <a:gd name="T68" fmla="*/ 95 w 102"/>
              <a:gd name="T69" fmla="*/ 51 h 165"/>
              <a:gd name="T70" fmla="*/ 90 w 102"/>
              <a:gd name="T71" fmla="*/ 62 h 165"/>
              <a:gd name="T72" fmla="*/ 80 w 102"/>
              <a:gd name="T73" fmla="*/ 71 h 165"/>
              <a:gd name="T74" fmla="*/ 67 w 102"/>
              <a:gd name="T75" fmla="*/ 77 h 165"/>
              <a:gd name="T76" fmla="*/ 67 w 102"/>
              <a:gd name="T77" fmla="*/ 78 h 165"/>
              <a:gd name="T78" fmla="*/ 80 w 102"/>
              <a:gd name="T79" fmla="*/ 82 h 165"/>
              <a:gd name="T80" fmla="*/ 91 w 102"/>
              <a:gd name="T81" fmla="*/ 89 h 165"/>
              <a:gd name="T82" fmla="*/ 99 w 102"/>
              <a:gd name="T83" fmla="*/ 101 h 165"/>
              <a:gd name="T84" fmla="*/ 102 w 102"/>
              <a:gd name="T85" fmla="*/ 117 h 165"/>
              <a:gd name="T86" fmla="*/ 97 w 102"/>
              <a:gd name="T87" fmla="*/ 139 h 165"/>
              <a:gd name="T88" fmla="*/ 83 w 102"/>
              <a:gd name="T89" fmla="*/ 153 h 165"/>
              <a:gd name="T90" fmla="*/ 64 w 102"/>
              <a:gd name="T91" fmla="*/ 162 h 165"/>
              <a:gd name="T92" fmla="*/ 42 w 102"/>
              <a:gd name="T93" fmla="*/ 165 h 165"/>
              <a:gd name="T94" fmla="*/ 33 w 102"/>
              <a:gd name="T95" fmla="*/ 165 h 165"/>
              <a:gd name="T96" fmla="*/ 22 w 102"/>
              <a:gd name="T97" fmla="*/ 164 h 165"/>
              <a:gd name="T98" fmla="*/ 10 w 102"/>
              <a:gd name="T99" fmla="*/ 163 h 165"/>
              <a:gd name="T100" fmla="*/ 0 w 102"/>
              <a:gd name="T101" fmla="*/ 162 h 165"/>
              <a:gd name="T102" fmla="*/ 0 w 102"/>
              <a:gd name="T103" fmla="*/ 4 h 165"/>
              <a:gd name="T104" fmla="*/ 20 w 102"/>
              <a:gd name="T105" fmla="*/ 1 h 165"/>
              <a:gd name="T106" fmla="*/ 44 w 102"/>
              <a:gd name="T107" fmla="*/ 0 h 165"/>
              <a:gd name="T108" fmla="*/ 63 w 102"/>
              <a:gd name="T109" fmla="*/ 2 h 165"/>
              <a:gd name="T110" fmla="*/ 79 w 102"/>
              <a:gd name="T111" fmla="*/ 8 h 165"/>
              <a:gd name="T112" fmla="*/ 92 w 102"/>
              <a:gd name="T113" fmla="*/ 19 h 165"/>
              <a:gd name="T114" fmla="*/ 97 w 102"/>
              <a:gd name="T115" fmla="*/ 39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65">
                <a:moveTo>
                  <a:pt x="44" y="148"/>
                </a:moveTo>
                <a:lnTo>
                  <a:pt x="44" y="148"/>
                </a:lnTo>
                <a:cubicBezTo>
                  <a:pt x="49" y="148"/>
                  <a:pt x="53" y="148"/>
                  <a:pt x="58" y="146"/>
                </a:cubicBezTo>
                <a:cubicBezTo>
                  <a:pt x="62" y="145"/>
                  <a:pt x="67" y="143"/>
                  <a:pt x="70" y="141"/>
                </a:cubicBezTo>
                <a:cubicBezTo>
                  <a:pt x="74" y="138"/>
                  <a:pt x="76" y="135"/>
                  <a:pt x="78" y="132"/>
                </a:cubicBezTo>
                <a:cubicBezTo>
                  <a:pt x="80" y="128"/>
                  <a:pt x="82" y="124"/>
                  <a:pt x="82" y="119"/>
                </a:cubicBezTo>
                <a:cubicBezTo>
                  <a:pt x="82" y="112"/>
                  <a:pt x="80" y="107"/>
                  <a:pt x="78" y="103"/>
                </a:cubicBezTo>
                <a:cubicBezTo>
                  <a:pt x="75" y="100"/>
                  <a:pt x="72" y="97"/>
                  <a:pt x="68" y="94"/>
                </a:cubicBezTo>
                <a:cubicBezTo>
                  <a:pt x="64" y="92"/>
                  <a:pt x="59" y="91"/>
                  <a:pt x="54" y="90"/>
                </a:cubicBezTo>
                <a:cubicBezTo>
                  <a:pt x="49" y="89"/>
                  <a:pt x="44" y="89"/>
                  <a:pt x="39" y="89"/>
                </a:cubicBezTo>
                <a:lnTo>
                  <a:pt x="19" y="89"/>
                </a:lnTo>
                <a:lnTo>
                  <a:pt x="19" y="147"/>
                </a:lnTo>
                <a:cubicBezTo>
                  <a:pt x="20" y="147"/>
                  <a:pt x="22" y="147"/>
                  <a:pt x="24" y="147"/>
                </a:cubicBezTo>
                <a:cubicBezTo>
                  <a:pt x="26" y="147"/>
                  <a:pt x="28" y="148"/>
                  <a:pt x="30" y="148"/>
                </a:cubicBezTo>
                <a:cubicBezTo>
                  <a:pt x="32" y="148"/>
                  <a:pt x="35" y="148"/>
                  <a:pt x="37" y="148"/>
                </a:cubicBezTo>
                <a:cubicBezTo>
                  <a:pt x="40" y="148"/>
                  <a:pt x="42" y="148"/>
                  <a:pt x="44" y="148"/>
                </a:cubicBezTo>
                <a:close/>
                <a:moveTo>
                  <a:pt x="31" y="73"/>
                </a:moveTo>
                <a:lnTo>
                  <a:pt x="31" y="73"/>
                </a:lnTo>
                <a:cubicBezTo>
                  <a:pt x="34" y="73"/>
                  <a:pt x="37" y="73"/>
                  <a:pt x="40" y="73"/>
                </a:cubicBezTo>
                <a:cubicBezTo>
                  <a:pt x="44" y="72"/>
                  <a:pt x="47" y="72"/>
                  <a:pt x="50" y="72"/>
                </a:cubicBezTo>
                <a:cubicBezTo>
                  <a:pt x="53" y="71"/>
                  <a:pt x="57" y="69"/>
                  <a:pt x="60" y="67"/>
                </a:cubicBezTo>
                <a:cubicBezTo>
                  <a:pt x="63" y="66"/>
                  <a:pt x="66" y="64"/>
                  <a:pt x="69" y="61"/>
                </a:cubicBezTo>
                <a:cubicBezTo>
                  <a:pt x="71" y="59"/>
                  <a:pt x="73" y="56"/>
                  <a:pt x="75" y="53"/>
                </a:cubicBezTo>
                <a:cubicBezTo>
                  <a:pt x="76" y="50"/>
                  <a:pt x="77" y="46"/>
                  <a:pt x="77" y="43"/>
                </a:cubicBezTo>
                <a:cubicBezTo>
                  <a:pt x="77" y="38"/>
                  <a:pt x="76" y="34"/>
                  <a:pt x="74" y="30"/>
                </a:cubicBezTo>
                <a:cubicBezTo>
                  <a:pt x="72" y="27"/>
                  <a:pt x="69" y="24"/>
                  <a:pt x="66" y="22"/>
                </a:cubicBezTo>
                <a:cubicBezTo>
                  <a:pt x="63" y="20"/>
                  <a:pt x="59" y="19"/>
                  <a:pt x="55" y="18"/>
                </a:cubicBezTo>
                <a:cubicBezTo>
                  <a:pt x="51" y="17"/>
                  <a:pt x="47" y="17"/>
                  <a:pt x="42" y="17"/>
                </a:cubicBezTo>
                <a:cubicBezTo>
                  <a:pt x="37" y="17"/>
                  <a:pt x="33" y="17"/>
                  <a:pt x="29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73"/>
                </a:lnTo>
                <a:lnTo>
                  <a:pt x="31" y="73"/>
                </a:lnTo>
                <a:close/>
                <a:moveTo>
                  <a:pt x="97" y="39"/>
                </a:moveTo>
                <a:lnTo>
                  <a:pt x="97" y="39"/>
                </a:lnTo>
                <a:cubicBezTo>
                  <a:pt x="97" y="43"/>
                  <a:pt x="96" y="47"/>
                  <a:pt x="95" y="51"/>
                </a:cubicBezTo>
                <a:cubicBezTo>
                  <a:pt x="94" y="55"/>
                  <a:pt x="92" y="58"/>
                  <a:pt x="90" y="62"/>
                </a:cubicBezTo>
                <a:cubicBezTo>
                  <a:pt x="87" y="65"/>
                  <a:pt x="84" y="68"/>
                  <a:pt x="80" y="71"/>
                </a:cubicBezTo>
                <a:cubicBezTo>
                  <a:pt x="76" y="73"/>
                  <a:pt x="72" y="75"/>
                  <a:pt x="67" y="77"/>
                </a:cubicBezTo>
                <a:lnTo>
                  <a:pt x="67" y="78"/>
                </a:lnTo>
                <a:cubicBezTo>
                  <a:pt x="71" y="78"/>
                  <a:pt x="76" y="80"/>
                  <a:pt x="80" y="82"/>
                </a:cubicBezTo>
                <a:cubicBezTo>
                  <a:pt x="84" y="83"/>
                  <a:pt x="88" y="86"/>
                  <a:pt x="91" y="89"/>
                </a:cubicBezTo>
                <a:cubicBezTo>
                  <a:pt x="94" y="92"/>
                  <a:pt x="97" y="96"/>
                  <a:pt x="99" y="101"/>
                </a:cubicBezTo>
                <a:cubicBezTo>
                  <a:pt x="101" y="105"/>
                  <a:pt x="102" y="111"/>
                  <a:pt x="102" y="117"/>
                </a:cubicBezTo>
                <a:cubicBezTo>
                  <a:pt x="102" y="125"/>
                  <a:pt x="100" y="133"/>
                  <a:pt x="97" y="139"/>
                </a:cubicBezTo>
                <a:cubicBezTo>
                  <a:pt x="93" y="145"/>
                  <a:pt x="89" y="150"/>
                  <a:pt x="83" y="153"/>
                </a:cubicBezTo>
                <a:cubicBezTo>
                  <a:pt x="77" y="157"/>
                  <a:pt x="71" y="160"/>
                  <a:pt x="64" y="162"/>
                </a:cubicBezTo>
                <a:cubicBezTo>
                  <a:pt x="57" y="164"/>
                  <a:pt x="49" y="165"/>
                  <a:pt x="42" y="165"/>
                </a:cubicBezTo>
                <a:lnTo>
                  <a:pt x="33" y="165"/>
                </a:lnTo>
                <a:cubicBezTo>
                  <a:pt x="29" y="165"/>
                  <a:pt x="25" y="165"/>
                  <a:pt x="22" y="164"/>
                </a:cubicBezTo>
                <a:cubicBezTo>
                  <a:pt x="18" y="164"/>
                  <a:pt x="14" y="164"/>
                  <a:pt x="10" y="163"/>
                </a:cubicBezTo>
                <a:cubicBezTo>
                  <a:pt x="6" y="163"/>
                  <a:pt x="3" y="162"/>
                  <a:pt x="0" y="162"/>
                </a:cubicBezTo>
                <a:lnTo>
                  <a:pt x="0" y="4"/>
                </a:lnTo>
                <a:cubicBezTo>
                  <a:pt x="6" y="3"/>
                  <a:pt x="12" y="2"/>
                  <a:pt x="20" y="1"/>
                </a:cubicBezTo>
                <a:cubicBezTo>
                  <a:pt x="27" y="1"/>
                  <a:pt x="35" y="0"/>
                  <a:pt x="44" y="0"/>
                </a:cubicBezTo>
                <a:cubicBezTo>
                  <a:pt x="50" y="0"/>
                  <a:pt x="56" y="1"/>
                  <a:pt x="63" y="2"/>
                </a:cubicBezTo>
                <a:cubicBezTo>
                  <a:pt x="69" y="3"/>
                  <a:pt x="74" y="5"/>
                  <a:pt x="79" y="8"/>
                </a:cubicBezTo>
                <a:cubicBezTo>
                  <a:pt x="84" y="10"/>
                  <a:pt x="89" y="14"/>
                  <a:pt x="92" y="19"/>
                </a:cubicBezTo>
                <a:cubicBezTo>
                  <a:pt x="95" y="24"/>
                  <a:pt x="97" y="31"/>
                  <a:pt x="97" y="39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30" name="Freeform 1930"/>
          <p:cNvSpPr>
            <a:spLocks noEditPoints="1"/>
          </p:cNvSpPr>
          <p:nvPr/>
        </p:nvSpPr>
        <p:spPr bwMode="auto">
          <a:xfrm>
            <a:off x="1957388" y="282575"/>
            <a:ext cx="93663" cy="120650"/>
          </a:xfrm>
          <a:custGeom>
            <a:avLst/>
            <a:gdLst>
              <a:gd name="T0" fmla="*/ 20 w 131"/>
              <a:gd name="T1" fmla="*/ 84 h 167"/>
              <a:gd name="T2" fmla="*/ 20 w 131"/>
              <a:gd name="T3" fmla="*/ 84 h 167"/>
              <a:gd name="T4" fmla="*/ 22 w 131"/>
              <a:gd name="T5" fmla="*/ 109 h 167"/>
              <a:gd name="T6" fmla="*/ 31 w 131"/>
              <a:gd name="T7" fmla="*/ 130 h 167"/>
              <a:gd name="T8" fmla="*/ 45 w 131"/>
              <a:gd name="T9" fmla="*/ 144 h 167"/>
              <a:gd name="T10" fmla="*/ 65 w 131"/>
              <a:gd name="T11" fmla="*/ 150 h 167"/>
              <a:gd name="T12" fmla="*/ 98 w 131"/>
              <a:gd name="T13" fmla="*/ 133 h 167"/>
              <a:gd name="T14" fmla="*/ 111 w 131"/>
              <a:gd name="T15" fmla="*/ 84 h 167"/>
              <a:gd name="T16" fmla="*/ 108 w 131"/>
              <a:gd name="T17" fmla="*/ 58 h 167"/>
              <a:gd name="T18" fmla="*/ 100 w 131"/>
              <a:gd name="T19" fmla="*/ 37 h 167"/>
              <a:gd name="T20" fmla="*/ 85 w 131"/>
              <a:gd name="T21" fmla="*/ 23 h 167"/>
              <a:gd name="T22" fmla="*/ 65 w 131"/>
              <a:gd name="T23" fmla="*/ 17 h 167"/>
              <a:gd name="T24" fmla="*/ 32 w 131"/>
              <a:gd name="T25" fmla="*/ 34 h 167"/>
              <a:gd name="T26" fmla="*/ 20 w 131"/>
              <a:gd name="T27" fmla="*/ 84 h 167"/>
              <a:gd name="T28" fmla="*/ 0 w 131"/>
              <a:gd name="T29" fmla="*/ 84 h 167"/>
              <a:gd name="T30" fmla="*/ 0 w 131"/>
              <a:gd name="T31" fmla="*/ 84 h 167"/>
              <a:gd name="T32" fmla="*/ 17 w 131"/>
              <a:gd name="T33" fmla="*/ 22 h 167"/>
              <a:gd name="T34" fmla="*/ 65 w 131"/>
              <a:gd name="T35" fmla="*/ 0 h 167"/>
              <a:gd name="T36" fmla="*/ 94 w 131"/>
              <a:gd name="T37" fmla="*/ 6 h 167"/>
              <a:gd name="T38" fmla="*/ 115 w 131"/>
              <a:gd name="T39" fmla="*/ 23 h 167"/>
              <a:gd name="T40" fmla="*/ 127 w 131"/>
              <a:gd name="T41" fmla="*/ 49 h 167"/>
              <a:gd name="T42" fmla="*/ 131 w 131"/>
              <a:gd name="T43" fmla="*/ 84 h 167"/>
              <a:gd name="T44" fmla="*/ 114 w 131"/>
              <a:gd name="T45" fmla="*/ 145 h 167"/>
              <a:gd name="T46" fmla="*/ 65 w 131"/>
              <a:gd name="T47" fmla="*/ 167 h 167"/>
              <a:gd name="T48" fmla="*/ 36 w 131"/>
              <a:gd name="T49" fmla="*/ 161 h 167"/>
              <a:gd name="T50" fmla="*/ 16 w 131"/>
              <a:gd name="T51" fmla="*/ 144 h 167"/>
              <a:gd name="T52" fmla="*/ 3 w 131"/>
              <a:gd name="T53" fmla="*/ 118 h 167"/>
              <a:gd name="T54" fmla="*/ 0 w 131"/>
              <a:gd name="T55" fmla="*/ 84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7">
                <a:moveTo>
                  <a:pt x="20" y="84"/>
                </a:moveTo>
                <a:lnTo>
                  <a:pt x="20" y="84"/>
                </a:lnTo>
                <a:cubicBezTo>
                  <a:pt x="20" y="92"/>
                  <a:pt x="21" y="101"/>
                  <a:pt x="22" y="109"/>
                </a:cubicBezTo>
                <a:cubicBezTo>
                  <a:pt x="24" y="117"/>
                  <a:pt x="27" y="124"/>
                  <a:pt x="31" y="130"/>
                </a:cubicBezTo>
                <a:cubicBezTo>
                  <a:pt x="34" y="136"/>
                  <a:pt x="39" y="141"/>
                  <a:pt x="45" y="144"/>
                </a:cubicBezTo>
                <a:cubicBezTo>
                  <a:pt x="50" y="148"/>
                  <a:pt x="57" y="150"/>
                  <a:pt x="65" y="150"/>
                </a:cubicBezTo>
                <a:cubicBezTo>
                  <a:pt x="79" y="150"/>
                  <a:pt x="90" y="144"/>
                  <a:pt x="98" y="133"/>
                </a:cubicBezTo>
                <a:cubicBezTo>
                  <a:pt x="107" y="123"/>
                  <a:pt x="111" y="106"/>
                  <a:pt x="111" y="84"/>
                </a:cubicBezTo>
                <a:cubicBezTo>
                  <a:pt x="111" y="75"/>
                  <a:pt x="110" y="66"/>
                  <a:pt x="108" y="58"/>
                </a:cubicBezTo>
                <a:cubicBezTo>
                  <a:pt x="106" y="50"/>
                  <a:pt x="103" y="43"/>
                  <a:pt x="100" y="37"/>
                </a:cubicBezTo>
                <a:cubicBezTo>
                  <a:pt x="96" y="31"/>
                  <a:pt x="91" y="26"/>
                  <a:pt x="85" y="23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3"/>
                  <a:pt x="32" y="34"/>
                </a:cubicBezTo>
                <a:cubicBezTo>
                  <a:pt x="24" y="44"/>
                  <a:pt x="20" y="61"/>
                  <a:pt x="20" y="84"/>
                </a:cubicBezTo>
                <a:close/>
                <a:moveTo>
                  <a:pt x="0" y="84"/>
                </a:moveTo>
                <a:lnTo>
                  <a:pt x="0" y="84"/>
                </a:lnTo>
                <a:cubicBezTo>
                  <a:pt x="0" y="57"/>
                  <a:pt x="5" y="36"/>
                  <a:pt x="17" y="22"/>
                </a:cubicBezTo>
                <a:cubicBezTo>
                  <a:pt x="28" y="8"/>
                  <a:pt x="44" y="0"/>
                  <a:pt x="65" y="0"/>
                </a:cubicBezTo>
                <a:cubicBezTo>
                  <a:pt x="76" y="0"/>
                  <a:pt x="86" y="2"/>
                  <a:pt x="94" y="6"/>
                </a:cubicBezTo>
                <a:cubicBezTo>
                  <a:pt x="103" y="10"/>
                  <a:pt x="109" y="16"/>
                  <a:pt x="115" y="23"/>
                </a:cubicBezTo>
                <a:cubicBezTo>
                  <a:pt x="120" y="31"/>
                  <a:pt x="124" y="39"/>
                  <a:pt x="127" y="49"/>
                </a:cubicBezTo>
                <a:cubicBezTo>
                  <a:pt x="130" y="60"/>
                  <a:pt x="131" y="71"/>
                  <a:pt x="131" y="84"/>
                </a:cubicBezTo>
                <a:cubicBezTo>
                  <a:pt x="131" y="110"/>
                  <a:pt x="125" y="131"/>
                  <a:pt x="114" y="145"/>
                </a:cubicBezTo>
                <a:cubicBezTo>
                  <a:pt x="102" y="159"/>
                  <a:pt x="86" y="167"/>
                  <a:pt x="65" y="167"/>
                </a:cubicBezTo>
                <a:cubicBezTo>
                  <a:pt x="54" y="167"/>
                  <a:pt x="44" y="165"/>
                  <a:pt x="36" y="161"/>
                </a:cubicBezTo>
                <a:cubicBezTo>
                  <a:pt x="28" y="157"/>
                  <a:pt x="21" y="151"/>
                  <a:pt x="16" y="144"/>
                </a:cubicBezTo>
                <a:cubicBezTo>
                  <a:pt x="10" y="137"/>
                  <a:pt x="6" y="128"/>
                  <a:pt x="3" y="118"/>
                </a:cubicBezTo>
                <a:cubicBezTo>
                  <a:pt x="1" y="107"/>
                  <a:pt x="0" y="96"/>
                  <a:pt x="0" y="84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31" name="Freeform 1931"/>
          <p:cNvSpPr>
            <a:spLocks noEditPoints="1"/>
          </p:cNvSpPr>
          <p:nvPr/>
        </p:nvSpPr>
        <p:spPr bwMode="auto">
          <a:xfrm>
            <a:off x="850901" y="434975"/>
            <a:ext cx="114300" cy="122238"/>
          </a:xfrm>
          <a:custGeom>
            <a:avLst/>
            <a:gdLst>
              <a:gd name="T0" fmla="*/ 106 w 160"/>
              <a:gd name="T1" fmla="*/ 35 h 170"/>
              <a:gd name="T2" fmla="*/ 89 w 160"/>
              <a:gd name="T3" fmla="*/ 37 h 170"/>
              <a:gd name="T4" fmla="*/ 95 w 160"/>
              <a:gd name="T5" fmla="*/ 132 h 170"/>
              <a:gd name="T6" fmla="*/ 117 w 160"/>
              <a:gd name="T7" fmla="*/ 129 h 170"/>
              <a:gd name="T8" fmla="*/ 137 w 160"/>
              <a:gd name="T9" fmla="*/ 105 h 170"/>
              <a:gd name="T10" fmla="*/ 138 w 160"/>
              <a:gd name="T11" fmla="*/ 63 h 170"/>
              <a:gd name="T12" fmla="*/ 120 w 160"/>
              <a:gd name="T13" fmla="*/ 38 h 170"/>
              <a:gd name="T14" fmla="*/ 55 w 160"/>
              <a:gd name="T15" fmla="*/ 132 h 170"/>
              <a:gd name="T16" fmla="*/ 58 w 160"/>
              <a:gd name="T17" fmla="*/ 132 h 170"/>
              <a:gd name="T18" fmla="*/ 67 w 160"/>
              <a:gd name="T19" fmla="*/ 132 h 170"/>
              <a:gd name="T20" fmla="*/ 70 w 160"/>
              <a:gd name="T21" fmla="*/ 36 h 170"/>
              <a:gd name="T22" fmla="*/ 56 w 160"/>
              <a:gd name="T23" fmla="*/ 35 h 170"/>
              <a:gd name="T24" fmla="*/ 30 w 160"/>
              <a:gd name="T25" fmla="*/ 47 h 170"/>
              <a:gd name="T26" fmla="*/ 19 w 160"/>
              <a:gd name="T27" fmla="*/ 85 h 170"/>
              <a:gd name="T28" fmla="*/ 29 w 160"/>
              <a:gd name="T29" fmla="*/ 120 h 170"/>
              <a:gd name="T30" fmla="*/ 55 w 160"/>
              <a:gd name="T31" fmla="*/ 132 h 170"/>
              <a:gd name="T32" fmla="*/ 70 w 160"/>
              <a:gd name="T33" fmla="*/ 147 h 170"/>
              <a:gd name="T34" fmla="*/ 51 w 160"/>
              <a:gd name="T35" fmla="*/ 148 h 170"/>
              <a:gd name="T36" fmla="*/ 15 w 160"/>
              <a:gd name="T37" fmla="*/ 133 h 170"/>
              <a:gd name="T38" fmla="*/ 0 w 160"/>
              <a:gd name="T39" fmla="*/ 85 h 170"/>
              <a:gd name="T40" fmla="*/ 15 w 160"/>
              <a:gd name="T41" fmla="*/ 36 h 170"/>
              <a:gd name="T42" fmla="*/ 56 w 160"/>
              <a:gd name="T43" fmla="*/ 19 h 170"/>
              <a:gd name="T44" fmla="*/ 70 w 160"/>
              <a:gd name="T45" fmla="*/ 20 h 170"/>
              <a:gd name="T46" fmla="*/ 89 w 160"/>
              <a:gd name="T47" fmla="*/ 0 h 170"/>
              <a:gd name="T48" fmla="*/ 99 w 160"/>
              <a:gd name="T49" fmla="*/ 19 h 170"/>
              <a:gd name="T50" fmla="*/ 129 w 160"/>
              <a:gd name="T51" fmla="*/ 23 h 170"/>
              <a:gd name="T52" fmla="*/ 156 w 160"/>
              <a:gd name="T53" fmla="*/ 55 h 170"/>
              <a:gd name="T54" fmla="*/ 156 w 160"/>
              <a:gd name="T55" fmla="*/ 111 h 170"/>
              <a:gd name="T56" fmla="*/ 126 w 160"/>
              <a:gd name="T57" fmla="*/ 144 h 170"/>
              <a:gd name="T58" fmla="*/ 97 w 160"/>
              <a:gd name="T59" fmla="*/ 148 h 170"/>
              <a:gd name="T60" fmla="*/ 89 w 160"/>
              <a:gd name="T61" fmla="*/ 170 h 170"/>
              <a:gd name="T62" fmla="*/ 70 w 160"/>
              <a:gd name="T63" fmla="*/ 147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0" h="170">
                <a:moveTo>
                  <a:pt x="106" y="35"/>
                </a:moveTo>
                <a:lnTo>
                  <a:pt x="106" y="35"/>
                </a:lnTo>
                <a:cubicBezTo>
                  <a:pt x="103" y="35"/>
                  <a:pt x="101" y="35"/>
                  <a:pt x="97" y="35"/>
                </a:cubicBezTo>
                <a:cubicBezTo>
                  <a:pt x="94" y="35"/>
                  <a:pt x="91" y="36"/>
                  <a:pt x="89" y="37"/>
                </a:cubicBezTo>
                <a:lnTo>
                  <a:pt x="89" y="132"/>
                </a:lnTo>
                <a:cubicBezTo>
                  <a:pt x="91" y="132"/>
                  <a:pt x="93" y="132"/>
                  <a:pt x="95" y="132"/>
                </a:cubicBezTo>
                <a:cubicBezTo>
                  <a:pt x="98" y="132"/>
                  <a:pt x="100" y="132"/>
                  <a:pt x="103" y="132"/>
                </a:cubicBezTo>
                <a:cubicBezTo>
                  <a:pt x="108" y="132"/>
                  <a:pt x="113" y="131"/>
                  <a:pt x="117" y="129"/>
                </a:cubicBezTo>
                <a:cubicBezTo>
                  <a:pt x="122" y="127"/>
                  <a:pt x="126" y="124"/>
                  <a:pt x="129" y="120"/>
                </a:cubicBezTo>
                <a:cubicBezTo>
                  <a:pt x="133" y="116"/>
                  <a:pt x="135" y="111"/>
                  <a:pt x="137" y="105"/>
                </a:cubicBezTo>
                <a:cubicBezTo>
                  <a:pt x="139" y="98"/>
                  <a:pt x="140" y="91"/>
                  <a:pt x="140" y="83"/>
                </a:cubicBezTo>
                <a:cubicBezTo>
                  <a:pt x="140" y="76"/>
                  <a:pt x="139" y="69"/>
                  <a:pt x="138" y="63"/>
                </a:cubicBezTo>
                <a:cubicBezTo>
                  <a:pt x="136" y="57"/>
                  <a:pt x="134" y="52"/>
                  <a:pt x="131" y="48"/>
                </a:cubicBezTo>
                <a:cubicBezTo>
                  <a:pt x="128" y="44"/>
                  <a:pt x="124" y="40"/>
                  <a:pt x="120" y="38"/>
                </a:cubicBezTo>
                <a:cubicBezTo>
                  <a:pt x="116" y="36"/>
                  <a:pt x="111" y="35"/>
                  <a:pt x="106" y="35"/>
                </a:cubicBezTo>
                <a:close/>
                <a:moveTo>
                  <a:pt x="55" y="132"/>
                </a:moveTo>
                <a:lnTo>
                  <a:pt x="55" y="132"/>
                </a:lnTo>
                <a:lnTo>
                  <a:pt x="58" y="132"/>
                </a:lnTo>
                <a:cubicBezTo>
                  <a:pt x="59" y="132"/>
                  <a:pt x="61" y="132"/>
                  <a:pt x="62" y="132"/>
                </a:cubicBezTo>
                <a:cubicBezTo>
                  <a:pt x="64" y="132"/>
                  <a:pt x="65" y="132"/>
                  <a:pt x="67" y="132"/>
                </a:cubicBezTo>
                <a:cubicBezTo>
                  <a:pt x="68" y="132"/>
                  <a:pt x="69" y="131"/>
                  <a:pt x="70" y="131"/>
                </a:cubicBezTo>
                <a:lnTo>
                  <a:pt x="70" y="36"/>
                </a:lnTo>
                <a:cubicBezTo>
                  <a:pt x="69" y="36"/>
                  <a:pt x="66" y="35"/>
                  <a:pt x="64" y="35"/>
                </a:cubicBezTo>
                <a:cubicBezTo>
                  <a:pt x="61" y="35"/>
                  <a:pt x="59" y="35"/>
                  <a:pt x="56" y="35"/>
                </a:cubicBezTo>
                <a:cubicBezTo>
                  <a:pt x="51" y="35"/>
                  <a:pt x="46" y="36"/>
                  <a:pt x="42" y="38"/>
                </a:cubicBezTo>
                <a:cubicBezTo>
                  <a:pt x="37" y="40"/>
                  <a:pt x="33" y="43"/>
                  <a:pt x="30" y="47"/>
                </a:cubicBezTo>
                <a:cubicBezTo>
                  <a:pt x="27" y="52"/>
                  <a:pt x="24" y="57"/>
                  <a:pt x="22" y="63"/>
                </a:cubicBezTo>
                <a:cubicBezTo>
                  <a:pt x="20" y="69"/>
                  <a:pt x="19" y="77"/>
                  <a:pt x="19" y="85"/>
                </a:cubicBezTo>
                <a:cubicBezTo>
                  <a:pt x="19" y="92"/>
                  <a:pt x="20" y="99"/>
                  <a:pt x="22" y="105"/>
                </a:cubicBezTo>
                <a:cubicBezTo>
                  <a:pt x="24" y="111"/>
                  <a:pt x="26" y="116"/>
                  <a:pt x="29" y="120"/>
                </a:cubicBezTo>
                <a:cubicBezTo>
                  <a:pt x="32" y="124"/>
                  <a:pt x="36" y="127"/>
                  <a:pt x="40" y="129"/>
                </a:cubicBezTo>
                <a:cubicBezTo>
                  <a:pt x="45" y="131"/>
                  <a:pt x="50" y="132"/>
                  <a:pt x="55" y="132"/>
                </a:cubicBezTo>
                <a:close/>
                <a:moveTo>
                  <a:pt x="70" y="147"/>
                </a:moveTo>
                <a:lnTo>
                  <a:pt x="70" y="147"/>
                </a:lnTo>
                <a:cubicBezTo>
                  <a:pt x="68" y="148"/>
                  <a:pt x="65" y="148"/>
                  <a:pt x="61" y="148"/>
                </a:cubicBezTo>
                <a:cubicBezTo>
                  <a:pt x="58" y="148"/>
                  <a:pt x="54" y="148"/>
                  <a:pt x="51" y="148"/>
                </a:cubicBezTo>
                <a:cubicBezTo>
                  <a:pt x="44" y="148"/>
                  <a:pt x="37" y="147"/>
                  <a:pt x="31" y="145"/>
                </a:cubicBezTo>
                <a:cubicBezTo>
                  <a:pt x="25" y="142"/>
                  <a:pt x="19" y="139"/>
                  <a:pt x="15" y="133"/>
                </a:cubicBezTo>
                <a:cubicBezTo>
                  <a:pt x="10" y="128"/>
                  <a:pt x="6" y="122"/>
                  <a:pt x="4" y="114"/>
                </a:cubicBezTo>
                <a:cubicBezTo>
                  <a:pt x="1" y="105"/>
                  <a:pt x="0" y="96"/>
                  <a:pt x="0" y="85"/>
                </a:cubicBezTo>
                <a:cubicBezTo>
                  <a:pt x="0" y="75"/>
                  <a:pt x="1" y="65"/>
                  <a:pt x="4" y="57"/>
                </a:cubicBezTo>
                <a:cubicBezTo>
                  <a:pt x="6" y="49"/>
                  <a:pt x="10" y="42"/>
                  <a:pt x="15" y="36"/>
                </a:cubicBezTo>
                <a:cubicBezTo>
                  <a:pt x="20" y="31"/>
                  <a:pt x="26" y="26"/>
                  <a:pt x="33" y="23"/>
                </a:cubicBezTo>
                <a:cubicBezTo>
                  <a:pt x="40" y="20"/>
                  <a:pt x="47" y="19"/>
                  <a:pt x="56" y="19"/>
                </a:cubicBezTo>
                <a:cubicBezTo>
                  <a:pt x="58" y="19"/>
                  <a:pt x="60" y="19"/>
                  <a:pt x="63" y="19"/>
                </a:cubicBezTo>
                <a:cubicBezTo>
                  <a:pt x="66" y="19"/>
                  <a:pt x="69" y="19"/>
                  <a:pt x="70" y="20"/>
                </a:cubicBezTo>
                <a:lnTo>
                  <a:pt x="70" y="0"/>
                </a:lnTo>
                <a:lnTo>
                  <a:pt x="89" y="0"/>
                </a:lnTo>
                <a:lnTo>
                  <a:pt x="89" y="20"/>
                </a:lnTo>
                <a:cubicBezTo>
                  <a:pt x="92" y="20"/>
                  <a:pt x="95" y="19"/>
                  <a:pt x="99" y="19"/>
                </a:cubicBezTo>
                <a:cubicBezTo>
                  <a:pt x="103" y="19"/>
                  <a:pt x="106" y="19"/>
                  <a:pt x="108" y="19"/>
                </a:cubicBezTo>
                <a:cubicBezTo>
                  <a:pt x="116" y="19"/>
                  <a:pt x="123" y="20"/>
                  <a:pt x="129" y="23"/>
                </a:cubicBezTo>
                <a:cubicBezTo>
                  <a:pt x="135" y="26"/>
                  <a:pt x="141" y="30"/>
                  <a:pt x="145" y="35"/>
                </a:cubicBezTo>
                <a:cubicBezTo>
                  <a:pt x="150" y="40"/>
                  <a:pt x="153" y="47"/>
                  <a:pt x="156" y="55"/>
                </a:cubicBezTo>
                <a:cubicBezTo>
                  <a:pt x="159" y="63"/>
                  <a:pt x="160" y="72"/>
                  <a:pt x="160" y="83"/>
                </a:cubicBezTo>
                <a:cubicBezTo>
                  <a:pt x="160" y="94"/>
                  <a:pt x="158" y="103"/>
                  <a:pt x="156" y="111"/>
                </a:cubicBezTo>
                <a:cubicBezTo>
                  <a:pt x="153" y="120"/>
                  <a:pt x="149" y="126"/>
                  <a:pt x="143" y="132"/>
                </a:cubicBezTo>
                <a:cubicBezTo>
                  <a:pt x="138" y="137"/>
                  <a:pt x="133" y="142"/>
                  <a:pt x="126" y="144"/>
                </a:cubicBezTo>
                <a:cubicBezTo>
                  <a:pt x="119" y="147"/>
                  <a:pt x="112" y="148"/>
                  <a:pt x="104" y="148"/>
                </a:cubicBezTo>
                <a:cubicBezTo>
                  <a:pt x="103" y="148"/>
                  <a:pt x="100" y="148"/>
                  <a:pt x="97" y="148"/>
                </a:cubicBezTo>
                <a:cubicBezTo>
                  <a:pt x="93" y="148"/>
                  <a:pt x="91" y="147"/>
                  <a:pt x="89" y="147"/>
                </a:cubicBezTo>
                <a:lnTo>
                  <a:pt x="89" y="170"/>
                </a:lnTo>
                <a:lnTo>
                  <a:pt x="70" y="170"/>
                </a:lnTo>
                <a:lnTo>
                  <a:pt x="70" y="14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32" name="Freeform 1932"/>
          <p:cNvSpPr>
            <a:spLocks/>
          </p:cNvSpPr>
          <p:nvPr/>
        </p:nvSpPr>
        <p:spPr bwMode="auto">
          <a:xfrm>
            <a:off x="985838" y="438150"/>
            <a:ext cx="82550" cy="115888"/>
          </a:xfrm>
          <a:custGeom>
            <a:avLst/>
            <a:gdLst>
              <a:gd name="T0" fmla="*/ 98 w 117"/>
              <a:gd name="T1" fmla="*/ 51 h 160"/>
              <a:gd name="T2" fmla="*/ 98 w 117"/>
              <a:gd name="T3" fmla="*/ 51 h 160"/>
              <a:gd name="T4" fmla="*/ 99 w 117"/>
              <a:gd name="T5" fmla="*/ 33 h 160"/>
              <a:gd name="T6" fmla="*/ 98 w 117"/>
              <a:gd name="T7" fmla="*/ 33 h 160"/>
              <a:gd name="T8" fmla="*/ 89 w 117"/>
              <a:gd name="T9" fmla="*/ 52 h 160"/>
              <a:gd name="T10" fmla="*/ 11 w 117"/>
              <a:gd name="T11" fmla="*/ 160 h 160"/>
              <a:gd name="T12" fmla="*/ 0 w 117"/>
              <a:gd name="T13" fmla="*/ 160 h 160"/>
              <a:gd name="T14" fmla="*/ 0 w 117"/>
              <a:gd name="T15" fmla="*/ 0 h 160"/>
              <a:gd name="T16" fmla="*/ 19 w 117"/>
              <a:gd name="T17" fmla="*/ 0 h 160"/>
              <a:gd name="T18" fmla="*/ 19 w 117"/>
              <a:gd name="T19" fmla="*/ 110 h 160"/>
              <a:gd name="T20" fmla="*/ 17 w 117"/>
              <a:gd name="T21" fmla="*/ 128 h 160"/>
              <a:gd name="T22" fmla="*/ 18 w 117"/>
              <a:gd name="T23" fmla="*/ 128 h 160"/>
              <a:gd name="T24" fmla="*/ 28 w 117"/>
              <a:gd name="T25" fmla="*/ 109 h 160"/>
              <a:gd name="T26" fmla="*/ 106 w 117"/>
              <a:gd name="T27" fmla="*/ 0 h 160"/>
              <a:gd name="T28" fmla="*/ 117 w 117"/>
              <a:gd name="T29" fmla="*/ 0 h 160"/>
              <a:gd name="T30" fmla="*/ 117 w 117"/>
              <a:gd name="T31" fmla="*/ 160 h 160"/>
              <a:gd name="T32" fmla="*/ 98 w 117"/>
              <a:gd name="T33" fmla="*/ 160 h 160"/>
              <a:gd name="T34" fmla="*/ 98 w 117"/>
              <a:gd name="T35" fmla="*/ 5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0">
                <a:moveTo>
                  <a:pt x="98" y="51"/>
                </a:moveTo>
                <a:lnTo>
                  <a:pt x="98" y="51"/>
                </a:lnTo>
                <a:lnTo>
                  <a:pt x="99" y="33"/>
                </a:lnTo>
                <a:lnTo>
                  <a:pt x="98" y="33"/>
                </a:lnTo>
                <a:lnTo>
                  <a:pt x="89" y="52"/>
                </a:lnTo>
                <a:lnTo>
                  <a:pt x="11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7" y="128"/>
                </a:lnTo>
                <a:lnTo>
                  <a:pt x="18" y="128"/>
                </a:lnTo>
                <a:lnTo>
                  <a:pt x="28" y="109"/>
                </a:lnTo>
                <a:lnTo>
                  <a:pt x="106" y="0"/>
                </a:lnTo>
                <a:lnTo>
                  <a:pt x="117" y="0"/>
                </a:lnTo>
                <a:lnTo>
                  <a:pt x="117" y="160"/>
                </a:lnTo>
                <a:lnTo>
                  <a:pt x="98" y="160"/>
                </a:lnTo>
                <a:lnTo>
                  <a:pt x="98" y="51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33" name="Freeform 1933"/>
          <p:cNvSpPr>
            <a:spLocks/>
          </p:cNvSpPr>
          <p:nvPr/>
        </p:nvSpPr>
        <p:spPr bwMode="auto">
          <a:xfrm>
            <a:off x="1096963" y="438150"/>
            <a:ext cx="82550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34" name="Freeform 1934"/>
          <p:cNvSpPr>
            <a:spLocks noEditPoints="1"/>
          </p:cNvSpPr>
          <p:nvPr/>
        </p:nvSpPr>
        <p:spPr bwMode="auto">
          <a:xfrm>
            <a:off x="1195388" y="436563"/>
            <a:ext cx="92075" cy="117475"/>
          </a:xfrm>
          <a:custGeom>
            <a:avLst/>
            <a:gdLst>
              <a:gd name="T0" fmla="*/ 41 w 130"/>
              <a:gd name="T1" fmla="*/ 102 h 163"/>
              <a:gd name="T2" fmla="*/ 41 w 130"/>
              <a:gd name="T3" fmla="*/ 102 h 163"/>
              <a:gd name="T4" fmla="*/ 88 w 130"/>
              <a:gd name="T5" fmla="*/ 102 h 163"/>
              <a:gd name="T6" fmla="*/ 70 w 130"/>
              <a:gd name="T7" fmla="*/ 53 h 163"/>
              <a:gd name="T8" fmla="*/ 65 w 130"/>
              <a:gd name="T9" fmla="*/ 29 h 163"/>
              <a:gd name="T10" fmla="*/ 64 w 130"/>
              <a:gd name="T11" fmla="*/ 29 h 163"/>
              <a:gd name="T12" fmla="*/ 59 w 130"/>
              <a:gd name="T13" fmla="*/ 54 h 163"/>
              <a:gd name="T14" fmla="*/ 41 w 130"/>
              <a:gd name="T15" fmla="*/ 102 h 163"/>
              <a:gd name="T16" fmla="*/ 94 w 130"/>
              <a:gd name="T17" fmla="*/ 119 h 163"/>
              <a:gd name="T18" fmla="*/ 94 w 130"/>
              <a:gd name="T19" fmla="*/ 119 h 163"/>
              <a:gd name="T20" fmla="*/ 35 w 130"/>
              <a:gd name="T21" fmla="*/ 119 h 163"/>
              <a:gd name="T22" fmla="*/ 19 w 130"/>
              <a:gd name="T23" fmla="*/ 163 h 163"/>
              <a:gd name="T24" fmla="*/ 0 w 130"/>
              <a:gd name="T25" fmla="*/ 163 h 163"/>
              <a:gd name="T26" fmla="*/ 61 w 130"/>
              <a:gd name="T27" fmla="*/ 0 h 163"/>
              <a:gd name="T28" fmla="*/ 69 w 130"/>
              <a:gd name="T29" fmla="*/ 0 h 163"/>
              <a:gd name="T30" fmla="*/ 130 w 130"/>
              <a:gd name="T31" fmla="*/ 163 h 163"/>
              <a:gd name="T32" fmla="*/ 110 w 130"/>
              <a:gd name="T33" fmla="*/ 163 h 163"/>
              <a:gd name="T34" fmla="*/ 94 w 130"/>
              <a:gd name="T35" fmla="*/ 119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0" h="163">
                <a:moveTo>
                  <a:pt x="41" y="102"/>
                </a:moveTo>
                <a:lnTo>
                  <a:pt x="41" y="102"/>
                </a:lnTo>
                <a:lnTo>
                  <a:pt x="88" y="102"/>
                </a:lnTo>
                <a:lnTo>
                  <a:pt x="70" y="53"/>
                </a:lnTo>
                <a:lnTo>
                  <a:pt x="65" y="29"/>
                </a:lnTo>
                <a:lnTo>
                  <a:pt x="64" y="29"/>
                </a:lnTo>
                <a:lnTo>
                  <a:pt x="59" y="54"/>
                </a:lnTo>
                <a:lnTo>
                  <a:pt x="41" y="102"/>
                </a:lnTo>
                <a:close/>
                <a:moveTo>
                  <a:pt x="94" y="119"/>
                </a:moveTo>
                <a:lnTo>
                  <a:pt x="94" y="119"/>
                </a:lnTo>
                <a:lnTo>
                  <a:pt x="35" y="119"/>
                </a:lnTo>
                <a:lnTo>
                  <a:pt x="19" y="163"/>
                </a:lnTo>
                <a:lnTo>
                  <a:pt x="0" y="163"/>
                </a:lnTo>
                <a:lnTo>
                  <a:pt x="61" y="0"/>
                </a:lnTo>
                <a:lnTo>
                  <a:pt x="69" y="0"/>
                </a:lnTo>
                <a:lnTo>
                  <a:pt x="130" y="163"/>
                </a:lnTo>
                <a:lnTo>
                  <a:pt x="110" y="163"/>
                </a:lnTo>
                <a:lnTo>
                  <a:pt x="94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35" name="Freeform 1935"/>
          <p:cNvSpPr>
            <a:spLocks/>
          </p:cNvSpPr>
          <p:nvPr/>
        </p:nvSpPr>
        <p:spPr bwMode="auto">
          <a:xfrm>
            <a:off x="1304926" y="438150"/>
            <a:ext cx="80963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36" name="Freeform 1936"/>
          <p:cNvSpPr>
            <a:spLocks/>
          </p:cNvSpPr>
          <p:nvPr/>
        </p:nvSpPr>
        <p:spPr bwMode="auto">
          <a:xfrm>
            <a:off x="1409701" y="436563"/>
            <a:ext cx="77788" cy="119063"/>
          </a:xfrm>
          <a:custGeom>
            <a:avLst/>
            <a:gdLst>
              <a:gd name="T0" fmla="*/ 109 w 109"/>
              <a:gd name="T1" fmla="*/ 157 h 166"/>
              <a:gd name="T2" fmla="*/ 109 w 109"/>
              <a:gd name="T3" fmla="*/ 157 h 166"/>
              <a:gd name="T4" fmla="*/ 92 w 109"/>
              <a:gd name="T5" fmla="*/ 164 h 166"/>
              <a:gd name="T6" fmla="*/ 69 w 109"/>
              <a:gd name="T7" fmla="*/ 166 h 166"/>
              <a:gd name="T8" fmla="*/ 42 w 109"/>
              <a:gd name="T9" fmla="*/ 161 h 166"/>
              <a:gd name="T10" fmla="*/ 20 w 109"/>
              <a:gd name="T11" fmla="*/ 146 h 166"/>
              <a:gd name="T12" fmla="*/ 5 w 109"/>
              <a:gd name="T13" fmla="*/ 120 h 166"/>
              <a:gd name="T14" fmla="*/ 0 w 109"/>
              <a:gd name="T15" fmla="*/ 83 h 166"/>
              <a:gd name="T16" fmla="*/ 6 w 109"/>
              <a:gd name="T17" fmla="*/ 45 h 166"/>
              <a:gd name="T18" fmla="*/ 22 w 109"/>
              <a:gd name="T19" fmla="*/ 19 h 166"/>
              <a:gd name="T20" fmla="*/ 44 w 109"/>
              <a:gd name="T21" fmla="*/ 4 h 166"/>
              <a:gd name="T22" fmla="*/ 69 w 109"/>
              <a:gd name="T23" fmla="*/ 0 h 166"/>
              <a:gd name="T24" fmla="*/ 92 w 109"/>
              <a:gd name="T25" fmla="*/ 1 h 166"/>
              <a:gd name="T26" fmla="*/ 107 w 109"/>
              <a:gd name="T27" fmla="*/ 5 h 166"/>
              <a:gd name="T28" fmla="*/ 102 w 109"/>
              <a:gd name="T29" fmla="*/ 22 h 166"/>
              <a:gd name="T30" fmla="*/ 71 w 109"/>
              <a:gd name="T31" fmla="*/ 17 h 166"/>
              <a:gd name="T32" fmla="*/ 52 w 109"/>
              <a:gd name="T33" fmla="*/ 20 h 166"/>
              <a:gd name="T34" fmla="*/ 36 w 109"/>
              <a:gd name="T35" fmla="*/ 32 h 166"/>
              <a:gd name="T36" fmla="*/ 24 w 109"/>
              <a:gd name="T37" fmla="*/ 52 h 166"/>
              <a:gd name="T38" fmla="*/ 20 w 109"/>
              <a:gd name="T39" fmla="*/ 83 h 166"/>
              <a:gd name="T40" fmla="*/ 24 w 109"/>
              <a:gd name="T41" fmla="*/ 112 h 166"/>
              <a:gd name="T42" fmla="*/ 35 w 109"/>
              <a:gd name="T43" fmla="*/ 132 h 166"/>
              <a:gd name="T44" fmla="*/ 52 w 109"/>
              <a:gd name="T45" fmla="*/ 145 h 166"/>
              <a:gd name="T46" fmla="*/ 74 w 109"/>
              <a:gd name="T47" fmla="*/ 149 h 166"/>
              <a:gd name="T48" fmla="*/ 92 w 109"/>
              <a:gd name="T49" fmla="*/ 147 h 166"/>
              <a:gd name="T50" fmla="*/ 105 w 109"/>
              <a:gd name="T51" fmla="*/ 142 h 166"/>
              <a:gd name="T52" fmla="*/ 109 w 109"/>
              <a:gd name="T53" fmla="*/ 15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6">
                <a:moveTo>
                  <a:pt x="109" y="157"/>
                </a:moveTo>
                <a:lnTo>
                  <a:pt x="109" y="157"/>
                </a:lnTo>
                <a:cubicBezTo>
                  <a:pt x="105" y="160"/>
                  <a:pt x="99" y="163"/>
                  <a:pt x="92" y="164"/>
                </a:cubicBezTo>
                <a:cubicBezTo>
                  <a:pt x="85" y="165"/>
                  <a:pt x="77" y="166"/>
                  <a:pt x="69" y="166"/>
                </a:cubicBezTo>
                <a:cubicBezTo>
                  <a:pt x="60" y="166"/>
                  <a:pt x="51" y="164"/>
                  <a:pt x="42" y="161"/>
                </a:cubicBezTo>
                <a:cubicBezTo>
                  <a:pt x="34" y="158"/>
                  <a:pt x="26" y="153"/>
                  <a:pt x="20" y="146"/>
                </a:cubicBezTo>
                <a:cubicBezTo>
                  <a:pt x="14" y="139"/>
                  <a:pt x="9" y="131"/>
                  <a:pt x="5" y="120"/>
                </a:cubicBezTo>
                <a:cubicBezTo>
                  <a:pt x="2" y="110"/>
                  <a:pt x="0" y="97"/>
                  <a:pt x="0" y="83"/>
                </a:cubicBezTo>
                <a:cubicBezTo>
                  <a:pt x="0" y="68"/>
                  <a:pt x="2" y="55"/>
                  <a:pt x="6" y="45"/>
                </a:cubicBezTo>
                <a:cubicBezTo>
                  <a:pt x="10" y="34"/>
                  <a:pt x="15" y="26"/>
                  <a:pt x="22" y="19"/>
                </a:cubicBezTo>
                <a:cubicBezTo>
                  <a:pt x="28" y="12"/>
                  <a:pt x="36" y="8"/>
                  <a:pt x="44" y="4"/>
                </a:cubicBezTo>
                <a:cubicBezTo>
                  <a:pt x="52" y="1"/>
                  <a:pt x="61" y="0"/>
                  <a:pt x="69" y="0"/>
                </a:cubicBezTo>
                <a:cubicBezTo>
                  <a:pt x="79" y="0"/>
                  <a:pt x="86" y="0"/>
                  <a:pt x="92" y="1"/>
                </a:cubicBezTo>
                <a:cubicBezTo>
                  <a:pt x="98" y="2"/>
                  <a:pt x="103" y="4"/>
                  <a:pt x="107" y="5"/>
                </a:cubicBezTo>
                <a:lnTo>
                  <a:pt x="102" y="22"/>
                </a:lnTo>
                <a:cubicBezTo>
                  <a:pt x="95" y="19"/>
                  <a:pt x="84" y="17"/>
                  <a:pt x="71" y="17"/>
                </a:cubicBezTo>
                <a:cubicBezTo>
                  <a:pt x="65" y="17"/>
                  <a:pt x="58" y="18"/>
                  <a:pt x="52" y="20"/>
                </a:cubicBezTo>
                <a:cubicBezTo>
                  <a:pt x="46" y="23"/>
                  <a:pt x="41" y="26"/>
                  <a:pt x="36" y="32"/>
                </a:cubicBezTo>
                <a:cubicBezTo>
                  <a:pt x="31" y="37"/>
                  <a:pt x="27" y="44"/>
                  <a:pt x="24" y="52"/>
                </a:cubicBezTo>
                <a:cubicBezTo>
                  <a:pt x="21" y="60"/>
                  <a:pt x="20" y="71"/>
                  <a:pt x="20" y="83"/>
                </a:cubicBezTo>
                <a:cubicBezTo>
                  <a:pt x="20" y="94"/>
                  <a:pt x="21" y="104"/>
                  <a:pt x="24" y="112"/>
                </a:cubicBezTo>
                <a:cubicBezTo>
                  <a:pt x="27" y="120"/>
                  <a:pt x="31" y="127"/>
                  <a:pt x="35" y="132"/>
                </a:cubicBezTo>
                <a:cubicBezTo>
                  <a:pt x="40" y="138"/>
                  <a:pt x="46" y="142"/>
                  <a:pt x="52" y="145"/>
                </a:cubicBezTo>
                <a:cubicBezTo>
                  <a:pt x="59" y="148"/>
                  <a:pt x="66" y="149"/>
                  <a:pt x="74" y="149"/>
                </a:cubicBezTo>
                <a:cubicBezTo>
                  <a:pt x="80" y="149"/>
                  <a:pt x="86" y="148"/>
                  <a:pt x="92" y="147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37" name="Freeform 1937"/>
          <p:cNvSpPr>
            <a:spLocks noEditPoints="1"/>
          </p:cNvSpPr>
          <p:nvPr/>
        </p:nvSpPr>
        <p:spPr bwMode="auto">
          <a:xfrm>
            <a:off x="1500188" y="436563"/>
            <a:ext cx="92075" cy="119063"/>
          </a:xfrm>
          <a:custGeom>
            <a:avLst/>
            <a:gdLst>
              <a:gd name="T0" fmla="*/ 20 w 131"/>
              <a:gd name="T1" fmla="*/ 83 h 166"/>
              <a:gd name="T2" fmla="*/ 20 w 131"/>
              <a:gd name="T3" fmla="*/ 83 h 166"/>
              <a:gd name="T4" fmla="*/ 23 w 131"/>
              <a:gd name="T5" fmla="*/ 108 h 166"/>
              <a:gd name="T6" fmla="*/ 31 w 131"/>
              <a:gd name="T7" fmla="*/ 129 h 166"/>
              <a:gd name="T8" fmla="*/ 45 w 131"/>
              <a:gd name="T9" fmla="*/ 144 h 166"/>
              <a:gd name="T10" fmla="*/ 65 w 131"/>
              <a:gd name="T11" fmla="*/ 149 h 166"/>
              <a:gd name="T12" fmla="*/ 99 w 131"/>
              <a:gd name="T13" fmla="*/ 133 h 166"/>
              <a:gd name="T14" fmla="*/ 111 w 131"/>
              <a:gd name="T15" fmla="*/ 83 h 166"/>
              <a:gd name="T16" fmla="*/ 108 w 131"/>
              <a:gd name="T17" fmla="*/ 58 h 166"/>
              <a:gd name="T18" fmla="*/ 100 w 131"/>
              <a:gd name="T19" fmla="*/ 37 h 166"/>
              <a:gd name="T20" fmla="*/ 86 w 131"/>
              <a:gd name="T21" fmla="*/ 22 h 166"/>
              <a:gd name="T22" fmla="*/ 65 w 131"/>
              <a:gd name="T23" fmla="*/ 17 h 166"/>
              <a:gd name="T24" fmla="*/ 32 w 131"/>
              <a:gd name="T25" fmla="*/ 33 h 166"/>
              <a:gd name="T26" fmla="*/ 20 w 131"/>
              <a:gd name="T27" fmla="*/ 83 h 166"/>
              <a:gd name="T28" fmla="*/ 0 w 131"/>
              <a:gd name="T29" fmla="*/ 83 h 166"/>
              <a:gd name="T30" fmla="*/ 0 w 131"/>
              <a:gd name="T31" fmla="*/ 83 h 166"/>
              <a:gd name="T32" fmla="*/ 17 w 131"/>
              <a:gd name="T33" fmla="*/ 21 h 166"/>
              <a:gd name="T34" fmla="*/ 65 w 131"/>
              <a:gd name="T35" fmla="*/ 0 h 166"/>
              <a:gd name="T36" fmla="*/ 95 w 131"/>
              <a:gd name="T37" fmla="*/ 6 h 166"/>
              <a:gd name="T38" fmla="*/ 115 w 131"/>
              <a:gd name="T39" fmla="*/ 23 h 166"/>
              <a:gd name="T40" fmla="*/ 127 w 131"/>
              <a:gd name="T41" fmla="*/ 49 h 166"/>
              <a:gd name="T42" fmla="*/ 131 w 131"/>
              <a:gd name="T43" fmla="*/ 83 h 166"/>
              <a:gd name="T44" fmla="*/ 114 w 131"/>
              <a:gd name="T45" fmla="*/ 145 h 166"/>
              <a:gd name="T46" fmla="*/ 65 w 131"/>
              <a:gd name="T47" fmla="*/ 166 h 166"/>
              <a:gd name="T48" fmla="*/ 36 w 131"/>
              <a:gd name="T49" fmla="*/ 160 h 166"/>
              <a:gd name="T50" fmla="*/ 16 w 131"/>
              <a:gd name="T51" fmla="*/ 143 h 166"/>
              <a:gd name="T52" fmla="*/ 4 w 131"/>
              <a:gd name="T53" fmla="*/ 117 h 166"/>
              <a:gd name="T54" fmla="*/ 0 w 131"/>
              <a:gd name="T55" fmla="*/ 8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6">
                <a:moveTo>
                  <a:pt x="20" y="83"/>
                </a:moveTo>
                <a:lnTo>
                  <a:pt x="20" y="83"/>
                </a:lnTo>
                <a:cubicBezTo>
                  <a:pt x="20" y="92"/>
                  <a:pt x="21" y="100"/>
                  <a:pt x="23" y="108"/>
                </a:cubicBezTo>
                <a:cubicBezTo>
                  <a:pt x="24" y="116"/>
                  <a:pt x="27" y="123"/>
                  <a:pt x="31" y="129"/>
                </a:cubicBezTo>
                <a:cubicBezTo>
                  <a:pt x="35" y="135"/>
                  <a:pt x="39" y="140"/>
                  <a:pt x="45" y="144"/>
                </a:cubicBezTo>
                <a:cubicBezTo>
                  <a:pt x="51" y="147"/>
                  <a:pt x="57" y="149"/>
                  <a:pt x="65" y="149"/>
                </a:cubicBezTo>
                <a:cubicBezTo>
                  <a:pt x="79" y="149"/>
                  <a:pt x="91" y="144"/>
                  <a:pt x="99" y="133"/>
                </a:cubicBezTo>
                <a:cubicBezTo>
                  <a:pt x="107" y="122"/>
                  <a:pt x="111" y="105"/>
                  <a:pt x="111" y="83"/>
                </a:cubicBezTo>
                <a:cubicBezTo>
                  <a:pt x="111" y="74"/>
                  <a:pt x="110" y="66"/>
                  <a:pt x="108" y="58"/>
                </a:cubicBezTo>
                <a:cubicBezTo>
                  <a:pt x="107" y="50"/>
                  <a:pt x="104" y="43"/>
                  <a:pt x="100" y="37"/>
                </a:cubicBezTo>
                <a:cubicBezTo>
                  <a:pt x="96" y="31"/>
                  <a:pt x="92" y="26"/>
                  <a:pt x="86" y="22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2"/>
                  <a:pt x="32" y="33"/>
                </a:cubicBezTo>
                <a:cubicBezTo>
                  <a:pt x="24" y="44"/>
                  <a:pt x="20" y="60"/>
                  <a:pt x="20" y="83"/>
                </a:cubicBezTo>
                <a:close/>
                <a:moveTo>
                  <a:pt x="0" y="83"/>
                </a:moveTo>
                <a:lnTo>
                  <a:pt x="0" y="83"/>
                </a:lnTo>
                <a:cubicBezTo>
                  <a:pt x="0" y="56"/>
                  <a:pt x="6" y="36"/>
                  <a:pt x="17" y="21"/>
                </a:cubicBezTo>
                <a:cubicBezTo>
                  <a:pt x="28" y="7"/>
                  <a:pt x="44" y="0"/>
                  <a:pt x="65" y="0"/>
                </a:cubicBezTo>
                <a:cubicBezTo>
                  <a:pt x="77" y="0"/>
                  <a:pt x="86" y="2"/>
                  <a:pt x="95" y="6"/>
                </a:cubicBezTo>
                <a:cubicBezTo>
                  <a:pt x="103" y="10"/>
                  <a:pt x="110" y="15"/>
                  <a:pt x="115" y="23"/>
                </a:cubicBezTo>
                <a:cubicBezTo>
                  <a:pt x="121" y="30"/>
                  <a:pt x="125" y="39"/>
                  <a:pt x="127" y="49"/>
                </a:cubicBezTo>
                <a:cubicBezTo>
                  <a:pt x="130" y="59"/>
                  <a:pt x="131" y="70"/>
                  <a:pt x="131" y="83"/>
                </a:cubicBezTo>
                <a:cubicBezTo>
                  <a:pt x="131" y="110"/>
                  <a:pt x="125" y="130"/>
                  <a:pt x="114" y="145"/>
                </a:cubicBezTo>
                <a:cubicBezTo>
                  <a:pt x="103" y="159"/>
                  <a:pt x="86" y="166"/>
                  <a:pt x="65" y="166"/>
                </a:cubicBezTo>
                <a:cubicBezTo>
                  <a:pt x="54" y="166"/>
                  <a:pt x="44" y="164"/>
                  <a:pt x="36" y="160"/>
                </a:cubicBezTo>
                <a:cubicBezTo>
                  <a:pt x="28" y="156"/>
                  <a:pt x="21" y="150"/>
                  <a:pt x="16" y="143"/>
                </a:cubicBezTo>
                <a:cubicBezTo>
                  <a:pt x="10" y="136"/>
                  <a:pt x="6" y="127"/>
                  <a:pt x="4" y="117"/>
                </a:cubicBezTo>
                <a:cubicBezTo>
                  <a:pt x="1" y="107"/>
                  <a:pt x="0" y="95"/>
                  <a:pt x="0" y="83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38" name="Freeform 1938"/>
          <p:cNvSpPr>
            <a:spLocks noEditPoints="1"/>
          </p:cNvSpPr>
          <p:nvPr/>
        </p:nvSpPr>
        <p:spPr bwMode="auto">
          <a:xfrm>
            <a:off x="1617663" y="436563"/>
            <a:ext cx="71438" cy="119063"/>
          </a:xfrm>
          <a:custGeom>
            <a:avLst/>
            <a:gdLst>
              <a:gd name="T0" fmla="*/ 43 w 101"/>
              <a:gd name="T1" fmla="*/ 148 h 164"/>
              <a:gd name="T2" fmla="*/ 43 w 101"/>
              <a:gd name="T3" fmla="*/ 148 h 164"/>
              <a:gd name="T4" fmla="*/ 57 w 101"/>
              <a:gd name="T5" fmla="*/ 146 h 164"/>
              <a:gd name="T6" fmla="*/ 70 w 101"/>
              <a:gd name="T7" fmla="*/ 140 h 164"/>
              <a:gd name="T8" fmla="*/ 78 w 101"/>
              <a:gd name="T9" fmla="*/ 131 h 164"/>
              <a:gd name="T10" fmla="*/ 81 w 101"/>
              <a:gd name="T11" fmla="*/ 118 h 164"/>
              <a:gd name="T12" fmla="*/ 77 w 101"/>
              <a:gd name="T13" fmla="*/ 103 h 164"/>
              <a:gd name="T14" fmla="*/ 67 w 101"/>
              <a:gd name="T15" fmla="*/ 94 h 164"/>
              <a:gd name="T16" fmla="*/ 54 w 101"/>
              <a:gd name="T17" fmla="*/ 90 h 164"/>
              <a:gd name="T18" fmla="*/ 39 w 101"/>
              <a:gd name="T19" fmla="*/ 88 h 164"/>
              <a:gd name="T20" fmla="*/ 19 w 101"/>
              <a:gd name="T21" fmla="*/ 88 h 164"/>
              <a:gd name="T22" fmla="*/ 19 w 101"/>
              <a:gd name="T23" fmla="*/ 146 h 164"/>
              <a:gd name="T24" fmla="*/ 23 w 101"/>
              <a:gd name="T25" fmla="*/ 147 h 164"/>
              <a:gd name="T26" fmla="*/ 30 w 101"/>
              <a:gd name="T27" fmla="*/ 147 h 164"/>
              <a:gd name="T28" fmla="*/ 37 w 101"/>
              <a:gd name="T29" fmla="*/ 147 h 164"/>
              <a:gd name="T30" fmla="*/ 43 w 101"/>
              <a:gd name="T31" fmla="*/ 148 h 164"/>
              <a:gd name="T32" fmla="*/ 31 w 101"/>
              <a:gd name="T33" fmla="*/ 72 h 164"/>
              <a:gd name="T34" fmla="*/ 31 w 101"/>
              <a:gd name="T35" fmla="*/ 72 h 164"/>
              <a:gd name="T36" fmla="*/ 40 w 101"/>
              <a:gd name="T37" fmla="*/ 72 h 164"/>
              <a:gd name="T38" fmla="*/ 49 w 101"/>
              <a:gd name="T39" fmla="*/ 71 h 164"/>
              <a:gd name="T40" fmla="*/ 60 w 101"/>
              <a:gd name="T41" fmla="*/ 67 h 164"/>
              <a:gd name="T42" fmla="*/ 68 w 101"/>
              <a:gd name="T43" fmla="*/ 61 h 164"/>
              <a:gd name="T44" fmla="*/ 74 w 101"/>
              <a:gd name="T45" fmla="*/ 52 h 164"/>
              <a:gd name="T46" fmla="*/ 76 w 101"/>
              <a:gd name="T47" fmla="*/ 42 h 164"/>
              <a:gd name="T48" fmla="*/ 73 w 101"/>
              <a:gd name="T49" fmla="*/ 30 h 164"/>
              <a:gd name="T50" fmla="*/ 66 w 101"/>
              <a:gd name="T51" fmla="*/ 22 h 164"/>
              <a:gd name="T52" fmla="*/ 55 w 101"/>
              <a:gd name="T53" fmla="*/ 18 h 164"/>
              <a:gd name="T54" fmla="*/ 42 w 101"/>
              <a:gd name="T55" fmla="*/ 16 h 164"/>
              <a:gd name="T56" fmla="*/ 28 w 101"/>
              <a:gd name="T57" fmla="*/ 17 h 164"/>
              <a:gd name="T58" fmla="*/ 19 w 101"/>
              <a:gd name="T59" fmla="*/ 18 h 164"/>
              <a:gd name="T60" fmla="*/ 19 w 101"/>
              <a:gd name="T61" fmla="*/ 72 h 164"/>
              <a:gd name="T62" fmla="*/ 31 w 101"/>
              <a:gd name="T63" fmla="*/ 72 h 164"/>
              <a:gd name="T64" fmla="*/ 96 w 101"/>
              <a:gd name="T65" fmla="*/ 38 h 164"/>
              <a:gd name="T66" fmla="*/ 96 w 101"/>
              <a:gd name="T67" fmla="*/ 38 h 164"/>
              <a:gd name="T68" fmla="*/ 95 w 101"/>
              <a:gd name="T69" fmla="*/ 50 h 164"/>
              <a:gd name="T70" fmla="*/ 89 w 101"/>
              <a:gd name="T71" fmla="*/ 61 h 164"/>
              <a:gd name="T72" fmla="*/ 80 w 101"/>
              <a:gd name="T73" fmla="*/ 70 h 164"/>
              <a:gd name="T74" fmla="*/ 66 w 101"/>
              <a:gd name="T75" fmla="*/ 76 h 164"/>
              <a:gd name="T76" fmla="*/ 66 w 101"/>
              <a:gd name="T77" fmla="*/ 77 h 164"/>
              <a:gd name="T78" fmla="*/ 79 w 101"/>
              <a:gd name="T79" fmla="*/ 81 h 164"/>
              <a:gd name="T80" fmla="*/ 91 w 101"/>
              <a:gd name="T81" fmla="*/ 89 h 164"/>
              <a:gd name="T82" fmla="*/ 98 w 101"/>
              <a:gd name="T83" fmla="*/ 100 h 164"/>
              <a:gd name="T84" fmla="*/ 101 w 101"/>
              <a:gd name="T85" fmla="*/ 117 h 164"/>
              <a:gd name="T86" fmla="*/ 96 w 101"/>
              <a:gd name="T87" fmla="*/ 138 h 164"/>
              <a:gd name="T88" fmla="*/ 83 w 101"/>
              <a:gd name="T89" fmla="*/ 153 h 164"/>
              <a:gd name="T90" fmla="*/ 63 w 101"/>
              <a:gd name="T91" fmla="*/ 161 h 164"/>
              <a:gd name="T92" fmla="*/ 41 w 101"/>
              <a:gd name="T93" fmla="*/ 164 h 164"/>
              <a:gd name="T94" fmla="*/ 32 w 101"/>
              <a:gd name="T95" fmla="*/ 164 h 164"/>
              <a:gd name="T96" fmla="*/ 21 w 101"/>
              <a:gd name="T97" fmla="*/ 164 h 164"/>
              <a:gd name="T98" fmla="*/ 10 w 101"/>
              <a:gd name="T99" fmla="*/ 163 h 164"/>
              <a:gd name="T100" fmla="*/ 0 w 101"/>
              <a:gd name="T101" fmla="*/ 161 h 164"/>
              <a:gd name="T102" fmla="*/ 0 w 101"/>
              <a:gd name="T103" fmla="*/ 3 h 164"/>
              <a:gd name="T104" fmla="*/ 19 w 101"/>
              <a:gd name="T105" fmla="*/ 1 h 164"/>
              <a:gd name="T106" fmla="*/ 44 w 101"/>
              <a:gd name="T107" fmla="*/ 0 h 164"/>
              <a:gd name="T108" fmla="*/ 62 w 101"/>
              <a:gd name="T109" fmla="*/ 1 h 164"/>
              <a:gd name="T110" fmla="*/ 79 w 101"/>
              <a:gd name="T111" fmla="*/ 7 h 164"/>
              <a:gd name="T112" fmla="*/ 92 w 101"/>
              <a:gd name="T113" fmla="*/ 19 h 164"/>
              <a:gd name="T114" fmla="*/ 96 w 101"/>
              <a:gd name="T115" fmla="*/ 38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1" h="164">
                <a:moveTo>
                  <a:pt x="43" y="148"/>
                </a:moveTo>
                <a:lnTo>
                  <a:pt x="43" y="148"/>
                </a:lnTo>
                <a:cubicBezTo>
                  <a:pt x="48" y="148"/>
                  <a:pt x="53" y="147"/>
                  <a:pt x="57" y="146"/>
                </a:cubicBezTo>
                <a:cubicBezTo>
                  <a:pt x="62" y="145"/>
                  <a:pt x="66" y="143"/>
                  <a:pt x="70" y="140"/>
                </a:cubicBezTo>
                <a:cubicBezTo>
                  <a:pt x="73" y="138"/>
                  <a:pt x="76" y="135"/>
                  <a:pt x="78" y="131"/>
                </a:cubicBezTo>
                <a:cubicBezTo>
                  <a:pt x="80" y="127"/>
                  <a:pt x="81" y="123"/>
                  <a:pt x="81" y="118"/>
                </a:cubicBezTo>
                <a:cubicBezTo>
                  <a:pt x="81" y="112"/>
                  <a:pt x="80" y="107"/>
                  <a:pt x="77" y="103"/>
                </a:cubicBezTo>
                <a:cubicBezTo>
                  <a:pt x="75" y="99"/>
                  <a:pt x="72" y="96"/>
                  <a:pt x="67" y="94"/>
                </a:cubicBezTo>
                <a:cubicBezTo>
                  <a:pt x="63" y="92"/>
                  <a:pt x="59" y="90"/>
                  <a:pt x="54" y="90"/>
                </a:cubicBezTo>
                <a:cubicBezTo>
                  <a:pt x="49" y="89"/>
                  <a:pt x="44" y="88"/>
                  <a:pt x="39" y="88"/>
                </a:cubicBezTo>
                <a:lnTo>
                  <a:pt x="19" y="88"/>
                </a:lnTo>
                <a:lnTo>
                  <a:pt x="19" y="146"/>
                </a:lnTo>
                <a:cubicBezTo>
                  <a:pt x="20" y="146"/>
                  <a:pt x="21" y="146"/>
                  <a:pt x="23" y="147"/>
                </a:cubicBezTo>
                <a:cubicBezTo>
                  <a:pt x="25" y="147"/>
                  <a:pt x="27" y="147"/>
                  <a:pt x="30" y="147"/>
                </a:cubicBezTo>
                <a:cubicBezTo>
                  <a:pt x="32" y="147"/>
                  <a:pt x="34" y="147"/>
                  <a:pt x="37" y="147"/>
                </a:cubicBezTo>
                <a:cubicBezTo>
                  <a:pt x="39" y="148"/>
                  <a:pt x="41" y="148"/>
                  <a:pt x="43" y="148"/>
                </a:cubicBezTo>
                <a:close/>
                <a:moveTo>
                  <a:pt x="31" y="72"/>
                </a:moveTo>
                <a:lnTo>
                  <a:pt x="31" y="72"/>
                </a:lnTo>
                <a:cubicBezTo>
                  <a:pt x="33" y="72"/>
                  <a:pt x="36" y="72"/>
                  <a:pt x="40" y="72"/>
                </a:cubicBezTo>
                <a:cubicBezTo>
                  <a:pt x="44" y="72"/>
                  <a:pt x="47" y="72"/>
                  <a:pt x="49" y="71"/>
                </a:cubicBezTo>
                <a:cubicBezTo>
                  <a:pt x="53" y="70"/>
                  <a:pt x="56" y="69"/>
                  <a:pt x="60" y="67"/>
                </a:cubicBezTo>
                <a:cubicBezTo>
                  <a:pt x="63" y="65"/>
                  <a:pt x="66" y="63"/>
                  <a:pt x="68" y="61"/>
                </a:cubicBezTo>
                <a:cubicBezTo>
                  <a:pt x="71" y="58"/>
                  <a:pt x="73" y="56"/>
                  <a:pt x="74" y="52"/>
                </a:cubicBezTo>
                <a:cubicBezTo>
                  <a:pt x="76" y="49"/>
                  <a:pt x="76" y="46"/>
                  <a:pt x="76" y="42"/>
                </a:cubicBezTo>
                <a:cubicBezTo>
                  <a:pt x="76" y="37"/>
                  <a:pt x="75" y="33"/>
                  <a:pt x="73" y="30"/>
                </a:cubicBezTo>
                <a:cubicBezTo>
                  <a:pt x="72" y="26"/>
                  <a:pt x="69" y="24"/>
                  <a:pt x="66" y="22"/>
                </a:cubicBezTo>
                <a:cubicBezTo>
                  <a:pt x="63" y="20"/>
                  <a:pt x="59" y="18"/>
                  <a:pt x="55" y="18"/>
                </a:cubicBezTo>
                <a:cubicBezTo>
                  <a:pt x="51" y="17"/>
                  <a:pt x="46" y="16"/>
                  <a:pt x="42" y="16"/>
                </a:cubicBezTo>
                <a:cubicBezTo>
                  <a:pt x="37" y="16"/>
                  <a:pt x="32" y="16"/>
                  <a:pt x="28" y="17"/>
                </a:cubicBezTo>
                <a:cubicBezTo>
                  <a:pt x="24" y="17"/>
                  <a:pt x="21" y="17"/>
                  <a:pt x="19" y="18"/>
                </a:cubicBezTo>
                <a:lnTo>
                  <a:pt x="19" y="72"/>
                </a:lnTo>
                <a:lnTo>
                  <a:pt x="31" y="72"/>
                </a:lnTo>
                <a:close/>
                <a:moveTo>
                  <a:pt x="96" y="38"/>
                </a:moveTo>
                <a:lnTo>
                  <a:pt x="96" y="38"/>
                </a:lnTo>
                <a:cubicBezTo>
                  <a:pt x="96" y="42"/>
                  <a:pt x="96" y="46"/>
                  <a:pt x="95" y="50"/>
                </a:cubicBezTo>
                <a:cubicBezTo>
                  <a:pt x="93" y="54"/>
                  <a:pt x="92" y="58"/>
                  <a:pt x="89" y="61"/>
                </a:cubicBezTo>
                <a:cubicBezTo>
                  <a:pt x="87" y="65"/>
                  <a:pt x="84" y="68"/>
                  <a:pt x="80" y="70"/>
                </a:cubicBezTo>
                <a:cubicBezTo>
                  <a:pt x="76" y="73"/>
                  <a:pt x="71" y="75"/>
                  <a:pt x="66" y="76"/>
                </a:cubicBezTo>
                <a:lnTo>
                  <a:pt x="66" y="77"/>
                </a:lnTo>
                <a:cubicBezTo>
                  <a:pt x="71" y="78"/>
                  <a:pt x="75" y="79"/>
                  <a:pt x="79" y="81"/>
                </a:cubicBezTo>
                <a:cubicBezTo>
                  <a:pt x="84" y="83"/>
                  <a:pt x="87" y="85"/>
                  <a:pt x="91" y="89"/>
                </a:cubicBezTo>
                <a:cubicBezTo>
                  <a:pt x="94" y="92"/>
                  <a:pt x="96" y="96"/>
                  <a:pt x="98" y="100"/>
                </a:cubicBezTo>
                <a:cubicBezTo>
                  <a:pt x="100" y="105"/>
                  <a:pt x="101" y="110"/>
                  <a:pt x="101" y="117"/>
                </a:cubicBezTo>
                <a:cubicBezTo>
                  <a:pt x="101" y="125"/>
                  <a:pt x="100" y="132"/>
                  <a:pt x="96" y="138"/>
                </a:cubicBezTo>
                <a:cubicBezTo>
                  <a:pt x="93" y="144"/>
                  <a:pt x="88" y="149"/>
                  <a:pt x="83" y="153"/>
                </a:cubicBezTo>
                <a:cubicBezTo>
                  <a:pt x="77" y="157"/>
                  <a:pt x="71" y="160"/>
                  <a:pt x="63" y="161"/>
                </a:cubicBezTo>
                <a:cubicBezTo>
                  <a:pt x="56" y="163"/>
                  <a:pt x="49" y="164"/>
                  <a:pt x="41" y="164"/>
                </a:cubicBezTo>
                <a:lnTo>
                  <a:pt x="32" y="164"/>
                </a:lnTo>
                <a:cubicBezTo>
                  <a:pt x="29" y="164"/>
                  <a:pt x="25" y="164"/>
                  <a:pt x="21" y="164"/>
                </a:cubicBezTo>
                <a:cubicBezTo>
                  <a:pt x="17" y="164"/>
                  <a:pt x="14" y="163"/>
                  <a:pt x="10" y="163"/>
                </a:cubicBezTo>
                <a:cubicBezTo>
                  <a:pt x="6" y="162"/>
                  <a:pt x="3" y="162"/>
                  <a:pt x="0" y="161"/>
                </a:cubicBezTo>
                <a:lnTo>
                  <a:pt x="0" y="3"/>
                </a:lnTo>
                <a:cubicBezTo>
                  <a:pt x="5" y="2"/>
                  <a:pt x="12" y="1"/>
                  <a:pt x="19" y="1"/>
                </a:cubicBezTo>
                <a:cubicBezTo>
                  <a:pt x="27" y="0"/>
                  <a:pt x="35" y="0"/>
                  <a:pt x="44" y="0"/>
                </a:cubicBezTo>
                <a:cubicBezTo>
                  <a:pt x="50" y="0"/>
                  <a:pt x="56" y="0"/>
                  <a:pt x="62" y="1"/>
                </a:cubicBezTo>
                <a:cubicBezTo>
                  <a:pt x="68" y="2"/>
                  <a:pt x="74" y="4"/>
                  <a:pt x="79" y="7"/>
                </a:cubicBezTo>
                <a:cubicBezTo>
                  <a:pt x="84" y="10"/>
                  <a:pt x="88" y="14"/>
                  <a:pt x="92" y="19"/>
                </a:cubicBezTo>
                <a:cubicBezTo>
                  <a:pt x="95" y="24"/>
                  <a:pt x="96" y="30"/>
                  <a:pt x="96" y="38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39" name="Freeform 1939"/>
          <p:cNvSpPr>
            <a:spLocks noEditPoints="1"/>
          </p:cNvSpPr>
          <p:nvPr/>
        </p:nvSpPr>
        <p:spPr bwMode="auto">
          <a:xfrm>
            <a:off x="852488" y="623888"/>
            <a:ext cx="44450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5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4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1 w 63"/>
              <a:gd name="T25" fmla="*/ 31 h 102"/>
              <a:gd name="T26" fmla="*/ 48 w 63"/>
              <a:gd name="T27" fmla="*/ 21 h 102"/>
              <a:gd name="T28" fmla="*/ 43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1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3" y="10"/>
                  <a:pt x="20" y="10"/>
                  <a:pt x="18" y="10"/>
                </a:cubicBezTo>
                <a:cubicBezTo>
                  <a:pt x="16" y="10"/>
                  <a:pt x="14" y="10"/>
                  <a:pt x="12" y="11"/>
                </a:cubicBezTo>
                <a:lnTo>
                  <a:pt x="12" y="53"/>
                </a:lnTo>
                <a:cubicBezTo>
                  <a:pt x="13" y="53"/>
                  <a:pt x="14" y="53"/>
                  <a:pt x="15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4" y="53"/>
                </a:lnTo>
                <a:cubicBezTo>
                  <a:pt x="27" y="53"/>
                  <a:pt x="30" y="53"/>
                  <a:pt x="33" y="52"/>
                </a:cubicBezTo>
                <a:cubicBezTo>
                  <a:pt x="37" y="52"/>
                  <a:pt x="39" y="50"/>
                  <a:pt x="42" y="49"/>
                </a:cubicBezTo>
                <a:cubicBezTo>
                  <a:pt x="45" y="47"/>
                  <a:pt x="47" y="45"/>
                  <a:pt x="48" y="42"/>
                </a:cubicBezTo>
                <a:cubicBezTo>
                  <a:pt x="50" y="39"/>
                  <a:pt x="51" y="35"/>
                  <a:pt x="51" y="31"/>
                </a:cubicBezTo>
                <a:cubicBezTo>
                  <a:pt x="51" y="27"/>
                  <a:pt x="50" y="23"/>
                  <a:pt x="48" y="21"/>
                </a:cubicBezTo>
                <a:cubicBezTo>
                  <a:pt x="47" y="18"/>
                  <a:pt x="45" y="16"/>
                  <a:pt x="43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1" y="0"/>
                  <a:pt x="25" y="0"/>
                </a:cubicBezTo>
                <a:cubicBezTo>
                  <a:pt x="29" y="0"/>
                  <a:pt x="34" y="0"/>
                  <a:pt x="38" y="1"/>
                </a:cubicBezTo>
                <a:cubicBezTo>
                  <a:pt x="43" y="2"/>
                  <a:pt x="47" y="3"/>
                  <a:pt x="51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8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1" y="64"/>
                  <a:pt x="20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4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40" name="Freeform 1940"/>
          <p:cNvSpPr>
            <a:spLocks noEditPoints="1"/>
          </p:cNvSpPr>
          <p:nvPr/>
        </p:nvSpPr>
        <p:spPr bwMode="auto">
          <a:xfrm>
            <a:off x="906463" y="623888"/>
            <a:ext cx="58738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41" name="Freeform 1941"/>
          <p:cNvSpPr>
            <a:spLocks/>
          </p:cNvSpPr>
          <p:nvPr/>
        </p:nvSpPr>
        <p:spPr bwMode="auto">
          <a:xfrm>
            <a:off x="977901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4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5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6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3 w 69"/>
              <a:gd name="T43" fmla="*/ 83 h 104"/>
              <a:gd name="T44" fmla="*/ 33 w 69"/>
              <a:gd name="T45" fmla="*/ 91 h 104"/>
              <a:gd name="T46" fmla="*/ 47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4" y="104"/>
                  <a:pt x="49" y="104"/>
                  <a:pt x="44" y="104"/>
                </a:cubicBezTo>
                <a:cubicBezTo>
                  <a:pt x="38" y="104"/>
                  <a:pt x="32" y="103"/>
                  <a:pt x="27" y="101"/>
                </a:cubicBezTo>
                <a:cubicBezTo>
                  <a:pt x="22" y="99"/>
                  <a:pt x="17" y="96"/>
                  <a:pt x="13" y="92"/>
                </a:cubicBezTo>
                <a:cubicBezTo>
                  <a:pt x="9" y="88"/>
                  <a:pt x="6" y="82"/>
                  <a:pt x="4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7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9" y="0"/>
                  <a:pt x="44" y="0"/>
                </a:cubicBezTo>
                <a:cubicBezTo>
                  <a:pt x="50" y="0"/>
                  <a:pt x="54" y="0"/>
                  <a:pt x="58" y="1"/>
                </a:cubicBezTo>
                <a:cubicBezTo>
                  <a:pt x="62" y="2"/>
                  <a:pt x="65" y="2"/>
                  <a:pt x="67" y="3"/>
                </a:cubicBezTo>
                <a:lnTo>
                  <a:pt x="65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6" y="33"/>
                </a:cubicBezTo>
                <a:cubicBezTo>
                  <a:pt x="14" y="38"/>
                  <a:pt x="13" y="44"/>
                  <a:pt x="13" y="52"/>
                </a:cubicBezTo>
                <a:cubicBezTo>
                  <a:pt x="13" y="59"/>
                  <a:pt x="14" y="65"/>
                  <a:pt x="15" y="70"/>
                </a:cubicBezTo>
                <a:cubicBezTo>
                  <a:pt x="17" y="75"/>
                  <a:pt x="20" y="80"/>
                  <a:pt x="23" y="83"/>
                </a:cubicBezTo>
                <a:cubicBezTo>
                  <a:pt x="26" y="87"/>
                  <a:pt x="29" y="89"/>
                  <a:pt x="33" y="91"/>
                </a:cubicBezTo>
                <a:cubicBezTo>
                  <a:pt x="37" y="93"/>
                  <a:pt x="42" y="94"/>
                  <a:pt x="47" y="94"/>
                </a:cubicBezTo>
                <a:cubicBezTo>
                  <a:pt x="51" y="94"/>
                  <a:pt x="55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42" name="Freeform 1942"/>
          <p:cNvSpPr>
            <a:spLocks/>
          </p:cNvSpPr>
          <p:nvPr/>
        </p:nvSpPr>
        <p:spPr bwMode="auto">
          <a:xfrm>
            <a:off x="1035051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43" name="Freeform 1943"/>
          <p:cNvSpPr>
            <a:spLocks/>
          </p:cNvSpPr>
          <p:nvPr/>
        </p:nvSpPr>
        <p:spPr bwMode="auto">
          <a:xfrm>
            <a:off x="1098551" y="625475"/>
            <a:ext cx="52388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1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1 w 73"/>
              <a:gd name="T17" fmla="*/ 0 h 101"/>
              <a:gd name="T18" fmla="*/ 11 w 73"/>
              <a:gd name="T19" fmla="*/ 69 h 101"/>
              <a:gd name="T20" fmla="*/ 10 w 73"/>
              <a:gd name="T21" fmla="*/ 80 h 101"/>
              <a:gd name="T22" fmla="*/ 11 w 73"/>
              <a:gd name="T23" fmla="*/ 80 h 101"/>
              <a:gd name="T24" fmla="*/ 17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1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69"/>
                </a:lnTo>
                <a:lnTo>
                  <a:pt x="10" y="80"/>
                </a:lnTo>
                <a:lnTo>
                  <a:pt x="11" y="80"/>
                </a:lnTo>
                <a:lnTo>
                  <a:pt x="17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44" name="Freeform 1944"/>
          <p:cNvSpPr>
            <a:spLocks noEditPoints="1"/>
          </p:cNvSpPr>
          <p:nvPr/>
        </p:nvSpPr>
        <p:spPr bwMode="auto">
          <a:xfrm>
            <a:off x="1169988" y="608013"/>
            <a:ext cx="52388" cy="90488"/>
          </a:xfrm>
          <a:custGeom>
            <a:avLst/>
            <a:gdLst>
              <a:gd name="T0" fmla="*/ 25 w 73"/>
              <a:gd name="T1" fmla="*/ 0 h 126"/>
              <a:gd name="T2" fmla="*/ 25 w 73"/>
              <a:gd name="T3" fmla="*/ 0 h 126"/>
              <a:gd name="T4" fmla="*/ 29 w 73"/>
              <a:gd name="T5" fmla="*/ 8 h 126"/>
              <a:gd name="T6" fmla="*/ 38 w 73"/>
              <a:gd name="T7" fmla="*/ 11 h 126"/>
              <a:gd name="T8" fmla="*/ 47 w 73"/>
              <a:gd name="T9" fmla="*/ 8 h 126"/>
              <a:gd name="T10" fmla="*/ 51 w 73"/>
              <a:gd name="T11" fmla="*/ 0 h 126"/>
              <a:gd name="T12" fmla="*/ 61 w 73"/>
              <a:gd name="T13" fmla="*/ 3 h 126"/>
              <a:gd name="T14" fmla="*/ 54 w 73"/>
              <a:gd name="T15" fmla="*/ 15 h 126"/>
              <a:gd name="T16" fmla="*/ 38 w 73"/>
              <a:gd name="T17" fmla="*/ 20 h 126"/>
              <a:gd name="T18" fmla="*/ 21 w 73"/>
              <a:gd name="T19" fmla="*/ 16 h 126"/>
              <a:gd name="T20" fmla="*/ 13 w 73"/>
              <a:gd name="T21" fmla="*/ 3 h 126"/>
              <a:gd name="T22" fmla="*/ 25 w 73"/>
              <a:gd name="T23" fmla="*/ 0 h 126"/>
              <a:gd name="T24" fmla="*/ 61 w 73"/>
              <a:gd name="T25" fmla="*/ 57 h 126"/>
              <a:gd name="T26" fmla="*/ 61 w 73"/>
              <a:gd name="T27" fmla="*/ 57 h 126"/>
              <a:gd name="T28" fmla="*/ 62 w 73"/>
              <a:gd name="T29" fmla="*/ 46 h 126"/>
              <a:gd name="T30" fmla="*/ 62 w 73"/>
              <a:gd name="T31" fmla="*/ 46 h 126"/>
              <a:gd name="T32" fmla="*/ 56 w 73"/>
              <a:gd name="T33" fmla="*/ 58 h 126"/>
              <a:gd name="T34" fmla="*/ 7 w 73"/>
              <a:gd name="T35" fmla="*/ 126 h 126"/>
              <a:gd name="T36" fmla="*/ 0 w 73"/>
              <a:gd name="T37" fmla="*/ 126 h 126"/>
              <a:gd name="T38" fmla="*/ 0 w 73"/>
              <a:gd name="T39" fmla="*/ 25 h 126"/>
              <a:gd name="T40" fmla="*/ 12 w 73"/>
              <a:gd name="T41" fmla="*/ 25 h 126"/>
              <a:gd name="T42" fmla="*/ 12 w 73"/>
              <a:gd name="T43" fmla="*/ 94 h 126"/>
              <a:gd name="T44" fmla="*/ 11 w 73"/>
              <a:gd name="T45" fmla="*/ 105 h 126"/>
              <a:gd name="T46" fmla="*/ 11 w 73"/>
              <a:gd name="T47" fmla="*/ 105 h 126"/>
              <a:gd name="T48" fmla="*/ 18 w 73"/>
              <a:gd name="T49" fmla="*/ 93 h 126"/>
              <a:gd name="T50" fmla="*/ 66 w 73"/>
              <a:gd name="T51" fmla="*/ 25 h 126"/>
              <a:gd name="T52" fmla="*/ 73 w 73"/>
              <a:gd name="T53" fmla="*/ 25 h 126"/>
              <a:gd name="T54" fmla="*/ 73 w 73"/>
              <a:gd name="T55" fmla="*/ 126 h 126"/>
              <a:gd name="T56" fmla="*/ 61 w 73"/>
              <a:gd name="T57" fmla="*/ 126 h 126"/>
              <a:gd name="T58" fmla="*/ 61 w 73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3" h="126">
                <a:moveTo>
                  <a:pt x="25" y="0"/>
                </a:moveTo>
                <a:lnTo>
                  <a:pt x="25" y="0"/>
                </a:lnTo>
                <a:cubicBezTo>
                  <a:pt x="25" y="4"/>
                  <a:pt x="26" y="7"/>
                  <a:pt x="29" y="8"/>
                </a:cubicBezTo>
                <a:cubicBezTo>
                  <a:pt x="31" y="10"/>
                  <a:pt x="34" y="11"/>
                  <a:pt x="38" y="11"/>
                </a:cubicBezTo>
                <a:cubicBezTo>
                  <a:pt x="42" y="11"/>
                  <a:pt x="45" y="10"/>
                  <a:pt x="47" y="8"/>
                </a:cubicBezTo>
                <a:cubicBezTo>
                  <a:pt x="49" y="7"/>
                  <a:pt x="51" y="4"/>
                  <a:pt x="51" y="0"/>
                </a:cubicBezTo>
                <a:lnTo>
                  <a:pt x="61" y="3"/>
                </a:lnTo>
                <a:cubicBezTo>
                  <a:pt x="60" y="8"/>
                  <a:pt x="58" y="12"/>
                  <a:pt x="54" y="15"/>
                </a:cubicBezTo>
                <a:cubicBezTo>
                  <a:pt x="50" y="18"/>
                  <a:pt x="45" y="20"/>
                  <a:pt x="38" y="20"/>
                </a:cubicBezTo>
                <a:cubicBezTo>
                  <a:pt x="31" y="20"/>
                  <a:pt x="25" y="18"/>
                  <a:pt x="21" y="16"/>
                </a:cubicBezTo>
                <a:cubicBezTo>
                  <a:pt x="17" y="13"/>
                  <a:pt x="14" y="9"/>
                  <a:pt x="13" y="3"/>
                </a:cubicBezTo>
                <a:lnTo>
                  <a:pt x="25" y="0"/>
                </a:lnTo>
                <a:close/>
                <a:moveTo>
                  <a:pt x="61" y="57"/>
                </a:moveTo>
                <a:lnTo>
                  <a:pt x="61" y="57"/>
                </a:lnTo>
                <a:lnTo>
                  <a:pt x="62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1" y="105"/>
                </a:lnTo>
                <a:lnTo>
                  <a:pt x="18" y="93"/>
                </a:lnTo>
                <a:lnTo>
                  <a:pt x="66" y="25"/>
                </a:lnTo>
                <a:lnTo>
                  <a:pt x="73" y="25"/>
                </a:lnTo>
                <a:lnTo>
                  <a:pt x="73" y="126"/>
                </a:lnTo>
                <a:lnTo>
                  <a:pt x="61" y="126"/>
                </a:lnTo>
                <a:lnTo>
                  <a:pt x="61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45" name="Freeform 1945"/>
          <p:cNvSpPr>
            <a:spLocks/>
          </p:cNvSpPr>
          <p:nvPr/>
        </p:nvSpPr>
        <p:spPr bwMode="auto">
          <a:xfrm>
            <a:off x="1238251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46" name="Freeform 1946"/>
          <p:cNvSpPr>
            <a:spLocks/>
          </p:cNvSpPr>
          <p:nvPr/>
        </p:nvSpPr>
        <p:spPr bwMode="auto">
          <a:xfrm>
            <a:off x="1301751" y="625475"/>
            <a:ext cx="49213" cy="73025"/>
          </a:xfrm>
          <a:custGeom>
            <a:avLst/>
            <a:gdLst>
              <a:gd name="T0" fmla="*/ 18 w 70"/>
              <a:gd name="T1" fmla="*/ 54 h 101"/>
              <a:gd name="T2" fmla="*/ 18 w 70"/>
              <a:gd name="T3" fmla="*/ 54 h 101"/>
              <a:gd name="T4" fmla="*/ 11 w 70"/>
              <a:gd name="T5" fmla="*/ 54 h 101"/>
              <a:gd name="T6" fmla="*/ 11 w 70"/>
              <a:gd name="T7" fmla="*/ 101 h 101"/>
              <a:gd name="T8" fmla="*/ 0 w 70"/>
              <a:gd name="T9" fmla="*/ 101 h 101"/>
              <a:gd name="T10" fmla="*/ 0 w 70"/>
              <a:gd name="T11" fmla="*/ 0 h 101"/>
              <a:gd name="T12" fmla="*/ 11 w 70"/>
              <a:gd name="T13" fmla="*/ 0 h 101"/>
              <a:gd name="T14" fmla="*/ 11 w 70"/>
              <a:gd name="T15" fmla="*/ 47 h 101"/>
              <a:gd name="T16" fmla="*/ 18 w 70"/>
              <a:gd name="T17" fmla="*/ 45 h 101"/>
              <a:gd name="T18" fmla="*/ 52 w 70"/>
              <a:gd name="T19" fmla="*/ 0 h 101"/>
              <a:gd name="T20" fmla="*/ 66 w 70"/>
              <a:gd name="T21" fmla="*/ 0 h 101"/>
              <a:gd name="T22" fmla="*/ 32 w 70"/>
              <a:gd name="T23" fmla="*/ 43 h 101"/>
              <a:gd name="T24" fmla="*/ 26 w 70"/>
              <a:gd name="T25" fmla="*/ 48 h 101"/>
              <a:gd name="T26" fmla="*/ 33 w 70"/>
              <a:gd name="T27" fmla="*/ 54 h 101"/>
              <a:gd name="T28" fmla="*/ 70 w 70"/>
              <a:gd name="T29" fmla="*/ 101 h 101"/>
              <a:gd name="T30" fmla="*/ 55 w 70"/>
              <a:gd name="T31" fmla="*/ 101 h 101"/>
              <a:gd name="T32" fmla="*/ 18 w 70"/>
              <a:gd name="T33" fmla="*/ 54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0" h="101">
                <a:moveTo>
                  <a:pt x="18" y="54"/>
                </a:moveTo>
                <a:lnTo>
                  <a:pt x="18" y="54"/>
                </a:lnTo>
                <a:lnTo>
                  <a:pt x="11" y="54"/>
                </a:lnTo>
                <a:lnTo>
                  <a:pt x="11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47"/>
                </a:lnTo>
                <a:lnTo>
                  <a:pt x="18" y="45"/>
                </a:lnTo>
                <a:lnTo>
                  <a:pt x="52" y="0"/>
                </a:lnTo>
                <a:lnTo>
                  <a:pt x="66" y="0"/>
                </a:lnTo>
                <a:lnTo>
                  <a:pt x="32" y="43"/>
                </a:lnTo>
                <a:lnTo>
                  <a:pt x="26" y="48"/>
                </a:lnTo>
                <a:lnTo>
                  <a:pt x="33" y="54"/>
                </a:lnTo>
                <a:lnTo>
                  <a:pt x="70" y="101"/>
                </a:lnTo>
                <a:lnTo>
                  <a:pt x="55" y="101"/>
                </a:lnTo>
                <a:lnTo>
                  <a:pt x="18" y="5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47" name="Freeform 1947"/>
          <p:cNvSpPr>
            <a:spLocks noEditPoints="1"/>
          </p:cNvSpPr>
          <p:nvPr/>
        </p:nvSpPr>
        <p:spPr bwMode="auto">
          <a:xfrm>
            <a:off x="1360488" y="623888"/>
            <a:ext cx="58738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48" name="Freeform 1948"/>
          <p:cNvSpPr>
            <a:spLocks noEditPoints="1"/>
          </p:cNvSpPr>
          <p:nvPr/>
        </p:nvSpPr>
        <p:spPr bwMode="auto">
          <a:xfrm>
            <a:off x="1435101" y="608013"/>
            <a:ext cx="52388" cy="90488"/>
          </a:xfrm>
          <a:custGeom>
            <a:avLst/>
            <a:gdLst>
              <a:gd name="T0" fmla="*/ 25 w 74"/>
              <a:gd name="T1" fmla="*/ 0 h 126"/>
              <a:gd name="T2" fmla="*/ 25 w 74"/>
              <a:gd name="T3" fmla="*/ 0 h 126"/>
              <a:gd name="T4" fmla="*/ 29 w 74"/>
              <a:gd name="T5" fmla="*/ 8 h 126"/>
              <a:gd name="T6" fmla="*/ 38 w 74"/>
              <a:gd name="T7" fmla="*/ 11 h 126"/>
              <a:gd name="T8" fmla="*/ 48 w 74"/>
              <a:gd name="T9" fmla="*/ 8 h 126"/>
              <a:gd name="T10" fmla="*/ 52 w 74"/>
              <a:gd name="T11" fmla="*/ 0 h 126"/>
              <a:gd name="T12" fmla="*/ 62 w 74"/>
              <a:gd name="T13" fmla="*/ 3 h 126"/>
              <a:gd name="T14" fmla="*/ 55 w 74"/>
              <a:gd name="T15" fmla="*/ 15 h 126"/>
              <a:gd name="T16" fmla="*/ 38 w 74"/>
              <a:gd name="T17" fmla="*/ 20 h 126"/>
              <a:gd name="T18" fmla="*/ 22 w 74"/>
              <a:gd name="T19" fmla="*/ 16 h 126"/>
              <a:gd name="T20" fmla="*/ 14 w 74"/>
              <a:gd name="T21" fmla="*/ 3 h 126"/>
              <a:gd name="T22" fmla="*/ 25 w 74"/>
              <a:gd name="T23" fmla="*/ 0 h 126"/>
              <a:gd name="T24" fmla="*/ 62 w 74"/>
              <a:gd name="T25" fmla="*/ 57 h 126"/>
              <a:gd name="T26" fmla="*/ 62 w 74"/>
              <a:gd name="T27" fmla="*/ 57 h 126"/>
              <a:gd name="T28" fmla="*/ 63 w 74"/>
              <a:gd name="T29" fmla="*/ 46 h 126"/>
              <a:gd name="T30" fmla="*/ 62 w 74"/>
              <a:gd name="T31" fmla="*/ 46 h 126"/>
              <a:gd name="T32" fmla="*/ 56 w 74"/>
              <a:gd name="T33" fmla="*/ 58 h 126"/>
              <a:gd name="T34" fmla="*/ 7 w 74"/>
              <a:gd name="T35" fmla="*/ 126 h 126"/>
              <a:gd name="T36" fmla="*/ 0 w 74"/>
              <a:gd name="T37" fmla="*/ 126 h 126"/>
              <a:gd name="T38" fmla="*/ 0 w 74"/>
              <a:gd name="T39" fmla="*/ 25 h 126"/>
              <a:gd name="T40" fmla="*/ 12 w 74"/>
              <a:gd name="T41" fmla="*/ 25 h 126"/>
              <a:gd name="T42" fmla="*/ 12 w 74"/>
              <a:gd name="T43" fmla="*/ 94 h 126"/>
              <a:gd name="T44" fmla="*/ 11 w 74"/>
              <a:gd name="T45" fmla="*/ 105 h 126"/>
              <a:gd name="T46" fmla="*/ 12 w 74"/>
              <a:gd name="T47" fmla="*/ 105 h 126"/>
              <a:gd name="T48" fmla="*/ 18 w 74"/>
              <a:gd name="T49" fmla="*/ 93 h 126"/>
              <a:gd name="T50" fmla="*/ 67 w 74"/>
              <a:gd name="T51" fmla="*/ 25 h 126"/>
              <a:gd name="T52" fmla="*/ 74 w 74"/>
              <a:gd name="T53" fmla="*/ 25 h 126"/>
              <a:gd name="T54" fmla="*/ 74 w 74"/>
              <a:gd name="T55" fmla="*/ 126 h 126"/>
              <a:gd name="T56" fmla="*/ 62 w 74"/>
              <a:gd name="T57" fmla="*/ 126 h 126"/>
              <a:gd name="T58" fmla="*/ 62 w 74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4" h="126">
                <a:moveTo>
                  <a:pt x="25" y="0"/>
                </a:moveTo>
                <a:lnTo>
                  <a:pt x="25" y="0"/>
                </a:lnTo>
                <a:cubicBezTo>
                  <a:pt x="26" y="4"/>
                  <a:pt x="27" y="7"/>
                  <a:pt x="29" y="8"/>
                </a:cubicBezTo>
                <a:cubicBezTo>
                  <a:pt x="32" y="10"/>
                  <a:pt x="35" y="11"/>
                  <a:pt x="38" y="11"/>
                </a:cubicBezTo>
                <a:cubicBezTo>
                  <a:pt x="42" y="11"/>
                  <a:pt x="45" y="10"/>
                  <a:pt x="48" y="8"/>
                </a:cubicBezTo>
                <a:cubicBezTo>
                  <a:pt x="50" y="7"/>
                  <a:pt x="51" y="4"/>
                  <a:pt x="52" y="0"/>
                </a:cubicBezTo>
                <a:lnTo>
                  <a:pt x="62" y="3"/>
                </a:lnTo>
                <a:cubicBezTo>
                  <a:pt x="61" y="8"/>
                  <a:pt x="59" y="12"/>
                  <a:pt x="55" y="15"/>
                </a:cubicBezTo>
                <a:cubicBezTo>
                  <a:pt x="51" y="18"/>
                  <a:pt x="46" y="20"/>
                  <a:pt x="38" y="20"/>
                </a:cubicBezTo>
                <a:cubicBezTo>
                  <a:pt x="32" y="20"/>
                  <a:pt x="26" y="18"/>
                  <a:pt x="22" y="16"/>
                </a:cubicBezTo>
                <a:cubicBezTo>
                  <a:pt x="17" y="13"/>
                  <a:pt x="15" y="9"/>
                  <a:pt x="14" y="3"/>
                </a:cubicBezTo>
                <a:lnTo>
                  <a:pt x="25" y="0"/>
                </a:lnTo>
                <a:close/>
                <a:moveTo>
                  <a:pt x="62" y="57"/>
                </a:moveTo>
                <a:lnTo>
                  <a:pt x="62" y="57"/>
                </a:lnTo>
                <a:lnTo>
                  <a:pt x="63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2" y="105"/>
                </a:lnTo>
                <a:lnTo>
                  <a:pt x="18" y="93"/>
                </a:lnTo>
                <a:lnTo>
                  <a:pt x="67" y="25"/>
                </a:lnTo>
                <a:lnTo>
                  <a:pt x="74" y="25"/>
                </a:lnTo>
                <a:lnTo>
                  <a:pt x="74" y="126"/>
                </a:lnTo>
                <a:lnTo>
                  <a:pt x="62" y="126"/>
                </a:lnTo>
                <a:lnTo>
                  <a:pt x="62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49" name="Freeform 1949"/>
          <p:cNvSpPr>
            <a:spLocks noEditPoints="1"/>
          </p:cNvSpPr>
          <p:nvPr/>
        </p:nvSpPr>
        <p:spPr bwMode="auto">
          <a:xfrm>
            <a:off x="1530351" y="623888"/>
            <a:ext cx="71438" cy="76200"/>
          </a:xfrm>
          <a:custGeom>
            <a:avLst/>
            <a:gdLst>
              <a:gd name="T0" fmla="*/ 67 w 101"/>
              <a:gd name="T1" fmla="*/ 22 h 106"/>
              <a:gd name="T2" fmla="*/ 56 w 101"/>
              <a:gd name="T3" fmla="*/ 23 h 106"/>
              <a:gd name="T4" fmla="*/ 60 w 101"/>
              <a:gd name="T5" fmla="*/ 83 h 106"/>
              <a:gd name="T6" fmla="*/ 74 w 101"/>
              <a:gd name="T7" fmla="*/ 81 h 106"/>
              <a:gd name="T8" fmla="*/ 86 w 101"/>
              <a:gd name="T9" fmla="*/ 66 h 106"/>
              <a:gd name="T10" fmla="*/ 87 w 101"/>
              <a:gd name="T11" fmla="*/ 40 h 106"/>
              <a:gd name="T12" fmla="*/ 76 w 101"/>
              <a:gd name="T13" fmla="*/ 24 h 106"/>
              <a:gd name="T14" fmla="*/ 35 w 101"/>
              <a:gd name="T15" fmla="*/ 83 h 106"/>
              <a:gd name="T16" fmla="*/ 37 w 101"/>
              <a:gd name="T17" fmla="*/ 83 h 106"/>
              <a:gd name="T18" fmla="*/ 42 w 101"/>
              <a:gd name="T19" fmla="*/ 83 h 106"/>
              <a:gd name="T20" fmla="*/ 44 w 101"/>
              <a:gd name="T21" fmla="*/ 22 h 106"/>
              <a:gd name="T22" fmla="*/ 36 w 101"/>
              <a:gd name="T23" fmla="*/ 22 h 106"/>
              <a:gd name="T24" fmla="*/ 19 w 101"/>
              <a:gd name="T25" fmla="*/ 30 h 106"/>
              <a:gd name="T26" fmla="*/ 12 w 101"/>
              <a:gd name="T27" fmla="*/ 53 h 106"/>
              <a:gd name="T28" fmla="*/ 18 w 101"/>
              <a:gd name="T29" fmla="*/ 75 h 106"/>
              <a:gd name="T30" fmla="*/ 35 w 101"/>
              <a:gd name="T31" fmla="*/ 83 h 106"/>
              <a:gd name="T32" fmla="*/ 44 w 101"/>
              <a:gd name="T33" fmla="*/ 92 h 106"/>
              <a:gd name="T34" fmla="*/ 33 w 101"/>
              <a:gd name="T35" fmla="*/ 93 h 106"/>
              <a:gd name="T36" fmla="*/ 9 w 101"/>
              <a:gd name="T37" fmla="*/ 84 h 106"/>
              <a:gd name="T38" fmla="*/ 0 w 101"/>
              <a:gd name="T39" fmla="*/ 53 h 106"/>
              <a:gd name="T40" fmla="*/ 10 w 101"/>
              <a:gd name="T41" fmla="*/ 23 h 106"/>
              <a:gd name="T42" fmla="*/ 35 w 101"/>
              <a:gd name="T43" fmla="*/ 12 h 106"/>
              <a:gd name="T44" fmla="*/ 44 w 101"/>
              <a:gd name="T45" fmla="*/ 12 h 106"/>
              <a:gd name="T46" fmla="*/ 56 w 101"/>
              <a:gd name="T47" fmla="*/ 0 h 106"/>
              <a:gd name="T48" fmla="*/ 62 w 101"/>
              <a:gd name="T49" fmla="*/ 12 h 106"/>
              <a:gd name="T50" fmla="*/ 81 w 101"/>
              <a:gd name="T51" fmla="*/ 14 h 106"/>
              <a:gd name="T52" fmla="*/ 98 w 101"/>
              <a:gd name="T53" fmla="*/ 34 h 106"/>
              <a:gd name="T54" fmla="*/ 98 w 101"/>
              <a:gd name="T55" fmla="*/ 70 h 106"/>
              <a:gd name="T56" fmla="*/ 79 w 101"/>
              <a:gd name="T57" fmla="*/ 90 h 106"/>
              <a:gd name="T58" fmla="*/ 61 w 101"/>
              <a:gd name="T59" fmla="*/ 93 h 106"/>
              <a:gd name="T60" fmla="*/ 56 w 101"/>
              <a:gd name="T61" fmla="*/ 106 h 106"/>
              <a:gd name="T62" fmla="*/ 44 w 101"/>
              <a:gd name="T63" fmla="*/ 9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1" h="106">
                <a:moveTo>
                  <a:pt x="67" y="22"/>
                </a:moveTo>
                <a:lnTo>
                  <a:pt x="67" y="22"/>
                </a:lnTo>
                <a:cubicBezTo>
                  <a:pt x="65" y="22"/>
                  <a:pt x="63" y="22"/>
                  <a:pt x="61" y="22"/>
                </a:cubicBezTo>
                <a:cubicBezTo>
                  <a:pt x="59" y="22"/>
                  <a:pt x="58" y="22"/>
                  <a:pt x="56" y="23"/>
                </a:cubicBezTo>
                <a:lnTo>
                  <a:pt x="56" y="83"/>
                </a:lnTo>
                <a:cubicBezTo>
                  <a:pt x="57" y="83"/>
                  <a:pt x="58" y="83"/>
                  <a:pt x="60" y="83"/>
                </a:cubicBezTo>
                <a:cubicBezTo>
                  <a:pt x="62" y="83"/>
                  <a:pt x="63" y="83"/>
                  <a:pt x="65" y="83"/>
                </a:cubicBezTo>
                <a:cubicBezTo>
                  <a:pt x="68" y="83"/>
                  <a:pt x="71" y="82"/>
                  <a:pt x="74" y="81"/>
                </a:cubicBezTo>
                <a:cubicBezTo>
                  <a:pt x="77" y="80"/>
                  <a:pt x="79" y="78"/>
                  <a:pt x="81" y="75"/>
                </a:cubicBezTo>
                <a:cubicBezTo>
                  <a:pt x="83" y="73"/>
                  <a:pt x="85" y="69"/>
                  <a:pt x="86" y="66"/>
                </a:cubicBezTo>
                <a:cubicBezTo>
                  <a:pt x="88" y="62"/>
                  <a:pt x="88" y="57"/>
                  <a:pt x="88" y="52"/>
                </a:cubicBezTo>
                <a:cubicBezTo>
                  <a:pt x="88" y="47"/>
                  <a:pt x="88" y="43"/>
                  <a:pt x="87" y="40"/>
                </a:cubicBezTo>
                <a:cubicBezTo>
                  <a:pt x="86" y="36"/>
                  <a:pt x="84" y="33"/>
                  <a:pt x="82" y="30"/>
                </a:cubicBezTo>
                <a:cubicBezTo>
                  <a:pt x="81" y="27"/>
                  <a:pt x="78" y="25"/>
                  <a:pt x="76" y="24"/>
                </a:cubicBezTo>
                <a:cubicBezTo>
                  <a:pt x="73" y="22"/>
                  <a:pt x="70" y="22"/>
                  <a:pt x="67" y="22"/>
                </a:cubicBezTo>
                <a:close/>
                <a:moveTo>
                  <a:pt x="35" y="83"/>
                </a:moveTo>
                <a:lnTo>
                  <a:pt x="35" y="83"/>
                </a:lnTo>
                <a:lnTo>
                  <a:pt x="37" y="83"/>
                </a:lnTo>
                <a:cubicBezTo>
                  <a:pt x="37" y="83"/>
                  <a:pt x="38" y="83"/>
                  <a:pt x="39" y="83"/>
                </a:cubicBezTo>
                <a:cubicBezTo>
                  <a:pt x="40" y="83"/>
                  <a:pt x="41" y="83"/>
                  <a:pt x="42" y="83"/>
                </a:cubicBezTo>
                <a:cubicBezTo>
                  <a:pt x="43" y="82"/>
                  <a:pt x="44" y="82"/>
                  <a:pt x="44" y="82"/>
                </a:cubicBezTo>
                <a:lnTo>
                  <a:pt x="44" y="22"/>
                </a:lnTo>
                <a:cubicBezTo>
                  <a:pt x="43" y="22"/>
                  <a:pt x="42" y="22"/>
                  <a:pt x="40" y="22"/>
                </a:cubicBezTo>
                <a:cubicBezTo>
                  <a:pt x="39" y="22"/>
                  <a:pt x="37" y="22"/>
                  <a:pt x="36" y="22"/>
                </a:cubicBezTo>
                <a:cubicBezTo>
                  <a:pt x="32" y="22"/>
                  <a:pt x="29" y="22"/>
                  <a:pt x="27" y="24"/>
                </a:cubicBezTo>
                <a:cubicBezTo>
                  <a:pt x="24" y="25"/>
                  <a:pt x="21" y="27"/>
                  <a:pt x="19" y="30"/>
                </a:cubicBezTo>
                <a:cubicBezTo>
                  <a:pt x="17" y="32"/>
                  <a:pt x="15" y="35"/>
                  <a:pt x="14" y="39"/>
                </a:cubicBezTo>
                <a:cubicBezTo>
                  <a:pt x="13" y="43"/>
                  <a:pt x="12" y="48"/>
                  <a:pt x="12" y="53"/>
                </a:cubicBezTo>
                <a:cubicBezTo>
                  <a:pt x="12" y="58"/>
                  <a:pt x="13" y="62"/>
                  <a:pt x="14" y="66"/>
                </a:cubicBezTo>
                <a:cubicBezTo>
                  <a:pt x="15" y="69"/>
                  <a:pt x="17" y="72"/>
                  <a:pt x="18" y="75"/>
                </a:cubicBezTo>
                <a:cubicBezTo>
                  <a:pt x="20" y="78"/>
                  <a:pt x="23" y="80"/>
                  <a:pt x="26" y="81"/>
                </a:cubicBezTo>
                <a:cubicBezTo>
                  <a:pt x="28" y="82"/>
                  <a:pt x="31" y="83"/>
                  <a:pt x="35" y="83"/>
                </a:cubicBezTo>
                <a:close/>
                <a:moveTo>
                  <a:pt x="44" y="92"/>
                </a:moveTo>
                <a:lnTo>
                  <a:pt x="44" y="92"/>
                </a:lnTo>
                <a:cubicBezTo>
                  <a:pt x="43" y="93"/>
                  <a:pt x="41" y="93"/>
                  <a:pt x="39" y="93"/>
                </a:cubicBezTo>
                <a:cubicBezTo>
                  <a:pt x="36" y="93"/>
                  <a:pt x="34" y="93"/>
                  <a:pt x="33" y="93"/>
                </a:cubicBezTo>
                <a:cubicBezTo>
                  <a:pt x="28" y="93"/>
                  <a:pt x="24" y="92"/>
                  <a:pt x="20" y="91"/>
                </a:cubicBezTo>
                <a:cubicBezTo>
                  <a:pt x="16" y="89"/>
                  <a:pt x="12" y="87"/>
                  <a:pt x="9" y="84"/>
                </a:cubicBezTo>
                <a:cubicBezTo>
                  <a:pt x="6" y="80"/>
                  <a:pt x="4" y="76"/>
                  <a:pt x="2" y="71"/>
                </a:cubicBezTo>
                <a:cubicBezTo>
                  <a:pt x="1" y="66"/>
                  <a:pt x="0" y="60"/>
                  <a:pt x="0" y="53"/>
                </a:cubicBezTo>
                <a:cubicBezTo>
                  <a:pt x="0" y="47"/>
                  <a:pt x="1" y="41"/>
                  <a:pt x="2" y="36"/>
                </a:cubicBezTo>
                <a:cubicBezTo>
                  <a:pt x="4" y="30"/>
                  <a:pt x="7" y="26"/>
                  <a:pt x="10" y="23"/>
                </a:cubicBezTo>
                <a:cubicBezTo>
                  <a:pt x="13" y="19"/>
                  <a:pt x="17" y="16"/>
                  <a:pt x="21" y="14"/>
                </a:cubicBezTo>
                <a:cubicBezTo>
                  <a:pt x="25" y="13"/>
                  <a:pt x="30" y="12"/>
                  <a:pt x="35" y="12"/>
                </a:cubicBezTo>
                <a:cubicBezTo>
                  <a:pt x="37" y="12"/>
                  <a:pt x="38" y="12"/>
                  <a:pt x="40" y="12"/>
                </a:cubicBezTo>
                <a:cubicBezTo>
                  <a:pt x="42" y="12"/>
                  <a:pt x="43" y="12"/>
                  <a:pt x="44" y="12"/>
                </a:cubicBezTo>
                <a:lnTo>
                  <a:pt x="44" y="0"/>
                </a:lnTo>
                <a:lnTo>
                  <a:pt x="56" y="0"/>
                </a:lnTo>
                <a:lnTo>
                  <a:pt x="56" y="13"/>
                </a:lnTo>
                <a:cubicBezTo>
                  <a:pt x="58" y="12"/>
                  <a:pt x="60" y="12"/>
                  <a:pt x="62" y="12"/>
                </a:cubicBezTo>
                <a:cubicBezTo>
                  <a:pt x="65" y="12"/>
                  <a:pt x="67" y="12"/>
                  <a:pt x="68" y="12"/>
                </a:cubicBezTo>
                <a:cubicBezTo>
                  <a:pt x="73" y="12"/>
                  <a:pt x="77" y="12"/>
                  <a:pt x="81" y="14"/>
                </a:cubicBezTo>
                <a:cubicBezTo>
                  <a:pt x="85" y="16"/>
                  <a:pt x="88" y="18"/>
                  <a:pt x="91" y="22"/>
                </a:cubicBezTo>
                <a:cubicBezTo>
                  <a:pt x="94" y="25"/>
                  <a:pt x="97" y="29"/>
                  <a:pt x="98" y="34"/>
                </a:cubicBezTo>
                <a:cubicBezTo>
                  <a:pt x="100" y="39"/>
                  <a:pt x="101" y="45"/>
                  <a:pt x="101" y="52"/>
                </a:cubicBezTo>
                <a:cubicBezTo>
                  <a:pt x="101" y="59"/>
                  <a:pt x="100" y="65"/>
                  <a:pt x="98" y="70"/>
                </a:cubicBezTo>
                <a:cubicBezTo>
                  <a:pt x="96" y="75"/>
                  <a:pt x="93" y="79"/>
                  <a:pt x="90" y="83"/>
                </a:cubicBezTo>
                <a:cubicBezTo>
                  <a:pt x="87" y="86"/>
                  <a:pt x="83" y="89"/>
                  <a:pt x="79" y="90"/>
                </a:cubicBezTo>
                <a:cubicBezTo>
                  <a:pt x="75" y="92"/>
                  <a:pt x="70" y="93"/>
                  <a:pt x="66" y="93"/>
                </a:cubicBezTo>
                <a:cubicBezTo>
                  <a:pt x="65" y="93"/>
                  <a:pt x="63" y="93"/>
                  <a:pt x="61" y="93"/>
                </a:cubicBezTo>
                <a:cubicBezTo>
                  <a:pt x="59" y="93"/>
                  <a:pt x="57" y="92"/>
                  <a:pt x="56" y="92"/>
                </a:cubicBezTo>
                <a:lnTo>
                  <a:pt x="56" y="106"/>
                </a:lnTo>
                <a:lnTo>
                  <a:pt x="44" y="106"/>
                </a:lnTo>
                <a:lnTo>
                  <a:pt x="44" y="9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50" name="Freeform 1950"/>
          <p:cNvSpPr>
            <a:spLocks/>
          </p:cNvSpPr>
          <p:nvPr/>
        </p:nvSpPr>
        <p:spPr bwMode="auto">
          <a:xfrm>
            <a:off x="1616076" y="625475"/>
            <a:ext cx="39688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51" name="Freeform 1951"/>
          <p:cNvSpPr>
            <a:spLocks noEditPoints="1"/>
          </p:cNvSpPr>
          <p:nvPr/>
        </p:nvSpPr>
        <p:spPr bwMode="auto">
          <a:xfrm>
            <a:off x="1665288" y="625475"/>
            <a:ext cx="63500" cy="85725"/>
          </a:xfrm>
          <a:custGeom>
            <a:avLst/>
            <a:gdLst>
              <a:gd name="T0" fmla="*/ 66 w 91"/>
              <a:gd name="T1" fmla="*/ 90 h 119"/>
              <a:gd name="T2" fmla="*/ 66 w 91"/>
              <a:gd name="T3" fmla="*/ 90 h 119"/>
              <a:gd name="T4" fmla="*/ 66 w 91"/>
              <a:gd name="T5" fmla="*/ 10 h 119"/>
              <a:gd name="T6" fmla="*/ 36 w 91"/>
              <a:gd name="T7" fmla="*/ 10 h 119"/>
              <a:gd name="T8" fmla="*/ 34 w 91"/>
              <a:gd name="T9" fmla="*/ 39 h 119"/>
              <a:gd name="T10" fmla="*/ 31 w 91"/>
              <a:gd name="T11" fmla="*/ 61 h 119"/>
              <a:gd name="T12" fmla="*/ 27 w 91"/>
              <a:gd name="T13" fmla="*/ 78 h 119"/>
              <a:gd name="T14" fmla="*/ 23 w 91"/>
              <a:gd name="T15" fmla="*/ 90 h 119"/>
              <a:gd name="T16" fmla="*/ 66 w 91"/>
              <a:gd name="T17" fmla="*/ 90 h 119"/>
              <a:gd name="T18" fmla="*/ 91 w 91"/>
              <a:gd name="T19" fmla="*/ 119 h 119"/>
              <a:gd name="T20" fmla="*/ 91 w 91"/>
              <a:gd name="T21" fmla="*/ 119 h 119"/>
              <a:gd name="T22" fmla="*/ 83 w 91"/>
              <a:gd name="T23" fmla="*/ 119 h 119"/>
              <a:gd name="T24" fmla="*/ 81 w 91"/>
              <a:gd name="T25" fmla="*/ 101 h 119"/>
              <a:gd name="T26" fmla="*/ 10 w 91"/>
              <a:gd name="T27" fmla="*/ 101 h 119"/>
              <a:gd name="T28" fmla="*/ 8 w 91"/>
              <a:gd name="T29" fmla="*/ 119 h 119"/>
              <a:gd name="T30" fmla="*/ 0 w 91"/>
              <a:gd name="T31" fmla="*/ 119 h 119"/>
              <a:gd name="T32" fmla="*/ 0 w 91"/>
              <a:gd name="T33" fmla="*/ 90 h 119"/>
              <a:gd name="T34" fmla="*/ 10 w 91"/>
              <a:gd name="T35" fmla="*/ 90 h 119"/>
              <a:gd name="T36" fmla="*/ 13 w 91"/>
              <a:gd name="T37" fmla="*/ 82 h 119"/>
              <a:gd name="T38" fmla="*/ 18 w 91"/>
              <a:gd name="T39" fmla="*/ 66 h 119"/>
              <a:gd name="T40" fmla="*/ 22 w 91"/>
              <a:gd name="T41" fmla="*/ 39 h 119"/>
              <a:gd name="T42" fmla="*/ 24 w 91"/>
              <a:gd name="T43" fmla="*/ 0 h 119"/>
              <a:gd name="T44" fmla="*/ 78 w 91"/>
              <a:gd name="T45" fmla="*/ 0 h 119"/>
              <a:gd name="T46" fmla="*/ 78 w 91"/>
              <a:gd name="T47" fmla="*/ 90 h 119"/>
              <a:gd name="T48" fmla="*/ 91 w 91"/>
              <a:gd name="T49" fmla="*/ 90 h 119"/>
              <a:gd name="T50" fmla="*/ 91 w 91"/>
              <a:gd name="T51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1" h="119">
                <a:moveTo>
                  <a:pt x="66" y="90"/>
                </a:moveTo>
                <a:lnTo>
                  <a:pt x="66" y="90"/>
                </a:lnTo>
                <a:lnTo>
                  <a:pt x="66" y="10"/>
                </a:lnTo>
                <a:lnTo>
                  <a:pt x="36" y="10"/>
                </a:lnTo>
                <a:cubicBezTo>
                  <a:pt x="35" y="21"/>
                  <a:pt x="35" y="30"/>
                  <a:pt x="34" y="39"/>
                </a:cubicBezTo>
                <a:cubicBezTo>
                  <a:pt x="33" y="47"/>
                  <a:pt x="32" y="55"/>
                  <a:pt x="31" y="61"/>
                </a:cubicBezTo>
                <a:cubicBezTo>
                  <a:pt x="30" y="68"/>
                  <a:pt x="29" y="73"/>
                  <a:pt x="27" y="78"/>
                </a:cubicBezTo>
                <a:cubicBezTo>
                  <a:pt x="26" y="83"/>
                  <a:pt x="24" y="87"/>
                  <a:pt x="23" y="90"/>
                </a:cubicBezTo>
                <a:lnTo>
                  <a:pt x="66" y="90"/>
                </a:lnTo>
                <a:close/>
                <a:moveTo>
                  <a:pt x="91" y="119"/>
                </a:moveTo>
                <a:lnTo>
                  <a:pt x="91" y="119"/>
                </a:lnTo>
                <a:lnTo>
                  <a:pt x="83" y="119"/>
                </a:lnTo>
                <a:lnTo>
                  <a:pt x="81" y="101"/>
                </a:lnTo>
                <a:lnTo>
                  <a:pt x="10" y="101"/>
                </a:lnTo>
                <a:lnTo>
                  <a:pt x="8" y="119"/>
                </a:lnTo>
                <a:lnTo>
                  <a:pt x="0" y="119"/>
                </a:lnTo>
                <a:lnTo>
                  <a:pt x="0" y="90"/>
                </a:lnTo>
                <a:lnTo>
                  <a:pt x="10" y="90"/>
                </a:lnTo>
                <a:cubicBezTo>
                  <a:pt x="11" y="89"/>
                  <a:pt x="12" y="86"/>
                  <a:pt x="13" y="82"/>
                </a:cubicBezTo>
                <a:cubicBezTo>
                  <a:pt x="15" y="79"/>
                  <a:pt x="17" y="73"/>
                  <a:pt x="18" y="66"/>
                </a:cubicBezTo>
                <a:cubicBezTo>
                  <a:pt x="20" y="59"/>
                  <a:pt x="21" y="49"/>
                  <a:pt x="22" y="39"/>
                </a:cubicBezTo>
                <a:cubicBezTo>
                  <a:pt x="24" y="28"/>
                  <a:pt x="24" y="15"/>
                  <a:pt x="24" y="0"/>
                </a:cubicBezTo>
                <a:lnTo>
                  <a:pt x="78" y="0"/>
                </a:lnTo>
                <a:lnTo>
                  <a:pt x="78" y="90"/>
                </a:lnTo>
                <a:lnTo>
                  <a:pt x="91" y="90"/>
                </a:lnTo>
                <a:lnTo>
                  <a:pt x="91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52" name="Freeform 1952"/>
          <p:cNvSpPr>
            <a:spLocks/>
          </p:cNvSpPr>
          <p:nvPr/>
        </p:nvSpPr>
        <p:spPr bwMode="auto">
          <a:xfrm>
            <a:off x="1743076" y="625475"/>
            <a:ext cx="39688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53" name="Freeform 1953"/>
          <p:cNvSpPr>
            <a:spLocks noEditPoints="1"/>
          </p:cNvSpPr>
          <p:nvPr/>
        </p:nvSpPr>
        <p:spPr bwMode="auto">
          <a:xfrm>
            <a:off x="1798638" y="623888"/>
            <a:ext cx="46038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4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3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0 w 63"/>
              <a:gd name="T25" fmla="*/ 31 h 102"/>
              <a:gd name="T26" fmla="*/ 48 w 63"/>
              <a:gd name="T27" fmla="*/ 21 h 102"/>
              <a:gd name="T28" fmla="*/ 42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0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2" y="10"/>
                  <a:pt x="20" y="10"/>
                  <a:pt x="18" y="10"/>
                </a:cubicBezTo>
                <a:cubicBezTo>
                  <a:pt x="15" y="10"/>
                  <a:pt x="13" y="10"/>
                  <a:pt x="12" y="11"/>
                </a:cubicBezTo>
                <a:lnTo>
                  <a:pt x="12" y="53"/>
                </a:lnTo>
                <a:cubicBezTo>
                  <a:pt x="13" y="53"/>
                  <a:pt x="13" y="53"/>
                  <a:pt x="14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3" y="53"/>
                </a:lnTo>
                <a:cubicBezTo>
                  <a:pt x="27" y="53"/>
                  <a:pt x="30" y="53"/>
                  <a:pt x="33" y="52"/>
                </a:cubicBezTo>
                <a:cubicBezTo>
                  <a:pt x="36" y="52"/>
                  <a:pt x="39" y="50"/>
                  <a:pt x="42" y="49"/>
                </a:cubicBezTo>
                <a:cubicBezTo>
                  <a:pt x="44" y="47"/>
                  <a:pt x="47" y="45"/>
                  <a:pt x="48" y="42"/>
                </a:cubicBezTo>
                <a:cubicBezTo>
                  <a:pt x="50" y="39"/>
                  <a:pt x="50" y="35"/>
                  <a:pt x="50" y="31"/>
                </a:cubicBezTo>
                <a:cubicBezTo>
                  <a:pt x="50" y="27"/>
                  <a:pt x="50" y="23"/>
                  <a:pt x="48" y="21"/>
                </a:cubicBezTo>
                <a:cubicBezTo>
                  <a:pt x="47" y="18"/>
                  <a:pt x="45" y="16"/>
                  <a:pt x="42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0" y="0"/>
                  <a:pt x="25" y="0"/>
                </a:cubicBezTo>
                <a:cubicBezTo>
                  <a:pt x="29" y="0"/>
                  <a:pt x="33" y="0"/>
                  <a:pt x="38" y="1"/>
                </a:cubicBezTo>
                <a:cubicBezTo>
                  <a:pt x="43" y="2"/>
                  <a:pt x="47" y="3"/>
                  <a:pt x="50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7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0" y="64"/>
                  <a:pt x="19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3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54" name="Freeform 1954"/>
          <p:cNvSpPr>
            <a:spLocks noEditPoints="1"/>
          </p:cNvSpPr>
          <p:nvPr/>
        </p:nvSpPr>
        <p:spPr bwMode="auto">
          <a:xfrm>
            <a:off x="1844676" y="623888"/>
            <a:ext cx="57150" cy="74613"/>
          </a:xfrm>
          <a:custGeom>
            <a:avLst/>
            <a:gdLst>
              <a:gd name="T0" fmla="*/ 26 w 82"/>
              <a:gd name="T1" fmla="*/ 64 h 103"/>
              <a:gd name="T2" fmla="*/ 26 w 82"/>
              <a:gd name="T3" fmla="*/ 64 h 103"/>
              <a:gd name="T4" fmla="*/ 55 w 82"/>
              <a:gd name="T5" fmla="*/ 64 h 103"/>
              <a:gd name="T6" fmla="*/ 44 w 82"/>
              <a:gd name="T7" fmla="*/ 34 h 103"/>
              <a:gd name="T8" fmla="*/ 40 w 82"/>
              <a:gd name="T9" fmla="*/ 18 h 103"/>
              <a:gd name="T10" fmla="*/ 40 w 82"/>
              <a:gd name="T11" fmla="*/ 18 h 103"/>
              <a:gd name="T12" fmla="*/ 37 w 82"/>
              <a:gd name="T13" fmla="*/ 34 h 103"/>
              <a:gd name="T14" fmla="*/ 26 w 82"/>
              <a:gd name="T15" fmla="*/ 64 h 103"/>
              <a:gd name="T16" fmla="*/ 59 w 82"/>
              <a:gd name="T17" fmla="*/ 75 h 103"/>
              <a:gd name="T18" fmla="*/ 59 w 82"/>
              <a:gd name="T19" fmla="*/ 75 h 103"/>
              <a:gd name="T20" fmla="*/ 22 w 82"/>
              <a:gd name="T21" fmla="*/ 75 h 103"/>
              <a:gd name="T22" fmla="*/ 12 w 82"/>
              <a:gd name="T23" fmla="*/ 103 h 103"/>
              <a:gd name="T24" fmla="*/ 0 w 82"/>
              <a:gd name="T25" fmla="*/ 103 h 103"/>
              <a:gd name="T26" fmla="*/ 38 w 82"/>
              <a:gd name="T27" fmla="*/ 0 h 103"/>
              <a:gd name="T28" fmla="*/ 43 w 82"/>
              <a:gd name="T29" fmla="*/ 0 h 103"/>
              <a:gd name="T30" fmla="*/ 82 w 82"/>
              <a:gd name="T31" fmla="*/ 103 h 103"/>
              <a:gd name="T32" fmla="*/ 69 w 82"/>
              <a:gd name="T33" fmla="*/ 103 h 103"/>
              <a:gd name="T34" fmla="*/ 59 w 82"/>
              <a:gd name="T35" fmla="*/ 75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2" h="103">
                <a:moveTo>
                  <a:pt x="26" y="64"/>
                </a:moveTo>
                <a:lnTo>
                  <a:pt x="26" y="64"/>
                </a:lnTo>
                <a:lnTo>
                  <a:pt x="55" y="64"/>
                </a:lnTo>
                <a:lnTo>
                  <a:pt x="44" y="34"/>
                </a:lnTo>
                <a:lnTo>
                  <a:pt x="40" y="18"/>
                </a:lnTo>
                <a:lnTo>
                  <a:pt x="40" y="18"/>
                </a:lnTo>
                <a:lnTo>
                  <a:pt x="37" y="34"/>
                </a:lnTo>
                <a:lnTo>
                  <a:pt x="26" y="64"/>
                </a:lnTo>
                <a:close/>
                <a:moveTo>
                  <a:pt x="59" y="75"/>
                </a:moveTo>
                <a:lnTo>
                  <a:pt x="59" y="75"/>
                </a:lnTo>
                <a:lnTo>
                  <a:pt x="22" y="75"/>
                </a:lnTo>
                <a:lnTo>
                  <a:pt x="12" y="103"/>
                </a:lnTo>
                <a:lnTo>
                  <a:pt x="0" y="103"/>
                </a:lnTo>
                <a:lnTo>
                  <a:pt x="38" y="0"/>
                </a:lnTo>
                <a:lnTo>
                  <a:pt x="43" y="0"/>
                </a:lnTo>
                <a:lnTo>
                  <a:pt x="82" y="103"/>
                </a:lnTo>
                <a:lnTo>
                  <a:pt x="69" y="103"/>
                </a:lnTo>
                <a:lnTo>
                  <a:pt x="59" y="75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55" name="Freeform 1955"/>
          <p:cNvSpPr>
            <a:spLocks/>
          </p:cNvSpPr>
          <p:nvPr/>
        </p:nvSpPr>
        <p:spPr bwMode="auto">
          <a:xfrm>
            <a:off x="1912938" y="625475"/>
            <a:ext cx="58738" cy="85725"/>
          </a:xfrm>
          <a:custGeom>
            <a:avLst/>
            <a:gdLst>
              <a:gd name="T0" fmla="*/ 83 w 83"/>
              <a:gd name="T1" fmla="*/ 119 h 119"/>
              <a:gd name="T2" fmla="*/ 83 w 83"/>
              <a:gd name="T3" fmla="*/ 119 h 119"/>
              <a:gd name="T4" fmla="*/ 75 w 83"/>
              <a:gd name="T5" fmla="*/ 119 h 119"/>
              <a:gd name="T6" fmla="*/ 73 w 83"/>
              <a:gd name="T7" fmla="*/ 101 h 119"/>
              <a:gd name="T8" fmla="*/ 0 w 83"/>
              <a:gd name="T9" fmla="*/ 101 h 119"/>
              <a:gd name="T10" fmla="*/ 0 w 83"/>
              <a:gd name="T11" fmla="*/ 0 h 119"/>
              <a:gd name="T12" fmla="*/ 12 w 83"/>
              <a:gd name="T13" fmla="*/ 0 h 119"/>
              <a:gd name="T14" fmla="*/ 12 w 83"/>
              <a:gd name="T15" fmla="*/ 90 h 119"/>
              <a:gd name="T16" fmla="*/ 58 w 83"/>
              <a:gd name="T17" fmla="*/ 90 h 119"/>
              <a:gd name="T18" fmla="*/ 58 w 83"/>
              <a:gd name="T19" fmla="*/ 0 h 119"/>
              <a:gd name="T20" fmla="*/ 70 w 83"/>
              <a:gd name="T21" fmla="*/ 0 h 119"/>
              <a:gd name="T22" fmla="*/ 70 w 83"/>
              <a:gd name="T23" fmla="*/ 90 h 119"/>
              <a:gd name="T24" fmla="*/ 83 w 83"/>
              <a:gd name="T25" fmla="*/ 90 h 119"/>
              <a:gd name="T26" fmla="*/ 83 w 83"/>
              <a:gd name="T27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3" h="119">
                <a:moveTo>
                  <a:pt x="83" y="119"/>
                </a:moveTo>
                <a:lnTo>
                  <a:pt x="83" y="119"/>
                </a:lnTo>
                <a:lnTo>
                  <a:pt x="75" y="119"/>
                </a:lnTo>
                <a:lnTo>
                  <a:pt x="73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90"/>
                </a:lnTo>
                <a:lnTo>
                  <a:pt x="58" y="90"/>
                </a:lnTo>
                <a:lnTo>
                  <a:pt x="58" y="0"/>
                </a:lnTo>
                <a:lnTo>
                  <a:pt x="70" y="0"/>
                </a:lnTo>
                <a:lnTo>
                  <a:pt x="70" y="90"/>
                </a:lnTo>
                <a:lnTo>
                  <a:pt x="83" y="90"/>
                </a:lnTo>
                <a:lnTo>
                  <a:pt x="83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56" name="Freeform 1956"/>
          <p:cNvSpPr>
            <a:spLocks/>
          </p:cNvSpPr>
          <p:nvPr/>
        </p:nvSpPr>
        <p:spPr bwMode="auto">
          <a:xfrm>
            <a:off x="1984376" y="625475"/>
            <a:ext cx="52388" cy="73025"/>
          </a:xfrm>
          <a:custGeom>
            <a:avLst/>
            <a:gdLst>
              <a:gd name="T0" fmla="*/ 62 w 74"/>
              <a:gd name="T1" fmla="*/ 32 h 101"/>
              <a:gd name="T2" fmla="*/ 62 w 74"/>
              <a:gd name="T3" fmla="*/ 32 h 101"/>
              <a:gd name="T4" fmla="*/ 63 w 74"/>
              <a:gd name="T5" fmla="*/ 21 h 101"/>
              <a:gd name="T6" fmla="*/ 62 w 74"/>
              <a:gd name="T7" fmla="*/ 21 h 101"/>
              <a:gd name="T8" fmla="*/ 56 w 74"/>
              <a:gd name="T9" fmla="*/ 33 h 101"/>
              <a:gd name="T10" fmla="*/ 7 w 74"/>
              <a:gd name="T11" fmla="*/ 101 h 101"/>
              <a:gd name="T12" fmla="*/ 0 w 74"/>
              <a:gd name="T13" fmla="*/ 101 h 101"/>
              <a:gd name="T14" fmla="*/ 0 w 74"/>
              <a:gd name="T15" fmla="*/ 0 h 101"/>
              <a:gd name="T16" fmla="*/ 12 w 74"/>
              <a:gd name="T17" fmla="*/ 0 h 101"/>
              <a:gd name="T18" fmla="*/ 12 w 74"/>
              <a:gd name="T19" fmla="*/ 69 h 101"/>
              <a:gd name="T20" fmla="*/ 11 w 74"/>
              <a:gd name="T21" fmla="*/ 80 h 101"/>
              <a:gd name="T22" fmla="*/ 12 w 74"/>
              <a:gd name="T23" fmla="*/ 80 h 101"/>
              <a:gd name="T24" fmla="*/ 18 w 74"/>
              <a:gd name="T25" fmla="*/ 68 h 101"/>
              <a:gd name="T26" fmla="*/ 67 w 74"/>
              <a:gd name="T27" fmla="*/ 0 h 101"/>
              <a:gd name="T28" fmla="*/ 74 w 74"/>
              <a:gd name="T29" fmla="*/ 0 h 101"/>
              <a:gd name="T30" fmla="*/ 74 w 74"/>
              <a:gd name="T31" fmla="*/ 101 h 101"/>
              <a:gd name="T32" fmla="*/ 62 w 74"/>
              <a:gd name="T33" fmla="*/ 101 h 101"/>
              <a:gd name="T34" fmla="*/ 62 w 74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4" h="101">
                <a:moveTo>
                  <a:pt x="62" y="32"/>
                </a:moveTo>
                <a:lnTo>
                  <a:pt x="62" y="32"/>
                </a:lnTo>
                <a:lnTo>
                  <a:pt x="63" y="21"/>
                </a:lnTo>
                <a:lnTo>
                  <a:pt x="62" y="21"/>
                </a:lnTo>
                <a:lnTo>
                  <a:pt x="56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2" y="80"/>
                </a:lnTo>
                <a:lnTo>
                  <a:pt x="18" y="68"/>
                </a:lnTo>
                <a:lnTo>
                  <a:pt x="67" y="0"/>
                </a:lnTo>
                <a:lnTo>
                  <a:pt x="74" y="0"/>
                </a:lnTo>
                <a:lnTo>
                  <a:pt x="74" y="101"/>
                </a:lnTo>
                <a:lnTo>
                  <a:pt x="62" y="101"/>
                </a:lnTo>
                <a:lnTo>
                  <a:pt x="62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57" name="Freeform 1957"/>
          <p:cNvSpPr>
            <a:spLocks/>
          </p:cNvSpPr>
          <p:nvPr/>
        </p:nvSpPr>
        <p:spPr bwMode="auto">
          <a:xfrm>
            <a:off x="2055813" y="625475"/>
            <a:ext cx="52388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2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2 w 73"/>
              <a:gd name="T17" fmla="*/ 0 h 101"/>
              <a:gd name="T18" fmla="*/ 12 w 73"/>
              <a:gd name="T19" fmla="*/ 69 h 101"/>
              <a:gd name="T20" fmla="*/ 11 w 73"/>
              <a:gd name="T21" fmla="*/ 80 h 101"/>
              <a:gd name="T22" fmla="*/ 11 w 73"/>
              <a:gd name="T23" fmla="*/ 80 h 101"/>
              <a:gd name="T24" fmla="*/ 18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2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1" y="80"/>
                </a:lnTo>
                <a:lnTo>
                  <a:pt x="18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07669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44" r:id="rId1"/>
    <p:sldLayoutId id="2147485645" r:id="rId2"/>
    <p:sldLayoutId id="2147485646" r:id="rId3"/>
    <p:sldLayoutId id="2147485647" r:id="rId4"/>
    <p:sldLayoutId id="2147485648" r:id="rId5"/>
    <p:sldLayoutId id="2147485649" r:id="rId6"/>
    <p:sldLayoutId id="2147485650" r:id="rId7"/>
    <p:sldLayoutId id="2147485651" r:id="rId8"/>
    <p:sldLayoutId id="2147485652" r:id="rId9"/>
    <p:sldLayoutId id="2147485653" r:id="rId10"/>
    <p:sldLayoutId id="2147485654" r:id="rId11"/>
    <p:sldLayoutId id="2147485655" r:id="rId12"/>
    <p:sldLayoutId id="2147485656" r:id="rId13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7171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89"/>
            <a:ext cx="8229600" cy="4324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4062240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58" r:id="rId1"/>
    <p:sldLayoutId id="2147485659" r:id="rId2"/>
    <p:sldLayoutId id="2147485660" r:id="rId3"/>
    <p:sldLayoutId id="2147485661" r:id="rId4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•"/>
        <a:defRPr sz="28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Arial" charset="0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Arial" charset="0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Arial" charset="0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▫"/>
        <a:defRPr sz="2000" kern="1200">
          <a:solidFill>
            <a:srgbClr val="A04DA3"/>
          </a:solidFill>
          <a:latin typeface="Arial" charset="0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43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8AD015E7-0C40-4C9B-ACFA-FCD019C923E8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19.12.2018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43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43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34651608-1539-45B9-B1EE-683EC1395834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5" cstate="print">
            <a:alphaModFix amt="33000"/>
          </a:blip>
          <a:stretch>
            <a:fillRect/>
          </a:stretch>
        </p:blipFill>
        <p:spPr>
          <a:xfrm>
            <a:off x="5334800" y="-451827"/>
            <a:ext cx="4584603" cy="503079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309889" y="247502"/>
            <a:ext cx="1786589" cy="470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093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61" r:id="rId1"/>
    <p:sldLayoutId id="2147485462" r:id="rId2"/>
    <p:sldLayoutId id="2147485463" r:id="rId3"/>
    <p:sldLayoutId id="2147485464" r:id="rId4"/>
    <p:sldLayoutId id="2147485465" r:id="rId5"/>
    <p:sldLayoutId id="2147485466" r:id="rId6"/>
    <p:sldLayoutId id="2147485467" r:id="rId7"/>
    <p:sldLayoutId id="2147485468" r:id="rId8"/>
    <p:sldLayoutId id="2147485469" r:id="rId9"/>
    <p:sldLayoutId id="2147485470" r:id="rId10"/>
    <p:sldLayoutId id="2147485471" r:id="rId11"/>
    <p:sldLayoutId id="2147485472" r:id="rId12"/>
    <p:sldLayoutId id="2147485473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43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43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43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44134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75" r:id="rId1"/>
    <p:sldLayoutId id="2147485476" r:id="rId2"/>
    <p:sldLayoutId id="2147485477" r:id="rId3"/>
    <p:sldLayoutId id="2147485478" r:id="rId4"/>
    <p:sldLayoutId id="2147485479" r:id="rId5"/>
    <p:sldLayoutId id="2147485480" r:id="rId6"/>
    <p:sldLayoutId id="2147485481" r:id="rId7"/>
    <p:sldLayoutId id="2147485482" r:id="rId8"/>
    <p:sldLayoutId id="2147485483" r:id="rId9"/>
    <p:sldLayoutId id="2147485484" r:id="rId10"/>
    <p:sldLayoutId id="2147485485" r:id="rId11"/>
    <p:sldLayoutId id="2147485486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43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43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43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79697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88" r:id="rId1"/>
    <p:sldLayoutId id="2147485489" r:id="rId2"/>
    <p:sldLayoutId id="2147485490" r:id="rId3"/>
    <p:sldLayoutId id="2147485491" r:id="rId4"/>
    <p:sldLayoutId id="2147485492" r:id="rId5"/>
    <p:sldLayoutId id="2147485493" r:id="rId6"/>
    <p:sldLayoutId id="2147485494" r:id="rId7"/>
    <p:sldLayoutId id="2147485495" r:id="rId8"/>
    <p:sldLayoutId id="2147485496" r:id="rId9"/>
    <p:sldLayoutId id="2147485497" r:id="rId10"/>
    <p:sldLayoutId id="2147485498" r:id="rId11"/>
    <p:sldLayoutId id="2147485499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43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43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43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52609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01" r:id="rId1"/>
    <p:sldLayoutId id="2147485502" r:id="rId2"/>
    <p:sldLayoutId id="2147485503" r:id="rId3"/>
    <p:sldLayoutId id="2147485504" r:id="rId4"/>
    <p:sldLayoutId id="2147485505" r:id="rId5"/>
    <p:sldLayoutId id="2147485506" r:id="rId6"/>
    <p:sldLayoutId id="2147485507" r:id="rId7"/>
    <p:sldLayoutId id="2147485508" r:id="rId8"/>
    <p:sldLayoutId id="2147485509" r:id="rId9"/>
    <p:sldLayoutId id="2147485510" r:id="rId10"/>
    <p:sldLayoutId id="2147485511" r:id="rId11"/>
    <p:sldLayoutId id="2147485512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43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43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43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14916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14" r:id="rId1"/>
    <p:sldLayoutId id="2147485515" r:id="rId2"/>
    <p:sldLayoutId id="2147485516" r:id="rId3"/>
    <p:sldLayoutId id="2147485517" r:id="rId4"/>
    <p:sldLayoutId id="2147485518" r:id="rId5"/>
    <p:sldLayoutId id="2147485519" r:id="rId6"/>
    <p:sldLayoutId id="2147485520" r:id="rId7"/>
    <p:sldLayoutId id="2147485521" r:id="rId8"/>
    <p:sldLayoutId id="2147485522" r:id="rId9"/>
    <p:sldLayoutId id="2147485523" r:id="rId10"/>
    <p:sldLayoutId id="2147485524" r:id="rId11"/>
    <p:sldLayoutId id="2147485525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43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43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43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54580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27" r:id="rId1"/>
    <p:sldLayoutId id="2147485528" r:id="rId2"/>
    <p:sldLayoutId id="2147485529" r:id="rId3"/>
    <p:sldLayoutId id="2147485530" r:id="rId4"/>
    <p:sldLayoutId id="2147485531" r:id="rId5"/>
    <p:sldLayoutId id="2147485532" r:id="rId6"/>
    <p:sldLayoutId id="2147485533" r:id="rId7"/>
    <p:sldLayoutId id="2147485534" r:id="rId8"/>
    <p:sldLayoutId id="2147485535" r:id="rId9"/>
    <p:sldLayoutId id="2147485536" r:id="rId10"/>
    <p:sldLayoutId id="2147485537" r:id="rId11"/>
    <p:sldLayoutId id="2147485538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43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43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43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26334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40" r:id="rId1"/>
    <p:sldLayoutId id="2147485541" r:id="rId2"/>
    <p:sldLayoutId id="2147485542" r:id="rId3"/>
    <p:sldLayoutId id="2147485543" r:id="rId4"/>
    <p:sldLayoutId id="2147485544" r:id="rId5"/>
    <p:sldLayoutId id="2147485545" r:id="rId6"/>
    <p:sldLayoutId id="2147485546" r:id="rId7"/>
    <p:sldLayoutId id="2147485547" r:id="rId8"/>
    <p:sldLayoutId id="2147485548" r:id="rId9"/>
    <p:sldLayoutId id="2147485549" r:id="rId10"/>
    <p:sldLayoutId id="2147485550" r:id="rId11"/>
    <p:sldLayoutId id="2147485551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43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43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43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9635D3B-C0FE-4C16-9346-AAC492C57698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20478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53" r:id="rId1"/>
    <p:sldLayoutId id="2147485554" r:id="rId2"/>
    <p:sldLayoutId id="2147485555" r:id="rId3"/>
    <p:sldLayoutId id="2147485556" r:id="rId4"/>
    <p:sldLayoutId id="2147485557" r:id="rId5"/>
    <p:sldLayoutId id="2147485558" r:id="rId6"/>
    <p:sldLayoutId id="2147485559" r:id="rId7"/>
    <p:sldLayoutId id="2147485560" r:id="rId8"/>
    <p:sldLayoutId id="2147485561" r:id="rId9"/>
    <p:sldLayoutId id="2147485562" r:id="rId10"/>
    <p:sldLayoutId id="2147485563" r:id="rId11"/>
    <p:sldLayoutId id="2147485564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3.xml"/><Relationship Id="rId4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9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0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21.jpeg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9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22.png"/><Relationship Id="rId9" Type="http://schemas.microsoft.com/office/2007/relationships/diagramDrawing" Target="../diagrams/drawing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23.png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22.png"/><Relationship Id="rId9" Type="http://schemas.microsoft.com/office/2007/relationships/diagramDrawing" Target="../diagrams/drawing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8.jpe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3.xml"/><Relationship Id="rId6" Type="http://schemas.openxmlformats.org/officeDocument/2006/relationships/diagramColors" Target="../diagrams/colors4.xml"/><Relationship Id="rId11" Type="http://schemas.openxmlformats.org/officeDocument/2006/relationships/image" Target="../media/image27.png"/><Relationship Id="rId5" Type="http://schemas.openxmlformats.org/officeDocument/2006/relationships/diagramQuickStyle" Target="../diagrams/quickStyle4.xml"/><Relationship Id="rId10" Type="http://schemas.openxmlformats.org/officeDocument/2006/relationships/image" Target="../media/image26.png"/><Relationship Id="rId4" Type="http://schemas.openxmlformats.org/officeDocument/2006/relationships/diagramLayout" Target="../diagrams/layout4.xml"/><Relationship Id="rId9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5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7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Relationship Id="rId9" Type="http://schemas.openxmlformats.org/officeDocument/2006/relationships/image" Target="../media/image30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9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1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Relationship Id="rId9" Type="http://schemas.openxmlformats.org/officeDocument/2006/relationships/image" Target="../media/image31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23449"/>
            <a:ext cx="9144000" cy="1545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1" descr="MF_emblema [Converted]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02692" y="1423527"/>
            <a:ext cx="2064487" cy="2345272"/>
          </a:xfrm>
          <a:prstGeom prst="rect">
            <a:avLst/>
          </a:prstGeom>
          <a:noFill/>
          <a:ln>
            <a:noFill/>
          </a:ln>
          <a:effectLst>
            <a:outerShdw blurRad="114300" dist="114300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0" y="4005065"/>
            <a:ext cx="88924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2000" b="1" dirty="0" smtClean="0">
                <a:solidFill>
                  <a:prstClr val="black"/>
                </a:solidFill>
                <a:latin typeface="Calibri"/>
              </a:rPr>
              <a:t>Государственный финансовый контроль и внутренний финансовый контроль и аудит в государственном секторе</a:t>
            </a:r>
            <a:r>
              <a:rPr lang="en-US" sz="2000" b="1" dirty="0" smtClean="0">
                <a:solidFill>
                  <a:prstClr val="black"/>
                </a:solidFill>
                <a:latin typeface="Calibri"/>
              </a:rPr>
              <a:t>: </a:t>
            </a:r>
            <a:r>
              <a:rPr lang="ru-RU" sz="2000" b="1" dirty="0" smtClean="0">
                <a:solidFill>
                  <a:prstClr val="black"/>
                </a:solidFill>
                <a:latin typeface="Calibri"/>
              </a:rPr>
              <a:t>нормативное регулирование и актуальные вопросы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2000" b="1" dirty="0" smtClean="0">
                <a:solidFill>
                  <a:srgbClr val="077A3E"/>
                </a:solidFill>
                <a:latin typeface="Calibri"/>
              </a:rPr>
              <a:t> </a:t>
            </a:r>
            <a:endParaRPr lang="ru-RU" sz="2000" b="1" dirty="0">
              <a:solidFill>
                <a:srgbClr val="077A3E"/>
              </a:solidFill>
              <a:latin typeface="Calibri"/>
            </a:endParaRPr>
          </a:p>
        </p:txBody>
      </p:sp>
      <p:sp useBgFill="1">
        <p:nvSpPr>
          <p:cNvPr id="8" name="Прямоугольник 7"/>
          <p:cNvSpPr/>
          <p:nvPr/>
        </p:nvSpPr>
        <p:spPr>
          <a:xfrm>
            <a:off x="143931" y="220207"/>
            <a:ext cx="4491002" cy="10836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white"/>
              </a:solidFill>
            </a:endParaRPr>
          </a:p>
        </p:txBody>
      </p:sp>
      <p:sp useBgFill="1">
        <p:nvSpPr>
          <p:cNvPr id="9" name="Прямоугольник 8"/>
          <p:cNvSpPr/>
          <p:nvPr/>
        </p:nvSpPr>
        <p:spPr>
          <a:xfrm>
            <a:off x="0" y="5774340"/>
            <a:ext cx="9144000" cy="10836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5772510"/>
            <a:ext cx="9144000" cy="108366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692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2" descr="C:\Users\EEV\AppData\Local\Microsoft\Windows\Temporary Internet Files\Content.IE5\ZMETUHMR\risk-reduce-transfer[1].png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76" y="750532"/>
            <a:ext cx="8996207" cy="5969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390790C-28AD-4057-B5AE-EE6E851BBDA6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123477" y="352520"/>
            <a:ext cx="89947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2"/>
                </a:solidFill>
                <a:latin typeface="Arial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9pPr>
          </a:lstStyle>
          <a:p>
            <a:pPr algn="ctr"/>
            <a:r>
              <a:rPr lang="ru-RU" altLang="ru-RU" sz="2400" b="1" dirty="0">
                <a:solidFill>
                  <a:srgbClr val="00602B"/>
                </a:solidFill>
                <a:latin typeface="Arial Narrow" panose="020B0606020202030204" pitchFamily="34" charset="0"/>
              </a:rPr>
              <a:t>Новеллы ППРФ №</a:t>
            </a:r>
            <a:r>
              <a:rPr lang="ru-RU" altLang="ru-RU" sz="2400" b="1" dirty="0" smtClean="0">
                <a:solidFill>
                  <a:srgbClr val="00602B"/>
                </a:solidFill>
                <a:latin typeface="Arial Narrow" panose="020B0606020202030204" pitchFamily="34" charset="0"/>
              </a:rPr>
              <a:t>193. Определение бюджетных рисков </a:t>
            </a:r>
            <a:endParaRPr lang="ru-RU" altLang="ru-RU" sz="2400" b="1" dirty="0">
              <a:solidFill>
                <a:srgbClr val="424456"/>
              </a:solidFill>
              <a:latin typeface="Arial Narrow" panose="020B0606020202030204" pitchFamily="34" charset="0"/>
            </a:endParaRPr>
          </a:p>
        </p:txBody>
      </p:sp>
      <p:sp>
        <p:nvSpPr>
          <p:cNvPr id="19" name="Номер слайда 1"/>
          <p:cNvSpPr txBox="1">
            <a:spLocks/>
          </p:cNvSpPr>
          <p:nvPr/>
        </p:nvSpPr>
        <p:spPr>
          <a:xfrm>
            <a:off x="7342189" y="1588"/>
            <a:ext cx="1593850" cy="309562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lang="ru-RU" kern="1200">
                <a:solidFill>
                  <a:prstClr val="white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DC717181-208C-4A68-BF28-C689D36881CE}" type="slidenum">
              <a:rPr smtClean="0"/>
              <a:pPr>
                <a:defRPr/>
              </a:pPr>
              <a:t>10</a:t>
            </a:fld>
            <a:endParaRPr dirty="0"/>
          </a:p>
        </p:txBody>
      </p:sp>
      <p:sp>
        <p:nvSpPr>
          <p:cNvPr id="23" name="TextBox 22"/>
          <p:cNvSpPr txBox="1"/>
          <p:nvPr/>
        </p:nvSpPr>
        <p:spPr>
          <a:xfrm>
            <a:off x="519707" y="1186361"/>
            <a:ext cx="8202308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/>
            </a:lvl1pPr>
          </a:lstStyle>
          <a:p>
            <a:pPr algn="l"/>
            <a:r>
              <a:rPr lang="ru-RU" dirty="0">
                <a:solidFill>
                  <a:srgbClr val="C00000"/>
                </a:solidFill>
              </a:rPr>
              <a:t>Необходимость</a:t>
            </a:r>
            <a:r>
              <a:rPr lang="ru-RU" dirty="0">
                <a:solidFill>
                  <a:prstClr val="black"/>
                </a:solidFill>
              </a:rPr>
              <a:t> проведения контрольных действий, способы и характер их осуществления </a:t>
            </a:r>
            <a:r>
              <a:rPr lang="ru-RU" dirty="0">
                <a:solidFill>
                  <a:srgbClr val="C00000"/>
                </a:solidFill>
              </a:rPr>
              <a:t>определяется по результатам оценки </a:t>
            </a:r>
            <a:r>
              <a:rPr lang="ru-RU" dirty="0" smtClean="0">
                <a:solidFill>
                  <a:prstClr val="black"/>
                </a:solidFill>
              </a:rPr>
              <a:t>бюджетных рисков</a:t>
            </a:r>
            <a:endParaRPr lang="ru-RU" b="0" dirty="0">
              <a:solidFill>
                <a:prstClr val="black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19707" y="2276259"/>
            <a:ext cx="8202308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/>
            </a:lvl1pPr>
          </a:lstStyle>
          <a:p>
            <a:pPr algn="l"/>
            <a:r>
              <a:rPr lang="ru-RU" dirty="0" smtClean="0">
                <a:solidFill>
                  <a:srgbClr val="C00000"/>
                </a:solidFill>
              </a:rPr>
              <a:t>Бюджетные риски - </a:t>
            </a:r>
            <a:r>
              <a:rPr lang="ru-RU" dirty="0" smtClean="0">
                <a:solidFill>
                  <a:prstClr val="black"/>
                </a:solidFill>
              </a:rPr>
              <a:t>возможность </a:t>
            </a:r>
            <a:r>
              <a:rPr lang="ru-RU" dirty="0">
                <a:solidFill>
                  <a:prstClr val="black"/>
                </a:solidFill>
              </a:rPr>
              <a:t>возникновения событий, негативно влияющих на выполнение внутренних бюджетных процедур, в том числе возможности коррупционного проявления </a:t>
            </a:r>
            <a:endParaRPr lang="ru-RU" b="0" dirty="0">
              <a:solidFill>
                <a:prstClr val="black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19707" y="3627327"/>
            <a:ext cx="8202308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/>
            </a:lvl1pPr>
          </a:lstStyle>
          <a:p>
            <a:pPr algn="l"/>
            <a:r>
              <a:rPr lang="ru-RU" dirty="0" smtClean="0">
                <a:solidFill>
                  <a:prstClr val="black"/>
                </a:solidFill>
              </a:rPr>
              <a:t>Параметры оценки: «вероятность» / «степень влияния»</a:t>
            </a:r>
          </a:p>
          <a:p>
            <a:pPr algn="l"/>
            <a:r>
              <a:rPr lang="ru-RU" dirty="0" smtClean="0">
                <a:solidFill>
                  <a:prstClr val="black"/>
                </a:solidFill>
              </a:rPr>
              <a:t>Шкала оценки: низкий / средний / высокий 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19772657">
            <a:off x="7358798" y="3574893"/>
            <a:ext cx="1305048" cy="584775"/>
          </a:xfrm>
          <a:prstGeom prst="rect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/>
            </a:lvl1pPr>
          </a:lstStyle>
          <a:p>
            <a:r>
              <a:rPr lang="ru-RU" sz="1600" i="1" dirty="0" smtClean="0">
                <a:solidFill>
                  <a:srgbClr val="FFFFFF"/>
                </a:solidFill>
              </a:rPr>
              <a:t>Закрытый список!</a:t>
            </a:r>
            <a:endParaRPr lang="ru-RU" sz="1600" i="1" dirty="0">
              <a:solidFill>
                <a:srgbClr val="FFFFFF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19707" y="4549997"/>
            <a:ext cx="8202308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/>
            </a:lvl1pPr>
          </a:lstStyle>
          <a:p>
            <a:pPr algn="l"/>
            <a:r>
              <a:rPr lang="ru-RU" dirty="0" smtClean="0">
                <a:solidFill>
                  <a:prstClr val="black"/>
                </a:solidFill>
              </a:rPr>
              <a:t>Оценка параметров бюджетного риска осуществляется </a:t>
            </a:r>
            <a:r>
              <a:rPr lang="ru-RU" dirty="0" smtClean="0">
                <a:solidFill>
                  <a:srgbClr val="C00000"/>
                </a:solidFill>
              </a:rPr>
              <a:t>должностными лицами, ответственными за формирование карт ВФК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19707" y="5497407"/>
            <a:ext cx="8202308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/>
            </a:lvl1pPr>
          </a:lstStyle>
          <a:p>
            <a:pPr algn="l"/>
            <a:r>
              <a:rPr lang="ru-RU" dirty="0">
                <a:solidFill>
                  <a:prstClr val="black"/>
                </a:solidFill>
              </a:rPr>
              <a:t>В карты внутреннего финансового контроля включаются операции (действия по формированию документов, необходимых для выполнения внутренней бюджетной процедуры) со значимыми бюджетными рисками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трелка вправо 2"/>
          <p:cNvSpPr/>
          <p:nvPr/>
        </p:nvSpPr>
        <p:spPr>
          <a:xfrm>
            <a:off x="56998" y="1563086"/>
            <a:ext cx="418641" cy="169798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tailEnd type="arrow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200" dirty="0" smtClean="0">
              <a:solidFill>
                <a:prstClr val="black"/>
              </a:solidFill>
            </a:endParaRPr>
          </a:p>
        </p:txBody>
      </p:sp>
      <p:sp>
        <p:nvSpPr>
          <p:cNvPr id="30" name="Стрелка вправо 29"/>
          <p:cNvSpPr/>
          <p:nvPr/>
        </p:nvSpPr>
        <p:spPr>
          <a:xfrm>
            <a:off x="56998" y="2737924"/>
            <a:ext cx="418641" cy="169798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tailEnd type="arrow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200" dirty="0" smtClean="0">
              <a:solidFill>
                <a:prstClr val="black"/>
              </a:solidFill>
            </a:endParaRPr>
          </a:p>
        </p:txBody>
      </p:sp>
      <p:sp>
        <p:nvSpPr>
          <p:cNvPr id="31" name="Стрелка вправо 30"/>
          <p:cNvSpPr/>
          <p:nvPr/>
        </p:nvSpPr>
        <p:spPr>
          <a:xfrm>
            <a:off x="56998" y="3782380"/>
            <a:ext cx="418641" cy="169798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tailEnd type="arrow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200" dirty="0" smtClean="0">
              <a:solidFill>
                <a:prstClr val="black"/>
              </a:solidFill>
            </a:endParaRPr>
          </a:p>
        </p:txBody>
      </p:sp>
      <p:sp>
        <p:nvSpPr>
          <p:cNvPr id="32" name="Стрелка вправо 31"/>
          <p:cNvSpPr/>
          <p:nvPr/>
        </p:nvSpPr>
        <p:spPr>
          <a:xfrm>
            <a:off x="36884" y="4703283"/>
            <a:ext cx="418641" cy="169798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tailEnd type="arrow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200" dirty="0" smtClean="0">
              <a:solidFill>
                <a:prstClr val="black"/>
              </a:solidFill>
            </a:endParaRPr>
          </a:p>
        </p:txBody>
      </p:sp>
      <p:sp>
        <p:nvSpPr>
          <p:cNvPr id="34" name="Стрелка вправо 33"/>
          <p:cNvSpPr/>
          <p:nvPr/>
        </p:nvSpPr>
        <p:spPr>
          <a:xfrm>
            <a:off x="48272" y="5927733"/>
            <a:ext cx="418641" cy="169798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tailEnd type="arrow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200" dirty="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527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C948A7D-6C52-4157-BEA1-1B3B6891AEA4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  <p:sp>
        <p:nvSpPr>
          <p:cNvPr id="3" name="Rectangle 4"/>
          <p:cNvSpPr txBox="1">
            <a:spLocks noChangeArrowheads="1"/>
          </p:cNvSpPr>
          <p:nvPr/>
        </p:nvSpPr>
        <p:spPr bwMode="auto">
          <a:xfrm>
            <a:off x="123477" y="254546"/>
            <a:ext cx="89947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2"/>
                </a:solidFill>
                <a:latin typeface="Arial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9pPr>
          </a:lstStyle>
          <a:p>
            <a:pPr algn="ctr"/>
            <a:r>
              <a:rPr lang="ru-RU" altLang="ru-RU" sz="2400" b="1" dirty="0">
                <a:solidFill>
                  <a:srgbClr val="00602B"/>
                </a:solidFill>
                <a:latin typeface="Arial Narrow" panose="020B0606020202030204" pitchFamily="34" charset="0"/>
              </a:rPr>
              <a:t>Новеллы ППРФ №</a:t>
            </a:r>
            <a:r>
              <a:rPr lang="ru-RU" altLang="ru-RU" sz="2400" b="1" dirty="0" smtClean="0">
                <a:solidFill>
                  <a:srgbClr val="00602B"/>
                </a:solidFill>
                <a:latin typeface="Arial Narrow" panose="020B0606020202030204" pitchFamily="34" charset="0"/>
              </a:rPr>
              <a:t>193. </a:t>
            </a:r>
            <a:r>
              <a:rPr lang="ru-RU" altLang="ru-RU" sz="2400" b="1" dirty="0">
                <a:solidFill>
                  <a:srgbClr val="00602B"/>
                </a:solidFill>
                <a:latin typeface="Arial Narrow" panose="020B0606020202030204" pitchFamily="34" charset="0"/>
              </a:rPr>
              <a:t>Структура </a:t>
            </a:r>
            <a:r>
              <a:rPr lang="ru-RU" altLang="ru-RU" sz="2400" b="1" dirty="0" smtClean="0">
                <a:solidFill>
                  <a:srgbClr val="00602B"/>
                </a:solidFill>
                <a:latin typeface="Arial Narrow" panose="020B0606020202030204" pitchFamily="34" charset="0"/>
              </a:rPr>
              <a:t>бюджетных рисков</a:t>
            </a:r>
            <a:endParaRPr lang="ru-RU" altLang="ru-RU" sz="2400" b="1" dirty="0">
              <a:solidFill>
                <a:srgbClr val="424456"/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3480" y="751850"/>
            <a:ext cx="8976852" cy="618630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b="1" dirty="0" smtClean="0">
                <a:solidFill>
                  <a:srgbClr val="C00000"/>
                </a:solidFill>
              </a:rPr>
              <a:t>Риски ненадлежащего планирования бюджета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prstClr val="black"/>
                </a:solidFill>
              </a:rPr>
              <a:t>ВНЕШНИЕ</a:t>
            </a:r>
          </a:p>
          <a:p>
            <a:r>
              <a:rPr lang="ru-RU" dirty="0">
                <a:solidFill>
                  <a:prstClr val="black"/>
                </a:solidFill>
              </a:rPr>
              <a:t>	</a:t>
            </a:r>
            <a:r>
              <a:rPr lang="ru-RU" dirty="0" smtClean="0">
                <a:solidFill>
                  <a:prstClr val="black"/>
                </a:solidFill>
              </a:rPr>
              <a:t>Длительность процедур межведомственного согласования;</a:t>
            </a:r>
          </a:p>
          <a:p>
            <a:r>
              <a:rPr lang="ru-RU" dirty="0">
                <a:solidFill>
                  <a:prstClr val="black"/>
                </a:solidFill>
              </a:rPr>
              <a:t>	</a:t>
            </a:r>
            <a:r>
              <a:rPr lang="ru-RU" dirty="0" smtClean="0">
                <a:solidFill>
                  <a:prstClr val="black"/>
                </a:solidFill>
              </a:rPr>
              <a:t>. . .</a:t>
            </a:r>
          </a:p>
          <a:p>
            <a:pPr marL="800100" lvl="2" indent="-34290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prstClr val="black"/>
                </a:solidFill>
              </a:rPr>
              <a:t>ВНУТРЕННИЕ </a:t>
            </a:r>
            <a:endParaRPr lang="ru-RU" dirty="0">
              <a:solidFill>
                <a:prstClr val="black"/>
              </a:solidFill>
            </a:endParaRPr>
          </a:p>
          <a:p>
            <a:r>
              <a:rPr lang="ru-RU" dirty="0" smtClean="0">
                <a:solidFill>
                  <a:prstClr val="black"/>
                </a:solidFill>
              </a:rPr>
              <a:t>	Риск некорректного выполнения операции № 1</a:t>
            </a:r>
          </a:p>
          <a:p>
            <a:r>
              <a:rPr lang="ru-RU" sz="1400" i="1" dirty="0">
                <a:solidFill>
                  <a:prstClr val="black"/>
                </a:solidFill>
              </a:rPr>
              <a:t> </a:t>
            </a:r>
            <a:r>
              <a:rPr lang="ru-RU" sz="1400" i="1" dirty="0" smtClean="0">
                <a:solidFill>
                  <a:prstClr val="black"/>
                </a:solidFill>
              </a:rPr>
              <a:t>                (риск нарушения нормы НПА или риск выполнения неэффективного действия)</a:t>
            </a:r>
          </a:p>
          <a:p>
            <a:r>
              <a:rPr lang="ru-RU" dirty="0" smtClean="0">
                <a:solidFill>
                  <a:prstClr val="black"/>
                </a:solidFill>
              </a:rPr>
              <a:t>	Риск </a:t>
            </a:r>
            <a:r>
              <a:rPr lang="ru-RU" dirty="0">
                <a:solidFill>
                  <a:prstClr val="black"/>
                </a:solidFill>
              </a:rPr>
              <a:t>некорректного выполнения операции № </a:t>
            </a:r>
            <a:r>
              <a:rPr lang="ru-RU" dirty="0" smtClean="0">
                <a:solidFill>
                  <a:prstClr val="black"/>
                </a:solidFill>
              </a:rPr>
              <a:t>2</a:t>
            </a:r>
            <a:endParaRPr lang="ru-RU" dirty="0">
              <a:solidFill>
                <a:prstClr val="black"/>
              </a:solidFill>
            </a:endParaRPr>
          </a:p>
          <a:p>
            <a:r>
              <a:rPr lang="ru-RU" dirty="0" smtClean="0">
                <a:solidFill>
                  <a:prstClr val="black"/>
                </a:solidFill>
              </a:rPr>
              <a:t>	. </a:t>
            </a:r>
            <a:r>
              <a:rPr lang="ru-RU" dirty="0">
                <a:solidFill>
                  <a:prstClr val="black"/>
                </a:solidFill>
              </a:rPr>
              <a:t>. .</a:t>
            </a:r>
          </a:p>
          <a:p>
            <a:r>
              <a:rPr lang="ru-RU" b="1" dirty="0">
                <a:solidFill>
                  <a:srgbClr val="C00000"/>
                </a:solidFill>
              </a:rPr>
              <a:t>2.   Риски ненадлежащего исполнения бюджета </a:t>
            </a:r>
          </a:p>
          <a:p>
            <a:pPr marL="800100" lvl="2" indent="-34290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prstClr val="black"/>
                </a:solidFill>
              </a:rPr>
              <a:t>ВНЕШНИЕ</a:t>
            </a:r>
          </a:p>
          <a:p>
            <a:pPr marL="457200" lvl="2"/>
            <a:r>
              <a:rPr lang="ru-RU" dirty="0" smtClean="0">
                <a:solidFill>
                  <a:prstClr val="black"/>
                </a:solidFill>
              </a:rPr>
              <a:t>	Секвестр бюджета</a:t>
            </a:r>
            <a:endParaRPr lang="ru-RU" dirty="0">
              <a:solidFill>
                <a:prstClr val="black"/>
              </a:solidFill>
            </a:endParaRPr>
          </a:p>
          <a:p>
            <a:r>
              <a:rPr lang="ru-RU" dirty="0" smtClean="0">
                <a:solidFill>
                  <a:prstClr val="black"/>
                </a:solidFill>
              </a:rPr>
              <a:t>	. </a:t>
            </a:r>
            <a:r>
              <a:rPr lang="ru-RU" dirty="0">
                <a:solidFill>
                  <a:prstClr val="black"/>
                </a:solidFill>
              </a:rPr>
              <a:t>. 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prstClr val="black"/>
                </a:solidFill>
              </a:rPr>
              <a:t>ВНУТРЕННИЕ</a:t>
            </a:r>
          </a:p>
          <a:p>
            <a:r>
              <a:rPr lang="ru-RU" dirty="0" smtClean="0">
                <a:solidFill>
                  <a:prstClr val="black"/>
                </a:solidFill>
              </a:rPr>
              <a:t>	Риск </a:t>
            </a:r>
            <a:r>
              <a:rPr lang="ru-RU" dirty="0">
                <a:solidFill>
                  <a:prstClr val="black"/>
                </a:solidFill>
              </a:rPr>
              <a:t>некорректного выполнения операции № 1</a:t>
            </a:r>
          </a:p>
          <a:p>
            <a:r>
              <a:rPr lang="ru-RU" dirty="0">
                <a:solidFill>
                  <a:prstClr val="black"/>
                </a:solidFill>
              </a:rPr>
              <a:t>	</a:t>
            </a:r>
            <a:r>
              <a:rPr lang="ru-RU" dirty="0" smtClean="0">
                <a:solidFill>
                  <a:prstClr val="black"/>
                </a:solidFill>
              </a:rPr>
              <a:t>. </a:t>
            </a:r>
            <a:r>
              <a:rPr lang="ru-RU" dirty="0">
                <a:solidFill>
                  <a:prstClr val="black"/>
                </a:solidFill>
              </a:rPr>
              <a:t>. </a:t>
            </a:r>
            <a:r>
              <a:rPr lang="ru-RU" dirty="0" smtClean="0">
                <a:solidFill>
                  <a:prstClr val="black"/>
                </a:solidFill>
              </a:rPr>
              <a:t>.</a:t>
            </a:r>
          </a:p>
          <a:p>
            <a:r>
              <a:rPr lang="ru-RU" b="1" dirty="0">
                <a:solidFill>
                  <a:srgbClr val="C00000"/>
                </a:solidFill>
              </a:rPr>
              <a:t>3.   Риски искажения бюджетной отчетности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dirty="0">
                <a:solidFill>
                  <a:prstClr val="black"/>
                </a:solidFill>
              </a:rPr>
              <a:t>ВНЕШНИЕ</a:t>
            </a:r>
          </a:p>
          <a:p>
            <a:pPr lvl="1"/>
            <a:r>
              <a:rPr lang="ru-RU" dirty="0" smtClean="0">
                <a:solidFill>
                  <a:prstClr val="black"/>
                </a:solidFill>
              </a:rPr>
              <a:t>	Ошибки в работе «Электронного бюджета»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prstClr val="black"/>
                </a:solidFill>
              </a:rPr>
              <a:t>ВНУТРЕННИЕ  </a:t>
            </a:r>
          </a:p>
          <a:p>
            <a:r>
              <a:rPr lang="ru-RU" dirty="0" smtClean="0">
                <a:solidFill>
                  <a:prstClr val="black"/>
                </a:solidFill>
              </a:rPr>
              <a:t>	Риск </a:t>
            </a:r>
            <a:r>
              <a:rPr lang="ru-RU" dirty="0">
                <a:solidFill>
                  <a:prstClr val="black"/>
                </a:solidFill>
              </a:rPr>
              <a:t>некорректного выполнения операции № 1</a:t>
            </a:r>
          </a:p>
          <a:p>
            <a:r>
              <a:rPr lang="ru-RU" dirty="0">
                <a:solidFill>
                  <a:prstClr val="black"/>
                </a:solidFill>
              </a:rPr>
              <a:t>	. . </a:t>
            </a:r>
            <a:r>
              <a:rPr lang="ru-RU" dirty="0" smtClean="0">
                <a:solidFill>
                  <a:prstClr val="black"/>
                </a:solidFill>
              </a:rPr>
              <a:t>.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3606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C948A7D-6C52-4157-BEA1-1B3B6891AEA4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79512" y="404665"/>
            <a:ext cx="91450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hangingPunct="0"/>
            <a:r>
              <a:rPr lang="ru-RU" altLang="ru-RU" sz="2800" b="1" dirty="0" smtClean="0">
                <a:solidFill>
                  <a:srgbClr val="00602B"/>
                </a:solidFill>
                <a:latin typeface="Calibri" pitchFamily="34" charset="0"/>
              </a:rPr>
              <a:t>Причины бюджетных рисков</a:t>
            </a:r>
          </a:p>
          <a:p>
            <a:pPr algn="ctr" eaLnBrk="0" hangingPunct="0"/>
            <a:endParaRPr lang="ru-RU" altLang="ru-RU" sz="2800" b="1" dirty="0" smtClean="0">
              <a:solidFill>
                <a:srgbClr val="00602B"/>
              </a:solidFill>
              <a:latin typeface="Calibri" pitchFamily="34" charset="0"/>
            </a:endParaRPr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630509"/>
              </p:ext>
            </p:extLst>
          </p:nvPr>
        </p:nvGraphicFramePr>
        <p:xfrm>
          <a:off x="251522" y="980728"/>
          <a:ext cx="8712968" cy="5040559"/>
        </p:xfrm>
        <a:graphic>
          <a:graphicData uri="http://schemas.openxmlformats.org/drawingml/2006/table">
            <a:tbl>
              <a:tblPr/>
              <a:tblGrid>
                <a:gridCol w="5168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60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4055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/>
                        <a:t>ВФК</a:t>
                      </a:r>
                    </a:p>
                  </a:txBody>
                  <a:tcPr>
                    <a:lnL w="12700" cmpd="sng">
                      <a:solidFill>
                        <a:srgbClr val="F79646"/>
                      </a:solidFill>
                    </a:lnL>
                    <a:lnR w="12700" cmpd="sng">
                      <a:solidFill>
                        <a:srgbClr val="F79646"/>
                      </a:solidFill>
                    </a:lnR>
                    <a:lnT w="12700" cmpd="sng">
                      <a:solidFill>
                        <a:srgbClr val="F79646"/>
                      </a:solidFill>
                    </a:lnT>
                    <a:lnB w="12700" cmpd="sng">
                      <a:solidFill>
                        <a:srgbClr val="F7964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частота изменений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положений бюджетного законодательства и иных нормативных правовых актов, регулирующих бюджетные правоотношения и (или) обусловливающих расходные обязательства публично-правового образования;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полнота внутренней регламентации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процедур (операции) осуществления финансового менеджмента;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состояние используемых прикладных программных средств автоматизации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процедур (операции) осуществления финансового менеджмента, информационной безопасности;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кадровый потенциал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(степень квалификации должностных лиц, выполняющих процедуры (операции) осуществления финансового менеджмента);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наличие конфликта интересов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при выполнении процедур (операций) осуществления финансового менеджмента;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эффективность взаимодействия с другими подразделениями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, организациями государственного сектора, необходимого в целях своевременного выполнения процедур (операций) осуществления финансового менеджмента;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иные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причины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F79646"/>
                      </a:solidFill>
                    </a:lnL>
                    <a:lnR w="12700" cmpd="sng">
                      <a:solidFill>
                        <a:srgbClr val="F79646"/>
                      </a:solidFill>
                    </a:lnR>
                    <a:lnT w="12700" cmpd="sng">
                      <a:solidFill>
                        <a:srgbClr val="F79646"/>
                      </a:solidFill>
                    </a:lnT>
                    <a:lnB w="12700" cmpd="sng">
                      <a:solidFill>
                        <a:srgbClr val="F7964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0744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696784" y="0"/>
            <a:ext cx="461570" cy="6858000"/>
          </a:xfrm>
          <a:prstGeom prst="rect">
            <a:avLst/>
          </a:prstGeom>
          <a:solidFill>
            <a:srgbClr val="066A36">
              <a:alpha val="6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</a:pPr>
            <a:endParaRPr lang="ru-RU" sz="2100" dirty="0">
              <a:solidFill>
                <a:srgbClr val="077A3E"/>
              </a:solidFill>
            </a:endParaRPr>
          </a:p>
        </p:txBody>
      </p:sp>
      <p:sp>
        <p:nvSpPr>
          <p:cNvPr id="6" name="Полилиния 5"/>
          <p:cNvSpPr/>
          <p:nvPr/>
        </p:nvSpPr>
        <p:spPr>
          <a:xfrm>
            <a:off x="8696784" y="285728"/>
            <a:ext cx="461570" cy="642966"/>
          </a:xfrm>
          <a:custGeom>
            <a:avLst/>
            <a:gdLst>
              <a:gd name="connsiteX0" fmla="*/ 0 w 500034"/>
              <a:gd name="connsiteY0" fmla="*/ 0 h 500066"/>
              <a:gd name="connsiteX1" fmla="*/ 500034 w 500034"/>
              <a:gd name="connsiteY1" fmla="*/ 0 h 500066"/>
              <a:gd name="connsiteX2" fmla="*/ 500034 w 500034"/>
              <a:gd name="connsiteY2" fmla="*/ 500066 h 500066"/>
              <a:gd name="connsiteX3" fmla="*/ 0 w 500034"/>
              <a:gd name="connsiteY3" fmla="*/ 500066 h 500066"/>
              <a:gd name="connsiteX4" fmla="*/ 0 w 500034"/>
              <a:gd name="connsiteY4" fmla="*/ 0 h 500066"/>
              <a:gd name="connsiteX0" fmla="*/ 0 w 500034"/>
              <a:gd name="connsiteY0" fmla="*/ 142900 h 642966"/>
              <a:gd name="connsiteX1" fmla="*/ 500034 w 500034"/>
              <a:gd name="connsiteY1" fmla="*/ 0 h 642966"/>
              <a:gd name="connsiteX2" fmla="*/ 500034 w 500034"/>
              <a:gd name="connsiteY2" fmla="*/ 642966 h 642966"/>
              <a:gd name="connsiteX3" fmla="*/ 0 w 500034"/>
              <a:gd name="connsiteY3" fmla="*/ 642966 h 642966"/>
              <a:gd name="connsiteX4" fmla="*/ 0 w 500034"/>
              <a:gd name="connsiteY4" fmla="*/ 142900 h 642966"/>
              <a:gd name="connsiteX0" fmla="*/ 0 w 500034"/>
              <a:gd name="connsiteY0" fmla="*/ 142900 h 642966"/>
              <a:gd name="connsiteX1" fmla="*/ 500034 w 500034"/>
              <a:gd name="connsiteY1" fmla="*/ 0 h 642966"/>
              <a:gd name="connsiteX2" fmla="*/ 500034 w 500034"/>
              <a:gd name="connsiteY2" fmla="*/ 500066 h 642966"/>
              <a:gd name="connsiteX3" fmla="*/ 0 w 500034"/>
              <a:gd name="connsiteY3" fmla="*/ 642966 h 642966"/>
              <a:gd name="connsiteX4" fmla="*/ 0 w 500034"/>
              <a:gd name="connsiteY4" fmla="*/ 142900 h 642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034" h="642966">
                <a:moveTo>
                  <a:pt x="0" y="142900"/>
                </a:moveTo>
                <a:lnTo>
                  <a:pt x="500034" y="0"/>
                </a:lnTo>
                <a:lnTo>
                  <a:pt x="500034" y="500066"/>
                </a:lnTo>
                <a:lnTo>
                  <a:pt x="0" y="642966"/>
                </a:lnTo>
                <a:lnTo>
                  <a:pt x="0" y="142900"/>
                </a:lnTo>
                <a:close/>
              </a:path>
            </a:pathLst>
          </a:custGeom>
          <a:solidFill>
            <a:srgbClr val="066A36">
              <a:alpha val="6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</a:pPr>
            <a:endParaRPr lang="ru-RU" sz="2100" dirty="0">
              <a:solidFill>
                <a:srgbClr val="077A3E"/>
              </a:solidFill>
            </a:endParaRPr>
          </a:p>
        </p:txBody>
      </p:sp>
      <p:sp>
        <p:nvSpPr>
          <p:cNvPr id="7" name="Номер слайда 4"/>
          <p:cNvSpPr txBox="1">
            <a:spLocks/>
          </p:cNvSpPr>
          <p:nvPr/>
        </p:nvSpPr>
        <p:spPr>
          <a:xfrm>
            <a:off x="6958287" y="424697"/>
            <a:ext cx="2133600" cy="365125"/>
          </a:xfrm>
          <a:prstGeom prst="rect">
            <a:avLst/>
          </a:prstGeom>
        </p:spPr>
        <p:txBody>
          <a:bodyPr vert="horz" lIns="107287" tIns="53643" rIns="107287" bIns="53643" rtlCol="0" anchor="ctr"/>
          <a:lstStyle>
            <a:defPPr>
              <a:defRPr lang="ru-RU"/>
            </a:defPPr>
            <a:lvl1pPr marL="0" algn="r" defTabSz="1072866" rtl="0" eaLnBrk="1" latinLnBrk="0" hangingPunct="1"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36433" algn="l" defTabSz="107286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2866" algn="l" defTabSz="107286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9298" algn="l" defTabSz="107286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45731" algn="l" defTabSz="107286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82164" algn="l" defTabSz="107286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18597" algn="l" defTabSz="107286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55029" algn="l" defTabSz="107286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91462" algn="l" defTabSz="107286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F53519C-0CE3-44B1-B799-270989D9C225}" type="slidenum">
              <a:rPr lang="ru-RU" sz="1800" smtClean="0">
                <a:solidFill>
                  <a:prstClr val="white"/>
                </a:solidFill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13</a:t>
            </a:fld>
            <a:endParaRPr lang="ru-RU" sz="1800" dirty="0">
              <a:solidFill>
                <a:prstClr val="white"/>
              </a:solidFill>
            </a:endParaRPr>
          </a:p>
        </p:txBody>
      </p:sp>
      <p:sp>
        <p:nvSpPr>
          <p:cNvPr id="28" name="AutoShape 2"/>
          <p:cNvSpPr>
            <a:spLocks noChangeAspect="1" noChangeArrowheads="1"/>
          </p:cNvSpPr>
          <p:nvPr/>
        </p:nvSpPr>
        <p:spPr bwMode="auto">
          <a:xfrm>
            <a:off x="58615" y="-136525"/>
            <a:ext cx="281354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072866" fontAlgn="auto">
              <a:spcBef>
                <a:spcPts val="0"/>
              </a:spcBef>
              <a:spcAft>
                <a:spcPts val="0"/>
              </a:spcAft>
            </a:pPr>
            <a:endParaRPr lang="ru-RU" sz="2100">
              <a:solidFill>
                <a:prstClr val="black"/>
              </a:solidFill>
              <a:latin typeface="Arial Narrow"/>
            </a:endParaRPr>
          </a:p>
        </p:txBody>
      </p:sp>
      <p:sp>
        <p:nvSpPr>
          <p:cNvPr id="29" name="AutoShape 4"/>
          <p:cNvSpPr>
            <a:spLocks noChangeAspect="1" noChangeArrowheads="1"/>
          </p:cNvSpPr>
          <p:nvPr/>
        </p:nvSpPr>
        <p:spPr bwMode="auto">
          <a:xfrm>
            <a:off x="199292" y="15875"/>
            <a:ext cx="281354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072866" fontAlgn="auto">
              <a:spcBef>
                <a:spcPts val="0"/>
              </a:spcBef>
              <a:spcAft>
                <a:spcPts val="0"/>
              </a:spcAft>
            </a:pPr>
            <a:endParaRPr lang="ru-RU" sz="2100">
              <a:solidFill>
                <a:prstClr val="black"/>
              </a:solidFill>
              <a:latin typeface="Arial Narrow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890957" y="1196752"/>
            <a:ext cx="184731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72866" fontAlgn="auto">
              <a:spcBef>
                <a:spcPts val="0"/>
              </a:spcBef>
              <a:spcAft>
                <a:spcPts val="0"/>
              </a:spcAft>
            </a:pPr>
            <a:endParaRPr lang="ru-RU" sz="2100" dirty="0">
              <a:solidFill>
                <a:prstClr val="black"/>
              </a:solidFill>
              <a:latin typeface="Arial Narrow"/>
            </a:endParaRPr>
          </a:p>
        </p:txBody>
      </p:sp>
      <p:graphicFrame>
        <p:nvGraphicFramePr>
          <p:cNvPr id="41" name="Таблица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8922419"/>
              </p:ext>
            </p:extLst>
          </p:nvPr>
        </p:nvGraphicFramePr>
        <p:xfrm>
          <a:off x="716827" y="3933056"/>
          <a:ext cx="7950771" cy="2936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61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9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56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66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82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75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5504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7509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0744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4080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941536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4271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Процесс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Операция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Должностное лицо, ответственное за выполнение операции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бюджетного</a:t>
                      </a:r>
                      <a:r>
                        <a:rPr lang="ru-RU" sz="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риска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5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значения</a:t>
                      </a:r>
                      <a:r>
                        <a:rPr lang="ru-RU" sz="55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критерия «вероятность»</a:t>
                      </a:r>
                      <a:endParaRPr lang="ru-RU" sz="5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значения</a:t>
                      </a:r>
                      <a:r>
                        <a:rPr lang="ru-RU" sz="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критерия «степень влияния»</a:t>
                      </a:r>
                      <a:endParaRPr lang="ru-RU" sz="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Включить операцию в карту ВФК</a:t>
                      </a:r>
                      <a:r>
                        <a:rPr lang="ru-RU" sz="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(да/нет</a:t>
                      </a:r>
                      <a:r>
                        <a:rPr lang="ru-RU" sz="600" baseline="0" dirty="0" smtClean="0"/>
                        <a:t>)</a:t>
                      </a:r>
                      <a:endParaRPr lang="ru-RU" sz="600" dirty="0"/>
                    </a:p>
                  </a:txBody>
                  <a:tcPr marL="84406" marR="84406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Предложения по применению контрольных действий в отношении операции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риска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8920">
                <a:tc vMerge="1">
                  <a:txBody>
                    <a:bodyPr/>
                    <a:lstStyle/>
                    <a:p>
                      <a:pPr algn="ctr"/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контрольное действие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 контроля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Способ проведения</a:t>
                      </a:r>
                      <a:r>
                        <a:rPr lang="ru-RU" sz="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контрольных действий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Периодичность осуществления контроля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0283"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/>
                        <a:t>5</a:t>
                      </a:r>
                      <a:endParaRPr lang="ru-RU" sz="600" dirty="0"/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/>
                        <a:t>6</a:t>
                      </a:r>
                      <a:endParaRPr lang="ru-RU" sz="600" dirty="0"/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/>
                        <a:t>7</a:t>
                      </a:r>
                      <a:endParaRPr lang="ru-RU" sz="600" dirty="0"/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 gridSpan="1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ru-RU" sz="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Составление и представление документов в Министерство финансов Российский Федерации, необходимых для составления и рассмотрения проекта федерального бюджета, в том числе реестров расходных обязательств и обоснований бюджетных ассигнований обоснований </a:t>
                      </a:r>
                      <a:endParaRPr lang="ru-RU" sz="6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ru-RU" sz="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Составление и представление в уполномоченный департамент реестра расходных обязательств главе 092 «Министерство финансов Российской Федерации»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ОБАС в подсистеме «бюджетное планирование»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Ф.И.О.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Риски несоблюдения бюджетного законодательства и иных нормативных правовых актов, регулирующих бюджетные</a:t>
                      </a:r>
                      <a:r>
                        <a:rPr lang="ru-RU" sz="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правоотношения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Низкая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Высокая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Проверка соответствия документов требованиям НПА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Самоконтроль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Сплошной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мере формирования документов, необходимых для выполнения внутренней бюджетной процедуры/ В сроки,</a:t>
                      </a:r>
                      <a:r>
                        <a:rPr lang="ru-RU" sz="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установленные правовыми актами Министерства финансов Российской Федерации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1.1.1.1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Подтверждение (согласование)</a:t>
                      </a:r>
                      <a:r>
                        <a:rPr lang="ru-RU" sz="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операций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Контроль по уровню подчиненности</a:t>
                      </a:r>
                      <a:endParaRPr lang="ru-RU" sz="5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Сплошной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мере поступления документов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1.1.1.1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2" name="TextBox 41"/>
          <p:cNvSpPr txBox="1"/>
          <p:nvPr/>
        </p:nvSpPr>
        <p:spPr>
          <a:xfrm>
            <a:off x="0" y="13798"/>
            <a:ext cx="8696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dirty="0" smtClean="0">
                <a:solidFill>
                  <a:srgbClr val="008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Этапы организации и осуществления внутреннего финансового контроля в Минфине России</a:t>
            </a:r>
            <a:endParaRPr lang="ru-RU" sz="2400" b="1" dirty="0">
              <a:solidFill>
                <a:srgbClr val="008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91006" y="744031"/>
            <a:ext cx="80599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</a:pP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Перечня операций:</a:t>
            </a:r>
            <a:endParaRPr lang="ru-RU" sz="2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99293" y="1340770"/>
            <a:ext cx="1182199" cy="1342877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</a:pPr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Определение совокупности операций, необходимых для выполнения ВБП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663226" y="1340770"/>
            <a:ext cx="1063504" cy="1342877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</a:pP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1072866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1072866" fontAlgn="auto">
              <a:spcBef>
                <a:spcPts val="0"/>
              </a:spcBef>
              <a:spcAft>
                <a:spcPts val="0"/>
              </a:spcAft>
            </a:pPr>
            <a:r>
              <a:rPr lang="ru-RU" sz="105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Выявление </a:t>
            </a:r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бюджетных рисков для каждой операции</a:t>
            </a:r>
          </a:p>
          <a:p>
            <a:pPr algn="ctr" defTabSz="1072866" fontAlgn="auto">
              <a:spcBef>
                <a:spcPts val="0"/>
              </a:spcBef>
              <a:spcAft>
                <a:spcPts val="0"/>
              </a:spcAft>
            </a:pPr>
            <a:endParaRPr lang="ru-RU" sz="2100" dirty="0">
              <a:solidFill>
                <a:prstClr val="white"/>
              </a:solidFill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3066775" y="1365685"/>
            <a:ext cx="1015705" cy="1293034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</a:pPr>
            <a:r>
              <a:rPr lang="ru-RU" sz="105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Оценка </a:t>
            </a:r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критериев бюджетного риска</a:t>
            </a:r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348392" y="1353953"/>
            <a:ext cx="1129972" cy="1316501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</a:pPr>
            <a:r>
              <a:rPr lang="ru-RU" sz="105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Определение </a:t>
            </a:r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контрольного </a:t>
            </a:r>
            <a:r>
              <a:rPr lang="ru-RU" sz="105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 для каждой операции</a:t>
            </a:r>
            <a:endParaRPr lang="ru-RU" sz="105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5768444" y="1188787"/>
            <a:ext cx="1189843" cy="1646833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</a:pPr>
            <a:r>
              <a:rPr lang="ru-RU" sz="105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Определение </a:t>
            </a:r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метода, способа и периодичности осуществления контрольного действия</a:t>
            </a:r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7164288" y="789776"/>
            <a:ext cx="1420668" cy="2817346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</a:pPr>
            <a:r>
              <a:rPr lang="ru-RU" sz="105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Код </a:t>
            </a:r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бюджетного риска, состоит </a:t>
            </a:r>
            <a:r>
              <a:rPr lang="ru-RU" sz="105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порядкового </a:t>
            </a:r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номера внутренней бюджетной процедуры, номера процесса внутренней бюджетной процедуры, номера операции и порядкового номера в перечне операций указываемого бюджетного риска (Х.Х.Х.Х)</a:t>
            </a: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199292" y="3933056"/>
            <a:ext cx="384572" cy="2664296"/>
          </a:xfrm>
          <a:prstGeom prst="roundRect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</a:pPr>
            <a:r>
              <a:rPr lang="ru-RU" sz="2100" dirty="0" smtClean="0">
                <a:solidFill>
                  <a:prstClr val="black"/>
                </a:solidFill>
              </a:rPr>
              <a:t>ПРИМЕР</a:t>
            </a:r>
            <a:endParaRPr lang="ru-RU" sz="2100" dirty="0">
              <a:solidFill>
                <a:prstClr val="black"/>
              </a:solidFill>
            </a:endParaRPr>
          </a:p>
        </p:txBody>
      </p:sp>
      <p:sp>
        <p:nvSpPr>
          <p:cNvPr id="38" name="Стрелка вправо 37"/>
          <p:cNvSpPr/>
          <p:nvPr/>
        </p:nvSpPr>
        <p:spPr>
          <a:xfrm>
            <a:off x="1368476" y="1819783"/>
            <a:ext cx="294753" cy="384844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</a:pPr>
            <a:endParaRPr lang="ru-RU" sz="2100">
              <a:solidFill>
                <a:prstClr val="white"/>
              </a:solidFill>
            </a:endParaRPr>
          </a:p>
        </p:txBody>
      </p:sp>
      <p:sp>
        <p:nvSpPr>
          <p:cNvPr id="44" name="Стрелка вправо 43"/>
          <p:cNvSpPr/>
          <p:nvPr/>
        </p:nvSpPr>
        <p:spPr>
          <a:xfrm>
            <a:off x="6891818" y="1819783"/>
            <a:ext cx="272470" cy="384844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</a:pPr>
            <a:endParaRPr lang="ru-RU" sz="2100">
              <a:solidFill>
                <a:prstClr val="white"/>
              </a:solidFill>
            </a:endParaRPr>
          </a:p>
        </p:txBody>
      </p:sp>
      <p:sp>
        <p:nvSpPr>
          <p:cNvPr id="45" name="Стрелка вправо 44"/>
          <p:cNvSpPr/>
          <p:nvPr/>
        </p:nvSpPr>
        <p:spPr>
          <a:xfrm>
            <a:off x="5478366" y="1823526"/>
            <a:ext cx="290077" cy="384844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</a:pPr>
            <a:endParaRPr lang="ru-RU" sz="2100">
              <a:solidFill>
                <a:prstClr val="white"/>
              </a:solidFill>
            </a:endParaRPr>
          </a:p>
        </p:txBody>
      </p:sp>
      <p:sp>
        <p:nvSpPr>
          <p:cNvPr id="46" name="Стрелка вправо 45"/>
          <p:cNvSpPr/>
          <p:nvPr/>
        </p:nvSpPr>
        <p:spPr>
          <a:xfrm>
            <a:off x="4025133" y="1823006"/>
            <a:ext cx="329239" cy="384844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</a:pPr>
            <a:endParaRPr lang="ru-RU" sz="2100">
              <a:solidFill>
                <a:prstClr val="white"/>
              </a:solidFill>
            </a:endParaRPr>
          </a:p>
        </p:txBody>
      </p:sp>
      <p:sp>
        <p:nvSpPr>
          <p:cNvPr id="47" name="Стрелка вправо 46"/>
          <p:cNvSpPr/>
          <p:nvPr/>
        </p:nvSpPr>
        <p:spPr>
          <a:xfrm>
            <a:off x="2726730" y="1816375"/>
            <a:ext cx="351692" cy="384844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</a:pPr>
            <a:endParaRPr lang="ru-RU" sz="2100">
              <a:solidFill>
                <a:prstClr val="white"/>
              </a:solidFill>
            </a:endParaRPr>
          </a:p>
        </p:txBody>
      </p:sp>
      <p:cxnSp>
        <p:nvCxnSpPr>
          <p:cNvPr id="48" name="Прямая со стрелкой 47"/>
          <p:cNvCxnSpPr/>
          <p:nvPr/>
        </p:nvCxnSpPr>
        <p:spPr>
          <a:xfrm>
            <a:off x="3653812" y="2670502"/>
            <a:ext cx="253505" cy="1262603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>
            <a:off x="3659429" y="2683644"/>
            <a:ext cx="846102" cy="124941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>
            <a:off x="4913378" y="2683644"/>
            <a:ext cx="655656" cy="160945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/>
          <p:nvPr/>
        </p:nvCxnSpPr>
        <p:spPr>
          <a:xfrm flipH="1">
            <a:off x="6190808" y="2836044"/>
            <a:ext cx="139329" cy="145705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 стрелкой 61"/>
          <p:cNvCxnSpPr/>
          <p:nvPr/>
        </p:nvCxnSpPr>
        <p:spPr>
          <a:xfrm>
            <a:off x="6330136" y="2863664"/>
            <a:ext cx="561689" cy="14294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/>
          <p:nvPr/>
        </p:nvCxnSpPr>
        <p:spPr>
          <a:xfrm>
            <a:off x="6330129" y="2836044"/>
            <a:ext cx="1432379" cy="145705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/>
          <p:nvPr/>
        </p:nvCxnSpPr>
        <p:spPr>
          <a:xfrm>
            <a:off x="7874645" y="3607118"/>
            <a:ext cx="552577" cy="32593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 стрелкой 66"/>
          <p:cNvCxnSpPr/>
          <p:nvPr/>
        </p:nvCxnSpPr>
        <p:spPr>
          <a:xfrm>
            <a:off x="777753" y="2692534"/>
            <a:ext cx="6319" cy="232064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>
            <a:off x="776838" y="5157192"/>
            <a:ext cx="0" cy="216024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 flipV="1">
            <a:off x="1248554" y="6021288"/>
            <a:ext cx="351100" cy="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2726733" y="2425392"/>
            <a:ext cx="758551" cy="1507713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Скругленная прямоугольная выноска 1"/>
          <p:cNvSpPr/>
          <p:nvPr/>
        </p:nvSpPr>
        <p:spPr>
          <a:xfrm>
            <a:off x="1463844" y="2683645"/>
            <a:ext cx="1462315" cy="1103702"/>
          </a:xfrm>
          <a:prstGeom prst="wedgeRoundRectCallout">
            <a:avLst>
              <a:gd name="adj1" fmla="val 17504"/>
              <a:gd name="adj2" fmla="val 61828"/>
              <a:gd name="adj3" fmla="val 1666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2866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Должностных лиц может быть </a:t>
            </a:r>
            <a:r>
              <a:rPr lang="ru-RU" sz="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несколько (как внутри подразделения, так и внутри отдела).</a:t>
            </a:r>
            <a:endParaRPr lang="ru-RU" sz="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1072866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обновления информации сведения необходимо направить на почту</a:t>
            </a:r>
          </a:p>
          <a:p>
            <a:pPr algn="ctr" defTabSz="1072866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сотрудникам </a:t>
            </a:r>
            <a:r>
              <a:rPr lang="ru-RU" sz="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тдела анализа качества финансового менеджмента</a:t>
            </a:r>
            <a:endParaRPr lang="ru-RU" sz="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0703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05754" y="883568"/>
            <a:ext cx="2127006" cy="91440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Выявление бюджетного риска</a:t>
            </a:r>
            <a:endParaRPr lang="ru-RU" sz="2000" dirty="0">
              <a:solidFill>
                <a:prstClr val="white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777339" y="891437"/>
            <a:ext cx="3256977" cy="91440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причин и обстоятельств реализации бюджетного риска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4471" y="213629"/>
            <a:ext cx="8221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dirty="0" smtClean="0">
                <a:solidFill>
                  <a:srgbClr val="008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Определение контрольного действия</a:t>
            </a:r>
            <a:endParaRPr lang="ru-RU" sz="2400" b="1" dirty="0">
              <a:solidFill>
                <a:srgbClr val="008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632536" y="883568"/>
            <a:ext cx="1994068" cy="91440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контрольного действия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308421" y="4005077"/>
            <a:ext cx="5297479" cy="2539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72866" fontAlgn="auto"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проверка соответствия документов требованиям правовых актов, регулирующих бюджетные отношения;</a:t>
            </a:r>
          </a:p>
          <a:p>
            <a:pPr defTabSz="1072866" fontAlgn="auto"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подтверждение (согласование) операций;</a:t>
            </a:r>
          </a:p>
          <a:p>
            <a:pPr defTabSz="1072866" fontAlgn="auto"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сверка данных;</a:t>
            </a:r>
          </a:p>
          <a:p>
            <a:pPr defTabSz="1072866" fontAlgn="auto">
              <a:spcBef>
                <a:spcPts val="60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сбор (запрос) информации о выполнении внутренних бюджетных процедур, с последующим ее анализом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оценкой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мониторингом) 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8696784" y="0"/>
            <a:ext cx="461570" cy="6858000"/>
          </a:xfrm>
          <a:prstGeom prst="rect">
            <a:avLst/>
          </a:prstGeom>
          <a:solidFill>
            <a:srgbClr val="066A36">
              <a:alpha val="6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</a:pPr>
            <a:endParaRPr lang="ru-RU" sz="2100" dirty="0">
              <a:solidFill>
                <a:srgbClr val="077A3E"/>
              </a:solidFill>
            </a:endParaRPr>
          </a:p>
        </p:txBody>
      </p:sp>
      <p:sp>
        <p:nvSpPr>
          <p:cNvPr id="31" name="Полилиния 30"/>
          <p:cNvSpPr/>
          <p:nvPr/>
        </p:nvSpPr>
        <p:spPr>
          <a:xfrm>
            <a:off x="8696784" y="285728"/>
            <a:ext cx="461570" cy="642966"/>
          </a:xfrm>
          <a:custGeom>
            <a:avLst/>
            <a:gdLst>
              <a:gd name="connsiteX0" fmla="*/ 0 w 500034"/>
              <a:gd name="connsiteY0" fmla="*/ 0 h 500066"/>
              <a:gd name="connsiteX1" fmla="*/ 500034 w 500034"/>
              <a:gd name="connsiteY1" fmla="*/ 0 h 500066"/>
              <a:gd name="connsiteX2" fmla="*/ 500034 w 500034"/>
              <a:gd name="connsiteY2" fmla="*/ 500066 h 500066"/>
              <a:gd name="connsiteX3" fmla="*/ 0 w 500034"/>
              <a:gd name="connsiteY3" fmla="*/ 500066 h 500066"/>
              <a:gd name="connsiteX4" fmla="*/ 0 w 500034"/>
              <a:gd name="connsiteY4" fmla="*/ 0 h 500066"/>
              <a:gd name="connsiteX0" fmla="*/ 0 w 500034"/>
              <a:gd name="connsiteY0" fmla="*/ 142900 h 642966"/>
              <a:gd name="connsiteX1" fmla="*/ 500034 w 500034"/>
              <a:gd name="connsiteY1" fmla="*/ 0 h 642966"/>
              <a:gd name="connsiteX2" fmla="*/ 500034 w 500034"/>
              <a:gd name="connsiteY2" fmla="*/ 642966 h 642966"/>
              <a:gd name="connsiteX3" fmla="*/ 0 w 500034"/>
              <a:gd name="connsiteY3" fmla="*/ 642966 h 642966"/>
              <a:gd name="connsiteX4" fmla="*/ 0 w 500034"/>
              <a:gd name="connsiteY4" fmla="*/ 142900 h 642966"/>
              <a:gd name="connsiteX0" fmla="*/ 0 w 500034"/>
              <a:gd name="connsiteY0" fmla="*/ 142900 h 642966"/>
              <a:gd name="connsiteX1" fmla="*/ 500034 w 500034"/>
              <a:gd name="connsiteY1" fmla="*/ 0 h 642966"/>
              <a:gd name="connsiteX2" fmla="*/ 500034 w 500034"/>
              <a:gd name="connsiteY2" fmla="*/ 500066 h 642966"/>
              <a:gd name="connsiteX3" fmla="*/ 0 w 500034"/>
              <a:gd name="connsiteY3" fmla="*/ 642966 h 642966"/>
              <a:gd name="connsiteX4" fmla="*/ 0 w 500034"/>
              <a:gd name="connsiteY4" fmla="*/ 142900 h 642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034" h="642966">
                <a:moveTo>
                  <a:pt x="0" y="142900"/>
                </a:moveTo>
                <a:lnTo>
                  <a:pt x="500034" y="0"/>
                </a:lnTo>
                <a:lnTo>
                  <a:pt x="500034" y="500066"/>
                </a:lnTo>
                <a:lnTo>
                  <a:pt x="0" y="642966"/>
                </a:lnTo>
                <a:lnTo>
                  <a:pt x="0" y="142900"/>
                </a:lnTo>
                <a:close/>
              </a:path>
            </a:pathLst>
          </a:custGeom>
          <a:solidFill>
            <a:srgbClr val="066A36">
              <a:alpha val="6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</a:pPr>
            <a:endParaRPr lang="ru-RU" sz="2100" dirty="0">
              <a:solidFill>
                <a:srgbClr val="077A3E"/>
              </a:solidFill>
            </a:endParaRPr>
          </a:p>
        </p:txBody>
      </p:sp>
      <p:sp>
        <p:nvSpPr>
          <p:cNvPr id="32" name="Номер слайда 4"/>
          <p:cNvSpPr txBox="1">
            <a:spLocks/>
          </p:cNvSpPr>
          <p:nvPr/>
        </p:nvSpPr>
        <p:spPr>
          <a:xfrm>
            <a:off x="6958287" y="424675"/>
            <a:ext cx="2133600" cy="365125"/>
          </a:xfrm>
          <a:prstGeom prst="rect">
            <a:avLst/>
          </a:prstGeom>
        </p:spPr>
        <p:txBody>
          <a:bodyPr vert="horz" lIns="107287" tIns="53643" rIns="107287" bIns="53643" rtlCol="0" anchor="ctr"/>
          <a:lstStyle>
            <a:defPPr>
              <a:defRPr lang="ru-RU"/>
            </a:defPPr>
            <a:lvl1pPr marL="0" algn="r" defTabSz="1072866" rtl="0" eaLnBrk="1" latinLnBrk="0" hangingPunct="1"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36433" algn="l" defTabSz="107286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2866" algn="l" defTabSz="107286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9298" algn="l" defTabSz="107286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45731" algn="l" defTabSz="107286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82164" algn="l" defTabSz="107286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18597" algn="l" defTabSz="107286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55029" algn="l" defTabSz="107286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91462" algn="l" defTabSz="107286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F53519C-0CE3-44B1-B799-270989D9C225}" type="slidenum">
              <a:rPr lang="ru-RU" sz="1800" smtClean="0">
                <a:solidFill>
                  <a:prstClr val="white"/>
                </a:solidFill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14</a:t>
            </a:fld>
            <a:endParaRPr lang="ru-RU" sz="1800" dirty="0">
              <a:solidFill>
                <a:prstClr val="white"/>
              </a:solidFill>
            </a:endParaRPr>
          </a:p>
        </p:txBody>
      </p:sp>
      <p:sp>
        <p:nvSpPr>
          <p:cNvPr id="27" name="Стрелка вправо 26"/>
          <p:cNvSpPr/>
          <p:nvPr/>
        </p:nvSpPr>
        <p:spPr>
          <a:xfrm>
            <a:off x="6034316" y="1156215"/>
            <a:ext cx="598220" cy="384844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</a:pPr>
            <a:endParaRPr lang="ru-RU" sz="2100">
              <a:solidFill>
                <a:prstClr val="white"/>
              </a:solidFill>
            </a:endParaRPr>
          </a:p>
        </p:txBody>
      </p:sp>
      <p:sp>
        <p:nvSpPr>
          <p:cNvPr id="28" name="Стрелка вправо 27"/>
          <p:cNvSpPr/>
          <p:nvPr/>
        </p:nvSpPr>
        <p:spPr>
          <a:xfrm>
            <a:off x="2448105" y="1156215"/>
            <a:ext cx="329239" cy="384844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</a:pPr>
            <a:endParaRPr lang="ru-RU" sz="2100">
              <a:solidFill>
                <a:prstClr val="white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05758" y="2420888"/>
            <a:ext cx="22148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72866" fontAlgn="auto">
              <a:spcBef>
                <a:spcPts val="0"/>
              </a:spcBef>
              <a:spcAft>
                <a:spcPts val="0"/>
              </a:spcAft>
            </a:pP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Контрольные действия подразделяются на: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717392" y="2082334"/>
            <a:ext cx="16156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72866"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Автоматические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" name="Picture 2" descr="http://trik-servis.ru/wp-content/uploads/2015/08/3D-Person-with-Green-computer-e1439397195699-1024x57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4319" y="2431953"/>
            <a:ext cx="1971294" cy="1207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TextBox 39"/>
          <p:cNvSpPr txBox="1"/>
          <p:nvPr/>
        </p:nvSpPr>
        <p:spPr>
          <a:xfrm>
            <a:off x="5103766" y="2082334"/>
            <a:ext cx="12374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72866"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Визуальные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056040" y="2082334"/>
            <a:ext cx="12426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72866"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Смешанные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" name="Picture 4" descr="https://st.depositphotos.com/1688412/3750/i/950/depositphotos_37506095-stock-photo-person-with-a-magnifier-i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1383" y="2420888"/>
            <a:ext cx="1547003" cy="1509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6" descr="http://inwise-systems.com/uploads/images/dopechatnaya-podgotovka-i-dizayn-poligrafii--3ca1-1366782525152613-1-bi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0557" y="2518352"/>
            <a:ext cx="1920039" cy="1411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5768" y="4005077"/>
            <a:ext cx="2402477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72866" fontAlgn="auto">
              <a:spcBef>
                <a:spcPts val="0"/>
              </a:spcBef>
              <a:spcAft>
                <a:spcPts val="0"/>
              </a:spcAft>
            </a:pPr>
            <a:r>
              <a:rPr lang="ru-RU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контрольным действиям </a:t>
            </a:r>
            <a:r>
              <a:rPr lang="ru-RU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относятся:</a:t>
            </a:r>
            <a:endParaRPr lang="ru-RU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072866" fontAlgn="auto">
              <a:spcBef>
                <a:spcPts val="0"/>
              </a:spcBef>
              <a:spcAft>
                <a:spcPts val="0"/>
              </a:spcAft>
            </a:pPr>
            <a:endParaRPr lang="ru-RU" sz="2100" dirty="0">
              <a:solidFill>
                <a:prstClr val="black"/>
              </a:solidFill>
              <a:latin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1226872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https://surviocdn.com/s1/user-img/img/b8d/b8ddcb5a5f03aad09044a6e3a4f66841bffe707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9236" y="3429005"/>
            <a:ext cx="1285990" cy="1089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7164288" y="1260064"/>
            <a:ext cx="1056247" cy="1080120"/>
          </a:xfrm>
          <a:prstGeom prst="ellipse">
            <a:avLst/>
          </a:prstGeom>
          <a:pattFill prst="wdDnDiag">
            <a:fgClr>
              <a:srgbClr val="00B050"/>
            </a:fgClr>
            <a:bgClr>
              <a:schemeClr val="bg1"/>
            </a:bgClr>
          </a:patt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</a:pPr>
            <a:endParaRPr lang="ru-RU" sz="210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696784" y="0"/>
            <a:ext cx="461570" cy="6858000"/>
          </a:xfrm>
          <a:prstGeom prst="rect">
            <a:avLst/>
          </a:prstGeom>
          <a:solidFill>
            <a:srgbClr val="066A36">
              <a:alpha val="6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</a:pPr>
            <a:endParaRPr lang="ru-RU" sz="2100" dirty="0">
              <a:solidFill>
                <a:srgbClr val="077A3E"/>
              </a:solidFill>
            </a:endParaRPr>
          </a:p>
        </p:txBody>
      </p:sp>
      <p:sp>
        <p:nvSpPr>
          <p:cNvPr id="6" name="Полилиния 5"/>
          <p:cNvSpPr/>
          <p:nvPr/>
        </p:nvSpPr>
        <p:spPr>
          <a:xfrm>
            <a:off x="8696784" y="285728"/>
            <a:ext cx="461570" cy="642966"/>
          </a:xfrm>
          <a:custGeom>
            <a:avLst/>
            <a:gdLst>
              <a:gd name="connsiteX0" fmla="*/ 0 w 500034"/>
              <a:gd name="connsiteY0" fmla="*/ 0 h 500066"/>
              <a:gd name="connsiteX1" fmla="*/ 500034 w 500034"/>
              <a:gd name="connsiteY1" fmla="*/ 0 h 500066"/>
              <a:gd name="connsiteX2" fmla="*/ 500034 w 500034"/>
              <a:gd name="connsiteY2" fmla="*/ 500066 h 500066"/>
              <a:gd name="connsiteX3" fmla="*/ 0 w 500034"/>
              <a:gd name="connsiteY3" fmla="*/ 500066 h 500066"/>
              <a:gd name="connsiteX4" fmla="*/ 0 w 500034"/>
              <a:gd name="connsiteY4" fmla="*/ 0 h 500066"/>
              <a:gd name="connsiteX0" fmla="*/ 0 w 500034"/>
              <a:gd name="connsiteY0" fmla="*/ 142900 h 642966"/>
              <a:gd name="connsiteX1" fmla="*/ 500034 w 500034"/>
              <a:gd name="connsiteY1" fmla="*/ 0 h 642966"/>
              <a:gd name="connsiteX2" fmla="*/ 500034 w 500034"/>
              <a:gd name="connsiteY2" fmla="*/ 642966 h 642966"/>
              <a:gd name="connsiteX3" fmla="*/ 0 w 500034"/>
              <a:gd name="connsiteY3" fmla="*/ 642966 h 642966"/>
              <a:gd name="connsiteX4" fmla="*/ 0 w 500034"/>
              <a:gd name="connsiteY4" fmla="*/ 142900 h 642966"/>
              <a:gd name="connsiteX0" fmla="*/ 0 w 500034"/>
              <a:gd name="connsiteY0" fmla="*/ 142900 h 642966"/>
              <a:gd name="connsiteX1" fmla="*/ 500034 w 500034"/>
              <a:gd name="connsiteY1" fmla="*/ 0 h 642966"/>
              <a:gd name="connsiteX2" fmla="*/ 500034 w 500034"/>
              <a:gd name="connsiteY2" fmla="*/ 500066 h 642966"/>
              <a:gd name="connsiteX3" fmla="*/ 0 w 500034"/>
              <a:gd name="connsiteY3" fmla="*/ 642966 h 642966"/>
              <a:gd name="connsiteX4" fmla="*/ 0 w 500034"/>
              <a:gd name="connsiteY4" fmla="*/ 142900 h 642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034" h="642966">
                <a:moveTo>
                  <a:pt x="0" y="142900"/>
                </a:moveTo>
                <a:lnTo>
                  <a:pt x="500034" y="0"/>
                </a:lnTo>
                <a:lnTo>
                  <a:pt x="500034" y="500066"/>
                </a:lnTo>
                <a:lnTo>
                  <a:pt x="0" y="642966"/>
                </a:lnTo>
                <a:lnTo>
                  <a:pt x="0" y="142900"/>
                </a:lnTo>
                <a:close/>
              </a:path>
            </a:pathLst>
          </a:custGeom>
          <a:solidFill>
            <a:srgbClr val="066A36">
              <a:alpha val="6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</a:pPr>
            <a:endParaRPr lang="ru-RU" sz="2100" dirty="0">
              <a:solidFill>
                <a:srgbClr val="077A3E"/>
              </a:solidFill>
            </a:endParaRPr>
          </a:p>
        </p:txBody>
      </p:sp>
      <p:sp>
        <p:nvSpPr>
          <p:cNvPr id="7" name="Номер слайда 4"/>
          <p:cNvSpPr txBox="1">
            <a:spLocks/>
          </p:cNvSpPr>
          <p:nvPr/>
        </p:nvSpPr>
        <p:spPr>
          <a:xfrm>
            <a:off x="6958287" y="424675"/>
            <a:ext cx="2133600" cy="365125"/>
          </a:xfrm>
          <a:prstGeom prst="rect">
            <a:avLst/>
          </a:prstGeom>
        </p:spPr>
        <p:txBody>
          <a:bodyPr vert="horz" lIns="107287" tIns="53643" rIns="107287" bIns="53643" rtlCol="0" anchor="ctr"/>
          <a:lstStyle>
            <a:defPPr>
              <a:defRPr lang="ru-RU"/>
            </a:defPPr>
            <a:lvl1pPr marL="0" algn="r" defTabSz="1072866" rtl="0" eaLnBrk="1" latinLnBrk="0" hangingPunct="1"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36433" algn="l" defTabSz="107286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2866" algn="l" defTabSz="107286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9298" algn="l" defTabSz="107286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45731" algn="l" defTabSz="107286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82164" algn="l" defTabSz="107286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18597" algn="l" defTabSz="107286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55029" algn="l" defTabSz="107286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91462" algn="l" defTabSz="107286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F53519C-0CE3-44B1-B799-270989D9C225}" type="slidenum">
              <a:rPr lang="ru-RU" sz="1800" smtClean="0">
                <a:solidFill>
                  <a:prstClr val="white"/>
                </a:solidFill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15</a:t>
            </a:fld>
            <a:endParaRPr lang="ru-RU" sz="1800" dirty="0">
              <a:solidFill>
                <a:prstClr val="white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50348" y="739976"/>
            <a:ext cx="64633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72866" fontAlgn="auto">
              <a:spcBef>
                <a:spcPts val="0"/>
              </a:spcBef>
              <a:spcAft>
                <a:spcPts val="0"/>
              </a:spcAft>
            </a:pPr>
            <a:endParaRPr lang="ru-RU" sz="2100" dirty="0">
              <a:solidFill>
                <a:prstClr val="black"/>
              </a:solidFill>
              <a:latin typeface="Arial Narrow"/>
            </a:endParaRPr>
          </a:p>
          <a:p>
            <a:pPr marL="457200" indent="-457200" defTabSz="1072866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</a:pPr>
            <a:endParaRPr lang="ru-RU" sz="2100" dirty="0">
              <a:solidFill>
                <a:prstClr val="black"/>
              </a:solidFill>
              <a:latin typeface="Arial Narrow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1521" y="191739"/>
            <a:ext cx="83750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</a:pPr>
            <a:r>
              <a:rPr lang="ru-RU" sz="2200" b="1" dirty="0" smtClean="0">
                <a:solidFill>
                  <a:srgbClr val="008000"/>
                </a:solidFill>
                <a:latin typeface="Arial Narrow"/>
                <a:cs typeface="Times New Roman" pitchFamily="18" charset="0"/>
              </a:rPr>
              <a:t>Определение </a:t>
            </a:r>
            <a:r>
              <a:rPr lang="ru-RU" sz="2200" b="1" dirty="0">
                <a:solidFill>
                  <a:srgbClr val="008000"/>
                </a:solidFill>
                <a:latin typeface="Arial Narrow"/>
                <a:cs typeface="Times New Roman" pitchFamily="18" charset="0"/>
              </a:rPr>
              <a:t>метода, способа и периодичности осуществления контрольного действия</a:t>
            </a:r>
          </a:p>
        </p:txBody>
      </p:sp>
      <p:pic>
        <p:nvPicPr>
          <p:cNvPr id="11" name="Picture 6" descr="https://ds01.infourok.ru/uploads/ex/0290/0000b257-95a3a80e/hello_html_m1620fe8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6947" y="3140967"/>
            <a:ext cx="1195868" cy="1295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221871" y="4242574"/>
            <a:ext cx="14371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72866"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Самоконтроль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93150" y="4225938"/>
            <a:ext cx="20149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Контроль по уровню подчиненности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8596" y="3062626"/>
            <a:ext cx="109683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72866" fontAlgn="auto">
              <a:spcBef>
                <a:spcPts val="0"/>
              </a:spcBef>
              <a:spcAft>
                <a:spcPts val="0"/>
              </a:spcAft>
            </a:pPr>
            <a:r>
              <a:rPr lang="ru-RU" sz="21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Метод:</a:t>
            </a:r>
            <a:endParaRPr lang="ru-RU" sz="2100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s://habagent.nethouse.ru/static/img/0000/0003/9104/39104062.eultwqw14n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3100" y="3339897"/>
            <a:ext cx="1122753" cy="950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2644401" y="4242588"/>
            <a:ext cx="21077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Контроль по уровню подведомственности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4" name="Picture 6" descr="http://www.forbesindia.com/fbimages/900x600/proportional/jpeg/media/images/2014/Apr/topimg_24150_allaince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7537" y="3307172"/>
            <a:ext cx="1373251" cy="991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4752200" y="4349021"/>
            <a:ext cx="18860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72866"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Смежный контроль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8582" y="1109308"/>
            <a:ext cx="1120500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72866" fontAlgn="auto">
              <a:spcBef>
                <a:spcPts val="0"/>
              </a:spcBef>
              <a:spcAft>
                <a:spcPts val="0"/>
              </a:spcAft>
            </a:pPr>
            <a:r>
              <a:rPr lang="ru-RU" sz="21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Способ:</a:t>
            </a:r>
            <a:endParaRPr lang="ru-RU" sz="2100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187429" y="2547868"/>
            <a:ext cx="11192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72866"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Сплошной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644401" y="2539990"/>
            <a:ext cx="24219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72866"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Сплошной / Выборочный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ирог 16"/>
          <p:cNvSpPr/>
          <p:nvPr/>
        </p:nvSpPr>
        <p:spPr>
          <a:xfrm>
            <a:off x="4290137" y="1282288"/>
            <a:ext cx="1063503" cy="1130642"/>
          </a:xfrm>
          <a:prstGeom prst="pie">
            <a:avLst/>
          </a:prstGeom>
          <a:pattFill prst="wdDnDiag">
            <a:fgClr>
              <a:srgbClr val="00B050"/>
            </a:fgClr>
            <a:bgClr>
              <a:schemeClr val="bg1"/>
            </a:bgClr>
          </a:patt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</a:pPr>
            <a:endParaRPr lang="ru-RU" sz="2100">
              <a:solidFill>
                <a:prstClr val="black"/>
              </a:solidFill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2276207" y="1307549"/>
            <a:ext cx="1056247" cy="1080120"/>
          </a:xfrm>
          <a:prstGeom prst="ellipse">
            <a:avLst/>
          </a:prstGeom>
          <a:pattFill prst="wdDnDiag">
            <a:fgClr>
              <a:srgbClr val="00B050"/>
            </a:fgClr>
            <a:bgClr>
              <a:schemeClr val="bg1"/>
            </a:bgClr>
          </a:patt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</a:pPr>
            <a:endParaRPr lang="ru-RU" sz="2100">
              <a:solidFill>
                <a:prstClr val="white"/>
              </a:solidFill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 flipH="1">
            <a:off x="3534945" y="1317057"/>
            <a:ext cx="537340" cy="984852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118583" y="4658387"/>
            <a:ext cx="17262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72866"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Периодичность осуществления:</a:t>
            </a:r>
            <a:endParaRPr lang="ru-RU" sz="1600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8589" y="5299605"/>
            <a:ext cx="395370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 мере формирования документов, необходимых для выполнения внутренней бюджетной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процедуры / </a:t>
            </a:r>
          </a:p>
          <a:p>
            <a:pPr algn="ctr" defTabSz="1072866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сроки, установленные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для перепроверки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11538" y="3823928"/>
            <a:ext cx="102463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72866" fontAlgn="auto">
              <a:spcBef>
                <a:spcPts val="0"/>
              </a:spcBef>
              <a:spcAft>
                <a:spcPts val="0"/>
              </a:spcAft>
            </a:pPr>
            <a:r>
              <a:rPr lang="ru-RU" sz="1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Департамент А</a:t>
            </a:r>
            <a:endParaRPr lang="ru-RU" sz="1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733862" y="3830226"/>
            <a:ext cx="100540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72866" fontAlgn="auto">
              <a:spcBef>
                <a:spcPts val="0"/>
              </a:spcBef>
              <a:spcAft>
                <a:spcPts val="0"/>
              </a:spcAft>
            </a:pPr>
            <a:r>
              <a:rPr lang="ru-RU" sz="1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Департамент Б</a:t>
            </a:r>
            <a:endParaRPr lang="ru-RU" sz="1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331935" y="5278059"/>
            <a:ext cx="271607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 мере поступления документов</a:t>
            </a:r>
          </a:p>
        </p:txBody>
      </p:sp>
      <p:sp>
        <p:nvSpPr>
          <p:cNvPr id="38" name="Стрелка вверх 37"/>
          <p:cNvSpPr/>
          <p:nvPr/>
        </p:nvSpPr>
        <p:spPr>
          <a:xfrm rot="10800000">
            <a:off x="1687392" y="4658399"/>
            <a:ext cx="395619" cy="584775"/>
          </a:xfrm>
          <a:prstGeom prst="upArrow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</a:pPr>
            <a:endParaRPr lang="ru-RU" sz="2100">
              <a:solidFill>
                <a:prstClr val="white"/>
              </a:solidFill>
            </a:endParaRPr>
          </a:p>
        </p:txBody>
      </p:sp>
      <p:sp>
        <p:nvSpPr>
          <p:cNvPr id="42" name="Стрелка вверх 41"/>
          <p:cNvSpPr/>
          <p:nvPr/>
        </p:nvSpPr>
        <p:spPr>
          <a:xfrm>
            <a:off x="7494615" y="2874836"/>
            <a:ext cx="395619" cy="327271"/>
          </a:xfrm>
          <a:prstGeom prst="upArrow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</a:pPr>
            <a:endParaRPr lang="ru-RU" sz="2100">
              <a:solidFill>
                <a:prstClr val="white"/>
              </a:solidFill>
            </a:endParaRPr>
          </a:p>
        </p:txBody>
      </p:sp>
      <p:sp>
        <p:nvSpPr>
          <p:cNvPr id="43" name="Стрелка вверх 42"/>
          <p:cNvSpPr/>
          <p:nvPr/>
        </p:nvSpPr>
        <p:spPr>
          <a:xfrm rot="10800000">
            <a:off x="5625507" y="4950785"/>
            <a:ext cx="395619" cy="292387"/>
          </a:xfrm>
          <a:prstGeom prst="upArrow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</a:pPr>
            <a:endParaRPr lang="ru-RU" sz="2100">
              <a:solidFill>
                <a:prstClr val="white"/>
              </a:solidFill>
            </a:endParaRPr>
          </a:p>
        </p:txBody>
      </p:sp>
      <p:sp>
        <p:nvSpPr>
          <p:cNvPr id="9" name="Правая круглая скобка 8"/>
          <p:cNvSpPr/>
          <p:nvPr/>
        </p:nvSpPr>
        <p:spPr>
          <a:xfrm rot="5400000">
            <a:off x="5536447" y="2126494"/>
            <a:ext cx="166128" cy="5482432"/>
          </a:xfrm>
          <a:prstGeom prst="rightBracket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</a:pPr>
            <a:endParaRPr lang="ru-RU" sz="2100">
              <a:solidFill>
                <a:prstClr val="black"/>
              </a:solidFill>
            </a:endParaRPr>
          </a:p>
        </p:txBody>
      </p:sp>
      <p:sp>
        <p:nvSpPr>
          <p:cNvPr id="36" name="Правая круглая скобка 35"/>
          <p:cNvSpPr/>
          <p:nvPr/>
        </p:nvSpPr>
        <p:spPr>
          <a:xfrm rot="16200000">
            <a:off x="3860118" y="565965"/>
            <a:ext cx="166128" cy="5482432"/>
          </a:xfrm>
          <a:prstGeom prst="rightBracket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</a:pPr>
            <a:endParaRPr lang="ru-RU" sz="2100">
              <a:solidFill>
                <a:prstClr val="black"/>
              </a:solidFill>
            </a:endParaRPr>
          </a:p>
        </p:txBody>
      </p:sp>
      <p:sp>
        <p:nvSpPr>
          <p:cNvPr id="37" name="Стрелка вверх 36"/>
          <p:cNvSpPr/>
          <p:nvPr/>
        </p:nvSpPr>
        <p:spPr>
          <a:xfrm>
            <a:off x="3494538" y="2874809"/>
            <a:ext cx="395619" cy="349294"/>
          </a:xfrm>
          <a:prstGeom prst="upArrow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</a:pPr>
            <a:endParaRPr lang="ru-RU" sz="2100">
              <a:solidFill>
                <a:prstClr val="white"/>
              </a:solidFill>
            </a:endParaRPr>
          </a:p>
        </p:txBody>
      </p:sp>
      <p:sp>
        <p:nvSpPr>
          <p:cNvPr id="39" name="Стрелка вправо 38"/>
          <p:cNvSpPr/>
          <p:nvPr/>
        </p:nvSpPr>
        <p:spPr>
          <a:xfrm rot="16200000">
            <a:off x="-39295" y="2335699"/>
            <a:ext cx="1281147" cy="352988"/>
          </a:xfrm>
          <a:prstGeom prst="rightArrow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solidFill>
                  <a:srgbClr val="9BBB59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Определяет</a:t>
            </a:r>
            <a:endParaRPr lang="ru-RU" sz="1200" dirty="0">
              <a:solidFill>
                <a:srgbClr val="9BBB59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Стрелка вниз 27"/>
          <p:cNvSpPr/>
          <p:nvPr/>
        </p:nvSpPr>
        <p:spPr>
          <a:xfrm>
            <a:off x="424772" y="3429006"/>
            <a:ext cx="352988" cy="1281147"/>
          </a:xfrm>
          <a:prstGeom prst="downArrow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 anchorCtr="1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solidFill>
                  <a:srgbClr val="9BBB59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Определяет</a:t>
            </a:r>
            <a:endParaRPr lang="ru-RU" sz="1200" dirty="0">
              <a:solidFill>
                <a:srgbClr val="9BBB59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7086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696784" y="0"/>
            <a:ext cx="461570" cy="6858000"/>
          </a:xfrm>
          <a:prstGeom prst="rect">
            <a:avLst/>
          </a:prstGeom>
          <a:solidFill>
            <a:srgbClr val="066A36">
              <a:alpha val="6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</a:pPr>
            <a:endParaRPr lang="ru-RU" sz="2100" dirty="0">
              <a:solidFill>
                <a:srgbClr val="077A3E"/>
              </a:solidFill>
            </a:endParaRPr>
          </a:p>
        </p:txBody>
      </p:sp>
      <p:sp>
        <p:nvSpPr>
          <p:cNvPr id="6" name="Полилиния 5"/>
          <p:cNvSpPr/>
          <p:nvPr/>
        </p:nvSpPr>
        <p:spPr>
          <a:xfrm>
            <a:off x="8696784" y="285728"/>
            <a:ext cx="461570" cy="642966"/>
          </a:xfrm>
          <a:custGeom>
            <a:avLst/>
            <a:gdLst>
              <a:gd name="connsiteX0" fmla="*/ 0 w 500034"/>
              <a:gd name="connsiteY0" fmla="*/ 0 h 500066"/>
              <a:gd name="connsiteX1" fmla="*/ 500034 w 500034"/>
              <a:gd name="connsiteY1" fmla="*/ 0 h 500066"/>
              <a:gd name="connsiteX2" fmla="*/ 500034 w 500034"/>
              <a:gd name="connsiteY2" fmla="*/ 500066 h 500066"/>
              <a:gd name="connsiteX3" fmla="*/ 0 w 500034"/>
              <a:gd name="connsiteY3" fmla="*/ 500066 h 500066"/>
              <a:gd name="connsiteX4" fmla="*/ 0 w 500034"/>
              <a:gd name="connsiteY4" fmla="*/ 0 h 500066"/>
              <a:gd name="connsiteX0" fmla="*/ 0 w 500034"/>
              <a:gd name="connsiteY0" fmla="*/ 142900 h 642966"/>
              <a:gd name="connsiteX1" fmla="*/ 500034 w 500034"/>
              <a:gd name="connsiteY1" fmla="*/ 0 h 642966"/>
              <a:gd name="connsiteX2" fmla="*/ 500034 w 500034"/>
              <a:gd name="connsiteY2" fmla="*/ 642966 h 642966"/>
              <a:gd name="connsiteX3" fmla="*/ 0 w 500034"/>
              <a:gd name="connsiteY3" fmla="*/ 642966 h 642966"/>
              <a:gd name="connsiteX4" fmla="*/ 0 w 500034"/>
              <a:gd name="connsiteY4" fmla="*/ 142900 h 642966"/>
              <a:gd name="connsiteX0" fmla="*/ 0 w 500034"/>
              <a:gd name="connsiteY0" fmla="*/ 142900 h 642966"/>
              <a:gd name="connsiteX1" fmla="*/ 500034 w 500034"/>
              <a:gd name="connsiteY1" fmla="*/ 0 h 642966"/>
              <a:gd name="connsiteX2" fmla="*/ 500034 w 500034"/>
              <a:gd name="connsiteY2" fmla="*/ 500066 h 642966"/>
              <a:gd name="connsiteX3" fmla="*/ 0 w 500034"/>
              <a:gd name="connsiteY3" fmla="*/ 642966 h 642966"/>
              <a:gd name="connsiteX4" fmla="*/ 0 w 500034"/>
              <a:gd name="connsiteY4" fmla="*/ 142900 h 642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034" h="642966">
                <a:moveTo>
                  <a:pt x="0" y="142900"/>
                </a:moveTo>
                <a:lnTo>
                  <a:pt x="500034" y="0"/>
                </a:lnTo>
                <a:lnTo>
                  <a:pt x="500034" y="500066"/>
                </a:lnTo>
                <a:lnTo>
                  <a:pt x="0" y="642966"/>
                </a:lnTo>
                <a:lnTo>
                  <a:pt x="0" y="142900"/>
                </a:lnTo>
                <a:close/>
              </a:path>
            </a:pathLst>
          </a:custGeom>
          <a:solidFill>
            <a:srgbClr val="066A36">
              <a:alpha val="6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</a:pPr>
            <a:endParaRPr lang="ru-RU" sz="2100" dirty="0">
              <a:solidFill>
                <a:srgbClr val="077A3E"/>
              </a:solidFill>
            </a:endParaRPr>
          </a:p>
        </p:txBody>
      </p:sp>
      <p:sp>
        <p:nvSpPr>
          <p:cNvPr id="7" name="Номер слайда 4"/>
          <p:cNvSpPr txBox="1">
            <a:spLocks/>
          </p:cNvSpPr>
          <p:nvPr/>
        </p:nvSpPr>
        <p:spPr>
          <a:xfrm>
            <a:off x="6958287" y="424651"/>
            <a:ext cx="2133600" cy="365125"/>
          </a:xfrm>
          <a:prstGeom prst="rect">
            <a:avLst/>
          </a:prstGeom>
        </p:spPr>
        <p:txBody>
          <a:bodyPr vert="horz" lIns="107287" tIns="53643" rIns="107287" bIns="53643" rtlCol="0" anchor="ctr"/>
          <a:lstStyle>
            <a:defPPr>
              <a:defRPr lang="ru-RU"/>
            </a:defPPr>
            <a:lvl1pPr marL="0" algn="r" defTabSz="1072866" rtl="0" eaLnBrk="1" latinLnBrk="0" hangingPunct="1"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36433" algn="l" defTabSz="107286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2866" algn="l" defTabSz="107286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9298" algn="l" defTabSz="107286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45731" algn="l" defTabSz="107286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82164" algn="l" defTabSz="107286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18597" algn="l" defTabSz="107286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55029" algn="l" defTabSz="107286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91462" algn="l" defTabSz="107286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F53519C-0CE3-44B1-B799-270989D9C225}" type="slidenum">
              <a:rPr lang="ru-RU" sz="1800" smtClean="0">
                <a:solidFill>
                  <a:prstClr val="white"/>
                </a:solidFill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16</a:t>
            </a:fld>
            <a:endParaRPr lang="ru-RU" sz="1800" dirty="0">
              <a:solidFill>
                <a:prstClr val="white"/>
              </a:solidFill>
            </a:endParaRPr>
          </a:p>
        </p:txBody>
      </p:sp>
      <p:sp>
        <p:nvSpPr>
          <p:cNvPr id="28" name="AutoShape 2"/>
          <p:cNvSpPr>
            <a:spLocks noChangeAspect="1" noChangeArrowheads="1"/>
          </p:cNvSpPr>
          <p:nvPr/>
        </p:nvSpPr>
        <p:spPr bwMode="auto">
          <a:xfrm>
            <a:off x="58615" y="-136525"/>
            <a:ext cx="281354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072866" fontAlgn="auto">
              <a:spcBef>
                <a:spcPts val="0"/>
              </a:spcBef>
              <a:spcAft>
                <a:spcPts val="0"/>
              </a:spcAft>
            </a:pPr>
            <a:endParaRPr lang="ru-RU" sz="2100">
              <a:solidFill>
                <a:prstClr val="black"/>
              </a:solidFill>
              <a:latin typeface="Arial Narrow"/>
            </a:endParaRPr>
          </a:p>
        </p:txBody>
      </p:sp>
      <p:sp>
        <p:nvSpPr>
          <p:cNvPr id="29" name="AutoShape 4"/>
          <p:cNvSpPr>
            <a:spLocks noChangeAspect="1" noChangeArrowheads="1"/>
          </p:cNvSpPr>
          <p:nvPr/>
        </p:nvSpPr>
        <p:spPr bwMode="auto">
          <a:xfrm>
            <a:off x="199292" y="15875"/>
            <a:ext cx="281354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072866" fontAlgn="auto">
              <a:spcBef>
                <a:spcPts val="0"/>
              </a:spcBef>
              <a:spcAft>
                <a:spcPts val="0"/>
              </a:spcAft>
            </a:pPr>
            <a:endParaRPr lang="ru-RU" sz="2100">
              <a:solidFill>
                <a:prstClr val="black"/>
              </a:solidFill>
              <a:latin typeface="Arial Narrow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2096395"/>
              </p:ext>
            </p:extLst>
          </p:nvPr>
        </p:nvGraphicFramePr>
        <p:xfrm>
          <a:off x="583866" y="817880"/>
          <a:ext cx="8015417" cy="279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11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46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46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1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46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75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75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6468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7965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2819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96617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56826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138006">
                <a:tc rowSpan="2"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Процесс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 rowSpan="2">
                  <a:txBody>
                    <a:bodyPr/>
                    <a:lstStyle/>
                    <a:p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Операция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Должностное лицо, ответственное за выполнение операции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бюджетного</a:t>
                      </a:r>
                      <a:r>
                        <a:rPr lang="ru-RU" sz="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риска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значения</a:t>
                      </a:r>
                      <a:r>
                        <a:rPr lang="ru-RU" sz="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критерия «вероятность»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значения</a:t>
                      </a:r>
                      <a:r>
                        <a:rPr lang="ru-RU" sz="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критерия «степень влияния»</a:t>
                      </a:r>
                      <a:endParaRPr lang="ru-RU" sz="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Включить операцию в карту ВФК</a:t>
                      </a:r>
                      <a:r>
                        <a:rPr lang="ru-RU" sz="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(да/нет)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Предложения по применению контрольных действий в отношении операции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риска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8920">
                <a:tc vMerge="1">
                  <a:txBody>
                    <a:bodyPr/>
                    <a:lstStyle/>
                    <a:p>
                      <a:pPr algn="ctr"/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контрольное действие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 контроля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Способ проведения</a:t>
                      </a:r>
                      <a:r>
                        <a:rPr lang="ru-RU" sz="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контрольных действий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Периодичность осуществления контроля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0283"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 gridSpan="1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ru-RU" sz="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Составление и представление документов в Министерство финансов Российский Федерации, необходимых для составления и рассмотрения проекта федерального бюджета, в том числе реестров расходных обязательств и обоснований бюджетных ассигнований обоснований </a:t>
                      </a:r>
                      <a:endParaRPr lang="ru-RU" sz="6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ru-RU" sz="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Составление и представление в уполномоченный департамент реестра расходных обязательств главе 092 «Министерство финансов Российской Федерации»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ОБАС в подсистеме «Бюджетное планирование»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Ф.И.О.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Риски несоблюдения бюджетного законодательства и иных нормативных правовых актов, регулирующих бюджетные</a:t>
                      </a:r>
                      <a:r>
                        <a:rPr lang="ru-RU" sz="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правоотношения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Низкая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 marL="84406" marR="84406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Проверка соответствия документов требованиям НПА</a:t>
                      </a: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Самоконтроль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Сплошной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мере формирования документов, необходимых для выполнения внутренней бюджетной процедуры/ В сроки,</a:t>
                      </a:r>
                      <a:r>
                        <a:rPr lang="ru-RU" sz="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установленные правовыми актами Министерства финансов Российской Федерации</a:t>
                      </a:r>
                      <a:endParaRPr lang="ru-RU" sz="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r>
                        <a:rPr lang="ru-RU" sz="600" dirty="0" smtClean="0"/>
                        <a:t>1.1.1.1</a:t>
                      </a:r>
                      <a:endParaRPr lang="ru-RU" sz="600" dirty="0"/>
                    </a:p>
                  </a:txBody>
                  <a:tcPr marL="84406" marR="84406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4088">
                <a:tc vMerge="1">
                  <a:txBody>
                    <a:bodyPr/>
                    <a:lstStyle/>
                    <a:p>
                      <a:pPr algn="ctr"/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Подтверждение (согласование)</a:t>
                      </a:r>
                      <a:r>
                        <a:rPr lang="ru-RU" sz="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операций</a:t>
                      </a:r>
                      <a:endParaRPr lang="ru-RU" sz="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Контроль по уровню подчиненности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Сплошной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мере поступления документов</a:t>
                      </a:r>
                      <a:endParaRPr lang="ru-RU" sz="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marL="0" marR="0" indent="0" algn="l" defTabSz="10728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" dirty="0" smtClean="0"/>
                        <a:t>1.1.1.1</a:t>
                      </a:r>
                    </a:p>
                    <a:p>
                      <a:endParaRPr lang="ru-RU" dirty="0"/>
                    </a:p>
                  </a:txBody>
                  <a:tcPr marL="84406" marR="84406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5185163"/>
              </p:ext>
            </p:extLst>
          </p:nvPr>
        </p:nvGraphicFramePr>
        <p:xfrm>
          <a:off x="867989" y="4348688"/>
          <a:ext cx="7665007" cy="2499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50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50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50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9500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9500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950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9500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81821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Процесс</a:t>
                      </a:r>
                    </a:p>
                    <a:p>
                      <a:pPr algn="ctr"/>
                      <a:endParaRPr lang="ru-RU" sz="7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операции (действия по формированию документов, необходимых для выполнения внутренней бюджетной процедуры)</a:t>
                      </a:r>
                      <a:endParaRPr lang="ru-RU" sz="7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Должностное лицо, ответственное за выполнение операции</a:t>
                      </a: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Должностное лицо, осуществляющее контрольное действие</a:t>
                      </a: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marL="0" marR="0" indent="0" algn="ctr" defTabSz="10728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риска</a:t>
                      </a:r>
                    </a:p>
                    <a:p>
                      <a:pPr algn="ctr"/>
                      <a:endParaRPr lang="ru-RU" sz="7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Дополнительное контрольное действие, осуществляемое в целях усиления</a:t>
                      </a:r>
                      <a:r>
                        <a:rPr lang="ru-RU" sz="7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контроля</a:t>
                      </a:r>
                      <a:endParaRPr lang="ru-RU" sz="7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Меры по повышению качества внутренних бюджетных </a:t>
                      </a:r>
                      <a:endParaRPr lang="ru-RU" sz="7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ctr"/>
                      <a:r>
                        <a:rPr lang="ru-RU" sz="7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7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7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7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7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7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7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7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0059">
                <a:tc gridSpan="7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ru-RU" sz="7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Составление и представление документов в Министерство финансов Российский Федерации, необходимых для составления и рассмотрения проекта федерального бюджета, в том числе реестров расходных обязательств и обоснований бюджетных ассигнований обоснований </a:t>
                      </a:r>
                      <a:endParaRPr lang="ru-RU" sz="7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488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ru-RU" sz="7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Составление и представление в уполномоченный департамент реестра расходных обязательств главе 092 «Министерство финансов Российской Федерации»</a:t>
                      </a:r>
                      <a:endParaRPr lang="ru-RU" sz="7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7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ОБАС в подсистеме «Бюджетное планирование»</a:t>
                      </a:r>
                    </a:p>
                    <a:p>
                      <a:pPr algn="ctr"/>
                      <a:endParaRPr lang="ru-RU" sz="7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Ф.И.О.</a:t>
                      </a:r>
                    </a:p>
                    <a:p>
                      <a:pPr algn="ctr"/>
                      <a:endParaRPr lang="ru-RU" sz="7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Ф.И.О.</a:t>
                      </a:r>
                    </a:p>
                    <a:p>
                      <a:pPr algn="ctr"/>
                      <a:endParaRPr lang="ru-RU" sz="7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1.1.1.1</a:t>
                      </a: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marL="0" marR="0" indent="0" algn="ctr" defTabSz="10728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Сверка данных</a:t>
                      </a:r>
                    </a:p>
                    <a:p>
                      <a:endParaRPr lang="ru-RU" sz="7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7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Издание (внесение изменений) НПА</a:t>
                      </a:r>
                      <a:endParaRPr lang="ru-RU" sz="7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616073" y="3981280"/>
            <a:ext cx="79762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</a:pPr>
            <a:r>
              <a:rPr lang="ru-RU" sz="1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 внутреннего финансового контроля</a:t>
            </a:r>
            <a:endParaRPr lang="ru-RU" sz="1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63188" y="429861"/>
            <a:ext cx="80427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</a:pPr>
            <a:r>
              <a:rPr lang="ru-RU" sz="1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операций (действий по формированию документов, необходимых для выполнения внутренней бюджетной процедуры)</a:t>
            </a:r>
            <a:endParaRPr lang="ru-RU" sz="1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716802" y="1916832"/>
            <a:ext cx="199407" cy="3528392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916209" y="3219388"/>
            <a:ext cx="864096" cy="2513868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5768442" y="1412776"/>
            <a:ext cx="2525819" cy="2952328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1580898" y="2967360"/>
            <a:ext cx="930565" cy="2909912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2163068" y="2877370"/>
            <a:ext cx="1411898" cy="2855889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749010" y="20864"/>
            <a:ext cx="77103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dirty="0" smtClean="0">
                <a:solidFill>
                  <a:srgbClr val="008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Карта внутреннего финансового контроля:</a:t>
            </a:r>
            <a:endParaRPr lang="ru-RU" sz="2400" b="1" dirty="0">
              <a:solidFill>
                <a:srgbClr val="008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99292" y="974971"/>
            <a:ext cx="384572" cy="5766397"/>
          </a:xfrm>
          <a:prstGeom prst="roundRect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</a:pPr>
            <a:r>
              <a:rPr lang="ru-RU" sz="2100" dirty="0" smtClean="0">
                <a:solidFill>
                  <a:prstClr val="black"/>
                </a:solidFill>
              </a:rPr>
              <a:t>ПРИМЕР</a:t>
            </a:r>
            <a:endParaRPr lang="ru-RU" sz="2100" dirty="0">
              <a:solidFill>
                <a:prstClr val="black"/>
              </a:solidFill>
            </a:endParaRPr>
          </a:p>
        </p:txBody>
      </p:sp>
      <p:sp>
        <p:nvSpPr>
          <p:cNvPr id="30" name="Стрелка вправо 29"/>
          <p:cNvSpPr/>
          <p:nvPr/>
        </p:nvSpPr>
        <p:spPr>
          <a:xfrm rot="18459679">
            <a:off x="4425523" y="2169712"/>
            <a:ext cx="445347" cy="355241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</a:pPr>
            <a:endParaRPr lang="ru-RU" sz="2100">
              <a:solidFill>
                <a:prstClr val="white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065897" y="2530404"/>
            <a:ext cx="488637" cy="22028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</a:pPr>
            <a:r>
              <a:rPr lang="ru-RU" sz="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Высокая</a:t>
            </a:r>
            <a:endParaRPr lang="ru-RU" sz="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3483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nortehno.ru/images/Autsorsing/monitor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42" y="4390007"/>
            <a:ext cx="3349672" cy="2464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800" y="0"/>
            <a:ext cx="237929" cy="260648"/>
          </a:xfrm>
          <a:prstGeom prst="rect">
            <a:avLst/>
          </a:prstGeom>
          <a:effectLst>
            <a:outerShdw blurRad="114300" dist="114300" dir="18900000" algn="ctr" rotWithShape="0">
              <a:srgbClr val="808080">
                <a:alpha val="50000"/>
              </a:srgbClr>
            </a:outerShdw>
          </a:effectLst>
        </p:spPr>
      </p:pic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93603305"/>
              </p:ext>
            </p:extLst>
          </p:nvPr>
        </p:nvGraphicFramePr>
        <p:xfrm>
          <a:off x="77391" y="771253"/>
          <a:ext cx="9036494" cy="6001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619674" y="2970773"/>
            <a:ext cx="16561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Минфина </a:t>
            </a:r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№ 264н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4932" y="4914879"/>
            <a:ext cx="4157027" cy="187220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400" i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посмотреть</a:t>
            </a:r>
            <a:endParaRPr lang="ru-RU" sz="1400" i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400" i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Официальный сайт </a:t>
            </a:r>
            <a:r>
              <a:rPr lang="ru-RU" sz="1400" i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Минфина </a:t>
            </a:r>
            <a:r>
              <a:rPr lang="ru-RU" sz="1400" i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https</a:t>
            </a:r>
            <a:r>
              <a:rPr lang="ru-RU" sz="1400" i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://www.minfin.ru/ru 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sz="1400" i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400" i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Минфин </a:t>
            </a:r>
            <a:r>
              <a:rPr lang="ru-RU" sz="1400" i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/ Деятельность / Бюджет / Качество финансового менеджмента в государственном секторе / Результаты мониторинга / </a:t>
            </a:r>
            <a:endParaRPr lang="ru-RU" sz="14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4"/>
          <p:cNvSpPr txBox="1">
            <a:spLocks noChangeArrowheads="1"/>
          </p:cNvSpPr>
          <p:nvPr/>
        </p:nvSpPr>
        <p:spPr bwMode="auto">
          <a:xfrm>
            <a:off x="144922" y="433091"/>
            <a:ext cx="8784976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2"/>
                </a:solidFill>
                <a:latin typeface="Arial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9pPr>
          </a:lstStyle>
          <a:p>
            <a:pPr algn="ctr"/>
            <a:r>
              <a:rPr lang="ru-RU" altLang="ru-RU" sz="2400" b="1" dirty="0" smtClean="0">
                <a:solidFill>
                  <a:srgbClr val="0060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Приказ Минфина России № 264н от 29.12.2017</a:t>
            </a:r>
            <a:r>
              <a:rPr lang="ru-RU" altLang="ru-RU" sz="2400" b="1" dirty="0" smtClean="0">
                <a:solidFill>
                  <a:srgbClr val="4244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altLang="ru-RU" sz="2400" b="1" dirty="0" smtClean="0">
                <a:solidFill>
                  <a:srgbClr val="42445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altLang="ru-RU" sz="2400" b="1" dirty="0" smtClean="0">
              <a:solidFill>
                <a:srgbClr val="4244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175907" y="2924944"/>
            <a:ext cx="1937982" cy="1291988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" name="Прямоугольник 1"/>
          <p:cNvSpPr/>
          <p:nvPr/>
        </p:nvSpPr>
        <p:spPr>
          <a:xfrm rot="21242113">
            <a:off x="6747343" y="5187923"/>
            <a:ext cx="7111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264н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 rot="20581902">
            <a:off x="7371387" y="4950462"/>
            <a:ext cx="82210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05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 № 193</a:t>
            </a:r>
            <a:endParaRPr lang="ru-RU" sz="105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20684770">
            <a:off x="8167380" y="5425741"/>
            <a:ext cx="79208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</a:rPr>
              <a:t>№ 158н</a:t>
            </a:r>
            <a:endParaRPr lang="ru-RU" sz="1200" dirty="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5" name="Номер слайда 1"/>
          <p:cNvSpPr txBox="1">
            <a:spLocks/>
          </p:cNvSpPr>
          <p:nvPr/>
        </p:nvSpPr>
        <p:spPr>
          <a:xfrm>
            <a:off x="8326438" y="0"/>
            <a:ext cx="762000" cy="366712"/>
          </a:xfrm>
          <a:prstGeom prst="rect">
            <a:avLst/>
          </a:prstGeom>
        </p:spPr>
        <p:txBody>
          <a:bodyPr vert="horz" rtlCol="0" anchor="b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7C948A7D-6C52-4157-BEA1-1B3B6891AEA4}" type="slidenum">
              <a:rPr lang="ru-RU" smtClean="0">
                <a:latin typeface="Trebuchet MS"/>
              </a:rPr>
              <a:pPr>
                <a:defRPr/>
              </a:pPr>
              <a:t>17</a:t>
            </a:fld>
            <a:endParaRPr lang="ru-RU" dirty="0">
              <a:latin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659380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internationalwebmedia.com/images/topblacklis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6538" y="3933122"/>
            <a:ext cx="5492702" cy="2624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800" y="0"/>
            <a:ext cx="237929" cy="260648"/>
          </a:xfrm>
          <a:prstGeom prst="rect">
            <a:avLst/>
          </a:prstGeom>
          <a:effectLst>
            <a:outerShdw blurRad="114300" dist="114300" dir="18900000" algn="ctr" rotWithShape="0">
              <a:srgbClr val="808080">
                <a:alpha val="50000"/>
              </a:srgbClr>
            </a:outerShdw>
          </a:effectLst>
        </p:spPr>
      </p:pic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1724414570"/>
              </p:ext>
            </p:extLst>
          </p:nvPr>
        </p:nvGraphicFramePr>
        <p:xfrm>
          <a:off x="205153" y="1124744"/>
          <a:ext cx="8733694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14164" y="366747"/>
            <a:ext cx="91440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ru-RU" sz="2000" b="1" dirty="0" smtClean="0">
                <a:solidFill>
                  <a:srgbClr val="008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Периоды проведения </a:t>
            </a:r>
            <a:r>
              <a:rPr lang="ru-RU" sz="2000" b="1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мониторинга </a:t>
            </a:r>
            <a:r>
              <a:rPr lang="ru-RU" sz="20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качества финансового менеджмента</a:t>
            </a:r>
            <a:endParaRPr lang="ru-RU" sz="2000" b="1" dirty="0">
              <a:solidFill>
                <a:srgbClr val="008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  <p:sp>
        <p:nvSpPr>
          <p:cNvPr id="6" name="Номер слайда 1"/>
          <p:cNvSpPr txBox="1">
            <a:spLocks/>
          </p:cNvSpPr>
          <p:nvPr/>
        </p:nvSpPr>
        <p:spPr>
          <a:xfrm>
            <a:off x="8326438" y="0"/>
            <a:ext cx="762000" cy="366712"/>
          </a:xfrm>
          <a:prstGeom prst="rect">
            <a:avLst/>
          </a:prstGeom>
        </p:spPr>
        <p:txBody>
          <a:bodyPr vert="horz" rtlCol="0" anchor="b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7C948A7D-6C52-4157-BEA1-1B3B6891AEA4}" type="slidenum">
              <a:rPr lang="ru-RU" smtClean="0">
                <a:latin typeface="Trebuchet MS"/>
              </a:rPr>
              <a:pPr>
                <a:defRPr/>
              </a:pPr>
              <a:t>18</a:t>
            </a:fld>
            <a:endParaRPr lang="ru-RU" dirty="0">
              <a:latin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856528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55562" y="130357"/>
            <a:ext cx="9144000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ru-RU" sz="2400" b="1" dirty="0">
                <a:solidFill>
                  <a:srgbClr val="008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Организация </a:t>
            </a:r>
            <a:r>
              <a:rPr lang="ru-RU" sz="2400" b="1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мониторинга </a:t>
            </a:r>
            <a:r>
              <a:rPr lang="ru-RU" sz="24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качества финансового менеджмента</a:t>
            </a:r>
            <a:endParaRPr lang="ru-RU" sz="2400" b="1" dirty="0">
              <a:solidFill>
                <a:srgbClr val="008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796958333"/>
              </p:ext>
            </p:extLst>
          </p:nvPr>
        </p:nvGraphicFramePr>
        <p:xfrm>
          <a:off x="107510" y="1340768"/>
          <a:ext cx="8928992" cy="5445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15" y="969997"/>
            <a:ext cx="723602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7932" y="970064"/>
            <a:ext cx="728148" cy="629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2599" y="956206"/>
            <a:ext cx="734638" cy="657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401" y="850515"/>
            <a:ext cx="814513" cy="739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30800" y="0"/>
            <a:ext cx="237929" cy="260648"/>
          </a:xfrm>
          <a:prstGeom prst="rect">
            <a:avLst/>
          </a:prstGeom>
          <a:effectLst>
            <a:outerShdw blurRad="114300" dist="114300" dir="189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2" name="Picture 2" descr="http://lubanadmin.ru/images/doc/img-corruption/GetImage-3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7975" y="956206"/>
            <a:ext cx="671161" cy="671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Номер слайда 1"/>
          <p:cNvSpPr txBox="1">
            <a:spLocks/>
          </p:cNvSpPr>
          <p:nvPr/>
        </p:nvSpPr>
        <p:spPr>
          <a:xfrm>
            <a:off x="8326438" y="0"/>
            <a:ext cx="762000" cy="366712"/>
          </a:xfrm>
          <a:prstGeom prst="rect">
            <a:avLst/>
          </a:prstGeom>
        </p:spPr>
        <p:txBody>
          <a:bodyPr vert="horz" rtlCol="0" anchor="b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7C948A7D-6C52-4157-BEA1-1B3B6891AEA4}" type="slidenum">
              <a:rPr lang="ru-RU" smtClean="0">
                <a:latin typeface="Trebuchet MS"/>
              </a:rPr>
              <a:pPr>
                <a:defRPr/>
              </a:pPr>
              <a:t>19</a:t>
            </a:fld>
            <a:endParaRPr lang="ru-RU" dirty="0">
              <a:latin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396553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C948A7D-6C52-4157-BEA1-1B3B6891AEA4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pic>
        <p:nvPicPr>
          <p:cNvPr id="1028" name="Picture 4" descr="https://im0-tub-ru.yandex.net/i?id=4b559be5b7bf57556f190d09d2ae925f&amp;n=33&amp;h=215&amp;w=26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82707"/>
            <a:ext cx="7920880" cy="4872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-46507" y="478311"/>
            <a:ext cx="91450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hangingPunct="0"/>
            <a:r>
              <a:rPr lang="ru-RU" altLang="ru-RU" sz="2400" b="1" dirty="0" smtClean="0">
                <a:solidFill>
                  <a:srgbClr val="00602B"/>
                </a:solidFill>
                <a:latin typeface="Calibri" pitchFamily="34" charset="0"/>
              </a:rPr>
              <a:t>Система финансового контроля и аудита в государственном секторе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5095559" y="1375144"/>
            <a:ext cx="2376264" cy="612648"/>
            <a:chOff x="5580112" y="1556792"/>
            <a:chExt cx="2376264" cy="612648"/>
          </a:xfrm>
        </p:grpSpPr>
        <p:sp>
          <p:nvSpPr>
            <p:cNvPr id="3" name="Прямоугольная выноска 2"/>
            <p:cNvSpPr/>
            <p:nvPr/>
          </p:nvSpPr>
          <p:spPr>
            <a:xfrm>
              <a:off x="5580112" y="1556792"/>
              <a:ext cx="2376264" cy="612648"/>
            </a:xfrm>
            <a:prstGeom prst="wedgeRectCallout">
              <a:avLst>
                <a:gd name="adj1" fmla="val -52346"/>
                <a:gd name="adj2" fmla="val 93443"/>
              </a:avLst>
            </a:prstGeom>
            <a:noFill/>
            <a:ln>
              <a:tailEnd type="arrow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ru-RU" sz="1200" dirty="0" smtClean="0">
                <a:solidFill>
                  <a:prstClr val="black"/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209490" y="1660028"/>
              <a:ext cx="14574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 smtClean="0">
                  <a:solidFill>
                    <a:prstClr val="black"/>
                  </a:solidFill>
                  <a:latin typeface="Trebuchet MS"/>
                </a:rPr>
                <a:t>41-ФЗ, 6-ФЗ</a:t>
              </a:r>
              <a:endParaRPr lang="ru-RU" dirty="0">
                <a:solidFill>
                  <a:prstClr val="black"/>
                </a:solidFill>
                <a:latin typeface="Trebuchet MS"/>
              </a:endParaRPr>
            </a:p>
          </p:txBody>
        </p:sp>
      </p:grpSp>
      <p:sp>
        <p:nvSpPr>
          <p:cNvPr id="14" name="Прямоугольная выноска 13"/>
          <p:cNvSpPr/>
          <p:nvPr/>
        </p:nvSpPr>
        <p:spPr>
          <a:xfrm>
            <a:off x="5657777" y="2509552"/>
            <a:ext cx="2593979" cy="767989"/>
          </a:xfrm>
          <a:prstGeom prst="wedgeRectCallout">
            <a:avLst>
              <a:gd name="adj1" fmla="val -52346"/>
              <a:gd name="adj2" fmla="val 93443"/>
            </a:avLst>
          </a:prstGeom>
          <a:noFill/>
          <a:ln>
            <a:solidFill>
              <a:srgbClr val="FFC000"/>
            </a:solidFill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1200" dirty="0" smtClean="0">
              <a:solidFill>
                <a:prstClr val="black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657777" y="2512469"/>
            <a:ext cx="2593980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Trebuchet MS"/>
              </a:rPr>
              <a:t>Статья 269.1, 269.2 БК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Trebuchet MS"/>
              </a:rPr>
              <a:t>Статья 99 44-ФЗ</a:t>
            </a:r>
            <a:endParaRPr lang="ru-RU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657781" y="4531188"/>
            <a:ext cx="3204551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 smtClean="0">
              <a:solidFill>
                <a:prstClr val="black"/>
              </a:solidFill>
              <a:latin typeface="Trebuchet M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Trebuchet MS"/>
              </a:rPr>
              <a:t>ВФК и ВФА</a:t>
            </a:r>
            <a:r>
              <a:rPr lang="en-US" dirty="0" smtClean="0">
                <a:solidFill>
                  <a:prstClr val="black"/>
                </a:solidFill>
                <a:latin typeface="Trebuchet MS"/>
              </a:rPr>
              <a:t>: </a:t>
            </a:r>
            <a:r>
              <a:rPr lang="ru-RU" dirty="0" smtClean="0">
                <a:solidFill>
                  <a:prstClr val="black"/>
                </a:solidFill>
                <a:latin typeface="Trebuchet MS"/>
              </a:rPr>
              <a:t>ППРФ 193,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Trebuchet MS"/>
              </a:rPr>
              <a:t>Порядки ГАБС, АБС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Trebuchet MS"/>
              </a:rPr>
              <a:t>Методика МФ № 356 (ВФК)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Trebuchet MS"/>
              </a:rPr>
              <a:t>Методика МФ № 822 (ВФА)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11" name="Прямоугольная выноска 10"/>
          <p:cNvSpPr/>
          <p:nvPr/>
        </p:nvSpPr>
        <p:spPr>
          <a:xfrm>
            <a:off x="5508104" y="4797152"/>
            <a:ext cx="3096344" cy="1296144"/>
          </a:xfrm>
          <a:prstGeom prst="wedgeRectCallout">
            <a:avLst>
              <a:gd name="adj1" fmla="val -71601"/>
              <a:gd name="adj2" fmla="val -46754"/>
            </a:avLst>
          </a:prstGeom>
          <a:noFill/>
          <a:ln>
            <a:solidFill>
              <a:srgbClr val="00B050"/>
            </a:solidFill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1200" dirty="0" smtClean="0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45681" y="1866138"/>
            <a:ext cx="2880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Trebuchet MS"/>
              </a:rPr>
              <a:t>Контрольно-счетные органы</a:t>
            </a:r>
            <a:endParaRPr lang="ru-RU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99592" y="2818213"/>
            <a:ext cx="2880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Trebuchet MS"/>
              </a:rPr>
              <a:t>Органы внутреннего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Trebuchet MS"/>
              </a:rPr>
              <a:t>Г(М)ФК, </a:t>
            </a:r>
            <a:r>
              <a:rPr lang="ru-RU" dirty="0" err="1" smtClean="0">
                <a:solidFill>
                  <a:prstClr val="black"/>
                </a:solidFill>
                <a:latin typeface="Trebuchet MS"/>
              </a:rPr>
              <a:t>Финорганы</a:t>
            </a:r>
            <a:r>
              <a:rPr lang="ru-RU" dirty="0" smtClean="0">
                <a:solidFill>
                  <a:prstClr val="black"/>
                </a:solidFill>
                <a:latin typeface="Trebuchet MS"/>
              </a:rPr>
              <a:t> (казначейства)</a:t>
            </a:r>
            <a:endParaRPr lang="ru-RU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85272" y="4485021"/>
            <a:ext cx="31446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Trebuchet MS"/>
              </a:rPr>
              <a:t>Ведомственный контроль</a:t>
            </a:r>
            <a:r>
              <a:rPr lang="en-US" dirty="0" smtClean="0">
                <a:solidFill>
                  <a:prstClr val="black"/>
                </a:solidFill>
                <a:latin typeface="Trebuchet MS"/>
              </a:rPr>
              <a:t>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Trebuchet MS"/>
              </a:rPr>
              <a:t>Статья 100 44-ФЗ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Trebuchet MS"/>
              </a:rPr>
              <a:t>Статья 32 7-ФЗ</a:t>
            </a:r>
            <a:endParaRPr lang="ru-RU" dirty="0">
              <a:solidFill>
                <a:prstClr val="black"/>
              </a:solidFill>
              <a:latin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5042690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55562" y="237706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2000" b="1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Направления расчета показателей качества финансового менеджмента</a:t>
            </a:r>
            <a:endParaRPr lang="ru-RU" sz="2000" b="1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val="2536230634"/>
              </p:ext>
            </p:extLst>
          </p:nvPr>
        </p:nvGraphicFramePr>
        <p:xfrm>
          <a:off x="-19763" y="836712"/>
          <a:ext cx="9144000" cy="6021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0800" y="0"/>
            <a:ext cx="237929" cy="260648"/>
          </a:xfrm>
          <a:prstGeom prst="rect">
            <a:avLst/>
          </a:prstGeom>
          <a:effectLst>
            <a:outerShdw blurRad="114300" dist="114300" dir="189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5" name="Номер слайда 1"/>
          <p:cNvSpPr txBox="1">
            <a:spLocks/>
          </p:cNvSpPr>
          <p:nvPr/>
        </p:nvSpPr>
        <p:spPr>
          <a:xfrm>
            <a:off x="8326438" y="0"/>
            <a:ext cx="762000" cy="366712"/>
          </a:xfrm>
          <a:prstGeom prst="rect">
            <a:avLst/>
          </a:prstGeom>
        </p:spPr>
        <p:txBody>
          <a:bodyPr vert="horz" rtlCol="0" anchor="b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7C948A7D-6C52-4157-BEA1-1B3B6891AEA4}" type="slidenum">
              <a:rPr lang="ru-RU" smtClean="0">
                <a:latin typeface="Trebuchet MS"/>
              </a:rPr>
              <a:pPr>
                <a:defRPr/>
              </a:pPr>
              <a:t>20</a:t>
            </a:fld>
            <a:endParaRPr lang="ru-RU" dirty="0">
              <a:latin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481510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08" y="0"/>
            <a:ext cx="237929" cy="260648"/>
          </a:xfrm>
          <a:prstGeom prst="rect">
            <a:avLst/>
          </a:prstGeom>
          <a:effectLst>
            <a:outerShdw blurRad="114300" dist="114300" dir="189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07505" y="332723"/>
            <a:ext cx="8928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Показатели </a:t>
            </a:r>
            <a:r>
              <a:rPr lang="ru-RU" sz="24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качества финансового </a:t>
            </a:r>
            <a:r>
              <a:rPr lang="ru-RU" sz="2400" b="1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менеджмента</a:t>
            </a:r>
            <a:endParaRPr lang="ru-RU" sz="2400" b="1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126930396"/>
              </p:ext>
            </p:extLst>
          </p:nvPr>
        </p:nvGraphicFramePr>
        <p:xfrm>
          <a:off x="179518" y="1348320"/>
          <a:ext cx="8784976" cy="53210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6" name="Picture 2" descr="C:\Users\9997\Pictures\картинки для презентации\0012-012-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4" y="3140975"/>
            <a:ext cx="1485081" cy="1485081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9997\Pictures\картинки для презентации\fz-o-statisticheskom-uchete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192945"/>
            <a:ext cx="1910806" cy="143310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Номер слайда 1"/>
          <p:cNvSpPr txBox="1">
            <a:spLocks/>
          </p:cNvSpPr>
          <p:nvPr/>
        </p:nvSpPr>
        <p:spPr>
          <a:xfrm>
            <a:off x="8274494" y="-34056"/>
            <a:ext cx="762000" cy="366712"/>
          </a:xfrm>
          <a:prstGeom prst="rect">
            <a:avLst/>
          </a:prstGeom>
        </p:spPr>
        <p:txBody>
          <a:bodyPr vert="horz" rtlCol="0" anchor="b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7C948A7D-6C52-4157-BEA1-1B3B6891AEA4}" type="slidenum">
              <a:rPr lang="ru-RU" smtClean="0">
                <a:latin typeface="Trebuchet MS"/>
              </a:rPr>
              <a:pPr>
                <a:defRPr/>
              </a:pPr>
              <a:t>21</a:t>
            </a:fld>
            <a:endParaRPr lang="ru-RU" dirty="0">
              <a:latin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423134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822325" y="338140"/>
            <a:ext cx="7772400" cy="503237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ru-RU" altLang="ru-RU" sz="2400" b="1" smtClean="0">
                <a:latin typeface="Arial Narrow" pitchFamily="34" charset="0"/>
              </a:rPr>
              <a:t> Бюджетные правонарушения и ответственность за них (1) 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9386123"/>
              </p:ext>
            </p:extLst>
          </p:nvPr>
        </p:nvGraphicFramePr>
        <p:xfrm>
          <a:off x="220663" y="841377"/>
          <a:ext cx="8754004" cy="5974799"/>
        </p:xfrm>
        <a:graphic>
          <a:graphicData uri="http://schemas.openxmlformats.org/drawingml/2006/table">
            <a:tbl>
              <a:tblPr/>
              <a:tblGrid>
                <a:gridCol w="30638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450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450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98604">
                <a:tc>
                  <a:txBody>
                    <a:bodyPr/>
                    <a:lstStyle>
                      <a:lvl1pPr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Narrow" pitchFamily="34" charset="0"/>
                        </a:rPr>
                        <a:t>Бюджетные правонарушения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Narrow" pitchFamily="34" charset="0"/>
                        </a:rPr>
                        <a:t>Меры административной ответственности  (КоАП)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Narrow" pitchFamily="34" charset="0"/>
                        </a:rPr>
                        <a:t>Бюджетные меры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Narrow" pitchFamily="34" charset="0"/>
                        </a:rPr>
                        <a:t>Принуждения (БК)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5981">
                <a:tc>
                  <a:txBody>
                    <a:bodyPr/>
                    <a:lstStyle>
                      <a:lvl1pPr indent="179388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179388" algn="just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Нецелевое 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использование бюджетных средств – направление средств бюджетов на цели, несоответствующим Закону о бюджете, бюджетной росписи, смете, договорам (соглашениям)</a:t>
                      </a:r>
                    </a:p>
                  </a:txBody>
                  <a:tcPr marT="45711" marB="45711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Для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долж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. лиц – штраф 20-50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т.руб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. или дисквалификация (1-3 лет);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 Для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юр.лиц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 – штраф 5%-25% от суммы  бюджетных средств</a:t>
                      </a:r>
                    </a:p>
                  </a:txBody>
                  <a:tcPr marT="45711" marB="45711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а) передача части полномочий ГРБС, ПБС </a:t>
                      </a: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(не применяется)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;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б) бесспорное взыскание средств (только для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финорганов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в) приостановление м/б трансфертов </a:t>
                      </a:r>
                    </a:p>
                  </a:txBody>
                  <a:tcPr marL="90000" marT="45711" marB="45711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5157">
                <a:tc>
                  <a:txBody>
                    <a:bodyPr/>
                    <a:lstStyle>
                      <a:lvl1pPr indent="179388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179388" algn="just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Невозврат либо несвоевременный возврат бюджетного кредита – нарушение срока возврата бюджетных средств</a:t>
                      </a:r>
                    </a:p>
                  </a:txBody>
                  <a:tcPr marT="45711" marB="45711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Для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долж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. лиц – штраф 20-50 (10-30)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тыс.руб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.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Для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юр.лиц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 – штраф 5-25 (2-12) % от суммы бюджетных средств </a:t>
                      </a:r>
                    </a:p>
                  </a:txBody>
                  <a:tcPr marT="45711" marB="45711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>
                      <a:lvl1pPr indent="179388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а) бесспорное взыскание </a:t>
                      </a:r>
                    </a:p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(только для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финорганов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) </a:t>
                      </a:r>
                    </a:p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б) приостановление м/б трансфертов </a:t>
                      </a:r>
                    </a:p>
                  </a:txBody>
                  <a:tcPr marL="90000" marT="45711" marB="45711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97116">
                <a:tc>
                  <a:txBody>
                    <a:bodyPr/>
                    <a:lstStyle>
                      <a:lvl1pPr indent="179388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179388" algn="just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Неперечисление либо несвоевременное перечисление платы за пользование бюджетным кредитом - нарушение срока возврата бюджетных средств</a:t>
                      </a:r>
                    </a:p>
                  </a:txBody>
                  <a:tcPr marT="45711" marB="45711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Дл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я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долж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. лиц – штраф 10-30  (5-15)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тыс.руб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.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Для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юр.лиц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 – штраф 5-25 (2-12)% от суммы бюджетных средств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T="45711" marB="45711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>
                  <a:txBody>
                    <a:bodyPr/>
                    <a:lstStyle>
                      <a:lvl1pPr indent="179388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а) бесспорное взыскание </a:t>
                      </a:r>
                    </a:p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(только для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финорганов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) </a:t>
                      </a:r>
                    </a:p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б) приостановление м/б трансфертов </a:t>
                      </a:r>
                    </a:p>
                  </a:txBody>
                  <a:tcPr marL="90000" marT="45711" marB="45711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4639">
                <a:tc>
                  <a:txBody>
                    <a:bodyPr/>
                    <a:lstStyle>
                      <a:lvl1pPr indent="179388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179388" algn="just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Нарушение условий </a:t>
                      </a: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предоставления бюджетного кредита – нарушение порядка предоставления</a:t>
                      </a:r>
                    </a:p>
                  </a:txBody>
                  <a:tcPr marT="45711" marB="45711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Для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долж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. лиц – штраф 10-30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т.руб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. или дисквалификация (1-2 года)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Для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юр.лиц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– штраф 2 – 12 %  от суммы бюджетных средств </a:t>
                      </a:r>
                    </a:p>
                  </a:txBody>
                  <a:tcPr marT="45711" marB="45711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 rowSpan="2">
                  <a:txBody>
                    <a:bodyPr/>
                    <a:lstStyle>
                      <a:lvl1pPr indent="179388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а) бесспорное взыскание </a:t>
                      </a:r>
                    </a:p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(только для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финорганов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) </a:t>
                      </a:r>
                    </a:p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б) приостановление м/б трансфертов </a:t>
                      </a:r>
                    </a:p>
                  </a:txBody>
                  <a:tcPr marL="90000" marT="45711" marB="45711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33199">
                <a:tc>
                  <a:txBody>
                    <a:bodyPr/>
                    <a:lstStyle>
                      <a:lvl1pPr indent="179388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179388" algn="just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Нарушение порядка и условий 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предоставления межбюджетных трансфертов</a:t>
                      </a:r>
                    </a:p>
                  </a:txBody>
                  <a:tcPr marT="45711" marB="45711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2887">
                <a:tc>
                  <a:txBody>
                    <a:bodyPr/>
                    <a:lstStyle>
                      <a:lvl1pPr indent="179388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Нарушение условий </a:t>
                      </a: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предоставления </a:t>
                      </a:r>
                    </a:p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бюджетных инвестиций</a:t>
                      </a:r>
                    </a:p>
                  </a:txBody>
                  <a:tcPr marT="45711" marB="45711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Для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долж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. лиц – штраф 10-30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т.руб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. или дисквалификация  (1-2 года);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 Для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юр.лиц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 – штраф 2%-12% от суммы бюджетных средств </a:t>
                      </a:r>
                    </a:p>
                  </a:txBody>
                  <a:tcPr marT="45711" marB="45711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>
                      <a:lvl1pPr indent="179388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-----</a:t>
                      </a:r>
                    </a:p>
                  </a:txBody>
                  <a:tcPr marL="90000" marT="45711" marB="45711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1240">
                <a:tc>
                  <a:txBody>
                    <a:bodyPr/>
                    <a:lstStyle>
                      <a:lvl1pPr indent="179388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Нарушение условий </a:t>
                      </a: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предоставления субсидии</a:t>
                      </a:r>
                    </a:p>
                  </a:txBody>
                  <a:tcPr marT="45711" marB="45711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indent="179388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-----</a:t>
                      </a:r>
                    </a:p>
                  </a:txBody>
                  <a:tcPr marL="90000" marT="45711" marB="45711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6D24DD-BEFB-423B-B09B-C65970B1D68B}" type="slidenum">
              <a:rPr/>
              <a:pPr>
                <a:defRPr/>
              </a:pPr>
              <a:t>22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27725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0313324"/>
              </p:ext>
            </p:extLst>
          </p:nvPr>
        </p:nvGraphicFramePr>
        <p:xfrm>
          <a:off x="260356" y="841376"/>
          <a:ext cx="8697377" cy="5976998"/>
        </p:xfrm>
        <a:graphic>
          <a:graphicData uri="http://schemas.openxmlformats.org/drawingml/2006/table">
            <a:tbl>
              <a:tblPr/>
              <a:tblGrid>
                <a:gridCol w="38550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41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681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17976">
                <a:tc>
                  <a:txBody>
                    <a:bodyPr/>
                    <a:lstStyle>
                      <a:lvl1pPr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Narrow" pitchFamily="34" charset="0"/>
                        </a:rPr>
                        <a:t>Бюджетные правонарушения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Narrow" pitchFamily="34" charset="0"/>
                        </a:rPr>
                        <a:t>Меры административной ответственности  (КоАП)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Narrow" pitchFamily="34" charset="0"/>
                        </a:rPr>
                        <a:t>Бюджетные меры принуждения (БК)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0687">
                <a:tc>
                  <a:txBody>
                    <a:bodyPr/>
                    <a:lstStyle>
                      <a:lvl1pPr indent="179388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179388" algn="just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Нарушение порядка представления бюджетной отчетности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 – несвоевременное представление и представление недостоверной информации</a:t>
                      </a:r>
                    </a:p>
                  </a:txBody>
                  <a:tcPr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Дл</a:t>
                      </a: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я долж. лиц – штраф 10-30 т.руб. 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>
                  <a:txBody>
                    <a:bodyPr/>
                    <a:lstStyle>
                      <a:lvl1pPr indent="179388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-----</a:t>
                      </a:r>
                    </a:p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000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4292">
                <a:tc>
                  <a:txBody>
                    <a:bodyPr/>
                    <a:lstStyle>
                      <a:lvl1pPr indent="179388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179388" algn="just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Нарушение порядка </a:t>
                      </a: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составления, утверждения и ведения </a:t>
                      </a: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бюджетных смет</a:t>
                      </a:r>
                    </a:p>
                  </a:txBody>
                  <a:tcPr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indent="179388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-----</a:t>
                      </a:r>
                    </a:p>
                  </a:txBody>
                  <a:tcPr marL="9000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4292">
                <a:tc>
                  <a:txBody>
                    <a:bodyPr/>
                    <a:lstStyle>
                      <a:lvl1pPr indent="179388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179388" algn="just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Нарушение запрета на предоставление бюджетных кредитов и субсидий </a:t>
                      </a:r>
                    </a:p>
                  </a:txBody>
                  <a:tcPr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Для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долж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. лиц – штраф 20- 50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т.руб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. 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>
                  <a:txBody>
                    <a:bodyPr/>
                    <a:lstStyle>
                      <a:lvl1pPr indent="179388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-----</a:t>
                      </a:r>
                    </a:p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000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4292">
                <a:tc>
                  <a:txBody>
                    <a:bodyPr/>
                    <a:lstStyle>
                      <a:lvl1pPr indent="179388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179388" algn="just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Несоответствие бюджетной росписи сводной бюджетной росписи </a:t>
                      </a:r>
                    </a:p>
                  </a:txBody>
                  <a:tcPr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indent="179388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-----</a:t>
                      </a:r>
                    </a:p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000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2759">
                <a:tc>
                  <a:txBody>
                    <a:bodyPr/>
                    <a:lstStyle>
                      <a:lvl1pPr indent="179388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179388" algn="just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Нарушение запрета на размещение бюджетных средств</a:t>
                      </a:r>
                    </a:p>
                  </a:txBody>
                  <a:tcPr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   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Для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долж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. лиц – штраф 20- 50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т.руб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.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Дисквалификация – 1- 2 года </a:t>
                      </a:r>
                    </a:p>
                  </a:txBody>
                  <a:tcPr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>
                  <a:txBody>
                    <a:bodyPr/>
                    <a:lstStyle>
                      <a:lvl1pPr indent="179388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----</a:t>
                      </a:r>
                    </a:p>
                  </a:txBody>
                  <a:tcPr marL="9000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90891">
                <a:tc>
                  <a:txBody>
                    <a:bodyPr/>
                    <a:lstStyle>
                      <a:lvl1pPr indent="179388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179388" algn="just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Нарушение сроков обслуживания и погашения государственного (муниципального) долга</a:t>
                      </a:r>
                    </a:p>
                  </a:txBody>
                  <a:tcPr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indent="179388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 -----</a:t>
                      </a:r>
                    </a:p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000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78637">
                <a:tc>
                  <a:txBody>
                    <a:bodyPr/>
                    <a:lstStyle>
                      <a:lvl1pPr indent="179388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179388" algn="just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Несвоевременное доведение БА и ЛБО 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до распорядителей, получателей бюджетных средств</a:t>
                      </a:r>
                    </a:p>
                  </a:txBody>
                  <a:tcPr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 rowSpan="3">
                  <a:txBody>
                    <a:bodyPr/>
                    <a:lstStyle>
                      <a:lvl1pPr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Для долж. лиц – штраф 10- 30 т.руб.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Для долж. лиц – штраф 20-50 т. руб. </a:t>
                      </a:r>
                    </a:p>
                  </a:txBody>
                  <a:tcPr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 rowSpan="2">
                  <a:txBody>
                    <a:bodyPr/>
                    <a:lstStyle>
                      <a:lvl1pPr indent="179388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000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2254">
                <a:tc rowSpan="2">
                  <a:txBody>
                    <a:bodyPr/>
                    <a:lstStyle/>
                    <a:p>
                      <a:pPr marL="0" marR="0" lvl="0" indent="179388" algn="just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Нарушение порядка принятия бюджетных обязательств</a:t>
                      </a:r>
                    </a:p>
                  </a:txBody>
                  <a:tcPr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8981">
                <a:tc vMerge="1">
                  <a:txBody>
                    <a:bodyPr/>
                    <a:lstStyle>
                      <a:lvl1pPr indent="179388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179388" algn="just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indent="179388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000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62759">
                <a:tc>
                  <a:txBody>
                    <a:bodyPr/>
                    <a:lstStyle>
                      <a:lvl1pPr indent="179388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179388" algn="just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Нарушение срока направления ГРБС информации о результатах рассмотрения дела в суде</a:t>
                      </a:r>
                    </a:p>
                  </a:txBody>
                  <a:tcPr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 rowSpan="3">
                  <a:txBody>
                    <a:bodyPr/>
                    <a:lstStyle>
                      <a:lvl1pPr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       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Для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долж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. лиц – штраф 10-30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т.руб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.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 rowSpan="2">
                  <a:txBody>
                    <a:bodyPr/>
                    <a:lstStyle>
                      <a:lvl1pPr indent="179388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 -----</a:t>
                      </a:r>
                    </a:p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000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56780">
                <a:tc rowSpan="2">
                  <a:txBody>
                    <a:bodyPr/>
                    <a:lstStyle/>
                    <a:p>
                      <a:pPr marL="0" marR="0" lvl="0" indent="179388" algn="just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Нарушение порядка формирования государственного (муниципального) задания</a:t>
                      </a:r>
                    </a:p>
                  </a:txBody>
                  <a:tcPr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534292">
                <a:tc vMerge="1">
                  <a:txBody>
                    <a:bodyPr/>
                    <a:lstStyle>
                      <a:lvl1pPr indent="179388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179388" algn="just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indent="179388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 -----</a:t>
                      </a:r>
                    </a:p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000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107576" name="Заголовок 1"/>
          <p:cNvSpPr txBox="1">
            <a:spLocks/>
          </p:cNvSpPr>
          <p:nvPr/>
        </p:nvSpPr>
        <p:spPr bwMode="auto">
          <a:xfrm>
            <a:off x="822325" y="337613"/>
            <a:ext cx="7772400" cy="50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657225" indent="-246063" eaLnBrk="0" hangingPunct="0">
              <a:spcBef>
                <a:spcPts val="300"/>
              </a:spcBef>
              <a:buClr>
                <a:schemeClr val="accent2"/>
              </a:buClr>
              <a:buFont typeface="Georgia" pitchFamily="18" charset="0"/>
              <a:buChar char="▫"/>
              <a:defRPr sz="2600">
                <a:solidFill>
                  <a:schemeClr val="accent2"/>
                </a:solidFill>
                <a:latin typeface="Arial" charset="0"/>
              </a:defRPr>
            </a:lvl2pPr>
            <a:lvl3pPr marL="922338" indent="-219075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accent1"/>
                </a:solidFill>
                <a:latin typeface="Arial" charset="0"/>
              </a:defRPr>
            </a:lvl3pPr>
            <a:lvl4pPr marL="1179513" indent="-200025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200">
                <a:solidFill>
                  <a:schemeClr val="accent1"/>
                </a:solidFill>
                <a:latin typeface="Arial" charset="0"/>
              </a:defRPr>
            </a:lvl4pPr>
            <a:lvl5pPr marL="1389063" indent="-182563"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5pPr>
            <a:lvl6pPr marL="1846263" indent="-182563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6pPr>
            <a:lvl7pPr marL="2303463" indent="-182563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7pPr>
            <a:lvl8pPr marL="2760663" indent="-182563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8pPr>
            <a:lvl9pPr marL="3217863" indent="-182563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2400" b="1" dirty="0" smtClean="0">
                <a:solidFill>
                  <a:srgbClr val="424456"/>
                </a:solidFill>
                <a:latin typeface="Arial Narrow" pitchFamily="34" charset="0"/>
                <a:cs typeface="Arial" charset="0"/>
              </a:rPr>
              <a:t> Бюджетные правонарушения и ответственность за них (2) 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9ED512-C1CB-4525-8CF8-1CF85649DFBF}" type="slidenum">
              <a:rPr/>
              <a:pPr>
                <a:defRPr/>
              </a:pPr>
              <a:t>23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78900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9096246"/>
              </p:ext>
            </p:extLst>
          </p:nvPr>
        </p:nvGraphicFramePr>
        <p:xfrm>
          <a:off x="539552" y="1772816"/>
          <a:ext cx="8208912" cy="4320578"/>
        </p:xfrm>
        <a:graphic>
          <a:graphicData uri="http://schemas.openxmlformats.org/drawingml/2006/table">
            <a:tbl>
              <a:tblPr/>
              <a:tblGrid>
                <a:gridCol w="108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84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84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506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9982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 kern="1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 kern="12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 kern="12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Narrow" pitchFamily="34" charset="0"/>
                        </a:rPr>
                        <a:t>Искажение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Narrow" pitchFamily="34" charset="0"/>
                        </a:rPr>
                        <a:t>показателя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 kern="1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 kern="12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 kern="12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Narrow" pitchFamily="34" charset="0"/>
                        </a:rPr>
                        <a:t>до 1 % 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Narrow" pitchFamily="34" charset="0"/>
                        </a:rPr>
                        <a:t>от 1% до 10%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 kern="1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 kern="12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 kern="12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Narrow" pitchFamily="34" charset="0"/>
                        </a:rPr>
                        <a:t>от 10% до 100%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6747">
                <a:tc>
                  <a:txBody>
                    <a:bodyPr/>
                    <a:lstStyle>
                      <a:lvl1pPr marL="0" indent="179388" algn="l" defTabSz="457200" rtl="0" eaLnBrk="0" latin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 kern="1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 kern="12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 kern="12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179388" algn="just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Narrow" pitchFamily="34" charset="0"/>
                        </a:rPr>
                        <a:t>свыше 1 млн. рублей  </a:t>
                      </a:r>
                    </a:p>
                    <a:p>
                      <a:pPr marL="0" marR="0" lvl="0" indent="179388" algn="just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T="34283" marB="34283" horzOverflow="overflow">
                    <a:lnL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 kern="1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 kern="12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 kern="12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Значительное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искажение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отчетности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(</a:t>
                      </a: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штраф – 10-30 т. р)</a:t>
                      </a:r>
                    </a:p>
                  </a:txBody>
                  <a:tcPr marT="34283" marB="34283" horzOverflow="overflow">
                    <a:lnL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altLang="ru-RU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 Narrow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ea typeface="+mn-ea"/>
                          <a:cs typeface="+mn-cs"/>
                        </a:rPr>
                        <a:t>Грубое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ea typeface="+mn-ea"/>
                          <a:cs typeface="+mn-cs"/>
                        </a:rPr>
                        <a:t>искажение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ea typeface="+mn-ea"/>
                          <a:cs typeface="+mn-cs"/>
                        </a:rPr>
                        <a:t>отчетности</a:t>
                      </a:r>
                    </a:p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ea typeface="+mn-ea"/>
                          <a:cs typeface="+mn-cs"/>
                        </a:rPr>
                        <a:t>(штраф – 30-50 т. р)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T="34283" marB="34283" horzOverflow="overflow">
                    <a:lnL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 marL="0" indent="179388" algn="l" defTabSz="457200" rtl="0" eaLnBrk="0" latin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 kern="1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 kern="12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 kern="12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 sz="1800" kern="1200"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Грубое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искажение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отчетности</a:t>
                      </a:r>
                    </a:p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(штраф – 30-50 т. р)</a:t>
                      </a:r>
                    </a:p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0000" marT="34283" marB="34283" horzOverflow="overflow">
                    <a:lnL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36964">
                <a:tc>
                  <a:txBody>
                    <a:bodyPr/>
                    <a:lstStyle/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Narrow" pitchFamily="34" charset="0"/>
                        </a:rPr>
                        <a:t>от 100 тыс. рублей</a:t>
                      </a:r>
                    </a:p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Narrow" pitchFamily="34" charset="0"/>
                        </a:rPr>
                        <a:t>до 1 млн. рублей </a:t>
                      </a:r>
                    </a:p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T="34283" marB="34283" horzOverflow="overflow">
                    <a:lnL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Незначительное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искажение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отчетности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(</a:t>
                      </a:r>
                      <a:r>
                        <a:rPr kumimoji="0" lang="ru-RU" alt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предупреждение</a:t>
                      </a: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 или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штраф – 5-10 т. р)</a:t>
                      </a:r>
                    </a:p>
                  </a:txBody>
                  <a:tcPr marT="34283" marB="34283" horzOverflow="overflow">
                    <a:lnL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Значительное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искажение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отчетности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(штраф – 10-30 т. р)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alt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T="34283" marB="34283" horzOverflow="overflow">
                    <a:lnL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Грубое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искажение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отчетности</a:t>
                      </a:r>
                    </a:p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(штраф – 30-50 т. р)</a:t>
                      </a:r>
                    </a:p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0000" marT="34283" marB="34283" horzOverflow="overflow">
                    <a:lnL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674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179388" algn="just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Narrow" pitchFamily="34" charset="0"/>
                        </a:rPr>
                        <a:t>менее 100 тыс. рублей</a:t>
                      </a:r>
                    </a:p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T="34283" marB="34283" horzOverflow="overflow">
                    <a:lnL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Малозначительное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искажение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отчетности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(адм. </a:t>
                      </a:r>
                      <a:r>
                        <a:rPr kumimoji="0" lang="ru-RU" alt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отв-ть</a:t>
                      </a: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 не применяется)</a:t>
                      </a:r>
                    </a:p>
                  </a:txBody>
                  <a:tcPr marT="34283" marB="34283" horzOverflow="overflow">
                    <a:lnL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Незначительное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искажение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отчетности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(</a:t>
                      </a:r>
                      <a:r>
                        <a:rPr kumimoji="0" lang="ru-RU" alt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предупреждение</a:t>
                      </a: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 или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штраф – 5-10 т. р)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alt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T="34283" marB="34283" horzOverflow="overflow">
                    <a:lnL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Грубое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искажение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отчетности</a:t>
                      </a:r>
                    </a:p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(штраф – 30-50 т. р)</a:t>
                      </a:r>
                    </a:p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0000" marT="34283" marB="34283" horzOverflow="overflow">
                    <a:lnL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827584" y="476672"/>
            <a:ext cx="74888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 smtClean="0">
                <a:solidFill>
                  <a:prstClr val="black"/>
                </a:solidFill>
                <a:latin typeface="Calibri"/>
              </a:rPr>
              <a:t>Ответственность за искажение бюджетной, бухгалтерской (финансовой) отчетности организаций госсектора (законопроект № </a:t>
            </a:r>
            <a:r>
              <a:rPr lang="ru-RU" sz="2400" dirty="0">
                <a:solidFill>
                  <a:prstClr val="black"/>
                </a:solidFill>
                <a:latin typeface="Calibri" panose="020F0502020204030204" pitchFamily="34" charset="0"/>
              </a:rPr>
              <a:t>455237-7</a:t>
            </a:r>
            <a:r>
              <a:rPr lang="ru-RU" sz="2400" dirty="0" smtClean="0">
                <a:solidFill>
                  <a:prstClr val="black"/>
                </a:solidFill>
                <a:latin typeface="Calibri"/>
              </a:rPr>
              <a:t>)</a:t>
            </a:r>
            <a:endParaRPr lang="ru-RU" sz="2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9552" y="6185588"/>
            <a:ext cx="8208912" cy="584775"/>
          </a:xfrm>
          <a:prstGeom prst="rect">
            <a:avLst/>
          </a:prstGeom>
          <a:noFill/>
          <a:ln w="12700">
            <a:solidFill>
              <a:srgbClr val="0070C0"/>
            </a:solidFill>
            <a:prstDash val="lgDash"/>
          </a:ln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 smtClean="0">
                <a:solidFill>
                  <a:prstClr val="black"/>
                </a:solidFill>
                <a:latin typeface="Calibri"/>
              </a:rPr>
              <a:t>Должностные лица освобождаются от ответственности, если ошибки не выявлены контрольным органом и устранены до утверждения отчетности в установленном порядке </a:t>
            </a:r>
            <a:endParaRPr lang="ru-RU" sz="160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6567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4630063"/>
              </p:ext>
            </p:extLst>
          </p:nvPr>
        </p:nvGraphicFramePr>
        <p:xfrm>
          <a:off x="342902" y="950913"/>
          <a:ext cx="8524875" cy="4995877"/>
        </p:xfrm>
        <a:graphic>
          <a:graphicData uri="http://schemas.openxmlformats.org/drawingml/2006/table">
            <a:tbl>
              <a:tblPr/>
              <a:tblGrid>
                <a:gridCol w="37801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76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67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9655">
                <a:tc>
                  <a:txBody>
                    <a:bodyPr/>
                    <a:lstStyle>
                      <a:lvl1pPr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Narrow" pitchFamily="34" charset="0"/>
                        </a:rPr>
                        <a:t>Правонарушения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Narrow" pitchFamily="34" charset="0"/>
                        </a:rPr>
                        <a:t>Штрафы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Narrow" pitchFamily="34" charset="0"/>
                        </a:rPr>
                        <a:t>Меры принуждения (44-ФЗ)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5397">
                <a:tc>
                  <a:txBody>
                    <a:bodyPr/>
                    <a:lstStyle>
                      <a:lvl1pPr indent="179388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179388" algn="just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Включение в план закупок, план-график объекта и (или) объектов, не соответствующих целям осуществления закупок или требованиям к ним, нормативным затратам либо включение в план-график начальной (максимальной) цены контракта, в отношении которой нет обоснования или оно не соответствует установленным требованиям</a:t>
                      </a:r>
                    </a:p>
                  </a:txBody>
                  <a:tcPr marT="45699" marB="45699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штраф 20-</a:t>
                      </a: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50</a:t>
                      </a: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altLang="ru-RU" sz="1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т.руб</a:t>
                      </a: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T="45699" marB="45699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>
                  <a:txBody>
                    <a:bodyPr/>
                    <a:lstStyle>
                      <a:lvl1pPr indent="179388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Предписание о внесении изменений в план закупок, план-график до извещения</a:t>
                      </a:r>
                    </a:p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>
                          <a:latin typeface="Arial Narrow" panose="020B0606020202030204" pitchFamily="34" charset="0"/>
                        </a:rPr>
                        <a:t>Иск</a:t>
                      </a:r>
                      <a:r>
                        <a:rPr lang="ru-RU" sz="1500" baseline="0" dirty="0" smtClean="0">
                          <a:latin typeface="Arial Narrow" panose="020B0606020202030204" pitchFamily="34" charset="0"/>
                        </a:rPr>
                        <a:t> в суд о расторжении контракта</a:t>
                      </a:r>
                      <a:endParaRPr lang="ru-RU" sz="1500" dirty="0" smtClean="0">
                        <a:latin typeface="Arial Narrow" panose="020B0606020202030204" pitchFamily="34" charset="0"/>
                      </a:endParaRPr>
                    </a:p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0000" marT="45699" marB="45699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3249">
                <a:tc>
                  <a:txBody>
                    <a:bodyPr/>
                    <a:lstStyle>
                      <a:lvl1pPr indent="179388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179388" algn="just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Несоблюдение порядка или формы обоснования начальной (максимальной) цены контракта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T="45699" marB="45699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штраф 10 т. руб.</a:t>
                      </a:r>
                    </a:p>
                  </a:txBody>
                  <a:tcPr marT="45699" marB="45699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>
                  <a:txBody>
                    <a:bodyPr/>
                    <a:lstStyle>
                      <a:lvl1pPr indent="179388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Предписание о внесении изменений в план закупок, план-график  до извещения</a:t>
                      </a:r>
                    </a:p>
                  </a:txBody>
                  <a:tcPr marL="90000" marT="45699" marB="45699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34176">
                <a:tc>
                  <a:txBody>
                    <a:bodyPr/>
                    <a:lstStyle>
                      <a:lvl1pPr indent="179388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179388" algn="just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 Нарушение порядка или сроков проведения обязательного общественного обсуждения закупок либо </a:t>
                      </a:r>
                      <a:r>
                        <a:rPr kumimoji="0" lang="ru-RU" altLang="ru-RU" sz="1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непроведение</a:t>
                      </a: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 обязательного общественного обсуждения закупок</a:t>
                      </a:r>
                    </a:p>
                  </a:txBody>
                  <a:tcPr marT="45699" marB="45699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штраф  30 т. руб.</a:t>
                      </a:r>
                    </a:p>
                  </a:txBody>
                  <a:tcPr marT="45699" marB="45699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>
                      <a:lvl1pPr indent="179388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0000" marT="45699" marB="45699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53399">
                <a:tc>
                  <a:txBody>
                    <a:bodyPr/>
                    <a:lstStyle>
                      <a:lvl1pPr indent="179388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179388" algn="just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Нарушение срока утверждения, размещения в единой информационной системе в сфере закупок плана закупок, плана-графика закупок (вносимых в них изменений)</a:t>
                      </a:r>
                    </a:p>
                  </a:txBody>
                  <a:tcPr marT="45699" marB="45699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штраф  5 - 30 </a:t>
                      </a:r>
                      <a:r>
                        <a:rPr kumimoji="0" lang="ru-RU" altLang="ru-RU" sz="1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т.руб</a:t>
                      </a: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. 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T="45699" marB="45699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0000" marT="45699" marB="45699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8640" name="Заголовок 1"/>
          <p:cNvSpPr txBox="1">
            <a:spLocks/>
          </p:cNvSpPr>
          <p:nvPr/>
        </p:nvSpPr>
        <p:spPr bwMode="auto">
          <a:xfrm>
            <a:off x="-428625" y="344488"/>
            <a:ext cx="10067925" cy="50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657225" indent="-246063" eaLnBrk="0" hangingPunct="0">
              <a:spcBef>
                <a:spcPts val="300"/>
              </a:spcBef>
              <a:buClr>
                <a:schemeClr val="accent2"/>
              </a:buClr>
              <a:buFont typeface="Georgia" pitchFamily="18" charset="0"/>
              <a:buChar char="▫"/>
              <a:defRPr sz="2600">
                <a:solidFill>
                  <a:schemeClr val="accent2"/>
                </a:solidFill>
                <a:latin typeface="Arial" charset="0"/>
              </a:defRPr>
            </a:lvl2pPr>
            <a:lvl3pPr marL="922338" indent="-219075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accent1"/>
                </a:solidFill>
                <a:latin typeface="Arial" charset="0"/>
              </a:defRPr>
            </a:lvl3pPr>
            <a:lvl4pPr marL="1179513" indent="-200025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200">
                <a:solidFill>
                  <a:schemeClr val="accent1"/>
                </a:solidFill>
                <a:latin typeface="Arial" charset="0"/>
              </a:defRPr>
            </a:lvl4pPr>
            <a:lvl5pPr marL="1389063" indent="-182563"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5pPr>
            <a:lvl6pPr marL="1846263" indent="-182563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6pPr>
            <a:lvl7pPr marL="2303463" indent="-182563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7pPr>
            <a:lvl8pPr marL="2760663" indent="-182563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8pPr>
            <a:lvl9pPr marL="3217863" indent="-182563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2400" b="1" dirty="0" smtClean="0">
                <a:solidFill>
                  <a:srgbClr val="424456"/>
                </a:solidFill>
                <a:latin typeface="Arial Narrow" pitchFamily="34" charset="0"/>
                <a:cs typeface="Arial" charset="0"/>
              </a:rPr>
              <a:t> Финансовые нарушения в сфере закупок и ответственность за них (1) 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2000" b="1" dirty="0" smtClean="0">
                <a:solidFill>
                  <a:srgbClr val="424456"/>
                </a:solidFill>
                <a:latin typeface="Arial Narrow" pitchFamily="34" charset="0"/>
                <a:cs typeface="Arial" charset="0"/>
              </a:rPr>
              <a:t>(статья КоАП 7.29.3) 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01D2031-67AB-41C9-8057-724258F5B7FF}" type="slidenum">
              <a:rPr/>
              <a:pPr>
                <a:defRPr/>
              </a:pPr>
              <a:t>25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97290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2387018"/>
              </p:ext>
            </p:extLst>
          </p:nvPr>
        </p:nvGraphicFramePr>
        <p:xfrm>
          <a:off x="293690" y="998539"/>
          <a:ext cx="8707437" cy="5811592"/>
        </p:xfrm>
        <a:graphic>
          <a:graphicData uri="http://schemas.openxmlformats.org/drawingml/2006/table">
            <a:tbl>
              <a:tblPr/>
              <a:tblGrid>
                <a:gridCol w="4402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574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78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53488">
                <a:tc>
                  <a:txBody>
                    <a:bodyPr/>
                    <a:lstStyle>
                      <a:lvl1pPr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Narrow" pitchFamily="34" charset="0"/>
                        </a:rPr>
                        <a:t>Правонарушения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Narrow" pitchFamily="34" charset="0"/>
                        </a:rPr>
                        <a:t>Меры административной ответственности  (КоАП)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Narrow" pitchFamily="34" charset="0"/>
                        </a:rPr>
                        <a:t>Меры принуждения (44-ФЗ)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445">
                <a:tc>
                  <a:txBody>
                    <a:bodyPr/>
                    <a:lstStyle>
                      <a:lvl1pPr indent="179388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179388" algn="just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Несоблюдение заказчиком требований по проведению экспертизы поставленного товара, результатов выполненной работы, оказанной услуги</a:t>
                      </a:r>
                    </a:p>
                  </a:txBody>
                  <a:tcPr marL="91423" marR="91423" marT="45723" marB="45723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штраф 20 </a:t>
                      </a:r>
                      <a:r>
                        <a:rPr kumimoji="0" lang="ru-RU" alt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т.руб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. 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91423" marR="91423" marT="45723" marB="45723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>
                  <a:txBody>
                    <a:bodyPr/>
                    <a:lstStyle>
                      <a:lvl1pPr indent="179388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----</a:t>
                      </a:r>
                    </a:p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89983" marR="91423" marT="45723" marB="45723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61445">
                <a:tc>
                  <a:txBody>
                    <a:bodyPr/>
                    <a:lstStyle>
                      <a:lvl1pPr indent="179388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algn="just"/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Изменение условий контракта </a:t>
                      </a:r>
                      <a:r>
                        <a:rPr lang="ru-RU" sz="1400" b="1" i="0" u="none" strike="noStrike" baseline="0" dirty="0" smtClean="0">
                          <a:latin typeface="Arial Narrow" panose="020B0606020202030204" pitchFamily="34" charset="0"/>
                        </a:rPr>
                        <a:t>в том числе увеличение цен товаров, работ, услуг, если возможность изменения условий контракта не предусмотрена законодательством</a:t>
                      </a:r>
                    </a:p>
                  </a:txBody>
                  <a:tcPr marL="91423" marR="91423" marT="45723" marB="45723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штраф 20</a:t>
                      </a:r>
                      <a:r>
                        <a:rPr kumimoji="0" lang="en-US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alt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т.руб</a:t>
                      </a: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.</a:t>
                      </a: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– должностные лица</a:t>
                      </a:r>
                      <a:r>
                        <a:rPr kumimoji="0" lang="en-US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;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200 </a:t>
                      </a:r>
                      <a:r>
                        <a:rPr kumimoji="0" lang="ru-RU" alt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т.руб</a:t>
                      </a: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.</a:t>
                      </a:r>
                      <a:r>
                        <a:rPr kumimoji="0" lang="en-US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– </a:t>
                      </a:r>
                      <a:r>
                        <a:rPr kumimoji="0" lang="ru-RU" alt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юрлица</a:t>
                      </a:r>
                      <a:r>
                        <a:rPr kumimoji="0" lang="en-US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;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2-</a:t>
                      </a: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кратный ущерб</a:t>
                      </a:r>
                      <a:endParaRPr kumimoji="0" lang="en-US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91423" marR="91423" marT="45723" marB="45723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>
                      <a:lvl1pPr indent="179388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marL="0" marR="0" lvl="0" indent="179388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----</a:t>
                      </a:r>
                    </a:p>
                  </a:txBody>
                  <a:tcPr marL="89983" marR="91423" marT="45723" marB="45723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71607">
                <a:tc>
                  <a:txBody>
                    <a:bodyPr/>
                    <a:lstStyle/>
                    <a:p>
                      <a:pPr algn="just"/>
                      <a:r>
                        <a:rPr lang="ru-RU" sz="1400" b="0" dirty="0" smtClean="0">
                          <a:latin typeface="Arial Narrow" panose="020B0606020202030204" pitchFamily="34" charset="0"/>
                        </a:rPr>
                        <a:t>    </a:t>
                      </a:r>
                      <a:r>
                        <a:rPr lang="ru-RU" sz="1400" b="0" dirty="0" err="1" smtClean="0">
                          <a:latin typeface="Arial Narrow" panose="020B0606020202030204" pitchFamily="34" charset="0"/>
                        </a:rPr>
                        <a:t>Несоставление</a:t>
                      </a:r>
                      <a:r>
                        <a:rPr lang="ru-RU" sz="1400" b="0" dirty="0" smtClean="0">
                          <a:latin typeface="Arial Narrow" panose="020B0606020202030204" pitchFamily="34" charset="0"/>
                        </a:rPr>
                        <a:t> или ненадлежащее составление документов о приемке поставленного товара, выполненной работы (ее результатов), оказанной услуги,…, а также </a:t>
                      </a:r>
                      <a:r>
                        <a:rPr lang="ru-RU" sz="1400" b="0" dirty="0" err="1" smtClean="0">
                          <a:latin typeface="Arial Narrow" panose="020B0606020202030204" pitchFamily="34" charset="0"/>
                        </a:rPr>
                        <a:t>ненаправление</a:t>
                      </a:r>
                      <a:r>
                        <a:rPr lang="ru-RU" sz="1400" b="0" dirty="0" smtClean="0">
                          <a:latin typeface="Arial Narrow" panose="020B0606020202030204" pitchFamily="34" charset="0"/>
                        </a:rPr>
                        <a:t> мотивированного отказа от подписания такого документа в случае отказа от подписания указанных документов</a:t>
                      </a:r>
                      <a:endParaRPr lang="ru-RU" sz="1400" b="0" dirty="0">
                        <a:latin typeface="Arial Narrow" panose="020B0606020202030204" pitchFamily="34" charset="0"/>
                      </a:endParaRPr>
                    </a:p>
                  </a:txBody>
                  <a:tcPr marL="91423" marR="91423" marT="45723" marB="45723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>
                        <a:latin typeface="Arial Narrow" panose="020B0606020202030204" pitchFamily="34" charset="0"/>
                      </a:endParaRPr>
                    </a:p>
                    <a:p>
                      <a:pPr algn="ctr"/>
                      <a:endParaRPr lang="ru-RU" sz="1400" dirty="0" smtClean="0">
                        <a:latin typeface="Arial Narrow" panose="020B0606020202030204" pitchFamily="34" charset="0"/>
                      </a:endParaRPr>
                    </a:p>
                    <a:p>
                      <a:pPr algn="ctr"/>
                      <a:endParaRPr lang="ru-RU" sz="1400" dirty="0" smtClean="0">
                        <a:latin typeface="Arial Narrow" panose="020B0606020202030204" pitchFamily="34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Arial Narrow" panose="020B0606020202030204" pitchFamily="34" charset="0"/>
                        </a:rPr>
                        <a:t>штраф 20 </a:t>
                      </a:r>
                      <a:r>
                        <a:rPr lang="ru-RU" sz="1400" dirty="0" err="1" smtClean="0">
                          <a:latin typeface="Arial Narrow" panose="020B0606020202030204" pitchFamily="34" charset="0"/>
                        </a:rPr>
                        <a:t>т.руб</a:t>
                      </a:r>
                      <a:endParaRPr lang="ru-RU" sz="1400" dirty="0" smtClean="0">
                        <a:latin typeface="Arial Narrow" panose="020B0606020202030204" pitchFamily="34" charset="0"/>
                      </a:endParaRPr>
                    </a:p>
                  </a:txBody>
                  <a:tcPr marL="91423" marR="91423" marT="45723" marB="45723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>
                        <a:latin typeface="Arial Narrow" panose="020B0606020202030204" pitchFamily="34" charset="0"/>
                      </a:endParaRPr>
                    </a:p>
                  </a:txBody>
                  <a:tcPr marL="89983" marR="91423" marT="45723" marB="45723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71607">
                <a:tc>
                  <a:txBody>
                    <a:bodyPr/>
                    <a:lstStyle/>
                    <a:p>
                      <a:pPr algn="just"/>
                      <a:r>
                        <a:rPr lang="ru-RU" sz="1400" b="0" dirty="0" smtClean="0">
                          <a:latin typeface="Arial Narrow" panose="020B0606020202030204" pitchFamily="34" charset="0"/>
                        </a:rPr>
                        <a:t>    Приемка поставленного товара, выполненной работы (ее результатов), оказанной услуги результатов отдельного этапа исполнения контракта в</a:t>
                      </a:r>
                      <a:r>
                        <a:rPr lang="ru-RU" sz="1400" b="0" baseline="0" dirty="0" smtClean="0">
                          <a:latin typeface="Arial Narrow" panose="020B0606020202030204" pitchFamily="34" charset="0"/>
                        </a:rPr>
                        <a:t> нарушение части 8 ст. 94 44-ФЗ, если</a:t>
                      </a:r>
                      <a:r>
                        <a:rPr lang="ru-RU" sz="1400" b="0" dirty="0" smtClean="0">
                          <a:latin typeface="Arial Narrow" panose="020B0606020202030204" pitchFamily="34" charset="0"/>
                        </a:rPr>
                        <a:t> оно привело к дополнительному расходованию средств соответствующих бюджетов бюджетной системы</a:t>
                      </a:r>
                      <a:endParaRPr lang="ru-RU" sz="1400" b="0" dirty="0">
                        <a:latin typeface="Arial Narrow" panose="020B0606020202030204" pitchFamily="34" charset="0"/>
                      </a:endParaRPr>
                    </a:p>
                  </a:txBody>
                  <a:tcPr marL="91423" marR="91423" marT="45723" marB="45723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>
                        <a:latin typeface="Arial Narrow" panose="020B0606020202030204" pitchFamily="34" charset="0"/>
                      </a:endParaRPr>
                    </a:p>
                    <a:p>
                      <a:pPr algn="ctr"/>
                      <a:endParaRPr lang="ru-RU" sz="1400" dirty="0" smtClean="0">
                        <a:latin typeface="Arial Narrow" panose="020B0606020202030204" pitchFamily="34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Arial Narrow" panose="020B0606020202030204" pitchFamily="34" charset="0"/>
                        </a:rPr>
                        <a:t>штраф 20 - 50 </a:t>
                      </a:r>
                      <a:r>
                        <a:rPr lang="ru-RU" sz="1400" dirty="0" err="1" smtClean="0">
                          <a:latin typeface="Arial Narrow" panose="020B0606020202030204" pitchFamily="34" charset="0"/>
                        </a:rPr>
                        <a:t>т.руб</a:t>
                      </a:r>
                      <a:r>
                        <a:rPr lang="ru-RU" sz="1400" dirty="0" smtClean="0">
                          <a:latin typeface="Arial Narrow" panose="020B0606020202030204" pitchFamily="34" charset="0"/>
                        </a:rPr>
                        <a:t>. </a:t>
                      </a:r>
                    </a:p>
                  </a:txBody>
                  <a:tcPr marL="91423" marR="91423" marT="45723" marB="45723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 Narrow" panose="020B0606020202030204" pitchFamily="34" charset="0"/>
                        </a:rPr>
                        <a:t>  ----</a:t>
                      </a:r>
                    </a:p>
                  </a:txBody>
                  <a:tcPr marL="89983" marR="91423" marT="45723" marB="45723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9668" name="Заголовок 1"/>
          <p:cNvSpPr txBox="1">
            <a:spLocks/>
          </p:cNvSpPr>
          <p:nvPr/>
        </p:nvSpPr>
        <p:spPr bwMode="auto">
          <a:xfrm>
            <a:off x="650875" y="392114"/>
            <a:ext cx="815975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657225" indent="-246063" eaLnBrk="0" hangingPunct="0">
              <a:spcBef>
                <a:spcPts val="300"/>
              </a:spcBef>
              <a:buClr>
                <a:schemeClr val="accent2"/>
              </a:buClr>
              <a:buFont typeface="Georgia" pitchFamily="18" charset="0"/>
              <a:buChar char="▫"/>
              <a:defRPr sz="2600">
                <a:solidFill>
                  <a:schemeClr val="accent2"/>
                </a:solidFill>
                <a:latin typeface="Arial" charset="0"/>
              </a:defRPr>
            </a:lvl2pPr>
            <a:lvl3pPr marL="922338" indent="-219075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accent1"/>
                </a:solidFill>
                <a:latin typeface="Arial" charset="0"/>
              </a:defRPr>
            </a:lvl3pPr>
            <a:lvl4pPr marL="1179513" indent="-200025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200">
                <a:solidFill>
                  <a:schemeClr val="accent1"/>
                </a:solidFill>
                <a:latin typeface="Arial" charset="0"/>
              </a:defRPr>
            </a:lvl4pPr>
            <a:lvl5pPr marL="1389063" indent="-182563"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5pPr>
            <a:lvl6pPr marL="1846263" indent="-182563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6pPr>
            <a:lvl7pPr marL="2303463" indent="-182563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7pPr>
            <a:lvl8pPr marL="2760663" indent="-182563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8pPr>
            <a:lvl9pPr marL="3217863" indent="-182563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2400" b="1" dirty="0" smtClean="0">
                <a:solidFill>
                  <a:srgbClr val="424456"/>
                </a:solidFill>
                <a:latin typeface="Arial Narrow" pitchFamily="34" charset="0"/>
                <a:cs typeface="Arial" charset="0"/>
              </a:rPr>
              <a:t> Финансовые нарушения в сфере закупок и ответственность за них (2) </a:t>
            </a:r>
            <a:r>
              <a:rPr lang="ru-RU" altLang="ru-RU" sz="2000" b="1" dirty="0" smtClean="0">
                <a:solidFill>
                  <a:srgbClr val="424456"/>
                </a:solidFill>
                <a:latin typeface="Arial Narrow" pitchFamily="34" charset="0"/>
                <a:cs typeface="Arial" charset="0"/>
              </a:rPr>
              <a:t>(ч. 8-10 статьи </a:t>
            </a:r>
            <a:r>
              <a:rPr lang="ru-RU" altLang="ru-RU" sz="2000" b="1" dirty="0">
                <a:solidFill>
                  <a:srgbClr val="424456"/>
                </a:solidFill>
                <a:latin typeface="Arial Narrow" pitchFamily="34" charset="0"/>
                <a:cs typeface="Arial" charset="0"/>
              </a:rPr>
              <a:t>КоАП </a:t>
            </a:r>
            <a:r>
              <a:rPr lang="ru-RU" altLang="ru-RU" sz="2000" b="1" dirty="0" smtClean="0">
                <a:solidFill>
                  <a:srgbClr val="424456"/>
                </a:solidFill>
                <a:latin typeface="Arial Narrow" pitchFamily="34" charset="0"/>
                <a:cs typeface="Arial" charset="0"/>
              </a:rPr>
              <a:t>7.32</a:t>
            </a:r>
            <a:r>
              <a:rPr lang="ru-RU" altLang="ru-RU" sz="2000" b="1" dirty="0">
                <a:solidFill>
                  <a:srgbClr val="424456"/>
                </a:solidFill>
                <a:latin typeface="Arial Narrow" pitchFamily="34" charset="0"/>
                <a:cs typeface="Arial" charset="0"/>
              </a:rPr>
              <a:t>) 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4276C9-AF86-46AB-8F7F-511FC70A675C}" type="slidenum">
              <a:rPr/>
              <a:pPr>
                <a:defRPr/>
              </a:pPr>
              <a:t>26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35419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0676204"/>
              </p:ext>
            </p:extLst>
          </p:nvPr>
        </p:nvGraphicFramePr>
        <p:xfrm>
          <a:off x="143508" y="789704"/>
          <a:ext cx="8856984" cy="5593580"/>
        </p:xfrm>
        <a:graphic>
          <a:graphicData uri="http://schemas.openxmlformats.org/drawingml/2006/table">
            <a:tbl>
              <a:tblPr firstRow="1" bandRow="1"/>
              <a:tblGrid>
                <a:gridCol w="29883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686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10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600" dirty="0" smtClean="0"/>
                        <a:t>Показатель</a:t>
                      </a:r>
                      <a:endParaRPr lang="ru-RU" sz="16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600" dirty="0" smtClean="0"/>
                        <a:t>Расчет показателя</a:t>
                      </a:r>
                      <a:endParaRPr lang="ru-RU" sz="16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931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just"/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 Востребованность бюджетных ассигнований</a:t>
                      </a:r>
                      <a:r>
                        <a:rPr lang="ru-RU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по видам расходов (ВР) 100+200</a:t>
                      </a:r>
                      <a:endParaRPr lang="ru-RU" sz="1400" b="1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just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Определяется как положительная разница между заявленными</a:t>
                      </a:r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в обоснованиях бюджетных ассигнований объемами БА по ВР 100+200 и объемом кассовых расходов по ВР 100+200 в % - невостребованные БА, негативно расценивается значительный объем невостребованных БА</a:t>
                      </a:r>
                      <a:endParaRPr lang="ru-RU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276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just"/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 Внесение</a:t>
                      </a:r>
                      <a:r>
                        <a:rPr lang="ru-RU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положительных изменений в сводную бюджетную роспись по ВР 100+200</a:t>
                      </a:r>
                      <a:endParaRPr lang="ru-RU" sz="1400" b="1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Определяется как доля</a:t>
                      </a:r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положительных изменений в СБР за вычетом изменений, обусловленных экономией по контрактам, в общем объеме бюджетных ассигнований по ВР 100+200</a:t>
                      </a:r>
                      <a:endParaRPr lang="ru-RU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587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just"/>
                      <a:r>
                        <a:rPr lang="ru-RU" sz="1400" b="1" dirty="0" smtClean="0"/>
                        <a:t>3.  Наличие</a:t>
                      </a:r>
                      <a:r>
                        <a:rPr lang="ru-RU" sz="1400" b="1" baseline="0" dirty="0" smtClean="0"/>
                        <a:t> отклоненных курирующими департаментами обоснований бюджетных ассигнований, представленных в Минфин России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just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Определяется как доля отклоненных обоснований бюджетных ассигнований по ВР 100+200 в общем количестве ОБАС</a:t>
                      </a:r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по ВР 100+200, представленных в Минфин России</a:t>
                      </a:r>
                      <a:endParaRPr lang="ru-RU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276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just"/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4. </a:t>
                      </a:r>
                      <a:r>
                        <a:rPr lang="ru-RU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Своевременность </a:t>
                      </a:r>
                      <a:r>
                        <a:rPr lang="ru-RU" sz="1400" b="1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 полнота принятия </a:t>
                      </a:r>
                      <a:r>
                        <a:rPr lang="ru-RU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бюджетных обязательств по ВР 200</a:t>
                      </a:r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just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Определяется как отклонение</a:t>
                      </a:r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графика фактического принятия бюджетных обязательств (неиспользованных ЛБО) от целевого графика по ВР 100+200</a:t>
                      </a:r>
                      <a:endParaRPr lang="ru-RU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276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just"/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5.  Равномерность кассовых расходов по ВР 100+200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just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Определяется</a:t>
                      </a:r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как отклонение графика фактических кассовых расходов по ВР 100+200 от целевого графика кассовых расходов по ВР 100+200 </a:t>
                      </a:r>
                      <a:endParaRPr lang="ru-RU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583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6. Эффективность управления  кредиторской,  дебиторской задолженностью по ВР</a:t>
                      </a:r>
                      <a:r>
                        <a:rPr lang="ru-RU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100+200</a:t>
                      </a:r>
                      <a:endParaRPr lang="ru-RU" sz="14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just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Определяется как доля просроченной кредиторской и дебиторской задолженности по расходам (за вычетом оспариваемой задолженности) в общем объеме кредиторской и дебиторской задолженности по расходам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040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7. Погрешность кассового</a:t>
                      </a:r>
                      <a:r>
                        <a:rPr lang="ru-RU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планирования по ВР 100+200</a:t>
                      </a:r>
                      <a:endParaRPr lang="ru-RU" sz="1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just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Определяется</a:t>
                      </a:r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как среднее месячное отклонение фактических кассовых расходов от запланированных кассовых расходов в %</a:t>
                      </a:r>
                      <a:endParaRPr lang="ru-RU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611597" y="269458"/>
            <a:ext cx="80113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dirty="0" smtClean="0">
                <a:solidFill>
                  <a:srgbClr val="008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Показатели операционной эффективности </a:t>
            </a:r>
            <a:endParaRPr lang="ru-RU" sz="2400" b="1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1"/>
          <p:cNvSpPr txBox="1">
            <a:spLocks/>
          </p:cNvSpPr>
          <p:nvPr/>
        </p:nvSpPr>
        <p:spPr>
          <a:xfrm>
            <a:off x="8274494" y="-34056"/>
            <a:ext cx="762000" cy="366712"/>
          </a:xfrm>
          <a:prstGeom prst="rect">
            <a:avLst/>
          </a:prstGeom>
        </p:spPr>
        <p:txBody>
          <a:bodyPr vert="horz" rtlCol="0" anchor="b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7C948A7D-6C52-4157-BEA1-1B3B6891AEA4}" type="slidenum">
              <a:rPr lang="ru-RU" smtClean="0">
                <a:latin typeface="Trebuchet MS"/>
              </a:rPr>
              <a:pPr>
                <a:defRPr/>
              </a:pPr>
              <a:t>27</a:t>
            </a:fld>
            <a:endParaRPr lang="ru-RU" dirty="0">
              <a:latin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4271633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9994" y="347875"/>
            <a:ext cx="9144000" cy="86409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ru-RU" sz="24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Расчет итоговой оценки качества финансового </a:t>
            </a:r>
            <a:r>
              <a:rPr lang="ru-RU" sz="2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менеджмента</a:t>
            </a:r>
          </a:p>
        </p:txBody>
      </p:sp>
      <p:graphicFrame>
        <p:nvGraphicFramePr>
          <p:cNvPr id="19" name="Схема 18"/>
          <p:cNvGraphicFramePr/>
          <p:nvPr>
            <p:extLst>
              <p:ext uri="{D42A27DB-BD31-4B8C-83A1-F6EECF244321}">
                <p14:modId xmlns:p14="http://schemas.microsoft.com/office/powerpoint/2010/main" val="3364051534"/>
              </p:ext>
            </p:extLst>
          </p:nvPr>
        </p:nvGraphicFramePr>
        <p:xfrm>
          <a:off x="28932" y="980728"/>
          <a:ext cx="9075220" cy="5242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28972" y="6033524"/>
            <a:ext cx="9106125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dirty="0">
                <a:solidFill>
                  <a:prstClr val="white"/>
                </a:solidFill>
              </a:rPr>
              <a:t>В случае </a:t>
            </a:r>
            <a:r>
              <a:rPr lang="ru-RU" sz="1600" b="1" dirty="0" smtClean="0">
                <a:solidFill>
                  <a:prstClr val="white"/>
                </a:solidFill>
              </a:rPr>
              <a:t>отсутствия направления оценки </a:t>
            </a:r>
            <a:r>
              <a:rPr lang="ru-RU" sz="1600" b="1" dirty="0">
                <a:solidFill>
                  <a:prstClr val="white"/>
                </a:solidFill>
              </a:rPr>
              <a:t>качества финансового менеджмента главного администратора, вес этого направления пропорционально перераспределяется на другие </a:t>
            </a:r>
            <a:r>
              <a:rPr lang="ru-RU" sz="1600" b="1" dirty="0" smtClean="0">
                <a:solidFill>
                  <a:prstClr val="white"/>
                </a:solidFill>
              </a:rPr>
              <a:t>направления</a:t>
            </a:r>
            <a:endParaRPr lang="ru-RU" sz="1600" b="1" dirty="0">
              <a:solidFill>
                <a:prstClr val="white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0800" y="0"/>
            <a:ext cx="237929" cy="260648"/>
          </a:xfrm>
          <a:prstGeom prst="rect">
            <a:avLst/>
          </a:prstGeom>
          <a:effectLst>
            <a:outerShdw blurRad="114300" dist="114300" dir="189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9934" y="776202"/>
            <a:ext cx="1584176" cy="716208"/>
          </a:xfrm>
          <a:prstGeom prst="rect">
            <a:avLst/>
          </a:prstGeom>
          <a:ln/>
          <a:extLst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  <p:sp>
        <p:nvSpPr>
          <p:cNvPr id="8" name="Прямоугольник 7"/>
          <p:cNvSpPr/>
          <p:nvPr/>
        </p:nvSpPr>
        <p:spPr>
          <a:xfrm>
            <a:off x="1403648" y="949640"/>
            <a:ext cx="46762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Итоговая оценка </a:t>
            </a:r>
            <a:r>
              <a:rPr lang="ru-RU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рассчитывается </a:t>
            </a:r>
            <a:r>
              <a:rPr lang="ru-RU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формуле:</a:t>
            </a:r>
            <a:endParaRPr lang="ru-RU" dirty="0"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Номер слайда 1"/>
          <p:cNvSpPr txBox="1">
            <a:spLocks/>
          </p:cNvSpPr>
          <p:nvPr/>
        </p:nvSpPr>
        <p:spPr>
          <a:xfrm>
            <a:off x="8274494" y="-34056"/>
            <a:ext cx="762000" cy="366712"/>
          </a:xfrm>
          <a:prstGeom prst="rect">
            <a:avLst/>
          </a:prstGeom>
        </p:spPr>
        <p:txBody>
          <a:bodyPr vert="horz" rtlCol="0" anchor="b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7C948A7D-6C52-4157-BEA1-1B3B6891AEA4}" type="slidenum">
              <a:rPr lang="ru-RU" smtClean="0">
                <a:latin typeface="Trebuchet MS"/>
              </a:rPr>
              <a:pPr>
                <a:defRPr/>
              </a:pPr>
              <a:t>28</a:t>
            </a:fld>
            <a:endParaRPr lang="ru-RU" dirty="0">
              <a:latin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942819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EEV\AppData\Local\Microsoft\Windows\Temporary Internet Files\Content.IE5\B6PNW0YM\img_ofis-2[1].jpg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371640"/>
            <a:ext cx="9143935" cy="5486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390790C-28AD-4057-B5AE-EE6E851BBDA6}" type="slidenum">
              <a:rPr lang="ru-RU" smtClean="0"/>
              <a:pPr>
                <a:defRPr/>
              </a:pPr>
              <a:t>29</a:t>
            </a:fld>
            <a:endParaRPr lang="ru-RU" dirty="0"/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123477" y="352520"/>
            <a:ext cx="89947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2"/>
                </a:solidFill>
                <a:latin typeface="Arial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9pPr>
          </a:lstStyle>
          <a:p>
            <a:pPr algn="ctr"/>
            <a:r>
              <a:rPr lang="ru-RU" altLang="ru-RU" sz="2400" b="1" dirty="0">
                <a:solidFill>
                  <a:srgbClr val="00602B"/>
                </a:solidFill>
                <a:latin typeface="Arial Narrow" panose="020B0606020202030204" pitchFamily="34" charset="0"/>
              </a:rPr>
              <a:t>Новеллы ППРФ №</a:t>
            </a:r>
            <a:r>
              <a:rPr lang="ru-RU" altLang="ru-RU" sz="2400" b="1" dirty="0" smtClean="0">
                <a:solidFill>
                  <a:srgbClr val="00602B"/>
                </a:solidFill>
                <a:latin typeface="Arial Narrow" panose="020B0606020202030204" pitchFamily="34" charset="0"/>
              </a:rPr>
              <a:t>193. Организация ВФА</a:t>
            </a:r>
            <a:endParaRPr lang="ru-RU" altLang="ru-RU" sz="2400" b="1" dirty="0">
              <a:solidFill>
                <a:srgbClr val="424456"/>
              </a:solidFill>
              <a:latin typeface="Arial Narrow" panose="020B0606020202030204" pitchFamily="34" charset="0"/>
            </a:endParaRPr>
          </a:p>
        </p:txBody>
      </p:sp>
      <p:sp>
        <p:nvSpPr>
          <p:cNvPr id="19" name="Номер слайда 1"/>
          <p:cNvSpPr txBox="1">
            <a:spLocks/>
          </p:cNvSpPr>
          <p:nvPr/>
        </p:nvSpPr>
        <p:spPr>
          <a:xfrm>
            <a:off x="7342189" y="1588"/>
            <a:ext cx="1593850" cy="309562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lang="ru-RU" kern="1200">
                <a:solidFill>
                  <a:prstClr val="white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DC717181-208C-4A68-BF28-C689D36881CE}" type="slidenum">
              <a:rPr smtClean="0"/>
              <a:pPr>
                <a:defRPr/>
              </a:pPr>
              <a:t>29</a:t>
            </a:fld>
            <a:endParaRPr dirty="0"/>
          </a:p>
        </p:txBody>
      </p:sp>
      <p:sp>
        <p:nvSpPr>
          <p:cNvPr id="3" name="Стрелка вправо 2"/>
          <p:cNvSpPr/>
          <p:nvPr/>
        </p:nvSpPr>
        <p:spPr>
          <a:xfrm>
            <a:off x="70678" y="1264313"/>
            <a:ext cx="418641" cy="169798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200" dirty="0" smtClean="0"/>
          </a:p>
        </p:txBody>
      </p:sp>
      <p:sp>
        <p:nvSpPr>
          <p:cNvPr id="31" name="Стрелка вправо 30"/>
          <p:cNvSpPr/>
          <p:nvPr/>
        </p:nvSpPr>
        <p:spPr>
          <a:xfrm>
            <a:off x="101072" y="2481316"/>
            <a:ext cx="418641" cy="169798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200" dirty="0" smtClean="0"/>
          </a:p>
        </p:txBody>
      </p:sp>
      <p:sp>
        <p:nvSpPr>
          <p:cNvPr id="11" name="TextBox 10"/>
          <p:cNvSpPr txBox="1"/>
          <p:nvPr/>
        </p:nvSpPr>
        <p:spPr>
          <a:xfrm>
            <a:off x="519709" y="1904561"/>
            <a:ext cx="8506306" cy="132343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/>
            </a:lvl1pPr>
          </a:lstStyle>
          <a:p>
            <a:pPr algn="l"/>
            <a:r>
              <a:rPr lang="ru-RU" sz="1600" dirty="0" smtClean="0"/>
              <a:t>АБС на </a:t>
            </a:r>
            <a:r>
              <a:rPr lang="ru-RU" sz="1600" dirty="0"/>
              <a:t>основании </a:t>
            </a:r>
            <a:r>
              <a:rPr lang="ru-RU" sz="1600" dirty="0">
                <a:solidFill>
                  <a:srgbClr val="C00000"/>
                </a:solidFill>
              </a:rPr>
              <a:t>соглашения</a:t>
            </a:r>
            <a:r>
              <a:rPr lang="ru-RU" sz="1600" dirty="0"/>
              <a:t> вправе </a:t>
            </a:r>
            <a:r>
              <a:rPr lang="ru-RU" sz="1600" dirty="0">
                <a:solidFill>
                  <a:srgbClr val="C00000"/>
                </a:solidFill>
              </a:rPr>
              <a:t>передать полномочия </a:t>
            </a:r>
            <a:r>
              <a:rPr lang="ru-RU" sz="1600" dirty="0"/>
              <a:t>по осуществлению </a:t>
            </a:r>
            <a:r>
              <a:rPr lang="ru-RU" sz="1600" dirty="0" smtClean="0"/>
              <a:t>ВФА главному </a:t>
            </a:r>
            <a:r>
              <a:rPr lang="ru-RU" sz="1600" dirty="0"/>
              <a:t>администратору бюджетных средств, в ведении которого он находится, или другому администратору бюджетных средств, находящемуся в ведении того же главного администратора бюджетных средств, в порядке, установленном главным администратором бюджетных </a:t>
            </a:r>
            <a:r>
              <a:rPr lang="ru-RU" sz="1600" dirty="0" smtClean="0"/>
              <a:t>средств</a:t>
            </a:r>
            <a:endParaRPr lang="ru-RU" sz="1600" b="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123476" y="4726952"/>
            <a:ext cx="418641" cy="169798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tailEnd type="arrow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2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569569" y="972520"/>
            <a:ext cx="8456444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b="1" dirty="0"/>
              <a:t>Субъект ВФА подчиняется </a:t>
            </a:r>
            <a:r>
              <a:rPr lang="ru-RU" sz="1600" b="1" dirty="0">
                <a:solidFill>
                  <a:srgbClr val="C00000"/>
                </a:solidFill>
              </a:rPr>
              <a:t>непосредственно и исключительно </a:t>
            </a:r>
            <a:r>
              <a:rPr lang="ru-RU" sz="1600" b="1" dirty="0"/>
              <a:t>руководителю главного администратора бюджетных средств, администратора бюджетных средств!</a:t>
            </a:r>
            <a:endParaRPr lang="ru-RU" sz="1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4638" y="3396433"/>
            <a:ext cx="8506306" cy="332398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/>
            </a:lvl1pPr>
          </a:lstStyle>
          <a:p>
            <a:pPr algn="l"/>
            <a:r>
              <a:rPr lang="ru-RU" sz="1600" dirty="0"/>
              <a:t>Субъект </a:t>
            </a:r>
            <a:r>
              <a:rPr lang="ru-RU" sz="1600" dirty="0" smtClean="0"/>
              <a:t>ВФА обязан, в </a:t>
            </a:r>
            <a:r>
              <a:rPr lang="ru-RU" sz="1600" dirty="0" err="1" smtClean="0"/>
              <a:t>т.ч</a:t>
            </a:r>
            <a:r>
              <a:rPr lang="ru-RU" sz="1600" dirty="0" smtClean="0"/>
              <a:t>.:</a:t>
            </a:r>
            <a:endParaRPr lang="ru-RU" sz="16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600" b="0" dirty="0" smtClean="0"/>
              <a:t>проводить </a:t>
            </a:r>
            <a:r>
              <a:rPr lang="ru-RU" sz="1600" b="0" dirty="0"/>
              <a:t>аудиторские проверки в соответствии с программами аудиторских проверок, </a:t>
            </a:r>
            <a:r>
              <a:rPr lang="ru-RU" sz="1600" b="0" dirty="0">
                <a:solidFill>
                  <a:srgbClr val="C00000"/>
                </a:solidFill>
              </a:rPr>
              <a:t>в том числе аудиторскую проверку достоверности бюджетной отчетности получателя бюджетных средств, сформированной главным администратором бюджетных средств, администратором бюджетных средств,  с применением </a:t>
            </a:r>
            <a:r>
              <a:rPr lang="ru-RU" sz="1600" b="0" dirty="0" smtClean="0">
                <a:solidFill>
                  <a:srgbClr val="C00000"/>
                </a:solidFill>
              </a:rPr>
              <a:t>риск-ориентированного </a:t>
            </a:r>
            <a:r>
              <a:rPr lang="ru-RU" sz="1600" b="0" dirty="0">
                <a:solidFill>
                  <a:srgbClr val="C00000"/>
                </a:solidFill>
              </a:rPr>
              <a:t>подхода по определению проверяемых данных и используемых в отношении них методов аудита, а также соблюдения главным администратором бюджетных средств порядка формирования сводной бюджетной отчетности</a:t>
            </a:r>
            <a:r>
              <a:rPr lang="ru-RU" sz="1600" b="0" dirty="0"/>
              <a:t>;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600" b="0" dirty="0"/>
              <a:t>в) знакомить руководителя или уполномоченное должностное лицо объекта аудита с программой аудиторской проверки, </a:t>
            </a:r>
            <a:r>
              <a:rPr lang="ru-RU" sz="1600" b="0" dirty="0" smtClean="0"/>
              <a:t>с </a:t>
            </a:r>
            <a:r>
              <a:rPr lang="ru-RU" sz="1600" b="0" dirty="0"/>
              <a:t>результатом аудиторской проверки;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600" b="0" dirty="0"/>
              <a:t>г) не допускать к проведению аудиторских проверок должностных лиц субъекта </a:t>
            </a:r>
            <a:r>
              <a:rPr lang="ru-RU" sz="1600" b="0" dirty="0" smtClean="0"/>
              <a:t>ВФА, </a:t>
            </a:r>
            <a:r>
              <a:rPr lang="ru-RU" sz="1600" b="0" dirty="0"/>
              <a:t>которые в период, подлежащий аудиторской проверке, организовывали и выполняли внутренние бюджетные процедуры</a:t>
            </a:r>
            <a:endParaRPr lang="ru-RU" sz="1600" b="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22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390790C-28AD-4057-B5AE-EE6E851BBDA6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149229" y="311150"/>
            <a:ext cx="89947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2"/>
                </a:solidFill>
                <a:latin typeface="Arial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9pPr>
          </a:lstStyle>
          <a:p>
            <a:pPr algn="ctr"/>
            <a:r>
              <a:rPr lang="ru-RU" altLang="ru-RU" sz="2000" b="1" dirty="0" smtClean="0">
                <a:solidFill>
                  <a:srgbClr val="00602B"/>
                </a:solidFill>
                <a:latin typeface="Arial Narrow" panose="020B0606020202030204" pitchFamily="34" charset="0"/>
              </a:rPr>
              <a:t>Распределение полномочий по внутриведомственному финансовому контролю и аудиту </a:t>
            </a:r>
            <a:endParaRPr lang="ru-RU" altLang="ru-RU" sz="2000" b="1" dirty="0" smtClean="0">
              <a:solidFill>
                <a:srgbClr val="424456"/>
              </a:solidFill>
              <a:latin typeface="Arial Narrow" panose="020B0606020202030204" pitchFamily="34" charset="0"/>
            </a:endParaRPr>
          </a:p>
        </p:txBody>
      </p:sp>
      <p:sp>
        <p:nvSpPr>
          <p:cNvPr id="19" name="Номер слайда 1"/>
          <p:cNvSpPr txBox="1">
            <a:spLocks/>
          </p:cNvSpPr>
          <p:nvPr/>
        </p:nvSpPr>
        <p:spPr>
          <a:xfrm>
            <a:off x="7342189" y="1588"/>
            <a:ext cx="1593850" cy="309562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lang="ru-RU" kern="1200">
                <a:solidFill>
                  <a:prstClr val="white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DC717181-208C-4A68-BF28-C689D36881CE}" type="slidenum">
              <a:rPr smtClean="0"/>
              <a:pPr>
                <a:defRPr/>
              </a:pPr>
              <a:t>3</a:t>
            </a:fld>
            <a:endParaRPr dirty="0"/>
          </a:p>
        </p:txBody>
      </p:sp>
      <p:graphicFrame>
        <p:nvGraphicFramePr>
          <p:cNvPr id="16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87659355"/>
              </p:ext>
            </p:extLst>
          </p:nvPr>
        </p:nvGraphicFramePr>
        <p:xfrm>
          <a:off x="95254" y="952500"/>
          <a:ext cx="8943976" cy="58978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381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433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433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763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2286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Контроль учредителя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ru-RU" sz="1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ГРБСа</a:t>
                      </a:r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023" marR="87023" marT="45715" marB="4571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ВФК</a:t>
                      </a:r>
                      <a:r>
                        <a:rPr lang="ru-RU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 ВФА в системе ГРБС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023" marR="87023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Ведомственный</a:t>
                      </a:r>
                    </a:p>
                    <a:p>
                      <a:pPr algn="ctr"/>
                      <a:r>
                        <a:rPr lang="ru-RU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контроль в сфере закупок  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023" marR="87023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Внутренний контроль в учреждении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(402-ФЗ)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023" marR="87023" marT="45715" marB="4571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4938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ГРБС – Учредитель</a:t>
                      </a:r>
                      <a:endParaRPr lang="ru-RU" sz="1400" b="1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023" marR="87023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ГРБС (ГАД, ГАИФ), РБС, ПБС</a:t>
                      </a:r>
                      <a:r>
                        <a:rPr lang="ru-RU" sz="14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(АД, АИФ)</a:t>
                      </a:r>
                      <a:endParaRPr lang="ru-RU" sz="14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023" marR="87023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ГРБС </a:t>
                      </a:r>
                    </a:p>
                  </a:txBody>
                  <a:tcPr marL="87023" marR="87023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Подведомственные</a:t>
                      </a:r>
                    </a:p>
                    <a:p>
                      <a:pPr algn="ctr"/>
                      <a:r>
                        <a:rPr lang="ru-RU" sz="1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учреждения</a:t>
                      </a:r>
                    </a:p>
                  </a:txBody>
                  <a:tcPr marL="87023" marR="87023" marT="45715" marB="4571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21225">
                <a:tc>
                  <a:txBody>
                    <a:bodyPr/>
                    <a:lstStyle/>
                    <a:p>
                      <a:pPr marL="0" indent="0" algn="l">
                        <a:buFont typeface="Arial" pitchFamily="34" charset="0"/>
                        <a:buNone/>
                      </a:pPr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Контроль за</a:t>
                      </a:r>
                      <a:r>
                        <a:rPr lang="ru-RU" sz="14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выполнением</a:t>
                      </a:r>
                      <a:r>
                        <a:rPr lang="ru-RU" sz="1400" kern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400" kern="1200" baseline="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госзаданий</a:t>
                      </a:r>
                      <a:r>
                        <a:rPr lang="ru-RU" sz="1400" kern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субсидиями, законодательства в сфере управления госимуществом, иных НПА</a:t>
                      </a:r>
                      <a:r>
                        <a:rPr lang="en-US" sz="1400" kern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;</a:t>
                      </a:r>
                      <a:endParaRPr lang="ru-RU" sz="1400" kern="1200" baseline="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indent="0" algn="l">
                        <a:buFont typeface="Arial" pitchFamily="34" charset="0"/>
                        <a:buNone/>
                      </a:pPr>
                      <a:r>
                        <a:rPr lang="ru-RU" sz="1400" kern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Обеспечение качества </a:t>
                      </a:r>
                      <a:r>
                        <a:rPr lang="ru-RU" sz="1400" kern="1200" baseline="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финменеджмента</a:t>
                      </a:r>
                      <a:r>
                        <a:rPr lang="ru-RU" sz="1400" kern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его учреждений </a:t>
                      </a:r>
                      <a:r>
                        <a:rPr lang="ru-RU" sz="1400" b="1" kern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(мониторинг)</a:t>
                      </a:r>
                      <a:endParaRPr lang="ru-RU" sz="1400" b="1" kern="120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023" marR="87023" marT="45715" marB="45715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Контроль за выполнением внутренних</a:t>
                      </a:r>
                      <a:r>
                        <a:rPr lang="ru-RU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бюджетных процедур самим ГРБС и его ПБС  </a:t>
                      </a:r>
                    </a:p>
                    <a:p>
                      <a:pPr algn="l"/>
                      <a:endParaRPr lang="ru-RU" sz="140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r>
                        <a:rPr lang="ru-RU" sz="14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Оценка надежности</a:t>
                      </a:r>
                    </a:p>
                    <a:p>
                      <a:pPr algn="l"/>
                      <a:r>
                        <a:rPr lang="ru-RU" sz="14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ВФК</a:t>
                      </a:r>
                      <a:r>
                        <a:rPr lang="ru-RU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достоверности бюджетной отчетности</a:t>
                      </a:r>
                    </a:p>
                    <a:p>
                      <a:pPr algn="l"/>
                      <a:endParaRPr lang="ru-RU" sz="8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023" marR="87023" marT="45715" marB="45715"/>
                </a:tc>
                <a:tc>
                  <a:txBody>
                    <a:bodyPr/>
                    <a:lstStyle/>
                    <a:p>
                      <a:pPr marL="0" indent="0" algn="l">
                        <a:buFont typeface="Arial" pitchFamily="34" charset="0"/>
                        <a:buNone/>
                      </a:pPr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Контроль за</a:t>
                      </a:r>
                      <a:r>
                        <a:rPr lang="ru-RU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соблюдением законодательства в сфере закупок в отношении подведомственных заказчиков</a:t>
                      </a:r>
                      <a:endParaRPr lang="ru-RU" sz="14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023" marR="87023" marT="45715" marB="45715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Самоконтроль, направленный на упреждение  нарушений (выявление системных недостатков,</a:t>
                      </a:r>
                      <a:r>
                        <a:rPr lang="ru-RU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влекущих нарушения</a:t>
                      </a:r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), оперативное устранение нарушений</a:t>
                      </a:r>
                    </a:p>
                  </a:txBody>
                  <a:tcPr marL="87023" marR="87023" marT="45715" marB="4571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01749">
                <a:tc>
                  <a:txBody>
                    <a:bodyPr/>
                    <a:lstStyle/>
                    <a:p>
                      <a:pPr marL="0" indent="0" algn="l">
                        <a:buFont typeface="Arial" pitchFamily="34" charset="0"/>
                        <a:buNone/>
                      </a:pPr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Привлечение к дисциплинарной и финансовой  ответственности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023" marR="87023" marT="45715" marB="45715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Рекомендации по повышению надежности</a:t>
                      </a:r>
                      <a:r>
                        <a:rPr lang="ru-RU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ВФК, эффективности бюджетных расходов</a:t>
                      </a:r>
                      <a:endParaRPr lang="ru-RU" sz="14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ru-RU" sz="14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Передача материалов в компетентные органы в случае обнаружения признаков</a:t>
                      </a:r>
                      <a:r>
                        <a:rPr lang="ru-RU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КоАП и УК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023" marR="87023" marT="45715" marB="45715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Планы</a:t>
                      </a:r>
                      <a:r>
                        <a:rPr lang="ru-RU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 мониторинг устранения нарушений в сфере закупок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ru-RU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ru-RU" sz="14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ru-RU" sz="14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ru-RU" sz="14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Передача материалов в компетентные органы в случае обнаружения признаков КоАП и УК</a:t>
                      </a:r>
                    </a:p>
                  </a:txBody>
                  <a:tcPr marL="87023" marR="87023" marT="45715" marB="45715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Дисциплинарная</a:t>
                      </a:r>
                      <a:r>
                        <a:rPr lang="ru-RU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ответственность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023" marR="87023" marT="45715" marB="4571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6887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7101" y="45373"/>
            <a:ext cx="8358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u="sng" dirty="0" smtClean="0">
                <a:solidFill>
                  <a:srgbClr val="0448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ОСУЩЕСТВЛЕНИЕ ВНУТРЕННЕГО ФИНАНСОВГО АУДИТА В  МИНИСТЕРСТВЕ В 2018 ГОДУ   </a:t>
            </a:r>
            <a:endParaRPr lang="ru-RU" sz="1400" b="1" u="sng" dirty="0">
              <a:solidFill>
                <a:srgbClr val="04482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68885" y="1100941"/>
            <a:ext cx="4837599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44824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учетом положений постановления </a:t>
            </a:r>
            <a:r>
              <a:rPr lang="ru-RU" sz="1200" b="1" dirty="0">
                <a:solidFill>
                  <a:srgbClr val="044824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Правительства </a:t>
            </a:r>
            <a:r>
              <a:rPr lang="ru-RU" sz="1200" b="1" dirty="0" smtClean="0">
                <a:solidFill>
                  <a:srgbClr val="044824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РФ № 193 и Указа </a:t>
            </a:r>
            <a:r>
              <a:rPr lang="ru-RU" sz="1200" b="1" dirty="0">
                <a:solidFill>
                  <a:srgbClr val="044824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Президента РФ </a:t>
            </a:r>
            <a:r>
              <a:rPr lang="ru-RU" sz="1200" b="1" dirty="0" smtClean="0">
                <a:solidFill>
                  <a:srgbClr val="044824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№ 1574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36888" y="2458801"/>
            <a:ext cx="1792281" cy="307777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Министр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70292" y="4187292"/>
            <a:ext cx="1296144" cy="600164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Внутренний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</a:t>
            </a:r>
            <a:endParaRPr lang="ru-RU" sz="1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аудит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036886" y="2973595"/>
            <a:ext cx="1806229" cy="276999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 ВФА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7255396" y="3405745"/>
            <a:ext cx="1812170" cy="1477328"/>
          </a:xfrm>
          <a:prstGeom prst="rect">
            <a:avLst/>
          </a:prstGeom>
          <a:ln w="9525"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Отдел анализа качества финансового менеджмента в МФ и подведомственных государственных учреждениях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0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(планируемое переименование Отдела внутреннего финансового аудита)</a:t>
            </a:r>
          </a:p>
        </p:txBody>
      </p:sp>
      <p:cxnSp>
        <p:nvCxnSpPr>
          <p:cNvPr id="65" name="Прямая со стрелкой 64"/>
          <p:cNvCxnSpPr/>
          <p:nvPr/>
        </p:nvCxnSpPr>
        <p:spPr>
          <a:xfrm flipV="1">
            <a:off x="5868185" y="2766496"/>
            <a:ext cx="1" cy="20895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1" name="Овал 70"/>
          <p:cNvSpPr/>
          <p:nvPr/>
        </p:nvSpPr>
        <p:spPr>
          <a:xfrm>
            <a:off x="7347907" y="2768145"/>
            <a:ext cx="1610802" cy="547052"/>
          </a:xfrm>
          <a:prstGeom prst="ellipse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05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Уполномоченное лицо</a:t>
            </a:r>
            <a:endParaRPr lang="ru-RU" sz="1050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5" name="Прямая со стрелкой 74"/>
          <p:cNvCxnSpPr/>
          <p:nvPr/>
        </p:nvCxnSpPr>
        <p:spPr>
          <a:xfrm flipH="1">
            <a:off x="6566477" y="4437112"/>
            <a:ext cx="662947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2" name="Полилиния 101"/>
          <p:cNvSpPr/>
          <p:nvPr/>
        </p:nvSpPr>
        <p:spPr>
          <a:xfrm>
            <a:off x="8642462" y="3204"/>
            <a:ext cx="500034" cy="642966"/>
          </a:xfrm>
          <a:custGeom>
            <a:avLst/>
            <a:gdLst>
              <a:gd name="connsiteX0" fmla="*/ 0 w 500034"/>
              <a:gd name="connsiteY0" fmla="*/ 0 h 500066"/>
              <a:gd name="connsiteX1" fmla="*/ 500034 w 500034"/>
              <a:gd name="connsiteY1" fmla="*/ 0 h 500066"/>
              <a:gd name="connsiteX2" fmla="*/ 500034 w 500034"/>
              <a:gd name="connsiteY2" fmla="*/ 500066 h 500066"/>
              <a:gd name="connsiteX3" fmla="*/ 0 w 500034"/>
              <a:gd name="connsiteY3" fmla="*/ 500066 h 500066"/>
              <a:gd name="connsiteX4" fmla="*/ 0 w 500034"/>
              <a:gd name="connsiteY4" fmla="*/ 0 h 500066"/>
              <a:gd name="connsiteX0" fmla="*/ 0 w 500034"/>
              <a:gd name="connsiteY0" fmla="*/ 142900 h 642966"/>
              <a:gd name="connsiteX1" fmla="*/ 500034 w 500034"/>
              <a:gd name="connsiteY1" fmla="*/ 0 h 642966"/>
              <a:gd name="connsiteX2" fmla="*/ 500034 w 500034"/>
              <a:gd name="connsiteY2" fmla="*/ 642966 h 642966"/>
              <a:gd name="connsiteX3" fmla="*/ 0 w 500034"/>
              <a:gd name="connsiteY3" fmla="*/ 642966 h 642966"/>
              <a:gd name="connsiteX4" fmla="*/ 0 w 500034"/>
              <a:gd name="connsiteY4" fmla="*/ 142900 h 642966"/>
              <a:gd name="connsiteX0" fmla="*/ 0 w 500034"/>
              <a:gd name="connsiteY0" fmla="*/ 142900 h 642966"/>
              <a:gd name="connsiteX1" fmla="*/ 500034 w 500034"/>
              <a:gd name="connsiteY1" fmla="*/ 0 h 642966"/>
              <a:gd name="connsiteX2" fmla="*/ 500034 w 500034"/>
              <a:gd name="connsiteY2" fmla="*/ 500066 h 642966"/>
              <a:gd name="connsiteX3" fmla="*/ 0 w 500034"/>
              <a:gd name="connsiteY3" fmla="*/ 642966 h 642966"/>
              <a:gd name="connsiteX4" fmla="*/ 0 w 500034"/>
              <a:gd name="connsiteY4" fmla="*/ 142900 h 642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034" h="642966">
                <a:moveTo>
                  <a:pt x="0" y="142900"/>
                </a:moveTo>
                <a:lnTo>
                  <a:pt x="500034" y="0"/>
                </a:lnTo>
                <a:lnTo>
                  <a:pt x="500034" y="500066"/>
                </a:lnTo>
                <a:lnTo>
                  <a:pt x="0" y="642966"/>
                </a:lnTo>
                <a:lnTo>
                  <a:pt x="0" y="142900"/>
                </a:lnTo>
                <a:close/>
              </a:path>
            </a:pathLst>
          </a:custGeom>
          <a:solidFill>
            <a:srgbClr val="077A3E">
              <a:alpha val="6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8" name="Равно 7"/>
          <p:cNvSpPr/>
          <p:nvPr/>
        </p:nvSpPr>
        <p:spPr>
          <a:xfrm>
            <a:off x="6829167" y="2975450"/>
            <a:ext cx="433010" cy="225356"/>
          </a:xfrm>
          <a:prstGeom prst="mathEqua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53969" y="2060913"/>
            <a:ext cx="4032298" cy="27699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</a:t>
            </a:r>
            <a:r>
              <a:rPr lang="ru-RU" sz="1200" i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организационной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независимости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0" y="1749261"/>
            <a:ext cx="9144000" cy="23628"/>
          </a:xfrm>
          <a:prstGeom prst="line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H="1" flipV="1">
            <a:off x="4306407" y="985096"/>
            <a:ext cx="21558" cy="5829164"/>
          </a:xfrm>
          <a:prstGeom prst="line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2" name="Прямоугольник 31"/>
          <p:cNvSpPr/>
          <p:nvPr/>
        </p:nvSpPr>
        <p:spPr>
          <a:xfrm>
            <a:off x="206327" y="1256900"/>
            <a:ext cx="410007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44824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действующая с 01.04.2017 по 01.01.2018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73845" y="2060800"/>
            <a:ext cx="4032298" cy="27699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</a:t>
            </a:r>
            <a:r>
              <a:rPr lang="ru-RU" sz="1200" i="1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функциональной</a:t>
            </a:r>
            <a:r>
              <a:rPr lang="ru-RU" sz="12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независимости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51520" y="2496650"/>
            <a:ext cx="1792281" cy="307777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Министр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9" name="Прямая со стрелкой 38"/>
          <p:cNvCxnSpPr/>
          <p:nvPr/>
        </p:nvCxnSpPr>
        <p:spPr>
          <a:xfrm flipV="1">
            <a:off x="989296" y="2796966"/>
            <a:ext cx="9161" cy="2070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220449" y="3530477"/>
            <a:ext cx="1799254" cy="276999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 ВФА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51526" y="3004104"/>
            <a:ext cx="1938469" cy="276999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методологии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7" name="Прямая со стрелкой 46"/>
          <p:cNvCxnSpPr/>
          <p:nvPr/>
        </p:nvCxnSpPr>
        <p:spPr>
          <a:xfrm flipV="1">
            <a:off x="989296" y="3281021"/>
            <a:ext cx="0" cy="2494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8" name="Равно 47"/>
          <p:cNvSpPr/>
          <p:nvPr/>
        </p:nvSpPr>
        <p:spPr>
          <a:xfrm>
            <a:off x="2010217" y="3512323"/>
            <a:ext cx="433010" cy="225356"/>
          </a:xfrm>
          <a:prstGeom prst="mathEqua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523687" y="3468913"/>
            <a:ext cx="1648710" cy="400110"/>
          </a:xfrm>
          <a:prstGeom prst="rect">
            <a:avLst/>
          </a:prstGeom>
          <a:ln w="9525"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0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Отдел внутреннего финансового </a:t>
            </a:r>
            <a:r>
              <a:rPr lang="ru-RU" sz="10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аудита</a:t>
            </a:r>
            <a:endParaRPr lang="ru-RU" sz="1000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0" name="Прямая со стрелкой 49"/>
          <p:cNvCxnSpPr/>
          <p:nvPr/>
        </p:nvCxnSpPr>
        <p:spPr>
          <a:xfrm>
            <a:off x="961783" y="3807468"/>
            <a:ext cx="6107" cy="21983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206326" y="4043569"/>
            <a:ext cx="2778904" cy="430887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Внутренний </a:t>
            </a:r>
            <a:r>
              <a:rPr lang="ru-RU" sz="105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</a:t>
            </a:r>
            <a:endParaRPr lang="ru-RU" sz="105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аудит</a:t>
            </a:r>
          </a:p>
        </p:txBody>
      </p:sp>
      <p:cxnSp>
        <p:nvCxnSpPr>
          <p:cNvPr id="55" name="Прямая со стрелкой 54"/>
          <p:cNvCxnSpPr/>
          <p:nvPr/>
        </p:nvCxnSpPr>
        <p:spPr>
          <a:xfrm>
            <a:off x="251524" y="4666300"/>
            <a:ext cx="9161" cy="25307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/>
          <p:nvPr/>
        </p:nvCxnSpPr>
        <p:spPr>
          <a:xfrm>
            <a:off x="899592" y="5556411"/>
            <a:ext cx="0" cy="24406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flipV="1">
            <a:off x="242676" y="4660918"/>
            <a:ext cx="3350232" cy="408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flipV="1">
            <a:off x="1600355" y="4474388"/>
            <a:ext cx="0" cy="17056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0" name="Левая фигурная скобка 69"/>
          <p:cNvSpPr/>
          <p:nvPr/>
        </p:nvSpPr>
        <p:spPr>
          <a:xfrm rot="16200000">
            <a:off x="1877358" y="4702864"/>
            <a:ext cx="265718" cy="3260210"/>
          </a:xfrm>
          <a:prstGeom prst="leftBrace">
            <a:avLst>
              <a:gd name="adj1" fmla="val 8333"/>
              <a:gd name="adj2" fmla="val 51076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1405411" y="6523057"/>
            <a:ext cx="1228584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05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объекты ВФА</a:t>
            </a:r>
            <a:endParaRPr lang="ru-RU" sz="1050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695893" y="353850"/>
            <a:ext cx="72210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srgbClr val="044824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Организационная </a:t>
            </a:r>
            <a:r>
              <a:rPr lang="ru-RU" sz="1600" dirty="0" smtClean="0">
                <a:solidFill>
                  <a:srgbClr val="044824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схема при принятии </a:t>
            </a:r>
            <a:r>
              <a:rPr lang="ru-RU" sz="1600" dirty="0">
                <a:solidFill>
                  <a:srgbClr val="044824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изменений в постановление Правительства РФ </a:t>
            </a:r>
            <a:r>
              <a:rPr lang="ru-RU" sz="1600" dirty="0" smtClean="0">
                <a:solidFill>
                  <a:srgbClr val="044824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№ </a:t>
            </a:r>
            <a:r>
              <a:rPr lang="ru-RU" sz="1600" dirty="0">
                <a:solidFill>
                  <a:srgbClr val="044824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193</a:t>
            </a:r>
          </a:p>
        </p:txBody>
      </p:sp>
      <p:cxnSp>
        <p:nvCxnSpPr>
          <p:cNvPr id="77" name="Прямая соединительная линия 76"/>
          <p:cNvCxnSpPr/>
          <p:nvPr/>
        </p:nvCxnSpPr>
        <p:spPr>
          <a:xfrm>
            <a:off x="-36018" y="982612"/>
            <a:ext cx="9142496" cy="2485"/>
          </a:xfrm>
          <a:prstGeom prst="line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H="1">
            <a:off x="5864028" y="3281021"/>
            <a:ext cx="1942" cy="89123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>
            <a:off x="5871397" y="3291029"/>
            <a:ext cx="1279630" cy="9045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7249325" y="4850116"/>
            <a:ext cx="1812170" cy="246221"/>
          </a:xfrm>
          <a:prstGeom prst="rect">
            <a:avLst/>
          </a:prstGeom>
          <a:ln w="9525"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ДБМ и ФО</a:t>
            </a:r>
            <a:endParaRPr lang="ru-RU" sz="1000" i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9" name="Прямая со стрелкой 58"/>
          <p:cNvCxnSpPr/>
          <p:nvPr/>
        </p:nvCxnSpPr>
        <p:spPr>
          <a:xfrm>
            <a:off x="1595776" y="4663871"/>
            <a:ext cx="9161" cy="25307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>
            <a:off x="3588328" y="4660918"/>
            <a:ext cx="9161" cy="25307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1" name="Прямоугольник 60"/>
          <p:cNvSpPr/>
          <p:nvPr/>
        </p:nvSpPr>
        <p:spPr>
          <a:xfrm>
            <a:off x="3000838" y="4923540"/>
            <a:ext cx="1224136" cy="483565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1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эффективность расходов</a:t>
            </a:r>
            <a:endParaRPr lang="ru-RU" sz="1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1147660" y="4920181"/>
            <a:ext cx="1484572" cy="483565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1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бюджетная отчетность</a:t>
            </a:r>
            <a:endParaRPr lang="ru-RU" sz="1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74464" y="4920181"/>
            <a:ext cx="923993" cy="483565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1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ВФК </a:t>
            </a:r>
            <a:endParaRPr lang="ru-RU" sz="1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6" name="Прямая со стрелкой 65"/>
          <p:cNvCxnSpPr/>
          <p:nvPr/>
        </p:nvCxnSpPr>
        <p:spPr>
          <a:xfrm flipV="1">
            <a:off x="395076" y="5407105"/>
            <a:ext cx="0" cy="151375"/>
          </a:xfrm>
          <a:prstGeom prst="straightConnector1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 flipV="1">
            <a:off x="395076" y="5549035"/>
            <a:ext cx="3350232" cy="408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/>
          <p:nvPr/>
        </p:nvCxnSpPr>
        <p:spPr>
          <a:xfrm flipV="1">
            <a:off x="3745308" y="5394203"/>
            <a:ext cx="0" cy="151375"/>
          </a:xfrm>
          <a:prstGeom prst="straightConnector1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8" name="Прямая со стрелкой 77"/>
          <p:cNvCxnSpPr/>
          <p:nvPr/>
        </p:nvCxnSpPr>
        <p:spPr>
          <a:xfrm flipV="1">
            <a:off x="1624868" y="5407104"/>
            <a:ext cx="0" cy="151375"/>
          </a:xfrm>
          <a:prstGeom prst="straightConnector1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0" name="Прямая со стрелкой 79"/>
          <p:cNvCxnSpPr/>
          <p:nvPr/>
        </p:nvCxnSpPr>
        <p:spPr>
          <a:xfrm>
            <a:off x="3203848" y="5561959"/>
            <a:ext cx="0" cy="17040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6" name="Стрелка вправо с вырезом 35"/>
          <p:cNvSpPr/>
          <p:nvPr/>
        </p:nvSpPr>
        <p:spPr>
          <a:xfrm>
            <a:off x="3975109" y="3995340"/>
            <a:ext cx="1058530" cy="564332"/>
          </a:xfrm>
          <a:prstGeom prst="notched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/>
              </a:solidFill>
            </a:endParaRPr>
          </a:p>
        </p:txBody>
      </p:sp>
      <p:cxnSp>
        <p:nvCxnSpPr>
          <p:cNvPr id="103" name="Прямая со стрелкой 102"/>
          <p:cNvCxnSpPr/>
          <p:nvPr/>
        </p:nvCxnSpPr>
        <p:spPr>
          <a:xfrm>
            <a:off x="6521548" y="6021851"/>
            <a:ext cx="0" cy="17825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6" name="Левая фигурная скобка 105"/>
          <p:cNvSpPr/>
          <p:nvPr/>
        </p:nvSpPr>
        <p:spPr>
          <a:xfrm rot="16200000">
            <a:off x="6488334" y="5853245"/>
            <a:ext cx="66428" cy="1481259"/>
          </a:xfrm>
          <a:prstGeom prst="leftBrace">
            <a:avLst>
              <a:gd name="adj1" fmla="val 8333"/>
              <a:gd name="adj2" fmla="val 51076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09" name="Прямоугольник 108"/>
          <p:cNvSpPr/>
          <p:nvPr/>
        </p:nvSpPr>
        <p:spPr>
          <a:xfrm>
            <a:off x="4498650" y="5389995"/>
            <a:ext cx="771642" cy="458805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05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ВФК </a:t>
            </a:r>
            <a:endParaRPr lang="ru-RU" sz="105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0" name="Прямая со стрелкой 109"/>
          <p:cNvCxnSpPr/>
          <p:nvPr/>
        </p:nvCxnSpPr>
        <p:spPr>
          <a:xfrm flipV="1">
            <a:off x="4752059" y="5846724"/>
            <a:ext cx="0" cy="151375"/>
          </a:xfrm>
          <a:prstGeom prst="straightConnector1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1" name="Прямая соединительная линия 110"/>
          <p:cNvCxnSpPr/>
          <p:nvPr/>
        </p:nvCxnSpPr>
        <p:spPr>
          <a:xfrm flipV="1">
            <a:off x="4752100" y="5992186"/>
            <a:ext cx="3996405" cy="951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2" name="Прямая со стрелкой 111"/>
          <p:cNvCxnSpPr/>
          <p:nvPr/>
        </p:nvCxnSpPr>
        <p:spPr>
          <a:xfrm flipV="1">
            <a:off x="7155471" y="5848718"/>
            <a:ext cx="3438" cy="143386"/>
          </a:xfrm>
          <a:prstGeom prst="straightConnector1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4" name="Прямоугольник 103"/>
          <p:cNvSpPr/>
          <p:nvPr/>
        </p:nvSpPr>
        <p:spPr>
          <a:xfrm>
            <a:off x="5792875" y="6200191"/>
            <a:ext cx="1515359" cy="369515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05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Департаменты Министерства </a:t>
            </a:r>
          </a:p>
        </p:txBody>
      </p:sp>
      <p:sp>
        <p:nvSpPr>
          <p:cNvPr id="115" name="Прямоугольник 114"/>
          <p:cNvSpPr/>
          <p:nvPr/>
        </p:nvSpPr>
        <p:spPr>
          <a:xfrm>
            <a:off x="5918364" y="6593793"/>
            <a:ext cx="1228584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05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объекты ВФА</a:t>
            </a:r>
            <a:endParaRPr lang="ru-RU" sz="1050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6" name="Прямая со стрелкой 115"/>
          <p:cNvCxnSpPr/>
          <p:nvPr/>
        </p:nvCxnSpPr>
        <p:spPr>
          <a:xfrm flipV="1">
            <a:off x="8745027" y="5842167"/>
            <a:ext cx="3438" cy="143386"/>
          </a:xfrm>
          <a:prstGeom prst="straightConnector1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7" name="Прямоугольник 116"/>
          <p:cNvSpPr/>
          <p:nvPr/>
        </p:nvSpPr>
        <p:spPr>
          <a:xfrm>
            <a:off x="7929502" y="5426264"/>
            <a:ext cx="1201895" cy="453480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05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эффективность расходов</a:t>
            </a:r>
            <a:endParaRPr lang="ru-RU" sz="105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2710698" y="5756317"/>
            <a:ext cx="1184146" cy="483565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05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ФКУ</a:t>
            </a:r>
            <a:endParaRPr lang="ru-RU" sz="105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89592" y="5870367"/>
            <a:ext cx="1515359" cy="369515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05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Департаменты Министерства </a:t>
            </a:r>
          </a:p>
        </p:txBody>
      </p:sp>
      <p:cxnSp>
        <p:nvCxnSpPr>
          <p:cNvPr id="74" name="Прямая соединительная линия 73"/>
          <p:cNvCxnSpPr/>
          <p:nvPr/>
        </p:nvCxnSpPr>
        <p:spPr>
          <a:xfrm>
            <a:off x="4752100" y="5189285"/>
            <a:ext cx="3996405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7" name="Прямоугольник 106"/>
          <p:cNvSpPr/>
          <p:nvPr/>
        </p:nvSpPr>
        <p:spPr>
          <a:xfrm>
            <a:off x="6566436" y="5389995"/>
            <a:ext cx="1184942" cy="514329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05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эффективность ФМ</a:t>
            </a:r>
            <a:endParaRPr lang="ru-RU" sz="105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5" name="Прямая со стрелкой 84"/>
          <p:cNvCxnSpPr/>
          <p:nvPr/>
        </p:nvCxnSpPr>
        <p:spPr>
          <a:xfrm flipV="1">
            <a:off x="5895697" y="5784923"/>
            <a:ext cx="0" cy="200630"/>
          </a:xfrm>
          <a:prstGeom prst="straightConnector1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8" name="Прямоугольник 107"/>
          <p:cNvSpPr/>
          <p:nvPr/>
        </p:nvSpPr>
        <p:spPr>
          <a:xfrm>
            <a:off x="5387216" y="5396333"/>
            <a:ext cx="1099132" cy="470363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05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бюджетная отчетность</a:t>
            </a:r>
            <a:endParaRPr lang="ru-RU" sz="105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6" name="Прямая со стрелкой 85"/>
          <p:cNvCxnSpPr/>
          <p:nvPr/>
        </p:nvCxnSpPr>
        <p:spPr>
          <a:xfrm>
            <a:off x="4752059" y="5189285"/>
            <a:ext cx="0" cy="20062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7" name="Прямая со стрелкой 86"/>
          <p:cNvCxnSpPr/>
          <p:nvPr/>
        </p:nvCxnSpPr>
        <p:spPr>
          <a:xfrm flipV="1">
            <a:off x="5864034" y="4792920"/>
            <a:ext cx="4117" cy="396447"/>
          </a:xfrm>
          <a:prstGeom prst="straightConnector1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1" name="Прямая со стрелкой 90"/>
          <p:cNvCxnSpPr/>
          <p:nvPr/>
        </p:nvCxnSpPr>
        <p:spPr>
          <a:xfrm>
            <a:off x="5864028" y="5193493"/>
            <a:ext cx="0" cy="20062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2" name="Прямая со стрелкой 91"/>
          <p:cNvCxnSpPr/>
          <p:nvPr/>
        </p:nvCxnSpPr>
        <p:spPr>
          <a:xfrm>
            <a:off x="7229383" y="5206394"/>
            <a:ext cx="0" cy="20062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3" name="Прямая со стрелкой 92"/>
          <p:cNvCxnSpPr/>
          <p:nvPr/>
        </p:nvCxnSpPr>
        <p:spPr>
          <a:xfrm>
            <a:off x="8745026" y="5193524"/>
            <a:ext cx="0" cy="20062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9" name="Номер слайда 1"/>
          <p:cNvSpPr txBox="1">
            <a:spLocks/>
          </p:cNvSpPr>
          <p:nvPr/>
        </p:nvSpPr>
        <p:spPr>
          <a:xfrm>
            <a:off x="7550150" y="169906"/>
            <a:ext cx="1593850" cy="309562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lang="ru-RU" kern="1200">
                <a:solidFill>
                  <a:prstClr val="white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DC717181-208C-4A68-BF28-C689D36881CE}" type="slidenum">
              <a:rPr smtClean="0"/>
              <a:pPr>
                <a:defRPr/>
              </a:pPr>
              <a:t>30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29464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C948A7D-6C52-4157-BEA1-1B3B6891AEA4}" type="slidenum">
              <a:rPr lang="ru-RU" smtClean="0"/>
              <a:pPr>
                <a:defRPr/>
              </a:pPr>
              <a:t>31</a:t>
            </a:fld>
            <a:endParaRPr lang="ru-RU" dirty="0"/>
          </a:p>
        </p:txBody>
      </p:sp>
      <p:sp>
        <p:nvSpPr>
          <p:cNvPr id="3" name="Rectangle 4"/>
          <p:cNvSpPr txBox="1">
            <a:spLocks noChangeArrowheads="1"/>
          </p:cNvSpPr>
          <p:nvPr/>
        </p:nvSpPr>
        <p:spPr bwMode="auto">
          <a:xfrm>
            <a:off x="149229" y="443211"/>
            <a:ext cx="89947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2"/>
                </a:solidFill>
                <a:latin typeface="Arial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9pPr>
          </a:lstStyle>
          <a:p>
            <a:pPr algn="ctr"/>
            <a:r>
              <a:rPr lang="ru-RU" altLang="ru-RU" sz="2400" b="1" dirty="0" smtClean="0">
                <a:solidFill>
                  <a:srgbClr val="00602B"/>
                </a:solidFill>
                <a:latin typeface="Arial Narrow" panose="020B0606020202030204" pitchFamily="34" charset="0"/>
              </a:rPr>
              <a:t>Этапы проведения внутреннего аудита бюджетной </a:t>
            </a:r>
          </a:p>
          <a:p>
            <a:pPr algn="ctr"/>
            <a:r>
              <a:rPr lang="ru-RU" altLang="ru-RU" sz="2400" b="1" dirty="0" smtClean="0">
                <a:solidFill>
                  <a:srgbClr val="00602B"/>
                </a:solidFill>
                <a:latin typeface="Arial Narrow" panose="020B0606020202030204" pitchFamily="34" charset="0"/>
              </a:rPr>
              <a:t>отчетности</a:t>
            </a:r>
            <a:endParaRPr lang="ru-RU" altLang="ru-RU" sz="2400" b="1" dirty="0">
              <a:solidFill>
                <a:srgbClr val="424456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2392" y="1124508"/>
            <a:ext cx="8496945" cy="449353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ru-RU" sz="2000" dirty="0" smtClean="0"/>
              <a:t>1. </a:t>
            </a:r>
            <a:r>
              <a:rPr lang="ru-RU" sz="2000" b="1" dirty="0" smtClean="0"/>
              <a:t>Планирование</a:t>
            </a:r>
            <a:r>
              <a:rPr lang="ru-RU" sz="2000" dirty="0" smtClean="0"/>
              <a:t> аудитов надежности внутреннего контроля за ведением </a:t>
            </a:r>
            <a:r>
              <a:rPr lang="ru-RU" sz="2000" b="1" dirty="0" smtClean="0"/>
              <a:t>отдельных процедур </a:t>
            </a:r>
            <a:r>
              <a:rPr lang="ru-RU" sz="2000" dirty="0" smtClean="0"/>
              <a:t>бюджетного учета и отчетности с учетом результатов контрольных мероприятий органов </a:t>
            </a:r>
            <a:r>
              <a:rPr lang="ru-RU" sz="2000" dirty="0" err="1" smtClean="0"/>
              <a:t>госфинконтроля</a:t>
            </a:r>
            <a:endParaRPr lang="ru-RU" sz="2000" dirty="0"/>
          </a:p>
          <a:p>
            <a:pPr>
              <a:lnSpc>
                <a:spcPct val="130000"/>
              </a:lnSpc>
            </a:pPr>
            <a:r>
              <a:rPr lang="ru-RU" sz="2000" dirty="0"/>
              <a:t>2. </a:t>
            </a:r>
            <a:r>
              <a:rPr lang="ru-RU" sz="2000" b="1" dirty="0" smtClean="0"/>
              <a:t>Проведение </a:t>
            </a:r>
            <a:r>
              <a:rPr lang="ru-RU" sz="2000" dirty="0"/>
              <a:t>аудитов надежности внутреннего контроля за ведением бюджетного учета и отчетности </a:t>
            </a:r>
            <a:r>
              <a:rPr lang="ru-RU" sz="2000" dirty="0" smtClean="0"/>
              <a:t> в течение года</a:t>
            </a:r>
          </a:p>
          <a:p>
            <a:pPr>
              <a:lnSpc>
                <a:spcPct val="130000"/>
              </a:lnSpc>
            </a:pPr>
            <a:r>
              <a:rPr lang="ru-RU" sz="2000" dirty="0" smtClean="0"/>
              <a:t>3. </a:t>
            </a:r>
            <a:r>
              <a:rPr lang="ru-RU" sz="2000" b="1" dirty="0" smtClean="0"/>
              <a:t>Мониторинг</a:t>
            </a:r>
            <a:r>
              <a:rPr lang="ru-RU" sz="2000" dirty="0" smtClean="0"/>
              <a:t> выполнения аудиторских выводов</a:t>
            </a:r>
            <a:endParaRPr lang="ru-RU" sz="2000" dirty="0"/>
          </a:p>
          <a:p>
            <a:pPr>
              <a:lnSpc>
                <a:spcPct val="130000"/>
              </a:lnSpc>
            </a:pPr>
            <a:r>
              <a:rPr lang="ru-RU" sz="2000" dirty="0">
                <a:solidFill>
                  <a:schemeClr val="tx1"/>
                </a:solidFill>
              </a:rPr>
              <a:t>4</a:t>
            </a:r>
            <a:r>
              <a:rPr lang="ru-RU" sz="2000" dirty="0" smtClean="0">
                <a:solidFill>
                  <a:schemeClr val="tx1"/>
                </a:solidFill>
              </a:rPr>
              <a:t>. </a:t>
            </a:r>
            <a:r>
              <a:rPr lang="ru-RU" sz="2000" b="1" dirty="0" smtClean="0">
                <a:solidFill>
                  <a:schemeClr val="tx1"/>
                </a:solidFill>
              </a:rPr>
              <a:t>Определение рисков</a:t>
            </a:r>
            <a:r>
              <a:rPr lang="ru-RU" sz="2000" dirty="0" smtClean="0">
                <a:solidFill>
                  <a:schemeClr val="tx1"/>
                </a:solidFill>
              </a:rPr>
              <a:t> искажений годовой бюджетной отчетности</a:t>
            </a:r>
            <a:endParaRPr lang="ru-RU" sz="2000" dirty="0">
              <a:solidFill>
                <a:schemeClr val="tx1"/>
              </a:solidFill>
            </a:endParaRPr>
          </a:p>
          <a:p>
            <a:pPr>
              <a:lnSpc>
                <a:spcPct val="130000"/>
              </a:lnSpc>
            </a:pPr>
            <a:r>
              <a:rPr lang="ru-RU" sz="2000" dirty="0"/>
              <a:t>5</a:t>
            </a:r>
            <a:r>
              <a:rPr lang="ru-RU" sz="2000" dirty="0" smtClean="0"/>
              <a:t>.</a:t>
            </a:r>
            <a:r>
              <a:rPr lang="ru-RU" sz="2000" b="1" dirty="0" smtClean="0"/>
              <a:t> Проверка </a:t>
            </a:r>
            <a:r>
              <a:rPr lang="ru-RU" sz="2000" dirty="0" smtClean="0"/>
              <a:t>отдельных показателей годовой бюджетной отчетности по существу и формирование заключения о достоверности бюджетной отчетности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12281808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390790C-28AD-4057-B5AE-EE6E851BBDA6}" type="slidenum">
              <a:rPr lang="ru-RU" smtClean="0"/>
              <a:pPr>
                <a:defRPr/>
              </a:pPr>
              <a:t>32</a:t>
            </a:fld>
            <a:endParaRPr lang="ru-RU" dirty="0"/>
          </a:p>
        </p:txBody>
      </p:sp>
      <p:sp>
        <p:nvSpPr>
          <p:cNvPr id="19" name="Номер слайда 1"/>
          <p:cNvSpPr txBox="1">
            <a:spLocks/>
          </p:cNvSpPr>
          <p:nvPr/>
        </p:nvSpPr>
        <p:spPr>
          <a:xfrm>
            <a:off x="7342189" y="1588"/>
            <a:ext cx="1593850" cy="309562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lang="ru-RU" kern="1200">
                <a:solidFill>
                  <a:prstClr val="white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DC717181-208C-4A68-BF28-C689D36881CE}" type="slidenum">
              <a:rPr smtClean="0"/>
              <a:pPr>
                <a:defRPr/>
              </a:pPr>
              <a:t>32</a:t>
            </a:fld>
            <a:endParaRPr dirty="0"/>
          </a:p>
        </p:txBody>
      </p:sp>
      <p:sp>
        <p:nvSpPr>
          <p:cNvPr id="11" name="TextBox 10"/>
          <p:cNvSpPr txBox="1"/>
          <p:nvPr/>
        </p:nvSpPr>
        <p:spPr>
          <a:xfrm>
            <a:off x="99218" y="1026797"/>
            <a:ext cx="8812564" cy="480131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/>
            </a:lvl1pPr>
          </a:lstStyle>
          <a:p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Этапы определения достоверности проверяемых данных и используемых в отношении них методов аудита:</a:t>
            </a:r>
          </a:p>
          <a:p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b="0" dirty="0"/>
              <a:t>оценка рисков искажений бюджетной </a:t>
            </a:r>
            <a:r>
              <a:rPr lang="ru-RU" b="0" dirty="0" smtClean="0"/>
              <a:t>отчетности </a:t>
            </a:r>
          </a:p>
          <a:p>
            <a:pPr algn="l"/>
            <a:r>
              <a:rPr lang="ru-RU" b="0" dirty="0" smtClean="0"/>
              <a:t>осуществляется по двум параметрам: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ru-RU" b="1" dirty="0" smtClean="0"/>
              <a:t>Существенность </a:t>
            </a:r>
            <a:r>
              <a:rPr lang="ru-RU" b="0" dirty="0" smtClean="0"/>
              <a:t>ошибки: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ru-RU" b="0" dirty="0" smtClean="0"/>
              <a:t>низкий / средний / высокий,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ru-RU" dirty="0" smtClean="0"/>
              <a:t>Вероятность допущения ошибки: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ru-RU" dirty="0" smtClean="0"/>
              <a:t>низкий </a:t>
            </a:r>
            <a:r>
              <a:rPr lang="ru-RU" dirty="0"/>
              <a:t>/ средний / </a:t>
            </a:r>
            <a:r>
              <a:rPr lang="ru-RU" dirty="0" smtClean="0"/>
              <a:t>высокий.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b="0" dirty="0" smtClean="0"/>
              <a:t>определение </a:t>
            </a:r>
            <a:r>
              <a:rPr lang="ru-RU" b="0" dirty="0">
                <a:solidFill>
                  <a:srgbClr val="C00000"/>
                </a:solidFill>
              </a:rPr>
              <a:t>по результатам оценки рисков </a:t>
            </a:r>
            <a:r>
              <a:rPr lang="ru-RU" b="0" dirty="0"/>
              <a:t>подлежащих проверке элементов </a:t>
            </a:r>
            <a:r>
              <a:rPr lang="ru-RU" b="0" dirty="0" smtClean="0"/>
              <a:t>отчетности, </a:t>
            </a:r>
            <a:r>
              <a:rPr lang="ru-RU" b="0" dirty="0"/>
              <a:t>объема выборки данных, используемых для подтверждения достоверности информации, содержащейся в бюджетной отчетности, а также </a:t>
            </a:r>
            <a:r>
              <a:rPr lang="ru-RU" b="0" dirty="0">
                <a:solidFill>
                  <a:srgbClr val="C00000"/>
                </a:solidFill>
              </a:rPr>
              <a:t>применяемых</a:t>
            </a:r>
            <a:r>
              <a:rPr lang="ru-RU" b="0" dirty="0"/>
              <a:t> к ним соответствующих </a:t>
            </a:r>
            <a:r>
              <a:rPr lang="ru-RU" b="0" dirty="0">
                <a:solidFill>
                  <a:srgbClr val="C00000"/>
                </a:solidFill>
              </a:rPr>
              <a:t>методов </a:t>
            </a:r>
            <a:r>
              <a:rPr lang="ru-RU" b="0" dirty="0" smtClean="0">
                <a:solidFill>
                  <a:srgbClr val="C00000"/>
                </a:solidFill>
              </a:rPr>
              <a:t>аудита: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ru-RU" b="0" dirty="0">
              <a:solidFill>
                <a:srgbClr val="C0000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ru-RU" b="0" dirty="0" smtClean="0">
              <a:solidFill>
                <a:srgbClr val="C0000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ru-RU" b="0" dirty="0">
              <a:solidFill>
                <a:srgbClr val="C0000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ru-RU" b="0" dirty="0" smtClean="0">
              <a:solidFill>
                <a:srgbClr val="C00000"/>
              </a:solidFill>
            </a:endParaRPr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123477" y="344889"/>
            <a:ext cx="89947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2"/>
                </a:solidFill>
                <a:latin typeface="Arial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9pPr>
          </a:lstStyle>
          <a:p>
            <a:pPr algn="ctr"/>
            <a:r>
              <a:rPr lang="ru-RU" altLang="ru-RU" sz="2400" b="1" dirty="0">
                <a:solidFill>
                  <a:srgbClr val="00602B"/>
                </a:solidFill>
                <a:latin typeface="Arial Narrow" panose="020B0606020202030204" pitchFamily="34" charset="0"/>
              </a:rPr>
              <a:t>Новеллы ППРФ №</a:t>
            </a:r>
            <a:r>
              <a:rPr lang="ru-RU" altLang="ru-RU" sz="2400" b="1" dirty="0" smtClean="0">
                <a:solidFill>
                  <a:srgbClr val="00602B"/>
                </a:solidFill>
                <a:latin typeface="Arial Narrow" panose="020B0606020202030204" pitchFamily="34" charset="0"/>
              </a:rPr>
              <a:t>193. Проведение внутреннего аудита бюджетной </a:t>
            </a:r>
          </a:p>
          <a:p>
            <a:pPr algn="ctr"/>
            <a:r>
              <a:rPr lang="ru-RU" altLang="ru-RU" sz="2400" b="1" dirty="0" smtClean="0">
                <a:solidFill>
                  <a:srgbClr val="00602B"/>
                </a:solidFill>
                <a:latin typeface="Arial Narrow" panose="020B0606020202030204" pitchFamily="34" charset="0"/>
              </a:rPr>
              <a:t>отчетности</a:t>
            </a:r>
            <a:endParaRPr lang="ru-RU" altLang="ru-RU" sz="2400" b="1" dirty="0">
              <a:solidFill>
                <a:srgbClr val="424456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0874717"/>
              </p:ext>
            </p:extLst>
          </p:nvPr>
        </p:nvGraphicFramePr>
        <p:xfrm>
          <a:off x="157764" y="4728701"/>
          <a:ext cx="8812564" cy="20218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335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771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Риск искажения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Применяемые</a:t>
                      </a:r>
                      <a:r>
                        <a:rPr lang="ru-RU" baseline="0" dirty="0" smtClean="0"/>
                        <a:t> методы аудита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высокий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 и более методов: инспектирование, пересчет, подтверждение,</a:t>
                      </a:r>
                      <a:r>
                        <a:rPr lang="ru-RU" baseline="0" dirty="0" smtClean="0"/>
                        <a:t> запрос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средний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 решению руководителя субъекта ВФА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низкий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Аналитические процедуры</a:t>
                      </a:r>
                      <a:r>
                        <a:rPr lang="ru-RU" baseline="0" dirty="0" smtClean="0"/>
                        <a:t> и(или) наблюдение / аудит не производится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3804505"/>
              </p:ext>
            </p:extLst>
          </p:nvPr>
        </p:nvGraphicFramePr>
        <p:xfrm>
          <a:off x="6528618" y="1445342"/>
          <a:ext cx="2330247" cy="19664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67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67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67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55484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rgbClr val="D42B1E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в</a:t>
                      </a:r>
                      <a:endParaRPr lang="ru-RU" sz="2000" b="1" kern="1200" dirty="0">
                        <a:solidFill>
                          <a:schemeClr val="lt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42B1E">
                        <a:alpha val="7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rgbClr val="D42B1E">
                        <a:alpha val="71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5484">
                <a:tc>
                  <a:txBody>
                    <a:bodyPr/>
                    <a:lstStyle/>
                    <a:p>
                      <a:pPr algn="ctr"/>
                      <a:endParaRPr lang="ru-RU" sz="9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</a:t>
                      </a:r>
                      <a:endParaRPr lang="ru-RU" sz="20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</a:t>
                      </a:r>
                      <a:endParaRPr lang="ru-RU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rgbClr val="D42B1E">
                        <a:alpha val="71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5484">
                <a:tc>
                  <a:txBody>
                    <a:bodyPr/>
                    <a:lstStyle/>
                    <a:p>
                      <a:pPr algn="ctr"/>
                      <a:endParaRPr lang="ru-RU" sz="9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rgbClr val="00B050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</a:t>
                      </a:r>
                      <a:endParaRPr lang="ru-RU" sz="20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rgbClr val="FFFF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</a:t>
                      </a:r>
                      <a:endParaRPr lang="ru-RU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rgbClr val="D42B1E">
                        <a:alpha val="7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1943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C948A7D-6C52-4157-BEA1-1B3B6891AEA4}" type="slidenum">
              <a:rPr lang="ru-RU" smtClean="0"/>
              <a:pPr>
                <a:defRPr/>
              </a:pPr>
              <a:t>33</a:t>
            </a:fld>
            <a:endParaRPr lang="ru-RU" dirty="0"/>
          </a:p>
        </p:txBody>
      </p:sp>
      <p:pic>
        <p:nvPicPr>
          <p:cNvPr id="3" name="tabl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919316"/>
            <a:ext cx="8229600" cy="5132080"/>
          </a:xfrm>
          <a:prstGeom prst="rect">
            <a:avLst/>
          </a:prstGeom>
        </p:spPr>
      </p:pic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-215439" y="333528"/>
            <a:ext cx="957487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2"/>
                </a:solidFill>
                <a:latin typeface="Arial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9pPr>
          </a:lstStyle>
          <a:p>
            <a:pPr algn="ctr"/>
            <a:r>
              <a:rPr lang="ru-RU" altLang="ru-RU" sz="2400" b="1" dirty="0" smtClean="0">
                <a:solidFill>
                  <a:srgbClr val="00602B"/>
                </a:solidFill>
                <a:latin typeface="Arial Narrow" panose="020B0606020202030204" pitchFamily="34" charset="0"/>
              </a:rPr>
              <a:t>Риски искажения бюджетной отчетности при централизации учета</a:t>
            </a:r>
            <a:endParaRPr lang="ru-RU" altLang="ru-RU" sz="2400" b="1" dirty="0">
              <a:solidFill>
                <a:srgbClr val="424456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414517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C948A7D-6C52-4157-BEA1-1B3B6891AEA4}" type="slidenum">
              <a:rPr lang="ru-RU" smtClean="0"/>
              <a:pPr>
                <a:defRPr/>
              </a:pPr>
              <a:t>34</a:t>
            </a:fld>
            <a:endParaRPr lang="ru-RU" dirty="0"/>
          </a:p>
        </p:txBody>
      </p:sp>
      <p:sp>
        <p:nvSpPr>
          <p:cNvPr id="3" name="Rectangle 4"/>
          <p:cNvSpPr txBox="1">
            <a:spLocks noChangeArrowheads="1"/>
          </p:cNvSpPr>
          <p:nvPr/>
        </p:nvSpPr>
        <p:spPr bwMode="auto">
          <a:xfrm>
            <a:off x="149229" y="541534"/>
            <a:ext cx="89947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2"/>
                </a:solidFill>
                <a:latin typeface="Arial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9pPr>
          </a:lstStyle>
          <a:p>
            <a:pPr algn="ctr"/>
            <a:r>
              <a:rPr lang="ru-RU" altLang="ru-RU" sz="2400" b="1" dirty="0" smtClean="0">
                <a:solidFill>
                  <a:srgbClr val="00602B"/>
                </a:solidFill>
                <a:latin typeface="Arial Narrow" panose="020B0606020202030204" pitchFamily="34" charset="0"/>
              </a:rPr>
              <a:t>Возможные выводы в заключении о достоверности бюджетной</a:t>
            </a:r>
          </a:p>
          <a:p>
            <a:pPr algn="ctr"/>
            <a:r>
              <a:rPr lang="ru-RU" altLang="ru-RU" sz="2400" b="1" dirty="0" smtClean="0">
                <a:solidFill>
                  <a:srgbClr val="00602B"/>
                </a:solidFill>
                <a:latin typeface="Arial Narrow" panose="020B0606020202030204" pitchFamily="34" charset="0"/>
              </a:rPr>
              <a:t>отчетности</a:t>
            </a:r>
            <a:endParaRPr lang="ru-RU" altLang="ru-RU" sz="2400" b="1" dirty="0">
              <a:solidFill>
                <a:srgbClr val="424456"/>
              </a:solidFill>
              <a:latin typeface="Arial Narrow" panose="020B0606020202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6239" y="1429523"/>
            <a:ext cx="8244471" cy="101566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/>
            </a:lvl1pPr>
          </a:lstStyle>
          <a:p>
            <a:pPr algn="l"/>
            <a:r>
              <a:rPr lang="ru-RU" altLang="ru-RU" sz="2000" b="0" dirty="0" smtClean="0">
                <a:solidFill>
                  <a:prstClr val="black"/>
                </a:solidFill>
              </a:rPr>
              <a:t>По результатам аудиторской проверки </a:t>
            </a:r>
            <a:r>
              <a:rPr lang="ru-RU" altLang="ru-RU" sz="2000" dirty="0" smtClean="0">
                <a:solidFill>
                  <a:prstClr val="black"/>
                </a:solidFill>
              </a:rPr>
              <a:t>существенных</a:t>
            </a:r>
            <a:r>
              <a:rPr lang="ru-RU" altLang="ru-RU" sz="2000" b="0" dirty="0" smtClean="0">
                <a:solidFill>
                  <a:prstClr val="black"/>
                </a:solidFill>
              </a:rPr>
              <a:t> недостатков системы ВФК и искажений показателей бюджетной отчетности не выявлено</a:t>
            </a:r>
            <a:endParaRPr lang="ru-RU" altLang="ru-RU" sz="2000" b="0" dirty="0">
              <a:solidFill>
                <a:prstClr val="black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6239" y="2791372"/>
            <a:ext cx="8244471" cy="101566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/>
            </a:lvl1pPr>
          </a:lstStyle>
          <a:p>
            <a:pPr algn="l"/>
            <a:r>
              <a:rPr lang="ru-RU" altLang="ru-RU" sz="2000" b="0" dirty="0" smtClean="0">
                <a:solidFill>
                  <a:prstClr val="black"/>
                </a:solidFill>
              </a:rPr>
              <a:t>По результатам аудиторской </a:t>
            </a:r>
            <a:r>
              <a:rPr lang="ru-RU" altLang="ru-RU" sz="2000" b="0" dirty="0">
                <a:solidFill>
                  <a:prstClr val="black"/>
                </a:solidFill>
              </a:rPr>
              <a:t>проверки бюджетная отчетность </a:t>
            </a:r>
            <a:r>
              <a:rPr lang="ru-RU" altLang="ru-RU" sz="2000" b="0" dirty="0" smtClean="0">
                <a:solidFill>
                  <a:prstClr val="black"/>
                </a:solidFill>
              </a:rPr>
              <a:t>может привести к ошибочному влиянию на управленческие решения вследствие наличия </a:t>
            </a:r>
            <a:r>
              <a:rPr lang="ru-RU" altLang="ru-RU" sz="2000" dirty="0" smtClean="0">
                <a:solidFill>
                  <a:prstClr val="black"/>
                </a:solidFill>
              </a:rPr>
              <a:t>грубых </a:t>
            </a:r>
            <a:r>
              <a:rPr lang="ru-RU" altLang="ru-RU" sz="2000" b="0" dirty="0" smtClean="0">
                <a:solidFill>
                  <a:prstClr val="black"/>
                </a:solidFill>
              </a:rPr>
              <a:t>искажений</a:t>
            </a:r>
            <a:endParaRPr lang="ru-RU" altLang="ru-RU" sz="2000" b="0" dirty="0">
              <a:solidFill>
                <a:prstClr val="black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6239" y="4320289"/>
            <a:ext cx="8244471" cy="101566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/>
            </a:lvl1pPr>
          </a:lstStyle>
          <a:p>
            <a:pPr algn="l"/>
            <a:r>
              <a:rPr lang="ru-RU" altLang="ru-RU" sz="2000" b="0" dirty="0" smtClean="0">
                <a:solidFill>
                  <a:prstClr val="black"/>
                </a:solidFill>
              </a:rPr>
              <a:t>По результатам аудиторской </a:t>
            </a:r>
            <a:r>
              <a:rPr lang="ru-RU" altLang="ru-RU" sz="2000" b="0" dirty="0">
                <a:solidFill>
                  <a:prstClr val="black"/>
                </a:solidFill>
              </a:rPr>
              <a:t>проверки </a:t>
            </a:r>
            <a:r>
              <a:rPr lang="ru-RU" altLang="ru-RU" sz="2000" dirty="0">
                <a:solidFill>
                  <a:prstClr val="black"/>
                </a:solidFill>
              </a:rPr>
              <a:t>существенных</a:t>
            </a:r>
            <a:r>
              <a:rPr lang="ru-RU" altLang="ru-RU" sz="2000" b="0" dirty="0">
                <a:solidFill>
                  <a:prstClr val="black"/>
                </a:solidFill>
              </a:rPr>
              <a:t> недостатков системы ВФК </a:t>
            </a:r>
            <a:r>
              <a:rPr lang="ru-RU" altLang="ru-RU" sz="2000" b="0" dirty="0" smtClean="0">
                <a:solidFill>
                  <a:prstClr val="black"/>
                </a:solidFill>
              </a:rPr>
              <a:t>не выявлено, наличие выявленных и возможных ошибок не влияет на достоверность бюджетной отчетности</a:t>
            </a:r>
            <a:endParaRPr lang="ru-RU" altLang="ru-RU" sz="2000" b="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82125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C948A7D-6C52-4157-BEA1-1B3B6891AEA4}" type="slidenum">
              <a:rPr lang="ru-RU" smtClean="0"/>
              <a:pPr>
                <a:defRPr/>
              </a:pPr>
              <a:t>35</a:t>
            </a:fld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6722622"/>
              </p:ext>
            </p:extLst>
          </p:nvPr>
        </p:nvGraphicFramePr>
        <p:xfrm>
          <a:off x="210534" y="834759"/>
          <a:ext cx="8609005" cy="5486400"/>
        </p:xfrm>
        <a:graphic>
          <a:graphicData uri="http://schemas.openxmlformats.org/drawingml/2006/table">
            <a:tbl>
              <a:tblPr/>
              <a:tblGrid>
                <a:gridCol w="510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983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7637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/>
                        <a:t>ВФК</a:t>
                      </a:r>
                    </a:p>
                  </a:txBody>
                  <a:tcPr>
                    <a:lnL w="12700" cmpd="sng">
                      <a:solidFill>
                        <a:srgbClr val="F79646"/>
                      </a:solidFill>
                    </a:lnL>
                    <a:lnR w="12700" cmpd="sng">
                      <a:solidFill>
                        <a:srgbClr val="F79646"/>
                      </a:solidFill>
                    </a:lnR>
                    <a:lnT w="12700" cmpd="sng">
                      <a:solidFill>
                        <a:srgbClr val="F79646"/>
                      </a:solidFill>
                    </a:lnT>
                    <a:lnB w="12700" cmpd="sng">
                      <a:solidFill>
                        <a:srgbClr val="F7964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9pPr>
                    </a:lstStyle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r>
                        <a:rPr lang="ru-RU" sz="1400" dirty="0" smtClean="0">
                          <a:latin typeface="+mn-lt"/>
                        </a:rPr>
                        <a:t>осуществление ВФК является отдельным бюджетным полномочием ГАБС (АБС), а  </a:t>
                      </a:r>
                      <a:r>
                        <a:rPr lang="ru-RU" sz="1400" b="1" i="1" dirty="0" smtClean="0">
                          <a:solidFill>
                            <a:srgbClr val="FF0000"/>
                          </a:solidFill>
                          <a:latin typeface="+mn-lt"/>
                        </a:rPr>
                        <a:t>не обязательным элементом управления организацией  </a:t>
                      </a:r>
                      <a:br>
                        <a:rPr lang="ru-RU" sz="1400" b="1" i="1" dirty="0" smtClean="0">
                          <a:solidFill>
                            <a:srgbClr val="FF0000"/>
                          </a:solidFill>
                          <a:latin typeface="+mn-lt"/>
                        </a:rPr>
                      </a:b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(т.е. ВФК не является «встроенным» инструментом при принятии управленческих решений)</a:t>
                      </a:r>
                      <a:r>
                        <a:rPr lang="ru-RU" sz="1400" dirty="0" smtClean="0">
                          <a:latin typeface="+mn-lt"/>
                        </a:rPr>
                        <a:t>;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r>
                        <a:rPr lang="ru-RU" sz="1400" dirty="0" smtClean="0">
                          <a:latin typeface="+mn-lt"/>
                        </a:rPr>
                        <a:t>ВФК</a:t>
                      </a:r>
                      <a:r>
                        <a:rPr lang="ru-RU" sz="1400" baseline="0" dirty="0" smtClean="0">
                          <a:latin typeface="+mn-lt"/>
                        </a:rPr>
                        <a:t> является формальным процессом ввиду того, что исполнители бюджетных процедур  </a:t>
                      </a:r>
                      <a:r>
                        <a:rPr lang="ru-RU" sz="1400" b="1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не способны провести качественную оценку бюджетных рисков и принять меры по минимизации этих рисков</a:t>
                      </a:r>
                      <a:r>
                        <a:rPr lang="ru-RU" sz="1400" dirty="0" smtClean="0">
                          <a:latin typeface="+mn-lt"/>
                          <a:ea typeface="Calibri"/>
                        </a:rPr>
                        <a:t>;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r>
                        <a:rPr lang="ru-RU" sz="1400" dirty="0" smtClean="0">
                          <a:latin typeface="+mn-lt"/>
                          <a:ea typeface="Calibri"/>
                        </a:rPr>
                        <a:t>перегруженность документами, необходимыми для осуществления ВФК (перечни операций,</a:t>
                      </a:r>
                      <a:r>
                        <a:rPr lang="ru-RU" sz="1400" baseline="0" dirty="0" smtClean="0">
                          <a:latin typeface="+mn-lt"/>
                          <a:ea typeface="Calibri"/>
                        </a:rPr>
                        <a:t> карты ВФК, </a:t>
                      </a:r>
                      <a:br>
                        <a:rPr lang="ru-RU" sz="1400" baseline="0" dirty="0" smtClean="0">
                          <a:latin typeface="+mn-lt"/>
                          <a:ea typeface="Calibri"/>
                        </a:rPr>
                      </a:br>
                      <a:r>
                        <a:rPr lang="ru-RU" sz="1400" baseline="0" dirty="0" smtClean="0">
                          <a:latin typeface="+mn-lt"/>
                          <a:ea typeface="Calibri"/>
                        </a:rPr>
                        <a:t>перечни мер по повышению качества выполнения внутренних бюджетных процедур, регистры (журналы) ВФК, отчет о результатах ВФК, а также перечни должностных лиц, ответственных за ведение документов в рамках ВФК);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r>
                        <a:rPr lang="ru-RU" sz="1400" dirty="0" smtClean="0">
                          <a:latin typeface="+mn-lt"/>
                        </a:rPr>
                        <a:t>ГАБС  в качестве экономического субъекта должны осуществлять внутренний контроль фактов хозяйственной жизни, </a:t>
                      </a:r>
                      <a:r>
                        <a:rPr lang="ru-RU" sz="1400" b="1" i="1" dirty="0" smtClean="0">
                          <a:solidFill>
                            <a:srgbClr val="FF0000"/>
                          </a:solidFill>
                          <a:latin typeface="+mn-lt"/>
                        </a:rPr>
                        <a:t>что является дублированием деятельности в рамках осуществления ВФК</a:t>
                      </a:r>
                      <a:r>
                        <a:rPr lang="en-US" sz="14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;</a:t>
                      </a:r>
                      <a:r>
                        <a:rPr lang="ru-RU" sz="1400" b="0" i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endParaRPr lang="ru-RU" sz="1400" baseline="0" dirty="0" smtClean="0">
                        <a:latin typeface="+mn-lt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r>
                        <a:rPr lang="ru-RU" sz="1400" baseline="0" dirty="0" smtClean="0">
                          <a:latin typeface="+mn-lt"/>
                          <a:ea typeface="Calibri"/>
                        </a:rPr>
                        <a:t>ВФК</a:t>
                      </a:r>
                      <a:r>
                        <a:rPr lang="ru-RU" sz="1400" dirty="0" smtClean="0">
                          <a:latin typeface="+mn-lt"/>
                          <a:ea typeface="Calibri"/>
                        </a:rPr>
                        <a:t> </a:t>
                      </a:r>
                      <a:r>
                        <a:rPr lang="ru-RU" sz="1400" b="1" i="1" dirty="0" smtClean="0">
                          <a:solidFill>
                            <a:srgbClr val="FF0000"/>
                          </a:solidFill>
                          <a:latin typeface="+mn-lt"/>
                          <a:ea typeface="Calibri"/>
                        </a:rPr>
                        <a:t>не распространяется</a:t>
                      </a:r>
                      <a:r>
                        <a:rPr lang="ru-RU" sz="1400" b="1" i="1" baseline="0" dirty="0" smtClean="0">
                          <a:solidFill>
                            <a:srgbClr val="FF0000"/>
                          </a:solidFill>
                          <a:latin typeface="+mn-lt"/>
                          <a:ea typeface="Calibri"/>
                        </a:rPr>
                        <a:t> </a:t>
                      </a:r>
                      <a:r>
                        <a:rPr lang="ru-RU" sz="1400" baseline="0" dirty="0" smtClean="0">
                          <a:latin typeface="+mn-lt"/>
                          <a:ea typeface="Calibri"/>
                        </a:rPr>
                        <a:t>на финансовые органы, ПБС, БУ и АУ</a:t>
                      </a:r>
                      <a:r>
                        <a:rPr lang="en-US" sz="1400" baseline="0" dirty="0" smtClean="0">
                          <a:latin typeface="+mn-lt"/>
                          <a:ea typeface="Calibri"/>
                        </a:rPr>
                        <a:t>;</a:t>
                      </a:r>
                      <a:endParaRPr lang="ru-RU" sz="1400" baseline="0" dirty="0" smtClean="0">
                        <a:latin typeface="+mn-lt"/>
                        <a:ea typeface="Calibri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r>
                        <a:rPr lang="ru-RU" sz="1400" dirty="0" smtClean="0">
                          <a:latin typeface="+mn-lt"/>
                        </a:rPr>
                        <a:t>правила осуществления ВФК регламентируются Правительством РФ, высшими исполнительными органами субъектов РФ, местными администрациями, </a:t>
                      </a:r>
                      <a:r>
                        <a:rPr lang="ru-RU" sz="1400" b="1" i="1" dirty="0" smtClean="0">
                          <a:solidFill>
                            <a:srgbClr val="FF0000"/>
                          </a:solidFill>
                          <a:latin typeface="+mn-lt"/>
                        </a:rPr>
                        <a:t>что затрудняет своевременное (оперативное) совершенствование организации и осуществления ВФК, 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т.е. принятия управленческих решений.</a:t>
                      </a:r>
                      <a:endParaRPr lang="ru-RU" sz="1400" dirty="0" smtClean="0">
                        <a:latin typeface="+mn-lt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endParaRPr lang="ru-RU" sz="1400" dirty="0" smtClean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F79646"/>
                      </a:solidFill>
                    </a:lnL>
                    <a:lnR w="12700" cmpd="sng">
                      <a:solidFill>
                        <a:srgbClr val="F79646"/>
                      </a:solidFill>
                    </a:lnR>
                    <a:lnT w="12700" cmpd="sng">
                      <a:solidFill>
                        <a:srgbClr val="F79646"/>
                      </a:solidFill>
                    </a:lnT>
                    <a:lnB w="12700" cmpd="sng">
                      <a:solidFill>
                        <a:srgbClr val="F7964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632520" y="296795"/>
            <a:ext cx="8229600" cy="50405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00602B"/>
                </a:solidFill>
                <a:latin typeface="Open Sans"/>
                <a:ea typeface="+mn-ea"/>
                <a:cs typeface="+mn-cs"/>
              </a:rPr>
              <a:t>Проблемы действующей системы ВФК и </a:t>
            </a:r>
            <a:r>
              <a:rPr lang="ru-RU" sz="2400" b="1" dirty="0" smtClean="0">
                <a:solidFill>
                  <a:srgbClr val="00602B"/>
                </a:solidFill>
                <a:latin typeface="Open Sans"/>
                <a:ea typeface="+mn-ea"/>
                <a:cs typeface="+mn-cs"/>
              </a:rPr>
              <a:t>ВФА (1)</a:t>
            </a:r>
            <a:endParaRPr lang="ru-RU" sz="2400" b="1" dirty="0">
              <a:solidFill>
                <a:srgbClr val="00602B"/>
              </a:solidFill>
              <a:latin typeface="Open San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82724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C948A7D-6C52-4157-BEA1-1B3B6891AEA4}" type="slidenum">
              <a:rPr lang="ru-RU" smtClean="0"/>
              <a:pPr>
                <a:defRPr/>
              </a:pPr>
              <a:t>36</a:t>
            </a:fld>
            <a:endParaRPr lang="ru-RU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524365" y="296795"/>
            <a:ext cx="8229600" cy="50405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00602B"/>
                </a:solidFill>
                <a:latin typeface="Open Sans"/>
                <a:ea typeface="+mn-ea"/>
                <a:cs typeface="+mn-cs"/>
              </a:rPr>
              <a:t>Проблемы действующей системы ВФК и </a:t>
            </a:r>
            <a:r>
              <a:rPr lang="ru-RU" sz="2400" b="1" dirty="0" smtClean="0">
                <a:solidFill>
                  <a:srgbClr val="00602B"/>
                </a:solidFill>
                <a:latin typeface="Open Sans"/>
                <a:ea typeface="+mn-ea"/>
                <a:cs typeface="+mn-cs"/>
              </a:rPr>
              <a:t>ВФА (2)</a:t>
            </a:r>
            <a:endParaRPr lang="ru-RU" sz="2400" b="1" dirty="0">
              <a:solidFill>
                <a:srgbClr val="00602B"/>
              </a:solidFill>
              <a:latin typeface="Open Sans"/>
              <a:ea typeface="+mn-ea"/>
              <a:cs typeface="+mn-cs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7113374"/>
              </p:ext>
            </p:extLst>
          </p:nvPr>
        </p:nvGraphicFramePr>
        <p:xfrm>
          <a:off x="122040" y="800851"/>
          <a:ext cx="8726992" cy="5821680"/>
        </p:xfrm>
        <a:graphic>
          <a:graphicData uri="http://schemas.openxmlformats.org/drawingml/2006/table">
            <a:tbl>
              <a:tblPr/>
              <a:tblGrid>
                <a:gridCol w="517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092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018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/>
                        <a:t>ВФА</a:t>
                      </a:r>
                    </a:p>
                  </a:txBody>
                  <a:tcPr>
                    <a:lnL w="12700" cmpd="sng">
                      <a:solidFill>
                        <a:srgbClr val="F79646"/>
                      </a:solidFill>
                    </a:lnL>
                    <a:lnR w="12700" cmpd="sng">
                      <a:solidFill>
                        <a:srgbClr val="F79646"/>
                      </a:solidFill>
                    </a:lnR>
                    <a:lnT w="12700" cmpd="sng">
                      <a:solidFill>
                        <a:srgbClr val="F79646"/>
                      </a:solidFill>
                    </a:lnT>
                    <a:lnB w="12700" cmpd="sng">
                      <a:solidFill>
                        <a:srgbClr val="F7964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9pPr>
                    </a:lstStyle>
                    <a:p>
                      <a:pPr marL="45630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AutoNum type="arabicParenR"/>
                      </a:pPr>
                      <a:r>
                        <a:rPr lang="ru-RU" sz="1400" dirty="0" smtClean="0"/>
                        <a:t>оценивает надежность ВФК </a:t>
                      </a:r>
                      <a:r>
                        <a:rPr lang="ru-RU" sz="1400" b="1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формально</a:t>
                      </a:r>
                      <a:r>
                        <a:rPr lang="ru-RU" sz="1400" dirty="0" smtClean="0"/>
                        <a:t> путем проверки наличия заполненных документов, необходимых для осуществления ВФК (перечни, карты и журналы…), и не имеет возможности самостоятельно «назначать»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контрольные действия,</a:t>
                      </a:r>
                      <a:r>
                        <a:rPr lang="ru-RU" sz="1400" baseline="0" dirty="0" smtClean="0"/>
                        <a:t> проводить переоценку бюджетных рисков и менять карты ВФК;</a:t>
                      </a:r>
                    </a:p>
                    <a:p>
                      <a:pPr marL="45630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AutoNum type="arabicParenR"/>
                      </a:pPr>
                      <a:r>
                        <a:rPr lang="ru-RU" sz="1400" baseline="0" dirty="0" smtClean="0"/>
                        <a:t>не может подготовить действенные предложения по повышению экономности и результативности использования бюджетных средств, так как, по сути, это является аудитом эффективности и входит в компетенцию органов внешнего ГМФК </a:t>
                      </a:r>
                      <a:r>
                        <a:rPr lang="ru-RU" sz="1400" b="1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(фактически ВФА может дать предложения по повышению качества выполнения бюджетных процедур, т.е. качества финансового менеджмента </a:t>
                      </a:r>
                      <a:r>
                        <a:rPr lang="ru-RU" sz="1400" b="1" i="1" kern="1200" dirty="0" err="1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ГАБСа</a:t>
                      </a:r>
                      <a:r>
                        <a:rPr lang="ru-RU" sz="1400" b="1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1400" b="1" i="1" kern="1200" dirty="0" err="1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АБСа</a:t>
                      </a:r>
                      <a:r>
                        <a:rPr lang="ru-RU" sz="1400" b="1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ru-RU" sz="1400" baseline="0" dirty="0" smtClean="0"/>
                        <a:t>;</a:t>
                      </a:r>
                    </a:p>
                    <a:p>
                      <a:pPr marL="45630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AutoNum type="arabicParenR"/>
                      </a:pPr>
                      <a:r>
                        <a:rPr lang="ru-RU" sz="1400" dirty="0" smtClean="0"/>
                        <a:t>жесткое требование осуществления ВФА </a:t>
                      </a:r>
                      <a:r>
                        <a:rPr lang="ru-RU" sz="1400" b="1" i="1" dirty="0" smtClean="0">
                          <a:solidFill>
                            <a:srgbClr val="FF0000"/>
                          </a:solidFill>
                        </a:rPr>
                        <a:t>структурными подразделениями </a:t>
                      </a:r>
                      <a:r>
                        <a:rPr lang="ru-RU" sz="1400" dirty="0" smtClean="0"/>
                        <a:t>или отдельными должностными лицами ГАБС,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b="1" i="1" baseline="0" dirty="0" smtClean="0">
                          <a:solidFill>
                            <a:srgbClr val="FF0000"/>
                          </a:solidFill>
                        </a:rPr>
                        <a:t>подчиненными  руководителю ГАБС</a:t>
                      </a:r>
                      <a:r>
                        <a:rPr lang="ru-RU" sz="1400" b="0" i="0" baseline="0" dirty="0" smtClean="0">
                          <a:solidFill>
                            <a:schemeClr val="tx1"/>
                          </a:solidFill>
                        </a:rPr>
                        <a:t>, что влечет </a:t>
                      </a:r>
                      <a:r>
                        <a:rPr lang="ru-RU" sz="1400" dirty="0" smtClean="0"/>
                        <a:t>существенные штатно-организационные, </a:t>
                      </a:r>
                      <a:r>
                        <a:rPr lang="ru-RU" sz="1400" b="1" i="1" dirty="0" smtClean="0">
                          <a:solidFill>
                            <a:srgbClr val="FF0000"/>
                          </a:solidFill>
                        </a:rPr>
                        <a:t>кадровые </a:t>
                      </a:r>
                      <a:r>
                        <a:rPr lang="ru-RU" sz="1400" dirty="0" smtClean="0"/>
                        <a:t>и финансовые </a:t>
                      </a:r>
                      <a:r>
                        <a:rPr lang="ru-RU" sz="1400" b="1" i="1" dirty="0" smtClean="0">
                          <a:solidFill>
                            <a:srgbClr val="FF0000"/>
                          </a:solidFill>
                        </a:rPr>
                        <a:t>ограничения</a:t>
                      </a:r>
                      <a:r>
                        <a:rPr lang="ru-RU" sz="1400" dirty="0" smtClean="0"/>
                        <a:t> возможностей ГАБС, АБС по организации ВФА, особенно в субъектах РФ и в муниципальных образованиях </a:t>
                      </a:r>
                      <a:r>
                        <a:rPr lang="ru-RU" sz="1400" b="1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(возможность передачи полномочий по ВФА?)</a:t>
                      </a:r>
                      <a:r>
                        <a:rPr lang="en-US" sz="1400" dirty="0" smtClean="0"/>
                        <a:t>;</a:t>
                      </a:r>
                      <a:endParaRPr lang="ru-RU" sz="1400" dirty="0" smtClean="0"/>
                    </a:p>
                    <a:p>
                      <a:pPr marL="456300" marR="0" indent="-342900" algn="l" defTabSz="10728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r>
                        <a:rPr lang="ru-RU" sz="1400" dirty="0" smtClean="0">
                          <a:latin typeface="+mn-lt"/>
                        </a:rPr>
                        <a:t> </a:t>
                      </a:r>
                      <a:r>
                        <a:rPr lang="ru-RU" sz="1400" b="1" i="1" dirty="0" smtClean="0">
                          <a:solidFill>
                            <a:srgbClr val="FF0000"/>
                          </a:solidFill>
                          <a:latin typeface="+mn-lt"/>
                        </a:rPr>
                        <a:t>отсутствие связи </a:t>
                      </a:r>
                      <a:r>
                        <a:rPr lang="ru-RU" sz="1400" dirty="0" smtClean="0">
                          <a:latin typeface="+mn-lt"/>
                        </a:rPr>
                        <a:t>между ВФА и системой показателей качества финансового менеджмента главных администраторов бюджетных средств </a:t>
                      </a:r>
                      <a:br>
                        <a:rPr lang="ru-RU" sz="1400" dirty="0" smtClean="0">
                          <a:latin typeface="+mn-lt"/>
                        </a:rPr>
                      </a:br>
                      <a:r>
                        <a:rPr lang="ru-RU" sz="1400" dirty="0" smtClean="0">
                          <a:latin typeface="+mn-lt"/>
                        </a:rPr>
                        <a:t>(планирование ВФА и предложения по результатам аудиторских проверок  зачастую не связаны с повышением</a:t>
                      </a:r>
                      <a:r>
                        <a:rPr lang="ru-RU" sz="1400" baseline="0" dirty="0" smtClean="0">
                          <a:latin typeface="+mn-lt"/>
                        </a:rPr>
                        <a:t> качества выполнения бюджетных процедур и достижением целевых показателей качества ФМ, </a:t>
                      </a:r>
                      <a:br>
                        <a:rPr lang="ru-RU" sz="1400" baseline="0" dirty="0" smtClean="0">
                          <a:latin typeface="+mn-lt"/>
                        </a:rPr>
                      </a:br>
                      <a:r>
                        <a:rPr lang="ru-RU" sz="1400" dirty="0" smtClean="0">
                          <a:latin typeface="+mn-lt"/>
                        </a:rPr>
                        <a:t>у ВФА нет обязанности  «отрабатывать» результаты МКФМ в целях минимизации бюджетных рисков</a:t>
                      </a:r>
                      <a:r>
                        <a:rPr lang="ru-RU" sz="1400" baseline="0" dirty="0" smtClean="0">
                          <a:latin typeface="+mn-lt"/>
                        </a:rPr>
                        <a:t>);</a:t>
                      </a:r>
                    </a:p>
                    <a:p>
                      <a:pPr marL="456300" marR="0" indent="-342900" algn="l" defTabSz="10728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r>
                        <a:rPr lang="ru-RU" sz="1400" dirty="0" smtClean="0"/>
                        <a:t>в</a:t>
                      </a:r>
                      <a:r>
                        <a:rPr lang="ru-RU" sz="1400" baseline="0" dirty="0" smtClean="0"/>
                        <a:t> настоящее время деятельность ВФА акцентирована на надежности системы ВФК, вместе с тем основная задача по минимизации бюджетных рисков в ГАБС, АБС не решается («отработка» нарушений, выявленных органами ГФК и в рамках ВФК, а также результаты МКФМ). </a:t>
                      </a:r>
                      <a:r>
                        <a:rPr lang="ru-RU" sz="1400" b="1" i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Отсутствует акцент ВФА на бюджетные риски. </a:t>
                      </a:r>
                    </a:p>
                  </a:txBody>
                  <a:tcPr>
                    <a:lnL w="12700" cmpd="sng">
                      <a:solidFill>
                        <a:srgbClr val="F79646"/>
                      </a:solidFill>
                    </a:lnL>
                    <a:lnR w="12700" cmpd="sng">
                      <a:solidFill>
                        <a:srgbClr val="F79646"/>
                      </a:solidFill>
                    </a:lnR>
                    <a:lnT w="12700" cmpd="sng">
                      <a:solidFill>
                        <a:srgbClr val="F79646"/>
                      </a:solidFill>
                    </a:lnT>
                    <a:lnB w="12700" cmpd="sng">
                      <a:solidFill>
                        <a:srgbClr val="F7964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101033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C948A7D-6C52-4157-BEA1-1B3B6891AEA4}" type="slidenum">
              <a:rPr lang="ru-RU" smtClean="0"/>
              <a:pPr>
                <a:defRPr/>
              </a:pPr>
              <a:t>37</a:t>
            </a:fld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599722"/>
              </p:ext>
            </p:extLst>
          </p:nvPr>
        </p:nvGraphicFramePr>
        <p:xfrm>
          <a:off x="122040" y="781191"/>
          <a:ext cx="8884308" cy="5452465"/>
        </p:xfrm>
        <a:graphic>
          <a:graphicData uri="http://schemas.openxmlformats.org/drawingml/2006/table">
            <a:tbl>
              <a:tblPr/>
              <a:tblGrid>
                <a:gridCol w="7297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545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5246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/>
                        <a:t>Анализ и оценка ВФК и ВФА</a:t>
                      </a:r>
                    </a:p>
                  </a:txBody>
                  <a:tcPr>
                    <a:lnL w="12700" cmpd="sng">
                      <a:solidFill>
                        <a:srgbClr val="F79646"/>
                      </a:solidFill>
                    </a:lnL>
                    <a:lnR w="12700" cmpd="sng">
                      <a:solidFill>
                        <a:srgbClr val="F79646"/>
                      </a:solidFill>
                    </a:lnR>
                    <a:lnT w="12700" cmpd="sng">
                      <a:solidFill>
                        <a:srgbClr val="F79646"/>
                      </a:solidFill>
                    </a:lnT>
                    <a:lnB w="12700" cmpd="sng">
                      <a:solidFill>
                        <a:srgbClr val="F7964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 Narrow"/>
                        </a:defRPr>
                      </a:lvl9pPr>
                    </a:lstStyle>
                    <a:p>
                      <a:pPr marL="45630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AutoNum type="arabicParenR"/>
                      </a:pPr>
                      <a:r>
                        <a:rPr lang="ru-RU" sz="1400" dirty="0" smtClean="0"/>
                        <a:t>ВФК и ВФА оценивается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b="1" baseline="0" dirty="0" smtClean="0"/>
                        <a:t>СП РФ и ФК (ст. 157 БК РФ) </a:t>
                      </a:r>
                      <a:r>
                        <a:rPr lang="ru-RU" sz="1400" baseline="0" dirty="0" smtClean="0"/>
                        <a:t>при подготовке предложений по совершенствованию осуществления главными администраторами бюджетных средств ВФК и ВФА, при  проведении Анализа осуществления главными администраторами бюджетных средств ВФК и ВФА, а также при проведении Минфином МКФМ . Дополнительно ВФК оценивается </a:t>
                      </a:r>
                      <a:r>
                        <a:rPr lang="ru-RU" sz="1400" b="1" dirty="0" smtClean="0"/>
                        <a:t>самим</a:t>
                      </a:r>
                      <a:r>
                        <a:rPr lang="ru-RU" sz="1400" b="1" baseline="0" dirty="0" smtClean="0"/>
                        <a:t> ВФА</a:t>
                      </a:r>
                      <a:r>
                        <a:rPr lang="ru-RU" sz="1400" b="0" baseline="0" dirty="0" smtClean="0"/>
                        <a:t>.</a:t>
                      </a:r>
                      <a:r>
                        <a:rPr lang="ru-RU" sz="1400" baseline="0" dirty="0" smtClean="0"/>
                        <a:t/>
                      </a:r>
                      <a:br>
                        <a:rPr lang="ru-RU" sz="1400" baseline="0" dirty="0" smtClean="0"/>
                      </a:br>
                      <a:r>
                        <a:rPr lang="ru-RU" sz="1400" b="1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(требуется оптимизация /гармонизация проведения оценок  ВФК и ВФА)</a:t>
                      </a:r>
                      <a:r>
                        <a:rPr lang="ru-RU" sz="1400" baseline="0" dirty="0" smtClean="0"/>
                        <a:t>;</a:t>
                      </a:r>
                    </a:p>
                    <a:p>
                      <a:pPr marL="45630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AutoNum type="arabicParenR"/>
                      </a:pPr>
                      <a:r>
                        <a:rPr lang="ru-RU" sz="1400" baseline="0" dirty="0" smtClean="0"/>
                        <a:t>Оценка производится не по качественным, а по количественным (формальным) показателям </a:t>
                      </a:r>
                      <a:br>
                        <a:rPr lang="ru-RU" sz="1400" baseline="0" dirty="0" smtClean="0"/>
                      </a:br>
                      <a:r>
                        <a:rPr lang="ru-RU" sz="1400" baseline="0" dirty="0" smtClean="0"/>
                        <a:t>(наличие порядков и документов, предусмотренных 193 ПП РФ);</a:t>
                      </a:r>
                    </a:p>
                    <a:p>
                      <a:pPr marL="45630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AutoNum type="arabicParenR"/>
                      </a:pPr>
                      <a:r>
                        <a:rPr lang="ru-RU" sz="1400" baseline="0" dirty="0" smtClean="0"/>
                        <a:t>Отсутствует возможность увязки планирования ВФА с учетом результатов Анализа ВФК и ВФА, по результатам Анализов не видны аудиторские выводы и предлагаемые меры в целях минимизации бюджетных рисков, что не позволяет формировать «лучшую практику» по осуществлению ВФА и проводить обмен опытом между </a:t>
                      </a:r>
                      <a:r>
                        <a:rPr lang="ru-RU" sz="1400" baseline="0" dirty="0" err="1" smtClean="0"/>
                        <a:t>ГАБСами</a:t>
                      </a:r>
                      <a:r>
                        <a:rPr lang="ru-RU" sz="1400" baseline="0" dirty="0" smtClean="0"/>
                        <a:t>;</a:t>
                      </a:r>
                    </a:p>
                    <a:p>
                      <a:pPr marL="45630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AutoNum type="arabicParenR"/>
                      </a:pPr>
                      <a:r>
                        <a:rPr lang="ru-RU" sz="1400" baseline="0" dirty="0" smtClean="0"/>
                        <a:t>Отсутствует возможность формирования карты бюджетных рисков по ГАБС, АБС в случае, когда по результатам МКФМ, контрольно-аналитических мероприятий СП РФ и ФК формируется «карта рисков/проблем», которую отрабатывает ВФА.</a:t>
                      </a:r>
                      <a:br>
                        <a:rPr lang="ru-RU" sz="1400" baseline="0" dirty="0" smtClean="0"/>
                      </a:br>
                      <a:r>
                        <a:rPr lang="ru-RU" sz="1400" b="1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(требуется координация ВФК путем формирования карты рисков ГАБС, АБС и координация ВФА путем анализа планов и результатов работы ВФА);</a:t>
                      </a:r>
                    </a:p>
                    <a:p>
                      <a:pPr marL="45630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AutoNum type="arabicParenR"/>
                      </a:pPr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Смещение акцента при проведении анализов, МКФМ с надежности ВФК на минимизацию бюджетных рисков, повышение роли ВФА в деятельности по минимизации рисков, снижение нагрузки на исполнителей бюджетных процедур.</a:t>
                      </a:r>
                    </a:p>
                    <a:p>
                      <a:pPr marL="45630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AutoNum type="arabicParenR"/>
                      </a:pPr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Определение взаимосвязи ВФК и ВФА, финансового менеджмента ГАБС, АБС и МКФМ</a:t>
                      </a:r>
                      <a:br>
                        <a:rPr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endParaRPr lang="ru-RU" sz="14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F79646"/>
                      </a:solidFill>
                    </a:lnL>
                    <a:lnR w="12700" cmpd="sng">
                      <a:solidFill>
                        <a:srgbClr val="F79646"/>
                      </a:solidFill>
                    </a:lnR>
                    <a:lnT w="12700" cmpd="sng">
                      <a:solidFill>
                        <a:srgbClr val="F79646"/>
                      </a:solidFill>
                    </a:lnT>
                    <a:lnB w="12700" cmpd="sng">
                      <a:solidFill>
                        <a:srgbClr val="F7964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524365" y="296795"/>
            <a:ext cx="8229600" cy="50405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00602B"/>
                </a:solidFill>
                <a:latin typeface="Open Sans"/>
                <a:ea typeface="+mn-ea"/>
                <a:cs typeface="+mn-cs"/>
              </a:rPr>
              <a:t>Проблемы действующей системы ВФК и </a:t>
            </a:r>
            <a:r>
              <a:rPr lang="ru-RU" sz="2400" b="1" dirty="0" smtClean="0">
                <a:solidFill>
                  <a:srgbClr val="00602B"/>
                </a:solidFill>
                <a:latin typeface="Open Sans"/>
                <a:ea typeface="+mn-ea"/>
                <a:cs typeface="+mn-cs"/>
              </a:rPr>
              <a:t>ВФА (3)</a:t>
            </a:r>
            <a:endParaRPr lang="ru-RU" sz="2400" b="1" dirty="0">
              <a:solidFill>
                <a:srgbClr val="00602B"/>
              </a:solidFill>
              <a:latin typeface="Open San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133554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C948A7D-6C52-4157-BEA1-1B3B6891AEA4}" type="slidenum">
              <a:rPr lang="ru-RU" smtClean="0"/>
              <a:pPr>
                <a:defRPr/>
              </a:pPr>
              <a:t>38</a:t>
            </a:fld>
            <a:endParaRPr lang="ru-RU" dirty="0"/>
          </a:p>
        </p:txBody>
      </p:sp>
      <p:grpSp>
        <p:nvGrpSpPr>
          <p:cNvPr id="3" name="Группа 2"/>
          <p:cNvGrpSpPr/>
          <p:nvPr/>
        </p:nvGrpSpPr>
        <p:grpSpPr>
          <a:xfrm>
            <a:off x="117856" y="836712"/>
            <a:ext cx="9026143" cy="5882888"/>
            <a:chOff x="117857" y="836712"/>
            <a:chExt cx="9256143" cy="5882888"/>
          </a:xfrm>
        </p:grpSpPr>
        <p:sp>
          <p:nvSpPr>
            <p:cNvPr id="4" name="Блок-схема: процесс 3"/>
            <p:cNvSpPr/>
            <p:nvPr/>
          </p:nvSpPr>
          <p:spPr>
            <a:xfrm>
              <a:off x="344488" y="836712"/>
              <a:ext cx="6552728" cy="1080120"/>
            </a:xfrm>
            <a:prstGeom prst="flowChartProcess">
              <a:avLst/>
            </a:prstGeom>
            <a:solidFill>
              <a:sysClr val="window" lastClr="FFFFFF"/>
            </a:solidFill>
            <a:ln w="25400" cap="flat" cmpd="tri" algn="ctr">
              <a:solidFill>
                <a:srgbClr val="4F81BD"/>
              </a:solidFill>
              <a:prstDash val="lgDash"/>
            </a:ln>
            <a:effectLst/>
          </p:spPr>
          <p:txBody>
            <a:bodyPr rtlCol="0" anchor="ctr"/>
            <a:lstStyle/>
            <a:p>
              <a:pPr marL="0" marR="0" lvl="0" indent="0" algn="ctr" defTabSz="107286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5" name="Скругленный прямоугольник 4"/>
            <p:cNvSpPr/>
            <p:nvPr/>
          </p:nvSpPr>
          <p:spPr>
            <a:xfrm>
              <a:off x="3697567" y="969941"/>
              <a:ext cx="3055636" cy="813332"/>
            </a:xfrm>
            <a:prstGeom prst="roundRect">
              <a:avLst/>
            </a:prstGeom>
            <a:gradFill rotWithShape="1">
              <a:gsLst>
                <a:gs pos="0">
                  <a:srgbClr val="9BBB59">
                    <a:tint val="50000"/>
                    <a:satMod val="300000"/>
                  </a:srgbClr>
                </a:gs>
                <a:gs pos="35000">
                  <a:srgbClr val="9BBB59">
                    <a:tint val="37000"/>
                    <a:satMod val="300000"/>
                  </a:srgbClr>
                </a:gs>
                <a:gs pos="100000">
                  <a:srgbClr val="9BBB59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9BBB59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107286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5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Субъект ВФА</a:t>
              </a:r>
            </a:p>
          </p:txBody>
        </p:sp>
        <p:sp>
          <p:nvSpPr>
            <p:cNvPr id="6" name="Скругленный прямоугольник 5"/>
            <p:cNvSpPr/>
            <p:nvPr/>
          </p:nvSpPr>
          <p:spPr>
            <a:xfrm>
              <a:off x="570316" y="969940"/>
              <a:ext cx="2621004" cy="813332"/>
            </a:xfrm>
            <a:prstGeom prst="roundRect">
              <a:avLst/>
            </a:prstGeom>
            <a:gradFill rotWithShape="1">
              <a:gsLst>
                <a:gs pos="0">
                  <a:srgbClr val="9BBB59">
                    <a:tint val="50000"/>
                    <a:satMod val="300000"/>
                  </a:srgbClr>
                </a:gs>
                <a:gs pos="35000">
                  <a:srgbClr val="9BBB59">
                    <a:tint val="37000"/>
                    <a:satMod val="300000"/>
                  </a:srgbClr>
                </a:gs>
                <a:gs pos="100000">
                  <a:srgbClr val="9BBB59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9BBB59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107286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Отдел анализа качества финансового менеджмента или субъект ВФА</a:t>
              </a:r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1664238" y="2232017"/>
              <a:ext cx="1825662" cy="1681168"/>
            </a:xfrm>
            <a:prstGeom prst="roundRect">
              <a:avLst/>
            </a:prstGeom>
            <a:gradFill rotWithShape="1">
              <a:gsLst>
                <a:gs pos="0">
                  <a:srgbClr val="4F81BD">
                    <a:tint val="50000"/>
                    <a:satMod val="300000"/>
                  </a:srgbClr>
                </a:gs>
                <a:gs pos="35000">
                  <a:srgbClr val="4F81BD">
                    <a:tint val="37000"/>
                    <a:satMod val="300000"/>
                  </a:srgbClr>
                </a:gs>
                <a:gs pos="100000">
                  <a:srgbClr val="4F81BD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107286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Мониторинг качества исполнения внутренних</a:t>
              </a:r>
            </a:p>
            <a:p>
              <a:pPr marL="0" marR="0" lvl="0" indent="0" algn="ctr" defTabSz="107286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бюджетных процедур</a:t>
              </a:r>
            </a:p>
            <a:p>
              <a:pPr marL="0" marR="0" lvl="0" indent="0" algn="ctr" defTabSz="107286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(предварительный анализ)</a:t>
              </a:r>
            </a:p>
          </p:txBody>
        </p:sp>
        <p:sp>
          <p:nvSpPr>
            <p:cNvPr id="8" name="Стрелка вниз 7"/>
            <p:cNvSpPr/>
            <p:nvPr/>
          </p:nvSpPr>
          <p:spPr>
            <a:xfrm>
              <a:off x="2311901" y="1783272"/>
              <a:ext cx="352481" cy="432048"/>
            </a:xfrm>
            <a:prstGeom prst="downArrow">
              <a:avLst>
                <a:gd name="adj1" fmla="val 27824"/>
                <a:gd name="adj2" fmla="val 50000"/>
              </a:avLst>
            </a:prstGeom>
            <a:gradFill rotWithShape="1">
              <a:gsLst>
                <a:gs pos="57000">
                  <a:srgbClr val="00B050"/>
                </a:gs>
                <a:gs pos="100000">
                  <a:sysClr val="window" lastClr="FFFFFF"/>
                </a:gs>
              </a:gsLst>
              <a:lin ang="16200000" scaled="0"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107286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9" name="Стрелка вниз 8"/>
            <p:cNvSpPr/>
            <p:nvPr/>
          </p:nvSpPr>
          <p:spPr>
            <a:xfrm>
              <a:off x="661697" y="3958347"/>
              <a:ext cx="352481" cy="397923"/>
            </a:xfrm>
            <a:prstGeom prst="downArrow">
              <a:avLst>
                <a:gd name="adj1" fmla="val 27824"/>
                <a:gd name="adj2" fmla="val 50000"/>
              </a:avLst>
            </a:prstGeom>
            <a:gradFill rotWithShape="1">
              <a:gsLst>
                <a:gs pos="57000">
                  <a:srgbClr val="00B050"/>
                </a:gs>
                <a:gs pos="100000">
                  <a:sysClr val="window" lastClr="FFFFFF"/>
                </a:gs>
              </a:gsLst>
              <a:lin ang="16200000" scaled="0"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107286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386458" y="6359561"/>
              <a:ext cx="2418129" cy="360039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4F81BD"/>
              </a:solidFill>
              <a:prstDash val="solid"/>
            </a:ln>
            <a:effectLst/>
          </p:spPr>
          <p:txBody>
            <a:bodyPr wrap="square">
              <a:noAutofit/>
            </a:bodyPr>
            <a:lstStyle/>
            <a:p>
              <a:pPr marL="0" marR="0" lvl="0" indent="0" algn="ctr" defTabSz="107286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Журнал результатов ВФК</a:t>
              </a:r>
            </a:p>
          </p:txBody>
        </p:sp>
        <p:sp>
          <p:nvSpPr>
            <p:cNvPr id="11" name="Стрелка вниз 10"/>
            <p:cNvSpPr/>
            <p:nvPr/>
          </p:nvSpPr>
          <p:spPr>
            <a:xfrm>
              <a:off x="1422527" y="4727617"/>
              <a:ext cx="352481" cy="397923"/>
            </a:xfrm>
            <a:prstGeom prst="downArrow">
              <a:avLst>
                <a:gd name="adj1" fmla="val 27824"/>
                <a:gd name="adj2" fmla="val 50000"/>
              </a:avLst>
            </a:prstGeom>
            <a:gradFill rotWithShape="1">
              <a:gsLst>
                <a:gs pos="57000">
                  <a:srgbClr val="00B050"/>
                </a:gs>
                <a:gs pos="100000">
                  <a:sysClr val="window" lastClr="FFFFFF"/>
                </a:gs>
              </a:gsLst>
              <a:lin ang="16200000" scaled="0"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107286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2975796" y="4056757"/>
              <a:ext cx="1028207" cy="1777912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4F81BD"/>
              </a:solidFill>
              <a:prstDash val="solid"/>
            </a:ln>
            <a:effectLst/>
          </p:spPr>
          <p:txBody>
            <a:bodyPr wrap="square">
              <a:noAutofit/>
            </a:bodyPr>
            <a:lstStyle/>
            <a:p>
              <a:pPr marL="0" marR="0" lvl="0" indent="0" algn="ctr" defTabSz="107286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Информация доводится до субъекта ВФА в целях планирования и проведения мероприятий ВФА</a:t>
              </a:r>
            </a:p>
          </p:txBody>
        </p:sp>
        <p:sp>
          <p:nvSpPr>
            <p:cNvPr id="13" name="Стрелка углом вверх 12"/>
            <p:cNvSpPr/>
            <p:nvPr/>
          </p:nvSpPr>
          <p:spPr>
            <a:xfrm>
              <a:off x="2792760" y="1916833"/>
              <a:ext cx="1483452" cy="3973470"/>
            </a:xfrm>
            <a:prstGeom prst="bentUpArrow">
              <a:avLst>
                <a:gd name="adj1" fmla="val 6759"/>
                <a:gd name="adj2" fmla="val 14634"/>
                <a:gd name="adj3" fmla="val 17232"/>
              </a:avLst>
            </a:prstGeom>
            <a:gradFill rotWithShape="1">
              <a:gsLst>
                <a:gs pos="57000">
                  <a:srgbClr val="00B050"/>
                </a:gs>
                <a:gs pos="100000">
                  <a:sysClr val="window" lastClr="FFFFFF"/>
                </a:gs>
              </a:gsLst>
              <a:lin ang="16200000" scaled="0"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107286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14" name="Стрелка вниз 13"/>
            <p:cNvSpPr/>
            <p:nvPr/>
          </p:nvSpPr>
          <p:spPr>
            <a:xfrm>
              <a:off x="5315638" y="1815836"/>
              <a:ext cx="352481" cy="399485"/>
            </a:xfrm>
            <a:prstGeom prst="downArrow">
              <a:avLst>
                <a:gd name="adj1" fmla="val 27824"/>
                <a:gd name="adj2" fmla="val 50000"/>
              </a:avLst>
            </a:prstGeom>
            <a:gradFill rotWithShape="1">
              <a:gsLst>
                <a:gs pos="57000">
                  <a:srgbClr val="00B050"/>
                </a:gs>
                <a:gs pos="100000">
                  <a:sysClr val="window" lastClr="FFFFFF"/>
                </a:gs>
              </a:gsLst>
              <a:lin ang="16200000" scaled="0"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107286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4233494" y="2215320"/>
              <a:ext cx="2516771" cy="975304"/>
            </a:xfrm>
            <a:prstGeom prst="roundRect">
              <a:avLst/>
            </a:prstGeom>
            <a:gradFill rotWithShape="1">
              <a:gsLst>
                <a:gs pos="0">
                  <a:srgbClr val="4F81BD">
                    <a:tint val="50000"/>
                    <a:satMod val="300000"/>
                  </a:srgbClr>
                </a:gs>
                <a:gs pos="35000">
                  <a:srgbClr val="4F81BD">
                    <a:tint val="37000"/>
                    <a:satMod val="300000"/>
                  </a:srgbClr>
                </a:gs>
                <a:gs pos="100000">
                  <a:srgbClr val="4F81BD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216000" marR="0" lvl="0" indent="-216000" defTabSz="107286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AutoNum type="arabicParenR"/>
                <a:tabLst/>
                <a:defRPr/>
              </a:pPr>
              <a:r>
                <a:rPr kumimoji="0" lang="ru-RU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аудит </a:t>
              </a:r>
              <a:r>
                <a:rPr kumimoji="0" lang="ru-RU" sz="14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высокорискованных</a:t>
              </a:r>
              <a:r>
                <a:rPr kumimoji="0" lang="ru-RU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 процессов (проблем)</a:t>
              </a:r>
            </a:p>
            <a:p>
              <a:pPr marL="216000" marR="0" lvl="0" indent="-216000" defTabSz="107286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AutoNum type="arabicParenR"/>
                <a:tabLst/>
                <a:defRPr/>
              </a:pPr>
              <a:r>
                <a:rPr kumimoji="0" lang="ru-RU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аудит отчетности</a:t>
              </a:r>
            </a:p>
            <a:p>
              <a:pPr marL="216000" marR="0" lvl="0" indent="-216000" defTabSz="107286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AutoNum type="arabicParenR"/>
                <a:tabLst/>
                <a:defRPr/>
              </a:pPr>
              <a:r>
                <a:rPr kumimoji="0" lang="ru-RU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оценка надежности ВФК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226513" y="3589348"/>
              <a:ext cx="2514624" cy="1723549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4F81BD"/>
              </a:solidFill>
              <a:prstDash val="solid"/>
            </a:ln>
            <a:effectLst/>
          </p:spPr>
          <p:txBody>
            <a:bodyPr wrap="square" rtlCol="0">
              <a:spAutoFit/>
            </a:bodyPr>
            <a:lstStyle/>
            <a:p>
              <a:pPr marL="171450" marR="0" lvl="0" indent="-171450" defTabSz="107286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Wingdings" panose="05000000000000000000" pitchFamily="2" charset="2"/>
                <a:buChar char="ü"/>
                <a:tabLst/>
                <a:defRPr/>
              </a:pPr>
              <a:r>
                <a:rPr kumimoji="0" lang="ru-RU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Предложения по повышению </a:t>
              </a:r>
              <a:br>
                <a:rPr kumimoji="0" lang="ru-RU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</a:br>
              <a:r>
                <a:rPr kumimoji="0" lang="ru-RU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качества выполнения бюджетных процедур (качества ФМ)</a:t>
              </a:r>
            </a:p>
            <a:p>
              <a:pPr marL="171450" marR="0" lvl="0" indent="-171450" defTabSz="107286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Wingdings" panose="05000000000000000000" pitchFamily="2" charset="2"/>
                <a:buChar char="ü"/>
                <a:tabLst/>
                <a:defRPr/>
              </a:pPr>
              <a:r>
                <a:rPr kumimoji="0" lang="ru-RU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Предложения по повышению эффективности ВФК</a:t>
              </a:r>
            </a:p>
            <a:p>
              <a:pPr marL="171450" marR="0" lvl="0" indent="-171450" defTabSz="107286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Wingdings" panose="05000000000000000000" pitchFamily="2" charset="2"/>
                <a:buChar char="ü"/>
                <a:tabLst/>
                <a:defRPr/>
              </a:pPr>
              <a:r>
                <a:rPr kumimoji="0" lang="ru-RU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Подтверждение достоверности отчетности в целях принятия управленческих решений</a:t>
              </a:r>
            </a:p>
          </p:txBody>
        </p:sp>
        <p:sp>
          <p:nvSpPr>
            <p:cNvPr id="17" name="Стрелка вниз 16"/>
            <p:cNvSpPr/>
            <p:nvPr/>
          </p:nvSpPr>
          <p:spPr>
            <a:xfrm>
              <a:off x="5298772" y="3190624"/>
              <a:ext cx="352481" cy="382392"/>
            </a:xfrm>
            <a:prstGeom prst="downArrow">
              <a:avLst>
                <a:gd name="adj1" fmla="val 27824"/>
                <a:gd name="adj2" fmla="val 50000"/>
              </a:avLst>
            </a:prstGeom>
            <a:gradFill rotWithShape="1">
              <a:gsLst>
                <a:gs pos="57000">
                  <a:srgbClr val="00B050"/>
                </a:gs>
                <a:gs pos="100000">
                  <a:sysClr val="window" lastClr="FFFFFF"/>
                </a:gs>
              </a:gsLst>
              <a:lin ang="16200000" scaled="0"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107286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18" name="Стрелка вниз 17"/>
            <p:cNvSpPr/>
            <p:nvPr/>
          </p:nvSpPr>
          <p:spPr>
            <a:xfrm>
              <a:off x="5298772" y="5331308"/>
              <a:ext cx="352481" cy="344173"/>
            </a:xfrm>
            <a:prstGeom prst="downArrow">
              <a:avLst>
                <a:gd name="adj1" fmla="val 27824"/>
                <a:gd name="adj2" fmla="val 50000"/>
              </a:avLst>
            </a:prstGeom>
            <a:gradFill rotWithShape="1">
              <a:gsLst>
                <a:gs pos="57000">
                  <a:srgbClr val="00B050"/>
                </a:gs>
                <a:gs pos="100000">
                  <a:sysClr val="window" lastClr="FFFFFF"/>
                </a:gs>
              </a:gsLst>
              <a:lin ang="16200000" scaled="0"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107286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4235642" y="5675477"/>
              <a:ext cx="2514624" cy="318384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4F81BD"/>
              </a:solidFill>
              <a:prstDash val="solid"/>
            </a:ln>
            <a:effectLst/>
          </p:spPr>
          <p:txBody>
            <a:bodyPr wrap="square">
              <a:noAutofit/>
            </a:bodyPr>
            <a:lstStyle/>
            <a:p>
              <a:pPr marL="0" marR="0" lvl="0" indent="0" algn="ctr" defTabSz="107286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Годовой отчет о результатах ВФА</a:t>
              </a:r>
            </a:p>
          </p:txBody>
        </p:sp>
        <p:sp>
          <p:nvSpPr>
            <p:cNvPr id="20" name="Стрелка вниз 19"/>
            <p:cNvSpPr/>
            <p:nvPr/>
          </p:nvSpPr>
          <p:spPr>
            <a:xfrm>
              <a:off x="8525170" y="1818608"/>
              <a:ext cx="517019" cy="1754408"/>
            </a:xfrm>
            <a:prstGeom prst="downArrow">
              <a:avLst>
                <a:gd name="adj1" fmla="val 27824"/>
                <a:gd name="adj2" fmla="val 41306"/>
              </a:avLst>
            </a:prstGeom>
            <a:solidFill>
              <a:srgbClr val="C0504D"/>
            </a:solidFill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07286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21" name="Стрелка углом вверх 20"/>
            <p:cNvSpPr/>
            <p:nvPr/>
          </p:nvSpPr>
          <p:spPr>
            <a:xfrm>
              <a:off x="6763040" y="1815835"/>
              <a:ext cx="566224" cy="2092060"/>
            </a:xfrm>
            <a:prstGeom prst="bentUpArrow">
              <a:avLst>
                <a:gd name="adj1" fmla="val 12944"/>
                <a:gd name="adj2" fmla="val 24941"/>
                <a:gd name="adj3" fmla="val 38877"/>
              </a:avLst>
            </a:prstGeom>
            <a:gradFill rotWithShape="1">
              <a:gsLst>
                <a:gs pos="57000">
                  <a:srgbClr val="00B050"/>
                </a:gs>
                <a:gs pos="100000">
                  <a:sysClr val="window" lastClr="FFFFFF"/>
                </a:gs>
              </a:gsLst>
              <a:lin ang="16200000" scaled="0"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107286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22" name="Скругленный прямоугольник 21"/>
            <p:cNvSpPr/>
            <p:nvPr/>
          </p:nvSpPr>
          <p:spPr>
            <a:xfrm>
              <a:off x="7041234" y="969941"/>
              <a:ext cx="2232248" cy="813332"/>
            </a:xfrm>
            <a:prstGeom prst="roundRect">
              <a:avLst/>
            </a:prstGeom>
            <a:gradFill rotWithShape="1">
              <a:gsLst>
                <a:gs pos="0">
                  <a:srgbClr val="9BBB59">
                    <a:tint val="50000"/>
                    <a:satMod val="300000"/>
                  </a:srgbClr>
                </a:gs>
                <a:gs pos="35000">
                  <a:srgbClr val="9BBB59">
                    <a:tint val="37000"/>
                    <a:satMod val="300000"/>
                  </a:srgbClr>
                </a:gs>
                <a:gs pos="100000">
                  <a:srgbClr val="9BBB59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9BBB59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107286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5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Руководитель</a:t>
              </a: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7283476" y="2084228"/>
              <a:ext cx="360040" cy="2624239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4F81BD"/>
              </a:solidFill>
              <a:prstDash val="solid"/>
            </a:ln>
            <a:effectLst/>
          </p:spPr>
          <p:txBody>
            <a:bodyPr vert="wordArtVert" wrap="square">
              <a:noAutofit/>
            </a:bodyPr>
            <a:lstStyle/>
            <a:p>
              <a:pPr marL="0" marR="0" lvl="0" indent="0" defTabSz="107286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300" b="1" i="0" u="none" strike="noStrike" kern="5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предложения</a:t>
              </a: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8193359" y="3573016"/>
              <a:ext cx="1180641" cy="1224136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4F81BD"/>
              </a:solidFill>
              <a:prstDash val="solid"/>
            </a:ln>
            <a:effectLst/>
          </p:spPr>
          <p:txBody>
            <a:bodyPr wrap="square">
              <a:noAutofit/>
            </a:bodyPr>
            <a:lstStyle/>
            <a:p>
              <a:pPr marL="0" marR="0" lvl="0" indent="0" algn="ctr" defTabSz="107286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Обязательные для исполнения объектами аудита </a:t>
              </a:r>
              <a:r>
                <a:rPr kumimoji="0" lang="ru-RU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решения</a:t>
              </a:r>
            </a:p>
            <a:p>
              <a:pPr marL="0" marR="0" lvl="0" indent="0" algn="ctr" defTabSz="107286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 </a:t>
              </a:r>
            </a:p>
          </p:txBody>
        </p:sp>
        <p:sp>
          <p:nvSpPr>
            <p:cNvPr id="25" name="Стрелка углом вверх 24"/>
            <p:cNvSpPr/>
            <p:nvPr/>
          </p:nvSpPr>
          <p:spPr>
            <a:xfrm>
              <a:off x="6763040" y="1804641"/>
              <a:ext cx="1477836" cy="4085662"/>
            </a:xfrm>
            <a:prstGeom prst="bentUpArrow">
              <a:avLst>
                <a:gd name="adj1" fmla="val 5946"/>
                <a:gd name="adj2" fmla="val 9703"/>
                <a:gd name="adj3" fmla="val 15246"/>
              </a:avLst>
            </a:prstGeom>
            <a:gradFill rotWithShape="1">
              <a:gsLst>
                <a:gs pos="57000">
                  <a:srgbClr val="00B050"/>
                </a:gs>
                <a:gs pos="100000">
                  <a:sysClr val="window" lastClr="FFFFFF"/>
                </a:gs>
              </a:gsLst>
              <a:lin ang="16200000" scaled="0"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107286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26" name="Скругленный прямоугольник 25"/>
            <p:cNvSpPr/>
            <p:nvPr/>
          </p:nvSpPr>
          <p:spPr>
            <a:xfrm>
              <a:off x="117857" y="2232017"/>
              <a:ext cx="1477665" cy="1681168"/>
            </a:xfrm>
            <a:prstGeom prst="roundRect">
              <a:avLst/>
            </a:prstGeom>
            <a:gradFill rotWithShape="1">
              <a:gsLst>
                <a:gs pos="0">
                  <a:srgbClr val="4F81BD">
                    <a:tint val="50000"/>
                    <a:satMod val="300000"/>
                  </a:srgbClr>
                </a:gs>
                <a:gs pos="35000">
                  <a:srgbClr val="4F81BD">
                    <a:tint val="37000"/>
                    <a:satMod val="300000"/>
                  </a:srgbClr>
                </a:gs>
                <a:gs pos="100000">
                  <a:srgbClr val="4F81BD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107286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Структурное подразделение/ исполнитель ВБП </a:t>
              </a:r>
              <a:br>
                <a:rPr kumimoji="0" lang="ru-RU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</a:br>
              <a:r>
                <a:rPr kumimoji="0" lang="ru-RU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(объект ВФК)</a:t>
              </a:r>
            </a:p>
          </p:txBody>
        </p:sp>
        <p:sp>
          <p:nvSpPr>
            <p:cNvPr id="27" name="Стрелка вниз 26"/>
            <p:cNvSpPr/>
            <p:nvPr/>
          </p:nvSpPr>
          <p:spPr>
            <a:xfrm>
              <a:off x="2291099" y="3967362"/>
              <a:ext cx="352481" cy="397923"/>
            </a:xfrm>
            <a:prstGeom prst="downArrow">
              <a:avLst>
                <a:gd name="adj1" fmla="val 27824"/>
                <a:gd name="adj2" fmla="val 50000"/>
              </a:avLst>
            </a:prstGeom>
            <a:gradFill rotWithShape="1">
              <a:gsLst>
                <a:gs pos="57000">
                  <a:srgbClr val="00B050"/>
                </a:gs>
                <a:gs pos="100000">
                  <a:sysClr val="window" lastClr="FFFFFF"/>
                </a:gs>
              </a:gsLst>
              <a:lin ang="16200000" scaled="0"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107286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28" name="Скругленный прямоугольник 27"/>
            <p:cNvSpPr/>
            <p:nvPr/>
          </p:nvSpPr>
          <p:spPr>
            <a:xfrm>
              <a:off x="344488" y="5125540"/>
              <a:ext cx="2448272" cy="868321"/>
            </a:xfrm>
            <a:prstGeom prst="roundRect">
              <a:avLst/>
            </a:prstGeom>
            <a:solidFill>
              <a:srgbClr val="C0504D"/>
            </a:solidFill>
            <a:ln w="25400" cap="flat" cmpd="sng" algn="ctr">
              <a:solidFill>
                <a:srgbClr val="C0504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07286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Карта ВФК</a:t>
              </a:r>
              <a:br>
                <a:rPr kumimoji="0" lang="ru-RU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</a:br>
              <a:r>
                <a:rPr kumimoji="0" lang="ru-RU" sz="13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(утверждается структурным подразделением – исполнителем ВБП)</a:t>
              </a: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344488" y="4365285"/>
              <a:ext cx="2448272" cy="338554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4F81BD"/>
              </a:solidFill>
              <a:prstDash val="solid"/>
            </a:ln>
            <a:effectLst/>
          </p:spPr>
          <p:txBody>
            <a:bodyPr wrap="square">
              <a:noAutofit/>
            </a:bodyPr>
            <a:lstStyle/>
            <a:p>
              <a:pPr marL="0" marR="0" lvl="0" indent="0" algn="ctr" defTabSz="107286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Предложения по рискам</a:t>
              </a:r>
            </a:p>
          </p:txBody>
        </p:sp>
        <p:sp>
          <p:nvSpPr>
            <p:cNvPr id="30" name="Стрелка вниз 29"/>
            <p:cNvSpPr/>
            <p:nvPr/>
          </p:nvSpPr>
          <p:spPr>
            <a:xfrm>
              <a:off x="1429025" y="6008233"/>
              <a:ext cx="352481" cy="347006"/>
            </a:xfrm>
            <a:prstGeom prst="downArrow">
              <a:avLst>
                <a:gd name="adj1" fmla="val 27824"/>
                <a:gd name="adj2" fmla="val 50000"/>
              </a:avLst>
            </a:prstGeom>
            <a:gradFill rotWithShape="1">
              <a:gsLst>
                <a:gs pos="57000">
                  <a:srgbClr val="00B050"/>
                </a:gs>
                <a:gs pos="100000">
                  <a:sysClr val="window" lastClr="FFFFFF"/>
                </a:gs>
              </a:gsLst>
              <a:lin ang="16200000" scaled="0"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107286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</p:grpSp>
      <p:sp>
        <p:nvSpPr>
          <p:cNvPr id="31" name="Прямоугольник 30"/>
          <p:cNvSpPr/>
          <p:nvPr/>
        </p:nvSpPr>
        <p:spPr>
          <a:xfrm>
            <a:off x="541460" y="299948"/>
            <a:ext cx="8424936" cy="42692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</a:pPr>
            <a:r>
              <a:rPr lang="ru-RU" sz="1700" b="1" dirty="0" smtClean="0">
                <a:solidFill>
                  <a:srgbClr val="00602B"/>
                </a:solidFill>
                <a:latin typeface="Open Sans"/>
              </a:rPr>
              <a:t>Переходная модель ВФА в рамках действующих норм БК РФ, ПП РФ 193</a:t>
            </a:r>
            <a:endParaRPr lang="ru-RU" sz="1700" b="1" dirty="0">
              <a:solidFill>
                <a:srgbClr val="00602B"/>
              </a:solidFill>
              <a:latin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74681086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C948A7D-6C52-4157-BEA1-1B3B6891AEA4}" type="slidenum">
              <a:rPr lang="ru-RU" smtClean="0"/>
              <a:pPr>
                <a:defRPr/>
              </a:pPr>
              <a:t>39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36685" y="1087610"/>
            <a:ext cx="7032711" cy="4185090"/>
          </a:xfrm>
          <a:prstGeom prst="rect">
            <a:avLst/>
          </a:prstGeom>
          <a:solidFill>
            <a:sysClr val="window" lastClr="FFFFFF"/>
          </a:solidFill>
          <a:ln w="38100" cap="flat" cmpd="sng" algn="ctr">
            <a:solidFill>
              <a:srgbClr val="4F81BD"/>
            </a:solidFill>
            <a:prstDash val="solid"/>
            <a:bevel/>
          </a:ln>
          <a:effectLst/>
        </p:spPr>
        <p:txBody>
          <a:bodyPr rtlCol="0" anchor="ctr"/>
          <a:lstStyle/>
          <a:p>
            <a:pPr marL="0" marR="0" lvl="0" indent="0" algn="ctr" defTabSz="10728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2766" y="1222690"/>
            <a:ext cx="5008664" cy="3898345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9BBB59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728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737514" y="2699202"/>
            <a:ext cx="550741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7" name="Прямая соединительная линия 6"/>
          <p:cNvCxnSpPr/>
          <p:nvPr/>
        </p:nvCxnSpPr>
        <p:spPr>
          <a:xfrm>
            <a:off x="1618782" y="2699202"/>
            <a:ext cx="550741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8" name="Прямая соединительная линия 7"/>
          <p:cNvCxnSpPr/>
          <p:nvPr/>
        </p:nvCxnSpPr>
        <p:spPr>
          <a:xfrm>
            <a:off x="2458578" y="2699202"/>
            <a:ext cx="550741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9" name="Прямая соединительная линия 8"/>
          <p:cNvCxnSpPr/>
          <p:nvPr/>
        </p:nvCxnSpPr>
        <p:spPr>
          <a:xfrm>
            <a:off x="3353529" y="2699202"/>
            <a:ext cx="550741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10" name="Прямая соединительная линия 9"/>
          <p:cNvCxnSpPr/>
          <p:nvPr/>
        </p:nvCxnSpPr>
        <p:spPr>
          <a:xfrm>
            <a:off x="4110798" y="2699202"/>
            <a:ext cx="550741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11" name="Прямая соединительная линия 10"/>
          <p:cNvCxnSpPr/>
          <p:nvPr/>
        </p:nvCxnSpPr>
        <p:spPr>
          <a:xfrm>
            <a:off x="735438" y="3419282"/>
            <a:ext cx="550741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12" name="Прямая соединительная линия 11"/>
          <p:cNvCxnSpPr/>
          <p:nvPr/>
        </p:nvCxnSpPr>
        <p:spPr>
          <a:xfrm>
            <a:off x="1616706" y="3419282"/>
            <a:ext cx="550741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13" name="Прямая соединительная линия 12"/>
          <p:cNvCxnSpPr/>
          <p:nvPr/>
        </p:nvCxnSpPr>
        <p:spPr>
          <a:xfrm>
            <a:off x="2456502" y="3419282"/>
            <a:ext cx="550741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14" name="Прямая соединительная линия 13"/>
          <p:cNvCxnSpPr/>
          <p:nvPr/>
        </p:nvCxnSpPr>
        <p:spPr>
          <a:xfrm>
            <a:off x="3351462" y="3419282"/>
            <a:ext cx="550741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15" name="Прямая соединительная линия 14"/>
          <p:cNvCxnSpPr/>
          <p:nvPr/>
        </p:nvCxnSpPr>
        <p:spPr>
          <a:xfrm>
            <a:off x="739578" y="4116484"/>
            <a:ext cx="550741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16" name="Прямая соединительная линия 15"/>
          <p:cNvCxnSpPr/>
          <p:nvPr/>
        </p:nvCxnSpPr>
        <p:spPr>
          <a:xfrm>
            <a:off x="1620845" y="4116484"/>
            <a:ext cx="550741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17" name="Прямая соединительная линия 16"/>
          <p:cNvCxnSpPr/>
          <p:nvPr/>
        </p:nvCxnSpPr>
        <p:spPr>
          <a:xfrm>
            <a:off x="2460642" y="4116484"/>
            <a:ext cx="550741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18" name="Прямая соединительная линия 17"/>
          <p:cNvCxnSpPr/>
          <p:nvPr/>
        </p:nvCxnSpPr>
        <p:spPr>
          <a:xfrm>
            <a:off x="3355602" y="4116484"/>
            <a:ext cx="550741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19" name="Прямая соединительная линия 18"/>
          <p:cNvCxnSpPr/>
          <p:nvPr/>
        </p:nvCxnSpPr>
        <p:spPr>
          <a:xfrm>
            <a:off x="4112866" y="4116484"/>
            <a:ext cx="550741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20" name="Блок-схема: узел 19"/>
          <p:cNvSpPr/>
          <p:nvPr/>
        </p:nvSpPr>
        <p:spPr>
          <a:xfrm>
            <a:off x="1391022" y="2624881"/>
            <a:ext cx="143764" cy="148777"/>
          </a:xfrm>
          <a:prstGeom prst="flowChartConnector">
            <a:avLst/>
          </a:prstGeom>
          <a:solidFill>
            <a:srgbClr val="C0504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728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21" name="Блок-схема: узел 20"/>
          <p:cNvSpPr/>
          <p:nvPr/>
        </p:nvSpPr>
        <p:spPr>
          <a:xfrm>
            <a:off x="3939325" y="2624880"/>
            <a:ext cx="143764" cy="148777"/>
          </a:xfrm>
          <a:prstGeom prst="flowChartConnector">
            <a:avLst/>
          </a:prstGeom>
          <a:solidFill>
            <a:srgbClr val="C0504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728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22" name="Блок-схема: узел 21"/>
          <p:cNvSpPr/>
          <p:nvPr/>
        </p:nvSpPr>
        <p:spPr>
          <a:xfrm>
            <a:off x="1391022" y="3344960"/>
            <a:ext cx="143764" cy="148777"/>
          </a:xfrm>
          <a:prstGeom prst="flowChartConnector">
            <a:avLst/>
          </a:prstGeom>
          <a:solidFill>
            <a:srgbClr val="C0504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728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23" name="Блок-схема: узел 22"/>
          <p:cNvSpPr/>
          <p:nvPr/>
        </p:nvSpPr>
        <p:spPr>
          <a:xfrm>
            <a:off x="3114103" y="3347214"/>
            <a:ext cx="143764" cy="148777"/>
          </a:xfrm>
          <a:prstGeom prst="flowChartConnector">
            <a:avLst/>
          </a:prstGeom>
          <a:solidFill>
            <a:srgbClr val="C0504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728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20188" y="1699325"/>
            <a:ext cx="8298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728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</a:rPr>
              <a:t>Бюджетная операция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484964" y="1694046"/>
            <a:ext cx="8298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728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</a:rPr>
              <a:t>Бюджетная операция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333006" y="1694046"/>
            <a:ext cx="8298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728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</a:rPr>
              <a:t>Бюджетная операция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232104" y="1686578"/>
            <a:ext cx="8298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728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</a:rPr>
              <a:t>Бюджетная операция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41717" y="1695202"/>
            <a:ext cx="8298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728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</a:rPr>
              <a:t>Бюджетная операция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52793" y="4461664"/>
            <a:ext cx="436521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728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</a:rPr>
              <a:t>ВФА должен предлагать 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/>
              </a:rPr>
              <a:t>дополнительные</a:t>
            </a: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</a:rPr>
              <a:t> контрольные действия, помимо самоконтроля и контроля по подчиненности, а также меры по повышению качества выполнения бюджетных процедур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5472144" y="1222692"/>
            <a:ext cx="1645394" cy="3898345"/>
          </a:xfrm>
          <a:prstGeom prst="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10728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520875" y="2514557"/>
            <a:ext cx="543803" cy="1169744"/>
          </a:xfrm>
          <a:prstGeom prst="rect">
            <a:avLst/>
          </a:prstGeom>
          <a:noFill/>
        </p:spPr>
        <p:txBody>
          <a:bodyPr vert="wordArtVert" wrap="none" rtlCol="0">
            <a:spAutoFit/>
          </a:bodyPr>
          <a:lstStyle/>
          <a:p>
            <a:pPr marL="0" marR="0" lvl="0" indent="0" defTabSz="10728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1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</a:rPr>
              <a:t>ВФА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639558" y="3933126"/>
            <a:ext cx="79794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728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</a:rPr>
              <a:t>Бюджетная отчетность</a:t>
            </a:r>
          </a:p>
        </p:txBody>
      </p:sp>
      <p:sp>
        <p:nvSpPr>
          <p:cNvPr id="33" name="Стрелка углом 32"/>
          <p:cNvSpPr/>
          <p:nvPr/>
        </p:nvSpPr>
        <p:spPr>
          <a:xfrm rot="10800000">
            <a:off x="5472141" y="3624354"/>
            <a:ext cx="1289505" cy="783520"/>
          </a:xfrm>
          <a:prstGeom prst="bentArrow">
            <a:avLst>
              <a:gd name="adj1" fmla="val 7668"/>
              <a:gd name="adj2" fmla="val 18184"/>
              <a:gd name="adj3" fmla="val 20115"/>
              <a:gd name="adj4" fmla="val 40115"/>
            </a:avLst>
          </a:prstGeom>
          <a:solidFill>
            <a:srgbClr val="9BBB59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728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413332" y="4264002"/>
            <a:ext cx="16081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728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</a:rPr>
              <a:t>Подтверждение достоверности отчетности в целях принятия управленческих решений</a:t>
            </a:r>
          </a:p>
        </p:txBody>
      </p:sp>
      <p:sp>
        <p:nvSpPr>
          <p:cNvPr id="35" name="Стрелка влево 34"/>
          <p:cNvSpPr/>
          <p:nvPr/>
        </p:nvSpPr>
        <p:spPr>
          <a:xfrm rot="20930376">
            <a:off x="4205352" y="3050661"/>
            <a:ext cx="2272956" cy="410244"/>
          </a:xfrm>
          <a:prstGeom prst="leftArrow">
            <a:avLst>
              <a:gd name="adj1" fmla="val 32845"/>
              <a:gd name="adj2" fmla="val 46440"/>
            </a:avLst>
          </a:prstGeom>
          <a:solidFill>
            <a:srgbClr val="9BBB59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728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36" name="TextBox 35"/>
          <p:cNvSpPr txBox="1"/>
          <p:nvPr/>
        </p:nvSpPr>
        <p:spPr>
          <a:xfrm rot="20931386">
            <a:off x="4370156" y="3278234"/>
            <a:ext cx="224828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728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</a:rPr>
              <a:t>Предложения по дополнительному контролю на основе оценки рисков</a:t>
            </a:r>
          </a:p>
        </p:txBody>
      </p:sp>
      <p:sp>
        <p:nvSpPr>
          <p:cNvPr id="37" name="Стрелка углом 36"/>
          <p:cNvSpPr/>
          <p:nvPr/>
        </p:nvSpPr>
        <p:spPr>
          <a:xfrm rot="10800000" flipV="1">
            <a:off x="5509427" y="1870763"/>
            <a:ext cx="1252253" cy="707211"/>
          </a:xfrm>
          <a:prstGeom prst="bentArrow">
            <a:avLst>
              <a:gd name="adj1" fmla="val 10459"/>
              <a:gd name="adj2" fmla="val 18184"/>
              <a:gd name="adj3" fmla="val 25000"/>
              <a:gd name="adj4" fmla="val 40115"/>
            </a:avLst>
          </a:prstGeom>
          <a:solidFill>
            <a:srgbClr val="9BBB59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728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336304" y="1185827"/>
            <a:ext cx="18180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728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</a:rPr>
              <a:t>Предложения по повышению </a:t>
            </a:r>
            <a:r>
              <a:rPr kumimoji="0" lang="ru-RU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</a:rPr>
              <a:t>качества выполнения бюджетных процедур </a:t>
            </a:r>
            <a:br>
              <a:rPr kumimoji="0" lang="ru-RU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</a:rPr>
            </a:br>
            <a:r>
              <a:rPr kumimoji="0" lang="ru-RU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</a:rPr>
              <a:t>(качества ФМ)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240322" y="667455"/>
            <a:ext cx="575830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10728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</a:rPr>
              <a:t>Исполнение бюджетных полномочий </a:t>
            </a:r>
            <a:r>
              <a:rPr kumimoji="0" lang="ru-RU" sz="21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</a:rPr>
              <a:t>ГАБСом</a:t>
            </a:r>
            <a:r>
              <a:rPr kumimoji="0" lang="ru-RU" sz="2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</a:rPr>
              <a:t>, </a:t>
            </a:r>
            <a:r>
              <a:rPr kumimoji="0" lang="ru-RU" sz="21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</a:rPr>
              <a:t>АБСом</a:t>
            </a:r>
            <a:endParaRPr kumimoji="0" lang="ru-RU" sz="2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717981" y="2030306"/>
            <a:ext cx="64109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728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</a:rPr>
              <a:t>Смета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694569" y="2577910"/>
            <a:ext cx="64109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728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</a:rPr>
              <a:t>ОБАС</a:t>
            </a:r>
          </a:p>
        </p:txBody>
      </p:sp>
      <p:sp>
        <p:nvSpPr>
          <p:cNvPr id="42" name="Блок-схема: узел 41"/>
          <p:cNvSpPr/>
          <p:nvPr/>
        </p:nvSpPr>
        <p:spPr>
          <a:xfrm>
            <a:off x="1391022" y="4041524"/>
            <a:ext cx="143764" cy="148777"/>
          </a:xfrm>
          <a:prstGeom prst="flowChartConnector">
            <a:avLst/>
          </a:prstGeom>
          <a:solidFill>
            <a:srgbClr val="C0504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728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43" name="Блок-схема: узел 42"/>
          <p:cNvSpPr/>
          <p:nvPr/>
        </p:nvSpPr>
        <p:spPr>
          <a:xfrm>
            <a:off x="2242801" y="3347214"/>
            <a:ext cx="143764" cy="148777"/>
          </a:xfrm>
          <a:prstGeom prst="flowChartConnector">
            <a:avLst/>
          </a:prstGeom>
          <a:solidFill>
            <a:srgbClr val="C0504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728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44" name="Блок-схема: узел 43"/>
          <p:cNvSpPr/>
          <p:nvPr/>
        </p:nvSpPr>
        <p:spPr>
          <a:xfrm>
            <a:off x="3938953" y="3282165"/>
            <a:ext cx="143764" cy="148777"/>
          </a:xfrm>
          <a:prstGeom prst="flowChartConnector">
            <a:avLst/>
          </a:prstGeom>
          <a:solidFill>
            <a:srgbClr val="C0504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728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45" name="Блок-схема: узел 44"/>
          <p:cNvSpPr/>
          <p:nvPr/>
        </p:nvSpPr>
        <p:spPr>
          <a:xfrm>
            <a:off x="3114103" y="2618066"/>
            <a:ext cx="143764" cy="148777"/>
          </a:xfrm>
          <a:prstGeom prst="flowChartConnector">
            <a:avLst/>
          </a:prstGeom>
          <a:solidFill>
            <a:srgbClr val="C0504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728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46" name="Блок-схема: узел 45"/>
          <p:cNvSpPr/>
          <p:nvPr/>
        </p:nvSpPr>
        <p:spPr>
          <a:xfrm>
            <a:off x="2228245" y="2618066"/>
            <a:ext cx="143764" cy="148777"/>
          </a:xfrm>
          <a:prstGeom prst="flowChartConnector">
            <a:avLst/>
          </a:prstGeom>
          <a:solidFill>
            <a:srgbClr val="C0504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728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47" name="Блок-схема: узел 46"/>
          <p:cNvSpPr/>
          <p:nvPr/>
        </p:nvSpPr>
        <p:spPr>
          <a:xfrm>
            <a:off x="3906338" y="3408675"/>
            <a:ext cx="227756" cy="226622"/>
          </a:xfrm>
          <a:prstGeom prst="flowChartConnector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10728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7425111" y="1185794"/>
            <a:ext cx="1449540" cy="4293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1072866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</a:rPr>
              <a:t>СП РФ анализирует результаты ВФА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</a:rPr>
              <a:t>, </a:t>
            </a:r>
            <a:b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</a:rPr>
            </a:b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</a:rPr>
              <a:t>а также </a:t>
            </a:r>
          </a:p>
          <a:p>
            <a:pPr marL="0" marR="0" lvl="0" indent="0" algn="ctr" defTabSz="1072866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</a:rPr>
              <a:t>ВФК  путем оценки предложений субъекта ВФА по организации системы ВФК</a:t>
            </a:r>
          </a:p>
          <a:p>
            <a:pPr marL="0" marR="0" lvl="0" indent="0" algn="ctr" defTabSz="1072866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/>
            </a:endParaRPr>
          </a:p>
          <a:p>
            <a:pPr marL="0" marR="0" lvl="0" indent="0" algn="ctr" defTabSz="1072866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</a:rPr>
              <a:t>?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</a:rPr>
              <a:t>ФК</a:t>
            </a: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</a:rPr>
              <a:t>?</a:t>
            </a:r>
            <a:endParaRPr kumimoji="0" lang="ru-RU" sz="1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1729631" y="5417638"/>
            <a:ext cx="1310523" cy="1356851"/>
          </a:xfrm>
          <a:prstGeom prst="round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10728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Мониторинг качества финансового менеджмента </a:t>
            </a:r>
            <a:r>
              <a:rPr kumimoji="0" lang="ru-RU" sz="15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ГАБСов</a:t>
            </a:r>
            <a:r>
              <a:rPr kumimoji="0" lang="ru-RU" sz="15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 (АБС)</a:t>
            </a: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200472" y="5752085"/>
            <a:ext cx="1014764" cy="618551"/>
          </a:xfrm>
          <a:prstGeom prst="round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10728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Финорган</a:t>
            </a:r>
            <a:endParaRPr kumimoji="0" lang="ru-RU" sz="16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0" marR="0" lvl="0" indent="0" algn="ctr" defTabSz="10728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(ГАБС)</a:t>
            </a:r>
          </a:p>
        </p:txBody>
      </p:sp>
      <p:sp>
        <p:nvSpPr>
          <p:cNvPr id="51" name="Стрелка влево 50"/>
          <p:cNvSpPr/>
          <p:nvPr/>
        </p:nvSpPr>
        <p:spPr>
          <a:xfrm rot="10800000">
            <a:off x="1215236" y="5879822"/>
            <a:ext cx="453964" cy="370605"/>
          </a:xfrm>
          <a:prstGeom prst="leftArrow">
            <a:avLst>
              <a:gd name="adj1" fmla="val 28640"/>
              <a:gd name="adj2" fmla="val 46440"/>
            </a:avLst>
          </a:prstGeom>
          <a:solidFill>
            <a:srgbClr val="9BBB59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728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cxnSp>
        <p:nvCxnSpPr>
          <p:cNvPr id="52" name="Прямая со стрелкой 51"/>
          <p:cNvCxnSpPr/>
          <p:nvPr/>
        </p:nvCxnSpPr>
        <p:spPr>
          <a:xfrm flipV="1">
            <a:off x="3078440" y="5606488"/>
            <a:ext cx="426489" cy="458570"/>
          </a:xfrm>
          <a:prstGeom prst="straightConnector1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cxnSp>
        <p:nvCxnSpPr>
          <p:cNvPr id="53" name="Прямая со стрелкой 52"/>
          <p:cNvCxnSpPr/>
          <p:nvPr/>
        </p:nvCxnSpPr>
        <p:spPr>
          <a:xfrm>
            <a:off x="3078437" y="6065063"/>
            <a:ext cx="464799" cy="446592"/>
          </a:xfrm>
          <a:prstGeom prst="straightConnector1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cxnSp>
        <p:nvCxnSpPr>
          <p:cNvPr id="54" name="Прямая со стрелкой 53"/>
          <p:cNvCxnSpPr/>
          <p:nvPr/>
        </p:nvCxnSpPr>
        <p:spPr>
          <a:xfrm flipV="1">
            <a:off x="3078440" y="6061360"/>
            <a:ext cx="426489" cy="3767"/>
          </a:xfrm>
          <a:prstGeom prst="straightConnector1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sp>
        <p:nvSpPr>
          <p:cNvPr id="55" name="Прямоугольник 54"/>
          <p:cNvSpPr/>
          <p:nvPr/>
        </p:nvSpPr>
        <p:spPr>
          <a:xfrm>
            <a:off x="3546939" y="5297274"/>
            <a:ext cx="5469246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10728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</a:rPr>
              <a:t>риск-ориентированный подход к оценке и анализу показателей КФМ =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</a:rPr>
              <a:t>&gt; </a:t>
            </a: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</a:rPr>
              <a:t>выявление проблемных зон финансового менеджмента </a:t>
            </a:r>
            <a:r>
              <a:rPr kumimoji="0" lang="ru-RU" sz="12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</a:rPr>
              <a:t>ГАБСа</a:t>
            </a: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</a:rPr>
              <a:t> (оказание на них влияния);</a:t>
            </a:r>
          </a:p>
          <a:p>
            <a:pPr marL="0" marR="0" lvl="0" indent="0" defTabSz="10728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</a:rPr>
              <a:t>«карта проблем» (отчет о результатах МКФМ) =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</a:rPr>
              <a:t>&gt; </a:t>
            </a: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</a:rPr>
              <a:t>ГАБС может эффективно планировать и осуществлять мероприятия в рамках ВФА и ВФК;</a:t>
            </a:r>
          </a:p>
          <a:p>
            <a:pPr marL="0" marR="0" lvl="0" indent="0" defTabSz="10728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</a:rPr>
              <a:t>возможность </a:t>
            </a:r>
            <a:r>
              <a:rPr kumimoji="0" lang="ru-RU" sz="12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</a:rPr>
              <a:t>ГАБСу</a:t>
            </a: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</a:rPr>
              <a:t> использовать методологию оценки КФМ в целях построения своей системы оценки КФМ в отношении подведомственных ему </a:t>
            </a:r>
            <a:r>
              <a:rPr kumimoji="0" lang="ru-RU" sz="12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</a:rPr>
              <a:t>АБСов</a:t>
            </a: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</a:rPr>
              <a:t>.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200472" y="292977"/>
            <a:ext cx="9073008" cy="369944"/>
          </a:xfrm>
          <a:prstGeom prst="rect">
            <a:avLst/>
          </a:prstGeom>
          <a:noFill/>
        </p:spPr>
        <p:txBody>
          <a:bodyPr wrap="square" lIns="107287" tIns="53643" rIns="107287" bIns="53643" rtlCol="0">
            <a:spAutoFit/>
          </a:bodyPr>
          <a:lstStyle/>
          <a:p>
            <a:pPr algn="ctr"/>
            <a:r>
              <a:rPr lang="ru-RU" sz="1700" b="1" dirty="0" smtClean="0">
                <a:solidFill>
                  <a:srgbClr val="00602B"/>
                </a:solidFill>
                <a:latin typeface="Open Sans"/>
              </a:rPr>
              <a:t>Уточненная схема организации ВФК и ВФА</a:t>
            </a:r>
            <a:r>
              <a:rPr lang="ru-RU" sz="1700" b="1" dirty="0">
                <a:solidFill>
                  <a:srgbClr val="00602B"/>
                </a:solidFill>
                <a:latin typeface="Open Sans"/>
              </a:rPr>
              <a:t> </a:t>
            </a:r>
            <a:r>
              <a:rPr lang="ru-RU" sz="1700" b="1" dirty="0" smtClean="0">
                <a:solidFill>
                  <a:srgbClr val="00602B"/>
                </a:solidFill>
                <a:latin typeface="Open Sans"/>
              </a:rPr>
              <a:t>(уточнение целей ВФА)</a:t>
            </a:r>
            <a:endParaRPr lang="ru-RU" sz="1700" b="1" dirty="0">
              <a:solidFill>
                <a:srgbClr val="00602B"/>
              </a:solidFill>
              <a:latin typeface="Open Sans"/>
            </a:endParaRPr>
          </a:p>
        </p:txBody>
      </p:sp>
      <p:sp>
        <p:nvSpPr>
          <p:cNvPr id="60" name="Блок-схема: узел 59"/>
          <p:cNvSpPr/>
          <p:nvPr/>
        </p:nvSpPr>
        <p:spPr>
          <a:xfrm>
            <a:off x="2251437" y="4041524"/>
            <a:ext cx="143764" cy="148777"/>
          </a:xfrm>
          <a:prstGeom prst="flowChartConnector">
            <a:avLst/>
          </a:prstGeom>
          <a:solidFill>
            <a:srgbClr val="C0504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728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61" name="Блок-схема: узел 60"/>
          <p:cNvSpPr/>
          <p:nvPr/>
        </p:nvSpPr>
        <p:spPr>
          <a:xfrm>
            <a:off x="3114612" y="4045145"/>
            <a:ext cx="143764" cy="148777"/>
          </a:xfrm>
          <a:prstGeom prst="flowChartConnector">
            <a:avLst/>
          </a:prstGeom>
          <a:solidFill>
            <a:srgbClr val="C0504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728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62" name="Блок-схема: узел 61"/>
          <p:cNvSpPr/>
          <p:nvPr/>
        </p:nvSpPr>
        <p:spPr>
          <a:xfrm>
            <a:off x="3948334" y="4048766"/>
            <a:ext cx="143764" cy="148777"/>
          </a:xfrm>
          <a:prstGeom prst="flowChartConnector">
            <a:avLst/>
          </a:prstGeom>
          <a:solidFill>
            <a:srgbClr val="C0504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728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88736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C948A7D-6C52-4157-BEA1-1B3B6891AEA4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3" name="Rectangle 4"/>
          <p:cNvSpPr txBox="1">
            <a:spLocks noChangeArrowheads="1"/>
          </p:cNvSpPr>
          <p:nvPr/>
        </p:nvSpPr>
        <p:spPr bwMode="auto">
          <a:xfrm>
            <a:off x="149229" y="443211"/>
            <a:ext cx="89947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2"/>
                </a:solidFill>
                <a:latin typeface="Arial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9pPr>
          </a:lstStyle>
          <a:p>
            <a:pPr algn="ctr"/>
            <a:r>
              <a:rPr lang="ru-RU" altLang="ru-RU" sz="2400" b="1" dirty="0" smtClean="0">
                <a:solidFill>
                  <a:srgbClr val="00602B"/>
                </a:solidFill>
                <a:latin typeface="Arial Narrow" panose="020B0606020202030204" pitchFamily="34" charset="0"/>
              </a:rPr>
              <a:t>Сфера применения ВФК и ВФА</a:t>
            </a:r>
            <a:endParaRPr lang="ru-RU" altLang="ru-RU" sz="2400" b="1" dirty="0">
              <a:solidFill>
                <a:srgbClr val="424456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8069486"/>
              </p:ext>
            </p:extLst>
          </p:nvPr>
        </p:nvGraphicFramePr>
        <p:xfrm>
          <a:off x="714354" y="1071554"/>
          <a:ext cx="7786741" cy="4922785"/>
        </p:xfrm>
        <a:graphic>
          <a:graphicData uri="http://schemas.openxmlformats.org/drawingml/2006/table">
            <a:tbl>
              <a:tblPr/>
              <a:tblGrid>
                <a:gridCol w="19371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64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92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92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972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972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23788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Calibri"/>
                          <a:ea typeface="Calibri"/>
                          <a:cs typeface="Times New Roman"/>
                        </a:rPr>
                        <a:t>Участники бюджетного процесса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69" marR="43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Calibri"/>
                          <a:ea typeface="Calibri"/>
                          <a:cs typeface="Times New Roman"/>
                        </a:rPr>
                        <a:t>Бюджетные полномочия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69" marR="43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24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latin typeface="Calibri"/>
                          <a:ea typeface="Calibri"/>
                          <a:cs typeface="Times New Roman"/>
                        </a:rPr>
                        <a:t>финансового органа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69" marR="43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Calibri"/>
                          <a:ea typeface="Calibri"/>
                          <a:cs typeface="Times New Roman"/>
                        </a:rPr>
                        <a:t>ГРБС (РБС)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69" marR="43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latin typeface="Calibri"/>
                          <a:ea typeface="Calibri"/>
                          <a:cs typeface="Times New Roman"/>
                        </a:rPr>
                        <a:t>ГАДБ (АДБ)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69" marR="43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latin typeface="Calibri"/>
                          <a:ea typeface="Calibri"/>
                          <a:cs typeface="Times New Roman"/>
                        </a:rPr>
                        <a:t>ГАИФДБ (АИФДБ)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69" marR="43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Calibri"/>
                          <a:ea typeface="Calibri"/>
                          <a:cs typeface="Times New Roman"/>
                        </a:rPr>
                        <a:t>ПБС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69" marR="43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9862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Calibri"/>
                          <a:ea typeface="Calibri"/>
                          <a:cs typeface="Times New Roman"/>
                        </a:rPr>
                        <a:t>Законодательные (представительные) органы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69" marR="43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4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69" marR="43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000" b="1" dirty="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  <a:endParaRPr lang="ru-RU" sz="4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69" marR="43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4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69" marR="43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4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69" marR="43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4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69" marR="43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483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latin typeface="Calibri"/>
                          <a:ea typeface="Calibri"/>
                          <a:cs typeface="Times New Roman"/>
                        </a:rPr>
                        <a:t>Исполнительные (исполнительно-распорядительные) органы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69" marR="43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4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69" marR="43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000" b="1" dirty="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  <a:endParaRPr lang="ru-RU" sz="4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69" marR="43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000" b="1" dirty="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  <a:endParaRPr lang="ru-RU" sz="4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69" marR="43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000" b="1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  <a:endParaRPr lang="ru-RU" sz="4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69" marR="43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4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69" marR="43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79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latin typeface="Calibri"/>
                          <a:ea typeface="Calibri"/>
                          <a:cs typeface="Times New Roman"/>
                        </a:rPr>
                        <a:t>Органы Г(М)ФК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69" marR="43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4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69" marR="43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000" b="1" dirty="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  <a:endParaRPr lang="ru-RU" sz="4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69" marR="43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000" b="1" dirty="0" smtClean="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  <a:endParaRPr lang="ru-RU" sz="4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69" marR="43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000" b="1" dirty="0" smtClean="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  <a:endParaRPr lang="ru-RU" sz="4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69" marR="43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4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69" marR="43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79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Calibri"/>
                          <a:ea typeface="Calibri"/>
                          <a:cs typeface="Times New Roman"/>
                        </a:rPr>
                        <a:t>Органы управления ГВФ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69" marR="43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4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69" marR="43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000" b="1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  <a:endParaRPr lang="ru-RU" sz="4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69" marR="43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000" b="1" dirty="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  <a:endParaRPr lang="ru-RU" sz="4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69" marR="43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000" b="1" dirty="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  <a:endParaRPr lang="ru-RU" sz="4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69" marR="43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4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69" marR="43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079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Calibri"/>
                          <a:ea typeface="Calibri"/>
                          <a:cs typeface="Times New Roman"/>
                        </a:rPr>
                        <a:t>Иные казенные учреждения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69" marR="43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4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69" marR="43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000" b="1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  <a:endParaRPr lang="ru-RU" sz="4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69" marR="43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000" b="1" dirty="0" smtClean="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  <a:endParaRPr lang="ru-RU" sz="4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69" marR="43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000" b="1" dirty="0" smtClean="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  <a:endParaRPr lang="ru-RU" sz="4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69" marR="43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4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169" marR="431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2771800" y="1988840"/>
            <a:ext cx="5572164" cy="3940490"/>
          </a:xfrm>
          <a:prstGeom prst="rect">
            <a:avLst/>
          </a:prstGeom>
          <a:solidFill>
            <a:srgbClr val="FFFF00">
              <a:alpha val="2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00560" y="2101697"/>
            <a:ext cx="2714644" cy="3714776"/>
          </a:xfrm>
          <a:prstGeom prst="rect">
            <a:avLst/>
          </a:prstGeom>
          <a:solidFill>
            <a:srgbClr val="4F81BD">
              <a:alpha val="40000"/>
            </a:srgbClr>
          </a:solidFill>
          <a:ln w="25400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82599" y="6286602"/>
            <a:ext cx="23574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dirty="0" smtClean="0">
                <a:solidFill>
                  <a:srgbClr val="FF0000"/>
                </a:solidFill>
                <a:latin typeface="Calibri"/>
              </a:rPr>
              <a:t>ТЕКУЩЕЕ СОСТОЯНИЕ</a:t>
            </a:r>
            <a:endParaRPr lang="ru-RU" sz="1400" b="1" dirty="0">
              <a:solidFill>
                <a:srgbClr val="FF0000"/>
              </a:solidFill>
              <a:latin typeface="Calibri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flipV="1">
            <a:off x="2536723" y="5572140"/>
            <a:ext cx="1606649" cy="714380"/>
          </a:xfrm>
          <a:prstGeom prst="straightConnector1">
            <a:avLst/>
          </a:prstGeom>
          <a:noFill/>
          <a:ln w="25400" cap="flat" cmpd="sng" algn="ctr">
            <a:solidFill>
              <a:srgbClr val="FF0000"/>
            </a:solidFill>
            <a:prstDash val="soli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141004074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C948A7D-6C52-4157-BEA1-1B3B6891AEA4}" type="slidenum">
              <a:rPr lang="ru-RU" smtClean="0"/>
              <a:pPr>
                <a:defRPr/>
              </a:pPr>
              <a:t>40</a:t>
            </a:fld>
            <a:endParaRPr lang="ru-RU" dirty="0"/>
          </a:p>
        </p:txBody>
      </p:sp>
      <p:grpSp>
        <p:nvGrpSpPr>
          <p:cNvPr id="3" name="Группа 2"/>
          <p:cNvGrpSpPr/>
          <p:nvPr/>
        </p:nvGrpSpPr>
        <p:grpSpPr>
          <a:xfrm>
            <a:off x="-344653" y="245806"/>
            <a:ext cx="9536065" cy="6498606"/>
            <a:chOff x="-344657" y="165224"/>
            <a:chExt cx="9906000" cy="6579188"/>
          </a:xfrm>
        </p:grpSpPr>
        <p:sp>
          <p:nvSpPr>
            <p:cNvPr id="4" name="Rectangle 4"/>
            <p:cNvSpPr/>
            <p:nvPr/>
          </p:nvSpPr>
          <p:spPr>
            <a:xfrm>
              <a:off x="-344657" y="165224"/>
              <a:ext cx="9906000" cy="3791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/>
                  <a:cs typeface="Arial" panose="020B0604020202020204" pitchFamily="34" charset="0"/>
                </a:rPr>
                <a:t>Определение внутреннего финансового аудита (1)</a:t>
              </a:r>
            </a:p>
          </p:txBody>
        </p:sp>
        <p:sp>
          <p:nvSpPr>
            <p:cNvPr id="5" name="Rectangle 4"/>
            <p:cNvSpPr txBox="1">
              <a:spLocks noChangeArrowheads="1"/>
            </p:cNvSpPr>
            <p:nvPr/>
          </p:nvSpPr>
          <p:spPr bwMode="auto">
            <a:xfrm>
              <a:off x="374108" y="1104198"/>
              <a:ext cx="2354915" cy="1134839"/>
            </a:xfrm>
            <a:prstGeom prst="rect">
              <a:avLst/>
            </a:prstGeom>
            <a:noFill/>
            <a:ln w="25400" cap="flat" cmpd="sng" algn="ctr">
              <a:solidFill>
                <a:srgbClr val="FF0000"/>
              </a:solidFill>
              <a:prstDash val="solid"/>
            </a:ln>
            <a:effectLst/>
            <a:extLst/>
          </p:spPr>
          <p:txBody>
            <a:bodyPr anchor="ctr"/>
            <a:lstStyle>
              <a:lvl1pPr eaLnBrk="0" hangingPunct="0">
                <a:spcBef>
                  <a:spcPts val="300"/>
                </a:spcBef>
                <a:buClr>
                  <a:srgbClr val="A04DA3"/>
                </a:buClr>
                <a:buFont typeface="Georgia" pitchFamily="18" charset="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657225" indent="-246063" eaLnBrk="0" hangingPunct="0">
                <a:spcBef>
                  <a:spcPts val="300"/>
                </a:spcBef>
                <a:buClr>
                  <a:schemeClr val="accent2"/>
                </a:buClr>
                <a:buFont typeface="Georgia" pitchFamily="18" charset="0"/>
                <a:buChar char="▫"/>
                <a:defRPr sz="2600">
                  <a:solidFill>
                    <a:schemeClr val="accent2"/>
                  </a:solidFill>
                  <a:latin typeface="Arial" charset="0"/>
                </a:defRPr>
              </a:lvl2pPr>
              <a:lvl3pPr marL="922338" indent="-219075" eaLnBrk="0" hangingPunct="0">
                <a:spcBef>
                  <a:spcPts val="300"/>
                </a:spcBef>
                <a:buClr>
                  <a:schemeClr val="accent1"/>
                </a:buClr>
                <a:buFont typeface="Wingdings 2" pitchFamily="18" charset="2"/>
                <a:buChar char=""/>
                <a:defRPr sz="2400">
                  <a:solidFill>
                    <a:schemeClr val="accent1"/>
                  </a:solidFill>
                  <a:latin typeface="Arial" charset="0"/>
                </a:defRPr>
              </a:lvl3pPr>
              <a:lvl4pPr marL="1179513" indent="-200025" eaLnBrk="0" hangingPunct="0">
                <a:spcBef>
                  <a:spcPts val="300"/>
                </a:spcBef>
                <a:buClr>
                  <a:schemeClr val="accent1"/>
                </a:buClr>
                <a:buFont typeface="Wingdings 2" pitchFamily="18" charset="2"/>
                <a:buChar char=""/>
                <a:defRPr sz="2200">
                  <a:solidFill>
                    <a:schemeClr val="accent1"/>
                  </a:solidFill>
                  <a:latin typeface="Arial" charset="0"/>
                </a:defRPr>
              </a:lvl4pPr>
              <a:lvl5pPr marL="1389063" indent="-182563" eaLnBrk="0" hangingPunct="0">
                <a:spcBef>
                  <a:spcPts val="300"/>
                </a:spcBef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5pPr>
              <a:lvl6pPr marL="1846263" indent="-182563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6pPr>
              <a:lvl7pPr marL="2303463" indent="-182563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7pPr>
              <a:lvl8pPr marL="2760663" indent="-182563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8pPr>
              <a:lvl9pPr marL="3217863" indent="-182563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>
                  <a:srgbClr val="A04DA3"/>
                </a:buClr>
                <a:buSzTx/>
                <a:buFont typeface="Georgia" pitchFamily="18" charset="0"/>
                <a:buNone/>
                <a:tabLst/>
                <a:defRPr/>
              </a:pPr>
              <a:r>
                <a:rPr kumimoji="0" lang="ru-RU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Отсутствие определения ВФА</a:t>
              </a:r>
              <a:endPara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cxnSp>
          <p:nvCxnSpPr>
            <p:cNvPr id="6" name="Прямая соединительная линия 5"/>
            <p:cNvCxnSpPr/>
            <p:nvPr/>
          </p:nvCxnSpPr>
          <p:spPr>
            <a:xfrm>
              <a:off x="2909976" y="2638636"/>
              <a:ext cx="0" cy="4049545"/>
            </a:xfrm>
            <a:prstGeom prst="line">
              <a:avLst/>
            </a:prstGeom>
            <a:noFill/>
            <a:ln w="28575" cap="flat" cmpd="sng" algn="ctr">
              <a:solidFill>
                <a:srgbClr val="00602B"/>
              </a:solidFill>
              <a:prstDash val="dash"/>
            </a:ln>
            <a:effectLst/>
          </p:spPr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5867179" y="2653988"/>
              <a:ext cx="0" cy="4034186"/>
            </a:xfrm>
            <a:prstGeom prst="line">
              <a:avLst/>
            </a:prstGeom>
            <a:noFill/>
            <a:ln w="28575" cap="flat" cmpd="sng" algn="ctr">
              <a:solidFill>
                <a:srgbClr val="00602B"/>
              </a:solidFill>
              <a:prstDash val="dash"/>
            </a:ln>
            <a:effectLst/>
          </p:spPr>
        </p:cxnSp>
        <p:sp>
          <p:nvSpPr>
            <p:cNvPr id="8" name="TextBox 7"/>
            <p:cNvSpPr txBox="1"/>
            <p:nvPr/>
          </p:nvSpPr>
          <p:spPr>
            <a:xfrm>
              <a:off x="3677007" y="678265"/>
              <a:ext cx="1789471" cy="296014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300" b="1" i="1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ЗАКОНОПРОЕКТ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705079" y="665455"/>
              <a:ext cx="1789471" cy="296014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400" b="1" i="1">
                  <a:solidFill>
                    <a:srgbClr val="FFFFFF"/>
                  </a:solidFill>
                  <a:latin typeface="+mn-lt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300" b="1" i="1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ПРЕДЛАГАЕТСЯ</a:t>
              </a:r>
              <a:endParaRPr kumimoji="0" lang="ru-RU" sz="1300" b="1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83317" y="677918"/>
              <a:ext cx="1789471" cy="29601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300" b="1" i="1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ПРОБЛЕМЫ</a:t>
              </a:r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>
              <a:off x="720097" y="4016784"/>
              <a:ext cx="8534222" cy="0"/>
            </a:xfrm>
            <a:prstGeom prst="line">
              <a:avLst/>
            </a:prstGeom>
            <a:noFill/>
            <a:ln w="28575" cap="flat" cmpd="sng" algn="ctr">
              <a:solidFill>
                <a:srgbClr val="00602B"/>
              </a:solidFill>
              <a:prstDash val="dash"/>
            </a:ln>
            <a:effectLst/>
          </p:spPr>
        </p:cxnSp>
        <p:sp>
          <p:nvSpPr>
            <p:cNvPr id="12" name="Rectangle 4"/>
            <p:cNvSpPr txBox="1">
              <a:spLocks noChangeArrowheads="1"/>
            </p:cNvSpPr>
            <p:nvPr/>
          </p:nvSpPr>
          <p:spPr bwMode="auto">
            <a:xfrm>
              <a:off x="3076618" y="1099604"/>
              <a:ext cx="2623927" cy="1149481"/>
            </a:xfrm>
            <a:prstGeom prst="rect">
              <a:avLst/>
            </a:prstGeom>
            <a:noFill/>
            <a:ln w="25400" cap="flat" cmpd="sng" algn="ctr">
              <a:solidFill>
                <a:srgbClr val="FFC000"/>
              </a:solidFill>
              <a:prstDash val="solid"/>
            </a:ln>
            <a:effectLst/>
            <a:extLst/>
          </p:spPr>
          <p:txBody>
            <a:bodyPr anchor="ctr"/>
            <a:lstStyle>
              <a:lvl1pPr eaLnBrk="0" hangingPunct="0">
                <a:spcBef>
                  <a:spcPts val="300"/>
                </a:spcBef>
                <a:buClr>
                  <a:srgbClr val="A04DA3"/>
                </a:buClr>
                <a:buFont typeface="Georgia" pitchFamily="18" charset="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657225" indent="-246063" eaLnBrk="0" hangingPunct="0">
                <a:spcBef>
                  <a:spcPts val="300"/>
                </a:spcBef>
                <a:buClr>
                  <a:schemeClr val="accent2"/>
                </a:buClr>
                <a:buFont typeface="Georgia" pitchFamily="18" charset="0"/>
                <a:buChar char="▫"/>
                <a:defRPr sz="2600">
                  <a:solidFill>
                    <a:schemeClr val="accent2"/>
                  </a:solidFill>
                  <a:latin typeface="Arial" charset="0"/>
                </a:defRPr>
              </a:lvl2pPr>
              <a:lvl3pPr marL="922338" indent="-219075" eaLnBrk="0" hangingPunct="0">
                <a:spcBef>
                  <a:spcPts val="300"/>
                </a:spcBef>
                <a:buClr>
                  <a:schemeClr val="accent1"/>
                </a:buClr>
                <a:buFont typeface="Wingdings 2" pitchFamily="18" charset="2"/>
                <a:buChar char=""/>
                <a:defRPr sz="2400">
                  <a:solidFill>
                    <a:schemeClr val="accent1"/>
                  </a:solidFill>
                  <a:latin typeface="Arial" charset="0"/>
                </a:defRPr>
              </a:lvl3pPr>
              <a:lvl4pPr marL="1179513" indent="-200025" eaLnBrk="0" hangingPunct="0">
                <a:spcBef>
                  <a:spcPts val="300"/>
                </a:spcBef>
                <a:buClr>
                  <a:schemeClr val="accent1"/>
                </a:buClr>
                <a:buFont typeface="Wingdings 2" pitchFamily="18" charset="2"/>
                <a:buChar char=""/>
                <a:defRPr sz="2200">
                  <a:solidFill>
                    <a:schemeClr val="accent1"/>
                  </a:solidFill>
                  <a:latin typeface="Arial" charset="0"/>
                </a:defRPr>
              </a:lvl4pPr>
              <a:lvl5pPr marL="1389063" indent="-182563" eaLnBrk="0" hangingPunct="0">
                <a:spcBef>
                  <a:spcPts val="300"/>
                </a:spcBef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5pPr>
              <a:lvl6pPr marL="1846263" indent="-182563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6pPr>
              <a:lvl7pPr marL="2303463" indent="-182563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7pPr>
              <a:lvl8pPr marL="2760663" indent="-182563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8pPr>
              <a:lvl9pPr marL="3217863" indent="-182563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>
                  <a:srgbClr val="A04DA3"/>
                </a:buClr>
                <a:buSzTx/>
                <a:buFont typeface="Georgia" pitchFamily="18" charset="0"/>
                <a:buNone/>
                <a:tabLst/>
                <a:defRPr/>
              </a:pPr>
              <a:r>
                <a:rPr kumimoji="0" lang="ru-RU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ВФА является деятельностью </a:t>
              </a:r>
              <a:r>
                <a:rPr kumimoji="0" lang="ru-RU" sz="13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по формированию и предоставлению </a:t>
              </a:r>
              <a:r>
                <a:rPr kumimoji="0" lang="ru-RU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информации </a:t>
              </a:r>
              <a:r>
                <a:rPr kumimoji="0" lang="ru-RU" sz="13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о результатах исполнения бюджетных полномочий </a:t>
              </a:r>
            </a:p>
          </p:txBody>
        </p:sp>
        <p:sp>
          <p:nvSpPr>
            <p:cNvPr id="13" name="Rectangle 4"/>
            <p:cNvSpPr txBox="1">
              <a:spLocks noChangeArrowheads="1"/>
            </p:cNvSpPr>
            <p:nvPr/>
          </p:nvSpPr>
          <p:spPr bwMode="auto">
            <a:xfrm>
              <a:off x="6071061" y="1076361"/>
              <a:ext cx="3120347" cy="1162670"/>
            </a:xfrm>
            <a:prstGeom prst="rect">
              <a:avLst/>
            </a:prstGeom>
            <a:noFill/>
            <a:ln w="25400" cap="flat" cmpd="sng" algn="ctr">
              <a:solidFill>
                <a:srgbClr val="00B050"/>
              </a:solidFill>
              <a:prstDash val="solid"/>
            </a:ln>
            <a:effectLst/>
            <a:extLst/>
          </p:spPr>
          <p:txBody>
            <a:bodyPr anchor="ctr"/>
            <a:lstStyle>
              <a:lvl1pPr eaLnBrk="0" hangingPunct="0">
                <a:spcBef>
                  <a:spcPts val="300"/>
                </a:spcBef>
                <a:buClr>
                  <a:srgbClr val="A04DA3"/>
                </a:buClr>
                <a:buFont typeface="Georgia" pitchFamily="18" charset="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657225" indent="-246063" eaLnBrk="0" hangingPunct="0">
                <a:spcBef>
                  <a:spcPts val="300"/>
                </a:spcBef>
                <a:buClr>
                  <a:schemeClr val="accent2"/>
                </a:buClr>
                <a:buFont typeface="Georgia" pitchFamily="18" charset="0"/>
                <a:buChar char="▫"/>
                <a:defRPr sz="2600">
                  <a:solidFill>
                    <a:schemeClr val="accent2"/>
                  </a:solidFill>
                  <a:latin typeface="Arial" charset="0"/>
                </a:defRPr>
              </a:lvl2pPr>
              <a:lvl3pPr marL="922338" indent="-219075" eaLnBrk="0" hangingPunct="0">
                <a:spcBef>
                  <a:spcPts val="300"/>
                </a:spcBef>
                <a:buClr>
                  <a:schemeClr val="accent1"/>
                </a:buClr>
                <a:buFont typeface="Wingdings 2" pitchFamily="18" charset="2"/>
                <a:buChar char=""/>
                <a:defRPr sz="2400">
                  <a:solidFill>
                    <a:schemeClr val="accent1"/>
                  </a:solidFill>
                  <a:latin typeface="Arial" charset="0"/>
                </a:defRPr>
              </a:lvl3pPr>
              <a:lvl4pPr marL="1179513" indent="-200025" eaLnBrk="0" hangingPunct="0">
                <a:spcBef>
                  <a:spcPts val="300"/>
                </a:spcBef>
                <a:buClr>
                  <a:schemeClr val="accent1"/>
                </a:buClr>
                <a:buFont typeface="Wingdings 2" pitchFamily="18" charset="2"/>
                <a:buChar char=""/>
                <a:defRPr sz="2200">
                  <a:solidFill>
                    <a:schemeClr val="accent1"/>
                  </a:solidFill>
                  <a:latin typeface="Arial" charset="0"/>
                </a:defRPr>
              </a:lvl4pPr>
              <a:lvl5pPr marL="1389063" indent="-182563" eaLnBrk="0" hangingPunct="0">
                <a:spcBef>
                  <a:spcPts val="300"/>
                </a:spcBef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5pPr>
              <a:lvl6pPr marL="1846263" indent="-182563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6pPr>
              <a:lvl7pPr marL="2303463" indent="-182563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7pPr>
              <a:lvl8pPr marL="2760663" indent="-182563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8pPr>
              <a:lvl9pPr marL="3217863" indent="-182563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>
                  <a:srgbClr val="A04DA3"/>
                </a:buClr>
                <a:buSzTx/>
                <a:buFont typeface="Georgia" pitchFamily="18" charset="0"/>
                <a:buNone/>
                <a:tabLst/>
                <a:defRPr/>
              </a:pPr>
              <a:r>
                <a:rPr kumimoji="0" lang="ru-RU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ВФА является </a:t>
              </a:r>
              <a:r>
                <a:rPr kumimoji="0" lang="ru-RU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деятельностью по формированию и предоставлению руководителю </a:t>
              </a:r>
              <a:r>
                <a:rPr kumimoji="0" lang="ru-RU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ГАБС, АБС, ФО, ОУГВФ заключения </a:t>
              </a:r>
              <a:r>
                <a:rPr kumimoji="0" lang="ru-RU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о результатах </a:t>
              </a:r>
              <a:r>
                <a:rPr kumimoji="0" lang="ru-RU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и </a:t>
              </a:r>
              <a:r>
                <a:rPr kumimoji="0" lang="ru-RU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исполнения их бюджетных </a:t>
              </a:r>
              <a:r>
                <a:rPr kumimoji="0" lang="ru-RU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полномочий… </a:t>
              </a:r>
              <a:r>
                <a:rPr kumimoji="0" lang="ru-RU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и </a:t>
              </a:r>
              <a:r>
                <a:rPr kumimoji="0" lang="ru-RU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предложений по повышению </a:t>
              </a:r>
              <a:r>
                <a:rPr kumimoji="0" lang="ru-RU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качества финансового </a:t>
              </a:r>
              <a:r>
                <a:rPr kumimoji="0" lang="ru-RU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менеджмента</a:t>
              </a:r>
              <a:endParaRPr kumimoji="0" lang="ru-RU" sz="11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14" name="Rectangle 4"/>
            <p:cNvSpPr txBox="1">
              <a:spLocks noChangeArrowheads="1"/>
            </p:cNvSpPr>
            <p:nvPr/>
          </p:nvSpPr>
          <p:spPr bwMode="auto">
            <a:xfrm>
              <a:off x="366091" y="2628850"/>
              <a:ext cx="2362547" cy="1296144"/>
            </a:xfrm>
            <a:prstGeom prst="rect">
              <a:avLst/>
            </a:prstGeom>
            <a:noFill/>
            <a:ln w="25400" cap="flat" cmpd="sng" algn="ctr">
              <a:solidFill>
                <a:srgbClr val="FF0000"/>
              </a:solidFill>
              <a:prstDash val="solid"/>
            </a:ln>
            <a:effectLst/>
            <a:extLst/>
          </p:spPr>
          <p:txBody>
            <a:bodyPr anchor="ctr"/>
            <a:lstStyle>
              <a:lvl1pPr eaLnBrk="0" hangingPunct="0">
                <a:spcBef>
                  <a:spcPts val="300"/>
                </a:spcBef>
                <a:buClr>
                  <a:srgbClr val="A04DA3"/>
                </a:buClr>
                <a:buFont typeface="Georgia" pitchFamily="18" charset="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657225" indent="-246063" eaLnBrk="0" hangingPunct="0">
                <a:spcBef>
                  <a:spcPts val="300"/>
                </a:spcBef>
                <a:buClr>
                  <a:schemeClr val="accent2"/>
                </a:buClr>
                <a:buFont typeface="Georgia" pitchFamily="18" charset="0"/>
                <a:buChar char="▫"/>
                <a:defRPr sz="2600">
                  <a:solidFill>
                    <a:schemeClr val="accent2"/>
                  </a:solidFill>
                  <a:latin typeface="Arial" charset="0"/>
                </a:defRPr>
              </a:lvl2pPr>
              <a:lvl3pPr marL="922338" indent="-219075" eaLnBrk="0" hangingPunct="0">
                <a:spcBef>
                  <a:spcPts val="300"/>
                </a:spcBef>
                <a:buClr>
                  <a:schemeClr val="accent1"/>
                </a:buClr>
                <a:buFont typeface="Wingdings 2" pitchFamily="18" charset="2"/>
                <a:buChar char=""/>
                <a:defRPr sz="2400">
                  <a:solidFill>
                    <a:schemeClr val="accent1"/>
                  </a:solidFill>
                  <a:latin typeface="Arial" charset="0"/>
                </a:defRPr>
              </a:lvl3pPr>
              <a:lvl4pPr marL="1179513" indent="-200025" eaLnBrk="0" hangingPunct="0">
                <a:spcBef>
                  <a:spcPts val="300"/>
                </a:spcBef>
                <a:buClr>
                  <a:schemeClr val="accent1"/>
                </a:buClr>
                <a:buFont typeface="Wingdings 2" pitchFamily="18" charset="2"/>
                <a:buChar char=""/>
                <a:defRPr sz="2200">
                  <a:solidFill>
                    <a:schemeClr val="accent1"/>
                  </a:solidFill>
                  <a:latin typeface="Arial" charset="0"/>
                </a:defRPr>
              </a:lvl4pPr>
              <a:lvl5pPr marL="1389063" indent="-182563" eaLnBrk="0" hangingPunct="0">
                <a:spcBef>
                  <a:spcPts val="300"/>
                </a:spcBef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5pPr>
              <a:lvl6pPr marL="1846263" indent="-182563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6pPr>
              <a:lvl7pPr marL="2303463" indent="-182563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7pPr>
              <a:lvl8pPr marL="2760663" indent="-182563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8pPr>
              <a:lvl9pPr marL="3217863" indent="-182563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>
                  <a:srgbClr val="A04DA3"/>
                </a:buClr>
                <a:buSzTx/>
                <a:buFont typeface="Georgia" pitchFamily="18" charset="0"/>
                <a:buNone/>
                <a:tabLst/>
                <a:defRPr/>
              </a:pPr>
              <a:r>
                <a:rPr kumimoji="0" lang="ru-RU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Оценка надежности ВФК и подготовка </a:t>
              </a:r>
              <a:r>
                <a:rPr kumimoji="0" lang="ru-RU" sz="13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рекомендаций по повышению его эффективности</a:t>
              </a:r>
            </a:p>
          </p:txBody>
        </p:sp>
        <p:sp>
          <p:nvSpPr>
            <p:cNvPr id="15" name="Rectangle 4"/>
            <p:cNvSpPr txBox="1">
              <a:spLocks noChangeArrowheads="1"/>
            </p:cNvSpPr>
            <p:nvPr/>
          </p:nvSpPr>
          <p:spPr bwMode="auto">
            <a:xfrm>
              <a:off x="3076617" y="2648677"/>
              <a:ext cx="2623927" cy="1296144"/>
            </a:xfrm>
            <a:prstGeom prst="rect">
              <a:avLst/>
            </a:prstGeom>
            <a:noFill/>
            <a:ln w="25400" cap="flat" cmpd="sng" algn="ctr">
              <a:solidFill>
                <a:srgbClr val="FFC000"/>
              </a:solidFill>
              <a:prstDash val="solid"/>
            </a:ln>
            <a:effectLst/>
            <a:extLst/>
          </p:spPr>
          <p:txBody>
            <a:bodyPr anchor="ctr"/>
            <a:lstStyle>
              <a:lvl1pPr eaLnBrk="0" hangingPunct="0">
                <a:spcBef>
                  <a:spcPts val="300"/>
                </a:spcBef>
                <a:buClr>
                  <a:srgbClr val="A04DA3"/>
                </a:buClr>
                <a:buFont typeface="Georgia" pitchFamily="18" charset="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657225" indent="-246063" eaLnBrk="0" hangingPunct="0">
                <a:spcBef>
                  <a:spcPts val="300"/>
                </a:spcBef>
                <a:buClr>
                  <a:schemeClr val="accent2"/>
                </a:buClr>
                <a:buFont typeface="Georgia" pitchFamily="18" charset="0"/>
                <a:buChar char="▫"/>
                <a:defRPr sz="2600">
                  <a:solidFill>
                    <a:schemeClr val="accent2"/>
                  </a:solidFill>
                  <a:latin typeface="Arial" charset="0"/>
                </a:defRPr>
              </a:lvl2pPr>
              <a:lvl3pPr marL="922338" indent="-219075" eaLnBrk="0" hangingPunct="0">
                <a:spcBef>
                  <a:spcPts val="300"/>
                </a:spcBef>
                <a:buClr>
                  <a:schemeClr val="accent1"/>
                </a:buClr>
                <a:buFont typeface="Wingdings 2" pitchFamily="18" charset="2"/>
                <a:buChar char=""/>
                <a:defRPr sz="2400">
                  <a:solidFill>
                    <a:schemeClr val="accent1"/>
                  </a:solidFill>
                  <a:latin typeface="Arial" charset="0"/>
                </a:defRPr>
              </a:lvl3pPr>
              <a:lvl4pPr marL="1179513" indent="-200025" eaLnBrk="0" hangingPunct="0">
                <a:spcBef>
                  <a:spcPts val="300"/>
                </a:spcBef>
                <a:buClr>
                  <a:schemeClr val="accent1"/>
                </a:buClr>
                <a:buFont typeface="Wingdings 2" pitchFamily="18" charset="2"/>
                <a:buChar char=""/>
                <a:defRPr sz="2200">
                  <a:solidFill>
                    <a:schemeClr val="accent1"/>
                  </a:solidFill>
                  <a:latin typeface="Arial" charset="0"/>
                </a:defRPr>
              </a:lvl4pPr>
              <a:lvl5pPr marL="1389063" indent="-182563" eaLnBrk="0" hangingPunct="0">
                <a:spcBef>
                  <a:spcPts val="300"/>
                </a:spcBef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5pPr>
              <a:lvl6pPr marL="1846263" indent="-182563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6pPr>
              <a:lvl7pPr marL="2303463" indent="-182563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7pPr>
              <a:lvl8pPr marL="2760663" indent="-182563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8pPr>
              <a:lvl9pPr marL="3217863" indent="-182563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>
                  <a:srgbClr val="A04DA3"/>
                </a:buClr>
                <a:buSzTx/>
                <a:buFont typeface="Georgia" pitchFamily="18" charset="0"/>
                <a:buNone/>
                <a:tabLst/>
                <a:defRPr/>
              </a:pPr>
              <a:r>
                <a:rPr kumimoji="0" lang="ru-RU" sz="13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Оценка надежности ВФК и подготовка рекомендаций по повышению его эффективности</a:t>
              </a:r>
            </a:p>
          </p:txBody>
        </p:sp>
        <p:sp>
          <p:nvSpPr>
            <p:cNvPr id="16" name="Rectangle 4"/>
            <p:cNvSpPr txBox="1">
              <a:spLocks noChangeArrowheads="1"/>
            </p:cNvSpPr>
            <p:nvPr/>
          </p:nvSpPr>
          <p:spPr bwMode="auto">
            <a:xfrm>
              <a:off x="6071061" y="2628856"/>
              <a:ext cx="3120347" cy="1305923"/>
            </a:xfrm>
            <a:prstGeom prst="rect">
              <a:avLst/>
            </a:prstGeom>
            <a:noFill/>
            <a:ln w="25400" cap="flat" cmpd="sng" algn="ctr">
              <a:solidFill>
                <a:srgbClr val="00B050"/>
              </a:solidFill>
              <a:prstDash val="solid"/>
            </a:ln>
            <a:effectLst/>
            <a:extLst/>
          </p:spPr>
          <p:txBody>
            <a:bodyPr anchor="ctr"/>
            <a:lstStyle>
              <a:lvl1pPr eaLnBrk="0" hangingPunct="0">
                <a:spcBef>
                  <a:spcPts val="300"/>
                </a:spcBef>
                <a:buClr>
                  <a:srgbClr val="A04DA3"/>
                </a:buClr>
                <a:buFont typeface="Georgia" pitchFamily="18" charset="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657225" indent="-246063" eaLnBrk="0" hangingPunct="0">
                <a:spcBef>
                  <a:spcPts val="300"/>
                </a:spcBef>
                <a:buClr>
                  <a:schemeClr val="accent2"/>
                </a:buClr>
                <a:buFont typeface="Georgia" pitchFamily="18" charset="0"/>
                <a:buChar char="▫"/>
                <a:defRPr sz="2600">
                  <a:solidFill>
                    <a:schemeClr val="accent2"/>
                  </a:solidFill>
                  <a:latin typeface="Arial" charset="0"/>
                </a:defRPr>
              </a:lvl2pPr>
              <a:lvl3pPr marL="922338" indent="-219075" eaLnBrk="0" hangingPunct="0">
                <a:spcBef>
                  <a:spcPts val="300"/>
                </a:spcBef>
                <a:buClr>
                  <a:schemeClr val="accent1"/>
                </a:buClr>
                <a:buFont typeface="Wingdings 2" pitchFamily="18" charset="2"/>
                <a:buChar char=""/>
                <a:defRPr sz="2400">
                  <a:solidFill>
                    <a:schemeClr val="accent1"/>
                  </a:solidFill>
                  <a:latin typeface="Arial" charset="0"/>
                </a:defRPr>
              </a:lvl3pPr>
              <a:lvl4pPr marL="1179513" indent="-200025" eaLnBrk="0" hangingPunct="0">
                <a:spcBef>
                  <a:spcPts val="300"/>
                </a:spcBef>
                <a:buClr>
                  <a:schemeClr val="accent1"/>
                </a:buClr>
                <a:buFont typeface="Wingdings 2" pitchFamily="18" charset="2"/>
                <a:buChar char=""/>
                <a:defRPr sz="2200">
                  <a:solidFill>
                    <a:schemeClr val="accent1"/>
                  </a:solidFill>
                  <a:latin typeface="Arial" charset="0"/>
                </a:defRPr>
              </a:lvl4pPr>
              <a:lvl5pPr marL="1389063" indent="-182563" eaLnBrk="0" hangingPunct="0">
                <a:spcBef>
                  <a:spcPts val="300"/>
                </a:spcBef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5pPr>
              <a:lvl6pPr marL="1846263" indent="-182563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6pPr>
              <a:lvl7pPr marL="2303463" indent="-182563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7pPr>
              <a:lvl8pPr marL="2760663" indent="-182563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8pPr>
              <a:lvl9pPr marL="3217863" indent="-182563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>
                  <a:srgbClr val="A04DA3"/>
                </a:buClr>
                <a:buSzTx/>
                <a:buFont typeface="Georgia" pitchFamily="18" charset="0"/>
                <a:buNone/>
                <a:tabLst/>
                <a:defRPr/>
              </a:pPr>
              <a:r>
                <a:rPr kumimoji="0" lang="ru-RU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О</a:t>
              </a:r>
              <a:r>
                <a:rPr kumimoji="0" lang="ru-RU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ценка надежности ВФК и подготовка</a:t>
              </a:r>
              <a:r>
                <a:rPr kumimoji="0" lang="ru-RU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 предложений по организации</a:t>
              </a:r>
            </a:p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>
                  <a:srgbClr val="A04DA3"/>
                </a:buClr>
                <a:buSzTx/>
                <a:buFont typeface="Georgia" pitchFamily="18" charset="0"/>
                <a:buNone/>
                <a:tabLst/>
                <a:defRPr/>
              </a:pPr>
              <a:r>
                <a:rPr kumimoji="0" lang="ru-RU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ВФК</a:t>
              </a:r>
              <a:endParaRPr kumimoji="0" lang="ru-RU" sz="13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cxnSp>
          <p:nvCxnSpPr>
            <p:cNvPr id="17" name="Прямая соединительная линия 16"/>
            <p:cNvCxnSpPr/>
            <p:nvPr/>
          </p:nvCxnSpPr>
          <p:spPr>
            <a:xfrm>
              <a:off x="720097" y="5445224"/>
              <a:ext cx="8534222" cy="0"/>
            </a:xfrm>
            <a:prstGeom prst="line">
              <a:avLst/>
            </a:prstGeom>
            <a:noFill/>
            <a:ln w="28575" cap="flat" cmpd="sng" algn="ctr">
              <a:solidFill>
                <a:srgbClr val="00602B"/>
              </a:solidFill>
              <a:prstDash val="dash"/>
            </a:ln>
            <a:effectLst/>
          </p:spPr>
        </p:cxnSp>
        <p:sp>
          <p:nvSpPr>
            <p:cNvPr id="18" name="Rectangle 4"/>
            <p:cNvSpPr txBox="1">
              <a:spLocks noChangeArrowheads="1"/>
            </p:cNvSpPr>
            <p:nvPr/>
          </p:nvSpPr>
          <p:spPr bwMode="auto">
            <a:xfrm>
              <a:off x="374105" y="4130656"/>
              <a:ext cx="2354915" cy="1224136"/>
            </a:xfrm>
            <a:prstGeom prst="rect">
              <a:avLst/>
            </a:prstGeom>
            <a:noFill/>
            <a:ln w="25400" cap="flat" cmpd="sng" algn="ctr">
              <a:solidFill>
                <a:srgbClr val="FF0000"/>
              </a:solidFill>
              <a:prstDash val="solid"/>
            </a:ln>
            <a:effectLst/>
            <a:extLst/>
          </p:spPr>
          <p:txBody>
            <a:bodyPr anchor="ctr"/>
            <a:lstStyle>
              <a:lvl1pPr eaLnBrk="0" hangingPunct="0">
                <a:spcBef>
                  <a:spcPts val="300"/>
                </a:spcBef>
                <a:buClr>
                  <a:srgbClr val="A04DA3"/>
                </a:buClr>
                <a:buFont typeface="Georgia" pitchFamily="18" charset="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657225" indent="-246063" eaLnBrk="0" hangingPunct="0">
                <a:spcBef>
                  <a:spcPts val="300"/>
                </a:spcBef>
                <a:buClr>
                  <a:schemeClr val="accent2"/>
                </a:buClr>
                <a:buFont typeface="Georgia" pitchFamily="18" charset="0"/>
                <a:buChar char="▫"/>
                <a:defRPr sz="2600">
                  <a:solidFill>
                    <a:schemeClr val="accent2"/>
                  </a:solidFill>
                  <a:latin typeface="Arial" charset="0"/>
                </a:defRPr>
              </a:lvl2pPr>
              <a:lvl3pPr marL="922338" indent="-219075" eaLnBrk="0" hangingPunct="0">
                <a:spcBef>
                  <a:spcPts val="300"/>
                </a:spcBef>
                <a:buClr>
                  <a:schemeClr val="accent1"/>
                </a:buClr>
                <a:buFont typeface="Wingdings 2" pitchFamily="18" charset="2"/>
                <a:buChar char=""/>
                <a:defRPr sz="2400">
                  <a:solidFill>
                    <a:schemeClr val="accent1"/>
                  </a:solidFill>
                  <a:latin typeface="Arial" charset="0"/>
                </a:defRPr>
              </a:lvl3pPr>
              <a:lvl4pPr marL="1179513" indent="-200025" eaLnBrk="0" hangingPunct="0">
                <a:spcBef>
                  <a:spcPts val="300"/>
                </a:spcBef>
                <a:buClr>
                  <a:schemeClr val="accent1"/>
                </a:buClr>
                <a:buFont typeface="Wingdings 2" pitchFamily="18" charset="2"/>
                <a:buChar char=""/>
                <a:defRPr sz="2200">
                  <a:solidFill>
                    <a:schemeClr val="accent1"/>
                  </a:solidFill>
                  <a:latin typeface="Arial" charset="0"/>
                </a:defRPr>
              </a:lvl4pPr>
              <a:lvl5pPr marL="1389063" indent="-182563" eaLnBrk="0" hangingPunct="0">
                <a:spcBef>
                  <a:spcPts val="300"/>
                </a:spcBef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5pPr>
              <a:lvl6pPr marL="1846263" indent="-182563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6pPr>
              <a:lvl7pPr marL="2303463" indent="-182563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7pPr>
              <a:lvl8pPr marL="2760663" indent="-182563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8pPr>
              <a:lvl9pPr marL="3217863" indent="-182563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A04DA3"/>
                </a:buClr>
                <a:buSzTx/>
                <a:buFont typeface="Georgia" pitchFamily="18" charset="0"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Подтверждение достоверности </a:t>
              </a:r>
              <a:r>
                <a:rPr kumimoji="0" lang="ru-RU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бюджетной отчетности и соответствия порядка ведения бюджетного учета методологии и стандартам бюджетного </a:t>
              </a:r>
              <a:r>
                <a:rPr kumimoji="0" lang="ru-RU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учета</a:t>
              </a:r>
              <a:endPara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19" name="Rectangle 4"/>
            <p:cNvSpPr txBox="1">
              <a:spLocks noChangeArrowheads="1"/>
            </p:cNvSpPr>
            <p:nvPr/>
          </p:nvSpPr>
          <p:spPr bwMode="auto">
            <a:xfrm>
              <a:off x="3076613" y="4150752"/>
              <a:ext cx="2623926" cy="1173896"/>
            </a:xfrm>
            <a:prstGeom prst="rect">
              <a:avLst/>
            </a:prstGeom>
            <a:noFill/>
            <a:ln w="25400" cap="flat" cmpd="sng" algn="ctr">
              <a:solidFill>
                <a:srgbClr val="FFC000"/>
              </a:solidFill>
              <a:prstDash val="solid"/>
            </a:ln>
            <a:effectLst/>
            <a:extLst/>
          </p:spPr>
          <p:txBody>
            <a:bodyPr anchor="ctr"/>
            <a:lstStyle>
              <a:lvl1pPr eaLnBrk="0" hangingPunct="0">
                <a:spcBef>
                  <a:spcPts val="300"/>
                </a:spcBef>
                <a:buClr>
                  <a:srgbClr val="A04DA3"/>
                </a:buClr>
                <a:buFont typeface="Georgia" pitchFamily="18" charset="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657225" indent="-246063" eaLnBrk="0" hangingPunct="0">
                <a:spcBef>
                  <a:spcPts val="300"/>
                </a:spcBef>
                <a:buClr>
                  <a:schemeClr val="accent2"/>
                </a:buClr>
                <a:buFont typeface="Georgia" pitchFamily="18" charset="0"/>
                <a:buChar char="▫"/>
                <a:defRPr sz="2600">
                  <a:solidFill>
                    <a:schemeClr val="accent2"/>
                  </a:solidFill>
                  <a:latin typeface="Arial" charset="0"/>
                </a:defRPr>
              </a:lvl2pPr>
              <a:lvl3pPr marL="922338" indent="-219075" eaLnBrk="0" hangingPunct="0">
                <a:spcBef>
                  <a:spcPts val="300"/>
                </a:spcBef>
                <a:buClr>
                  <a:schemeClr val="accent1"/>
                </a:buClr>
                <a:buFont typeface="Wingdings 2" pitchFamily="18" charset="2"/>
                <a:buChar char=""/>
                <a:defRPr sz="2400">
                  <a:solidFill>
                    <a:schemeClr val="accent1"/>
                  </a:solidFill>
                  <a:latin typeface="Arial" charset="0"/>
                </a:defRPr>
              </a:lvl3pPr>
              <a:lvl4pPr marL="1179513" indent="-200025" eaLnBrk="0" hangingPunct="0">
                <a:spcBef>
                  <a:spcPts val="300"/>
                </a:spcBef>
                <a:buClr>
                  <a:schemeClr val="accent1"/>
                </a:buClr>
                <a:buFont typeface="Wingdings 2" pitchFamily="18" charset="2"/>
                <a:buChar char=""/>
                <a:defRPr sz="2200">
                  <a:solidFill>
                    <a:schemeClr val="accent1"/>
                  </a:solidFill>
                  <a:latin typeface="Arial" charset="0"/>
                </a:defRPr>
              </a:lvl4pPr>
              <a:lvl5pPr marL="1389063" indent="-182563" eaLnBrk="0" hangingPunct="0">
                <a:spcBef>
                  <a:spcPts val="300"/>
                </a:spcBef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5pPr>
              <a:lvl6pPr marL="1846263" indent="-182563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6pPr>
              <a:lvl7pPr marL="2303463" indent="-182563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7pPr>
              <a:lvl8pPr marL="2760663" indent="-182563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8pPr>
              <a:lvl9pPr marL="3217863" indent="-182563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A04DA3"/>
                </a:buClr>
                <a:buSzTx/>
                <a:buFont typeface="Georgia" pitchFamily="18" charset="0"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Подтверждение достоверности бюджетной отчетности и соответствия порядка ведения бюджетного учета методологии и стандартам бюджетного учета</a:t>
              </a:r>
            </a:p>
          </p:txBody>
        </p:sp>
        <p:sp>
          <p:nvSpPr>
            <p:cNvPr id="20" name="Rectangle 4"/>
            <p:cNvSpPr txBox="1">
              <a:spLocks noChangeArrowheads="1"/>
            </p:cNvSpPr>
            <p:nvPr/>
          </p:nvSpPr>
          <p:spPr bwMode="auto">
            <a:xfrm>
              <a:off x="6071061" y="4221088"/>
              <a:ext cx="3120347" cy="1080120"/>
            </a:xfrm>
            <a:prstGeom prst="rect">
              <a:avLst/>
            </a:prstGeom>
            <a:noFill/>
            <a:ln w="25400" cap="flat" cmpd="sng" algn="ctr">
              <a:solidFill>
                <a:srgbClr val="00B050"/>
              </a:solidFill>
              <a:prstDash val="solid"/>
            </a:ln>
            <a:effectLst/>
            <a:extLst/>
          </p:spPr>
          <p:txBody>
            <a:bodyPr anchor="ctr"/>
            <a:lstStyle>
              <a:lvl1pPr eaLnBrk="0" hangingPunct="0">
                <a:spcBef>
                  <a:spcPts val="300"/>
                </a:spcBef>
                <a:buClr>
                  <a:srgbClr val="A04DA3"/>
                </a:buClr>
                <a:buFont typeface="Georgia" pitchFamily="18" charset="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657225" indent="-246063" eaLnBrk="0" hangingPunct="0">
                <a:spcBef>
                  <a:spcPts val="300"/>
                </a:spcBef>
                <a:buClr>
                  <a:schemeClr val="accent2"/>
                </a:buClr>
                <a:buFont typeface="Georgia" pitchFamily="18" charset="0"/>
                <a:buChar char="▫"/>
                <a:defRPr sz="2600">
                  <a:solidFill>
                    <a:schemeClr val="accent2"/>
                  </a:solidFill>
                  <a:latin typeface="Arial" charset="0"/>
                </a:defRPr>
              </a:lvl2pPr>
              <a:lvl3pPr marL="922338" indent="-219075" eaLnBrk="0" hangingPunct="0">
                <a:spcBef>
                  <a:spcPts val="300"/>
                </a:spcBef>
                <a:buClr>
                  <a:schemeClr val="accent1"/>
                </a:buClr>
                <a:buFont typeface="Wingdings 2" pitchFamily="18" charset="2"/>
                <a:buChar char=""/>
                <a:defRPr sz="2400">
                  <a:solidFill>
                    <a:schemeClr val="accent1"/>
                  </a:solidFill>
                  <a:latin typeface="Arial" charset="0"/>
                </a:defRPr>
              </a:lvl3pPr>
              <a:lvl4pPr marL="1179513" indent="-200025" eaLnBrk="0" hangingPunct="0">
                <a:spcBef>
                  <a:spcPts val="300"/>
                </a:spcBef>
                <a:buClr>
                  <a:schemeClr val="accent1"/>
                </a:buClr>
                <a:buFont typeface="Wingdings 2" pitchFamily="18" charset="2"/>
                <a:buChar char=""/>
                <a:defRPr sz="2200">
                  <a:solidFill>
                    <a:schemeClr val="accent1"/>
                  </a:solidFill>
                  <a:latin typeface="Arial" charset="0"/>
                </a:defRPr>
              </a:lvl4pPr>
              <a:lvl5pPr marL="1389063" indent="-182563" eaLnBrk="0" hangingPunct="0">
                <a:spcBef>
                  <a:spcPts val="300"/>
                </a:spcBef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5pPr>
              <a:lvl6pPr marL="1846263" indent="-182563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6pPr>
              <a:lvl7pPr marL="2303463" indent="-182563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7pPr>
              <a:lvl8pPr marL="2760663" indent="-182563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8pPr>
              <a:lvl9pPr marL="3217863" indent="-182563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A04DA3"/>
                </a:buClr>
                <a:buSzTx/>
                <a:buFont typeface="Georgia" pitchFamily="18" charset="0"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Подтверждение достоверности бюджетной отчетности и соответствия порядка ведения бюджетного учета методологии и стандартам бюджетного учета</a:t>
              </a:r>
            </a:p>
          </p:txBody>
        </p:sp>
        <p:sp>
          <p:nvSpPr>
            <p:cNvPr id="21" name="Rectangle 4"/>
            <p:cNvSpPr txBox="1">
              <a:spLocks noChangeArrowheads="1"/>
            </p:cNvSpPr>
            <p:nvPr/>
          </p:nvSpPr>
          <p:spPr bwMode="auto">
            <a:xfrm>
              <a:off x="380352" y="5517232"/>
              <a:ext cx="2348965" cy="1224136"/>
            </a:xfrm>
            <a:prstGeom prst="rect">
              <a:avLst/>
            </a:prstGeom>
            <a:noFill/>
            <a:ln w="25400" cap="flat" cmpd="sng" algn="ctr">
              <a:solidFill>
                <a:srgbClr val="FF0000"/>
              </a:solidFill>
              <a:prstDash val="solid"/>
            </a:ln>
            <a:effectLst/>
            <a:extLst/>
          </p:spPr>
          <p:txBody>
            <a:bodyPr anchor="ctr"/>
            <a:lstStyle>
              <a:lvl1pPr eaLnBrk="0" hangingPunct="0">
                <a:spcBef>
                  <a:spcPts val="300"/>
                </a:spcBef>
                <a:buClr>
                  <a:srgbClr val="A04DA3"/>
                </a:buClr>
                <a:buFont typeface="Georgia" pitchFamily="18" charset="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657225" indent="-246063" eaLnBrk="0" hangingPunct="0">
                <a:spcBef>
                  <a:spcPts val="300"/>
                </a:spcBef>
                <a:buClr>
                  <a:schemeClr val="accent2"/>
                </a:buClr>
                <a:buFont typeface="Georgia" pitchFamily="18" charset="0"/>
                <a:buChar char="▫"/>
                <a:defRPr sz="2600">
                  <a:solidFill>
                    <a:schemeClr val="accent2"/>
                  </a:solidFill>
                  <a:latin typeface="Arial" charset="0"/>
                </a:defRPr>
              </a:lvl2pPr>
              <a:lvl3pPr marL="922338" indent="-219075" eaLnBrk="0" hangingPunct="0">
                <a:spcBef>
                  <a:spcPts val="300"/>
                </a:spcBef>
                <a:buClr>
                  <a:schemeClr val="accent1"/>
                </a:buClr>
                <a:buFont typeface="Wingdings 2" pitchFamily="18" charset="2"/>
                <a:buChar char=""/>
                <a:defRPr sz="2400">
                  <a:solidFill>
                    <a:schemeClr val="accent1"/>
                  </a:solidFill>
                  <a:latin typeface="Arial" charset="0"/>
                </a:defRPr>
              </a:lvl3pPr>
              <a:lvl4pPr marL="1179513" indent="-200025" eaLnBrk="0" hangingPunct="0">
                <a:spcBef>
                  <a:spcPts val="300"/>
                </a:spcBef>
                <a:buClr>
                  <a:schemeClr val="accent1"/>
                </a:buClr>
                <a:buFont typeface="Wingdings 2" pitchFamily="18" charset="2"/>
                <a:buChar char=""/>
                <a:defRPr sz="2200">
                  <a:solidFill>
                    <a:schemeClr val="accent1"/>
                  </a:solidFill>
                  <a:latin typeface="Arial" charset="0"/>
                </a:defRPr>
              </a:lvl4pPr>
              <a:lvl5pPr marL="1389063" indent="-182563" eaLnBrk="0" hangingPunct="0">
                <a:spcBef>
                  <a:spcPts val="300"/>
                </a:spcBef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5pPr>
              <a:lvl6pPr marL="1846263" indent="-182563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6pPr>
              <a:lvl7pPr marL="2303463" indent="-182563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7pPr>
              <a:lvl8pPr marL="2760663" indent="-182563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8pPr>
              <a:lvl9pPr marL="3217863" indent="-182563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>
                  <a:srgbClr val="A04DA3"/>
                </a:buClr>
                <a:buSzTx/>
                <a:buFont typeface="Georgia" pitchFamily="18" charset="0"/>
                <a:buNone/>
                <a:tabLst/>
                <a:defRPr/>
              </a:pPr>
              <a:r>
                <a:rPr kumimoji="0" lang="ru-RU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Подготовка предложений </a:t>
              </a:r>
              <a:r>
                <a:rPr kumimoji="0" lang="ru-RU" sz="13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по повышению экономности и результативности использования бюджетных </a:t>
              </a:r>
              <a:r>
                <a:rPr kumimoji="0" lang="ru-RU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средств</a:t>
              </a:r>
              <a:endPara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22" name="Rectangle 4"/>
            <p:cNvSpPr txBox="1">
              <a:spLocks noChangeArrowheads="1"/>
            </p:cNvSpPr>
            <p:nvPr/>
          </p:nvSpPr>
          <p:spPr bwMode="auto">
            <a:xfrm>
              <a:off x="6071061" y="5608773"/>
              <a:ext cx="3120347" cy="1080120"/>
            </a:xfrm>
            <a:prstGeom prst="rect">
              <a:avLst/>
            </a:prstGeom>
            <a:noFill/>
            <a:ln w="25400" cap="flat" cmpd="sng" algn="ctr">
              <a:solidFill>
                <a:srgbClr val="00B050"/>
              </a:solidFill>
              <a:prstDash val="solid"/>
            </a:ln>
            <a:effectLst/>
            <a:extLst/>
          </p:spPr>
          <p:txBody>
            <a:bodyPr anchor="ctr"/>
            <a:lstStyle>
              <a:lvl1pPr eaLnBrk="0" hangingPunct="0">
                <a:spcBef>
                  <a:spcPts val="300"/>
                </a:spcBef>
                <a:buClr>
                  <a:srgbClr val="A04DA3"/>
                </a:buClr>
                <a:buFont typeface="Georgia" pitchFamily="18" charset="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657225" indent="-246063" eaLnBrk="0" hangingPunct="0">
                <a:spcBef>
                  <a:spcPts val="300"/>
                </a:spcBef>
                <a:buClr>
                  <a:schemeClr val="accent2"/>
                </a:buClr>
                <a:buFont typeface="Georgia" pitchFamily="18" charset="0"/>
                <a:buChar char="▫"/>
                <a:defRPr sz="2600">
                  <a:solidFill>
                    <a:schemeClr val="accent2"/>
                  </a:solidFill>
                  <a:latin typeface="Arial" charset="0"/>
                </a:defRPr>
              </a:lvl2pPr>
              <a:lvl3pPr marL="922338" indent="-219075" eaLnBrk="0" hangingPunct="0">
                <a:spcBef>
                  <a:spcPts val="300"/>
                </a:spcBef>
                <a:buClr>
                  <a:schemeClr val="accent1"/>
                </a:buClr>
                <a:buFont typeface="Wingdings 2" pitchFamily="18" charset="2"/>
                <a:buChar char=""/>
                <a:defRPr sz="2400">
                  <a:solidFill>
                    <a:schemeClr val="accent1"/>
                  </a:solidFill>
                  <a:latin typeface="Arial" charset="0"/>
                </a:defRPr>
              </a:lvl3pPr>
              <a:lvl4pPr marL="1179513" indent="-200025" eaLnBrk="0" hangingPunct="0">
                <a:spcBef>
                  <a:spcPts val="300"/>
                </a:spcBef>
                <a:buClr>
                  <a:schemeClr val="accent1"/>
                </a:buClr>
                <a:buFont typeface="Wingdings 2" pitchFamily="18" charset="2"/>
                <a:buChar char=""/>
                <a:defRPr sz="2200">
                  <a:solidFill>
                    <a:schemeClr val="accent1"/>
                  </a:solidFill>
                  <a:latin typeface="Arial" charset="0"/>
                </a:defRPr>
              </a:lvl4pPr>
              <a:lvl5pPr marL="1389063" indent="-182563" eaLnBrk="0" hangingPunct="0">
                <a:spcBef>
                  <a:spcPts val="300"/>
                </a:spcBef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5pPr>
              <a:lvl6pPr marL="1846263" indent="-182563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6pPr>
              <a:lvl7pPr marL="2303463" indent="-182563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7pPr>
              <a:lvl8pPr marL="2760663" indent="-182563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8pPr>
              <a:lvl9pPr marL="3217863" indent="-182563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>
                  <a:srgbClr val="A04DA3"/>
                </a:buClr>
                <a:buSzTx/>
                <a:buFont typeface="Georgia" pitchFamily="18" charset="0"/>
                <a:buNone/>
                <a:tabLst/>
                <a:defRPr/>
              </a:pPr>
              <a:r>
                <a:rPr kumimoji="0" lang="ru-RU" sz="13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Подготовка </a:t>
              </a:r>
              <a:r>
                <a:rPr kumimoji="0" lang="ru-RU" sz="13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предложений по повышению качества </a:t>
              </a:r>
              <a:r>
                <a:rPr kumimoji="0" lang="ru-RU" sz="13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финансового менеджмента </a:t>
              </a:r>
              <a:r>
                <a:rPr kumimoji="0" lang="ru-RU" sz="13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ГАБС, АБС, ФО, </a:t>
              </a:r>
              <a:r>
                <a:rPr kumimoji="0" lang="ru-RU" sz="13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ОУГВФ</a:t>
              </a:r>
              <a:endParaRPr kumimoji="0" lang="ru-RU" sz="13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2374485" y="2239031"/>
              <a:ext cx="4610973" cy="3739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/>
                  <a:cs typeface="Arial" panose="020B0604020202020204" pitchFamily="34" charset="0"/>
                </a:rPr>
                <a:t>Цели внутреннего финансового аудита</a:t>
              </a: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</a:endParaRPr>
            </a:p>
          </p:txBody>
        </p:sp>
        <p:sp>
          <p:nvSpPr>
            <p:cNvPr id="24" name="Rectangle 4"/>
            <p:cNvSpPr txBox="1">
              <a:spLocks noChangeArrowheads="1"/>
            </p:cNvSpPr>
            <p:nvPr/>
          </p:nvSpPr>
          <p:spPr bwMode="auto">
            <a:xfrm>
              <a:off x="3066564" y="5556280"/>
              <a:ext cx="2623926" cy="1188132"/>
            </a:xfrm>
            <a:prstGeom prst="rect">
              <a:avLst/>
            </a:prstGeom>
            <a:noFill/>
            <a:ln w="25400" cap="flat" cmpd="sng" algn="ctr">
              <a:solidFill>
                <a:srgbClr val="FFC000"/>
              </a:solidFill>
              <a:prstDash val="solid"/>
            </a:ln>
            <a:effectLst/>
            <a:extLst/>
          </p:spPr>
          <p:txBody>
            <a:bodyPr anchor="ctr"/>
            <a:lstStyle>
              <a:lvl1pPr eaLnBrk="0" hangingPunct="0">
                <a:spcBef>
                  <a:spcPts val="300"/>
                </a:spcBef>
                <a:buClr>
                  <a:srgbClr val="A04DA3"/>
                </a:buClr>
                <a:buFont typeface="Georgia" pitchFamily="18" charset="0"/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1pPr>
              <a:lvl2pPr marL="657225" indent="-246063" eaLnBrk="0" hangingPunct="0">
                <a:spcBef>
                  <a:spcPts val="300"/>
                </a:spcBef>
                <a:buClr>
                  <a:schemeClr val="accent2"/>
                </a:buClr>
                <a:buFont typeface="Georgia" pitchFamily="18" charset="0"/>
                <a:buChar char="▫"/>
                <a:defRPr sz="2600">
                  <a:solidFill>
                    <a:schemeClr val="accent2"/>
                  </a:solidFill>
                  <a:latin typeface="Arial" charset="0"/>
                </a:defRPr>
              </a:lvl2pPr>
              <a:lvl3pPr marL="922338" indent="-219075" eaLnBrk="0" hangingPunct="0">
                <a:spcBef>
                  <a:spcPts val="300"/>
                </a:spcBef>
                <a:buClr>
                  <a:schemeClr val="accent1"/>
                </a:buClr>
                <a:buFont typeface="Wingdings 2" pitchFamily="18" charset="2"/>
                <a:buChar char=""/>
                <a:defRPr sz="2400">
                  <a:solidFill>
                    <a:schemeClr val="accent1"/>
                  </a:solidFill>
                  <a:latin typeface="Arial" charset="0"/>
                </a:defRPr>
              </a:lvl3pPr>
              <a:lvl4pPr marL="1179513" indent="-200025" eaLnBrk="0" hangingPunct="0">
                <a:spcBef>
                  <a:spcPts val="300"/>
                </a:spcBef>
                <a:buClr>
                  <a:schemeClr val="accent1"/>
                </a:buClr>
                <a:buFont typeface="Wingdings 2" pitchFamily="18" charset="2"/>
                <a:buChar char=""/>
                <a:defRPr sz="2200">
                  <a:solidFill>
                    <a:schemeClr val="accent1"/>
                  </a:solidFill>
                  <a:latin typeface="Arial" charset="0"/>
                </a:defRPr>
              </a:lvl4pPr>
              <a:lvl5pPr marL="1389063" indent="-182563" eaLnBrk="0" hangingPunct="0">
                <a:spcBef>
                  <a:spcPts val="300"/>
                </a:spcBef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5pPr>
              <a:lvl6pPr marL="1846263" indent="-182563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6pPr>
              <a:lvl7pPr marL="2303463" indent="-182563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7pPr>
              <a:lvl8pPr marL="2760663" indent="-182563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8pPr>
              <a:lvl9pPr marL="3217863" indent="-182563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rgbClr val="A04DA3"/>
                </a:buClr>
                <a:buFont typeface="Georgia" pitchFamily="18" charset="0"/>
                <a:buChar char="▫"/>
                <a:defRPr sz="2000">
                  <a:solidFill>
                    <a:srgbClr val="A04DA3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>
                  <a:srgbClr val="A04DA3"/>
                </a:buClr>
                <a:buSzTx/>
                <a:buFont typeface="Georgia" pitchFamily="18" charset="0"/>
                <a:buNone/>
                <a:tabLst/>
                <a:defRPr/>
              </a:pPr>
              <a:r>
                <a:rPr kumimoji="0" lang="ru-RU" sz="13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Подготовка предложений по повышению экономности и результативности использования бюджетных средств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431833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390790C-28AD-4057-B5AE-EE6E851BBDA6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149229" y="582613"/>
            <a:ext cx="89947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2"/>
                </a:solidFill>
                <a:latin typeface="Arial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9pPr>
          </a:lstStyle>
          <a:p>
            <a:pPr algn="ctr"/>
            <a:r>
              <a:rPr lang="ru-RU" altLang="ru-RU" sz="2400" b="1" dirty="0" smtClean="0">
                <a:solidFill>
                  <a:srgbClr val="00602B"/>
                </a:solidFill>
                <a:latin typeface="Arial Narrow" panose="020B0606020202030204" pitchFamily="34" charset="0"/>
              </a:rPr>
              <a:t>Схема осуществления внутреннего финансового контроля</a:t>
            </a:r>
            <a:r>
              <a:rPr lang="ru-RU" altLang="ru-RU" sz="2400" b="1" dirty="0" smtClean="0">
                <a:solidFill>
                  <a:srgbClr val="424456"/>
                </a:solidFill>
                <a:latin typeface="Arial Narrow" panose="020B0606020202030204" pitchFamily="34" charset="0"/>
              </a:rPr>
              <a:t/>
            </a:r>
            <a:br>
              <a:rPr lang="ru-RU" altLang="ru-RU" sz="2400" b="1" dirty="0" smtClean="0">
                <a:solidFill>
                  <a:srgbClr val="424456"/>
                </a:solidFill>
                <a:latin typeface="Arial Narrow" panose="020B0606020202030204" pitchFamily="34" charset="0"/>
              </a:rPr>
            </a:br>
            <a:endParaRPr lang="ru-RU" altLang="ru-RU" sz="2400" b="1" dirty="0" smtClean="0">
              <a:solidFill>
                <a:srgbClr val="424456"/>
              </a:solidFill>
              <a:latin typeface="Arial Narrow" panose="020B0606020202030204" pitchFamily="34" charset="0"/>
            </a:endParaRPr>
          </a:p>
        </p:txBody>
      </p:sp>
      <p:sp>
        <p:nvSpPr>
          <p:cNvPr id="19" name="Номер слайда 1"/>
          <p:cNvSpPr txBox="1">
            <a:spLocks/>
          </p:cNvSpPr>
          <p:nvPr/>
        </p:nvSpPr>
        <p:spPr>
          <a:xfrm>
            <a:off x="7342189" y="1588"/>
            <a:ext cx="1593850" cy="309562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lang="ru-RU" kern="1200">
                <a:solidFill>
                  <a:prstClr val="white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DC717181-208C-4A68-BF28-C689D36881CE}" type="slidenum">
              <a:rPr smtClean="0"/>
              <a:pPr>
                <a:defRPr/>
              </a:pPr>
              <a:t>5</a:t>
            </a:fld>
            <a:endParaRPr dirty="0"/>
          </a:p>
        </p:txBody>
      </p:sp>
      <p:graphicFrame>
        <p:nvGraphicFramePr>
          <p:cNvPr id="17" name="Объект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93530410"/>
              </p:ext>
            </p:extLst>
          </p:nvPr>
        </p:nvGraphicFramePr>
        <p:xfrm>
          <a:off x="579441" y="1219201"/>
          <a:ext cx="8221663" cy="51339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29322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390790C-28AD-4057-B5AE-EE6E851BBDA6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128589" y="457839"/>
            <a:ext cx="89947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2"/>
                </a:solidFill>
                <a:latin typeface="Arial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9pPr>
          </a:lstStyle>
          <a:p>
            <a:pPr algn="ctr"/>
            <a:r>
              <a:rPr lang="ru-RU" altLang="ru-RU" sz="2400" b="1" dirty="0" smtClean="0">
                <a:solidFill>
                  <a:srgbClr val="00602B"/>
                </a:solidFill>
                <a:latin typeface="Arial Narrow" panose="020B0606020202030204" pitchFamily="34" charset="0"/>
              </a:rPr>
              <a:t>Проведение аудиторских проверок. Методы. Рабочая документация.</a:t>
            </a:r>
            <a:r>
              <a:rPr lang="ru-RU" altLang="ru-RU" sz="2400" b="1" dirty="0" smtClean="0">
                <a:solidFill>
                  <a:srgbClr val="424456"/>
                </a:solidFill>
                <a:latin typeface="Arial Narrow" panose="020B0606020202030204" pitchFamily="34" charset="0"/>
              </a:rPr>
              <a:t/>
            </a:r>
            <a:br>
              <a:rPr lang="ru-RU" altLang="ru-RU" sz="2400" b="1" dirty="0" smtClean="0">
                <a:solidFill>
                  <a:srgbClr val="424456"/>
                </a:solidFill>
                <a:latin typeface="Arial Narrow" panose="020B0606020202030204" pitchFamily="34" charset="0"/>
              </a:rPr>
            </a:br>
            <a:endParaRPr lang="ru-RU" altLang="ru-RU" sz="2400" b="1" dirty="0" smtClean="0">
              <a:solidFill>
                <a:srgbClr val="424456"/>
              </a:solidFill>
              <a:latin typeface="Arial Narrow" panose="020B0606020202030204" pitchFamily="34" charset="0"/>
            </a:endParaRPr>
          </a:p>
        </p:txBody>
      </p:sp>
      <p:sp>
        <p:nvSpPr>
          <p:cNvPr id="19" name="Номер слайда 1"/>
          <p:cNvSpPr txBox="1">
            <a:spLocks/>
          </p:cNvSpPr>
          <p:nvPr/>
        </p:nvSpPr>
        <p:spPr>
          <a:xfrm>
            <a:off x="7342189" y="1588"/>
            <a:ext cx="1593850" cy="309562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lang="ru-RU" kern="1200">
                <a:solidFill>
                  <a:prstClr val="white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DC717181-208C-4A68-BF28-C689D36881CE}" type="slidenum">
              <a:rPr smtClean="0"/>
              <a:pPr>
                <a:defRPr/>
              </a:pPr>
              <a:t>6</a:t>
            </a:fld>
            <a:endParaRPr dirty="0"/>
          </a:p>
        </p:txBody>
      </p:sp>
      <p:sp>
        <p:nvSpPr>
          <p:cNvPr id="15" name="TextBox 14"/>
          <p:cNvSpPr txBox="1"/>
          <p:nvPr/>
        </p:nvSpPr>
        <p:spPr>
          <a:xfrm>
            <a:off x="387404" y="1559244"/>
            <a:ext cx="1656118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/>
            </a:lvl1pPr>
          </a:lstStyle>
          <a:p>
            <a:r>
              <a:rPr lang="ru-RU" sz="2000" dirty="0" smtClean="0">
                <a:solidFill>
                  <a:srgbClr val="EDEDE3"/>
                </a:solidFill>
              </a:rPr>
              <a:t>Методы аудита</a:t>
            </a:r>
            <a:endParaRPr lang="ru-RU" sz="2000" dirty="0">
              <a:solidFill>
                <a:srgbClr val="EDEDE3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94468" y="2367844"/>
            <a:ext cx="2039519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/>
            </a:lvl1pPr>
          </a:lstStyle>
          <a:p>
            <a:r>
              <a:rPr lang="ru-RU" b="0" dirty="0" smtClean="0">
                <a:solidFill>
                  <a:prstClr val="black"/>
                </a:solidFill>
              </a:rPr>
              <a:t>инспектирование</a:t>
            </a:r>
            <a:endParaRPr lang="ru-RU" b="0" dirty="0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4429" y="2968009"/>
            <a:ext cx="2038134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/>
            </a:lvl1pPr>
          </a:lstStyle>
          <a:p>
            <a:r>
              <a:rPr lang="ru-RU" sz="2000" b="0" dirty="0" smtClean="0">
                <a:solidFill>
                  <a:prstClr val="black"/>
                </a:solidFill>
              </a:rPr>
              <a:t>наблюдение</a:t>
            </a:r>
            <a:endParaRPr lang="ru-RU" sz="2000" b="0" dirty="0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6396" y="4156790"/>
            <a:ext cx="2038134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/>
            </a:lvl1pPr>
          </a:lstStyle>
          <a:p>
            <a:r>
              <a:rPr lang="ru-RU" sz="2000" b="0" dirty="0" smtClean="0">
                <a:solidFill>
                  <a:prstClr val="black"/>
                </a:solidFill>
              </a:rPr>
              <a:t>подтверждение</a:t>
            </a:r>
            <a:endParaRPr lang="ru-RU" sz="2000" b="0" dirty="0">
              <a:solidFill>
                <a:prstClr val="black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96396" y="4768720"/>
            <a:ext cx="2038134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/>
            </a:lvl1pPr>
          </a:lstStyle>
          <a:p>
            <a:r>
              <a:rPr lang="ru-RU" sz="2000" b="0" dirty="0" smtClean="0">
                <a:solidFill>
                  <a:prstClr val="black"/>
                </a:solidFill>
              </a:rPr>
              <a:t>пересчет</a:t>
            </a:r>
            <a:endParaRPr lang="ru-RU" sz="2000" b="0" dirty="0">
              <a:solidFill>
                <a:prstClr val="black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6396" y="5397759"/>
            <a:ext cx="2038134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/>
            </a:lvl1pPr>
          </a:lstStyle>
          <a:p>
            <a:r>
              <a:rPr lang="ru-RU" sz="2000" b="0" dirty="0" smtClean="0">
                <a:solidFill>
                  <a:prstClr val="black"/>
                </a:solidFill>
              </a:rPr>
              <a:t>аналитические процедуры</a:t>
            </a:r>
            <a:endParaRPr lang="ru-RU" sz="2000" b="0" dirty="0"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94428" y="3556625"/>
            <a:ext cx="2038134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/>
            </a:lvl1pPr>
          </a:lstStyle>
          <a:p>
            <a:r>
              <a:rPr lang="ru-RU" sz="2000" b="0" dirty="0" smtClean="0">
                <a:solidFill>
                  <a:prstClr val="black"/>
                </a:solidFill>
              </a:rPr>
              <a:t>запрос</a:t>
            </a:r>
            <a:endParaRPr lang="ru-RU" sz="2000" b="0" dirty="0">
              <a:solidFill>
                <a:prstClr val="black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945526" y="934013"/>
            <a:ext cx="3942568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/>
            </a:lvl1pPr>
          </a:lstStyle>
          <a:p>
            <a:r>
              <a:rPr lang="ru-RU" sz="2000" dirty="0" smtClean="0">
                <a:solidFill>
                  <a:srgbClr val="EDEDE3"/>
                </a:solidFill>
              </a:rPr>
              <a:t>Рабочая документация</a:t>
            </a:r>
            <a:endParaRPr lang="ru-RU" sz="2000" dirty="0">
              <a:solidFill>
                <a:srgbClr val="EDEDE3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897581" y="1400589"/>
            <a:ext cx="6038458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/>
            </a:lvl1pPr>
          </a:lstStyle>
          <a:p>
            <a:r>
              <a:rPr lang="ru-RU" sz="2000" b="0" dirty="0" smtClean="0">
                <a:solidFill>
                  <a:prstClr val="black"/>
                </a:solidFill>
              </a:rPr>
              <a:t>Документы, отражающие результаты подготовки аудиторской проверки, включая программу</a:t>
            </a:r>
            <a:endParaRPr lang="ru-RU" sz="2000" b="0" dirty="0">
              <a:solidFill>
                <a:prstClr val="black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897581" y="2133181"/>
            <a:ext cx="6038458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/>
            </a:lvl1pPr>
          </a:lstStyle>
          <a:p>
            <a:r>
              <a:rPr lang="ru-RU" sz="2000" b="0" dirty="0" smtClean="0">
                <a:solidFill>
                  <a:prstClr val="black"/>
                </a:solidFill>
              </a:rPr>
              <a:t>Сведения о характере, сроках, объеме и выводах</a:t>
            </a:r>
            <a:endParaRPr lang="ru-RU" sz="2000" b="0" dirty="0">
              <a:solidFill>
                <a:prstClr val="black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97581" y="2856130"/>
            <a:ext cx="6038458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/>
            </a:lvl1pPr>
          </a:lstStyle>
          <a:p>
            <a:r>
              <a:rPr lang="ru-RU" sz="2000" b="0" dirty="0" smtClean="0">
                <a:solidFill>
                  <a:prstClr val="black"/>
                </a:solidFill>
              </a:rPr>
              <a:t>Сведения о выполнении ВФК в отношении проверяемых операций</a:t>
            </a:r>
            <a:endParaRPr lang="ru-RU" sz="2000" b="0" dirty="0">
              <a:solidFill>
                <a:prstClr val="black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97581" y="3583541"/>
            <a:ext cx="6038458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/>
            </a:lvl1pPr>
          </a:lstStyle>
          <a:p>
            <a:r>
              <a:rPr lang="ru-RU" sz="2000" b="0" dirty="0" smtClean="0">
                <a:solidFill>
                  <a:prstClr val="black"/>
                </a:solidFill>
              </a:rPr>
              <a:t>Перечень изученных договоров, соглашений, первичной документации и т.д.</a:t>
            </a:r>
            <a:endParaRPr lang="ru-RU" sz="2000" b="0" dirty="0">
              <a:solidFill>
                <a:prstClr val="black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897581" y="4310108"/>
            <a:ext cx="6038458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/>
            </a:lvl1pPr>
          </a:lstStyle>
          <a:p>
            <a:r>
              <a:rPr lang="ru-RU" sz="2000" b="0" dirty="0" smtClean="0">
                <a:solidFill>
                  <a:prstClr val="black"/>
                </a:solidFill>
              </a:rPr>
              <a:t>Письменные заявления и объяснения</a:t>
            </a:r>
            <a:endParaRPr lang="ru-RU" sz="2000" b="0" dirty="0">
              <a:solidFill>
                <a:prstClr val="black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897581" y="4737621"/>
            <a:ext cx="6038458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/>
            </a:lvl1pPr>
          </a:lstStyle>
          <a:p>
            <a:r>
              <a:rPr lang="ru-RU" sz="2000" b="0" dirty="0" smtClean="0">
                <a:solidFill>
                  <a:prstClr val="black"/>
                </a:solidFill>
              </a:rPr>
              <a:t>Копии обращения в органы ГФК, экспертам</a:t>
            </a:r>
            <a:endParaRPr lang="ru-RU" sz="2000" b="0" dirty="0">
              <a:solidFill>
                <a:prstClr val="black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897581" y="5165135"/>
            <a:ext cx="6038458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/>
            </a:lvl1pPr>
          </a:lstStyle>
          <a:p>
            <a:r>
              <a:rPr lang="ru-RU" sz="2000" b="0" dirty="0" smtClean="0">
                <a:solidFill>
                  <a:prstClr val="black"/>
                </a:solidFill>
              </a:rPr>
              <a:t>Копии финансово-хозяйственных документов</a:t>
            </a:r>
            <a:endParaRPr lang="ru-RU" sz="2000" b="0" dirty="0">
              <a:solidFill>
                <a:prstClr val="black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897581" y="5592650"/>
            <a:ext cx="6038458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/>
            </a:lvl1pPr>
          </a:lstStyle>
          <a:p>
            <a:r>
              <a:rPr lang="ru-RU" sz="2000" b="0" dirty="0" smtClean="0">
                <a:solidFill>
                  <a:prstClr val="black"/>
                </a:solidFill>
              </a:rPr>
              <a:t>Акт аудиторской проверки</a:t>
            </a:r>
            <a:endParaRPr lang="ru-RU" sz="2000" b="0" dirty="0">
              <a:solidFill>
                <a:prstClr val="black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897581" y="6024093"/>
            <a:ext cx="6038458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/>
            </a:lvl1pPr>
          </a:lstStyle>
          <a:p>
            <a:r>
              <a:rPr lang="ru-RU" sz="2000" b="0" dirty="0" smtClean="0">
                <a:solidFill>
                  <a:prstClr val="black"/>
                </a:solidFill>
              </a:rPr>
              <a:t>Промежуточные отчеты</a:t>
            </a:r>
            <a:endParaRPr lang="ru-RU" sz="2000" b="0" dirty="0">
              <a:solidFill>
                <a:prstClr val="black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16200000">
            <a:off x="724220" y="3652448"/>
            <a:ext cx="4128191" cy="707886"/>
          </a:xfrm>
          <a:prstGeom prst="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000" b="1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dirty="0">
                <a:solidFill>
                  <a:srgbClr val="EDEDE3"/>
                </a:solidFill>
              </a:rPr>
              <a:t>Достаточные надлежащие надежные доказательства</a:t>
            </a:r>
          </a:p>
        </p:txBody>
      </p:sp>
    </p:spTree>
    <p:extLst>
      <p:ext uri="{BB962C8B-B14F-4D97-AF65-F5344CB8AC3E}">
        <p14:creationId xmlns:p14="http://schemas.microsoft.com/office/powerpoint/2010/main" val="3523811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EEV\AppData\Local\Microsoft\Windows\Temporary Internet Files\Content.IE5\0NYZ1DHK\file-folders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25" y="848519"/>
            <a:ext cx="5715000" cy="586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390790C-28AD-4057-B5AE-EE6E851BBDA6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149229" y="555625"/>
            <a:ext cx="89947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2"/>
                </a:solidFill>
                <a:latin typeface="Arial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9pPr>
          </a:lstStyle>
          <a:p>
            <a:pPr algn="ctr"/>
            <a:r>
              <a:rPr lang="ru-RU" altLang="ru-RU" sz="2400" b="1" dirty="0" smtClean="0">
                <a:solidFill>
                  <a:srgbClr val="00602B"/>
                </a:solidFill>
                <a:latin typeface="Arial Narrow" panose="020B0606020202030204" pitchFamily="34" charset="0"/>
              </a:rPr>
              <a:t>Новеллы ППРФ №193</a:t>
            </a:r>
          </a:p>
          <a:p>
            <a:pPr algn="ctr"/>
            <a:r>
              <a:rPr lang="ru-RU" altLang="ru-RU" sz="2000" b="1" dirty="0" smtClean="0">
                <a:solidFill>
                  <a:srgbClr val="00602B"/>
                </a:solidFill>
                <a:latin typeface="Arial Narrow" panose="020B0606020202030204" pitchFamily="34" charset="0"/>
              </a:rPr>
              <a:t>(комплексные изменения в ППРФ № 193 утверждены 24.03.2018)</a:t>
            </a:r>
            <a:r>
              <a:rPr lang="ru-RU" altLang="ru-RU" sz="2000" b="1" dirty="0">
                <a:solidFill>
                  <a:srgbClr val="424456"/>
                </a:solidFill>
                <a:latin typeface="Arial Narrow" panose="020B0606020202030204" pitchFamily="34" charset="0"/>
              </a:rPr>
              <a:t/>
            </a:r>
            <a:br>
              <a:rPr lang="ru-RU" altLang="ru-RU" sz="2000" b="1" dirty="0">
                <a:solidFill>
                  <a:srgbClr val="424456"/>
                </a:solidFill>
                <a:latin typeface="Arial Narrow" panose="020B0606020202030204" pitchFamily="34" charset="0"/>
              </a:rPr>
            </a:br>
            <a:endParaRPr lang="ru-RU" altLang="ru-RU" sz="2000" b="1" dirty="0">
              <a:solidFill>
                <a:srgbClr val="424456"/>
              </a:solidFill>
              <a:latin typeface="Arial Narrow" panose="020B0606020202030204" pitchFamily="34" charset="0"/>
            </a:endParaRPr>
          </a:p>
        </p:txBody>
      </p:sp>
      <p:sp>
        <p:nvSpPr>
          <p:cNvPr id="19" name="Номер слайда 1"/>
          <p:cNvSpPr txBox="1">
            <a:spLocks/>
          </p:cNvSpPr>
          <p:nvPr/>
        </p:nvSpPr>
        <p:spPr>
          <a:xfrm>
            <a:off x="7342189" y="1588"/>
            <a:ext cx="1593850" cy="309562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lang="ru-RU" kern="1200">
                <a:solidFill>
                  <a:prstClr val="white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DC717181-208C-4A68-BF28-C689D36881CE}" type="slidenum">
              <a:rPr smtClean="0"/>
              <a:pPr>
                <a:defRPr/>
              </a:pPr>
              <a:t>7</a:t>
            </a:fld>
            <a:endParaRPr dirty="0"/>
          </a:p>
        </p:txBody>
      </p:sp>
      <p:sp>
        <p:nvSpPr>
          <p:cNvPr id="20" name="Rectangle 4"/>
          <p:cNvSpPr txBox="1">
            <a:spLocks noChangeArrowheads="1"/>
          </p:cNvSpPr>
          <p:nvPr/>
        </p:nvSpPr>
        <p:spPr bwMode="auto">
          <a:xfrm>
            <a:off x="239809" y="1256903"/>
            <a:ext cx="2686050" cy="827882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657225" indent="-246063" eaLnBrk="0" hangingPunct="0">
              <a:spcBef>
                <a:spcPts val="300"/>
              </a:spcBef>
              <a:buClr>
                <a:schemeClr val="accent2"/>
              </a:buClr>
              <a:buFont typeface="Georgia" pitchFamily="18" charset="0"/>
              <a:buChar char="▫"/>
              <a:defRPr sz="2600">
                <a:solidFill>
                  <a:schemeClr val="accent2"/>
                </a:solidFill>
                <a:latin typeface="Arial" charset="0"/>
              </a:defRPr>
            </a:lvl2pPr>
            <a:lvl3pPr marL="922338" indent="-219075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accent1"/>
                </a:solidFill>
                <a:latin typeface="Arial" charset="0"/>
              </a:defRPr>
            </a:lvl3pPr>
            <a:lvl4pPr marL="1179513" indent="-200025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200">
                <a:solidFill>
                  <a:schemeClr val="accent1"/>
                </a:solidFill>
                <a:latin typeface="Arial" charset="0"/>
              </a:defRPr>
            </a:lvl4pPr>
            <a:lvl5pPr marL="1389063" indent="-182563"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5pPr>
            <a:lvl6pPr marL="1846263" indent="-182563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6pPr>
            <a:lvl7pPr marL="2303463" indent="-182563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7pPr>
            <a:lvl8pPr marL="2760663" indent="-182563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8pPr>
            <a:lvl9pPr marL="3217863" indent="-182563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800" b="1" dirty="0" smtClean="0">
                <a:solidFill>
                  <a:srgbClr val="C00000"/>
                </a:solidFill>
                <a:cs typeface="Arial" charset="0"/>
              </a:rPr>
              <a:t>В части дефиниций и общих положений</a:t>
            </a:r>
            <a:endParaRPr lang="ru-RU" altLang="ru-RU" sz="1800" b="1" dirty="0">
              <a:solidFill>
                <a:srgbClr val="C00000"/>
              </a:solidFill>
              <a:cs typeface="Arial" charset="0"/>
            </a:endParaRPr>
          </a:p>
        </p:txBody>
      </p:sp>
      <p:sp>
        <p:nvSpPr>
          <p:cNvPr id="22" name="Rectangle 4"/>
          <p:cNvSpPr txBox="1">
            <a:spLocks noChangeArrowheads="1"/>
          </p:cNvSpPr>
          <p:nvPr/>
        </p:nvSpPr>
        <p:spPr bwMode="auto">
          <a:xfrm>
            <a:off x="3154220" y="1141413"/>
            <a:ext cx="5781859" cy="1058862"/>
          </a:xfrm>
          <a:prstGeom prst="rect">
            <a:avLst/>
          </a:prstGeom>
          <a:ln/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657225" indent="-246063" eaLnBrk="0" hangingPunct="0">
              <a:spcBef>
                <a:spcPts val="300"/>
              </a:spcBef>
              <a:buClr>
                <a:schemeClr val="accent2"/>
              </a:buClr>
              <a:buFont typeface="Georgia" pitchFamily="18" charset="0"/>
              <a:buChar char="▫"/>
              <a:defRPr sz="2600">
                <a:solidFill>
                  <a:schemeClr val="accent2"/>
                </a:solidFill>
                <a:latin typeface="Arial" charset="0"/>
              </a:defRPr>
            </a:lvl2pPr>
            <a:lvl3pPr marL="922338" indent="-219075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accent1"/>
                </a:solidFill>
                <a:latin typeface="Arial" charset="0"/>
              </a:defRPr>
            </a:lvl3pPr>
            <a:lvl4pPr marL="1179513" indent="-200025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200">
                <a:solidFill>
                  <a:schemeClr val="accent1"/>
                </a:solidFill>
                <a:latin typeface="Arial" charset="0"/>
              </a:defRPr>
            </a:lvl4pPr>
            <a:lvl5pPr marL="1389063" indent="-182563"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5pPr>
            <a:lvl6pPr marL="1846263" indent="-182563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6pPr>
            <a:lvl7pPr marL="2303463" indent="-182563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7pPr>
            <a:lvl8pPr marL="2760663" indent="-182563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8pPr>
            <a:lvl9pPr marL="3217863" indent="-182563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9pPr>
          </a:lstStyle>
          <a:p>
            <a:pPr marL="285750" indent="-285750">
              <a:spcBef>
                <a:spcPct val="0"/>
              </a:spcBef>
              <a:buClrTx/>
            </a:pPr>
            <a:r>
              <a:rPr lang="ru-RU" sz="1600" b="1" dirty="0" smtClean="0">
                <a:solidFill>
                  <a:schemeClr val="tx2"/>
                </a:solidFill>
              </a:rPr>
              <a:t>Корректировка с целью уточнения и детализации взаимосвязи ВФК и ВФА с системой оценки качества финансового менеджмента</a:t>
            </a:r>
            <a:endParaRPr lang="ru-RU" altLang="ru-RU" sz="1600" b="1" dirty="0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23" name="Rectangle 4"/>
          <p:cNvSpPr txBox="1">
            <a:spLocks noChangeArrowheads="1"/>
          </p:cNvSpPr>
          <p:nvPr/>
        </p:nvSpPr>
        <p:spPr bwMode="auto">
          <a:xfrm>
            <a:off x="271463" y="2684107"/>
            <a:ext cx="2686050" cy="827882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657225" indent="-246063" eaLnBrk="0" hangingPunct="0">
              <a:spcBef>
                <a:spcPts val="300"/>
              </a:spcBef>
              <a:buClr>
                <a:schemeClr val="accent2"/>
              </a:buClr>
              <a:buFont typeface="Georgia" pitchFamily="18" charset="0"/>
              <a:buChar char="▫"/>
              <a:defRPr sz="2600">
                <a:solidFill>
                  <a:schemeClr val="accent2"/>
                </a:solidFill>
                <a:latin typeface="Arial" charset="0"/>
              </a:defRPr>
            </a:lvl2pPr>
            <a:lvl3pPr marL="922338" indent="-219075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accent1"/>
                </a:solidFill>
                <a:latin typeface="Arial" charset="0"/>
              </a:defRPr>
            </a:lvl3pPr>
            <a:lvl4pPr marL="1179513" indent="-200025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200">
                <a:solidFill>
                  <a:schemeClr val="accent1"/>
                </a:solidFill>
                <a:latin typeface="Arial" charset="0"/>
              </a:defRPr>
            </a:lvl4pPr>
            <a:lvl5pPr marL="1389063" indent="-182563"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5pPr>
            <a:lvl6pPr marL="1846263" indent="-182563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6pPr>
            <a:lvl7pPr marL="2303463" indent="-182563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7pPr>
            <a:lvl8pPr marL="2760663" indent="-182563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8pPr>
            <a:lvl9pPr marL="3217863" indent="-182563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None/>
            </a:pPr>
            <a:r>
              <a:rPr lang="ru-RU" altLang="ru-RU" sz="1800" b="1" dirty="0">
                <a:solidFill>
                  <a:srgbClr val="C00000"/>
                </a:solidFill>
                <a:cs typeface="Arial" charset="0"/>
              </a:rPr>
              <a:t>В части общих подходов и правил</a:t>
            </a:r>
          </a:p>
        </p:txBody>
      </p:sp>
      <p:sp>
        <p:nvSpPr>
          <p:cNvPr id="24" name="Rectangle 4"/>
          <p:cNvSpPr txBox="1">
            <a:spLocks noChangeArrowheads="1"/>
          </p:cNvSpPr>
          <p:nvPr/>
        </p:nvSpPr>
        <p:spPr bwMode="auto">
          <a:xfrm>
            <a:off x="3154220" y="2566193"/>
            <a:ext cx="5781859" cy="1216026"/>
          </a:xfrm>
          <a:prstGeom prst="rect">
            <a:avLst/>
          </a:prstGeom>
          <a:ln/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marL="285750" indent="-285750" eaLnBrk="0" hangingPunct="0">
              <a:buClrTx/>
              <a:buFont typeface="Georgia" pitchFamily="18" charset="0"/>
              <a:buChar char="•"/>
              <a:defRPr sz="1600" b="1">
                <a:solidFill>
                  <a:schemeClr val="tx2"/>
                </a:solidFill>
                <a:latin typeface="Arial" charset="0"/>
              </a:defRPr>
            </a:lvl1pPr>
            <a:lvl2pPr marL="657225" indent="-246063" eaLnBrk="0" hangingPunct="0">
              <a:spcBef>
                <a:spcPts val="300"/>
              </a:spcBef>
              <a:buClr>
                <a:schemeClr val="accent2"/>
              </a:buClr>
              <a:buFont typeface="Georgia" pitchFamily="18" charset="0"/>
              <a:buChar char="▫"/>
              <a:defRPr sz="2600">
                <a:solidFill>
                  <a:schemeClr val="accent2"/>
                </a:solidFill>
                <a:latin typeface="Arial" charset="0"/>
              </a:defRPr>
            </a:lvl2pPr>
            <a:lvl3pPr marL="922338" indent="-219075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accent1"/>
                </a:solidFill>
                <a:latin typeface="Arial" charset="0"/>
              </a:defRPr>
            </a:lvl3pPr>
            <a:lvl4pPr marL="1179513" indent="-200025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200">
                <a:solidFill>
                  <a:schemeClr val="accent1"/>
                </a:solidFill>
                <a:latin typeface="Arial" charset="0"/>
              </a:defRPr>
            </a:lvl4pPr>
            <a:lvl5pPr marL="1389063" indent="-182563"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5pPr>
            <a:lvl6pPr marL="1846263" indent="-182563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6pPr>
            <a:lvl7pPr marL="2303463" indent="-182563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7pPr>
            <a:lvl8pPr marL="2760663" indent="-182563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8pPr>
            <a:lvl9pPr marL="3217863" indent="-182563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9pPr>
          </a:lstStyle>
          <a:p>
            <a:r>
              <a:rPr lang="ru-RU" dirty="0"/>
              <a:t>Усиление и конкретизация </a:t>
            </a:r>
            <a:r>
              <a:rPr lang="ru-RU" dirty="0" smtClean="0"/>
              <a:t>риск-ориентированного подхода к организации и осуществлению ВФК и ВФА;</a:t>
            </a:r>
          </a:p>
          <a:p>
            <a:r>
              <a:rPr lang="ru-RU" dirty="0" smtClean="0"/>
              <a:t>Уточнение подходов к формированию карт ВФК;</a:t>
            </a:r>
          </a:p>
        </p:txBody>
      </p:sp>
      <p:sp>
        <p:nvSpPr>
          <p:cNvPr id="25" name="Rectangle 4"/>
          <p:cNvSpPr txBox="1">
            <a:spLocks noChangeArrowheads="1"/>
          </p:cNvSpPr>
          <p:nvPr/>
        </p:nvSpPr>
        <p:spPr bwMode="auto">
          <a:xfrm>
            <a:off x="271463" y="4347230"/>
            <a:ext cx="2686050" cy="827882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657225" indent="-246063" eaLnBrk="0" hangingPunct="0">
              <a:spcBef>
                <a:spcPts val="300"/>
              </a:spcBef>
              <a:buClr>
                <a:schemeClr val="accent2"/>
              </a:buClr>
              <a:buFont typeface="Georgia" pitchFamily="18" charset="0"/>
              <a:buChar char="▫"/>
              <a:defRPr sz="2600">
                <a:solidFill>
                  <a:schemeClr val="accent2"/>
                </a:solidFill>
                <a:latin typeface="Arial" charset="0"/>
              </a:defRPr>
            </a:lvl2pPr>
            <a:lvl3pPr marL="922338" indent="-219075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accent1"/>
                </a:solidFill>
                <a:latin typeface="Arial" charset="0"/>
              </a:defRPr>
            </a:lvl3pPr>
            <a:lvl4pPr marL="1179513" indent="-200025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200">
                <a:solidFill>
                  <a:schemeClr val="accent1"/>
                </a:solidFill>
                <a:latin typeface="Arial" charset="0"/>
              </a:defRPr>
            </a:lvl4pPr>
            <a:lvl5pPr marL="1389063" indent="-182563"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5pPr>
            <a:lvl6pPr marL="1846263" indent="-182563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6pPr>
            <a:lvl7pPr marL="2303463" indent="-182563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7pPr>
            <a:lvl8pPr marL="2760663" indent="-182563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8pPr>
            <a:lvl9pPr marL="3217863" indent="-182563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None/>
            </a:pPr>
            <a:r>
              <a:rPr lang="ru-RU" altLang="ru-RU" sz="1800" b="1" dirty="0">
                <a:solidFill>
                  <a:srgbClr val="C00000"/>
                </a:solidFill>
                <a:cs typeface="Arial" charset="0"/>
              </a:rPr>
              <a:t>В части процедурных вопросов</a:t>
            </a:r>
          </a:p>
        </p:txBody>
      </p:sp>
      <p:sp>
        <p:nvSpPr>
          <p:cNvPr id="26" name="Rectangle 4"/>
          <p:cNvSpPr txBox="1">
            <a:spLocks noChangeArrowheads="1"/>
          </p:cNvSpPr>
          <p:nvPr/>
        </p:nvSpPr>
        <p:spPr bwMode="auto">
          <a:xfrm>
            <a:off x="3154220" y="4065224"/>
            <a:ext cx="5781859" cy="1391894"/>
          </a:xfrm>
          <a:prstGeom prst="rect">
            <a:avLst/>
          </a:prstGeom>
          <a:ln/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marL="285750" indent="-285750" eaLnBrk="0" hangingPunct="0">
              <a:buClrTx/>
              <a:buFont typeface="Georgia" pitchFamily="18" charset="0"/>
              <a:buChar char="•"/>
              <a:defRPr sz="1600" b="1">
                <a:solidFill>
                  <a:schemeClr val="tx2"/>
                </a:solidFill>
                <a:latin typeface="Arial" charset="0"/>
              </a:defRPr>
            </a:lvl1pPr>
            <a:lvl2pPr marL="657225" indent="-246063" eaLnBrk="0" hangingPunct="0">
              <a:spcBef>
                <a:spcPts val="300"/>
              </a:spcBef>
              <a:buClr>
                <a:schemeClr val="accent2"/>
              </a:buClr>
              <a:buFont typeface="Georgia" pitchFamily="18" charset="0"/>
              <a:buChar char="▫"/>
              <a:defRPr sz="2600">
                <a:solidFill>
                  <a:schemeClr val="accent2"/>
                </a:solidFill>
                <a:latin typeface="Arial" charset="0"/>
              </a:defRPr>
            </a:lvl2pPr>
            <a:lvl3pPr marL="922338" indent="-219075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accent1"/>
                </a:solidFill>
                <a:latin typeface="Arial" charset="0"/>
              </a:defRPr>
            </a:lvl3pPr>
            <a:lvl4pPr marL="1179513" indent="-200025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200">
                <a:solidFill>
                  <a:schemeClr val="accent1"/>
                </a:solidFill>
                <a:latin typeface="Arial" charset="0"/>
              </a:defRPr>
            </a:lvl4pPr>
            <a:lvl5pPr marL="1389063" indent="-182563"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5pPr>
            <a:lvl6pPr marL="1846263" indent="-182563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6pPr>
            <a:lvl7pPr marL="2303463" indent="-182563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7pPr>
            <a:lvl8pPr marL="2760663" indent="-182563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8pPr>
            <a:lvl9pPr marL="3217863" indent="-182563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9pPr>
          </a:lstStyle>
          <a:p>
            <a:r>
              <a:rPr lang="ru-RU" altLang="ru-RU" dirty="0" smtClean="0"/>
              <a:t>Расширение практики применения </a:t>
            </a:r>
            <a:r>
              <a:rPr lang="ru-RU" altLang="ru-RU" dirty="0"/>
              <a:t>автоматизированных систем;</a:t>
            </a:r>
          </a:p>
          <a:p>
            <a:r>
              <a:rPr lang="ru-RU" altLang="ru-RU" dirty="0"/>
              <a:t>Детализация </a:t>
            </a:r>
            <a:r>
              <a:rPr lang="ru-RU" altLang="ru-RU" dirty="0" smtClean="0"/>
              <a:t>методической роли </a:t>
            </a:r>
            <a:r>
              <a:rPr lang="ru-RU" altLang="ru-RU" dirty="0"/>
              <a:t>Минфина России;</a:t>
            </a:r>
          </a:p>
          <a:p>
            <a:r>
              <a:rPr lang="ru-RU" altLang="ru-RU" dirty="0"/>
              <a:t>Конкретизация </a:t>
            </a:r>
            <a:r>
              <a:rPr lang="ru-RU" altLang="ru-RU" dirty="0" smtClean="0"/>
              <a:t>распределения ответственности субъектов и объектов  </a:t>
            </a:r>
            <a:r>
              <a:rPr lang="ru-RU" altLang="ru-RU" dirty="0"/>
              <a:t>ВФК и </a:t>
            </a:r>
            <a:r>
              <a:rPr lang="ru-RU" altLang="ru-RU" dirty="0" smtClean="0"/>
              <a:t>ВФА</a:t>
            </a:r>
            <a:endParaRPr lang="ru-RU" altLang="ru-RU" dirty="0"/>
          </a:p>
        </p:txBody>
      </p:sp>
      <p:sp>
        <p:nvSpPr>
          <p:cNvPr id="11" name="Rectangle 4"/>
          <p:cNvSpPr txBox="1">
            <a:spLocks noChangeArrowheads="1"/>
          </p:cNvSpPr>
          <p:nvPr/>
        </p:nvSpPr>
        <p:spPr bwMode="auto">
          <a:xfrm>
            <a:off x="250826" y="5882565"/>
            <a:ext cx="2686050" cy="827882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marL="657225" indent="-246063" eaLnBrk="0" hangingPunct="0">
              <a:spcBef>
                <a:spcPts val="300"/>
              </a:spcBef>
              <a:buClr>
                <a:schemeClr val="accent2"/>
              </a:buClr>
              <a:buFont typeface="Georgia" pitchFamily="18" charset="0"/>
              <a:buChar char="▫"/>
              <a:defRPr sz="2600">
                <a:solidFill>
                  <a:schemeClr val="accent2"/>
                </a:solidFill>
                <a:latin typeface="Arial" charset="0"/>
              </a:defRPr>
            </a:lvl2pPr>
            <a:lvl3pPr marL="922338" indent="-219075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accent1"/>
                </a:solidFill>
                <a:latin typeface="Arial" charset="0"/>
              </a:defRPr>
            </a:lvl3pPr>
            <a:lvl4pPr marL="1179513" indent="-200025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200">
                <a:solidFill>
                  <a:schemeClr val="accent1"/>
                </a:solidFill>
                <a:latin typeface="Arial" charset="0"/>
              </a:defRPr>
            </a:lvl4pPr>
            <a:lvl5pPr marL="1389063" indent="-182563"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5pPr>
            <a:lvl6pPr marL="1846263" indent="-182563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6pPr>
            <a:lvl7pPr marL="2303463" indent="-182563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7pPr>
            <a:lvl8pPr marL="2760663" indent="-182563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8pPr>
            <a:lvl9pPr marL="3217863" indent="-182563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None/>
            </a:pPr>
            <a:r>
              <a:rPr lang="ru-RU" altLang="ru-RU" sz="1800" b="1" dirty="0">
                <a:solidFill>
                  <a:srgbClr val="C00000"/>
                </a:solidFill>
                <a:cs typeface="Arial" charset="0"/>
              </a:rPr>
              <a:t>Технические </a:t>
            </a:r>
            <a:r>
              <a:rPr lang="ru-RU" altLang="ru-RU" sz="1800" b="1" dirty="0" smtClean="0">
                <a:solidFill>
                  <a:srgbClr val="C00000"/>
                </a:solidFill>
                <a:cs typeface="Arial" charset="0"/>
              </a:rPr>
              <a:t>редакционные правки</a:t>
            </a:r>
            <a:endParaRPr lang="ru-RU" altLang="ru-RU" sz="1800" b="1" dirty="0">
              <a:solidFill>
                <a:srgbClr val="C00000"/>
              </a:solidFill>
              <a:cs typeface="Arial" charset="0"/>
            </a:endParaRPr>
          </a:p>
        </p:txBody>
      </p:sp>
      <p:sp>
        <p:nvSpPr>
          <p:cNvPr id="12" name="Rectangle 4"/>
          <p:cNvSpPr txBox="1">
            <a:spLocks noChangeArrowheads="1"/>
          </p:cNvSpPr>
          <p:nvPr/>
        </p:nvSpPr>
        <p:spPr bwMode="auto">
          <a:xfrm>
            <a:off x="3154220" y="5864833"/>
            <a:ext cx="5781859" cy="784661"/>
          </a:xfrm>
          <a:prstGeom prst="rect">
            <a:avLst/>
          </a:prstGeom>
          <a:ln/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marL="285750" indent="-285750" eaLnBrk="0" hangingPunct="0">
              <a:buClrTx/>
              <a:buFont typeface="Georgia" pitchFamily="18" charset="0"/>
              <a:buChar char="•"/>
              <a:defRPr sz="1600" b="1">
                <a:solidFill>
                  <a:schemeClr val="tx2"/>
                </a:solidFill>
                <a:latin typeface="Arial" charset="0"/>
              </a:defRPr>
            </a:lvl1pPr>
            <a:lvl2pPr marL="657225" indent="-246063" eaLnBrk="0" hangingPunct="0">
              <a:spcBef>
                <a:spcPts val="300"/>
              </a:spcBef>
              <a:buClr>
                <a:schemeClr val="accent2"/>
              </a:buClr>
              <a:buFont typeface="Georgia" pitchFamily="18" charset="0"/>
              <a:buChar char="▫"/>
              <a:defRPr sz="2600">
                <a:solidFill>
                  <a:schemeClr val="accent2"/>
                </a:solidFill>
                <a:latin typeface="Arial" charset="0"/>
              </a:defRPr>
            </a:lvl2pPr>
            <a:lvl3pPr marL="922338" indent="-219075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accent1"/>
                </a:solidFill>
                <a:latin typeface="Arial" charset="0"/>
              </a:defRPr>
            </a:lvl3pPr>
            <a:lvl4pPr marL="1179513" indent="-200025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200">
                <a:solidFill>
                  <a:schemeClr val="accent1"/>
                </a:solidFill>
                <a:latin typeface="Arial" charset="0"/>
              </a:defRPr>
            </a:lvl4pPr>
            <a:lvl5pPr marL="1389063" indent="-182563"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5pPr>
            <a:lvl6pPr marL="1846263" indent="-182563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6pPr>
            <a:lvl7pPr marL="2303463" indent="-182563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7pPr>
            <a:lvl8pPr marL="2760663" indent="-182563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8pPr>
            <a:lvl9pPr marL="3217863" indent="-182563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" charset="0"/>
              </a:defRPr>
            </a:lvl9pPr>
          </a:lstStyle>
          <a:p>
            <a:r>
              <a:rPr lang="ru-RU" altLang="ru-RU" dirty="0" smtClean="0"/>
              <a:t>Уточнение отдельных </a:t>
            </a:r>
            <a:r>
              <a:rPr lang="ru-RU" altLang="ru-RU" dirty="0"/>
              <a:t>формулировок, не меняющих общей сущности вопросов.</a:t>
            </a:r>
          </a:p>
        </p:txBody>
      </p:sp>
    </p:spTree>
    <p:extLst>
      <p:ext uri="{BB962C8B-B14F-4D97-AF65-F5344CB8AC3E}">
        <p14:creationId xmlns:p14="http://schemas.microsoft.com/office/powerpoint/2010/main" val="1685442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EEV\AppData\Local\Microsoft\Windows\Temporary Internet Files\Content.IE5\4Y67PRKG\1-zelen[1]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0000"/>
                    </a14:imgEffect>
                    <a14:imgEffect>
                      <a14:saturation sa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84" y="1222879"/>
            <a:ext cx="8974566" cy="5261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390790C-28AD-4057-B5AE-EE6E851BBDA6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149229" y="546100"/>
            <a:ext cx="89947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2"/>
                </a:solidFill>
                <a:latin typeface="Arial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9pPr>
          </a:lstStyle>
          <a:p>
            <a:pPr algn="ctr"/>
            <a:r>
              <a:rPr lang="ru-RU" altLang="ru-RU" sz="2400" b="1" dirty="0">
                <a:solidFill>
                  <a:srgbClr val="00602B"/>
                </a:solidFill>
                <a:latin typeface="Arial Narrow" panose="020B0606020202030204" pitchFamily="34" charset="0"/>
              </a:rPr>
              <a:t>Новеллы ППРФ №</a:t>
            </a:r>
            <a:r>
              <a:rPr lang="ru-RU" altLang="ru-RU" sz="2400" b="1" dirty="0" smtClean="0">
                <a:solidFill>
                  <a:srgbClr val="00602B"/>
                </a:solidFill>
                <a:latin typeface="Arial Narrow" panose="020B0606020202030204" pitchFamily="34" charset="0"/>
              </a:rPr>
              <a:t>193. </a:t>
            </a:r>
            <a:r>
              <a:rPr lang="ru-RU" altLang="ru-RU" sz="2400" b="1" dirty="0">
                <a:solidFill>
                  <a:srgbClr val="00602B"/>
                </a:solidFill>
                <a:latin typeface="Arial Narrow" panose="020B0606020202030204" pitchFamily="34" charset="0"/>
              </a:rPr>
              <a:t>В </a:t>
            </a:r>
            <a:r>
              <a:rPr lang="ru-RU" altLang="ru-RU" sz="2400" b="1" dirty="0" smtClean="0">
                <a:solidFill>
                  <a:srgbClr val="00602B"/>
                </a:solidFill>
                <a:latin typeface="Arial Narrow" panose="020B0606020202030204" pitchFamily="34" charset="0"/>
              </a:rPr>
              <a:t>части дефиниций ВФК и ВФА</a:t>
            </a:r>
            <a:r>
              <a:rPr lang="ru-RU" altLang="ru-RU" sz="2400" b="1" dirty="0">
                <a:solidFill>
                  <a:srgbClr val="424456"/>
                </a:solidFill>
                <a:latin typeface="Arial Narrow" panose="020B0606020202030204" pitchFamily="34" charset="0"/>
              </a:rPr>
              <a:t/>
            </a:r>
            <a:br>
              <a:rPr lang="ru-RU" altLang="ru-RU" sz="2400" b="1" dirty="0">
                <a:solidFill>
                  <a:srgbClr val="424456"/>
                </a:solidFill>
                <a:latin typeface="Arial Narrow" panose="020B0606020202030204" pitchFamily="34" charset="0"/>
              </a:rPr>
            </a:br>
            <a:endParaRPr lang="ru-RU" altLang="ru-RU" sz="2400" b="1" dirty="0">
              <a:solidFill>
                <a:srgbClr val="424456"/>
              </a:solidFill>
              <a:latin typeface="Arial Narrow" panose="020B0606020202030204" pitchFamily="34" charset="0"/>
            </a:endParaRPr>
          </a:p>
        </p:txBody>
      </p:sp>
      <p:sp>
        <p:nvSpPr>
          <p:cNvPr id="19" name="Номер слайда 1"/>
          <p:cNvSpPr txBox="1">
            <a:spLocks/>
          </p:cNvSpPr>
          <p:nvPr/>
        </p:nvSpPr>
        <p:spPr>
          <a:xfrm>
            <a:off x="7342189" y="1588"/>
            <a:ext cx="1593850" cy="309562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lang="ru-RU" kern="1200">
                <a:solidFill>
                  <a:prstClr val="white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DC717181-208C-4A68-BF28-C689D36881CE}" type="slidenum">
              <a:rPr smtClean="0"/>
              <a:pPr>
                <a:defRPr/>
              </a:pPr>
              <a:t>8</a:t>
            </a:fld>
            <a:endParaRPr dirty="0"/>
          </a:p>
        </p:txBody>
      </p:sp>
      <p:sp>
        <p:nvSpPr>
          <p:cNvPr id="21" name="TextBox 20"/>
          <p:cNvSpPr txBox="1"/>
          <p:nvPr/>
        </p:nvSpPr>
        <p:spPr>
          <a:xfrm>
            <a:off x="235975" y="1134802"/>
            <a:ext cx="8700063" cy="2862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Определение </a:t>
            </a:r>
            <a:r>
              <a:rPr lang="ru-RU" sz="2000" b="1" dirty="0" smtClean="0"/>
              <a:t>внутреннего финансового контроля </a:t>
            </a:r>
            <a:r>
              <a:rPr lang="ru-RU" sz="2000" dirty="0" smtClean="0"/>
              <a:t>как непрерывного процесса, реализуемого </a:t>
            </a:r>
            <a:r>
              <a:rPr lang="ru-RU" sz="2000" dirty="0"/>
              <a:t>руководителем (заместителями руководителя), иными должностными лицами главного администратора бюджетных средств, администратора бюджетных средств, организующими и выполняющими, а также обеспечивающими соблюдение внутренних процедур составления и исполнения бюджета, ведения бюджетного учета и составления бюджетной </a:t>
            </a:r>
            <a:r>
              <a:rPr lang="ru-RU" sz="2000" dirty="0" smtClean="0"/>
              <a:t>отчетности, </a:t>
            </a:r>
            <a:r>
              <a:rPr lang="ru-RU" sz="2000" b="1" dirty="0" smtClean="0">
                <a:solidFill>
                  <a:srgbClr val="C00000"/>
                </a:solidFill>
              </a:rPr>
              <a:t>направленного в том числе на обеспечение достоверности бюджетной отчетности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35975" y="4414142"/>
            <a:ext cx="8700063" cy="193899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Определения </a:t>
            </a:r>
            <a:r>
              <a:rPr lang="ru-RU" sz="2000" b="1" dirty="0" smtClean="0"/>
              <a:t>внутреннего финансового аудита </a:t>
            </a:r>
            <a:r>
              <a:rPr lang="ru-RU" sz="2000" dirty="0" smtClean="0"/>
              <a:t>как деятельности по </a:t>
            </a:r>
            <a:r>
              <a:rPr lang="ru-RU" sz="2000" dirty="0"/>
              <a:t>формированию и предоставлению </a:t>
            </a:r>
            <a:r>
              <a:rPr lang="ru-RU" sz="2000" b="1" dirty="0">
                <a:solidFill>
                  <a:srgbClr val="C00000"/>
                </a:solidFill>
              </a:rPr>
              <a:t>независимой и объективной информации о результатах исполнения бюджетных полномочий </a:t>
            </a:r>
            <a:r>
              <a:rPr lang="ru-RU" sz="2000" dirty="0"/>
              <a:t>главным администратором бюджетных средств, администратором бюджетных средств, направленной на повышение качества осуществления внутренних бюджетных процедур</a:t>
            </a:r>
          </a:p>
        </p:txBody>
      </p:sp>
    </p:spTree>
    <p:extLst>
      <p:ext uri="{BB962C8B-B14F-4D97-AF65-F5344CB8AC3E}">
        <p14:creationId xmlns:p14="http://schemas.microsoft.com/office/powerpoint/2010/main" val="644613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390790C-28AD-4057-B5AE-EE6E851BBDA6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149229" y="323185"/>
            <a:ext cx="89947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2"/>
                </a:solidFill>
                <a:latin typeface="Arial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9pPr>
          </a:lstStyle>
          <a:p>
            <a:pPr algn="ctr"/>
            <a:r>
              <a:rPr lang="ru-RU" altLang="ru-RU" sz="2400" b="1" dirty="0">
                <a:solidFill>
                  <a:srgbClr val="00602B"/>
                </a:solidFill>
                <a:latin typeface="Arial Narrow" panose="020B0606020202030204" pitchFamily="34" charset="0"/>
              </a:rPr>
              <a:t>Новеллы ППРФ №</a:t>
            </a:r>
            <a:r>
              <a:rPr lang="ru-RU" altLang="ru-RU" sz="2400" b="1" dirty="0" smtClean="0">
                <a:solidFill>
                  <a:srgbClr val="00602B"/>
                </a:solidFill>
                <a:latin typeface="Arial Narrow" panose="020B0606020202030204" pitchFamily="34" charset="0"/>
              </a:rPr>
              <a:t>193. ВФК и ВФА – основной инструмент достижения целевых значений показателей ФМ</a:t>
            </a:r>
            <a:endParaRPr lang="ru-RU" altLang="ru-RU" sz="2400" b="1" dirty="0">
              <a:solidFill>
                <a:srgbClr val="424456"/>
              </a:solidFill>
              <a:latin typeface="Arial Narrow" panose="020B0606020202030204" pitchFamily="34" charset="0"/>
            </a:endParaRPr>
          </a:p>
        </p:txBody>
      </p:sp>
      <p:sp>
        <p:nvSpPr>
          <p:cNvPr id="19" name="Номер слайда 1"/>
          <p:cNvSpPr txBox="1">
            <a:spLocks/>
          </p:cNvSpPr>
          <p:nvPr/>
        </p:nvSpPr>
        <p:spPr>
          <a:xfrm>
            <a:off x="7342189" y="1588"/>
            <a:ext cx="1593850" cy="309562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lang="ru-RU" kern="1200">
                <a:solidFill>
                  <a:prstClr val="white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DC717181-208C-4A68-BF28-C689D36881CE}" type="slidenum">
              <a:rPr smtClean="0"/>
              <a:pPr>
                <a:defRPr/>
              </a:pPr>
              <a:t>9</a:t>
            </a:fld>
            <a:endParaRPr dirty="0"/>
          </a:p>
        </p:txBody>
      </p:sp>
      <p:sp>
        <p:nvSpPr>
          <p:cNvPr id="23" name="TextBox 22"/>
          <p:cNvSpPr txBox="1"/>
          <p:nvPr/>
        </p:nvSpPr>
        <p:spPr>
          <a:xfrm>
            <a:off x="442138" y="1013550"/>
            <a:ext cx="8305291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 Введение нормы о необходимости достижения целевых значений показателей качества финансового менеджмента</a:t>
            </a:r>
            <a:endParaRPr lang="ru-RU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316028" y="2069419"/>
            <a:ext cx="1622614" cy="1077218"/>
          </a:xfrm>
          <a:prstGeom prst="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Мониторинг качества финансового менеджмента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0896" y="4233804"/>
            <a:ext cx="1622616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Внутренний финансовый контроль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70375" y="2192454"/>
            <a:ext cx="1746044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60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ru-RU" b="1" dirty="0" smtClean="0"/>
              <a:t>Финансовый менеджмент ГРБС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778530" y="4218673"/>
            <a:ext cx="1637889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60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ru-RU" b="1" dirty="0"/>
              <a:t>Внутренний финансовый </a:t>
            </a:r>
          </a:p>
          <a:p>
            <a:r>
              <a:rPr lang="ru-RU" b="1" dirty="0"/>
              <a:t>аудит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938645" y="4649220"/>
            <a:ext cx="27800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оценка эффективности и выработка рекомендаций</a:t>
            </a:r>
            <a:endParaRPr lang="ru-RU" sz="14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052096" y="2346261"/>
            <a:ext cx="2525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оценка качества, выявление слабых мест</a:t>
            </a:r>
            <a:endParaRPr lang="ru-RU" sz="14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 flipH="1">
            <a:off x="2052138" y="4524952"/>
            <a:ext cx="2525711" cy="0"/>
          </a:xfrm>
          <a:prstGeom prst="straightConnector1">
            <a:avLst/>
          </a:prstGeom>
          <a:ln w="60325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 rot="5400000">
            <a:off x="1122229" y="3092421"/>
            <a:ext cx="615553" cy="1481177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ru-RU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направления </a:t>
            </a:r>
            <a:r>
              <a:rPr lang="ru-RU" sz="1400" b="1" i="1" dirty="0">
                <a:latin typeface="Arial" panose="020B0604020202020204" pitchFamily="34" charset="0"/>
                <a:cs typeface="Arial" panose="020B0604020202020204" pitchFamily="34" charset="0"/>
              </a:rPr>
              <a:t>развития</a:t>
            </a:r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689376" y="3432288"/>
            <a:ext cx="0" cy="801434"/>
          </a:xfrm>
          <a:prstGeom prst="straightConnector1">
            <a:avLst/>
          </a:prstGeom>
          <a:ln w="60325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2062637" y="3020825"/>
            <a:ext cx="2532111" cy="0"/>
          </a:xfrm>
          <a:prstGeom prst="straightConnector1">
            <a:avLst/>
          </a:prstGeom>
          <a:ln w="60325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2052102" y="3279051"/>
            <a:ext cx="3059749" cy="954679"/>
          </a:xfrm>
          <a:prstGeom prst="straightConnector1">
            <a:avLst/>
          </a:prstGeom>
          <a:ln w="60325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 rot="20605534">
            <a:off x="2272257" y="3462738"/>
            <a:ext cx="26405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400" b="1" i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>
                <a:solidFill>
                  <a:schemeClr val="tx1"/>
                </a:solidFill>
              </a:rPr>
              <a:t>инструмент достижения результатов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49226" y="5457812"/>
            <a:ext cx="8650032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П.1(2) ППРФ 193: «ВФК и ВФА в ГАБС </a:t>
            </a:r>
            <a:r>
              <a:rPr lang="ru-RU" sz="1600" dirty="0"/>
              <a:t>осуществляется с учетом деятельности по достижению целевых значений </a:t>
            </a:r>
            <a:r>
              <a:rPr lang="ru-RU" sz="1600" b="1" dirty="0">
                <a:solidFill>
                  <a:srgbClr val="C00000"/>
                </a:solidFill>
              </a:rPr>
              <a:t>показателей качества исполнения бюджетных полномочий (далее - качества финансового менеджмента)</a:t>
            </a:r>
            <a:r>
              <a:rPr lang="ru-RU" sz="1600" b="1" dirty="0"/>
              <a:t>,</a:t>
            </a:r>
            <a:r>
              <a:rPr lang="ru-RU" sz="1600" dirty="0"/>
              <a:t> характеризующих результаты выполнения внутренних стандартов и процедур составления и исполнения бюджета, ведения бюджетного учета и составления бюджетной </a:t>
            </a:r>
            <a:r>
              <a:rPr lang="ru-RU" sz="1600" dirty="0" smtClean="0"/>
              <a:t>отчетности»</a:t>
            </a:r>
            <a:endParaRPr lang="ru-RU" sz="1600" dirty="0"/>
          </a:p>
        </p:txBody>
      </p:sp>
      <p:sp>
        <p:nvSpPr>
          <p:cNvPr id="3" name="TextBox 2"/>
          <p:cNvSpPr txBox="1"/>
          <p:nvPr/>
        </p:nvSpPr>
        <p:spPr>
          <a:xfrm>
            <a:off x="6636775" y="2049135"/>
            <a:ext cx="2110619" cy="286232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/>
              <a:t>Риски </a:t>
            </a:r>
            <a:r>
              <a:rPr lang="ru-RU" dirty="0" err="1"/>
              <a:t>недостижения</a:t>
            </a:r>
            <a:r>
              <a:rPr lang="ru-RU" dirty="0"/>
              <a:t> показателей ФМ </a:t>
            </a:r>
            <a:r>
              <a:rPr lang="ru-RU" b="1" dirty="0"/>
              <a:t>взаимосвязаны</a:t>
            </a:r>
            <a:r>
              <a:rPr lang="ru-RU" dirty="0"/>
              <a:t> с бюджетными рисками при выполнении внутренних бюджетных </a:t>
            </a:r>
            <a:r>
              <a:rPr lang="ru-RU" dirty="0" smtClean="0"/>
              <a:t>процедур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2621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3_Городская">
  <a:themeElements>
    <a:clrScheme name="MF">
      <a:dk1>
        <a:sysClr val="windowText" lastClr="000000"/>
      </a:dk1>
      <a:lt1>
        <a:srgbClr val="EDEDE3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MF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>
    <a:spDef>
      <a:spPr>
        <a:noFill/>
        <a:ln>
          <a:tailEnd type="arrow"/>
        </a:ln>
      </a:spPr>
      <a:bodyPr rtlCol="0" anchor="ctr"/>
      <a:lstStyle>
        <a:defPPr algn="ctr">
          <a:defRPr sz="1200" dirty="0" smtClean="0"/>
        </a:defPPr>
      </a:lstStyle>
      <a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a:style>
    </a:spDef>
  </a:objectDefaults>
  <a:extraClrSchemeLst/>
</a:theme>
</file>

<file path=ppt/theme/theme10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1">
      <a:majorFont>
        <a:latin typeface="Impact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1">
      <a:majorFont>
        <a:latin typeface="Impact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1">
      <a:majorFont>
        <a:latin typeface="Impact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24_Городская">
  <a:themeElements>
    <a:clrScheme name="MF">
      <a:dk1>
        <a:sysClr val="windowText" lastClr="000000"/>
      </a:dk1>
      <a:lt1>
        <a:srgbClr val="EDEDE3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MF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>
    <a:spDef>
      <a:spPr>
        <a:noFill/>
        <a:ln>
          <a:tailEnd type="arrow"/>
        </a:ln>
      </a:spPr>
      <a:bodyPr rtlCol="0" anchor="ctr"/>
      <a:lstStyle>
        <a:defPPr algn="ctr">
          <a:defRPr sz="1200" dirty="0" smtClean="0"/>
        </a:defPPr>
      </a:lstStyle>
      <a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a:style>
    </a:spDef>
  </a:objectDefaults>
  <a:extraClrSchemeLst/>
</a:theme>
</file>

<file path=ppt/theme/theme1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5.xml><?xml version="1.0" encoding="utf-8"?>
<a:theme xmlns:a="http://schemas.openxmlformats.org/drawingml/2006/main" name="7_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5_Городская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7.xml><?xml version="1.0" encoding="utf-8"?>
<a:theme xmlns:a="http://schemas.openxmlformats.org/drawingml/2006/main" name="8_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5_Городская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1750" cap="flat">
          <a:solidFill>
            <a:srgbClr val="007E3C"/>
          </a:solidFill>
          <a:miter lim="800000"/>
          <a:tailEnd type="arrow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108530</TotalTime>
  <Words>4815</Words>
  <Application>Microsoft Office PowerPoint</Application>
  <PresentationFormat>Экран (4:3)</PresentationFormat>
  <Paragraphs>835</Paragraphs>
  <Slides>40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17</vt:i4>
      </vt:variant>
      <vt:variant>
        <vt:lpstr>Заголовки слайдов</vt:lpstr>
      </vt:variant>
      <vt:variant>
        <vt:i4>40</vt:i4>
      </vt:variant>
    </vt:vector>
  </HeadingPairs>
  <TitlesOfParts>
    <vt:vector size="68" baseType="lpstr">
      <vt:lpstr>Arial</vt:lpstr>
      <vt:lpstr>Arial Narrow</vt:lpstr>
      <vt:lpstr>Calibri</vt:lpstr>
      <vt:lpstr>DINPro-Light</vt:lpstr>
      <vt:lpstr>Georgia</vt:lpstr>
      <vt:lpstr>Impact</vt:lpstr>
      <vt:lpstr>Open Sans</vt:lpstr>
      <vt:lpstr>Times New Roman</vt:lpstr>
      <vt:lpstr>Trebuchet MS</vt:lpstr>
      <vt:lpstr>Wingdings</vt:lpstr>
      <vt:lpstr>Wingdings 2</vt:lpstr>
      <vt:lpstr>23_Городская</vt:lpstr>
      <vt:lpstr>Тема Office</vt:lpstr>
      <vt:lpstr>2_Тема Office</vt:lpstr>
      <vt:lpstr>3_Тема Office</vt:lpstr>
      <vt:lpstr>4_Тема Office</vt:lpstr>
      <vt:lpstr>5_Тема Office</vt:lpstr>
      <vt:lpstr>6_Тема Office</vt:lpstr>
      <vt:lpstr>7_Тема Office</vt:lpstr>
      <vt:lpstr>8_Тема Office</vt:lpstr>
      <vt:lpstr>9_Тема Office</vt:lpstr>
      <vt:lpstr>10_Тема Office</vt:lpstr>
      <vt:lpstr>11_Тема Office</vt:lpstr>
      <vt:lpstr>24_Городская</vt:lpstr>
      <vt:lpstr>Office Theme</vt:lpstr>
      <vt:lpstr>7_Городская</vt:lpstr>
      <vt:lpstr>1_Office Theme</vt:lpstr>
      <vt:lpstr>8_Городская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Бюджетные правонарушения и ответственность за них (1)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Россия-2020: Концепция обеспечения экономического лидерства</dc:title>
  <dc:creator>ШММ</dc:creator>
  <cp:lastModifiedBy>Захаренко Юлия Степанова</cp:lastModifiedBy>
  <cp:revision>5922</cp:revision>
  <cp:lastPrinted>2015-09-29T10:52:56Z</cp:lastPrinted>
  <dcterms:modified xsi:type="dcterms:W3CDTF">2018-12-19T06:24:46Z</dcterms:modified>
</cp:coreProperties>
</file>