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9">
  <p:sldMasterIdLst>
    <p:sldMasterId id="2147483648" r:id="rId1"/>
    <p:sldMasterId id="2147483820" r:id="rId2"/>
    <p:sldMasterId id="2147483868" r:id="rId3"/>
    <p:sldMasterId id="2147483874" r:id="rId4"/>
    <p:sldMasterId id="2147483908" r:id="rId5"/>
    <p:sldMasterId id="2147483920" r:id="rId6"/>
    <p:sldMasterId id="2147483926" r:id="rId7"/>
    <p:sldMasterId id="2147483938" r:id="rId8"/>
  </p:sldMasterIdLst>
  <p:notesMasterIdLst>
    <p:notesMasterId r:id="rId80"/>
  </p:notesMasterIdLst>
  <p:handoutMasterIdLst>
    <p:handoutMasterId r:id="rId81"/>
  </p:handoutMasterIdLst>
  <p:sldIdLst>
    <p:sldId id="2302" r:id="rId9"/>
    <p:sldId id="2041" r:id="rId10"/>
    <p:sldId id="2045" r:id="rId11"/>
    <p:sldId id="2057" r:id="rId12"/>
    <p:sldId id="2058" r:id="rId13"/>
    <p:sldId id="2306" r:id="rId14"/>
    <p:sldId id="2059" r:id="rId15"/>
    <p:sldId id="2060" r:id="rId16"/>
    <p:sldId id="2299" r:id="rId17"/>
    <p:sldId id="2117" r:id="rId18"/>
    <p:sldId id="2118" r:id="rId19"/>
    <p:sldId id="2119" r:id="rId20"/>
    <p:sldId id="2120" r:id="rId21"/>
    <p:sldId id="2121" r:id="rId22"/>
    <p:sldId id="2122" r:id="rId23"/>
    <p:sldId id="2125" r:id="rId24"/>
    <p:sldId id="2124" r:id="rId25"/>
    <p:sldId id="2298" r:id="rId26"/>
    <p:sldId id="2127" r:id="rId27"/>
    <p:sldId id="2206" r:id="rId28"/>
    <p:sldId id="2207" r:id="rId29"/>
    <p:sldId id="2128" r:id="rId30"/>
    <p:sldId id="2209" r:id="rId31"/>
    <p:sldId id="2144" r:id="rId32"/>
    <p:sldId id="2264" r:id="rId33"/>
    <p:sldId id="2271" r:id="rId34"/>
    <p:sldId id="2272" r:id="rId35"/>
    <p:sldId id="2270" r:id="rId36"/>
    <p:sldId id="2273" r:id="rId37"/>
    <p:sldId id="2274" r:id="rId38"/>
    <p:sldId id="2275" r:id="rId39"/>
    <p:sldId id="2301" r:id="rId40"/>
    <p:sldId id="2278" r:id="rId41"/>
    <p:sldId id="2286" r:id="rId42"/>
    <p:sldId id="2279" r:id="rId43"/>
    <p:sldId id="2280" r:id="rId44"/>
    <p:sldId id="2313" r:id="rId45"/>
    <p:sldId id="2311" r:id="rId46"/>
    <p:sldId id="2312" r:id="rId47"/>
    <p:sldId id="2314" r:id="rId48"/>
    <p:sldId id="2288" r:id="rId49"/>
    <p:sldId id="2289" r:id="rId50"/>
    <p:sldId id="2290" r:id="rId51"/>
    <p:sldId id="2291" r:id="rId52"/>
    <p:sldId id="2315" r:id="rId53"/>
    <p:sldId id="2316" r:id="rId54"/>
    <p:sldId id="2317" r:id="rId55"/>
    <p:sldId id="2343" r:id="rId56"/>
    <p:sldId id="2321" r:id="rId57"/>
    <p:sldId id="2322" r:id="rId58"/>
    <p:sldId id="2323" r:id="rId59"/>
    <p:sldId id="2324" r:id="rId60"/>
    <p:sldId id="2325" r:id="rId61"/>
    <p:sldId id="2326" r:id="rId62"/>
    <p:sldId id="2327" r:id="rId63"/>
    <p:sldId id="2328" r:id="rId64"/>
    <p:sldId id="2297" r:id="rId65"/>
    <p:sldId id="2293" r:id="rId66"/>
    <p:sldId id="2339" r:id="rId67"/>
    <p:sldId id="2319" r:id="rId68"/>
    <p:sldId id="2333" r:id="rId69"/>
    <p:sldId id="2336" r:id="rId70"/>
    <p:sldId id="2337" r:id="rId71"/>
    <p:sldId id="2340" r:id="rId72"/>
    <p:sldId id="2329" r:id="rId73"/>
    <p:sldId id="2342" r:id="rId74"/>
    <p:sldId id="2331" r:id="rId75"/>
    <p:sldId id="2341" r:id="rId76"/>
    <p:sldId id="2189" r:id="rId77"/>
    <p:sldId id="2304" r:id="rId78"/>
    <p:sldId id="2308" r:id="rId79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CCFFCC"/>
    <a:srgbClr val="FFFF99"/>
    <a:srgbClr val="8C8C8C"/>
    <a:srgbClr val="353535"/>
    <a:srgbClr val="FFFFFF"/>
    <a:srgbClr val="FFFFCC"/>
    <a:srgbClr val="FF0066"/>
    <a:srgbClr val="FDE3F8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44" autoAdjust="0"/>
    <p:restoredTop sz="84686" autoAdjust="0"/>
  </p:normalViewPr>
  <p:slideViewPr>
    <p:cSldViewPr>
      <p:cViewPr varScale="1">
        <p:scale>
          <a:sx n="115" d="100"/>
          <a:sy n="115" d="100"/>
        </p:scale>
        <p:origin x="201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362"/>
    </p:cViewPr>
  </p:sorterViewPr>
  <p:notesViewPr>
    <p:cSldViewPr>
      <p:cViewPr varScale="1">
        <p:scale>
          <a:sx n="54" d="100"/>
          <a:sy n="54" d="100"/>
        </p:scale>
        <p:origin x="289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viewProps" Target="viewProps.xml"/><Relationship Id="rId16" Type="http://schemas.openxmlformats.org/officeDocument/2006/relationships/slide" Target="slides/slide8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4" Type="http://schemas.openxmlformats.org/officeDocument/2006/relationships/slide" Target="slides/slide16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61" Type="http://schemas.openxmlformats.org/officeDocument/2006/relationships/slide" Target="slides/slide53.xml"/><Relationship Id="rId8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34CA5-3618-9348-B9F9-2AE38A781312}" type="doc">
      <dgm:prSet loTypeId="urn:microsoft.com/office/officeart/2005/8/layout/hierarchy1" loCatId="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BE16DE2-8AB5-8E40-80B8-5DA6AC52F873}">
      <dgm:prSet phldrT="[Текст]"/>
      <dgm:spPr>
        <a:xfrm>
          <a:off x="2639882" y="296347"/>
          <a:ext cx="2804211" cy="1780673"/>
        </a:xfrm>
        <a:prstGeom prst="roundRect">
          <a:avLst>
            <a:gd name="adj" fmla="val 10000"/>
          </a:avLst>
        </a:prstGeom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b="1" smtClean="0">
              <a:latin typeface="Calibri"/>
              <a:ea typeface="+mn-ea"/>
              <a:cs typeface="+mn-cs"/>
            </a:rPr>
            <a:t>Активы и обязательства</a:t>
          </a:r>
          <a:endParaRPr lang="ru-RU" b="1" dirty="0">
            <a:latin typeface="Calibri"/>
            <a:ea typeface="+mn-ea"/>
            <a:cs typeface="+mn-cs"/>
          </a:endParaRPr>
        </a:p>
      </dgm:t>
    </dgm:pt>
    <dgm:pt modelId="{C823207B-4C6A-D040-8032-05C2200A37B0}" type="parTrans" cxnId="{AF1E8DBC-36B8-2343-A50D-99AAEBA579C2}">
      <dgm:prSet/>
      <dgm:spPr/>
      <dgm:t>
        <a:bodyPr/>
        <a:lstStyle/>
        <a:p>
          <a:endParaRPr lang="ru-RU"/>
        </a:p>
      </dgm:t>
    </dgm:pt>
    <dgm:pt modelId="{D26128BE-D9E5-8B47-9C90-91FB03F16889}" type="sibTrans" cxnId="{AF1E8DBC-36B8-2343-A50D-99AAEBA579C2}">
      <dgm:prSet/>
      <dgm:spPr/>
      <dgm:t>
        <a:bodyPr/>
        <a:lstStyle/>
        <a:p>
          <a:endParaRPr lang="ru-RU"/>
        </a:p>
      </dgm:t>
    </dgm:pt>
    <dgm:pt modelId="{AEA1DD18-3FF1-844D-AB62-E41D50E023B0}">
      <dgm:prSet phldrT="[Текст]"/>
      <dgm:spPr>
        <a:xfrm>
          <a:off x="926197" y="2892579"/>
          <a:ext cx="2804211" cy="1780673"/>
        </a:xfrm>
        <a:prstGeom prst="roundRect">
          <a:avLst>
            <a:gd name="adj" fmla="val 10000"/>
          </a:avLst>
        </a:prstGeom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b="1" smtClean="0">
              <a:latin typeface="Calibri"/>
              <a:ea typeface="+mn-ea"/>
              <a:cs typeface="+mn-cs"/>
            </a:rPr>
            <a:t>Долгосрочные (внеоборотные)</a:t>
          </a:r>
          <a:endParaRPr lang="ru-RU" b="1" dirty="0">
            <a:latin typeface="Calibri"/>
            <a:ea typeface="+mn-ea"/>
            <a:cs typeface="+mn-cs"/>
          </a:endParaRPr>
        </a:p>
      </dgm:t>
    </dgm:pt>
    <dgm:pt modelId="{D6841601-B044-D044-99FE-90A3F8F53C48}" type="parTrans" cxnId="{5FD3B514-7786-1148-97E9-D6568A3954AF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xfrm>
          <a:off x="2016724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1713684" y="0"/>
              </a:moveTo>
              <a:lnTo>
                <a:pt x="1713684" y="555779"/>
              </a:lnTo>
              <a:lnTo>
                <a:pt x="0" y="555779"/>
              </a:lnTo>
              <a:lnTo>
                <a:pt x="0" y="81555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4F36D9C0-8D1B-494E-B601-3B83F98C04C2}" type="sibTrans" cxnId="{5FD3B514-7786-1148-97E9-D6568A3954AF}">
      <dgm:prSet/>
      <dgm:spPr/>
      <dgm:t>
        <a:bodyPr/>
        <a:lstStyle/>
        <a:p>
          <a:endParaRPr lang="ru-RU"/>
        </a:p>
      </dgm:t>
    </dgm:pt>
    <dgm:pt modelId="{5C8E6F7C-CF63-C544-8C0B-15A9D52BA3B3}">
      <dgm:prSet phldrT="[Текст]"/>
      <dgm:spPr>
        <a:xfrm>
          <a:off x="4353567" y="2892579"/>
          <a:ext cx="2804211" cy="1780673"/>
        </a:xfrm>
        <a:prstGeom prst="roundRect">
          <a:avLst>
            <a:gd name="adj" fmla="val 10000"/>
          </a:avLst>
        </a:prstGeom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b="1" smtClean="0">
              <a:latin typeface="Calibri"/>
              <a:ea typeface="+mn-ea"/>
              <a:cs typeface="+mn-cs"/>
            </a:rPr>
            <a:t>Краткосрочные (оборотные)</a:t>
          </a:r>
          <a:endParaRPr lang="ru-RU" b="1" dirty="0">
            <a:latin typeface="Calibri"/>
            <a:ea typeface="+mn-ea"/>
            <a:cs typeface="+mn-cs"/>
          </a:endParaRPr>
        </a:p>
      </dgm:t>
    </dgm:pt>
    <dgm:pt modelId="{55F1A326-4CB6-9D46-BA97-17782CA6841E}" type="parTrans" cxnId="{8FDA083B-3A3D-AC47-8323-9C5E00A19D97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xfrm>
          <a:off x="3730408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779"/>
              </a:lnTo>
              <a:lnTo>
                <a:pt x="1713684" y="555779"/>
              </a:lnTo>
              <a:lnTo>
                <a:pt x="1713684" y="815558"/>
              </a:lnTo>
            </a:path>
          </a:pathLst>
        </a:custGeom>
      </dgm:spPr>
      <dgm:t>
        <a:bodyPr/>
        <a:lstStyle/>
        <a:p>
          <a:endParaRPr lang="ru-RU"/>
        </a:p>
      </dgm:t>
    </dgm:pt>
    <dgm:pt modelId="{7D6E3A08-E446-474B-BE86-DBBE7399A624}" type="sibTrans" cxnId="{8FDA083B-3A3D-AC47-8323-9C5E00A19D97}">
      <dgm:prSet/>
      <dgm:spPr/>
      <dgm:t>
        <a:bodyPr/>
        <a:lstStyle/>
        <a:p>
          <a:endParaRPr lang="ru-RU"/>
        </a:p>
      </dgm:t>
    </dgm:pt>
    <dgm:pt modelId="{75C1C120-823E-C54D-AEE4-C1F6B9639F6E}" type="pres">
      <dgm:prSet presAssocID="{A7034CA5-3618-9348-B9F9-2AE38A78131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A5A34F-1E04-4642-A17E-93517F684D24}" type="pres">
      <dgm:prSet presAssocID="{8BE16DE2-8AB5-8E40-80B8-5DA6AC52F873}" presName="hierRoot1" presStyleCnt="0"/>
      <dgm:spPr/>
      <dgm:t>
        <a:bodyPr/>
        <a:lstStyle/>
        <a:p>
          <a:endParaRPr lang="ru-RU"/>
        </a:p>
      </dgm:t>
    </dgm:pt>
    <dgm:pt modelId="{3ACE2E3C-379B-124A-A77B-6F950191EF38}" type="pres">
      <dgm:prSet presAssocID="{8BE16DE2-8AB5-8E40-80B8-5DA6AC52F873}" presName="composite" presStyleCnt="0"/>
      <dgm:spPr/>
      <dgm:t>
        <a:bodyPr/>
        <a:lstStyle/>
        <a:p>
          <a:endParaRPr lang="ru-RU"/>
        </a:p>
      </dgm:t>
    </dgm:pt>
    <dgm:pt modelId="{9BC40185-8F6D-F649-A48F-2313B8400FFA}" type="pres">
      <dgm:prSet presAssocID="{8BE16DE2-8AB5-8E40-80B8-5DA6AC52F873}" presName="background" presStyleLbl="node0" presStyleIdx="0" presStyleCnt="1"/>
      <dgm:spPr>
        <a:xfrm>
          <a:off x="2328303" y="346"/>
          <a:ext cx="2804211" cy="1780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DB023CFC-D2AB-D549-9519-363856CEB9DC}" type="pres">
      <dgm:prSet presAssocID="{8BE16DE2-8AB5-8E40-80B8-5DA6AC52F87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19C9CD-A547-4843-A0BC-5133A68D7BE1}" type="pres">
      <dgm:prSet presAssocID="{8BE16DE2-8AB5-8E40-80B8-5DA6AC52F873}" presName="hierChild2" presStyleCnt="0"/>
      <dgm:spPr/>
      <dgm:t>
        <a:bodyPr/>
        <a:lstStyle/>
        <a:p>
          <a:endParaRPr lang="ru-RU"/>
        </a:p>
      </dgm:t>
    </dgm:pt>
    <dgm:pt modelId="{7822CDC5-B291-D74F-92E6-5E57B7A8B800}" type="pres">
      <dgm:prSet presAssocID="{D6841601-B044-D044-99FE-90A3F8F53C4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DD40E7C-A46C-8C4D-BAF0-61969CC9B308}" type="pres">
      <dgm:prSet presAssocID="{AEA1DD18-3FF1-844D-AB62-E41D50E023B0}" presName="hierRoot2" presStyleCnt="0"/>
      <dgm:spPr/>
      <dgm:t>
        <a:bodyPr/>
        <a:lstStyle/>
        <a:p>
          <a:endParaRPr lang="ru-RU"/>
        </a:p>
      </dgm:t>
    </dgm:pt>
    <dgm:pt modelId="{1CDB9D59-1E07-9C44-A90C-0A532F0D5EB7}" type="pres">
      <dgm:prSet presAssocID="{AEA1DD18-3FF1-844D-AB62-E41D50E023B0}" presName="composite2" presStyleCnt="0"/>
      <dgm:spPr/>
      <dgm:t>
        <a:bodyPr/>
        <a:lstStyle/>
        <a:p>
          <a:endParaRPr lang="ru-RU"/>
        </a:p>
      </dgm:t>
    </dgm:pt>
    <dgm:pt modelId="{22900F30-CBDA-6344-B825-1B0A29FE2B5A}" type="pres">
      <dgm:prSet presAssocID="{AEA1DD18-3FF1-844D-AB62-E41D50E023B0}" presName="background2" presStyleLbl="node2" presStyleIdx="0" presStyleCnt="2"/>
      <dgm:spPr>
        <a:xfrm>
          <a:off x="614618" y="2596578"/>
          <a:ext cx="2804211" cy="1780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350B1CD2-5B64-1F46-B411-54DA53B3145C}" type="pres">
      <dgm:prSet presAssocID="{AEA1DD18-3FF1-844D-AB62-E41D50E023B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3E311-29D8-574B-8C6A-29CA13FE4833}" type="pres">
      <dgm:prSet presAssocID="{AEA1DD18-3FF1-844D-AB62-E41D50E023B0}" presName="hierChild3" presStyleCnt="0"/>
      <dgm:spPr/>
      <dgm:t>
        <a:bodyPr/>
        <a:lstStyle/>
        <a:p>
          <a:endParaRPr lang="ru-RU"/>
        </a:p>
      </dgm:t>
    </dgm:pt>
    <dgm:pt modelId="{DA27DF47-F3D1-C647-B85C-4413379AC944}" type="pres">
      <dgm:prSet presAssocID="{55F1A326-4CB6-9D46-BA97-17782CA6841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79F64CF-D517-F44A-A166-93F7FB178B5B}" type="pres">
      <dgm:prSet presAssocID="{5C8E6F7C-CF63-C544-8C0B-15A9D52BA3B3}" presName="hierRoot2" presStyleCnt="0"/>
      <dgm:spPr/>
      <dgm:t>
        <a:bodyPr/>
        <a:lstStyle/>
        <a:p>
          <a:endParaRPr lang="ru-RU"/>
        </a:p>
      </dgm:t>
    </dgm:pt>
    <dgm:pt modelId="{61BC154E-D147-5F4E-90A2-ADD788469AB2}" type="pres">
      <dgm:prSet presAssocID="{5C8E6F7C-CF63-C544-8C0B-15A9D52BA3B3}" presName="composite2" presStyleCnt="0"/>
      <dgm:spPr/>
      <dgm:t>
        <a:bodyPr/>
        <a:lstStyle/>
        <a:p>
          <a:endParaRPr lang="ru-RU"/>
        </a:p>
      </dgm:t>
    </dgm:pt>
    <dgm:pt modelId="{FB58F1B8-9938-844B-87BF-1BA431701F39}" type="pres">
      <dgm:prSet presAssocID="{5C8E6F7C-CF63-C544-8C0B-15A9D52BA3B3}" presName="background2" presStyleLbl="node2" presStyleIdx="1" presStyleCnt="2"/>
      <dgm:spPr>
        <a:xfrm>
          <a:off x="4041988" y="2596578"/>
          <a:ext cx="2804211" cy="178067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3B5DA233-788E-2847-86E1-6D96519136D3}" type="pres">
      <dgm:prSet presAssocID="{5C8E6F7C-CF63-C544-8C0B-15A9D52BA3B3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B0BA19-8719-8048-8B6B-E92F1D5A9051}" type="pres">
      <dgm:prSet presAssocID="{5C8E6F7C-CF63-C544-8C0B-15A9D52BA3B3}" presName="hierChild3" presStyleCnt="0"/>
      <dgm:spPr/>
      <dgm:t>
        <a:bodyPr/>
        <a:lstStyle/>
        <a:p>
          <a:endParaRPr lang="ru-RU"/>
        </a:p>
      </dgm:t>
    </dgm:pt>
  </dgm:ptLst>
  <dgm:cxnLst>
    <dgm:cxn modelId="{5FD3B514-7786-1148-97E9-D6568A3954AF}" srcId="{8BE16DE2-8AB5-8E40-80B8-5DA6AC52F873}" destId="{AEA1DD18-3FF1-844D-AB62-E41D50E023B0}" srcOrd="0" destOrd="0" parTransId="{D6841601-B044-D044-99FE-90A3F8F53C48}" sibTransId="{4F36D9C0-8D1B-494E-B601-3B83F98C04C2}"/>
    <dgm:cxn modelId="{AF1E8DBC-36B8-2343-A50D-99AAEBA579C2}" srcId="{A7034CA5-3618-9348-B9F9-2AE38A781312}" destId="{8BE16DE2-8AB5-8E40-80B8-5DA6AC52F873}" srcOrd="0" destOrd="0" parTransId="{C823207B-4C6A-D040-8032-05C2200A37B0}" sibTransId="{D26128BE-D9E5-8B47-9C90-91FB03F16889}"/>
    <dgm:cxn modelId="{80D28927-E333-449A-861B-0148E955FBC5}" type="presOf" srcId="{D6841601-B044-D044-99FE-90A3F8F53C48}" destId="{7822CDC5-B291-D74F-92E6-5E57B7A8B800}" srcOrd="0" destOrd="0" presId="urn:microsoft.com/office/officeart/2005/8/layout/hierarchy1"/>
    <dgm:cxn modelId="{3AAEFB76-5C17-4510-8890-3B7A6A69C1A3}" type="presOf" srcId="{8BE16DE2-8AB5-8E40-80B8-5DA6AC52F873}" destId="{DB023CFC-D2AB-D549-9519-363856CEB9DC}" srcOrd="0" destOrd="0" presId="urn:microsoft.com/office/officeart/2005/8/layout/hierarchy1"/>
    <dgm:cxn modelId="{0CB08092-1040-4F37-81CD-6D6839C210E2}" type="presOf" srcId="{55F1A326-4CB6-9D46-BA97-17782CA6841E}" destId="{DA27DF47-F3D1-C647-B85C-4413379AC944}" srcOrd="0" destOrd="0" presId="urn:microsoft.com/office/officeart/2005/8/layout/hierarchy1"/>
    <dgm:cxn modelId="{8FDA083B-3A3D-AC47-8323-9C5E00A19D97}" srcId="{8BE16DE2-8AB5-8E40-80B8-5DA6AC52F873}" destId="{5C8E6F7C-CF63-C544-8C0B-15A9D52BA3B3}" srcOrd="1" destOrd="0" parTransId="{55F1A326-4CB6-9D46-BA97-17782CA6841E}" sibTransId="{7D6E3A08-E446-474B-BE86-DBBE7399A624}"/>
    <dgm:cxn modelId="{885162D8-6356-44A2-BD9A-6E6C2C20F69A}" type="presOf" srcId="{5C8E6F7C-CF63-C544-8C0B-15A9D52BA3B3}" destId="{3B5DA233-788E-2847-86E1-6D96519136D3}" srcOrd="0" destOrd="0" presId="urn:microsoft.com/office/officeart/2005/8/layout/hierarchy1"/>
    <dgm:cxn modelId="{BC2E8F5B-357C-49C7-BDA0-EA572C479321}" type="presOf" srcId="{A7034CA5-3618-9348-B9F9-2AE38A781312}" destId="{75C1C120-823E-C54D-AEE4-C1F6B9639F6E}" srcOrd="0" destOrd="0" presId="urn:microsoft.com/office/officeart/2005/8/layout/hierarchy1"/>
    <dgm:cxn modelId="{64EFCE4B-B43B-440A-8556-500F01233F16}" type="presOf" srcId="{AEA1DD18-3FF1-844D-AB62-E41D50E023B0}" destId="{350B1CD2-5B64-1F46-B411-54DA53B3145C}" srcOrd="0" destOrd="0" presId="urn:microsoft.com/office/officeart/2005/8/layout/hierarchy1"/>
    <dgm:cxn modelId="{5FE1F8D9-3F75-4FE5-9E03-33E8D233A4A7}" type="presParOf" srcId="{75C1C120-823E-C54D-AEE4-C1F6B9639F6E}" destId="{ADA5A34F-1E04-4642-A17E-93517F684D24}" srcOrd="0" destOrd="0" presId="urn:microsoft.com/office/officeart/2005/8/layout/hierarchy1"/>
    <dgm:cxn modelId="{78E3EB87-4E2E-4A6E-AD35-EB36BA08D935}" type="presParOf" srcId="{ADA5A34F-1E04-4642-A17E-93517F684D24}" destId="{3ACE2E3C-379B-124A-A77B-6F950191EF38}" srcOrd="0" destOrd="0" presId="urn:microsoft.com/office/officeart/2005/8/layout/hierarchy1"/>
    <dgm:cxn modelId="{97372FBA-C100-4694-89E4-D07570588B25}" type="presParOf" srcId="{3ACE2E3C-379B-124A-A77B-6F950191EF38}" destId="{9BC40185-8F6D-F649-A48F-2313B8400FFA}" srcOrd="0" destOrd="0" presId="urn:microsoft.com/office/officeart/2005/8/layout/hierarchy1"/>
    <dgm:cxn modelId="{19E3FF41-8A3A-483A-83F0-FDDF76D02D38}" type="presParOf" srcId="{3ACE2E3C-379B-124A-A77B-6F950191EF38}" destId="{DB023CFC-D2AB-D549-9519-363856CEB9DC}" srcOrd="1" destOrd="0" presId="urn:microsoft.com/office/officeart/2005/8/layout/hierarchy1"/>
    <dgm:cxn modelId="{F00F09E4-5B0E-4D6E-A17B-755EBF794C6E}" type="presParOf" srcId="{ADA5A34F-1E04-4642-A17E-93517F684D24}" destId="{4119C9CD-A547-4843-A0BC-5133A68D7BE1}" srcOrd="1" destOrd="0" presId="urn:microsoft.com/office/officeart/2005/8/layout/hierarchy1"/>
    <dgm:cxn modelId="{9C0DFCC3-109A-4D67-AFDD-789D80624ED8}" type="presParOf" srcId="{4119C9CD-A547-4843-A0BC-5133A68D7BE1}" destId="{7822CDC5-B291-D74F-92E6-5E57B7A8B800}" srcOrd="0" destOrd="0" presId="urn:microsoft.com/office/officeart/2005/8/layout/hierarchy1"/>
    <dgm:cxn modelId="{0B934749-B776-4D3C-8182-29C5B8A433CA}" type="presParOf" srcId="{4119C9CD-A547-4843-A0BC-5133A68D7BE1}" destId="{EDD40E7C-A46C-8C4D-BAF0-61969CC9B308}" srcOrd="1" destOrd="0" presId="urn:microsoft.com/office/officeart/2005/8/layout/hierarchy1"/>
    <dgm:cxn modelId="{674FD429-EDAF-4BC6-8C7F-B3F6C0C08A93}" type="presParOf" srcId="{EDD40E7C-A46C-8C4D-BAF0-61969CC9B308}" destId="{1CDB9D59-1E07-9C44-A90C-0A532F0D5EB7}" srcOrd="0" destOrd="0" presId="urn:microsoft.com/office/officeart/2005/8/layout/hierarchy1"/>
    <dgm:cxn modelId="{A1C95993-4D1E-48AA-901B-708267D98F00}" type="presParOf" srcId="{1CDB9D59-1E07-9C44-A90C-0A532F0D5EB7}" destId="{22900F30-CBDA-6344-B825-1B0A29FE2B5A}" srcOrd="0" destOrd="0" presId="urn:microsoft.com/office/officeart/2005/8/layout/hierarchy1"/>
    <dgm:cxn modelId="{FFCA6D96-FA5E-4354-A810-9B2700D9B254}" type="presParOf" srcId="{1CDB9D59-1E07-9C44-A90C-0A532F0D5EB7}" destId="{350B1CD2-5B64-1F46-B411-54DA53B3145C}" srcOrd="1" destOrd="0" presId="urn:microsoft.com/office/officeart/2005/8/layout/hierarchy1"/>
    <dgm:cxn modelId="{4219F3FA-16F5-4340-B194-AA28416F64A7}" type="presParOf" srcId="{EDD40E7C-A46C-8C4D-BAF0-61969CC9B308}" destId="{75F3E311-29D8-574B-8C6A-29CA13FE4833}" srcOrd="1" destOrd="0" presId="urn:microsoft.com/office/officeart/2005/8/layout/hierarchy1"/>
    <dgm:cxn modelId="{70B58707-F2C2-4CDC-8E87-A52DA8291134}" type="presParOf" srcId="{4119C9CD-A547-4843-A0BC-5133A68D7BE1}" destId="{DA27DF47-F3D1-C647-B85C-4413379AC944}" srcOrd="2" destOrd="0" presId="urn:microsoft.com/office/officeart/2005/8/layout/hierarchy1"/>
    <dgm:cxn modelId="{16160600-DB62-41C0-A491-8DD17DD21CD6}" type="presParOf" srcId="{4119C9CD-A547-4843-A0BC-5133A68D7BE1}" destId="{F79F64CF-D517-F44A-A166-93F7FB178B5B}" srcOrd="3" destOrd="0" presId="urn:microsoft.com/office/officeart/2005/8/layout/hierarchy1"/>
    <dgm:cxn modelId="{0697E085-1D32-4BDD-99F0-8458B32031E2}" type="presParOf" srcId="{F79F64CF-D517-F44A-A166-93F7FB178B5B}" destId="{61BC154E-D147-5F4E-90A2-ADD788469AB2}" srcOrd="0" destOrd="0" presId="urn:microsoft.com/office/officeart/2005/8/layout/hierarchy1"/>
    <dgm:cxn modelId="{D8ADDDE8-55A0-4E4B-87CE-A59E1E2883EC}" type="presParOf" srcId="{61BC154E-D147-5F4E-90A2-ADD788469AB2}" destId="{FB58F1B8-9938-844B-87BF-1BA431701F39}" srcOrd="0" destOrd="0" presId="urn:microsoft.com/office/officeart/2005/8/layout/hierarchy1"/>
    <dgm:cxn modelId="{03C8EE07-CBA3-46CA-AF92-4E114F2EFFCD}" type="presParOf" srcId="{61BC154E-D147-5F4E-90A2-ADD788469AB2}" destId="{3B5DA233-788E-2847-86E1-6D96519136D3}" srcOrd="1" destOrd="0" presId="urn:microsoft.com/office/officeart/2005/8/layout/hierarchy1"/>
    <dgm:cxn modelId="{0DC0CA57-1B1C-4ECE-B6D3-6E4A4A44FC49}" type="presParOf" srcId="{F79F64CF-D517-F44A-A166-93F7FB178B5B}" destId="{79B0BA19-8719-8048-8B6B-E92F1D5A905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5727E0-1045-4C21-9B4E-97136483FBDB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6A2DEDE-7359-4148-9D27-808361A45C00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57150"/>
        <a:scene3d>
          <a:camera prst="orthographicFront"/>
          <a:lightRig rig="flat" dir="t"/>
        </a:scene3d>
        <a:sp3d>
          <a:bevelT w="165100" prst="coolSlant"/>
        </a:sp3d>
      </dgm:spPr>
      <dgm:t>
        <a:bodyPr/>
        <a:lstStyle/>
        <a:p>
          <a:r>
            <a:rPr lang="ru-RU" sz="4400" dirty="0" smtClean="0"/>
            <a:t>Краткосрочный</a:t>
          </a:r>
          <a:endParaRPr lang="ru-RU" sz="4400" dirty="0"/>
        </a:p>
      </dgm:t>
    </dgm:pt>
    <dgm:pt modelId="{C32E257A-92C7-4E01-B9B4-78E52F4669C7}" type="parTrans" cxnId="{5A5FE25A-DF4D-411A-A431-370F76AFCD17}">
      <dgm:prSet/>
      <dgm:spPr/>
      <dgm:t>
        <a:bodyPr/>
        <a:lstStyle/>
        <a:p>
          <a:endParaRPr lang="ru-RU"/>
        </a:p>
      </dgm:t>
    </dgm:pt>
    <dgm:pt modelId="{272EF533-35AC-4774-A91E-926D3DFE94C0}" type="sibTrans" cxnId="{5A5FE25A-DF4D-411A-A431-370F76AFCD17}">
      <dgm:prSet/>
      <dgm:spPr/>
      <dgm:t>
        <a:bodyPr/>
        <a:lstStyle/>
        <a:p>
          <a:endParaRPr lang="ru-RU"/>
        </a:p>
      </dgm:t>
    </dgm:pt>
    <dgm:pt modelId="{B155C901-BFEB-4297-B436-B1A26CB5132B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актив предназначен для потребления, передачи (продажи) или обращения в денежные средства (иные активы) </a:t>
          </a:r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 течение 12 месяцев после отчетной даты</a:t>
          </a:r>
          <a:endParaRPr lang="ru-RU" sz="2400" b="1" dirty="0">
            <a:solidFill>
              <a:srgbClr val="FF0000"/>
            </a:solidFill>
          </a:endParaRPr>
        </a:p>
      </dgm:t>
    </dgm:pt>
    <dgm:pt modelId="{0F9D2053-5496-442C-9659-722F28A7B4B6}" type="parTrans" cxnId="{3F27B63F-7864-4E4B-A464-ACD7211A315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237756BB-B882-46EE-8D1C-3433D1170D36}" type="sibTrans" cxnId="{3F27B63F-7864-4E4B-A464-ACD7211A3150}">
      <dgm:prSet/>
      <dgm:spPr/>
      <dgm:t>
        <a:bodyPr/>
        <a:lstStyle/>
        <a:p>
          <a:endParaRPr lang="ru-RU"/>
        </a:p>
      </dgm:t>
    </dgm:pt>
    <dgm:pt modelId="{06B9312D-865A-490B-991E-F7C104204C7F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 представляет собой </a:t>
          </a:r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финансовый актив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классифицируемый в соответствии с НПА, как краткосрочный актив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295703-E914-4B8E-A1E8-81C7C3540E39}" type="parTrans" cxnId="{829EB592-34A2-4254-BFE4-8D8948B11C2F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E9358473-F59D-40D8-8E26-5E5665C2B548}" type="sibTrans" cxnId="{829EB592-34A2-4254-BFE4-8D8948B11C2F}">
      <dgm:prSet/>
      <dgm:spPr/>
      <dgm:t>
        <a:bodyPr/>
        <a:lstStyle/>
        <a:p>
          <a:endParaRPr lang="ru-RU"/>
        </a:p>
      </dgm:t>
    </dgm:pt>
    <dgm:pt modelId="{518B2022-2F6F-4A23-8865-F7DDF1954F6B}">
      <dgm:prSet custT="1"/>
      <dgm:spPr/>
      <dgm:t>
        <a:bodyPr/>
        <a:lstStyle/>
        <a:p>
          <a:pPr algn="just"/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 представляет собой </a:t>
          </a:r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денежные средства или эквиваленты денежных средств </a:t>
          </a:r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(легкообратимые, в известную сумму денежных средств. Например, депозиты до востребования) 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условии отсутствия ограничений на их обмен или использование для погашения обязательств в течение периода, </a:t>
          </a:r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превышающего 3 месяцев после отчетной даты</a:t>
          </a:r>
          <a:endParaRPr lang="ru-RU" sz="2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A5FC9A-2FD0-47D4-ABF3-AF749E8909CF}" type="parTrans" cxnId="{3986CF5F-5BCA-4BC6-9332-EB5C1C2DD2F8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A0F6E297-2724-46EA-9767-6401533787A7}" type="sibTrans" cxnId="{3986CF5F-5BCA-4BC6-9332-EB5C1C2DD2F8}">
      <dgm:prSet/>
      <dgm:spPr/>
      <dgm:t>
        <a:bodyPr/>
        <a:lstStyle/>
        <a:p>
          <a:endParaRPr lang="ru-RU"/>
        </a:p>
      </dgm:t>
    </dgm:pt>
    <dgm:pt modelId="{BB39A0B2-B438-4F2E-8941-E12720BE3DDD}" type="pres">
      <dgm:prSet presAssocID="{4B5727E0-1045-4C21-9B4E-97136483FBD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044A5-19FC-4AD4-9C74-5EAD4519853B}" type="pres">
      <dgm:prSet presAssocID="{B6A2DEDE-7359-4148-9D27-808361A45C00}" presName="root1" presStyleCnt="0"/>
      <dgm:spPr/>
      <dgm:t>
        <a:bodyPr/>
        <a:lstStyle/>
        <a:p>
          <a:endParaRPr lang="ru-RU"/>
        </a:p>
      </dgm:t>
    </dgm:pt>
    <dgm:pt modelId="{821C4393-2BF4-4AEE-AC7C-F3360A7E1FFC}" type="pres">
      <dgm:prSet presAssocID="{B6A2DEDE-7359-4148-9D27-808361A45C00}" presName="LevelOneTextNode" presStyleLbl="node0" presStyleIdx="0" presStyleCnt="1" custScaleX="66730" custScaleY="82278" custLinFactNeighborX="6651" custLinFactNeighborY="-31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1DE8B1-0654-4B2E-B8F3-7B2601171DE4}" type="pres">
      <dgm:prSet presAssocID="{B6A2DEDE-7359-4148-9D27-808361A45C00}" presName="level2hierChild" presStyleCnt="0"/>
      <dgm:spPr/>
      <dgm:t>
        <a:bodyPr/>
        <a:lstStyle/>
        <a:p>
          <a:endParaRPr lang="ru-RU"/>
        </a:p>
      </dgm:t>
    </dgm:pt>
    <dgm:pt modelId="{E057EF1B-D0ED-43A0-B118-283F964B20E1}" type="pres">
      <dgm:prSet presAssocID="{0F9D2053-5496-442C-9659-722F28A7B4B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19C86DBE-0132-407D-981A-03DD92F0C9DA}" type="pres">
      <dgm:prSet presAssocID="{0F9D2053-5496-442C-9659-722F28A7B4B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0B1724E-7F31-4286-B60C-B14F0E5FC5CE}" type="pres">
      <dgm:prSet presAssocID="{B155C901-BFEB-4297-B436-B1A26CB5132B}" presName="root2" presStyleCnt="0"/>
      <dgm:spPr/>
      <dgm:t>
        <a:bodyPr/>
        <a:lstStyle/>
        <a:p>
          <a:endParaRPr lang="ru-RU"/>
        </a:p>
      </dgm:t>
    </dgm:pt>
    <dgm:pt modelId="{1D0E54F1-390D-42BA-9DBC-D3B524353447}" type="pres">
      <dgm:prSet presAssocID="{B155C901-BFEB-4297-B436-B1A26CB5132B}" presName="LevelTwoTextNode" presStyleLbl="node2" presStyleIdx="0" presStyleCnt="3" custScaleX="227380" custScaleY="124812" custLinFactNeighborX="-5110" custLinFactNeighborY="-488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C88DA5-9D7A-4A2C-B7E9-96836976A4AF}" type="pres">
      <dgm:prSet presAssocID="{B155C901-BFEB-4297-B436-B1A26CB5132B}" presName="level3hierChild" presStyleCnt="0"/>
      <dgm:spPr/>
      <dgm:t>
        <a:bodyPr/>
        <a:lstStyle/>
        <a:p>
          <a:endParaRPr lang="ru-RU"/>
        </a:p>
      </dgm:t>
    </dgm:pt>
    <dgm:pt modelId="{E334D279-BD3E-487E-B51D-262175CFDEFC}" type="pres">
      <dgm:prSet presAssocID="{C7295703-E914-4B8E-A1E8-81C7C3540E3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0B7B1AB-E6C0-4E5E-9AB5-3152BB08D055}" type="pres">
      <dgm:prSet presAssocID="{C7295703-E914-4B8E-A1E8-81C7C3540E3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FF8D820-0131-4087-95AF-495E8724BD0C}" type="pres">
      <dgm:prSet presAssocID="{06B9312D-865A-490B-991E-F7C104204C7F}" presName="root2" presStyleCnt="0"/>
      <dgm:spPr/>
      <dgm:t>
        <a:bodyPr/>
        <a:lstStyle/>
        <a:p>
          <a:endParaRPr lang="ru-RU"/>
        </a:p>
      </dgm:t>
    </dgm:pt>
    <dgm:pt modelId="{28FFFEDB-A4C6-406E-8EF3-A0E4A3AB87AF}" type="pres">
      <dgm:prSet presAssocID="{06B9312D-865A-490B-991E-F7C104204C7F}" presName="LevelTwoTextNode" presStyleLbl="node2" presStyleIdx="1" presStyleCnt="3" custScaleX="230103" custScaleY="94902" custLinFactNeighborX="176" custLinFactNeighborY="-235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884AEF-4F7B-4AB9-BBC0-ABF356B2EB4C}" type="pres">
      <dgm:prSet presAssocID="{06B9312D-865A-490B-991E-F7C104204C7F}" presName="level3hierChild" presStyleCnt="0"/>
      <dgm:spPr/>
      <dgm:t>
        <a:bodyPr/>
        <a:lstStyle/>
        <a:p>
          <a:endParaRPr lang="ru-RU"/>
        </a:p>
      </dgm:t>
    </dgm:pt>
    <dgm:pt modelId="{56E7CC55-7FC2-404A-81C7-0D4C2D9D4354}" type="pres">
      <dgm:prSet presAssocID="{8BA5FC9A-2FD0-47D4-ABF3-AF749E8909CF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0DD0E56F-5ACC-4EB0-BB36-F13A0659911A}" type="pres">
      <dgm:prSet presAssocID="{8BA5FC9A-2FD0-47D4-ABF3-AF749E8909CF}" presName="connTx" presStyleLbl="parChTrans1D2" presStyleIdx="2" presStyleCnt="3"/>
      <dgm:spPr/>
      <dgm:t>
        <a:bodyPr/>
        <a:lstStyle/>
        <a:p>
          <a:endParaRPr lang="ru-RU"/>
        </a:p>
      </dgm:t>
    </dgm:pt>
    <dgm:pt modelId="{47672C65-2038-4DD5-9911-85D0E61C0202}" type="pres">
      <dgm:prSet presAssocID="{518B2022-2F6F-4A23-8865-F7DDF1954F6B}" presName="root2" presStyleCnt="0"/>
      <dgm:spPr/>
      <dgm:t>
        <a:bodyPr/>
        <a:lstStyle/>
        <a:p>
          <a:endParaRPr lang="ru-RU"/>
        </a:p>
      </dgm:t>
    </dgm:pt>
    <dgm:pt modelId="{0BE415AC-A2D3-4B0B-AB9A-09335D377BF5}" type="pres">
      <dgm:prSet presAssocID="{518B2022-2F6F-4A23-8865-F7DDF1954F6B}" presName="LevelTwoTextNode" presStyleLbl="node2" presStyleIdx="2" presStyleCnt="3" custScaleX="229740" custScaleY="274654" custLinFactNeighborX="-2673" custLinFactNeighborY="-350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6E9A09-8A53-4264-A57F-DFECA65A1D31}" type="pres">
      <dgm:prSet presAssocID="{518B2022-2F6F-4A23-8865-F7DDF1954F6B}" presName="level3hierChild" presStyleCnt="0"/>
      <dgm:spPr/>
      <dgm:t>
        <a:bodyPr/>
        <a:lstStyle/>
        <a:p>
          <a:endParaRPr lang="ru-RU"/>
        </a:p>
      </dgm:t>
    </dgm:pt>
  </dgm:ptLst>
  <dgm:cxnLst>
    <dgm:cxn modelId="{715A76B2-5C87-4FE9-8548-2F64747F505E}" type="presOf" srcId="{8BA5FC9A-2FD0-47D4-ABF3-AF749E8909CF}" destId="{56E7CC55-7FC2-404A-81C7-0D4C2D9D4354}" srcOrd="0" destOrd="0" presId="urn:microsoft.com/office/officeart/2008/layout/HorizontalMultiLevelHierarchy"/>
    <dgm:cxn modelId="{1F3A7C5C-6E17-40B2-9F79-50FA49A342CD}" type="presOf" srcId="{C7295703-E914-4B8E-A1E8-81C7C3540E39}" destId="{50B7B1AB-E6C0-4E5E-9AB5-3152BB08D055}" srcOrd="1" destOrd="0" presId="urn:microsoft.com/office/officeart/2008/layout/HorizontalMultiLevelHierarchy"/>
    <dgm:cxn modelId="{4EF31077-164B-443C-8AF9-D1C75C2C74D2}" type="presOf" srcId="{518B2022-2F6F-4A23-8865-F7DDF1954F6B}" destId="{0BE415AC-A2D3-4B0B-AB9A-09335D377BF5}" srcOrd="0" destOrd="0" presId="urn:microsoft.com/office/officeart/2008/layout/HorizontalMultiLevelHierarchy"/>
    <dgm:cxn modelId="{5280C77F-EF8D-4F19-9E9E-F5E3B4232C1A}" type="presOf" srcId="{B155C901-BFEB-4297-B436-B1A26CB5132B}" destId="{1D0E54F1-390D-42BA-9DBC-D3B524353447}" srcOrd="0" destOrd="0" presId="urn:microsoft.com/office/officeart/2008/layout/HorizontalMultiLevelHierarchy"/>
    <dgm:cxn modelId="{3B7F0B83-F6FA-49BF-A7AF-78008F0AF2B7}" type="presOf" srcId="{0F9D2053-5496-442C-9659-722F28A7B4B6}" destId="{19C86DBE-0132-407D-981A-03DD92F0C9DA}" srcOrd="1" destOrd="0" presId="urn:microsoft.com/office/officeart/2008/layout/HorizontalMultiLevelHierarchy"/>
    <dgm:cxn modelId="{3986CF5F-5BCA-4BC6-9332-EB5C1C2DD2F8}" srcId="{B6A2DEDE-7359-4148-9D27-808361A45C00}" destId="{518B2022-2F6F-4A23-8865-F7DDF1954F6B}" srcOrd="2" destOrd="0" parTransId="{8BA5FC9A-2FD0-47D4-ABF3-AF749E8909CF}" sibTransId="{A0F6E297-2724-46EA-9767-6401533787A7}"/>
    <dgm:cxn modelId="{68DA8824-A444-404F-81F1-8AB7EF953BE7}" type="presOf" srcId="{B6A2DEDE-7359-4148-9D27-808361A45C00}" destId="{821C4393-2BF4-4AEE-AC7C-F3360A7E1FFC}" srcOrd="0" destOrd="0" presId="urn:microsoft.com/office/officeart/2008/layout/HorizontalMultiLevelHierarchy"/>
    <dgm:cxn modelId="{829EB592-34A2-4254-BFE4-8D8948B11C2F}" srcId="{B6A2DEDE-7359-4148-9D27-808361A45C00}" destId="{06B9312D-865A-490B-991E-F7C104204C7F}" srcOrd="1" destOrd="0" parTransId="{C7295703-E914-4B8E-A1E8-81C7C3540E39}" sibTransId="{E9358473-F59D-40D8-8E26-5E5665C2B548}"/>
    <dgm:cxn modelId="{EE3EA549-170F-4CFA-A49C-0294874C986C}" type="presOf" srcId="{0F9D2053-5496-442C-9659-722F28A7B4B6}" destId="{E057EF1B-D0ED-43A0-B118-283F964B20E1}" srcOrd="0" destOrd="0" presId="urn:microsoft.com/office/officeart/2008/layout/HorizontalMultiLevelHierarchy"/>
    <dgm:cxn modelId="{049C1D30-B026-4D8F-B885-F2A20C81167D}" type="presOf" srcId="{4B5727E0-1045-4C21-9B4E-97136483FBDB}" destId="{BB39A0B2-B438-4F2E-8941-E12720BE3DDD}" srcOrd="0" destOrd="0" presId="urn:microsoft.com/office/officeart/2008/layout/HorizontalMultiLevelHierarchy"/>
    <dgm:cxn modelId="{5A5FE25A-DF4D-411A-A431-370F76AFCD17}" srcId="{4B5727E0-1045-4C21-9B4E-97136483FBDB}" destId="{B6A2DEDE-7359-4148-9D27-808361A45C00}" srcOrd="0" destOrd="0" parTransId="{C32E257A-92C7-4E01-B9B4-78E52F4669C7}" sibTransId="{272EF533-35AC-4774-A91E-926D3DFE94C0}"/>
    <dgm:cxn modelId="{93C15786-0FF1-4DC8-92C3-F99F89B11945}" type="presOf" srcId="{8BA5FC9A-2FD0-47D4-ABF3-AF749E8909CF}" destId="{0DD0E56F-5ACC-4EB0-BB36-F13A0659911A}" srcOrd="1" destOrd="0" presId="urn:microsoft.com/office/officeart/2008/layout/HorizontalMultiLevelHierarchy"/>
    <dgm:cxn modelId="{2497BFE9-11BE-4132-B9D9-FD74A1D4CE56}" type="presOf" srcId="{06B9312D-865A-490B-991E-F7C104204C7F}" destId="{28FFFEDB-A4C6-406E-8EF3-A0E4A3AB87AF}" srcOrd="0" destOrd="0" presId="urn:microsoft.com/office/officeart/2008/layout/HorizontalMultiLevelHierarchy"/>
    <dgm:cxn modelId="{3F27B63F-7864-4E4B-A464-ACD7211A3150}" srcId="{B6A2DEDE-7359-4148-9D27-808361A45C00}" destId="{B155C901-BFEB-4297-B436-B1A26CB5132B}" srcOrd="0" destOrd="0" parTransId="{0F9D2053-5496-442C-9659-722F28A7B4B6}" sibTransId="{237756BB-B882-46EE-8D1C-3433D1170D36}"/>
    <dgm:cxn modelId="{C44CD159-2470-4FDD-8ACE-D2EC9EA8EC61}" type="presOf" srcId="{C7295703-E914-4B8E-A1E8-81C7C3540E39}" destId="{E334D279-BD3E-487E-B51D-262175CFDEFC}" srcOrd="0" destOrd="0" presId="urn:microsoft.com/office/officeart/2008/layout/HorizontalMultiLevelHierarchy"/>
    <dgm:cxn modelId="{635AB1F0-E964-45ED-9A75-8BE8B6151C83}" type="presParOf" srcId="{BB39A0B2-B438-4F2E-8941-E12720BE3DDD}" destId="{8EF044A5-19FC-4AD4-9C74-5EAD4519853B}" srcOrd="0" destOrd="0" presId="urn:microsoft.com/office/officeart/2008/layout/HorizontalMultiLevelHierarchy"/>
    <dgm:cxn modelId="{7D517171-81BD-4405-BAFF-C8CC0AC67396}" type="presParOf" srcId="{8EF044A5-19FC-4AD4-9C74-5EAD4519853B}" destId="{821C4393-2BF4-4AEE-AC7C-F3360A7E1FFC}" srcOrd="0" destOrd="0" presId="urn:microsoft.com/office/officeart/2008/layout/HorizontalMultiLevelHierarchy"/>
    <dgm:cxn modelId="{D91BAB4E-B36E-4CDC-8F7D-9FBD1EDACB42}" type="presParOf" srcId="{8EF044A5-19FC-4AD4-9C74-5EAD4519853B}" destId="{C41DE8B1-0654-4B2E-B8F3-7B2601171DE4}" srcOrd="1" destOrd="0" presId="urn:microsoft.com/office/officeart/2008/layout/HorizontalMultiLevelHierarchy"/>
    <dgm:cxn modelId="{DA391CDC-9DA1-4F6E-A737-663D19C23A64}" type="presParOf" srcId="{C41DE8B1-0654-4B2E-B8F3-7B2601171DE4}" destId="{E057EF1B-D0ED-43A0-B118-283F964B20E1}" srcOrd="0" destOrd="0" presId="urn:microsoft.com/office/officeart/2008/layout/HorizontalMultiLevelHierarchy"/>
    <dgm:cxn modelId="{5363F60B-DE56-433B-9F0C-55DCB3E9FB5C}" type="presParOf" srcId="{E057EF1B-D0ED-43A0-B118-283F964B20E1}" destId="{19C86DBE-0132-407D-981A-03DD92F0C9DA}" srcOrd="0" destOrd="0" presId="urn:microsoft.com/office/officeart/2008/layout/HorizontalMultiLevelHierarchy"/>
    <dgm:cxn modelId="{F2A9D1A8-C065-48AA-8BCC-0C2D5D28C280}" type="presParOf" srcId="{C41DE8B1-0654-4B2E-B8F3-7B2601171DE4}" destId="{80B1724E-7F31-4286-B60C-B14F0E5FC5CE}" srcOrd="1" destOrd="0" presId="urn:microsoft.com/office/officeart/2008/layout/HorizontalMultiLevelHierarchy"/>
    <dgm:cxn modelId="{F9FCC411-0170-4020-8334-F3FDD823349B}" type="presParOf" srcId="{80B1724E-7F31-4286-B60C-B14F0E5FC5CE}" destId="{1D0E54F1-390D-42BA-9DBC-D3B524353447}" srcOrd="0" destOrd="0" presId="urn:microsoft.com/office/officeart/2008/layout/HorizontalMultiLevelHierarchy"/>
    <dgm:cxn modelId="{05E6DD6E-BB76-42D8-87D5-F26F22812D1A}" type="presParOf" srcId="{80B1724E-7F31-4286-B60C-B14F0E5FC5CE}" destId="{A4C88DA5-9D7A-4A2C-B7E9-96836976A4AF}" srcOrd="1" destOrd="0" presId="urn:microsoft.com/office/officeart/2008/layout/HorizontalMultiLevelHierarchy"/>
    <dgm:cxn modelId="{0ADD91D1-F4A4-4F79-AA32-541F6C35A6B9}" type="presParOf" srcId="{C41DE8B1-0654-4B2E-B8F3-7B2601171DE4}" destId="{E334D279-BD3E-487E-B51D-262175CFDEFC}" srcOrd="2" destOrd="0" presId="urn:microsoft.com/office/officeart/2008/layout/HorizontalMultiLevelHierarchy"/>
    <dgm:cxn modelId="{BDF68401-2310-463E-8C84-D1F06066DE5A}" type="presParOf" srcId="{E334D279-BD3E-487E-B51D-262175CFDEFC}" destId="{50B7B1AB-E6C0-4E5E-9AB5-3152BB08D055}" srcOrd="0" destOrd="0" presId="urn:microsoft.com/office/officeart/2008/layout/HorizontalMultiLevelHierarchy"/>
    <dgm:cxn modelId="{8E681F20-03F7-4625-9354-2E001E4B02EB}" type="presParOf" srcId="{C41DE8B1-0654-4B2E-B8F3-7B2601171DE4}" destId="{5FF8D820-0131-4087-95AF-495E8724BD0C}" srcOrd="3" destOrd="0" presId="urn:microsoft.com/office/officeart/2008/layout/HorizontalMultiLevelHierarchy"/>
    <dgm:cxn modelId="{9706C13C-5B42-445C-B8E1-90B761DFCBC9}" type="presParOf" srcId="{5FF8D820-0131-4087-95AF-495E8724BD0C}" destId="{28FFFEDB-A4C6-406E-8EF3-A0E4A3AB87AF}" srcOrd="0" destOrd="0" presId="urn:microsoft.com/office/officeart/2008/layout/HorizontalMultiLevelHierarchy"/>
    <dgm:cxn modelId="{D71053CD-B59B-4256-A4AD-4BF9517089AD}" type="presParOf" srcId="{5FF8D820-0131-4087-95AF-495E8724BD0C}" destId="{B0884AEF-4F7B-4AB9-BBC0-ABF356B2EB4C}" srcOrd="1" destOrd="0" presId="urn:microsoft.com/office/officeart/2008/layout/HorizontalMultiLevelHierarchy"/>
    <dgm:cxn modelId="{EE957388-B075-4D03-9E20-5397F55D833F}" type="presParOf" srcId="{C41DE8B1-0654-4B2E-B8F3-7B2601171DE4}" destId="{56E7CC55-7FC2-404A-81C7-0D4C2D9D4354}" srcOrd="4" destOrd="0" presId="urn:microsoft.com/office/officeart/2008/layout/HorizontalMultiLevelHierarchy"/>
    <dgm:cxn modelId="{C2B26C3B-FCE5-46C9-8858-49F7C77555F9}" type="presParOf" srcId="{56E7CC55-7FC2-404A-81C7-0D4C2D9D4354}" destId="{0DD0E56F-5ACC-4EB0-BB36-F13A0659911A}" srcOrd="0" destOrd="0" presId="urn:microsoft.com/office/officeart/2008/layout/HorizontalMultiLevelHierarchy"/>
    <dgm:cxn modelId="{338EA888-7490-475E-BF1B-5FA221BA9763}" type="presParOf" srcId="{C41DE8B1-0654-4B2E-B8F3-7B2601171DE4}" destId="{47672C65-2038-4DD5-9911-85D0E61C0202}" srcOrd="5" destOrd="0" presId="urn:microsoft.com/office/officeart/2008/layout/HorizontalMultiLevelHierarchy"/>
    <dgm:cxn modelId="{D3412508-B7CE-4019-B57E-6A638F5A92CF}" type="presParOf" srcId="{47672C65-2038-4DD5-9911-85D0E61C0202}" destId="{0BE415AC-A2D3-4B0B-AB9A-09335D377BF5}" srcOrd="0" destOrd="0" presId="urn:microsoft.com/office/officeart/2008/layout/HorizontalMultiLevelHierarchy"/>
    <dgm:cxn modelId="{AF899188-4365-42C0-A4E1-5F5950DA0196}" type="presParOf" srcId="{47672C65-2038-4DD5-9911-85D0E61C0202}" destId="{DC6E9A09-8A53-4264-A57F-DFECA65A1D3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8FE2DC-6B33-45FA-9525-79B5B78C08C7}" type="doc">
      <dgm:prSet loTypeId="urn:microsoft.com/office/officeart/2005/8/layout/arrow4" loCatId="process" qsTypeId="urn:microsoft.com/office/officeart/2005/8/quickstyle/3d3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9C7D07B1-07E9-43D3-943B-A8AEC10495AB}">
      <dgm:prSet phldrT="[Текст]" custT="1"/>
      <dgm:spPr/>
      <dgm:t>
        <a:bodyPr/>
        <a:lstStyle/>
        <a:p>
          <a:r>
            <a:rPr lang="ru-RU" sz="2800" dirty="0" smtClean="0"/>
            <a:t>Краткосрочные (оборотные) активы </a:t>
          </a:r>
          <a:r>
            <a:rPr lang="mr-IN" sz="2800" dirty="0" smtClean="0"/>
            <a:t>–</a:t>
          </a:r>
          <a:r>
            <a:rPr lang="ru-RU" sz="2800" dirty="0" smtClean="0"/>
            <a:t> выполнение одного из трех критериев</a:t>
          </a:r>
          <a:endParaRPr lang="ru-RU" sz="2800" dirty="0"/>
        </a:p>
      </dgm:t>
    </dgm:pt>
    <dgm:pt modelId="{127ED87D-EDC7-46AA-A9C8-94A88327FF28}" type="parTrans" cxnId="{2B80BA8E-3246-4A4F-BA32-5837416A0B4E}">
      <dgm:prSet/>
      <dgm:spPr/>
      <dgm:t>
        <a:bodyPr/>
        <a:lstStyle/>
        <a:p>
          <a:endParaRPr lang="ru-RU"/>
        </a:p>
      </dgm:t>
    </dgm:pt>
    <dgm:pt modelId="{AF7F36BB-34C7-43FB-8822-8E53FA91B82F}" type="sibTrans" cxnId="{2B80BA8E-3246-4A4F-BA32-5837416A0B4E}">
      <dgm:prSet/>
      <dgm:spPr/>
      <dgm:t>
        <a:bodyPr/>
        <a:lstStyle/>
        <a:p>
          <a:endParaRPr lang="ru-RU"/>
        </a:p>
      </dgm:t>
    </dgm:pt>
    <dgm:pt modelId="{06D4FD23-4B08-4E01-9EB4-16A28558CCD3}">
      <dgm:prSet phldrT="[Текст]" custT="1"/>
      <dgm:spPr/>
      <dgm:t>
        <a:bodyPr/>
        <a:lstStyle/>
        <a:p>
          <a:pPr algn="l"/>
          <a:r>
            <a:rPr lang="ru-RU" sz="2800" dirty="0" smtClean="0"/>
            <a:t>Все прочие активы, включая материальные, нематериальные и финансовые активы, классифицируются как долгосрочные (</a:t>
          </a:r>
          <a:r>
            <a:rPr lang="ru-RU" sz="2800" dirty="0" err="1" smtClean="0"/>
            <a:t>внеоборотные</a:t>
          </a:r>
          <a:r>
            <a:rPr lang="ru-RU" sz="2800" dirty="0" smtClean="0"/>
            <a:t>)</a:t>
          </a:r>
          <a:endParaRPr lang="ru-RU" sz="2800" dirty="0"/>
        </a:p>
      </dgm:t>
    </dgm:pt>
    <dgm:pt modelId="{D22BEAC0-2A08-4923-83D4-6ACDF9E95775}" type="parTrans" cxnId="{0E3BD280-5E07-4C4A-8051-17B5D5980373}">
      <dgm:prSet/>
      <dgm:spPr/>
      <dgm:t>
        <a:bodyPr/>
        <a:lstStyle/>
        <a:p>
          <a:endParaRPr lang="ru-RU"/>
        </a:p>
      </dgm:t>
    </dgm:pt>
    <dgm:pt modelId="{D2A4AA4D-8887-4724-A0C5-449469C55FDD}" type="sibTrans" cxnId="{0E3BD280-5E07-4C4A-8051-17B5D5980373}">
      <dgm:prSet/>
      <dgm:spPr/>
      <dgm:t>
        <a:bodyPr/>
        <a:lstStyle/>
        <a:p>
          <a:endParaRPr lang="ru-RU"/>
        </a:p>
      </dgm:t>
    </dgm:pt>
    <dgm:pt modelId="{961F0FB1-194A-4383-BB76-4537C2C7E7AB}">
      <dgm:prSet phldrT="[Текст]"/>
      <dgm:spPr/>
      <dgm:t>
        <a:bodyPr/>
        <a:lstStyle/>
        <a:p>
          <a:endParaRPr lang="ru-RU"/>
        </a:p>
      </dgm:t>
    </dgm:pt>
    <dgm:pt modelId="{299CC9A9-B2DF-4445-8798-39891C59786F}" type="parTrans" cxnId="{065258DF-3CAD-496B-A5CD-EF4A0017221B}">
      <dgm:prSet/>
      <dgm:spPr/>
      <dgm:t>
        <a:bodyPr/>
        <a:lstStyle/>
        <a:p>
          <a:endParaRPr lang="ru-RU"/>
        </a:p>
      </dgm:t>
    </dgm:pt>
    <dgm:pt modelId="{2ECACE5D-9B43-4E98-A03A-462B934872D0}" type="sibTrans" cxnId="{065258DF-3CAD-496B-A5CD-EF4A0017221B}">
      <dgm:prSet/>
      <dgm:spPr/>
      <dgm:t>
        <a:bodyPr/>
        <a:lstStyle/>
        <a:p>
          <a:endParaRPr lang="ru-RU"/>
        </a:p>
      </dgm:t>
    </dgm:pt>
    <dgm:pt modelId="{91FB9B61-3051-40CD-BF21-44376E7BE2E0}">
      <dgm:prSet/>
      <dgm:spPr/>
      <dgm:t>
        <a:bodyPr/>
        <a:lstStyle/>
        <a:p>
          <a:endParaRPr lang="ru-RU"/>
        </a:p>
      </dgm:t>
    </dgm:pt>
    <dgm:pt modelId="{7531EA4A-D5CC-49F0-8BF9-B55643A272EB}" type="parTrans" cxnId="{F456DF84-09FF-45D7-A781-6F7EEB848C29}">
      <dgm:prSet/>
      <dgm:spPr/>
      <dgm:t>
        <a:bodyPr/>
        <a:lstStyle/>
        <a:p>
          <a:endParaRPr lang="ru-RU"/>
        </a:p>
      </dgm:t>
    </dgm:pt>
    <dgm:pt modelId="{09206B7B-0DCC-47BA-9F80-45C2D716F2A6}" type="sibTrans" cxnId="{F456DF84-09FF-45D7-A781-6F7EEB848C29}">
      <dgm:prSet/>
      <dgm:spPr/>
      <dgm:t>
        <a:bodyPr/>
        <a:lstStyle/>
        <a:p>
          <a:endParaRPr lang="ru-RU"/>
        </a:p>
      </dgm:t>
    </dgm:pt>
    <dgm:pt modelId="{7F684114-2F15-41C3-8D31-CDA47D3A14BF}" type="pres">
      <dgm:prSet presAssocID="{EF8FE2DC-6B33-45FA-9525-79B5B78C08C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EAE648-D4CF-40BF-AE9B-8660278F3D9E}" type="pres">
      <dgm:prSet presAssocID="{9C7D07B1-07E9-43D3-943B-A8AEC10495AB}" presName="upArrow" presStyleLbl="node1" presStyleIdx="0" presStyleCnt="2" custScaleX="64943" custLinFactNeighborX="4181" custLinFactNeighborY="-2072"/>
      <dgm:spPr/>
    </dgm:pt>
    <dgm:pt modelId="{2E013EB7-CBBB-40FC-AC9C-325E14A962AB}" type="pres">
      <dgm:prSet presAssocID="{9C7D07B1-07E9-43D3-943B-A8AEC10495AB}" presName="upArrowText" presStyleLbl="revTx" presStyleIdx="0" presStyleCnt="2" custScaleX="113996" custScaleY="77170" custLinFactNeighborX="8920" custLinFactNeighborY="-81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F9894-CFEE-40A3-AB34-A57B89BBCF7A}" type="pres">
      <dgm:prSet presAssocID="{06D4FD23-4B08-4E01-9EB4-16A28558CCD3}" presName="downArrow" presStyleLbl="node1" presStyleIdx="1" presStyleCnt="2" custScaleX="69942" custScaleY="99165" custLinFactNeighborX="13543" custLinFactNeighborY="5505"/>
      <dgm:spPr/>
    </dgm:pt>
    <dgm:pt modelId="{003CA1B0-F86F-4A8E-80AF-94C1CD89315E}" type="pres">
      <dgm:prSet presAssocID="{06D4FD23-4B08-4E01-9EB4-16A28558CCD3}" presName="downArrowText" presStyleLbl="revTx" presStyleIdx="1" presStyleCnt="2" custScaleX="1061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3BD280-5E07-4C4A-8051-17B5D5980373}" srcId="{EF8FE2DC-6B33-45FA-9525-79B5B78C08C7}" destId="{06D4FD23-4B08-4E01-9EB4-16A28558CCD3}" srcOrd="1" destOrd="0" parTransId="{D22BEAC0-2A08-4923-83D4-6ACDF9E95775}" sibTransId="{D2A4AA4D-8887-4724-A0C5-449469C55FDD}"/>
    <dgm:cxn modelId="{2B80BA8E-3246-4A4F-BA32-5837416A0B4E}" srcId="{EF8FE2DC-6B33-45FA-9525-79B5B78C08C7}" destId="{9C7D07B1-07E9-43D3-943B-A8AEC10495AB}" srcOrd="0" destOrd="0" parTransId="{127ED87D-EDC7-46AA-A9C8-94A88327FF28}" sibTransId="{AF7F36BB-34C7-43FB-8822-8E53FA91B82F}"/>
    <dgm:cxn modelId="{C2F3C608-32C1-44D0-8063-525A8E80A8F2}" type="presOf" srcId="{06D4FD23-4B08-4E01-9EB4-16A28558CCD3}" destId="{003CA1B0-F86F-4A8E-80AF-94C1CD89315E}" srcOrd="0" destOrd="0" presId="urn:microsoft.com/office/officeart/2005/8/layout/arrow4"/>
    <dgm:cxn modelId="{065258DF-3CAD-496B-A5CD-EF4A0017221B}" srcId="{EF8FE2DC-6B33-45FA-9525-79B5B78C08C7}" destId="{961F0FB1-194A-4383-BB76-4537C2C7E7AB}" srcOrd="2" destOrd="0" parTransId="{299CC9A9-B2DF-4445-8798-39891C59786F}" sibTransId="{2ECACE5D-9B43-4E98-A03A-462B934872D0}"/>
    <dgm:cxn modelId="{431CFD96-DBBB-4B43-9E51-352A724FC29B}" type="presOf" srcId="{EF8FE2DC-6B33-45FA-9525-79B5B78C08C7}" destId="{7F684114-2F15-41C3-8D31-CDA47D3A14BF}" srcOrd="0" destOrd="0" presId="urn:microsoft.com/office/officeart/2005/8/layout/arrow4"/>
    <dgm:cxn modelId="{F456DF84-09FF-45D7-A781-6F7EEB848C29}" srcId="{EF8FE2DC-6B33-45FA-9525-79B5B78C08C7}" destId="{91FB9B61-3051-40CD-BF21-44376E7BE2E0}" srcOrd="3" destOrd="0" parTransId="{7531EA4A-D5CC-49F0-8BF9-B55643A272EB}" sibTransId="{09206B7B-0DCC-47BA-9F80-45C2D716F2A6}"/>
    <dgm:cxn modelId="{26066DF8-47AF-49AC-BE3A-D1D2C4388CD6}" type="presOf" srcId="{9C7D07B1-07E9-43D3-943B-A8AEC10495AB}" destId="{2E013EB7-CBBB-40FC-AC9C-325E14A962AB}" srcOrd="0" destOrd="0" presId="urn:microsoft.com/office/officeart/2005/8/layout/arrow4"/>
    <dgm:cxn modelId="{84884BEA-84B2-4F0C-9506-F2003BE485F1}" type="presParOf" srcId="{7F684114-2F15-41C3-8D31-CDA47D3A14BF}" destId="{73EAE648-D4CF-40BF-AE9B-8660278F3D9E}" srcOrd="0" destOrd="0" presId="urn:microsoft.com/office/officeart/2005/8/layout/arrow4"/>
    <dgm:cxn modelId="{AD54300A-E699-47BB-88E9-BE2F9688947A}" type="presParOf" srcId="{7F684114-2F15-41C3-8D31-CDA47D3A14BF}" destId="{2E013EB7-CBBB-40FC-AC9C-325E14A962AB}" srcOrd="1" destOrd="0" presId="urn:microsoft.com/office/officeart/2005/8/layout/arrow4"/>
    <dgm:cxn modelId="{7842804B-AF30-435E-8ADC-D0CBE1B8247A}" type="presParOf" srcId="{7F684114-2F15-41C3-8D31-CDA47D3A14BF}" destId="{580F9894-CFEE-40A3-AB34-A57B89BBCF7A}" srcOrd="2" destOrd="0" presId="urn:microsoft.com/office/officeart/2005/8/layout/arrow4"/>
    <dgm:cxn modelId="{11A54443-6597-449F-BE2C-4227F9334637}" type="presParOf" srcId="{7F684114-2F15-41C3-8D31-CDA47D3A14BF}" destId="{003CA1B0-F86F-4A8E-80AF-94C1CD89315E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5727E0-1045-4C21-9B4E-97136483FBDB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6A2DEDE-7359-4148-9D27-808361A45C00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4400" dirty="0" smtClean="0"/>
            <a:t>Краткосрочное</a:t>
          </a:r>
          <a:endParaRPr lang="ru-RU" sz="4400" dirty="0"/>
        </a:p>
      </dgm:t>
    </dgm:pt>
    <dgm:pt modelId="{C32E257A-92C7-4E01-B9B4-78E52F4669C7}" type="parTrans" cxnId="{5A5FE25A-DF4D-411A-A431-370F76AFCD17}">
      <dgm:prSet/>
      <dgm:spPr/>
      <dgm:t>
        <a:bodyPr/>
        <a:lstStyle/>
        <a:p>
          <a:endParaRPr lang="ru-RU"/>
        </a:p>
      </dgm:t>
    </dgm:pt>
    <dgm:pt modelId="{272EF533-35AC-4774-A91E-926D3DFE94C0}" type="sibTrans" cxnId="{5A5FE25A-DF4D-411A-A431-370F76AFCD17}">
      <dgm:prSet/>
      <dgm:spPr/>
      <dgm:t>
        <a:bodyPr/>
        <a:lstStyle/>
        <a:p>
          <a:endParaRPr lang="ru-RU"/>
        </a:p>
      </dgm:t>
    </dgm:pt>
    <dgm:pt modelId="{121F8EA5-4451-41EA-8455-829F8E27A9EC}">
      <dgm:prSet custT="1"/>
      <dgm:spPr/>
      <dgm:t>
        <a:bodyPr/>
        <a:lstStyle/>
        <a:p>
          <a:r>
            <a:rPr lang="ru-RU" sz="2400" dirty="0" smtClean="0"/>
            <a:t>обязательство представляет собой </a:t>
          </a:r>
          <a:r>
            <a:rPr lang="ru-RU" sz="2400" b="1" dirty="0" smtClean="0">
              <a:solidFill>
                <a:srgbClr val="FF0000"/>
              </a:solidFill>
            </a:rPr>
            <a:t>финансовое обязательство</a:t>
          </a:r>
          <a:r>
            <a:rPr lang="ru-RU" sz="2400" dirty="0" smtClean="0"/>
            <a:t>, классифицируемое в соответствии с НПА как краткосрочное обязательство</a:t>
          </a:r>
          <a:endParaRPr lang="ru-RU" sz="2400" dirty="0"/>
        </a:p>
      </dgm:t>
    </dgm:pt>
    <dgm:pt modelId="{627475A6-9410-4045-BBE7-AD0F4BAF8F20}" type="parTrans" cxnId="{FF3576A4-D208-4D68-AFCF-02CE8565EB08}">
      <dgm:prSet/>
      <dgm:spPr/>
      <dgm:t>
        <a:bodyPr/>
        <a:lstStyle/>
        <a:p>
          <a:endParaRPr lang="ru-RU"/>
        </a:p>
      </dgm:t>
    </dgm:pt>
    <dgm:pt modelId="{8931B7FC-4C78-4FBE-B758-C3ACF69D0C89}" type="sibTrans" cxnId="{FF3576A4-D208-4D68-AFCF-02CE8565EB08}">
      <dgm:prSet/>
      <dgm:spPr/>
      <dgm:t>
        <a:bodyPr/>
        <a:lstStyle/>
        <a:p>
          <a:endParaRPr lang="ru-RU"/>
        </a:p>
      </dgm:t>
    </dgm:pt>
    <dgm:pt modelId="{2A317021-D81B-4569-B571-83C8213AE5B8}">
      <dgm:prSet custT="1"/>
      <dgm:spPr/>
      <dgm:t>
        <a:bodyPr/>
        <a:lstStyle/>
        <a:p>
          <a:r>
            <a:rPr lang="ru-RU" sz="2400" dirty="0" smtClean="0"/>
            <a:t>у субъекта отчетности </a:t>
          </a:r>
          <a:r>
            <a:rPr lang="ru-RU" sz="2400" b="1" dirty="0" smtClean="0">
              <a:solidFill>
                <a:srgbClr val="FF0000"/>
              </a:solidFill>
            </a:rPr>
            <a:t>отсутствует безусловное право отсрочить погашение обязательства </a:t>
          </a:r>
          <a:r>
            <a:rPr lang="ru-RU" sz="2400" dirty="0" smtClean="0"/>
            <a:t>как минимум на 12 месяцев после отчетной даты</a:t>
          </a:r>
          <a:endParaRPr lang="ru-RU" sz="2400" dirty="0"/>
        </a:p>
      </dgm:t>
    </dgm:pt>
    <dgm:pt modelId="{AD725F37-4148-414C-8234-49749ED920F6}" type="parTrans" cxnId="{FC42CC0A-6833-44C9-8E41-B1C5B83013D6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712E435F-4CE2-40CB-BFBB-315D1E278B87}" type="sibTrans" cxnId="{FC42CC0A-6833-44C9-8E41-B1C5B83013D6}">
      <dgm:prSet/>
      <dgm:spPr/>
      <dgm:t>
        <a:bodyPr/>
        <a:lstStyle/>
        <a:p>
          <a:endParaRPr lang="ru-RU"/>
        </a:p>
      </dgm:t>
    </dgm:pt>
    <dgm:pt modelId="{CC3F3ABC-D100-4386-A64D-C8A80B12D583}">
      <dgm:prSet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</a:rPr>
            <a:t>предполагается погашение обязательства в течение 12 месяцев после отчетной даты </a:t>
          </a:r>
          <a:r>
            <a:rPr lang="ru-RU" sz="2400" dirty="0" smtClean="0"/>
            <a:t>(даже если первоначальный срок погашения превышал 12 месяцев)</a:t>
          </a:r>
          <a:endParaRPr lang="ru-RU" sz="2400" dirty="0"/>
        </a:p>
      </dgm:t>
    </dgm:pt>
    <dgm:pt modelId="{041B6343-6941-461A-95AF-20A94B97707C}" type="parTrans" cxnId="{E37D80C3-D151-460B-8E0F-FD13931D1DB9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6CBA5AD2-6806-40B3-9FF2-C9CA3DC7D2C1}" type="sibTrans" cxnId="{E37D80C3-D151-460B-8E0F-FD13931D1DB9}">
      <dgm:prSet/>
      <dgm:spPr/>
      <dgm:t>
        <a:bodyPr/>
        <a:lstStyle/>
        <a:p>
          <a:endParaRPr lang="ru-RU"/>
        </a:p>
      </dgm:t>
    </dgm:pt>
    <dgm:pt modelId="{BB39A0B2-B438-4F2E-8941-E12720BE3DDD}" type="pres">
      <dgm:prSet presAssocID="{4B5727E0-1045-4C21-9B4E-97136483FBD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F044A5-19FC-4AD4-9C74-5EAD4519853B}" type="pres">
      <dgm:prSet presAssocID="{B6A2DEDE-7359-4148-9D27-808361A45C00}" presName="root1" presStyleCnt="0"/>
      <dgm:spPr/>
    </dgm:pt>
    <dgm:pt modelId="{821C4393-2BF4-4AEE-AC7C-F3360A7E1FFC}" type="pres">
      <dgm:prSet presAssocID="{B6A2DEDE-7359-4148-9D27-808361A45C00}" presName="LevelOneTextNode" presStyleLbl="node0" presStyleIdx="0" presStyleCnt="1" custScaleX="66730" custScaleY="82278" custLinFactNeighborX="16794" custLinFactNeighborY="-32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1DE8B1-0654-4B2E-B8F3-7B2601171DE4}" type="pres">
      <dgm:prSet presAssocID="{B6A2DEDE-7359-4148-9D27-808361A45C00}" presName="level2hierChild" presStyleCnt="0"/>
      <dgm:spPr/>
    </dgm:pt>
    <dgm:pt modelId="{5EBEE0C5-F650-4881-B228-53D80F9F4AE8}" type="pres">
      <dgm:prSet presAssocID="{041B6343-6941-461A-95AF-20A94B97707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58E29DE-A9FC-4BF2-9F1F-681E7F08CB19}" type="pres">
      <dgm:prSet presAssocID="{041B6343-6941-461A-95AF-20A94B97707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D2D1E4A5-5150-4548-8E68-B8052F404377}" type="pres">
      <dgm:prSet presAssocID="{CC3F3ABC-D100-4386-A64D-C8A80B12D583}" presName="root2" presStyleCnt="0"/>
      <dgm:spPr/>
    </dgm:pt>
    <dgm:pt modelId="{0B86314B-4025-431D-A92B-CA667116B279}" type="pres">
      <dgm:prSet presAssocID="{CC3F3ABC-D100-4386-A64D-C8A80B12D583}" presName="LevelTwoTextNode" presStyleLbl="node2" presStyleIdx="0" presStyleCnt="3" custScaleX="202887" custScaleY="145091" custLinFactNeighborX="-780" custLinFactNeighborY="-399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814E3B-CFFA-4640-83B9-F3475CE772CB}" type="pres">
      <dgm:prSet presAssocID="{CC3F3ABC-D100-4386-A64D-C8A80B12D583}" presName="level3hierChild" presStyleCnt="0"/>
      <dgm:spPr/>
    </dgm:pt>
    <dgm:pt modelId="{920EA3BF-86F1-46B2-803F-BAE12BAE1E28}" type="pres">
      <dgm:prSet presAssocID="{627475A6-9410-4045-BBE7-AD0F4BAF8F20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C39E56F9-B84E-4585-B901-9377D3172FB7}" type="pres">
      <dgm:prSet presAssocID="{627475A6-9410-4045-BBE7-AD0F4BAF8F20}" presName="connTx" presStyleLbl="parChTrans1D2" presStyleIdx="1" presStyleCnt="3"/>
      <dgm:spPr/>
      <dgm:t>
        <a:bodyPr/>
        <a:lstStyle/>
        <a:p>
          <a:endParaRPr lang="ru-RU"/>
        </a:p>
      </dgm:t>
    </dgm:pt>
    <dgm:pt modelId="{8A80794F-5B04-4D55-8C02-661F1BFFF593}" type="pres">
      <dgm:prSet presAssocID="{121F8EA5-4451-41EA-8455-829F8E27A9EC}" presName="root2" presStyleCnt="0"/>
      <dgm:spPr/>
    </dgm:pt>
    <dgm:pt modelId="{089B69AF-D400-4B66-A2C7-1DC6AF1EBBA3}" type="pres">
      <dgm:prSet presAssocID="{121F8EA5-4451-41EA-8455-829F8E27A9EC}" presName="LevelTwoTextNode" presStyleLbl="node2" presStyleIdx="1" presStyleCnt="3" custScaleX="237388" custScaleY="112605" custLinFactNeighborX="247" custLinFactNeighborY="-39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CD8423-B9C2-4172-A08A-1CBF7AF49C4A}" type="pres">
      <dgm:prSet presAssocID="{121F8EA5-4451-41EA-8455-829F8E27A9EC}" presName="level3hierChild" presStyleCnt="0"/>
      <dgm:spPr/>
    </dgm:pt>
    <dgm:pt modelId="{0B22BCBE-304F-42A6-86A0-0FEFD24820F7}" type="pres">
      <dgm:prSet presAssocID="{AD725F37-4148-414C-8234-49749ED920F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A60A743-D784-4AF0-92CB-A4C69D1458C5}" type="pres">
      <dgm:prSet presAssocID="{AD725F37-4148-414C-8234-49749ED920F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E2F73FD3-899C-4E53-A736-D348CC313FA1}" type="pres">
      <dgm:prSet presAssocID="{2A317021-D81B-4569-B571-83C8213AE5B8}" presName="root2" presStyleCnt="0"/>
      <dgm:spPr/>
    </dgm:pt>
    <dgm:pt modelId="{68663C2A-8694-40AF-8DD1-69ACFCC87D63}" type="pres">
      <dgm:prSet presAssocID="{2A317021-D81B-4569-B571-83C8213AE5B8}" presName="LevelTwoTextNode" presStyleLbl="node2" presStyleIdx="2" presStyleCnt="3" custScaleX="217625" custLinFactNeighborX="791" custLinFactNeighborY="-183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23BB99-4116-45A2-AA98-A2BDFC72AE33}" type="pres">
      <dgm:prSet presAssocID="{2A317021-D81B-4569-B571-83C8213AE5B8}" presName="level3hierChild" presStyleCnt="0"/>
      <dgm:spPr/>
    </dgm:pt>
  </dgm:ptLst>
  <dgm:cxnLst>
    <dgm:cxn modelId="{FC42CC0A-6833-44C9-8E41-B1C5B83013D6}" srcId="{B6A2DEDE-7359-4148-9D27-808361A45C00}" destId="{2A317021-D81B-4569-B571-83C8213AE5B8}" srcOrd="2" destOrd="0" parTransId="{AD725F37-4148-414C-8234-49749ED920F6}" sibTransId="{712E435F-4CE2-40CB-BFBB-315D1E278B87}"/>
    <dgm:cxn modelId="{34691179-4FFC-4E09-A2FD-58A6CF8C85FF}" type="presOf" srcId="{AD725F37-4148-414C-8234-49749ED920F6}" destId="{DA60A743-D784-4AF0-92CB-A4C69D1458C5}" srcOrd="1" destOrd="0" presId="urn:microsoft.com/office/officeart/2008/layout/HorizontalMultiLevelHierarchy"/>
    <dgm:cxn modelId="{C99DF7C1-540C-430F-A4E8-53843121DDF0}" type="presOf" srcId="{041B6343-6941-461A-95AF-20A94B97707C}" destId="{5EBEE0C5-F650-4881-B228-53D80F9F4AE8}" srcOrd="0" destOrd="0" presId="urn:microsoft.com/office/officeart/2008/layout/HorizontalMultiLevelHierarchy"/>
    <dgm:cxn modelId="{23B90E34-87BF-4127-B5C5-DC68A7E2F3AF}" type="presOf" srcId="{041B6343-6941-461A-95AF-20A94B97707C}" destId="{958E29DE-A9FC-4BF2-9F1F-681E7F08CB19}" srcOrd="1" destOrd="0" presId="urn:microsoft.com/office/officeart/2008/layout/HorizontalMultiLevelHierarchy"/>
    <dgm:cxn modelId="{114EA753-7CDA-4F2A-9094-9B27FFE0ED05}" type="presOf" srcId="{AD725F37-4148-414C-8234-49749ED920F6}" destId="{0B22BCBE-304F-42A6-86A0-0FEFD24820F7}" srcOrd="0" destOrd="0" presId="urn:microsoft.com/office/officeart/2008/layout/HorizontalMultiLevelHierarchy"/>
    <dgm:cxn modelId="{B3D91740-55D7-4F3C-8469-D54C51482E5D}" type="presOf" srcId="{2A317021-D81B-4569-B571-83C8213AE5B8}" destId="{68663C2A-8694-40AF-8DD1-69ACFCC87D63}" srcOrd="0" destOrd="0" presId="urn:microsoft.com/office/officeart/2008/layout/HorizontalMultiLevelHierarchy"/>
    <dgm:cxn modelId="{A5AC4D1A-BF7B-4601-8D8F-F8D4FAFFFA5F}" type="presOf" srcId="{627475A6-9410-4045-BBE7-AD0F4BAF8F20}" destId="{C39E56F9-B84E-4585-B901-9377D3172FB7}" srcOrd="1" destOrd="0" presId="urn:microsoft.com/office/officeart/2008/layout/HorizontalMultiLevelHierarchy"/>
    <dgm:cxn modelId="{1E1665C7-1D8C-4777-AD18-7EDD857E947F}" type="presOf" srcId="{B6A2DEDE-7359-4148-9D27-808361A45C00}" destId="{821C4393-2BF4-4AEE-AC7C-F3360A7E1FFC}" srcOrd="0" destOrd="0" presId="urn:microsoft.com/office/officeart/2008/layout/HorizontalMultiLevelHierarchy"/>
    <dgm:cxn modelId="{2A5102D2-AF0B-4BAE-A97C-1C800D4CEBBA}" type="presOf" srcId="{CC3F3ABC-D100-4386-A64D-C8A80B12D583}" destId="{0B86314B-4025-431D-A92B-CA667116B279}" srcOrd="0" destOrd="0" presId="urn:microsoft.com/office/officeart/2008/layout/HorizontalMultiLevelHierarchy"/>
    <dgm:cxn modelId="{B5F2653F-DCC3-4352-A74B-7AE8B6F927D8}" type="presOf" srcId="{627475A6-9410-4045-BBE7-AD0F4BAF8F20}" destId="{920EA3BF-86F1-46B2-803F-BAE12BAE1E28}" srcOrd="0" destOrd="0" presId="urn:microsoft.com/office/officeart/2008/layout/HorizontalMultiLevelHierarchy"/>
    <dgm:cxn modelId="{5A5FE25A-DF4D-411A-A431-370F76AFCD17}" srcId="{4B5727E0-1045-4C21-9B4E-97136483FBDB}" destId="{B6A2DEDE-7359-4148-9D27-808361A45C00}" srcOrd="0" destOrd="0" parTransId="{C32E257A-92C7-4E01-B9B4-78E52F4669C7}" sibTransId="{272EF533-35AC-4774-A91E-926D3DFE94C0}"/>
    <dgm:cxn modelId="{FF3576A4-D208-4D68-AFCF-02CE8565EB08}" srcId="{B6A2DEDE-7359-4148-9D27-808361A45C00}" destId="{121F8EA5-4451-41EA-8455-829F8E27A9EC}" srcOrd="1" destOrd="0" parTransId="{627475A6-9410-4045-BBE7-AD0F4BAF8F20}" sibTransId="{8931B7FC-4C78-4FBE-B758-C3ACF69D0C89}"/>
    <dgm:cxn modelId="{A48214E2-8A1E-418E-BE7B-BB1F1BA3F2AC}" type="presOf" srcId="{4B5727E0-1045-4C21-9B4E-97136483FBDB}" destId="{BB39A0B2-B438-4F2E-8941-E12720BE3DDD}" srcOrd="0" destOrd="0" presId="urn:microsoft.com/office/officeart/2008/layout/HorizontalMultiLevelHierarchy"/>
    <dgm:cxn modelId="{B4C526FD-2756-440B-805C-1E53DDE3DFF0}" type="presOf" srcId="{121F8EA5-4451-41EA-8455-829F8E27A9EC}" destId="{089B69AF-D400-4B66-A2C7-1DC6AF1EBBA3}" srcOrd="0" destOrd="0" presId="urn:microsoft.com/office/officeart/2008/layout/HorizontalMultiLevelHierarchy"/>
    <dgm:cxn modelId="{E37D80C3-D151-460B-8E0F-FD13931D1DB9}" srcId="{B6A2DEDE-7359-4148-9D27-808361A45C00}" destId="{CC3F3ABC-D100-4386-A64D-C8A80B12D583}" srcOrd="0" destOrd="0" parTransId="{041B6343-6941-461A-95AF-20A94B97707C}" sibTransId="{6CBA5AD2-6806-40B3-9FF2-C9CA3DC7D2C1}"/>
    <dgm:cxn modelId="{35EC084E-8B29-4602-A51F-8CD620703555}" type="presParOf" srcId="{BB39A0B2-B438-4F2E-8941-E12720BE3DDD}" destId="{8EF044A5-19FC-4AD4-9C74-5EAD4519853B}" srcOrd="0" destOrd="0" presId="urn:microsoft.com/office/officeart/2008/layout/HorizontalMultiLevelHierarchy"/>
    <dgm:cxn modelId="{C6D8AEDB-E575-48B7-86AA-861A420ED596}" type="presParOf" srcId="{8EF044A5-19FC-4AD4-9C74-5EAD4519853B}" destId="{821C4393-2BF4-4AEE-AC7C-F3360A7E1FFC}" srcOrd="0" destOrd="0" presId="urn:microsoft.com/office/officeart/2008/layout/HorizontalMultiLevelHierarchy"/>
    <dgm:cxn modelId="{A8D0598F-1CE6-4EEC-902E-52C2E32DF535}" type="presParOf" srcId="{8EF044A5-19FC-4AD4-9C74-5EAD4519853B}" destId="{C41DE8B1-0654-4B2E-B8F3-7B2601171DE4}" srcOrd="1" destOrd="0" presId="urn:microsoft.com/office/officeart/2008/layout/HorizontalMultiLevelHierarchy"/>
    <dgm:cxn modelId="{C66BCA4D-BD4B-4453-A1BE-1CEAEC01FED7}" type="presParOf" srcId="{C41DE8B1-0654-4B2E-B8F3-7B2601171DE4}" destId="{5EBEE0C5-F650-4881-B228-53D80F9F4AE8}" srcOrd="0" destOrd="0" presId="urn:microsoft.com/office/officeart/2008/layout/HorizontalMultiLevelHierarchy"/>
    <dgm:cxn modelId="{91762555-51A9-41DC-98A5-38C1250F4E2E}" type="presParOf" srcId="{5EBEE0C5-F650-4881-B228-53D80F9F4AE8}" destId="{958E29DE-A9FC-4BF2-9F1F-681E7F08CB19}" srcOrd="0" destOrd="0" presId="urn:microsoft.com/office/officeart/2008/layout/HorizontalMultiLevelHierarchy"/>
    <dgm:cxn modelId="{3CE8618B-A31A-44CC-B0CA-D0BACBA7EBCD}" type="presParOf" srcId="{C41DE8B1-0654-4B2E-B8F3-7B2601171DE4}" destId="{D2D1E4A5-5150-4548-8E68-B8052F404377}" srcOrd="1" destOrd="0" presId="urn:microsoft.com/office/officeart/2008/layout/HorizontalMultiLevelHierarchy"/>
    <dgm:cxn modelId="{D1A8C281-8BE4-4443-83C8-F7330789D4FC}" type="presParOf" srcId="{D2D1E4A5-5150-4548-8E68-B8052F404377}" destId="{0B86314B-4025-431D-A92B-CA667116B279}" srcOrd="0" destOrd="0" presId="urn:microsoft.com/office/officeart/2008/layout/HorizontalMultiLevelHierarchy"/>
    <dgm:cxn modelId="{49C1AC5A-95DE-4C75-8CEE-8F64815F9672}" type="presParOf" srcId="{D2D1E4A5-5150-4548-8E68-B8052F404377}" destId="{3C814E3B-CFFA-4640-83B9-F3475CE772CB}" srcOrd="1" destOrd="0" presId="urn:microsoft.com/office/officeart/2008/layout/HorizontalMultiLevelHierarchy"/>
    <dgm:cxn modelId="{A648E10F-DA93-4E4C-9FCC-F39E6CFD3DEE}" type="presParOf" srcId="{C41DE8B1-0654-4B2E-B8F3-7B2601171DE4}" destId="{920EA3BF-86F1-46B2-803F-BAE12BAE1E28}" srcOrd="2" destOrd="0" presId="urn:microsoft.com/office/officeart/2008/layout/HorizontalMultiLevelHierarchy"/>
    <dgm:cxn modelId="{DC207816-24C0-4792-9C7E-E053FC739207}" type="presParOf" srcId="{920EA3BF-86F1-46B2-803F-BAE12BAE1E28}" destId="{C39E56F9-B84E-4585-B901-9377D3172FB7}" srcOrd="0" destOrd="0" presId="urn:microsoft.com/office/officeart/2008/layout/HorizontalMultiLevelHierarchy"/>
    <dgm:cxn modelId="{87AF0E40-CEEA-4685-B33C-4ABB4F34B849}" type="presParOf" srcId="{C41DE8B1-0654-4B2E-B8F3-7B2601171DE4}" destId="{8A80794F-5B04-4D55-8C02-661F1BFFF593}" srcOrd="3" destOrd="0" presId="urn:microsoft.com/office/officeart/2008/layout/HorizontalMultiLevelHierarchy"/>
    <dgm:cxn modelId="{F06DA427-B876-4612-8B2A-903AF6A7C197}" type="presParOf" srcId="{8A80794F-5B04-4D55-8C02-661F1BFFF593}" destId="{089B69AF-D400-4B66-A2C7-1DC6AF1EBBA3}" srcOrd="0" destOrd="0" presId="urn:microsoft.com/office/officeart/2008/layout/HorizontalMultiLevelHierarchy"/>
    <dgm:cxn modelId="{E1EC9A84-9142-4583-BB2B-030D5D6E683B}" type="presParOf" srcId="{8A80794F-5B04-4D55-8C02-661F1BFFF593}" destId="{04CD8423-B9C2-4172-A08A-1CBF7AF49C4A}" srcOrd="1" destOrd="0" presId="urn:microsoft.com/office/officeart/2008/layout/HorizontalMultiLevelHierarchy"/>
    <dgm:cxn modelId="{0592C17C-3E1C-46C2-B2C2-FE9D4195B6F7}" type="presParOf" srcId="{C41DE8B1-0654-4B2E-B8F3-7B2601171DE4}" destId="{0B22BCBE-304F-42A6-86A0-0FEFD24820F7}" srcOrd="4" destOrd="0" presId="urn:microsoft.com/office/officeart/2008/layout/HorizontalMultiLevelHierarchy"/>
    <dgm:cxn modelId="{2F69BB1F-822C-4CC9-9A46-F9BABD2B1D53}" type="presParOf" srcId="{0B22BCBE-304F-42A6-86A0-0FEFD24820F7}" destId="{DA60A743-D784-4AF0-92CB-A4C69D1458C5}" srcOrd="0" destOrd="0" presId="urn:microsoft.com/office/officeart/2008/layout/HorizontalMultiLevelHierarchy"/>
    <dgm:cxn modelId="{2B83F790-7DE0-4AD3-8618-D8F1FC800C9E}" type="presParOf" srcId="{C41DE8B1-0654-4B2E-B8F3-7B2601171DE4}" destId="{E2F73FD3-899C-4E53-A736-D348CC313FA1}" srcOrd="5" destOrd="0" presId="urn:microsoft.com/office/officeart/2008/layout/HorizontalMultiLevelHierarchy"/>
    <dgm:cxn modelId="{0983BC5F-3D60-472E-8EFD-1F5CDF509E79}" type="presParOf" srcId="{E2F73FD3-899C-4E53-A736-D348CC313FA1}" destId="{68663C2A-8694-40AF-8DD1-69ACFCC87D63}" srcOrd="0" destOrd="0" presId="urn:microsoft.com/office/officeart/2008/layout/HorizontalMultiLevelHierarchy"/>
    <dgm:cxn modelId="{84BA9BF5-A196-4AD3-BFC4-A490BC002FD0}" type="presParOf" srcId="{E2F73FD3-899C-4E53-A736-D348CC313FA1}" destId="{5823BB99-4116-45A2-AA98-A2BDFC72AE3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8FE2DC-6B33-45FA-9525-79B5B78C08C7}" type="doc">
      <dgm:prSet loTypeId="urn:microsoft.com/office/officeart/2005/8/layout/arrow4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C7D07B1-07E9-43D3-943B-A8AEC10495AB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tx1"/>
              </a:solidFill>
            </a:rPr>
            <a:t>Краткосрочные (оборотные) обязательства </a:t>
          </a:r>
          <a:r>
            <a:rPr lang="mr-IN" sz="2800" dirty="0" smtClean="0">
              <a:solidFill>
                <a:schemeClr val="tx1"/>
              </a:solidFill>
            </a:rPr>
            <a:t>–</a:t>
          </a:r>
          <a:r>
            <a:rPr lang="ru-RU" sz="2800" dirty="0" smtClean="0">
              <a:solidFill>
                <a:schemeClr val="tx1"/>
              </a:solidFill>
            </a:rPr>
            <a:t> выполнение одного из трех критериев</a:t>
          </a:r>
          <a:endParaRPr lang="ru-RU" sz="2800" dirty="0">
            <a:solidFill>
              <a:schemeClr val="tx1"/>
            </a:solidFill>
          </a:endParaRPr>
        </a:p>
      </dgm:t>
    </dgm:pt>
    <dgm:pt modelId="{127ED87D-EDC7-46AA-A9C8-94A88327FF28}" type="parTrans" cxnId="{2B80BA8E-3246-4A4F-BA32-5837416A0B4E}">
      <dgm:prSet/>
      <dgm:spPr/>
      <dgm:t>
        <a:bodyPr/>
        <a:lstStyle/>
        <a:p>
          <a:endParaRPr lang="ru-RU"/>
        </a:p>
      </dgm:t>
    </dgm:pt>
    <dgm:pt modelId="{AF7F36BB-34C7-43FB-8822-8E53FA91B82F}" type="sibTrans" cxnId="{2B80BA8E-3246-4A4F-BA32-5837416A0B4E}">
      <dgm:prSet/>
      <dgm:spPr/>
      <dgm:t>
        <a:bodyPr/>
        <a:lstStyle/>
        <a:p>
          <a:endParaRPr lang="ru-RU"/>
        </a:p>
      </dgm:t>
    </dgm:pt>
    <dgm:pt modelId="{06D4FD23-4B08-4E01-9EB4-16A28558CCD3}">
      <dgm:prSet phldrT="[Текст]" custT="1"/>
      <dgm:spPr/>
      <dgm:t>
        <a:bodyPr/>
        <a:lstStyle/>
        <a:p>
          <a:pPr algn="l"/>
          <a:r>
            <a:rPr lang="ru-RU" sz="2800" b="0" i="0" u="none" dirty="0" smtClean="0">
              <a:solidFill>
                <a:schemeClr val="tx1"/>
              </a:solidFill>
            </a:rPr>
            <a:t>Все прочие обязательства классифицируются как долгосрочные(</a:t>
          </a:r>
          <a:r>
            <a:rPr lang="ru-RU" sz="2800" b="0" i="0" u="none" dirty="0" err="1" smtClean="0">
              <a:solidFill>
                <a:schemeClr val="tx1"/>
              </a:solidFill>
            </a:rPr>
            <a:t>внеоборотные</a:t>
          </a:r>
          <a:r>
            <a:rPr lang="ru-RU" sz="2800" b="0" i="0" u="none" dirty="0" smtClean="0">
              <a:solidFill>
                <a:schemeClr val="tx1"/>
              </a:solidFill>
            </a:rPr>
            <a:t>)</a:t>
          </a:r>
          <a:endParaRPr lang="ru-RU" sz="2800" dirty="0">
            <a:solidFill>
              <a:schemeClr val="tx1"/>
            </a:solidFill>
          </a:endParaRPr>
        </a:p>
      </dgm:t>
    </dgm:pt>
    <dgm:pt modelId="{D22BEAC0-2A08-4923-83D4-6ACDF9E95775}" type="parTrans" cxnId="{0E3BD280-5E07-4C4A-8051-17B5D5980373}">
      <dgm:prSet/>
      <dgm:spPr/>
      <dgm:t>
        <a:bodyPr/>
        <a:lstStyle/>
        <a:p>
          <a:endParaRPr lang="ru-RU"/>
        </a:p>
      </dgm:t>
    </dgm:pt>
    <dgm:pt modelId="{D2A4AA4D-8887-4724-A0C5-449469C55FDD}" type="sibTrans" cxnId="{0E3BD280-5E07-4C4A-8051-17B5D5980373}">
      <dgm:prSet/>
      <dgm:spPr/>
      <dgm:t>
        <a:bodyPr/>
        <a:lstStyle/>
        <a:p>
          <a:endParaRPr lang="ru-RU"/>
        </a:p>
      </dgm:t>
    </dgm:pt>
    <dgm:pt modelId="{961F0FB1-194A-4383-BB76-4537C2C7E7AB}">
      <dgm:prSet phldrT="[Текст]"/>
      <dgm:spPr/>
      <dgm:t>
        <a:bodyPr/>
        <a:lstStyle/>
        <a:p>
          <a:endParaRPr lang="ru-RU"/>
        </a:p>
      </dgm:t>
    </dgm:pt>
    <dgm:pt modelId="{299CC9A9-B2DF-4445-8798-39891C59786F}" type="parTrans" cxnId="{065258DF-3CAD-496B-A5CD-EF4A0017221B}">
      <dgm:prSet/>
      <dgm:spPr/>
      <dgm:t>
        <a:bodyPr/>
        <a:lstStyle/>
        <a:p>
          <a:endParaRPr lang="ru-RU"/>
        </a:p>
      </dgm:t>
    </dgm:pt>
    <dgm:pt modelId="{2ECACE5D-9B43-4E98-A03A-462B934872D0}" type="sibTrans" cxnId="{065258DF-3CAD-496B-A5CD-EF4A0017221B}">
      <dgm:prSet/>
      <dgm:spPr/>
      <dgm:t>
        <a:bodyPr/>
        <a:lstStyle/>
        <a:p>
          <a:endParaRPr lang="ru-RU"/>
        </a:p>
      </dgm:t>
    </dgm:pt>
    <dgm:pt modelId="{91FB9B61-3051-40CD-BF21-44376E7BE2E0}">
      <dgm:prSet/>
      <dgm:spPr/>
      <dgm:t>
        <a:bodyPr/>
        <a:lstStyle/>
        <a:p>
          <a:endParaRPr lang="ru-RU"/>
        </a:p>
      </dgm:t>
    </dgm:pt>
    <dgm:pt modelId="{7531EA4A-D5CC-49F0-8BF9-B55643A272EB}" type="parTrans" cxnId="{F456DF84-09FF-45D7-A781-6F7EEB848C29}">
      <dgm:prSet/>
      <dgm:spPr/>
      <dgm:t>
        <a:bodyPr/>
        <a:lstStyle/>
        <a:p>
          <a:endParaRPr lang="ru-RU"/>
        </a:p>
      </dgm:t>
    </dgm:pt>
    <dgm:pt modelId="{09206B7B-0DCC-47BA-9F80-45C2D716F2A6}" type="sibTrans" cxnId="{F456DF84-09FF-45D7-A781-6F7EEB848C29}">
      <dgm:prSet/>
      <dgm:spPr/>
      <dgm:t>
        <a:bodyPr/>
        <a:lstStyle/>
        <a:p>
          <a:endParaRPr lang="ru-RU"/>
        </a:p>
      </dgm:t>
    </dgm:pt>
    <dgm:pt modelId="{1764EC5C-8A84-407D-826D-936D7BADB09C}">
      <dgm:prSet/>
      <dgm:spPr/>
      <dgm:t>
        <a:bodyPr/>
        <a:lstStyle/>
        <a:p>
          <a:endParaRPr lang="ru-RU"/>
        </a:p>
      </dgm:t>
    </dgm:pt>
    <dgm:pt modelId="{AC0B6E79-3BD8-4B0D-BC08-C6CA737E53E8}" type="parTrans" cxnId="{1F0A7FC1-4768-4A28-8E0A-B9417B46BA28}">
      <dgm:prSet/>
      <dgm:spPr/>
      <dgm:t>
        <a:bodyPr/>
        <a:lstStyle/>
        <a:p>
          <a:endParaRPr lang="ru-RU"/>
        </a:p>
      </dgm:t>
    </dgm:pt>
    <dgm:pt modelId="{40129905-2BFA-48A0-ABD6-840FB01736BE}" type="sibTrans" cxnId="{1F0A7FC1-4768-4A28-8E0A-B9417B46BA28}">
      <dgm:prSet/>
      <dgm:spPr/>
      <dgm:t>
        <a:bodyPr/>
        <a:lstStyle/>
        <a:p>
          <a:endParaRPr lang="ru-RU"/>
        </a:p>
      </dgm:t>
    </dgm:pt>
    <dgm:pt modelId="{7F684114-2F15-41C3-8D31-CDA47D3A14BF}" type="pres">
      <dgm:prSet presAssocID="{EF8FE2DC-6B33-45FA-9525-79B5B78C08C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EAE648-D4CF-40BF-AE9B-8660278F3D9E}" type="pres">
      <dgm:prSet presAssocID="{9C7D07B1-07E9-43D3-943B-A8AEC10495AB}" presName="upArrow" presStyleLbl="node1" presStyleIdx="0" presStyleCnt="2" custScaleX="64943" custLinFactNeighborX="4181" custLinFactNeighborY="-2072"/>
      <dgm:spPr/>
    </dgm:pt>
    <dgm:pt modelId="{2E013EB7-CBBB-40FC-AC9C-325E14A962AB}" type="pres">
      <dgm:prSet presAssocID="{9C7D07B1-07E9-43D3-943B-A8AEC10495AB}" presName="upArrowText" presStyleLbl="revTx" presStyleIdx="0" presStyleCnt="2" custScaleX="113996" custScaleY="77170" custLinFactNeighborX="8920" custLinFactNeighborY="-81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F9894-CFEE-40A3-AB34-A57B89BBCF7A}" type="pres">
      <dgm:prSet presAssocID="{06D4FD23-4B08-4E01-9EB4-16A28558CCD3}" presName="downArrow" presStyleLbl="node1" presStyleIdx="1" presStyleCnt="2" custScaleX="69942" custScaleY="99165" custLinFactNeighborX="13543" custLinFactNeighborY="5505"/>
      <dgm:spPr/>
    </dgm:pt>
    <dgm:pt modelId="{003CA1B0-F86F-4A8E-80AF-94C1CD89315E}" type="pres">
      <dgm:prSet presAssocID="{06D4FD23-4B08-4E01-9EB4-16A28558CCD3}" presName="downArrowText" presStyleLbl="revTx" presStyleIdx="1" presStyleCnt="2" custScaleX="1061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1B0202-3D21-453E-88C9-054297C5C57C}" type="presOf" srcId="{9C7D07B1-07E9-43D3-943B-A8AEC10495AB}" destId="{2E013EB7-CBBB-40FC-AC9C-325E14A962AB}" srcOrd="0" destOrd="0" presId="urn:microsoft.com/office/officeart/2005/8/layout/arrow4"/>
    <dgm:cxn modelId="{B918DC32-AFF2-4E41-AE13-C1B1136FB77B}" type="presOf" srcId="{06D4FD23-4B08-4E01-9EB4-16A28558CCD3}" destId="{003CA1B0-F86F-4A8E-80AF-94C1CD89315E}" srcOrd="0" destOrd="0" presId="urn:microsoft.com/office/officeart/2005/8/layout/arrow4"/>
    <dgm:cxn modelId="{065258DF-3CAD-496B-A5CD-EF4A0017221B}" srcId="{EF8FE2DC-6B33-45FA-9525-79B5B78C08C7}" destId="{961F0FB1-194A-4383-BB76-4537C2C7E7AB}" srcOrd="2" destOrd="0" parTransId="{299CC9A9-B2DF-4445-8798-39891C59786F}" sibTransId="{2ECACE5D-9B43-4E98-A03A-462B934872D0}"/>
    <dgm:cxn modelId="{F456DF84-09FF-45D7-A781-6F7EEB848C29}" srcId="{EF8FE2DC-6B33-45FA-9525-79B5B78C08C7}" destId="{91FB9B61-3051-40CD-BF21-44376E7BE2E0}" srcOrd="3" destOrd="0" parTransId="{7531EA4A-D5CC-49F0-8BF9-B55643A272EB}" sibTransId="{09206B7B-0DCC-47BA-9F80-45C2D716F2A6}"/>
    <dgm:cxn modelId="{0E3BD280-5E07-4C4A-8051-17B5D5980373}" srcId="{EF8FE2DC-6B33-45FA-9525-79B5B78C08C7}" destId="{06D4FD23-4B08-4E01-9EB4-16A28558CCD3}" srcOrd="1" destOrd="0" parTransId="{D22BEAC0-2A08-4923-83D4-6ACDF9E95775}" sibTransId="{D2A4AA4D-8887-4724-A0C5-449469C55FDD}"/>
    <dgm:cxn modelId="{1F0A7FC1-4768-4A28-8E0A-B9417B46BA28}" srcId="{EF8FE2DC-6B33-45FA-9525-79B5B78C08C7}" destId="{1764EC5C-8A84-407D-826D-936D7BADB09C}" srcOrd="4" destOrd="0" parTransId="{AC0B6E79-3BD8-4B0D-BC08-C6CA737E53E8}" sibTransId="{40129905-2BFA-48A0-ABD6-840FB01736BE}"/>
    <dgm:cxn modelId="{2B80BA8E-3246-4A4F-BA32-5837416A0B4E}" srcId="{EF8FE2DC-6B33-45FA-9525-79B5B78C08C7}" destId="{9C7D07B1-07E9-43D3-943B-A8AEC10495AB}" srcOrd="0" destOrd="0" parTransId="{127ED87D-EDC7-46AA-A9C8-94A88327FF28}" sibTransId="{AF7F36BB-34C7-43FB-8822-8E53FA91B82F}"/>
    <dgm:cxn modelId="{B9990A04-72E1-4CAE-BF7E-54A63012DBBD}" type="presOf" srcId="{EF8FE2DC-6B33-45FA-9525-79B5B78C08C7}" destId="{7F684114-2F15-41C3-8D31-CDA47D3A14BF}" srcOrd="0" destOrd="0" presId="urn:microsoft.com/office/officeart/2005/8/layout/arrow4"/>
    <dgm:cxn modelId="{FAE8283D-D037-47F6-86C0-2BF82FEBE70B}" type="presParOf" srcId="{7F684114-2F15-41C3-8D31-CDA47D3A14BF}" destId="{73EAE648-D4CF-40BF-AE9B-8660278F3D9E}" srcOrd="0" destOrd="0" presId="urn:microsoft.com/office/officeart/2005/8/layout/arrow4"/>
    <dgm:cxn modelId="{63E81E88-FDE4-45FF-9C9A-9F5FEC8A6BAE}" type="presParOf" srcId="{7F684114-2F15-41C3-8D31-CDA47D3A14BF}" destId="{2E013EB7-CBBB-40FC-AC9C-325E14A962AB}" srcOrd="1" destOrd="0" presId="urn:microsoft.com/office/officeart/2005/8/layout/arrow4"/>
    <dgm:cxn modelId="{FA348B10-5ACB-4E70-A1C4-5AB7220E5245}" type="presParOf" srcId="{7F684114-2F15-41C3-8D31-CDA47D3A14BF}" destId="{580F9894-CFEE-40A3-AB34-A57B89BBCF7A}" srcOrd="2" destOrd="0" presId="urn:microsoft.com/office/officeart/2005/8/layout/arrow4"/>
    <dgm:cxn modelId="{6A1551BC-9251-4F88-87BB-544E08771A4C}" type="presParOf" srcId="{7F684114-2F15-41C3-8D31-CDA47D3A14BF}" destId="{003CA1B0-F86F-4A8E-80AF-94C1CD89315E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36141F-74E0-4C2E-9FE2-862A380889E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00F4B1-713E-4C4B-B3A3-6D917CF80DB6}">
      <dgm:prSet phldrT="[Текст]"/>
      <dgm:spPr>
        <a:solidFill>
          <a:schemeClr val="accent3">
            <a:lumMod val="5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dirty="0" smtClean="0"/>
            <a:t>Бухгалтерская справка  </a:t>
          </a:r>
          <a:endParaRPr lang="ru-RU" dirty="0"/>
        </a:p>
      </dgm:t>
    </dgm:pt>
    <dgm:pt modelId="{DE63B907-CFA0-4AAE-B7FD-6A319AC85FA4}" type="parTrans" cxnId="{AD62506D-9B28-4234-AF55-9E4DBCB6F719}">
      <dgm:prSet/>
      <dgm:spPr/>
      <dgm:t>
        <a:bodyPr/>
        <a:lstStyle/>
        <a:p>
          <a:endParaRPr lang="ru-RU"/>
        </a:p>
      </dgm:t>
    </dgm:pt>
    <dgm:pt modelId="{5852F48D-CF3D-4019-886A-081DA9A140DF}" type="sibTrans" cxnId="{AD62506D-9B28-4234-AF55-9E4DBCB6F719}">
      <dgm:prSet/>
      <dgm:spPr>
        <a:solidFill>
          <a:schemeClr val="accent5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2C11C72A-61AE-4344-B1EB-D36548C004BF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3200" b="1" dirty="0" smtClean="0">
              <a:solidFill>
                <a:srgbClr val="FF0000"/>
              </a:solidFill>
            </a:rPr>
            <a:t>Ошибка</a:t>
          </a:r>
          <a:endParaRPr lang="ru-RU" sz="3200" b="1" dirty="0">
            <a:solidFill>
              <a:srgbClr val="FF0000"/>
            </a:solidFill>
          </a:endParaRPr>
        </a:p>
      </dgm:t>
    </dgm:pt>
    <dgm:pt modelId="{488FAEAA-0695-4DCD-8BFA-0EC427E725E5}" type="parTrans" cxnId="{7BFF5784-980F-4B7C-A607-130016C289FE}">
      <dgm:prSet/>
      <dgm:spPr/>
      <dgm:t>
        <a:bodyPr/>
        <a:lstStyle/>
        <a:p>
          <a:endParaRPr lang="ru-RU"/>
        </a:p>
      </dgm:t>
    </dgm:pt>
    <dgm:pt modelId="{537150E3-63EE-4D99-B73E-1808C23B5B36}" type="sibTrans" cxnId="{7BFF5784-980F-4B7C-A607-130016C289FE}">
      <dgm:prSet/>
      <dgm:spPr/>
      <dgm:t>
        <a:bodyPr/>
        <a:lstStyle/>
        <a:p>
          <a:endParaRPr lang="ru-RU"/>
        </a:p>
      </dgm:t>
    </dgm:pt>
    <dgm:pt modelId="{6F9B3A90-AC3B-4548-B820-25013DFCEFD8}">
      <dgm:prSet phldrT="[Текст]"/>
      <dgm:spPr>
        <a:solidFill>
          <a:schemeClr val="accent3">
            <a:lumMod val="5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dirty="0" smtClean="0"/>
            <a:t>Бухгалтерская справка</a:t>
          </a:r>
          <a:endParaRPr lang="ru-RU" dirty="0"/>
        </a:p>
      </dgm:t>
    </dgm:pt>
    <dgm:pt modelId="{F18CB2E9-A19C-4216-824C-E16492B09295}" type="parTrans" cxnId="{274A4EA8-D64D-4165-A2B1-00F405746A3D}">
      <dgm:prSet/>
      <dgm:spPr/>
      <dgm:t>
        <a:bodyPr/>
        <a:lstStyle/>
        <a:p>
          <a:endParaRPr lang="ru-RU"/>
        </a:p>
      </dgm:t>
    </dgm:pt>
    <dgm:pt modelId="{669A4AEB-9920-4E16-AC67-BF92BDBFC6C2}" type="sibTrans" cxnId="{274A4EA8-D64D-4165-A2B1-00F405746A3D}">
      <dgm:prSet/>
      <dgm:spPr>
        <a:solidFill>
          <a:schemeClr val="accent5">
            <a:lumMod val="50000"/>
          </a:schemeClr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BC62B5E7-FB4C-45AC-A3E4-A694E46BCFE3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Наименование исправляемого регистра бухгалтерского учета (</a:t>
          </a:r>
          <a:r>
            <a:rPr lang="ru-RU" sz="1800" b="1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Журнала операций</a:t>
          </a:r>
          <a:endParaRPr lang="ru-RU" sz="1800" b="1" dirty="0"/>
        </a:p>
      </dgm:t>
    </dgm:pt>
    <dgm:pt modelId="{462CF113-493A-41A0-9216-E928229F4302}" type="parTrans" cxnId="{D66161E2-D30D-4F5B-855C-83FBAAABDDFC}">
      <dgm:prSet/>
      <dgm:spPr/>
      <dgm:t>
        <a:bodyPr/>
        <a:lstStyle/>
        <a:p>
          <a:endParaRPr lang="ru-RU"/>
        </a:p>
      </dgm:t>
    </dgm:pt>
    <dgm:pt modelId="{5DDC2924-0224-4A46-AAB6-65DF358E4B79}" type="sibTrans" cxnId="{D66161E2-D30D-4F5B-855C-83FBAAABDDFC}">
      <dgm:prSet/>
      <dgm:spPr/>
      <dgm:t>
        <a:bodyPr/>
        <a:lstStyle/>
        <a:p>
          <a:endParaRPr lang="ru-RU"/>
        </a:p>
      </dgm:t>
    </dgm:pt>
    <dgm:pt modelId="{E9186CF6-CD2B-4121-B204-3836C12DD37A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Период, в котором были выявлены ошибки</a:t>
          </a:r>
          <a:r>
            <a:rPr lang="ru-RU" sz="1800" b="1" dirty="0" smtClean="0">
              <a:solidFill>
                <a:schemeClr val="tx1"/>
              </a:solidFill>
            </a:rPr>
            <a:t> </a:t>
          </a:r>
          <a:endParaRPr lang="ru-RU" sz="1800" b="1" dirty="0"/>
        </a:p>
      </dgm:t>
    </dgm:pt>
    <dgm:pt modelId="{B4EC5A1B-0176-45C6-8C8E-771B4AA7A841}" type="parTrans" cxnId="{B8E82FC7-6C62-48C9-882E-5A5B98E249CD}">
      <dgm:prSet/>
      <dgm:spPr/>
      <dgm:t>
        <a:bodyPr/>
        <a:lstStyle/>
        <a:p>
          <a:endParaRPr lang="ru-RU"/>
        </a:p>
      </dgm:t>
    </dgm:pt>
    <dgm:pt modelId="{13A46A98-DC50-4BF4-8B8A-A5D5CFBC4266}" type="sibTrans" cxnId="{B8E82FC7-6C62-48C9-882E-5A5B98E249CD}">
      <dgm:prSet/>
      <dgm:spPr/>
      <dgm:t>
        <a:bodyPr/>
        <a:lstStyle/>
        <a:p>
          <a:endParaRPr lang="ru-RU"/>
        </a:p>
      </dgm:t>
    </dgm:pt>
    <dgm:pt modelId="{6B356537-51A4-4B4A-AEF4-8AE66E6169C5}">
      <dgm:prSet phldrT="[Текст]"/>
      <dgm:spPr>
        <a:solidFill>
          <a:schemeClr val="accent3">
            <a:lumMod val="5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dirty="0" smtClean="0"/>
            <a:t>Бухгалтерская справка</a:t>
          </a:r>
          <a:endParaRPr lang="ru-RU" dirty="0"/>
        </a:p>
      </dgm:t>
    </dgm:pt>
    <dgm:pt modelId="{34D0F170-9933-4262-B3E3-1FCD21A70656}" type="parTrans" cxnId="{5B577885-FD06-4D75-B6FF-6D393B7943D0}">
      <dgm:prSet/>
      <dgm:spPr/>
      <dgm:t>
        <a:bodyPr/>
        <a:lstStyle/>
        <a:p>
          <a:endParaRPr lang="ru-RU"/>
        </a:p>
      </dgm:t>
    </dgm:pt>
    <dgm:pt modelId="{78CC3892-04CF-46C2-B337-335696AD892E}" type="sibTrans" cxnId="{5B577885-FD06-4D75-B6FF-6D393B7943D0}">
      <dgm:prSet/>
      <dgm:spPr/>
      <dgm:t>
        <a:bodyPr/>
        <a:lstStyle/>
        <a:p>
          <a:endParaRPr lang="ru-RU"/>
        </a:p>
      </dgm:t>
    </dgm:pt>
    <dgm:pt modelId="{2ABB5684-45E6-414E-AFA1-DD404BE92588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Бухгалтерские записи по исправлению ошибок прошлых лет подлежат обособлению:</a:t>
          </a:r>
          <a:endParaRPr lang="ru-RU" sz="1800" dirty="0"/>
        </a:p>
      </dgm:t>
    </dgm:pt>
    <dgm:pt modelId="{4F2E8678-5765-4A63-9DCD-53A65969BCFA}" type="parTrans" cxnId="{27976650-28EB-4593-91B1-D9B4B21C102E}">
      <dgm:prSet/>
      <dgm:spPr/>
      <dgm:t>
        <a:bodyPr/>
        <a:lstStyle/>
        <a:p>
          <a:endParaRPr lang="ru-RU"/>
        </a:p>
      </dgm:t>
    </dgm:pt>
    <dgm:pt modelId="{9083EB77-EBFE-470B-B4F5-41A08F89EBCB}" type="sibTrans" cxnId="{27976650-28EB-4593-91B1-D9B4B21C102E}">
      <dgm:prSet/>
      <dgm:spPr/>
      <dgm:t>
        <a:bodyPr/>
        <a:lstStyle/>
        <a:p>
          <a:endParaRPr lang="ru-RU"/>
        </a:p>
      </dgm:t>
    </dgm:pt>
    <dgm:pt modelId="{B9B6E1AE-CBCB-4AFB-AFDE-A658AD1EAC36}">
      <dgm:prSet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Номер регистра  (при наличии)</a:t>
          </a:r>
          <a:endParaRPr lang="ru-RU" sz="1800" b="1" dirty="0">
            <a:solidFill>
              <a:schemeClr val="tx1"/>
            </a:solidFill>
          </a:endParaRPr>
        </a:p>
      </dgm:t>
    </dgm:pt>
    <dgm:pt modelId="{721A1364-8245-4130-AC99-73AD0BBBAF49}" type="parTrans" cxnId="{77FCCCCA-855E-4819-B4B3-559355B43C9F}">
      <dgm:prSet/>
      <dgm:spPr/>
      <dgm:t>
        <a:bodyPr/>
        <a:lstStyle/>
        <a:p>
          <a:endParaRPr lang="ru-RU"/>
        </a:p>
      </dgm:t>
    </dgm:pt>
    <dgm:pt modelId="{1A5AE228-27C4-41A2-9E78-0C1961FEFB83}" type="sibTrans" cxnId="{77FCCCCA-855E-4819-B4B3-559355B43C9F}">
      <dgm:prSet/>
      <dgm:spPr/>
      <dgm:t>
        <a:bodyPr/>
        <a:lstStyle/>
        <a:p>
          <a:endParaRPr lang="ru-RU"/>
        </a:p>
      </dgm:t>
    </dgm:pt>
    <dgm:pt modelId="{1288CB12-E2BD-4E02-A9A2-B32CA87A9176}">
      <dgm:prSet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Период, за который был  составлен регистр</a:t>
          </a:r>
          <a:endParaRPr lang="ru-RU" sz="1800" b="1" dirty="0"/>
        </a:p>
      </dgm:t>
    </dgm:pt>
    <dgm:pt modelId="{E978A34F-E5C4-4399-91B2-8AE97FB5EFE3}" type="parTrans" cxnId="{A1492493-81EB-477E-8F62-9E5EA8A4FF7F}">
      <dgm:prSet/>
      <dgm:spPr/>
      <dgm:t>
        <a:bodyPr/>
        <a:lstStyle/>
        <a:p>
          <a:endParaRPr lang="ru-RU"/>
        </a:p>
      </dgm:t>
    </dgm:pt>
    <dgm:pt modelId="{A73F0A17-54CE-400C-8316-4A1925F681AA}" type="sibTrans" cxnId="{A1492493-81EB-477E-8F62-9E5EA8A4FF7F}">
      <dgm:prSet/>
      <dgm:spPr/>
      <dgm:t>
        <a:bodyPr/>
        <a:lstStyle/>
        <a:p>
          <a:endParaRPr lang="ru-RU"/>
        </a:p>
      </dgm:t>
    </dgm:pt>
    <dgm:pt modelId="{346F1D48-FB04-4E3F-AF9C-0BA2A54153B3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endParaRPr lang="ru-RU" sz="1400" dirty="0">
            <a:solidFill>
              <a:schemeClr val="tx1"/>
            </a:solidFill>
          </a:endParaRPr>
        </a:p>
      </dgm:t>
    </dgm:pt>
    <dgm:pt modelId="{0B28F677-8606-4251-BCF8-0B98F220A626}" type="parTrans" cxnId="{5C6B16E9-D397-4159-B134-BA20EBCDF0BD}">
      <dgm:prSet/>
      <dgm:spPr/>
      <dgm:t>
        <a:bodyPr/>
        <a:lstStyle/>
        <a:p>
          <a:endParaRPr lang="ru-RU"/>
        </a:p>
      </dgm:t>
    </dgm:pt>
    <dgm:pt modelId="{F2DFE268-B6DF-4EAC-BEFF-850293D27C45}" type="sibTrans" cxnId="{5C6B16E9-D397-4159-B134-BA20EBCDF0BD}">
      <dgm:prSet/>
      <dgm:spPr/>
      <dgm:t>
        <a:bodyPr/>
        <a:lstStyle/>
        <a:p>
          <a:endParaRPr lang="ru-RU"/>
        </a:p>
      </dgm:t>
    </dgm:pt>
    <dgm:pt modelId="{4E8E93C5-3D3D-4D06-8334-02B37428A16C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в бухгалтерском (бюджетном) учете</a:t>
          </a:r>
          <a:endParaRPr lang="ru-RU" sz="1800" dirty="0"/>
        </a:p>
      </dgm:t>
    </dgm:pt>
    <dgm:pt modelId="{C74E248D-4B99-4404-B875-EBC9D635323B}" type="parTrans" cxnId="{CCB2DEB5-F298-44E4-935E-E21E5A538584}">
      <dgm:prSet/>
      <dgm:spPr/>
      <dgm:t>
        <a:bodyPr/>
        <a:lstStyle/>
        <a:p>
          <a:endParaRPr lang="ru-RU"/>
        </a:p>
      </dgm:t>
    </dgm:pt>
    <dgm:pt modelId="{A39ECE36-9327-4DFC-9321-29107AAFAB94}" type="sibTrans" cxnId="{CCB2DEB5-F298-44E4-935E-E21E5A538584}">
      <dgm:prSet/>
      <dgm:spPr/>
      <dgm:t>
        <a:bodyPr/>
        <a:lstStyle/>
        <a:p>
          <a:endParaRPr lang="ru-RU"/>
        </a:p>
      </dgm:t>
    </dgm:pt>
    <dgm:pt modelId="{BAE02614-D38F-4E85-938E-F5ACCFF79A72}">
      <dgm:prSet phldrT="[Текст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 бухгалтерской (финансовой) отчетности</a:t>
          </a:r>
          <a:endParaRPr lang="ru-RU" sz="1800" dirty="0"/>
        </a:p>
      </dgm:t>
    </dgm:pt>
    <dgm:pt modelId="{D87A1FF9-2407-4C69-A99C-DC9DC0B753B4}" type="parTrans" cxnId="{A5C3D7AE-63AC-4108-B64F-BBAFD1D47F0C}">
      <dgm:prSet/>
      <dgm:spPr/>
      <dgm:t>
        <a:bodyPr/>
        <a:lstStyle/>
        <a:p>
          <a:endParaRPr lang="ru-RU"/>
        </a:p>
      </dgm:t>
    </dgm:pt>
    <dgm:pt modelId="{70224056-2F90-47F3-AD8B-AEB8BA0F3E15}" type="sibTrans" cxnId="{A5C3D7AE-63AC-4108-B64F-BBAFD1D47F0C}">
      <dgm:prSet/>
      <dgm:spPr/>
      <dgm:t>
        <a:bodyPr/>
        <a:lstStyle/>
        <a:p>
          <a:endParaRPr lang="ru-RU"/>
        </a:p>
      </dgm:t>
    </dgm:pt>
    <dgm:pt modelId="{2FB3B1FA-8FC1-40AB-87F8-C5E1E6F1116E}" type="pres">
      <dgm:prSet presAssocID="{3636141F-74E0-4C2E-9FE2-862A380889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D0E11B-0BB7-43A9-BFDB-2932B4E6D2C6}" type="pres">
      <dgm:prSet presAssocID="{3636141F-74E0-4C2E-9FE2-862A380889ED}" presName="tSp" presStyleCnt="0"/>
      <dgm:spPr/>
    </dgm:pt>
    <dgm:pt modelId="{C05900C4-0373-4616-8158-6F8AC9D5CDAD}" type="pres">
      <dgm:prSet presAssocID="{3636141F-74E0-4C2E-9FE2-862A380889ED}" presName="bSp" presStyleCnt="0"/>
      <dgm:spPr/>
    </dgm:pt>
    <dgm:pt modelId="{68D90EF6-7DAA-4F11-9B1A-4D64EDCEA003}" type="pres">
      <dgm:prSet presAssocID="{3636141F-74E0-4C2E-9FE2-862A380889ED}" presName="process" presStyleCnt="0"/>
      <dgm:spPr/>
    </dgm:pt>
    <dgm:pt modelId="{27858020-EF9C-4EC8-BAC9-751A57DA44DB}" type="pres">
      <dgm:prSet presAssocID="{0500F4B1-713E-4C4B-B3A3-6D917CF80DB6}" presName="composite1" presStyleCnt="0"/>
      <dgm:spPr/>
    </dgm:pt>
    <dgm:pt modelId="{F4F66DDB-E8F4-41E9-B428-FE914528B491}" type="pres">
      <dgm:prSet presAssocID="{0500F4B1-713E-4C4B-B3A3-6D917CF80DB6}" presName="dummyNode1" presStyleLbl="node1" presStyleIdx="0" presStyleCnt="3"/>
      <dgm:spPr/>
    </dgm:pt>
    <dgm:pt modelId="{32464106-F877-4A6E-9574-9468F5BF8117}" type="pres">
      <dgm:prSet presAssocID="{0500F4B1-713E-4C4B-B3A3-6D917CF80DB6}" presName="childNode1" presStyleLbl="bgAcc1" presStyleIdx="0" presStyleCnt="3" custScaleY="78866" custLinFactNeighborX="6780" custLinFactNeighborY="-230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D568C-5562-4287-8344-7B625014A0FC}" type="pres">
      <dgm:prSet presAssocID="{0500F4B1-713E-4C4B-B3A3-6D917CF80DB6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F9F816-B5E7-49E2-B179-8589DE4CF8F7}" type="pres">
      <dgm:prSet presAssocID="{0500F4B1-713E-4C4B-B3A3-6D917CF80DB6}" presName="parentNode1" presStyleLbl="node1" presStyleIdx="0" presStyleCnt="3" custLinFactNeighborX="4000" custLinFactNeighborY="-373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7F292-3B67-4AB5-A31A-639686D49F7D}" type="pres">
      <dgm:prSet presAssocID="{0500F4B1-713E-4C4B-B3A3-6D917CF80DB6}" presName="connSite1" presStyleCnt="0"/>
      <dgm:spPr/>
    </dgm:pt>
    <dgm:pt modelId="{9AAA6665-C859-44E2-B27D-3CE20C9D92BF}" type="pres">
      <dgm:prSet presAssocID="{5852F48D-CF3D-4019-886A-081DA9A140DF}" presName="Name9" presStyleLbl="sibTrans2D1" presStyleIdx="0" presStyleCnt="2" custLinFactNeighborX="-36969" custLinFactNeighborY="287"/>
      <dgm:spPr/>
      <dgm:t>
        <a:bodyPr/>
        <a:lstStyle/>
        <a:p>
          <a:endParaRPr lang="ru-RU"/>
        </a:p>
      </dgm:t>
    </dgm:pt>
    <dgm:pt modelId="{E8108ED0-3833-4DC3-AEE9-EA79E19C517A}" type="pres">
      <dgm:prSet presAssocID="{6F9B3A90-AC3B-4548-B820-25013DFCEFD8}" presName="composite2" presStyleCnt="0"/>
      <dgm:spPr/>
    </dgm:pt>
    <dgm:pt modelId="{0DDED2B5-A7FF-47FF-8B7D-47F4BD4E36DB}" type="pres">
      <dgm:prSet presAssocID="{6F9B3A90-AC3B-4548-B820-25013DFCEFD8}" presName="dummyNode2" presStyleLbl="node1" presStyleIdx="0" presStyleCnt="3"/>
      <dgm:spPr/>
    </dgm:pt>
    <dgm:pt modelId="{DCEBA308-CFD5-4E44-AEF5-37B2E23C6FE8}" type="pres">
      <dgm:prSet presAssocID="{6F9B3A90-AC3B-4548-B820-25013DFCEFD8}" presName="childNode2" presStyleLbl="bgAcc1" presStyleIdx="1" presStyleCnt="3" custScaleX="130686" custScaleY="280314" custLinFactNeighborX="1598" custLinFactNeighborY="-8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3A019-1280-4922-8022-403F76CE2025}" type="pres">
      <dgm:prSet presAssocID="{6F9B3A90-AC3B-4548-B820-25013DFCEFD8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F45FA-267F-427A-9B12-229D52D1D6FF}" type="pres">
      <dgm:prSet presAssocID="{6F9B3A90-AC3B-4548-B820-25013DFCEFD8}" presName="parentNode2" presStyleLbl="node1" presStyleIdx="1" presStyleCnt="3" custScaleY="101256" custLinFactY="-17537" custLinFactNeighborX="-671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9AA91-41C2-413D-BA3B-ACC89901508E}" type="pres">
      <dgm:prSet presAssocID="{6F9B3A90-AC3B-4548-B820-25013DFCEFD8}" presName="connSite2" presStyleCnt="0"/>
      <dgm:spPr/>
    </dgm:pt>
    <dgm:pt modelId="{B59F8D2A-485F-4C73-844E-D501E2CE65CA}" type="pres">
      <dgm:prSet presAssocID="{669A4AEB-9920-4E16-AC67-BF92BDBFC6C2}" presName="Name18" presStyleLbl="sibTrans2D1" presStyleIdx="1" presStyleCnt="2" custScaleX="82182" custScaleY="92144" custLinFactNeighborX="32589" custLinFactNeighborY="-11302"/>
      <dgm:spPr/>
      <dgm:t>
        <a:bodyPr/>
        <a:lstStyle/>
        <a:p>
          <a:endParaRPr lang="ru-RU"/>
        </a:p>
      </dgm:t>
    </dgm:pt>
    <dgm:pt modelId="{D77E3549-ACBE-44BB-85F6-275FF1BEC232}" type="pres">
      <dgm:prSet presAssocID="{6B356537-51A4-4B4A-AEF4-8AE66E6169C5}" presName="composite1" presStyleCnt="0"/>
      <dgm:spPr/>
    </dgm:pt>
    <dgm:pt modelId="{13F4FECB-566F-45D9-8857-925656172136}" type="pres">
      <dgm:prSet presAssocID="{6B356537-51A4-4B4A-AEF4-8AE66E6169C5}" presName="dummyNode1" presStyleLbl="node1" presStyleIdx="1" presStyleCnt="3"/>
      <dgm:spPr/>
    </dgm:pt>
    <dgm:pt modelId="{688ED6CA-B1FD-401D-99FD-123E13E110DB}" type="pres">
      <dgm:prSet presAssocID="{6B356537-51A4-4B4A-AEF4-8AE66E6169C5}" presName="childNode1" presStyleLbl="bgAcc1" presStyleIdx="2" presStyleCnt="3" custScaleX="118176" custScaleY="186352" custLinFactNeighborX="-5773" custLinFactNeighborY="35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46265-30EC-42AE-9279-BB7913F252BC}" type="pres">
      <dgm:prSet presAssocID="{6B356537-51A4-4B4A-AEF4-8AE66E6169C5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B39B4-7D1D-43FC-83C6-CA6BB2E5669A}" type="pres">
      <dgm:prSet presAssocID="{6B356537-51A4-4B4A-AEF4-8AE66E6169C5}" presName="parentNode1" presStyleLbl="node1" presStyleIdx="2" presStyleCnt="3" custLinFactY="99681" custLinFactNeighborX="-6165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A223B-DFB3-4BA8-8D71-87C676059CF8}" type="pres">
      <dgm:prSet presAssocID="{6B356537-51A4-4B4A-AEF4-8AE66E6169C5}" presName="connSite1" presStyleCnt="0"/>
      <dgm:spPr/>
    </dgm:pt>
  </dgm:ptLst>
  <dgm:cxnLst>
    <dgm:cxn modelId="{BC814D1C-AB19-4C7B-BAF1-E92E49D7102A}" type="presOf" srcId="{BAE02614-D38F-4E85-938E-F5ACCFF79A72}" destId="{688ED6CA-B1FD-401D-99FD-123E13E110DB}" srcOrd="0" destOrd="2" presId="urn:microsoft.com/office/officeart/2005/8/layout/hProcess4"/>
    <dgm:cxn modelId="{27976650-28EB-4593-91B1-D9B4B21C102E}" srcId="{6B356537-51A4-4B4A-AEF4-8AE66E6169C5}" destId="{2ABB5684-45E6-414E-AFA1-DD404BE92588}" srcOrd="0" destOrd="0" parTransId="{4F2E8678-5765-4A63-9DCD-53A65969BCFA}" sibTransId="{9083EB77-EBFE-470B-B4F5-41A08F89EBCB}"/>
    <dgm:cxn modelId="{EDA10DCD-10DD-41DB-A2AC-43B35B6E9D6E}" type="presOf" srcId="{4E8E93C5-3D3D-4D06-8334-02B37428A16C}" destId="{688ED6CA-B1FD-401D-99FD-123E13E110DB}" srcOrd="0" destOrd="1" presId="urn:microsoft.com/office/officeart/2005/8/layout/hProcess4"/>
    <dgm:cxn modelId="{CCB2DEB5-F298-44E4-935E-E21E5A538584}" srcId="{6B356537-51A4-4B4A-AEF4-8AE66E6169C5}" destId="{4E8E93C5-3D3D-4D06-8334-02B37428A16C}" srcOrd="1" destOrd="0" parTransId="{C74E248D-4B99-4404-B875-EBC9D635323B}" sibTransId="{A39ECE36-9327-4DFC-9321-29107AAFAB94}"/>
    <dgm:cxn modelId="{E71B6F50-06B9-400D-A1B4-F93DB217CB64}" type="presOf" srcId="{E9186CF6-CD2B-4121-B204-3836C12DD37A}" destId="{0573A019-1280-4922-8022-403F76CE2025}" srcOrd="1" destOrd="3" presId="urn:microsoft.com/office/officeart/2005/8/layout/hProcess4"/>
    <dgm:cxn modelId="{BD678C32-E868-431E-AF6C-0354735A41CA}" type="presOf" srcId="{BAE02614-D38F-4E85-938E-F5ACCFF79A72}" destId="{9A346265-30EC-42AE-9279-BB7913F252BC}" srcOrd="1" destOrd="2" presId="urn:microsoft.com/office/officeart/2005/8/layout/hProcess4"/>
    <dgm:cxn modelId="{0D633797-F330-474F-8087-A6583F2FE0D1}" type="presOf" srcId="{2ABB5684-45E6-414E-AFA1-DD404BE92588}" destId="{9A346265-30EC-42AE-9279-BB7913F252BC}" srcOrd="1" destOrd="0" presId="urn:microsoft.com/office/officeart/2005/8/layout/hProcess4"/>
    <dgm:cxn modelId="{77FCCCCA-855E-4819-B4B3-559355B43C9F}" srcId="{6F9B3A90-AC3B-4548-B820-25013DFCEFD8}" destId="{B9B6E1AE-CBCB-4AFB-AFDE-A658AD1EAC36}" srcOrd="1" destOrd="0" parTransId="{721A1364-8245-4130-AC99-73AD0BBBAF49}" sibTransId="{1A5AE228-27C4-41A2-9E78-0C1961FEFB83}"/>
    <dgm:cxn modelId="{5C6B16E9-D397-4159-B134-BA20EBCDF0BD}" srcId="{0500F4B1-713E-4C4B-B3A3-6D917CF80DB6}" destId="{346F1D48-FB04-4E3F-AF9C-0BA2A54153B3}" srcOrd="1" destOrd="0" parTransId="{0B28F677-8606-4251-BCF8-0B98F220A626}" sibTransId="{F2DFE268-B6DF-4EAC-BEFF-850293D27C45}"/>
    <dgm:cxn modelId="{2B79552B-444E-4E0C-B33B-3CFB6847F64B}" type="presOf" srcId="{BC62B5E7-FB4C-45AC-A3E4-A694E46BCFE3}" destId="{DCEBA308-CFD5-4E44-AEF5-37B2E23C6FE8}" srcOrd="0" destOrd="0" presId="urn:microsoft.com/office/officeart/2005/8/layout/hProcess4"/>
    <dgm:cxn modelId="{FB0DA7B9-A829-446B-85D3-16E695527306}" type="presOf" srcId="{2C11C72A-61AE-4344-B1EB-D36548C004BF}" destId="{160D568C-5562-4287-8344-7B625014A0FC}" srcOrd="1" destOrd="0" presId="urn:microsoft.com/office/officeart/2005/8/layout/hProcess4"/>
    <dgm:cxn modelId="{B8E82FC7-6C62-48C9-882E-5A5B98E249CD}" srcId="{6F9B3A90-AC3B-4548-B820-25013DFCEFD8}" destId="{E9186CF6-CD2B-4121-B204-3836C12DD37A}" srcOrd="3" destOrd="0" parTransId="{B4EC5A1B-0176-45C6-8C8E-771B4AA7A841}" sibTransId="{13A46A98-DC50-4BF4-8B8A-A5D5CFBC4266}"/>
    <dgm:cxn modelId="{AD62506D-9B28-4234-AF55-9E4DBCB6F719}" srcId="{3636141F-74E0-4C2E-9FE2-862A380889ED}" destId="{0500F4B1-713E-4C4B-B3A3-6D917CF80DB6}" srcOrd="0" destOrd="0" parTransId="{DE63B907-CFA0-4AAE-B7FD-6A319AC85FA4}" sibTransId="{5852F48D-CF3D-4019-886A-081DA9A140DF}"/>
    <dgm:cxn modelId="{3DF542A5-6A42-4088-8EDF-1BF8ED979E6D}" type="presOf" srcId="{BC62B5E7-FB4C-45AC-A3E4-A694E46BCFE3}" destId="{0573A019-1280-4922-8022-403F76CE2025}" srcOrd="1" destOrd="0" presId="urn:microsoft.com/office/officeart/2005/8/layout/hProcess4"/>
    <dgm:cxn modelId="{5D84BDF6-A1AF-4AA4-9A88-6D7F24AC545D}" type="presOf" srcId="{B9B6E1AE-CBCB-4AFB-AFDE-A658AD1EAC36}" destId="{DCEBA308-CFD5-4E44-AEF5-37B2E23C6FE8}" srcOrd="0" destOrd="1" presId="urn:microsoft.com/office/officeart/2005/8/layout/hProcess4"/>
    <dgm:cxn modelId="{A1492493-81EB-477E-8F62-9E5EA8A4FF7F}" srcId="{6F9B3A90-AC3B-4548-B820-25013DFCEFD8}" destId="{1288CB12-E2BD-4E02-A9A2-B32CA87A9176}" srcOrd="2" destOrd="0" parTransId="{E978A34F-E5C4-4399-91B2-8AE97FB5EFE3}" sibTransId="{A73F0A17-54CE-400C-8316-4A1925F681AA}"/>
    <dgm:cxn modelId="{3F6EF61C-EDB4-40C0-8E70-8993E50E132F}" type="presOf" srcId="{669A4AEB-9920-4E16-AC67-BF92BDBFC6C2}" destId="{B59F8D2A-485F-4C73-844E-D501E2CE65CA}" srcOrd="0" destOrd="0" presId="urn:microsoft.com/office/officeart/2005/8/layout/hProcess4"/>
    <dgm:cxn modelId="{265CB619-F41B-4E89-B990-658F0E1B9D15}" type="presOf" srcId="{6F9B3A90-AC3B-4548-B820-25013DFCEFD8}" destId="{54FF45FA-267F-427A-9B12-229D52D1D6FF}" srcOrd="0" destOrd="0" presId="urn:microsoft.com/office/officeart/2005/8/layout/hProcess4"/>
    <dgm:cxn modelId="{5B577885-FD06-4D75-B6FF-6D393B7943D0}" srcId="{3636141F-74E0-4C2E-9FE2-862A380889ED}" destId="{6B356537-51A4-4B4A-AEF4-8AE66E6169C5}" srcOrd="2" destOrd="0" parTransId="{34D0F170-9933-4262-B3E3-1FCD21A70656}" sibTransId="{78CC3892-04CF-46C2-B337-335696AD892E}"/>
    <dgm:cxn modelId="{274A4EA8-D64D-4165-A2B1-00F405746A3D}" srcId="{3636141F-74E0-4C2E-9FE2-862A380889ED}" destId="{6F9B3A90-AC3B-4548-B820-25013DFCEFD8}" srcOrd="1" destOrd="0" parTransId="{F18CB2E9-A19C-4216-824C-E16492B09295}" sibTransId="{669A4AEB-9920-4E16-AC67-BF92BDBFC6C2}"/>
    <dgm:cxn modelId="{C503A765-46A2-4B77-B02D-D02EEF53CBD6}" type="presOf" srcId="{2C11C72A-61AE-4344-B1EB-D36548C004BF}" destId="{32464106-F877-4A6E-9574-9468F5BF8117}" srcOrd="0" destOrd="0" presId="urn:microsoft.com/office/officeart/2005/8/layout/hProcess4"/>
    <dgm:cxn modelId="{D6ACAE0F-08B7-4835-B1EB-BC00A06335D7}" type="presOf" srcId="{346F1D48-FB04-4E3F-AF9C-0BA2A54153B3}" destId="{160D568C-5562-4287-8344-7B625014A0FC}" srcOrd="1" destOrd="1" presId="urn:microsoft.com/office/officeart/2005/8/layout/hProcess4"/>
    <dgm:cxn modelId="{DD7158DB-EB22-4C94-B270-B047B647E623}" type="presOf" srcId="{1288CB12-E2BD-4E02-A9A2-B32CA87A9176}" destId="{0573A019-1280-4922-8022-403F76CE2025}" srcOrd="1" destOrd="2" presId="urn:microsoft.com/office/officeart/2005/8/layout/hProcess4"/>
    <dgm:cxn modelId="{A5C3D7AE-63AC-4108-B64F-BBAFD1D47F0C}" srcId="{6B356537-51A4-4B4A-AEF4-8AE66E6169C5}" destId="{BAE02614-D38F-4E85-938E-F5ACCFF79A72}" srcOrd="2" destOrd="0" parTransId="{D87A1FF9-2407-4C69-A99C-DC9DC0B753B4}" sibTransId="{70224056-2F90-47F3-AD8B-AEB8BA0F3E15}"/>
    <dgm:cxn modelId="{BF16E669-FA62-44EE-ABA8-14C6E347FF31}" type="presOf" srcId="{5852F48D-CF3D-4019-886A-081DA9A140DF}" destId="{9AAA6665-C859-44E2-B27D-3CE20C9D92BF}" srcOrd="0" destOrd="0" presId="urn:microsoft.com/office/officeart/2005/8/layout/hProcess4"/>
    <dgm:cxn modelId="{88B52570-F36E-4586-ABBA-F783CAC020FF}" type="presOf" srcId="{E9186CF6-CD2B-4121-B204-3836C12DD37A}" destId="{DCEBA308-CFD5-4E44-AEF5-37B2E23C6FE8}" srcOrd="0" destOrd="3" presId="urn:microsoft.com/office/officeart/2005/8/layout/hProcess4"/>
    <dgm:cxn modelId="{1F41C17F-AB5C-45DB-8B38-BB01183EADDE}" type="presOf" srcId="{0500F4B1-713E-4C4B-B3A3-6D917CF80DB6}" destId="{23F9F816-B5E7-49E2-B179-8589DE4CF8F7}" srcOrd="0" destOrd="0" presId="urn:microsoft.com/office/officeart/2005/8/layout/hProcess4"/>
    <dgm:cxn modelId="{5C4BEB0A-8C4E-49DB-943D-6AD3AC4EC148}" type="presOf" srcId="{4E8E93C5-3D3D-4D06-8334-02B37428A16C}" destId="{9A346265-30EC-42AE-9279-BB7913F252BC}" srcOrd="1" destOrd="1" presId="urn:microsoft.com/office/officeart/2005/8/layout/hProcess4"/>
    <dgm:cxn modelId="{7F67BE2D-DB7A-4FFD-BBCF-9B6935927718}" type="presOf" srcId="{1288CB12-E2BD-4E02-A9A2-B32CA87A9176}" destId="{DCEBA308-CFD5-4E44-AEF5-37B2E23C6FE8}" srcOrd="0" destOrd="2" presId="urn:microsoft.com/office/officeart/2005/8/layout/hProcess4"/>
    <dgm:cxn modelId="{7BFF5784-980F-4B7C-A607-130016C289FE}" srcId="{0500F4B1-713E-4C4B-B3A3-6D917CF80DB6}" destId="{2C11C72A-61AE-4344-B1EB-D36548C004BF}" srcOrd="0" destOrd="0" parTransId="{488FAEAA-0695-4DCD-8BFA-0EC427E725E5}" sibTransId="{537150E3-63EE-4D99-B73E-1808C23B5B36}"/>
    <dgm:cxn modelId="{D66161E2-D30D-4F5B-855C-83FBAAABDDFC}" srcId="{6F9B3A90-AC3B-4548-B820-25013DFCEFD8}" destId="{BC62B5E7-FB4C-45AC-A3E4-A694E46BCFE3}" srcOrd="0" destOrd="0" parTransId="{462CF113-493A-41A0-9216-E928229F4302}" sibTransId="{5DDC2924-0224-4A46-AAB6-65DF358E4B79}"/>
    <dgm:cxn modelId="{FFBBF8F6-1C95-49C4-A45D-E28586F52BF5}" type="presOf" srcId="{B9B6E1AE-CBCB-4AFB-AFDE-A658AD1EAC36}" destId="{0573A019-1280-4922-8022-403F76CE2025}" srcOrd="1" destOrd="1" presId="urn:microsoft.com/office/officeart/2005/8/layout/hProcess4"/>
    <dgm:cxn modelId="{466E4D21-8FD5-4E25-8895-FC3A3EE54705}" type="presOf" srcId="{2ABB5684-45E6-414E-AFA1-DD404BE92588}" destId="{688ED6CA-B1FD-401D-99FD-123E13E110DB}" srcOrd="0" destOrd="0" presId="urn:microsoft.com/office/officeart/2005/8/layout/hProcess4"/>
    <dgm:cxn modelId="{05D09C2D-F29A-4457-B881-7D0AC8BA5095}" type="presOf" srcId="{346F1D48-FB04-4E3F-AF9C-0BA2A54153B3}" destId="{32464106-F877-4A6E-9574-9468F5BF8117}" srcOrd="0" destOrd="1" presId="urn:microsoft.com/office/officeart/2005/8/layout/hProcess4"/>
    <dgm:cxn modelId="{90508258-F061-4C57-ADCC-876C391D7777}" type="presOf" srcId="{6B356537-51A4-4B4A-AEF4-8AE66E6169C5}" destId="{CAAB39B4-7D1D-43FC-83C6-CA6BB2E5669A}" srcOrd="0" destOrd="0" presId="urn:microsoft.com/office/officeart/2005/8/layout/hProcess4"/>
    <dgm:cxn modelId="{F2F992A7-B818-4DE7-8D29-ED18EEEFA93B}" type="presOf" srcId="{3636141F-74E0-4C2E-9FE2-862A380889ED}" destId="{2FB3B1FA-8FC1-40AB-87F8-C5E1E6F1116E}" srcOrd="0" destOrd="0" presId="urn:microsoft.com/office/officeart/2005/8/layout/hProcess4"/>
    <dgm:cxn modelId="{BAF820A6-A6A1-4C11-A798-22EE3362F4B7}" type="presParOf" srcId="{2FB3B1FA-8FC1-40AB-87F8-C5E1E6F1116E}" destId="{28D0E11B-0BB7-43A9-BFDB-2932B4E6D2C6}" srcOrd="0" destOrd="0" presId="urn:microsoft.com/office/officeart/2005/8/layout/hProcess4"/>
    <dgm:cxn modelId="{0114E28F-A8A7-404D-A394-EAEBB0E37959}" type="presParOf" srcId="{2FB3B1FA-8FC1-40AB-87F8-C5E1E6F1116E}" destId="{C05900C4-0373-4616-8158-6F8AC9D5CDAD}" srcOrd="1" destOrd="0" presId="urn:microsoft.com/office/officeart/2005/8/layout/hProcess4"/>
    <dgm:cxn modelId="{0109D77D-366A-47CC-8546-46A566B29B03}" type="presParOf" srcId="{2FB3B1FA-8FC1-40AB-87F8-C5E1E6F1116E}" destId="{68D90EF6-7DAA-4F11-9B1A-4D64EDCEA003}" srcOrd="2" destOrd="0" presId="urn:microsoft.com/office/officeart/2005/8/layout/hProcess4"/>
    <dgm:cxn modelId="{01E13D10-59DA-4C08-8E15-290C50AA294D}" type="presParOf" srcId="{68D90EF6-7DAA-4F11-9B1A-4D64EDCEA003}" destId="{27858020-EF9C-4EC8-BAC9-751A57DA44DB}" srcOrd="0" destOrd="0" presId="urn:microsoft.com/office/officeart/2005/8/layout/hProcess4"/>
    <dgm:cxn modelId="{0024EEAB-8671-43CF-B9D7-C5509613F462}" type="presParOf" srcId="{27858020-EF9C-4EC8-BAC9-751A57DA44DB}" destId="{F4F66DDB-E8F4-41E9-B428-FE914528B491}" srcOrd="0" destOrd="0" presId="urn:microsoft.com/office/officeart/2005/8/layout/hProcess4"/>
    <dgm:cxn modelId="{E033E0DE-3F33-4DC2-AA3E-81F7189905CC}" type="presParOf" srcId="{27858020-EF9C-4EC8-BAC9-751A57DA44DB}" destId="{32464106-F877-4A6E-9574-9468F5BF8117}" srcOrd="1" destOrd="0" presId="urn:microsoft.com/office/officeart/2005/8/layout/hProcess4"/>
    <dgm:cxn modelId="{55976630-9067-46F8-A1D2-03C87E5342EF}" type="presParOf" srcId="{27858020-EF9C-4EC8-BAC9-751A57DA44DB}" destId="{160D568C-5562-4287-8344-7B625014A0FC}" srcOrd="2" destOrd="0" presId="urn:microsoft.com/office/officeart/2005/8/layout/hProcess4"/>
    <dgm:cxn modelId="{338FC082-56F4-4945-97FB-58A35CD85DB1}" type="presParOf" srcId="{27858020-EF9C-4EC8-BAC9-751A57DA44DB}" destId="{23F9F816-B5E7-49E2-B179-8589DE4CF8F7}" srcOrd="3" destOrd="0" presId="urn:microsoft.com/office/officeart/2005/8/layout/hProcess4"/>
    <dgm:cxn modelId="{18BAB349-40BE-4197-9D9E-E45851D2C3C1}" type="presParOf" srcId="{27858020-EF9C-4EC8-BAC9-751A57DA44DB}" destId="{F8A7F292-3B67-4AB5-A31A-639686D49F7D}" srcOrd="4" destOrd="0" presId="urn:microsoft.com/office/officeart/2005/8/layout/hProcess4"/>
    <dgm:cxn modelId="{DE2BFA35-CA7C-4885-8F9C-26DD11A3B975}" type="presParOf" srcId="{68D90EF6-7DAA-4F11-9B1A-4D64EDCEA003}" destId="{9AAA6665-C859-44E2-B27D-3CE20C9D92BF}" srcOrd="1" destOrd="0" presId="urn:microsoft.com/office/officeart/2005/8/layout/hProcess4"/>
    <dgm:cxn modelId="{3467CDF1-9075-4718-96C1-16DD0FF6170A}" type="presParOf" srcId="{68D90EF6-7DAA-4F11-9B1A-4D64EDCEA003}" destId="{E8108ED0-3833-4DC3-AEE9-EA79E19C517A}" srcOrd="2" destOrd="0" presId="urn:microsoft.com/office/officeart/2005/8/layout/hProcess4"/>
    <dgm:cxn modelId="{A5AF06FC-C775-45F3-9C52-631CA7A8F4E0}" type="presParOf" srcId="{E8108ED0-3833-4DC3-AEE9-EA79E19C517A}" destId="{0DDED2B5-A7FF-47FF-8B7D-47F4BD4E36DB}" srcOrd="0" destOrd="0" presId="urn:microsoft.com/office/officeart/2005/8/layout/hProcess4"/>
    <dgm:cxn modelId="{308B4BEE-B9D3-4974-A50B-4951F69101E1}" type="presParOf" srcId="{E8108ED0-3833-4DC3-AEE9-EA79E19C517A}" destId="{DCEBA308-CFD5-4E44-AEF5-37B2E23C6FE8}" srcOrd="1" destOrd="0" presId="urn:microsoft.com/office/officeart/2005/8/layout/hProcess4"/>
    <dgm:cxn modelId="{9076EF60-7A83-4E97-AEC2-3BC2599C168D}" type="presParOf" srcId="{E8108ED0-3833-4DC3-AEE9-EA79E19C517A}" destId="{0573A019-1280-4922-8022-403F76CE2025}" srcOrd="2" destOrd="0" presId="urn:microsoft.com/office/officeart/2005/8/layout/hProcess4"/>
    <dgm:cxn modelId="{16E848CE-2B59-4C3B-9EB2-D1EE4EBA2940}" type="presParOf" srcId="{E8108ED0-3833-4DC3-AEE9-EA79E19C517A}" destId="{54FF45FA-267F-427A-9B12-229D52D1D6FF}" srcOrd="3" destOrd="0" presId="urn:microsoft.com/office/officeart/2005/8/layout/hProcess4"/>
    <dgm:cxn modelId="{DD3BDAD4-4CA0-4390-83CB-9578DDDDBB67}" type="presParOf" srcId="{E8108ED0-3833-4DC3-AEE9-EA79E19C517A}" destId="{8959AA91-41C2-413D-BA3B-ACC89901508E}" srcOrd="4" destOrd="0" presId="urn:microsoft.com/office/officeart/2005/8/layout/hProcess4"/>
    <dgm:cxn modelId="{5596D915-8E4A-404A-B804-C45CEBC1572E}" type="presParOf" srcId="{68D90EF6-7DAA-4F11-9B1A-4D64EDCEA003}" destId="{B59F8D2A-485F-4C73-844E-D501E2CE65CA}" srcOrd="3" destOrd="0" presId="urn:microsoft.com/office/officeart/2005/8/layout/hProcess4"/>
    <dgm:cxn modelId="{D4F64B9E-A5AF-4425-A2E0-31AC7966CF3D}" type="presParOf" srcId="{68D90EF6-7DAA-4F11-9B1A-4D64EDCEA003}" destId="{D77E3549-ACBE-44BB-85F6-275FF1BEC232}" srcOrd="4" destOrd="0" presId="urn:microsoft.com/office/officeart/2005/8/layout/hProcess4"/>
    <dgm:cxn modelId="{3F022821-85AF-474F-9854-5B1F5B37F373}" type="presParOf" srcId="{D77E3549-ACBE-44BB-85F6-275FF1BEC232}" destId="{13F4FECB-566F-45D9-8857-925656172136}" srcOrd="0" destOrd="0" presId="urn:microsoft.com/office/officeart/2005/8/layout/hProcess4"/>
    <dgm:cxn modelId="{C859C12D-0CBB-4CF4-8653-F6EE77D78575}" type="presParOf" srcId="{D77E3549-ACBE-44BB-85F6-275FF1BEC232}" destId="{688ED6CA-B1FD-401D-99FD-123E13E110DB}" srcOrd="1" destOrd="0" presId="urn:microsoft.com/office/officeart/2005/8/layout/hProcess4"/>
    <dgm:cxn modelId="{DF4839A8-F50B-4BE5-996E-070DF57251CC}" type="presParOf" srcId="{D77E3549-ACBE-44BB-85F6-275FF1BEC232}" destId="{9A346265-30EC-42AE-9279-BB7913F252BC}" srcOrd="2" destOrd="0" presId="urn:microsoft.com/office/officeart/2005/8/layout/hProcess4"/>
    <dgm:cxn modelId="{E6DCD7D2-B20A-43DE-803D-59BD17BB2331}" type="presParOf" srcId="{D77E3549-ACBE-44BB-85F6-275FF1BEC232}" destId="{CAAB39B4-7D1D-43FC-83C6-CA6BB2E5669A}" srcOrd="3" destOrd="0" presId="urn:microsoft.com/office/officeart/2005/8/layout/hProcess4"/>
    <dgm:cxn modelId="{561D32CB-1C90-42C2-A404-9CC0FA633972}" type="presParOf" srcId="{D77E3549-ACBE-44BB-85F6-275FF1BEC232}" destId="{AB6A223B-DFB3-4BA8-8D71-87C676059CF8}" srcOrd="4" destOrd="0" presId="urn:microsoft.com/office/officeart/2005/8/layout/hProcess4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7DF47-F3D1-C647-B85C-4413379AC944}">
      <dsp:nvSpPr>
        <dsp:cNvPr id="0" name=""/>
        <dsp:cNvSpPr/>
      </dsp:nvSpPr>
      <dsp:spPr>
        <a:xfrm>
          <a:off x="3730408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779"/>
              </a:lnTo>
              <a:lnTo>
                <a:pt x="1713684" y="555779"/>
              </a:lnTo>
              <a:lnTo>
                <a:pt x="1713684" y="815558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7822CDC5-B291-D74F-92E6-5E57B7A8B800}">
      <dsp:nvSpPr>
        <dsp:cNvPr id="0" name=""/>
        <dsp:cNvSpPr/>
      </dsp:nvSpPr>
      <dsp:spPr>
        <a:xfrm>
          <a:off x="2016724" y="1781020"/>
          <a:ext cx="1713684" cy="815558"/>
        </a:xfrm>
        <a:custGeom>
          <a:avLst/>
          <a:gdLst/>
          <a:ahLst/>
          <a:cxnLst/>
          <a:rect l="0" t="0" r="0" b="0"/>
          <a:pathLst>
            <a:path>
              <a:moveTo>
                <a:pt x="1713684" y="0"/>
              </a:moveTo>
              <a:lnTo>
                <a:pt x="1713684" y="555779"/>
              </a:lnTo>
              <a:lnTo>
                <a:pt x="0" y="555779"/>
              </a:lnTo>
              <a:lnTo>
                <a:pt x="0" y="815558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9BC40185-8F6D-F649-A48F-2313B8400FFA}">
      <dsp:nvSpPr>
        <dsp:cNvPr id="0" name=""/>
        <dsp:cNvSpPr/>
      </dsp:nvSpPr>
      <dsp:spPr>
        <a:xfrm>
          <a:off x="2328303" y="346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023CFC-D2AB-D549-9519-363856CEB9DC}">
      <dsp:nvSpPr>
        <dsp:cNvPr id="0" name=""/>
        <dsp:cNvSpPr/>
      </dsp:nvSpPr>
      <dsp:spPr>
        <a:xfrm>
          <a:off x="2639882" y="296347"/>
          <a:ext cx="2804211" cy="1780673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>
              <a:latin typeface="Calibri"/>
              <a:ea typeface="+mn-ea"/>
              <a:cs typeface="+mn-cs"/>
            </a:rPr>
            <a:t>Активы и обязательства</a:t>
          </a:r>
          <a:endParaRPr lang="ru-RU" sz="2700" b="1" kern="1200" dirty="0">
            <a:latin typeface="Calibri"/>
            <a:ea typeface="+mn-ea"/>
            <a:cs typeface="+mn-cs"/>
          </a:endParaRPr>
        </a:p>
      </dsp:txBody>
      <dsp:txXfrm>
        <a:off x="2692036" y="348501"/>
        <a:ext cx="2699903" cy="1676365"/>
      </dsp:txXfrm>
    </dsp:sp>
    <dsp:sp modelId="{22900F30-CBDA-6344-B825-1B0A29FE2B5A}">
      <dsp:nvSpPr>
        <dsp:cNvPr id="0" name=""/>
        <dsp:cNvSpPr/>
      </dsp:nvSpPr>
      <dsp:spPr>
        <a:xfrm>
          <a:off x="61461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0B1CD2-5B64-1F46-B411-54DA53B3145C}">
      <dsp:nvSpPr>
        <dsp:cNvPr id="0" name=""/>
        <dsp:cNvSpPr/>
      </dsp:nvSpPr>
      <dsp:spPr>
        <a:xfrm>
          <a:off x="926197" y="2892579"/>
          <a:ext cx="2804211" cy="1780673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>
              <a:latin typeface="Calibri"/>
              <a:ea typeface="+mn-ea"/>
              <a:cs typeface="+mn-cs"/>
            </a:rPr>
            <a:t>Долгосрочные (внеоборотные)</a:t>
          </a:r>
          <a:endParaRPr lang="ru-RU" sz="2700" b="1" kern="1200" dirty="0">
            <a:latin typeface="Calibri"/>
            <a:ea typeface="+mn-ea"/>
            <a:cs typeface="+mn-cs"/>
          </a:endParaRPr>
        </a:p>
      </dsp:txBody>
      <dsp:txXfrm>
        <a:off x="978351" y="2944733"/>
        <a:ext cx="2699903" cy="1676365"/>
      </dsp:txXfrm>
    </dsp:sp>
    <dsp:sp modelId="{FB58F1B8-9938-844B-87BF-1BA431701F39}">
      <dsp:nvSpPr>
        <dsp:cNvPr id="0" name=""/>
        <dsp:cNvSpPr/>
      </dsp:nvSpPr>
      <dsp:spPr>
        <a:xfrm>
          <a:off x="4041988" y="2596578"/>
          <a:ext cx="2804211" cy="17806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B5DA233-788E-2847-86E1-6D96519136D3}">
      <dsp:nvSpPr>
        <dsp:cNvPr id="0" name=""/>
        <dsp:cNvSpPr/>
      </dsp:nvSpPr>
      <dsp:spPr>
        <a:xfrm>
          <a:off x="4353567" y="2892579"/>
          <a:ext cx="2804211" cy="1780673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tx2">
              <a:lumMod val="7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smtClean="0">
              <a:latin typeface="Calibri"/>
              <a:ea typeface="+mn-ea"/>
              <a:cs typeface="+mn-cs"/>
            </a:rPr>
            <a:t>Краткосрочные (оборотные)</a:t>
          </a:r>
          <a:endParaRPr lang="ru-RU" sz="2700" b="1" kern="1200" dirty="0">
            <a:latin typeface="Calibri"/>
            <a:ea typeface="+mn-ea"/>
            <a:cs typeface="+mn-cs"/>
          </a:endParaRPr>
        </a:p>
      </dsp:txBody>
      <dsp:txXfrm>
        <a:off x="4405721" y="2944733"/>
        <a:ext cx="2699903" cy="16763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7CC55-7FC2-404A-81C7-0D4C2D9D4354}">
      <dsp:nvSpPr>
        <dsp:cNvPr id="0" name=""/>
        <dsp:cNvSpPr/>
      </dsp:nvSpPr>
      <dsp:spPr>
        <a:xfrm>
          <a:off x="736503" y="2657822"/>
          <a:ext cx="499723" cy="1157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9861" y="0"/>
              </a:lnTo>
              <a:lnTo>
                <a:pt x="249861" y="1157992"/>
              </a:lnTo>
              <a:lnTo>
                <a:pt x="499723" y="1157992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54834" y="3205288"/>
        <a:ext cx="63060" cy="63060"/>
      </dsp:txXfrm>
    </dsp:sp>
    <dsp:sp modelId="{E334D279-BD3E-487E-B51D-262175CFDEFC}">
      <dsp:nvSpPr>
        <dsp:cNvPr id="0" name=""/>
        <dsp:cNvSpPr/>
      </dsp:nvSpPr>
      <dsp:spPr>
        <a:xfrm>
          <a:off x="736503" y="1840685"/>
          <a:ext cx="592780" cy="817137"/>
        </a:xfrm>
        <a:custGeom>
          <a:avLst/>
          <a:gdLst/>
          <a:ahLst/>
          <a:cxnLst/>
          <a:rect l="0" t="0" r="0" b="0"/>
          <a:pathLst>
            <a:path>
              <a:moveTo>
                <a:pt x="0" y="817137"/>
              </a:moveTo>
              <a:lnTo>
                <a:pt x="296390" y="817137"/>
              </a:lnTo>
              <a:lnTo>
                <a:pt x="296390" y="0"/>
              </a:lnTo>
              <a:lnTo>
                <a:pt x="592780" y="0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07655" y="2224016"/>
        <a:ext cx="50475" cy="50475"/>
      </dsp:txXfrm>
    </dsp:sp>
    <dsp:sp modelId="{E057EF1B-D0ED-43A0-B118-283F964B20E1}">
      <dsp:nvSpPr>
        <dsp:cNvPr id="0" name=""/>
        <dsp:cNvSpPr/>
      </dsp:nvSpPr>
      <dsp:spPr>
        <a:xfrm>
          <a:off x="736503" y="621457"/>
          <a:ext cx="420122" cy="2036364"/>
        </a:xfrm>
        <a:custGeom>
          <a:avLst/>
          <a:gdLst/>
          <a:ahLst/>
          <a:cxnLst/>
          <a:rect l="0" t="0" r="0" b="0"/>
          <a:pathLst>
            <a:path>
              <a:moveTo>
                <a:pt x="0" y="2036364"/>
              </a:moveTo>
              <a:lnTo>
                <a:pt x="210061" y="2036364"/>
              </a:lnTo>
              <a:lnTo>
                <a:pt x="210061" y="0"/>
              </a:lnTo>
              <a:lnTo>
                <a:pt x="420122" y="0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894583" y="1587658"/>
        <a:ext cx="103962" cy="103962"/>
      </dsp:txXfrm>
    </dsp:sp>
    <dsp:sp modelId="{821C4393-2BF4-4AEE-AC7C-F3360A7E1FFC}">
      <dsp:nvSpPr>
        <dsp:cNvPr id="0" name=""/>
        <dsp:cNvSpPr/>
      </dsp:nvSpPr>
      <dsp:spPr>
        <a:xfrm rot="16200000">
          <a:off x="-1751937" y="2325563"/>
          <a:ext cx="4312363" cy="664517"/>
        </a:xfrm>
        <a:prstGeom prst="rect">
          <a:avLst/>
        </a:prstGeom>
        <a:solidFill>
          <a:schemeClr val="lt1"/>
        </a:solidFill>
        <a:ln w="57150" cap="flat" cmpd="sng" algn="ctr">
          <a:solidFill>
            <a:schemeClr val="accent4"/>
          </a:solidFill>
          <a:prstDash val="solid"/>
        </a:ln>
        <a:effectLst/>
        <a:scene3d>
          <a:camera prst="orthographicFront"/>
          <a:lightRig rig="flat" dir="t"/>
        </a:scene3d>
        <a:sp3d>
          <a:bevelT w="165100" prst="coolSlant"/>
        </a:sp3d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Краткосрочный</a:t>
          </a:r>
          <a:endParaRPr lang="ru-RU" sz="4400" kern="1200" dirty="0"/>
        </a:p>
      </dsp:txBody>
      <dsp:txXfrm>
        <a:off x="-1751937" y="2325563"/>
        <a:ext cx="4312363" cy="664517"/>
      </dsp:txXfrm>
    </dsp:sp>
    <dsp:sp modelId="{1D0E54F1-390D-42BA-9DBC-D3B524353447}">
      <dsp:nvSpPr>
        <dsp:cNvPr id="0" name=""/>
        <dsp:cNvSpPr/>
      </dsp:nvSpPr>
      <dsp:spPr>
        <a:xfrm>
          <a:off x="1156626" y="0"/>
          <a:ext cx="7426964" cy="124291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актив предназначен для потребления, передачи (продажи) или обращения в денежные средства (иные активы) </a:t>
          </a:r>
          <a:r>
            <a:rPr lang="ru-RU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в течение 12 месяцев после отчетной даты</a:t>
          </a:r>
          <a:endParaRPr lang="ru-RU" sz="2400" b="1" kern="1200" dirty="0">
            <a:solidFill>
              <a:srgbClr val="FF0000"/>
            </a:solidFill>
          </a:endParaRPr>
        </a:p>
      </dsp:txBody>
      <dsp:txXfrm>
        <a:off x="1156626" y="0"/>
        <a:ext cx="7426964" cy="1242915"/>
      </dsp:txXfrm>
    </dsp:sp>
    <dsp:sp modelId="{28FFFEDB-A4C6-406E-8EF3-A0E4A3AB87AF}">
      <dsp:nvSpPr>
        <dsp:cNvPr id="0" name=""/>
        <dsp:cNvSpPr/>
      </dsp:nvSpPr>
      <dsp:spPr>
        <a:xfrm>
          <a:off x="1329283" y="1368153"/>
          <a:ext cx="7515906" cy="945062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 представляет собой </a:t>
          </a:r>
          <a:r>
            <a:rPr lang="ru-RU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финансовый актив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классифицируемый в соответствии с НПА, как краткосрочный актив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29283" y="1368153"/>
        <a:ext cx="7515906" cy="945062"/>
      </dsp:txXfrm>
    </dsp:sp>
    <dsp:sp modelId="{0BE415AC-A2D3-4B0B-AB9A-09335D377BF5}">
      <dsp:nvSpPr>
        <dsp:cNvPr id="0" name=""/>
        <dsp:cNvSpPr/>
      </dsp:nvSpPr>
      <dsp:spPr>
        <a:xfrm>
          <a:off x="1236226" y="2448271"/>
          <a:ext cx="7504049" cy="273508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актив представляет собой </a:t>
          </a:r>
          <a:r>
            <a:rPr lang="ru-RU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денежные средства или эквиваленты денежных средств </a:t>
          </a: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(легкообратимые, в известную сумму денежных средств. Например, депозиты до востребования) 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условии отсутствия ограничений на их обмен или использование для погашения обязательств в течение периода, </a:t>
          </a:r>
          <a:r>
            <a:rPr lang="ru-RU" sz="2400" b="1" kern="1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превышающего 3 месяцев после отчетной даты</a:t>
          </a:r>
          <a:endParaRPr lang="ru-RU" sz="2400" b="1" kern="12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36226" y="2448271"/>
        <a:ext cx="7504049" cy="27350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AE648-D4CF-40BF-AE9B-8660278F3D9E}">
      <dsp:nvSpPr>
        <dsp:cNvPr id="0" name=""/>
        <dsp:cNvSpPr/>
      </dsp:nvSpPr>
      <dsp:spPr>
        <a:xfrm>
          <a:off x="302160" y="0"/>
          <a:ext cx="1866939" cy="2271562"/>
        </a:xfrm>
        <a:prstGeom prst="upArrow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013EB7-CBBB-40FC-AC9C-325E14A962AB}">
      <dsp:nvSpPr>
        <dsp:cNvPr id="0" name=""/>
        <dsp:cNvSpPr/>
      </dsp:nvSpPr>
      <dsp:spPr>
        <a:xfrm>
          <a:off x="2732809" y="75120"/>
          <a:ext cx="5561112" cy="175296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Краткосрочные (оборотные) активы </a:t>
          </a:r>
          <a:r>
            <a:rPr lang="mr-IN" sz="2800" kern="1200" dirty="0" smtClean="0"/>
            <a:t>–</a:t>
          </a:r>
          <a:r>
            <a:rPr lang="ru-RU" sz="2800" kern="1200" dirty="0" smtClean="0"/>
            <a:t> выполнение одного из трех критериев</a:t>
          </a:r>
          <a:endParaRPr lang="ru-RU" sz="2800" kern="1200" dirty="0"/>
        </a:p>
      </dsp:txBody>
      <dsp:txXfrm>
        <a:off x="2732809" y="75120"/>
        <a:ext cx="5561112" cy="1752964"/>
      </dsp:txXfrm>
    </dsp:sp>
    <dsp:sp modelId="{580F9894-CFEE-40A3-AB34-A57B89BBCF7A}">
      <dsp:nvSpPr>
        <dsp:cNvPr id="0" name=""/>
        <dsp:cNvSpPr/>
      </dsp:nvSpPr>
      <dsp:spPr>
        <a:xfrm>
          <a:off x="1361859" y="2479826"/>
          <a:ext cx="2010648" cy="2252594"/>
        </a:xfrm>
        <a:prstGeom prst="downArrow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3CA1B0-F86F-4A8E-80AF-94C1CD89315E}">
      <dsp:nvSpPr>
        <dsp:cNvPr id="0" name=""/>
        <dsp:cNvSpPr/>
      </dsp:nvSpPr>
      <dsp:spPr>
        <a:xfrm>
          <a:off x="3351923" y="2460858"/>
          <a:ext cx="5177431" cy="227156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Все прочие активы, включая материальные, нематериальные и финансовые активы, классифицируются как долгосрочные (</a:t>
          </a:r>
          <a:r>
            <a:rPr lang="ru-RU" sz="2800" kern="1200" dirty="0" err="1" smtClean="0"/>
            <a:t>внеоборотные</a:t>
          </a:r>
          <a:r>
            <a:rPr lang="ru-RU" sz="2800" kern="1200" dirty="0" smtClean="0"/>
            <a:t>)</a:t>
          </a:r>
          <a:endParaRPr lang="ru-RU" sz="2800" kern="1200" dirty="0"/>
        </a:p>
      </dsp:txBody>
      <dsp:txXfrm>
        <a:off x="3351923" y="2460858"/>
        <a:ext cx="5177431" cy="22715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22BCBE-304F-42A6-86A0-0FEFD24820F7}">
      <dsp:nvSpPr>
        <dsp:cNvPr id="0" name=""/>
        <dsp:cNvSpPr/>
      </dsp:nvSpPr>
      <dsp:spPr>
        <a:xfrm>
          <a:off x="815805" y="2657478"/>
          <a:ext cx="498419" cy="14783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9209" y="0"/>
              </a:lnTo>
              <a:lnTo>
                <a:pt x="249209" y="1478344"/>
              </a:lnTo>
              <a:lnTo>
                <a:pt x="498419" y="1478344"/>
              </a:lnTo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26012" y="3357647"/>
        <a:ext cx="78005" cy="78005"/>
      </dsp:txXfrm>
    </dsp:sp>
    <dsp:sp modelId="{920EA3BF-86F1-46B2-803F-BAE12BAE1E28}">
      <dsp:nvSpPr>
        <dsp:cNvPr id="0" name=""/>
        <dsp:cNvSpPr/>
      </dsp:nvSpPr>
      <dsp:spPr>
        <a:xfrm>
          <a:off x="815805" y="2611758"/>
          <a:ext cx="47915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9575" y="45720"/>
              </a:lnTo>
              <a:lnTo>
                <a:pt x="239575" y="47945"/>
              </a:lnTo>
              <a:lnTo>
                <a:pt x="479151" y="47945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43402" y="2645499"/>
        <a:ext cx="23957" cy="23957"/>
      </dsp:txXfrm>
    </dsp:sp>
    <dsp:sp modelId="{5EBEE0C5-F650-4881-B228-53D80F9F4AE8}">
      <dsp:nvSpPr>
        <dsp:cNvPr id="0" name=""/>
        <dsp:cNvSpPr/>
      </dsp:nvSpPr>
      <dsp:spPr>
        <a:xfrm>
          <a:off x="815805" y="1160502"/>
          <a:ext cx="448453" cy="1496975"/>
        </a:xfrm>
        <a:custGeom>
          <a:avLst/>
          <a:gdLst/>
          <a:ahLst/>
          <a:cxnLst/>
          <a:rect l="0" t="0" r="0" b="0"/>
          <a:pathLst>
            <a:path>
              <a:moveTo>
                <a:pt x="0" y="1496975"/>
              </a:moveTo>
              <a:lnTo>
                <a:pt x="224226" y="1496975"/>
              </a:lnTo>
              <a:lnTo>
                <a:pt x="224226" y="0"/>
              </a:lnTo>
              <a:lnTo>
                <a:pt x="448453" y="0"/>
              </a:lnTo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00964" y="1869922"/>
        <a:ext cx="78135" cy="78135"/>
      </dsp:txXfrm>
    </dsp:sp>
    <dsp:sp modelId="{821C4393-2BF4-4AEE-AC7C-F3360A7E1FFC}">
      <dsp:nvSpPr>
        <dsp:cNvPr id="0" name=""/>
        <dsp:cNvSpPr/>
      </dsp:nvSpPr>
      <dsp:spPr>
        <a:xfrm rot="16200000">
          <a:off x="-1607287" y="2333944"/>
          <a:ext cx="4199118" cy="64706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Краткосрочное</a:t>
          </a:r>
          <a:endParaRPr lang="ru-RU" sz="4400" kern="1200" dirty="0"/>
        </a:p>
      </dsp:txBody>
      <dsp:txXfrm>
        <a:off x="-1607287" y="2333944"/>
        <a:ext cx="4199118" cy="647066"/>
      </dsp:txXfrm>
    </dsp:sp>
    <dsp:sp modelId="{0B86314B-4025-431D-A92B-CA667116B279}">
      <dsp:nvSpPr>
        <dsp:cNvPr id="0" name=""/>
        <dsp:cNvSpPr/>
      </dsp:nvSpPr>
      <dsp:spPr>
        <a:xfrm>
          <a:off x="1264258" y="457044"/>
          <a:ext cx="6452917" cy="140691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</a:rPr>
            <a:t>предполагается погашение обязательства в течение 12 месяцев после отчетной даты </a:t>
          </a:r>
          <a:r>
            <a:rPr lang="ru-RU" sz="2400" kern="1200" dirty="0" smtClean="0"/>
            <a:t>(даже если первоначальный срок погашения превышал 12 месяцев)</a:t>
          </a:r>
          <a:endParaRPr lang="ru-RU" sz="2400" kern="1200" dirty="0"/>
        </a:p>
      </dsp:txBody>
      <dsp:txXfrm>
        <a:off x="1264258" y="457044"/>
        <a:ext cx="6452917" cy="1406917"/>
      </dsp:txXfrm>
    </dsp:sp>
    <dsp:sp modelId="{089B69AF-D400-4B66-A2C7-1DC6AF1EBBA3}">
      <dsp:nvSpPr>
        <dsp:cNvPr id="0" name=""/>
        <dsp:cNvSpPr/>
      </dsp:nvSpPr>
      <dsp:spPr>
        <a:xfrm>
          <a:off x="1294957" y="2113750"/>
          <a:ext cx="7550237" cy="109190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обязательство представляет собой </a:t>
          </a:r>
          <a:r>
            <a:rPr lang="ru-RU" sz="2400" b="1" kern="1200" dirty="0" smtClean="0">
              <a:solidFill>
                <a:srgbClr val="FF0000"/>
              </a:solidFill>
            </a:rPr>
            <a:t>финансовое обязательство</a:t>
          </a:r>
          <a:r>
            <a:rPr lang="ru-RU" sz="2400" kern="1200" dirty="0" smtClean="0"/>
            <a:t>, классифицируемое в соответствии с НПА как краткосрочное обязательство</a:t>
          </a:r>
          <a:endParaRPr lang="ru-RU" sz="2400" kern="1200" dirty="0"/>
        </a:p>
      </dsp:txBody>
      <dsp:txXfrm>
        <a:off x="1294957" y="2113750"/>
        <a:ext cx="7550237" cy="1091907"/>
      </dsp:txXfrm>
    </dsp:sp>
    <dsp:sp modelId="{68663C2A-8694-40AF-8DD1-69ACFCC87D63}">
      <dsp:nvSpPr>
        <dsp:cNvPr id="0" name=""/>
        <dsp:cNvSpPr/>
      </dsp:nvSpPr>
      <dsp:spPr>
        <a:xfrm>
          <a:off x="1314224" y="3650982"/>
          <a:ext cx="6921666" cy="96967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 субъекта отчетности </a:t>
          </a:r>
          <a:r>
            <a:rPr lang="ru-RU" sz="2400" b="1" kern="1200" dirty="0" smtClean="0">
              <a:solidFill>
                <a:srgbClr val="FF0000"/>
              </a:solidFill>
            </a:rPr>
            <a:t>отсутствует безусловное право отсрочить погашение обязательства </a:t>
          </a:r>
          <a:r>
            <a:rPr lang="ru-RU" sz="2400" kern="1200" dirty="0" smtClean="0"/>
            <a:t>как минимум на 12 месяцев после отчетной даты</a:t>
          </a:r>
          <a:endParaRPr lang="ru-RU" sz="2400" kern="1200" dirty="0"/>
        </a:p>
      </dsp:txBody>
      <dsp:txXfrm>
        <a:off x="1314224" y="3650982"/>
        <a:ext cx="6921666" cy="9696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AE648-D4CF-40BF-AE9B-8660278F3D9E}">
      <dsp:nvSpPr>
        <dsp:cNvPr id="0" name=""/>
        <dsp:cNvSpPr/>
      </dsp:nvSpPr>
      <dsp:spPr>
        <a:xfrm>
          <a:off x="302160" y="0"/>
          <a:ext cx="1866939" cy="2271562"/>
        </a:xfrm>
        <a:prstGeom prst="up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013EB7-CBBB-40FC-AC9C-325E14A962AB}">
      <dsp:nvSpPr>
        <dsp:cNvPr id="0" name=""/>
        <dsp:cNvSpPr/>
      </dsp:nvSpPr>
      <dsp:spPr>
        <a:xfrm>
          <a:off x="2732809" y="75120"/>
          <a:ext cx="5561112" cy="175296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Краткосрочные (оборотные) обязательства </a:t>
          </a:r>
          <a:r>
            <a:rPr lang="mr-IN" sz="2800" kern="1200" dirty="0" smtClean="0">
              <a:solidFill>
                <a:schemeClr val="tx1"/>
              </a:solidFill>
            </a:rPr>
            <a:t>–</a:t>
          </a:r>
          <a:r>
            <a:rPr lang="ru-RU" sz="2800" kern="1200" dirty="0" smtClean="0">
              <a:solidFill>
                <a:schemeClr val="tx1"/>
              </a:solidFill>
            </a:rPr>
            <a:t> выполнение одного из трех критериев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2732809" y="75120"/>
        <a:ext cx="5561112" cy="1752964"/>
      </dsp:txXfrm>
    </dsp:sp>
    <dsp:sp modelId="{580F9894-CFEE-40A3-AB34-A57B89BBCF7A}">
      <dsp:nvSpPr>
        <dsp:cNvPr id="0" name=""/>
        <dsp:cNvSpPr/>
      </dsp:nvSpPr>
      <dsp:spPr>
        <a:xfrm>
          <a:off x="1361859" y="2479826"/>
          <a:ext cx="2010648" cy="2252594"/>
        </a:xfrm>
        <a:prstGeom prst="downArrow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3CA1B0-F86F-4A8E-80AF-94C1CD89315E}">
      <dsp:nvSpPr>
        <dsp:cNvPr id="0" name=""/>
        <dsp:cNvSpPr/>
      </dsp:nvSpPr>
      <dsp:spPr>
        <a:xfrm>
          <a:off x="3351923" y="2460858"/>
          <a:ext cx="5177431" cy="2271562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0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u="none" kern="1200" dirty="0" smtClean="0">
              <a:solidFill>
                <a:schemeClr val="tx1"/>
              </a:solidFill>
            </a:rPr>
            <a:t>Все прочие обязательства классифицируются как долгосрочные(</a:t>
          </a:r>
          <a:r>
            <a:rPr lang="ru-RU" sz="2800" b="0" i="0" u="none" kern="1200" dirty="0" err="1" smtClean="0">
              <a:solidFill>
                <a:schemeClr val="tx1"/>
              </a:solidFill>
            </a:rPr>
            <a:t>внеоборотные</a:t>
          </a:r>
          <a:r>
            <a:rPr lang="ru-RU" sz="2800" b="0" i="0" u="none" kern="1200" dirty="0" smtClean="0">
              <a:solidFill>
                <a:schemeClr val="tx1"/>
              </a:solidFill>
            </a:rPr>
            <a:t>)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51923" y="2460858"/>
        <a:ext cx="5177431" cy="22715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64106-F877-4A6E-9574-9468F5BF8117}">
      <dsp:nvSpPr>
        <dsp:cNvPr id="0" name=""/>
        <dsp:cNvSpPr/>
      </dsp:nvSpPr>
      <dsp:spPr>
        <a:xfrm>
          <a:off x="153513" y="1616857"/>
          <a:ext cx="2176376" cy="1415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FF0000"/>
              </a:solidFill>
            </a:rPr>
            <a:t>Ошибка</a:t>
          </a:r>
          <a:endParaRPr lang="ru-RU" sz="3200" b="1" kern="1200" dirty="0">
            <a:solidFill>
              <a:srgbClr val="FF000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solidFill>
              <a:schemeClr val="tx1"/>
            </a:solidFill>
          </a:endParaRPr>
        </a:p>
      </dsp:txBody>
      <dsp:txXfrm>
        <a:off x="186092" y="1649436"/>
        <a:ext cx="2111218" cy="1047168"/>
      </dsp:txXfrm>
    </dsp:sp>
    <dsp:sp modelId="{9AAA6665-C859-44E2-B27D-3CE20C9D92BF}">
      <dsp:nvSpPr>
        <dsp:cNvPr id="0" name=""/>
        <dsp:cNvSpPr/>
      </dsp:nvSpPr>
      <dsp:spPr>
        <a:xfrm>
          <a:off x="381120" y="1896048"/>
          <a:ext cx="2616729" cy="2616729"/>
        </a:xfrm>
        <a:prstGeom prst="leftCircularArrow">
          <a:avLst>
            <a:gd name="adj1" fmla="val 2270"/>
            <a:gd name="adj2" fmla="val 273623"/>
            <a:gd name="adj3" fmla="val 2293191"/>
            <a:gd name="adj4" fmla="val 9268546"/>
            <a:gd name="adj5" fmla="val 2648"/>
          </a:avLst>
        </a:prstGeom>
        <a:solidFill>
          <a:schemeClr val="accent5">
            <a:lumMod val="50000"/>
          </a:schemeClr>
        </a:solidFill>
        <a:ln>
          <a:solidFill>
            <a:schemeClr val="accent1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9F816-B5E7-49E2-B179-8589DE4CF8F7}">
      <dsp:nvSpPr>
        <dsp:cNvPr id="0" name=""/>
        <dsp:cNvSpPr/>
      </dsp:nvSpPr>
      <dsp:spPr>
        <a:xfrm>
          <a:off x="566976" y="2963633"/>
          <a:ext cx="1934556" cy="769309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Бухгалтерская справка  </a:t>
          </a:r>
          <a:endParaRPr lang="ru-RU" sz="2300" kern="1200" dirty="0"/>
        </a:p>
      </dsp:txBody>
      <dsp:txXfrm>
        <a:off x="589508" y="2986165"/>
        <a:ext cx="1889492" cy="724245"/>
      </dsp:txXfrm>
    </dsp:sp>
    <dsp:sp modelId="{DCEBA308-CFD5-4E44-AEF5-37B2E23C6FE8}">
      <dsp:nvSpPr>
        <dsp:cNvPr id="0" name=""/>
        <dsp:cNvSpPr/>
      </dsp:nvSpPr>
      <dsp:spPr>
        <a:xfrm>
          <a:off x="2741758" y="65211"/>
          <a:ext cx="2844219" cy="50317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Наименование исправляемого регистра бухгалтерского учета (</a:t>
          </a:r>
          <a:r>
            <a:rPr lang="ru-RU" sz="1800" b="1" kern="120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Журнала операций</a:t>
          </a:r>
          <a:endParaRPr lang="ru-RU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Номер регистра  (при наличии)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Период, за который был  составлен регистр</a:t>
          </a:r>
          <a:endParaRPr lang="ru-RU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Период, в котором были выявлены ошибки</a:t>
          </a:r>
          <a:r>
            <a:rPr lang="ru-RU" sz="1800" b="1" kern="1200" dirty="0" smtClean="0">
              <a:solidFill>
                <a:schemeClr val="tx1"/>
              </a:solidFill>
            </a:rPr>
            <a:t> </a:t>
          </a:r>
          <a:endParaRPr lang="ru-RU" sz="1800" b="1" kern="1200" dirty="0"/>
        </a:p>
      </dsp:txBody>
      <dsp:txXfrm>
        <a:off x="2825062" y="1226756"/>
        <a:ext cx="2677611" cy="3786942"/>
      </dsp:txXfrm>
    </dsp:sp>
    <dsp:sp modelId="{B59F8D2A-485F-4C73-844E-D501E2CE65CA}">
      <dsp:nvSpPr>
        <dsp:cNvPr id="0" name=""/>
        <dsp:cNvSpPr/>
      </dsp:nvSpPr>
      <dsp:spPr>
        <a:xfrm>
          <a:off x="4834877" y="42878"/>
          <a:ext cx="2804690" cy="3144671"/>
        </a:xfrm>
        <a:prstGeom prst="circularArrow">
          <a:avLst>
            <a:gd name="adj1" fmla="val 1740"/>
            <a:gd name="adj2" fmla="val 207275"/>
            <a:gd name="adj3" fmla="val 21580297"/>
            <a:gd name="adj4" fmla="val 14538593"/>
            <a:gd name="adj5" fmla="val 2030"/>
          </a:avLst>
        </a:prstGeom>
        <a:solidFill>
          <a:schemeClr val="accent5">
            <a:lumMod val="50000"/>
          </a:schemeClr>
        </a:solidFill>
        <a:ln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FF45FA-267F-427A-9B12-229D52D1D6FF}">
      <dsp:nvSpPr>
        <dsp:cNvPr id="0" name=""/>
        <dsp:cNvSpPr/>
      </dsp:nvSpPr>
      <dsp:spPr>
        <a:xfrm>
          <a:off x="3394712" y="546937"/>
          <a:ext cx="1934556" cy="778971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Бухгалтерская справка</a:t>
          </a:r>
          <a:endParaRPr lang="ru-RU" sz="2300" kern="1200" dirty="0"/>
        </a:p>
      </dsp:txBody>
      <dsp:txXfrm>
        <a:off x="3417527" y="569752"/>
        <a:ext cx="1888926" cy="733341"/>
      </dsp:txXfrm>
    </dsp:sp>
    <dsp:sp modelId="{688ED6CA-B1FD-401D-99FD-123E13E110DB}">
      <dsp:nvSpPr>
        <dsp:cNvPr id="0" name=""/>
        <dsp:cNvSpPr/>
      </dsp:nvSpPr>
      <dsp:spPr>
        <a:xfrm>
          <a:off x="5708385" y="1711169"/>
          <a:ext cx="2571954" cy="33451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Бухгалтерские записи по исправлению ошибок прошлых лет подлежат обособлению: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в бухгалтерском (бюджетном) учете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 бухгалтерской (финансовой) отчетности</a:t>
          </a:r>
          <a:endParaRPr lang="ru-RU" sz="1800" kern="1200" dirty="0"/>
        </a:p>
      </dsp:txBody>
      <dsp:txXfrm>
        <a:off x="5783715" y="1786499"/>
        <a:ext cx="2421294" cy="2477649"/>
      </dsp:txXfrm>
    </dsp:sp>
    <dsp:sp modelId="{CAAB39B4-7D1D-43FC-83C6-CA6BB2E5669A}">
      <dsp:nvSpPr>
        <dsp:cNvPr id="0" name=""/>
        <dsp:cNvSpPr/>
      </dsp:nvSpPr>
      <dsp:spPr>
        <a:xfrm>
          <a:off x="6396190" y="4707039"/>
          <a:ext cx="1934556" cy="769309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Бухгалтерская справка</a:t>
          </a:r>
          <a:endParaRPr lang="ru-RU" sz="2300" kern="1200" dirty="0"/>
        </a:p>
      </dsp:txBody>
      <dsp:txXfrm>
        <a:off x="6418722" y="4729571"/>
        <a:ext cx="1889492" cy="7242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9A7F0-2B57-4B87-B79F-93C4B152B336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70"/>
            <a:ext cx="2945659" cy="4953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70"/>
            <a:ext cx="2945659" cy="4953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47C14-96D3-4849-8AC1-3312EBDC02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16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15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56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57762-E474-4ABD-88F6-C18096C92313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A826-79D9-4D58-A392-5147021F68EF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34841-3B5D-4065-BAAA-B8674BB1579F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156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46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03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61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37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176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892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68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B9EC3-50BF-4348-AFA9-264FDB55AB86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058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774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963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194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 lIns="0" tIns="0" rIns="0" bIns="0"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43501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17784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80174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15023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CA3FE-7C39-4D3F-B6CD-38C5C63535A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720C7-43D2-4EB9-8804-D85DE55249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74017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4DDA8-A89F-416C-A1E6-C009624B7E1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ACBE-3CA2-42B4-BAD1-73B4871560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45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78EA8-4A1F-4F9A-86C6-49B244131FD0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4BB7A-0B49-46CF-93AB-441BD3C005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D71F0-3597-41A5-BB65-22F437BEF2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5140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6E002-5AD2-465E-A6FB-47FF0B9B8F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D82C6-52E2-481E-8D23-452B9A564A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6202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441C4-ED7B-4A9B-B103-4F9C8766F82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269A0-2FDE-441A-9215-65727950DE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90263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67A593A-B7DA-4275-8E63-033EBB9B13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55194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DB6550-618E-4788-8E94-68C82F689283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3023178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014926-A06E-478B-996E-CBA1E6D1D02D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6523194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14339C5-FEEE-434E-9688-946F0C9CE439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8497455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3630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01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971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5D1C6-B8CC-428B-BE70-D20A7DBC670F}" type="datetime1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189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4780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1500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564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045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81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277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/>
            <a:fld id="{B2D350B4-811D-9C49-8D4A-B431FFD45952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063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F6109-274D-45B0-AC92-95646509BED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38688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 lIns="0" tIns="0" rIns="0" bIns="0"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B37B6-DDE4-405A-927C-C63EF954118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11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A0105-B228-4AD3-8DAB-B270550EE276}" type="datetime1">
              <a:rPr lang="ru-RU" smtClean="0"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09212-BE9C-45BF-8922-89223C9EBEC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69980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 lIns="0" tIns="0" rIns="0" bIns="0"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A7BB9-D775-4127-BCB9-BACE51A4237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11616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A0972-25E3-4005-8F66-5EC293E1A54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2917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19F59-5434-4E00-AE62-446F34F96B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246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5831-F10B-42F9-A961-D0E2367B1EF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5649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E9464-5F20-46D6-97AA-298D52EA749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731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17707-FAE7-4A2F-9CD9-938D58D808D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2884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60CD-8472-4D7B-A1BE-2BB9B45623A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5296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4DA7-9429-47E5-970A-093706CE03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3288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F9C23-9A1D-4416-9140-9673EE6C6A0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917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135F-C97A-4103-A985-6B607B9093AC}" type="datetime1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87E54-61F1-45AE-A61D-2079EA1DDE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669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586F6-48EB-491B-BF50-2FAE2426A4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100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B4FF3-636E-4812-92B5-57D979D83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076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81A25-7EC7-45B6-9AAF-FDAC660A967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3204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D79B-D3DA-48DD-B52F-4A61BE3EC9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720C7-43D2-4EB9-8804-D85DE552493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754552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44362"/>
          </a:xfrm>
        </p:spPr>
        <p:txBody>
          <a:bodyPr/>
          <a:lstStyle>
            <a:lvl1pPr>
              <a:defRPr sz="1588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0D85F-FC0C-4BEB-A9AA-445B6808FF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ACBE-3CA2-42B4-BAD1-73B4871560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01288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F4FE7-381C-48F7-94EE-32C41E0FB6F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D71F0-3597-41A5-BB65-22F437BEF2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6980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>
            <a:lvl1pPr>
              <a:defRPr sz="2471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EDCD1-F61B-48E0-9DBB-3465BF43D35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D82C6-52E2-481E-8D23-452B9A564A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8412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0E2FB-E951-4C2F-B406-CE33BCDE91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269A0-2FDE-441A-9215-65727950DE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16813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29C2D-C8E5-44E2-937D-AC4C5985F78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67A593A-B7DA-4275-8E63-033EBB9B13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7305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2DC3D-6D8E-4740-8D92-6A3F552EC8A4}" type="datetime1">
              <a:rPr lang="ru-RU" smtClean="0"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2DB6550-618E-4788-8E94-68C82F689283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12213249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F014926-A06E-478B-996E-CBA1E6D1D02D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5362977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14339C5-FEEE-434E-9688-946F0C9CE439}" type="slidenum">
              <a:rPr lang="en-US" altLang="ru-RU" sz="2200" smtClean="0">
                <a:solidFill>
                  <a:srgbClr val="DEAA46"/>
                </a:solidFill>
                <a:latin typeface="DINPro-Light"/>
                <a:ea typeface="DINPro-Light"/>
                <a:cs typeface="DINPro-Light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2200" smtClean="0">
              <a:solidFill>
                <a:srgbClr val="DEAA46"/>
              </a:solidFill>
              <a:latin typeface="DINPro-Light"/>
              <a:ea typeface="DINPro-Light"/>
              <a:cs typeface="DINPro-Light"/>
            </a:endParaRPr>
          </a:p>
        </p:txBody>
      </p:sp>
    </p:spTree>
    <p:extLst>
      <p:ext uri="{BB962C8B-B14F-4D97-AF65-F5344CB8AC3E}">
        <p14:creationId xmlns:p14="http://schemas.microsoft.com/office/powerpoint/2010/main" val="389469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84C18-DFB1-49D2-8FD3-E735DBB3C868}" type="datetime1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F48BA-11DC-4E77-9F6E-91A514836CA0}" type="datetime1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0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68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DBF1F-B4B3-48B6-A2E5-F654BBABF15B}" type="datetime1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6D7DA-45DD-4D34-A48B-1C3796D204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05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578" y="6131859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573578" y="915745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74182" y="6233149"/>
            <a:ext cx="346364" cy="4097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4"/>
            <a:ext cx="471574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8902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088" y="6132513"/>
            <a:ext cx="7997825" cy="152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573088" y="915988"/>
            <a:ext cx="7997825" cy="152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74038" y="6232525"/>
            <a:ext cx="346075" cy="4095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9" name="Holder 2"/>
          <p:cNvSpPr>
            <a:spLocks noGrp="1"/>
          </p:cNvSpPr>
          <p:nvPr>
            <p:ph type="title"/>
          </p:nvPr>
        </p:nvSpPr>
        <p:spPr bwMode="auto">
          <a:xfrm>
            <a:off x="611188" y="207963"/>
            <a:ext cx="79216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 smtClean="0"/>
          </a:p>
        </p:txBody>
      </p:sp>
      <p:sp>
        <p:nvSpPr>
          <p:cNvPr id="1030" name="Holder 3"/>
          <p:cNvSpPr>
            <a:spLocks noGrp="1"/>
          </p:cNvSpPr>
          <p:nvPr>
            <p:ph type="body" idx="1"/>
          </p:nvPr>
        </p:nvSpPr>
        <p:spPr bwMode="auto">
          <a:xfrm>
            <a:off x="215900" y="1171575"/>
            <a:ext cx="87122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325" y="6378575"/>
            <a:ext cx="2927350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8575"/>
            <a:ext cx="2103438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EF9A5A-9271-4900-B9C2-88984DF19E8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438" y="6411913"/>
            <a:ext cx="4716462" cy="1539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1150"/>
              </a:lnSpc>
              <a:defRPr sz="1000">
                <a:solidFill>
                  <a:srgbClr val="252523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EBCDB0-4FDC-43E1-B22C-1471D6A6BD22}" type="slidenum">
              <a:rPr lang="ru-RU" altLang="ru-RU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621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0322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64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20967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6129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4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578" y="6131859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573578" y="915745"/>
            <a:ext cx="7996844" cy="153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74182" y="6233149"/>
            <a:ext cx="346364" cy="40970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88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1F90C-E58B-4403-B786-CFC33F0231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4"/>
            <a:ext cx="471574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9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146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BC3F0-F178-4087-9650-FEDFD461E1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976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73088" y="6132513"/>
            <a:ext cx="7997825" cy="152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573088" y="915988"/>
            <a:ext cx="7997825" cy="152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74038" y="6232525"/>
            <a:ext cx="346075" cy="4095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 sz="1588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029" name="Holder 2"/>
          <p:cNvSpPr>
            <a:spLocks noGrp="1"/>
          </p:cNvSpPr>
          <p:nvPr>
            <p:ph type="title"/>
          </p:nvPr>
        </p:nvSpPr>
        <p:spPr bwMode="auto">
          <a:xfrm>
            <a:off x="611188" y="207963"/>
            <a:ext cx="79216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 smtClean="0"/>
          </a:p>
        </p:txBody>
      </p:sp>
      <p:sp>
        <p:nvSpPr>
          <p:cNvPr id="1030" name="Holder 3"/>
          <p:cNvSpPr>
            <a:spLocks noGrp="1"/>
          </p:cNvSpPr>
          <p:nvPr>
            <p:ph type="body" idx="1"/>
          </p:nvPr>
        </p:nvSpPr>
        <p:spPr bwMode="auto">
          <a:xfrm>
            <a:off x="215900" y="1171575"/>
            <a:ext cx="87122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alt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325" y="6378575"/>
            <a:ext cx="2927350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8575"/>
            <a:ext cx="2103438" cy="276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31F597-794C-434E-B447-5C4C6CE1471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12/19/2018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438" y="6411913"/>
            <a:ext cx="4716462" cy="153987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1150"/>
              </a:lnSpc>
              <a:defRPr sz="1000">
                <a:solidFill>
                  <a:srgbClr val="252523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EBCDB0-4FDC-43E1-B22C-1471D6A6BD22}" type="slidenum">
              <a:rPr lang="ru-RU" altLang="ru-RU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14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0322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064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20967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6129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03433">
        <a:defRPr>
          <a:latin typeface="+mn-lt"/>
          <a:ea typeface="+mn-ea"/>
          <a:cs typeface="+mn-cs"/>
        </a:defRPr>
      </a:lvl2pPr>
      <a:lvl3pPr marL="806867">
        <a:defRPr>
          <a:latin typeface="+mn-lt"/>
          <a:ea typeface="+mn-ea"/>
          <a:cs typeface="+mn-cs"/>
        </a:defRPr>
      </a:lvl3pPr>
      <a:lvl4pPr marL="1210300">
        <a:defRPr>
          <a:latin typeface="+mn-lt"/>
          <a:ea typeface="+mn-ea"/>
          <a:cs typeface="+mn-cs"/>
        </a:defRPr>
      </a:lvl4pPr>
      <a:lvl5pPr marL="1613733">
        <a:defRPr>
          <a:latin typeface="+mn-lt"/>
          <a:ea typeface="+mn-ea"/>
          <a:cs typeface="+mn-cs"/>
        </a:defRPr>
      </a:lvl5pPr>
      <a:lvl6pPr marL="2017166">
        <a:defRPr>
          <a:latin typeface="+mn-lt"/>
          <a:ea typeface="+mn-ea"/>
          <a:cs typeface="+mn-cs"/>
        </a:defRPr>
      </a:lvl6pPr>
      <a:lvl7pPr marL="2420600">
        <a:defRPr>
          <a:latin typeface="+mn-lt"/>
          <a:ea typeface="+mn-ea"/>
          <a:cs typeface="+mn-cs"/>
        </a:defRPr>
      </a:lvl7pPr>
      <a:lvl8pPr marL="2824033">
        <a:defRPr>
          <a:latin typeface="+mn-lt"/>
          <a:ea typeface="+mn-ea"/>
          <a:cs typeface="+mn-cs"/>
        </a:defRPr>
      </a:lvl8pPr>
      <a:lvl9pPr marL="322746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81634" y="839152"/>
            <a:ext cx="2017059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3412" y="672353"/>
            <a:ext cx="3092824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942572" y="1997896"/>
            <a:ext cx="40340" cy="2103457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8135471" y="1997896"/>
            <a:ext cx="40340" cy="2084294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49369" y="1997276"/>
            <a:ext cx="7019645" cy="30422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/>
            <a:r>
              <a:rPr lang="ru-RU" sz="2824" b="0" dirty="0" smtClean="0">
                <a:solidFill>
                  <a:srgbClr val="000000"/>
                </a:solidFill>
              </a:rPr>
              <a:t>Изменения в бухгалтерской (финансовой) отчетности за 2018 год</a:t>
            </a:r>
            <a:br>
              <a:rPr lang="ru-RU" sz="2824" b="0" dirty="0" smtClean="0">
                <a:solidFill>
                  <a:srgbClr val="000000"/>
                </a:solidFill>
              </a:rPr>
            </a:br>
            <a:r>
              <a:rPr lang="ru-RU" sz="2824" b="0" dirty="0" smtClean="0">
                <a:solidFill>
                  <a:srgbClr val="000000"/>
                </a:solidFill>
              </a:rPr>
              <a:t>Инструкции 191н и 33н </a:t>
            </a:r>
            <a:br>
              <a:rPr lang="ru-RU" sz="2824" b="0" dirty="0" smtClean="0">
                <a:solidFill>
                  <a:srgbClr val="000000"/>
                </a:solidFill>
              </a:rPr>
            </a:br>
            <a:r>
              <a:rPr lang="ru-RU" sz="2824" b="0" dirty="0" smtClean="0">
                <a:solidFill>
                  <a:srgbClr val="000000"/>
                </a:solidFill>
              </a:rPr>
              <a:t>(внедрение с 01.01.2018 федеральных стандартов бухгалтерского </a:t>
            </a:r>
            <a:r>
              <a:rPr lang="ru-RU" sz="2824" b="0" dirty="0">
                <a:solidFill>
                  <a:srgbClr val="000000"/>
                </a:solidFill>
              </a:rPr>
              <a:t>учета для организаций государственного </a:t>
            </a:r>
            <a:r>
              <a:rPr lang="ru-RU" sz="2824" b="0" dirty="0" smtClean="0">
                <a:solidFill>
                  <a:srgbClr val="000000"/>
                </a:solidFill>
              </a:rPr>
              <a:t>сектора)</a:t>
            </a:r>
            <a:br>
              <a:rPr lang="ru-RU" sz="2824" b="0" dirty="0" smtClean="0">
                <a:solidFill>
                  <a:srgbClr val="000000"/>
                </a:solidFill>
              </a:rPr>
            </a:br>
            <a:endParaRPr sz="2824" dirty="0"/>
          </a:p>
        </p:txBody>
      </p:sp>
      <p:sp>
        <p:nvSpPr>
          <p:cNvPr id="9" name="object 9"/>
          <p:cNvSpPr/>
          <p:nvPr/>
        </p:nvSpPr>
        <p:spPr>
          <a:xfrm>
            <a:off x="1205618" y="403412"/>
            <a:ext cx="1024173" cy="1364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по формированию входящих остатков по объектам учета операционной аренды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856" y="1124744"/>
            <a:ext cx="8496944" cy="5073427"/>
          </a:xfrm>
          <a:ln w="38100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инвентаризацию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имущества, полученных (переданных) в пользование в соответствии с договорами, заключенными до 1 января 2018 года и действующими в период применения СГС «Аренда»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оставшиеся сроки полезного использования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операционной аренды (оставшиеся сроки пользования объектами имущества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суммы обязательств по уплате арендных платежей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оставшиеся сроки полезного использования объектов (начиная с 2018 года и до завершения сроков использования объектов учета аренды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сформировать Бухгалтерскую справку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(ф. 0504833) в целях формирования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межотчетный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период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входящих остатков по объектам учета аренды: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73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Арендатор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пользователь)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учета операционной аренды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входящие остатки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3720" y="1916832"/>
            <a:ext cx="4026272" cy="646331"/>
          </a:xfrm>
          <a:prstGeom prst="rect">
            <a:avLst/>
          </a:prstGeom>
          <a:solidFill>
            <a:srgbClr val="CCFFCC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 суммах прав пользования объектами операционной аренды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53372" y="2037534"/>
            <a:ext cx="3754760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0 111 4х 000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0 401 30 000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2814771"/>
            <a:ext cx="4042792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объем </a:t>
            </a:r>
            <a:r>
              <a:rPr lang="ru-RU" dirty="0">
                <a:solidFill>
                  <a:prstClr val="black"/>
                </a:solidFill>
              </a:rPr>
              <a:t>принятых обязательств по оплате арендных </a:t>
            </a:r>
            <a:r>
              <a:rPr lang="ru-RU" dirty="0" smtClean="0">
                <a:solidFill>
                  <a:prstClr val="black"/>
                </a:solidFill>
              </a:rPr>
              <a:t>платежей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2947318"/>
            <a:ext cx="3749948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0 401 30 000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0 302 24 000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4397398"/>
            <a:ext cx="4042792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обеспечивается сверка показателей, принимаемых объектов учета аренды на балансовые счета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22366" y="4397398"/>
            <a:ext cx="3456384" cy="954107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объема принятых обязательств, отраженных по итогам 2017 года  </a:t>
            </a:r>
            <a:r>
              <a:rPr lang="ru-RU" sz="2000" b="1" dirty="0">
                <a:solidFill>
                  <a:prstClr val="black"/>
                </a:solidFill>
              </a:rPr>
              <a:t>0 502 01 000, 0 502 02 000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04876" y="5572336"/>
            <a:ext cx="4572000" cy="954107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по </a:t>
            </a:r>
            <a:r>
              <a:rPr lang="ru-RU" sz="2000" b="1" dirty="0" smtClean="0">
                <a:solidFill>
                  <a:prstClr val="black"/>
                </a:solidFill>
              </a:rPr>
              <a:t>з/</a:t>
            </a:r>
            <a:r>
              <a:rPr lang="ru-RU" sz="2000" b="1" dirty="0" err="1" smtClean="0">
                <a:solidFill>
                  <a:prstClr val="black"/>
                </a:solidFill>
              </a:rPr>
              <a:t>сч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01</a:t>
            </a:r>
            <a:r>
              <a:rPr lang="ru-RU" dirty="0">
                <a:solidFill>
                  <a:prstClr val="black"/>
                </a:solidFill>
              </a:rPr>
              <a:t> «Имущество в пользовании» отражается выбытие (уменьшение) объектов, находящихся в пользовании</a:t>
            </a:r>
          </a:p>
        </p:txBody>
      </p:sp>
      <p:cxnSp>
        <p:nvCxnSpPr>
          <p:cNvPr id="14" name="Прямая со стрелкой 13"/>
          <p:cNvCxnSpPr>
            <a:stCxn id="6" idx="3"/>
          </p:cNvCxnSpPr>
          <p:nvPr/>
        </p:nvCxnSpPr>
        <p:spPr>
          <a:xfrm flipV="1">
            <a:off x="4499992" y="2226670"/>
            <a:ext cx="442714" cy="133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3"/>
          </p:cNvCxnSpPr>
          <p:nvPr/>
        </p:nvCxnSpPr>
        <p:spPr>
          <a:xfrm flipV="1">
            <a:off x="4499992" y="3128149"/>
            <a:ext cx="453380" cy="9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0" idx="3"/>
            <a:endCxn id="11" idx="1"/>
          </p:cNvCxnSpPr>
          <p:nvPr/>
        </p:nvCxnSpPr>
        <p:spPr>
          <a:xfrm>
            <a:off x="4499992" y="4859063"/>
            <a:ext cx="422374" cy="153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00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544" y="188640"/>
            <a:ext cx="8229600" cy="648072"/>
          </a:xfr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Арендодатель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балансодержатель)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учета операционной аренды 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формирует входящие остатки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412776"/>
            <a:ext cx="4572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</a:t>
            </a:r>
            <a:r>
              <a:rPr lang="ru-RU" dirty="0" smtClean="0">
                <a:solidFill>
                  <a:prstClr val="black"/>
                </a:solidFill>
              </a:rPr>
              <a:t>∑ </a:t>
            </a:r>
            <a:r>
              <a:rPr lang="ru-RU" dirty="0">
                <a:solidFill>
                  <a:prstClr val="black"/>
                </a:solidFill>
              </a:rPr>
              <a:t>расчетов с пользователями имущества по арендным платежам за оставшиеся сроки полезного использования объектов учета аренды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0672" y="1740230"/>
            <a:ext cx="3823816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0 205 21 000 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0 401 30 000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7404" y="3128682"/>
            <a:ext cx="4572000" cy="646331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одновременно отражается объем ожидаемого дохода от арендных платежей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16388" y="3307839"/>
            <a:ext cx="3954240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0 401 30 000     </a:t>
            </a:r>
            <a:r>
              <a:rPr lang="ru-RU" sz="2000" b="1" dirty="0" err="1" smtClean="0">
                <a:solidFill>
                  <a:prstClr val="black"/>
                </a:solidFill>
              </a:rPr>
              <a:t>Кт</a:t>
            </a:r>
            <a:r>
              <a:rPr lang="ru-RU" sz="2000" b="1" dirty="0" smtClean="0">
                <a:solidFill>
                  <a:prstClr val="black"/>
                </a:solidFill>
              </a:rPr>
              <a:t> 0</a:t>
            </a:r>
            <a:r>
              <a:rPr lang="ru-RU" sz="2000" b="1" dirty="0">
                <a:solidFill>
                  <a:prstClr val="black"/>
                </a:solidFill>
              </a:rPr>
              <a:t> 401 40 121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0976" y="4488408"/>
            <a:ext cx="4068812" cy="923330"/>
          </a:xfrm>
          <a:prstGeom prst="rect">
            <a:avLst/>
          </a:prstGeom>
          <a:solidFill>
            <a:srgbClr val="CCFF99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проводит </a:t>
            </a:r>
            <a:r>
              <a:rPr lang="ru-RU" dirty="0">
                <a:solidFill>
                  <a:prstClr val="black"/>
                </a:solidFill>
              </a:rPr>
              <a:t>сверку показателей принимаемых объектов учета аренды </a:t>
            </a:r>
            <a:r>
              <a:rPr lang="ru-RU" b="1" dirty="0">
                <a:solidFill>
                  <a:prstClr val="black"/>
                </a:solidFill>
              </a:rPr>
              <a:t>на балансовые </a:t>
            </a:r>
            <a:r>
              <a:rPr lang="ru-RU" b="1" dirty="0" smtClean="0">
                <a:solidFill>
                  <a:prstClr val="black"/>
                </a:solidFill>
              </a:rPr>
              <a:t>счета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02088" y="4488408"/>
            <a:ext cx="4572000" cy="92333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показателей, отраженных по итогам 2017 года (по состоянию на </a:t>
            </a:r>
            <a:r>
              <a:rPr lang="ru-RU" dirty="0" smtClean="0">
                <a:solidFill>
                  <a:prstClr val="black"/>
                </a:solidFill>
              </a:rPr>
              <a:t>01.01. </a:t>
            </a:r>
            <a:r>
              <a:rPr lang="ru-RU" dirty="0">
                <a:solidFill>
                  <a:prstClr val="black"/>
                </a:solidFill>
              </a:rPr>
              <a:t>2018 </a:t>
            </a:r>
            <a:r>
              <a:rPr lang="ru-RU" dirty="0" smtClean="0">
                <a:solidFill>
                  <a:prstClr val="black"/>
                </a:solidFill>
              </a:rPr>
              <a:t>)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по </a:t>
            </a:r>
            <a:r>
              <a:rPr lang="ru-RU" b="1" dirty="0">
                <a:solidFill>
                  <a:prstClr val="black"/>
                </a:solidFill>
              </a:rPr>
              <a:t>з/</a:t>
            </a:r>
            <a:r>
              <a:rPr lang="ru-RU" b="1" dirty="0" err="1">
                <a:solidFill>
                  <a:prstClr val="black"/>
                </a:solidFill>
              </a:rPr>
              <a:t>сч</a:t>
            </a:r>
            <a:r>
              <a:rPr lang="ru-RU" b="1" dirty="0">
                <a:solidFill>
                  <a:prstClr val="black"/>
                </a:solidFill>
              </a:rPr>
              <a:t> 25 </a:t>
            </a:r>
            <a:r>
              <a:rPr lang="ru-RU" b="1" dirty="0" smtClean="0">
                <a:solidFill>
                  <a:prstClr val="black"/>
                </a:solidFill>
              </a:rPr>
              <a:t>и 26</a:t>
            </a:r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2" name="Прямая со стрелкой 11"/>
          <p:cNvCxnSpPr>
            <a:stCxn id="5" idx="3"/>
            <a:endCxn id="6" idx="1"/>
          </p:cNvCxnSpPr>
          <p:nvPr/>
        </p:nvCxnSpPr>
        <p:spPr>
          <a:xfrm flipV="1">
            <a:off x="4751512" y="1940285"/>
            <a:ext cx="389160" cy="726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3"/>
            <a:endCxn id="8" idx="1"/>
          </p:cNvCxnSpPr>
          <p:nvPr/>
        </p:nvCxnSpPr>
        <p:spPr>
          <a:xfrm>
            <a:off x="4749404" y="3451848"/>
            <a:ext cx="366984" cy="560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3"/>
            <a:endCxn id="10" idx="1"/>
          </p:cNvCxnSpPr>
          <p:nvPr/>
        </p:nvCxnSpPr>
        <p:spPr>
          <a:xfrm>
            <a:off x="4249788" y="4950073"/>
            <a:ext cx="3523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0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004669"/>
          </a:xfr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того, субъекту учета необходимо проверить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информации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передаче имущества (части имущества) иному пользователю в рамках операционной аренды в Инвентарной карточке учета нефинансовых активов (ф.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0504031)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отсутствии указанной информации в Инвентарной карточке (ф.0504031), ее необходимо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внести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Дополнительно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субъект учета осуществляет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сверку прогнозных показателей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 доходам бюджета (доходам по данным Плана финансово-хозяйственной деятельности) с объемом ожидаемых доходов от арендных платежей (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счет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401 40 121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) и по необходимости их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уточнить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095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340768"/>
            <a:ext cx="806489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 мероприятия по формированию входящих остатков по объектам учета 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финансовой (</a:t>
            </a:r>
            <a:r>
              <a:rPr lang="ru-RU" sz="40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неоперационной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аренды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41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3186"/>
            <a:ext cx="8229600" cy="1143000"/>
          </a:xfr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</a:pP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 </a:t>
            </a: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по формированию входящих остатков по объектам учета 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финансовой (</a:t>
            </a:r>
            <a:r>
              <a:rPr lang="ru-RU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неоперационной</a:t>
            </a:r>
            <a:r>
              <a:rPr lang="ru-RU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аренды</a:t>
            </a:r>
            <a:r>
              <a:rPr lang="ru-RU" sz="2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896544"/>
          </a:xfrm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инвентаризацию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имущества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полученных (переданных) в пользование в соответствии с договорами, заключенными до 1 января 2018 года и действующими в период применения СГС «Аренда» (по договорам со сроком действия как в 2017 году, так и в год(ы), следующий(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за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ним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оставшиеся сроки полезного использования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финансовой (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неоперационной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аренды (оставшиеся сроки пользования объектами имущества, оставшиеся сроки выкупа имущества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суммы обязательств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уплате арендных платежей за оставшиеся сроки полезного использования объектов (начиная с 2018 года и до завершения сроков использования объектов учета аренды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1387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544" y="188640"/>
            <a:ext cx="8229600" cy="648072"/>
          </a:xfr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Арендодатель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балансодержатель)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учета 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финансовой (</a:t>
            </a:r>
            <a:r>
              <a:rPr lang="ru-RU" sz="2400" u="sng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неоперационной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аренды </a:t>
            </a:r>
            <a:r>
              <a:rPr lang="ru-RU" sz="2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формирует входящие остатки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76" y="2052202"/>
            <a:ext cx="4572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в </a:t>
            </a:r>
            <a:r>
              <a:rPr lang="ru-RU" dirty="0" smtClean="0">
                <a:solidFill>
                  <a:prstClr val="black"/>
                </a:solidFill>
              </a:rPr>
              <a:t>∑ </a:t>
            </a:r>
            <a:r>
              <a:rPr lang="ru-RU" dirty="0">
                <a:solidFill>
                  <a:prstClr val="black"/>
                </a:solidFill>
              </a:rPr>
              <a:t>расчетов с пользователями имущества по арендным платежам за оставшиеся сроки полезного использования объектов учета аренды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89760" y="2452311"/>
            <a:ext cx="3823816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0 205 </a:t>
            </a:r>
            <a:r>
              <a:rPr lang="ru-RU" sz="2000" b="1" dirty="0" smtClean="0">
                <a:solidFill>
                  <a:prstClr val="black"/>
                </a:solidFill>
              </a:rPr>
              <a:t>22</a:t>
            </a:r>
            <a:r>
              <a:rPr lang="ru-RU" sz="2000" b="1" dirty="0">
                <a:solidFill>
                  <a:prstClr val="black"/>
                </a:solidFill>
              </a:rPr>
              <a:t> 000 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0 401 30 000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344" y="3753458"/>
            <a:ext cx="4572000" cy="646331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одновременно отражается объем ожидаемого дохода от арендных платежей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89760" y="3876568"/>
            <a:ext cx="3954240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0 401 30 000     </a:t>
            </a:r>
            <a:r>
              <a:rPr lang="ru-RU" sz="2000" b="1" dirty="0" err="1" smtClean="0">
                <a:solidFill>
                  <a:prstClr val="black"/>
                </a:solidFill>
              </a:rPr>
              <a:t>Кт</a:t>
            </a:r>
            <a:r>
              <a:rPr lang="ru-RU" sz="2000" b="1" dirty="0" smtClean="0">
                <a:solidFill>
                  <a:prstClr val="black"/>
                </a:solidFill>
              </a:rPr>
              <a:t> 0</a:t>
            </a:r>
            <a:r>
              <a:rPr lang="ru-RU" sz="2000" b="1" dirty="0">
                <a:solidFill>
                  <a:prstClr val="black"/>
                </a:solidFill>
              </a:rPr>
              <a:t> 401 40 </a:t>
            </a:r>
            <a:r>
              <a:rPr lang="ru-RU" sz="2000" b="1" dirty="0" smtClean="0">
                <a:solidFill>
                  <a:prstClr val="black"/>
                </a:solidFill>
              </a:rPr>
              <a:t>122</a:t>
            </a:r>
            <a:r>
              <a:rPr lang="ru-RU" sz="2000" b="1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7404" y="4950073"/>
            <a:ext cx="4068812" cy="923330"/>
          </a:xfrm>
          <a:prstGeom prst="rect">
            <a:avLst/>
          </a:prstGeom>
          <a:solidFill>
            <a:srgbClr val="CCFF99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проводит </a:t>
            </a:r>
            <a:r>
              <a:rPr lang="ru-RU" dirty="0">
                <a:solidFill>
                  <a:prstClr val="black"/>
                </a:solidFill>
              </a:rPr>
              <a:t>сверку показателей принимаемых объектов учета аренды </a:t>
            </a:r>
            <a:r>
              <a:rPr lang="ru-RU" b="1" dirty="0">
                <a:solidFill>
                  <a:prstClr val="black"/>
                </a:solidFill>
              </a:rPr>
              <a:t>на балансовые </a:t>
            </a:r>
            <a:r>
              <a:rPr lang="ru-RU" b="1" dirty="0" smtClean="0">
                <a:solidFill>
                  <a:prstClr val="black"/>
                </a:solidFill>
              </a:rPr>
              <a:t>счета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4939977"/>
            <a:ext cx="4572000" cy="92333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показателей, отраженных по итогам 2017 года (по состоянию на </a:t>
            </a:r>
            <a:r>
              <a:rPr lang="ru-RU" dirty="0" smtClean="0">
                <a:solidFill>
                  <a:prstClr val="black"/>
                </a:solidFill>
              </a:rPr>
              <a:t>01.01. </a:t>
            </a:r>
            <a:r>
              <a:rPr lang="ru-RU" dirty="0">
                <a:solidFill>
                  <a:prstClr val="black"/>
                </a:solidFill>
              </a:rPr>
              <a:t>2018 </a:t>
            </a:r>
            <a:r>
              <a:rPr lang="ru-RU" dirty="0" smtClean="0">
                <a:solidFill>
                  <a:prstClr val="black"/>
                </a:solidFill>
              </a:rPr>
              <a:t>)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</a:rPr>
              <a:t>по </a:t>
            </a:r>
            <a:r>
              <a:rPr lang="ru-RU" b="1" dirty="0">
                <a:solidFill>
                  <a:prstClr val="black"/>
                </a:solidFill>
              </a:rPr>
              <a:t>з/</a:t>
            </a:r>
            <a:r>
              <a:rPr lang="ru-RU" b="1" dirty="0" err="1">
                <a:solidFill>
                  <a:prstClr val="black"/>
                </a:solidFill>
              </a:rPr>
              <a:t>сч</a:t>
            </a:r>
            <a:r>
              <a:rPr lang="ru-RU" b="1" dirty="0">
                <a:solidFill>
                  <a:prstClr val="black"/>
                </a:solidFill>
              </a:rPr>
              <a:t> 25 </a:t>
            </a:r>
            <a:r>
              <a:rPr lang="ru-RU" b="1" dirty="0" smtClean="0">
                <a:solidFill>
                  <a:prstClr val="black"/>
                </a:solidFill>
              </a:rPr>
              <a:t>и 26</a:t>
            </a:r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12" name="Прямая со стрелкой 11"/>
          <p:cNvCxnSpPr>
            <a:stCxn id="5" idx="3"/>
            <a:endCxn id="6" idx="1"/>
          </p:cNvCxnSpPr>
          <p:nvPr/>
        </p:nvCxnSpPr>
        <p:spPr>
          <a:xfrm flipV="1">
            <a:off x="4743476" y="2652366"/>
            <a:ext cx="44628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3"/>
            <a:endCxn id="8" idx="1"/>
          </p:cNvCxnSpPr>
          <p:nvPr/>
        </p:nvCxnSpPr>
        <p:spPr>
          <a:xfrm flipV="1">
            <a:off x="4601344" y="4076623"/>
            <a:ext cx="588416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3"/>
            <a:endCxn id="10" idx="1"/>
          </p:cNvCxnSpPr>
          <p:nvPr/>
        </p:nvCxnSpPr>
        <p:spPr>
          <a:xfrm flipV="1">
            <a:off x="4246216" y="5401642"/>
            <a:ext cx="325784" cy="100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6544" y="1098207"/>
            <a:ext cx="329336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Выбытие объекта переданного в финансовую аренду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1618" y="1078814"/>
            <a:ext cx="3640099" cy="7078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0 401 30 000  </a:t>
            </a:r>
            <a:r>
              <a:rPr lang="ru-RU" sz="2000" b="1" dirty="0" err="1" smtClean="0">
                <a:solidFill>
                  <a:prstClr val="black"/>
                </a:solidFill>
              </a:rPr>
              <a:t>Кт</a:t>
            </a:r>
            <a:r>
              <a:rPr lang="ru-RU" sz="2000" b="1" dirty="0" smtClean="0">
                <a:solidFill>
                  <a:prstClr val="black"/>
                </a:solidFill>
              </a:rPr>
              <a:t> 0 101 </a:t>
            </a:r>
            <a:r>
              <a:rPr lang="ru-RU" sz="2000" b="1" dirty="0" err="1" smtClean="0">
                <a:solidFill>
                  <a:prstClr val="black"/>
                </a:solidFill>
              </a:rPr>
              <a:t>хх</a:t>
            </a:r>
            <a:r>
              <a:rPr lang="ru-RU" sz="2000" b="1" dirty="0" smtClean="0">
                <a:solidFill>
                  <a:prstClr val="black"/>
                </a:solidFill>
              </a:rPr>
              <a:t> 410</a:t>
            </a:r>
          </a:p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0 104 </a:t>
            </a:r>
            <a:r>
              <a:rPr lang="ru-RU" sz="2000" b="1" dirty="0" err="1" smtClean="0">
                <a:solidFill>
                  <a:prstClr val="black"/>
                </a:solidFill>
              </a:rPr>
              <a:t>хх</a:t>
            </a:r>
            <a:r>
              <a:rPr lang="ru-RU" sz="2000" b="1" dirty="0" smtClean="0">
                <a:solidFill>
                  <a:prstClr val="black"/>
                </a:solidFill>
              </a:rPr>
              <a:t> 411   </a:t>
            </a:r>
            <a:r>
              <a:rPr lang="ru-RU" sz="2000" b="1" dirty="0" err="1" smtClean="0">
                <a:solidFill>
                  <a:prstClr val="black"/>
                </a:solidFill>
              </a:rPr>
              <a:t>Кт</a:t>
            </a:r>
            <a:r>
              <a:rPr lang="ru-RU" sz="2000" b="1" dirty="0" smtClean="0">
                <a:solidFill>
                  <a:prstClr val="black"/>
                </a:solidFill>
              </a:rPr>
              <a:t> 0 401 30 000</a:t>
            </a:r>
            <a:endParaRPr lang="ru-RU" sz="2000" b="1" dirty="0">
              <a:solidFill>
                <a:prstClr val="black"/>
              </a:solidFill>
            </a:endParaRPr>
          </a:p>
        </p:txBody>
      </p:sp>
      <p:cxnSp>
        <p:nvCxnSpPr>
          <p:cNvPr id="22" name="Прямая со стрелкой 21"/>
          <p:cNvCxnSpPr>
            <a:stCxn id="19" idx="3"/>
            <a:endCxn id="20" idx="1"/>
          </p:cNvCxnSpPr>
          <p:nvPr/>
        </p:nvCxnSpPr>
        <p:spPr>
          <a:xfrm>
            <a:off x="3779912" y="1421373"/>
            <a:ext cx="1501706" cy="113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8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Арендатор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пользователь)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объектов учета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финансовой (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неоперационной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 входящие остатки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3720" y="1916832"/>
            <a:ext cx="4026272" cy="646331"/>
          </a:xfrm>
          <a:prstGeom prst="rect">
            <a:avLst/>
          </a:prstGeom>
          <a:solidFill>
            <a:srgbClr val="CCFFCC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Отражение объекта ОС на балансовых счетах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53372" y="2037534"/>
            <a:ext cx="3754760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0 </a:t>
            </a:r>
            <a:r>
              <a:rPr lang="ru-RU" sz="2000" b="1" dirty="0" smtClean="0">
                <a:solidFill>
                  <a:prstClr val="black"/>
                </a:solidFill>
              </a:rPr>
              <a:t>101 </a:t>
            </a:r>
            <a:r>
              <a:rPr lang="ru-RU" sz="2000" b="1" dirty="0" err="1" smtClean="0">
                <a:solidFill>
                  <a:prstClr val="black"/>
                </a:solidFill>
              </a:rPr>
              <a:t>хх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000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0 401 30 </a:t>
            </a:r>
            <a:r>
              <a:rPr lang="ru-RU" sz="2000" b="1" dirty="0" smtClean="0">
                <a:solidFill>
                  <a:prstClr val="black"/>
                </a:solidFill>
              </a:rPr>
              <a:t>000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2814771"/>
            <a:ext cx="4042792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Объем </a:t>
            </a:r>
            <a:r>
              <a:rPr lang="ru-RU" dirty="0">
                <a:solidFill>
                  <a:prstClr val="black"/>
                </a:solidFill>
              </a:rPr>
              <a:t>принятых обязательств по оплате арендных </a:t>
            </a:r>
            <a:r>
              <a:rPr lang="ru-RU" dirty="0" smtClean="0">
                <a:solidFill>
                  <a:prstClr val="black"/>
                </a:solidFill>
              </a:rPr>
              <a:t>платежей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2947318"/>
            <a:ext cx="3749948" cy="400110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prstClr val="black"/>
                </a:solidFill>
              </a:rPr>
              <a:t>Дт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0 401 30 000    </a:t>
            </a:r>
            <a:r>
              <a:rPr lang="ru-RU" sz="2000" b="1" dirty="0" err="1">
                <a:solidFill>
                  <a:prstClr val="black"/>
                </a:solidFill>
              </a:rPr>
              <a:t>Кт</a:t>
            </a:r>
            <a:r>
              <a:rPr lang="ru-RU" sz="2000" b="1" dirty="0">
                <a:solidFill>
                  <a:prstClr val="black"/>
                </a:solidFill>
              </a:rPr>
              <a:t> 0 302 24 000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4397398"/>
            <a:ext cx="4042792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обеспечивается сверка показателей, принимаемых объектов учета аренды на балансовые счета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22366" y="4397398"/>
            <a:ext cx="3456384" cy="954107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объема принятых обязательств, отраженных по итогам 2017 года  </a:t>
            </a:r>
            <a:r>
              <a:rPr lang="ru-RU" sz="2000" b="1" dirty="0">
                <a:solidFill>
                  <a:prstClr val="black"/>
                </a:solidFill>
              </a:rPr>
              <a:t>0 502 01 000, 0 502 02 000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04876" y="5572336"/>
            <a:ext cx="4572000" cy="954107"/>
          </a:xfrm>
          <a:prstGeom prst="rect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по </a:t>
            </a:r>
            <a:r>
              <a:rPr lang="ru-RU" sz="2000" b="1" dirty="0" smtClean="0">
                <a:solidFill>
                  <a:prstClr val="black"/>
                </a:solidFill>
              </a:rPr>
              <a:t>з/</a:t>
            </a:r>
            <a:r>
              <a:rPr lang="ru-RU" sz="2000" b="1" dirty="0" err="1" smtClean="0">
                <a:solidFill>
                  <a:prstClr val="black"/>
                </a:solidFill>
              </a:rPr>
              <a:t>сч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01</a:t>
            </a:r>
            <a:r>
              <a:rPr lang="ru-RU" dirty="0">
                <a:solidFill>
                  <a:prstClr val="black"/>
                </a:solidFill>
              </a:rPr>
              <a:t> «Имущество в пользовании» отражается выбытие (уменьшение) объектов, находящихся в пользовании</a:t>
            </a:r>
          </a:p>
        </p:txBody>
      </p:sp>
      <p:cxnSp>
        <p:nvCxnSpPr>
          <p:cNvPr id="14" name="Прямая со стрелкой 13"/>
          <p:cNvCxnSpPr>
            <a:stCxn id="6" idx="3"/>
          </p:cNvCxnSpPr>
          <p:nvPr/>
        </p:nvCxnSpPr>
        <p:spPr>
          <a:xfrm flipV="1">
            <a:off x="4499992" y="2226670"/>
            <a:ext cx="442714" cy="1332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3"/>
          </p:cNvCxnSpPr>
          <p:nvPr/>
        </p:nvCxnSpPr>
        <p:spPr>
          <a:xfrm flipV="1">
            <a:off x="4499992" y="3128149"/>
            <a:ext cx="453380" cy="9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0" idx="3"/>
            <a:endCxn id="11" idx="1"/>
          </p:cNvCxnSpPr>
          <p:nvPr/>
        </p:nvCxnSpPr>
        <p:spPr>
          <a:xfrm>
            <a:off x="4499992" y="4859063"/>
            <a:ext cx="422374" cy="153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5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DCEACF-473C-4591-9345-62D9D5BF1C2E}" type="slidenum">
              <a:rPr lang="ru-RU" altLang="ru-RU">
                <a:solidFill>
                  <a:srgbClr val="252523"/>
                </a:solidFill>
              </a:rPr>
              <a:pPr eaLnBrk="1" hangingPunct="1"/>
              <a:t>18</a:t>
            </a:fld>
            <a:endParaRPr lang="ru-RU" altLang="ru-RU">
              <a:solidFill>
                <a:srgbClr val="252523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52400" y="260650"/>
          <a:ext cx="8856663" cy="5615840"/>
        </p:xfrm>
        <a:graphic>
          <a:graphicData uri="http://schemas.openxmlformats.org/drawingml/2006/table">
            <a:tbl>
              <a:tblPr/>
              <a:tblGrid>
                <a:gridCol w="459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3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6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33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55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444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444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9595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04054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КОСГУ 412,  432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         Обесценение недвижимого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          имущества учреждения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Arial" pitchFamily="34" charset="0"/>
                        </a:rPr>
                        <a:t>Обесценение иного движимого имущества учреждения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47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1" u="none" strike="noStrike" kern="0" cap="none" spc="0" normalizeH="0" baseline="0" noProof="0" dirty="0" smtClean="0">
                          <a:ln>
                            <a:solidFill>
                              <a:srgbClr val="1F497D"/>
                            </a:solidFill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</a:rPr>
                        <a:t>Обесценение непроизведенных активов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1" u="none" strike="noStrike" kern="0" cap="none" spc="0" normalizeH="0" baseline="0" noProof="0" dirty="0" smtClean="0">
                        <a:ln>
                          <a:solidFill>
                            <a:srgbClr val="1F497D"/>
                          </a:solidFill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1" u="none" strike="noStrike" kern="0" cap="none" spc="0" normalizeH="0" baseline="0" noProof="0" dirty="0" smtClean="0">
                        <a:ln>
                          <a:solidFill>
                            <a:srgbClr val="1F497D"/>
                          </a:solidFill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09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9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6824" y="470647"/>
            <a:ext cx="7889300" cy="3041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pc="-4" dirty="0"/>
              <a:t>Обесценение актива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41294" y="131498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814980" y="2034327"/>
            <a:ext cx="7619422" cy="4028226"/>
            <a:chOff x="692738" y="1275454"/>
            <a:chExt cx="8635345" cy="4565322"/>
          </a:xfrm>
        </p:grpSpPr>
        <p:sp>
          <p:nvSpPr>
            <p:cNvPr id="14" name="object 3"/>
            <p:cNvSpPr txBox="1"/>
            <p:nvPr/>
          </p:nvSpPr>
          <p:spPr>
            <a:xfrm>
              <a:off x="692740" y="1500665"/>
              <a:ext cx="8635343" cy="4340111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1206" marR="4483" algn="just" defTabSz="806867">
                <a:lnSpc>
                  <a:spcPct val="150000"/>
                </a:lnSpc>
                <a:buClr>
                  <a:srgbClr val="096234"/>
                </a:buClr>
                <a:tabLst>
                  <a:tab pos="212923" algn="l"/>
                </a:tabLst>
                <a:defRPr/>
              </a:pPr>
              <a:r>
                <a:rPr lang="ru-RU" sz="1765" dirty="0">
                  <a:solidFill>
                    <a:prstClr val="black"/>
                  </a:solidFill>
                  <a:latin typeface="Times New Roman"/>
                  <a:cs typeface="Times New Roman"/>
                </a:rPr>
                <a:t>                                                           -  </a:t>
              </a:r>
              <a:r>
                <a:rPr lang="ru-RU" sz="2471" b="1" dirty="0">
                  <a:solidFill>
                    <a:prstClr val="black"/>
                  </a:solidFill>
                  <a:latin typeface="Times New Roman"/>
                  <a:cs typeface="Times New Roman"/>
                </a:rPr>
                <a:t>это снижение стоимости актива</a:t>
              </a:r>
              <a:r>
                <a:rPr lang="ru-RU" sz="2471" dirty="0">
                  <a:solidFill>
                    <a:prstClr val="black"/>
                  </a:solidFill>
                  <a:latin typeface="Times New Roman"/>
                  <a:cs typeface="Times New Roman"/>
                </a:rPr>
                <a:t>, превышающее плановое (нормальное) снижение его стоимости в связи с владением (использованием) таким активом (нормальным физическим и (или) моральным износом), </a:t>
              </a:r>
              <a:r>
                <a:rPr lang="ru-RU" sz="2471" b="1" dirty="0">
                  <a:solidFill>
                    <a:prstClr val="black"/>
                  </a:solidFill>
                  <a:latin typeface="Times New Roman"/>
                  <a:cs typeface="Times New Roman"/>
                </a:rPr>
                <a:t>связанное со снижением ценности актива</a:t>
              </a:r>
              <a:r>
                <a:rPr lang="ru-RU" sz="1765" dirty="0">
                  <a:solidFill>
                    <a:prstClr val="black"/>
                  </a:solidFill>
                  <a:latin typeface="Times New Roman"/>
                  <a:cs typeface="Times New Roman"/>
                </a:rPr>
                <a:t>.</a:t>
              </a:r>
            </a:p>
            <a:p>
              <a:pPr marL="313781" marR="4483" indent="-302575" algn="just" defTabSz="806867">
                <a:lnSpc>
                  <a:spcPct val="150000"/>
                </a:lnSpc>
                <a:buClr>
                  <a:srgbClr val="096234"/>
                </a:buClr>
                <a:buFont typeface="Arial" panose="020B0604020202020204" pitchFamily="34" charset="0"/>
                <a:buChar char="•"/>
                <a:tabLst>
                  <a:tab pos="212923" algn="l"/>
                </a:tabLst>
                <a:defRPr/>
              </a:pPr>
              <a:endParaRPr lang="ru-RU" sz="1765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692738" y="1275454"/>
              <a:ext cx="3445323" cy="770589"/>
              <a:chOff x="1143000" y="3276600"/>
              <a:chExt cx="3886200" cy="833293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1143000" y="3276600"/>
                <a:ext cx="3886200" cy="833293"/>
              </a:xfrm>
              <a:prstGeom prst="roundRect">
                <a:avLst/>
              </a:prstGeom>
              <a:grpFill/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>
                  <a:defRPr/>
                </a:pPr>
                <a:endParaRPr lang="ru-RU" sz="1588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214233" y="3426989"/>
                <a:ext cx="3776062" cy="5458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806867">
                  <a:defRPr/>
                </a:pPr>
                <a:r>
                  <a:rPr lang="ru-RU" sz="2294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Обесценение актива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285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6852956"/>
              </p:ext>
            </p:extLst>
          </p:nvPr>
        </p:nvGraphicFramePr>
        <p:xfrm>
          <a:off x="251521" y="476673"/>
          <a:ext cx="8136903" cy="5348417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114300">
                    <a:prstClr val="black"/>
                  </a:innerShdw>
                </a:effectLst>
              </a:tblPr>
              <a:tblGrid>
                <a:gridCol w="467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31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681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№ п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Федеральный стандарт (ФС)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63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Дата 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(срок) вступления в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силу ФС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92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Концептуальные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основы бухгалтерского учета  и отчетности для организаций государственного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сектора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(256н)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287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Представление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бухгалтерской (финансовой)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отчетности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(260н)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455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Основные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средства (257н)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455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Аренда(258н)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0857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noProof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Обесценение активов(259н)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0" lvl="0" indent="-1803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251085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1588"/>
            <a:ext cx="2059782" cy="403076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СЛАЙД</a:t>
            </a:r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  <a:fld id="{CCDF69E5-509E-4D59-AF9B-AD19640FD1F2}" type="slidenum">
              <a:rPr lang="ru-RU" sz="14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 sz="1400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16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 обесценения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196752"/>
            <a:ext cx="3075136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1. Определяем категорию к которой относится актив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350370" y="2409731"/>
            <a:ext cx="5623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ГДП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43188" y="2371567"/>
            <a:ext cx="68582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err="1" smtClean="0"/>
              <a:t>нГДП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4" idx="2"/>
            <a:endCxn id="5" idx="0"/>
          </p:cNvCxnSpPr>
          <p:nvPr/>
        </p:nvCxnSpPr>
        <p:spPr>
          <a:xfrm flipH="1">
            <a:off x="2631569" y="2111152"/>
            <a:ext cx="453663" cy="2985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>
            <a:off x="3085232" y="2111152"/>
            <a:ext cx="1000871" cy="2604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96135" y="1260545"/>
            <a:ext cx="2952328" cy="707886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2. Проверка наличия признаков обесценения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5796135" y="1990517"/>
            <a:ext cx="273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Если признаки обесценения выявлены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64088" y="2852936"/>
            <a:ext cx="3384375" cy="707886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3. Проверяем справедливую стоимость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5364089" y="3969060"/>
            <a:ext cx="3384376" cy="707886"/>
          </a:xfrm>
          <a:prstGeom prst="rect">
            <a:avLst/>
          </a:prstGeom>
          <a:solidFill>
            <a:srgbClr val="FDE3F8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4. Признаем убыток от обесценения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89" y="5022197"/>
            <a:ext cx="338437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5. Распределяем его на активы, входящие в ЕГДП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1403648" y="3499268"/>
            <a:ext cx="32191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Информацию о категории актива и сумму убытка от обесценения необходимо отражать в карточке объекта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909" y="3560822"/>
            <a:ext cx="784155" cy="8241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82" y="5344736"/>
            <a:ext cx="4426666" cy="68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Процедура тестирования на наличие обесценения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1112239"/>
            <a:ext cx="4608512" cy="113877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Проводит </a:t>
            </a:r>
            <a:r>
              <a:rPr lang="ru-RU" sz="2400" b="1" dirty="0" smtClean="0">
                <a:solidFill>
                  <a:srgbClr val="FF0000"/>
                </a:solidFill>
              </a:rPr>
              <a:t>инвентаризационная комиссия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в  рамках инвентаризации в целях составления годовой отчетности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582697" y="4059673"/>
            <a:ext cx="360005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Принимается решение о необходимости определения справедливой стоимости объектов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942331"/>
            <a:ext cx="288032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Выявлены</a:t>
            </a:r>
            <a:r>
              <a:rPr lang="ru-RU" sz="2000" dirty="0" smtClean="0"/>
              <a:t> признаки обесценения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52460" y="2942331"/>
            <a:ext cx="311588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Не выявлены </a:t>
            </a:r>
            <a:r>
              <a:rPr lang="ru-RU" sz="2000" dirty="0" smtClean="0"/>
              <a:t>признаки обесценения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4059673"/>
            <a:ext cx="288032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Справедливая стоимость не определяется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220072" y="5038018"/>
            <a:ext cx="3672408" cy="1200329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Инвентаризационная комиссия пишет </a:t>
            </a:r>
            <a:r>
              <a:rPr lang="ru-RU" b="1" dirty="0" smtClean="0"/>
              <a:t>в ПРОТОКОЛЕ</a:t>
            </a:r>
            <a:r>
              <a:rPr lang="ru-RU" dirty="0" smtClean="0"/>
              <a:t>, что признаков обесценения не выявлено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75730" y="5338958"/>
            <a:ext cx="3960091" cy="646331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Определяется убыток от обесценения и признается в бухгалтерском учете</a:t>
            </a:r>
            <a:endParaRPr lang="ru-RU" dirty="0"/>
          </a:p>
        </p:txBody>
      </p:sp>
      <p:sp>
        <p:nvSpPr>
          <p:cNvPr id="36" name="Стрелка вниз 35"/>
          <p:cNvSpPr/>
          <p:nvPr/>
        </p:nvSpPr>
        <p:spPr>
          <a:xfrm rot="17323340">
            <a:off x="4979989" y="1701633"/>
            <a:ext cx="302557" cy="1844205"/>
          </a:xfrm>
          <a:prstGeom prst="downArrow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 rot="17391616">
            <a:off x="6286111" y="3361405"/>
            <a:ext cx="328435" cy="950083"/>
          </a:xfrm>
          <a:prstGeom prst="downArrow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 rot="4315774">
            <a:off x="2380094" y="1790999"/>
            <a:ext cx="350084" cy="1589211"/>
          </a:xfrm>
          <a:prstGeom prst="downArrow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 rot="4315774">
            <a:off x="1453312" y="3305554"/>
            <a:ext cx="350084" cy="1032616"/>
          </a:xfrm>
          <a:prstGeom prst="downArrow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 rot="4315774">
            <a:off x="1370415" y="4777342"/>
            <a:ext cx="350084" cy="799346"/>
          </a:xfrm>
          <a:prstGeom prst="downArrow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 rot="17391616">
            <a:off x="6747410" y="4461326"/>
            <a:ext cx="328435" cy="849430"/>
          </a:xfrm>
          <a:prstGeom prst="downArrow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H="1">
            <a:off x="6053135" y="3990604"/>
            <a:ext cx="967137" cy="7399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015552" y="3990604"/>
            <a:ext cx="869551" cy="7237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02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96752"/>
            <a:ext cx="9036496" cy="4046685"/>
          </a:xfrm>
        </p:spPr>
        <p:txBody>
          <a:bodyPr/>
          <a:lstStyle/>
          <a:p>
            <a:pPr indent="302575" algn="just"/>
            <a:endParaRPr lang="ru-RU" sz="247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2575" algn="just"/>
            <a:r>
              <a:rPr lang="ru-RU" sz="247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sz="247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2575" algn="just"/>
            <a:r>
              <a:rPr lang="ru-RU" sz="247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</a:t>
            </a:r>
            <a:endParaRPr lang="ru-RU" sz="247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2575" algn="just"/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2575" algn="just"/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Убыток 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обесценения 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актива</a:t>
            </a:r>
          </a:p>
          <a:p>
            <a:pPr indent="302575" algn="just"/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2471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единовременно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признается в составе 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расходов</a:t>
            </a:r>
          </a:p>
          <a:p>
            <a:pPr indent="302575" algn="just"/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отчетного </a:t>
            </a:r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периода</a:t>
            </a:r>
          </a:p>
          <a:p>
            <a:pPr indent="302575" algn="just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02575" algn="just"/>
            <a:r>
              <a:rPr lang="ru-RU" sz="247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Сумма ранее начисленной амортизации актива </a:t>
            </a:r>
            <a:r>
              <a:rPr lang="ru-RU" sz="2471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корректируется</a:t>
            </a:r>
            <a:endParaRPr lang="ru-RU" sz="2471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7504" y="1567119"/>
            <a:ext cx="1444600" cy="857217"/>
          </a:xfrm>
          <a:prstGeom prst="roundRect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Убыток от обесценения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51921" y="1483060"/>
            <a:ext cx="1440160" cy="914400"/>
          </a:xfrm>
          <a:prstGeom prst="round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Остаточная стоимость актива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22187" y="1567119"/>
            <a:ext cx="1681104" cy="914400"/>
          </a:xfrm>
          <a:prstGeom prst="roundRect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Справедливая стоимость актива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18072" y="1538525"/>
            <a:ext cx="1584176" cy="914400"/>
          </a:xfrm>
          <a:prstGeom prst="roundRect">
            <a:avLst/>
          </a:prstGeom>
          <a:solidFill>
            <a:schemeClr val="bg1"/>
          </a:solidFill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Затраты на выбытие актива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07307"/>
            <a:ext cx="1435196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Равно 7"/>
          <p:cNvSpPr/>
          <p:nvPr/>
        </p:nvSpPr>
        <p:spPr>
          <a:xfrm>
            <a:off x="1665948" y="1751688"/>
            <a:ext cx="804926" cy="48807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Минус 8"/>
          <p:cNvSpPr/>
          <p:nvPr/>
        </p:nvSpPr>
        <p:spPr>
          <a:xfrm>
            <a:off x="3912923" y="1827722"/>
            <a:ext cx="638046" cy="33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6403291" y="1827722"/>
            <a:ext cx="544973" cy="33600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422227" y="1483060"/>
            <a:ext cx="217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(</a:t>
            </a:r>
            <a:endParaRPr lang="ru-RU" sz="5400" dirty="0"/>
          </a:p>
        </p:txBody>
      </p:sp>
      <p:sp>
        <p:nvSpPr>
          <p:cNvPr id="13" name="TextBox 12"/>
          <p:cNvSpPr txBox="1"/>
          <p:nvPr/>
        </p:nvSpPr>
        <p:spPr>
          <a:xfrm>
            <a:off x="8674726" y="1466449"/>
            <a:ext cx="394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)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09603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539552" y="2860958"/>
            <a:ext cx="3360812" cy="1237218"/>
          </a:xfrm>
          <a:prstGeom prst="rightArrowCallou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Убыток от обесценения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2925569"/>
            <a:ext cx="6062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≥</a:t>
            </a:r>
            <a:endParaRPr lang="ru-RU" sz="6600" dirty="0"/>
          </a:p>
        </p:txBody>
      </p:sp>
      <p:sp>
        <p:nvSpPr>
          <p:cNvPr id="9" name="TextBox 8"/>
          <p:cNvSpPr txBox="1"/>
          <p:nvPr/>
        </p:nvSpPr>
        <p:spPr>
          <a:xfrm>
            <a:off x="4960907" y="3217957"/>
            <a:ext cx="1126212" cy="523220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НУЛЮ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55577" y="4972654"/>
            <a:ext cx="3918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Минуса быть не может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1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336" y="4512808"/>
            <a:ext cx="942164" cy="1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Выноска со стрелкой вправо 11"/>
          <p:cNvSpPr/>
          <p:nvPr/>
        </p:nvSpPr>
        <p:spPr>
          <a:xfrm>
            <a:off x="539552" y="1273719"/>
            <a:ext cx="3360812" cy="1237218"/>
          </a:xfrm>
          <a:prstGeom prst="rightArrowCallou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Убыток от обесценения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072012" y="1338330"/>
            <a:ext cx="6062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≤</a:t>
            </a:r>
            <a:endParaRPr lang="ru-RU" sz="6600" dirty="0"/>
          </a:p>
        </p:txBody>
      </p:sp>
      <p:sp>
        <p:nvSpPr>
          <p:cNvPr id="15" name="Выноска со стрелкой влево 14"/>
          <p:cNvSpPr/>
          <p:nvPr/>
        </p:nvSpPr>
        <p:spPr>
          <a:xfrm>
            <a:off x="4884816" y="1338330"/>
            <a:ext cx="3015572" cy="1107996"/>
          </a:xfrm>
          <a:prstGeom prst="leftArrowCallou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Остаточная стоимость</a:t>
            </a:r>
          </a:p>
        </p:txBody>
      </p:sp>
    </p:spTree>
    <p:extLst>
      <p:ext uri="{BB962C8B-B14F-4D97-AF65-F5344CB8AC3E}">
        <p14:creationId xmlns:p14="http://schemas.microsoft.com/office/powerpoint/2010/main" val="329646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 суммам убытка от обесценения актива, признанного или восстановленного в течение периода, субъект учета раскрывает следующую информацию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  <p:txBody>
          <a:bodyPr>
            <a:normAutofit fontScale="70000" lnSpcReduction="20000"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-45720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события и обстоятельства</a:t>
            </a:r>
            <a:r>
              <a:rPr lang="ru-RU" sz="3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которые привели к признанию или восстановлению убытка от обесценения 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актива</a:t>
            </a:r>
            <a:endParaRPr lang="ru-RU" sz="3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-45720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sz="3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сумму </a:t>
            </a:r>
            <a:r>
              <a:rPr lang="ru-RU" sz="3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признанного или восстановленного</a:t>
            </a:r>
            <a:r>
              <a:rPr lang="ru-RU" sz="3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убытка от обесценения 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актива</a:t>
            </a:r>
            <a:endParaRPr lang="ru-RU" sz="3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-45720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группа</a:t>
            </a:r>
            <a:r>
              <a:rPr lang="ru-RU" sz="3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к которой относится актив</a:t>
            </a:r>
            <a:r>
              <a:rPr lang="ru-RU" sz="3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если предоставление такой информации предусмотрено нормативными правовыми актами, регулирующими ведение бухгалтерского учета и составление бухгалтерской (финансовой) 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отчетности</a:t>
            </a:r>
            <a:endParaRPr lang="ru-RU" sz="3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indent="-45720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методы</a:t>
            </a:r>
            <a:r>
              <a:rPr lang="ru-RU" sz="3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использованные для определения справедливой стоимости </a:t>
            </a:r>
            <a:r>
              <a:rPr lang="ru-RU" sz="3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 проведении теста на </a:t>
            </a:r>
            <a:r>
              <a:rPr lang="ru-RU" sz="3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обесценение</a:t>
            </a:r>
            <a:endParaRPr lang="ru-RU" sz="3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89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СГС «Представление бухгалтерской отчетности»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650810829"/>
              </p:ext>
            </p:extLst>
          </p:nvPr>
        </p:nvGraphicFramePr>
        <p:xfrm>
          <a:off x="736599" y="1092200"/>
          <a:ext cx="7772397" cy="467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6599" y="1340768"/>
            <a:ext cx="232948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dirty="0" smtClean="0"/>
              <a:t>В Балансах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2609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805" y="0"/>
            <a:ext cx="8737691" cy="86177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классифицируется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краткосрочный (оборотный),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он удовлетворяет хотя бы одному из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критериев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65593844"/>
              </p:ext>
            </p:extLst>
          </p:nvPr>
        </p:nvGraphicFramePr>
        <p:xfrm>
          <a:off x="298805" y="1052736"/>
          <a:ext cx="8845195" cy="5643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91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КРАТКОСРОЧНЫЕ И ДОЛГОСРОЧНЫЕ АКТИВЫ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61555965"/>
              </p:ext>
            </p:extLst>
          </p:nvPr>
        </p:nvGraphicFramePr>
        <p:xfrm>
          <a:off x="216339" y="1052736"/>
          <a:ext cx="8711322" cy="4732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Минус 4"/>
          <p:cNvSpPr/>
          <p:nvPr/>
        </p:nvSpPr>
        <p:spPr>
          <a:xfrm>
            <a:off x="-108520" y="2780928"/>
            <a:ext cx="9876612" cy="926511"/>
          </a:xfrm>
          <a:prstGeom prst="mathMinus">
            <a:avLst/>
          </a:prstGeom>
          <a:gradFill rotWithShape="0">
            <a:gsLst>
              <a:gs pos="0">
                <a:srgbClr val="077A3E"/>
              </a:gs>
              <a:gs pos="100000">
                <a:srgbClr val="077A3E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6" name="TextBox 5"/>
          <p:cNvSpPr txBox="1"/>
          <p:nvPr/>
        </p:nvSpPr>
        <p:spPr>
          <a:xfrm>
            <a:off x="2411760" y="4172522"/>
            <a:ext cx="586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1700808"/>
            <a:ext cx="77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К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0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24587" cy="800219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Обязательство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классифицируется как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краткосрочное,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оно удовлетворяет хотя бы одному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 критериев: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07469964"/>
              </p:ext>
            </p:extLst>
          </p:nvPr>
        </p:nvGraphicFramePr>
        <p:xfrm>
          <a:off x="298805" y="1214884"/>
          <a:ext cx="8845195" cy="5643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583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760465"/>
          </a:xfrm>
        </p:spPr>
        <p:txBody>
          <a:bodyPr/>
          <a:lstStyle/>
          <a:p>
            <a:pPr algn="ctr"/>
            <a:r>
              <a:rPr lang="ru-RU" dirty="0" smtClean="0"/>
              <a:t>КРАТКОСРОЧНЫЕ И ДОЛГОСРОЧНЫЕ ОБЯЗАТЕЛЬСТВА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38757173"/>
              </p:ext>
            </p:extLst>
          </p:nvPr>
        </p:nvGraphicFramePr>
        <p:xfrm>
          <a:off x="216339" y="1052736"/>
          <a:ext cx="8711322" cy="4732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Минус 4"/>
          <p:cNvSpPr/>
          <p:nvPr/>
        </p:nvSpPr>
        <p:spPr>
          <a:xfrm>
            <a:off x="-108520" y="2780928"/>
            <a:ext cx="9876612" cy="926511"/>
          </a:xfrm>
          <a:prstGeom prst="mathMinus">
            <a:avLst/>
          </a:prstGeom>
          <a:gradFill rotWithShape="0">
            <a:gsLst>
              <a:gs pos="0">
                <a:srgbClr val="077A3E"/>
              </a:gs>
              <a:gs pos="100000">
                <a:srgbClr val="077A3E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6" name="TextBox 5"/>
          <p:cNvSpPr txBox="1"/>
          <p:nvPr/>
        </p:nvSpPr>
        <p:spPr>
          <a:xfrm>
            <a:off x="2411760" y="4172522"/>
            <a:ext cx="586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Д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1700808"/>
            <a:ext cx="77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К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903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488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3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9680" y="1210235"/>
            <a:ext cx="7732059" cy="590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sz="3177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</a:t>
            </a:r>
            <a:r>
              <a:rPr lang="ru-RU" sz="317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имущество, включая наличные и безналичные денежные средства, принадлежащее субъекту учета и находящееся в его пользовании, </a:t>
            </a:r>
            <a:r>
              <a:rPr lang="ru-RU" sz="3177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контролируемое</a:t>
            </a:r>
            <a:r>
              <a:rPr lang="ru-RU" sz="3177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 в результате произошедших фактов хозяйственной жизни, от которого ожидается поступление </a:t>
            </a:r>
            <a:r>
              <a:rPr lang="ru-RU" sz="3177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полезного потенциала или экономических выгод</a:t>
            </a:r>
          </a:p>
          <a:p>
            <a:pPr algn="just" defTabSz="806867"/>
            <a:endParaRPr lang="ru-RU" sz="2824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824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76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/>
          <a:p>
            <a:r>
              <a:rPr lang="ru-RU" dirty="0" smtClean="0"/>
              <a:t>Краткосрочные и долгосрочные обязательства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1194416"/>
            <a:ext cx="6408712" cy="523220"/>
          </a:xfrm>
          <a:prstGeom prst="rect">
            <a:avLst/>
          </a:prstGeom>
          <a:solidFill>
            <a:srgbClr val="CCFFCC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Всегда краткосрочные обязательства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322723" y="1912764"/>
            <a:ext cx="5863941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>Начисленная заработная плата, депоненты,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другие начисленные расходы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связанные с осуществлением деятельности субъекта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отчетности 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3628768"/>
            <a:ext cx="8028892" cy="2369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Кредиторская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задолженность по налогам, сборам и другим обязательным платежам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бюджеты всех уровней бюджетной системы Российской Федерации (за исключением инвестиционных налоговых кредитов, предоставленных в порядке, установленном законодательством Российской Федерации, срок предоставления которых превышает 12 месяцев после отчетной даты)</a:t>
            </a:r>
            <a:r>
              <a:rPr lang="ru-RU" sz="2000" dirty="0"/>
              <a:t> </a:t>
            </a:r>
          </a:p>
          <a:p>
            <a:endParaRPr lang="ru-RU" sz="20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137228" y="1741919"/>
            <a:ext cx="3104021" cy="2438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907704" y="1741919"/>
            <a:ext cx="1229524" cy="18868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89" y="1008504"/>
            <a:ext cx="1080120" cy="1295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64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380232"/>
          </a:xfrm>
        </p:spPr>
        <p:txBody>
          <a:bodyPr/>
          <a:lstStyle/>
          <a:p>
            <a:pPr algn="ctr"/>
            <a:r>
              <a:rPr lang="ru-RU" dirty="0" smtClean="0"/>
              <a:t> Долгосрочные активы и обязательства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6214" y="1161135"/>
            <a:ext cx="8711322" cy="1352358"/>
          </a:xfrm>
        </p:spPr>
        <p:txBody>
          <a:bodyPr/>
          <a:lstStyle/>
          <a:p>
            <a:pPr algn="just"/>
            <a:r>
              <a:rPr lang="ru-RU" sz="2400" dirty="0" smtClean="0"/>
              <a:t>Долгосрочными активами и обязательствами является: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  <p:sp>
        <p:nvSpPr>
          <p:cNvPr id="6" name="Выгнутая вверх стрелка 5"/>
          <p:cNvSpPr/>
          <p:nvPr/>
        </p:nvSpPr>
        <p:spPr>
          <a:xfrm rot="771972" flipV="1">
            <a:off x="1839240" y="2946311"/>
            <a:ext cx="2553036" cy="76739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860" y="1645407"/>
            <a:ext cx="3635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>
                <a:solidFill>
                  <a:srgbClr val="FF0000"/>
                </a:solidFill>
                <a:latin typeface="Times New Roman"/>
                <a:cs typeface="Times New Roman"/>
              </a:rPr>
              <a:t>то что будет (ожидается) </a:t>
            </a:r>
            <a:r>
              <a:rPr lang="ru-RU" sz="2400" kern="0" dirty="0">
                <a:solidFill>
                  <a:prstClr val="black"/>
                </a:solidFill>
                <a:latin typeface="Times New Roman"/>
                <a:cs typeface="Times New Roman"/>
              </a:rPr>
              <a:t>спустя </a:t>
            </a:r>
            <a:r>
              <a:rPr lang="ru-RU" sz="2400" kern="0" dirty="0" smtClean="0">
                <a:solidFill>
                  <a:prstClr val="black"/>
                </a:solidFill>
                <a:latin typeface="Times New Roman"/>
                <a:cs typeface="Times New Roman"/>
              </a:rPr>
              <a:t>12 месяцев </a:t>
            </a:r>
            <a:r>
              <a:rPr lang="ru-RU" sz="2400" kern="0" dirty="0">
                <a:solidFill>
                  <a:prstClr val="black"/>
                </a:solidFill>
                <a:latin typeface="Times New Roman"/>
                <a:cs typeface="Times New Roman"/>
              </a:rPr>
              <a:t>после отчетной </a:t>
            </a:r>
            <a:r>
              <a:rPr lang="ru-RU" sz="2400" kern="0" dirty="0" smtClean="0">
                <a:solidFill>
                  <a:prstClr val="black"/>
                </a:solidFill>
                <a:latin typeface="Times New Roman"/>
                <a:cs typeface="Times New Roman"/>
              </a:rPr>
              <a:t>даты (будущее)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39604" y="2409236"/>
            <a:ext cx="3689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>
                <a:solidFill>
                  <a:prstClr val="black"/>
                </a:solidFill>
                <a:latin typeface="Times New Roman"/>
                <a:cs typeface="Times New Roman"/>
              </a:rPr>
              <a:t>а не то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kern="0" dirty="0">
                <a:solidFill>
                  <a:prstClr val="black"/>
                </a:solidFill>
                <a:latin typeface="Times New Roman"/>
                <a:cs typeface="Times New Roman"/>
              </a:rPr>
              <a:t> что уже произошло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kern="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2242" y="4824874"/>
            <a:ext cx="89277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kern="0" dirty="0">
                <a:solidFill>
                  <a:prstClr val="black"/>
                </a:solidFill>
                <a:latin typeface="Times New Roman"/>
                <a:cs typeface="Times New Roman"/>
              </a:rPr>
              <a:t>На уровне счетов бухгалтерского учета не планируется классификация на долгосрочные и краткосрочные активы и обязательства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71875" y="34348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>
              <a:buFont typeface="Wingdings" panose="05000000000000000000" pitchFamily="2" charset="2"/>
              <a:buChar char="§"/>
            </a:pPr>
            <a:r>
              <a:rPr lang="ru-RU" sz="2400" kern="0" dirty="0">
                <a:solidFill>
                  <a:prstClr val="black"/>
                </a:solidFill>
                <a:latin typeface="Times New Roman"/>
                <a:cs typeface="Times New Roman"/>
              </a:rPr>
              <a:t>не то что у субъекта отчетности есть больше 12 месяцев</a:t>
            </a:r>
          </a:p>
        </p:txBody>
      </p:sp>
      <p:sp>
        <p:nvSpPr>
          <p:cNvPr id="18" name="Умножение 17"/>
          <p:cNvSpPr/>
          <p:nvPr/>
        </p:nvSpPr>
        <p:spPr>
          <a:xfrm>
            <a:off x="4275730" y="2553645"/>
            <a:ext cx="745520" cy="93291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7992888" cy="415498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/>
            <a:r>
              <a:rPr lang="ru-RU" sz="5400" dirty="0" smtClean="0"/>
              <a:t>Изменения в Балансах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ф. 0503130         ф. 0503120                 ф. 0503230         ф.0503320</a:t>
            </a:r>
            <a:br>
              <a:rPr lang="ru-RU" sz="5400" dirty="0" smtClean="0"/>
            </a:br>
            <a:r>
              <a:rPr lang="ru-RU" sz="5400" dirty="0" smtClean="0"/>
              <a:t>ф.0503730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48455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0"/>
            <a:ext cx="8229600" cy="2740497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6379120" y="3068960"/>
            <a:ext cx="2771800" cy="1675638"/>
          </a:xfrm>
          <a:prstGeom prst="wedgeEllipseCallout">
            <a:avLst>
              <a:gd name="adj1" fmla="val -98780"/>
              <a:gd name="adj2" fmla="val 1022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Долгосрочные  (</a:t>
            </a:r>
            <a:r>
              <a:rPr lang="ru-RU" sz="2000" dirty="0" err="1" smtClean="0"/>
              <a:t>внеоборотные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92205" y="266164"/>
            <a:ext cx="2354427" cy="646331"/>
          </a:xfrm>
          <a:prstGeom prst="rect">
            <a:avLst/>
          </a:prstGeom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Ф. 0503130</a:t>
            </a:r>
            <a:endParaRPr lang="ru-RU" sz="36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046632" y="476672"/>
            <a:ext cx="693720" cy="1126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937531" y="4149080"/>
            <a:ext cx="1441589" cy="15068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5220072" y="4192168"/>
            <a:ext cx="1159049" cy="24078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605184"/>
              </p:ext>
            </p:extLst>
          </p:nvPr>
        </p:nvGraphicFramePr>
        <p:xfrm>
          <a:off x="179512" y="2857062"/>
          <a:ext cx="5544615" cy="4100330"/>
        </p:xfrm>
        <a:graphic>
          <a:graphicData uri="http://schemas.openxmlformats.org/drawingml/2006/table">
            <a:tbl>
              <a:tblPr/>
              <a:tblGrid>
                <a:gridCol w="4110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2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20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Непроизведенные активы (010300000)**</a:t>
                      </a:r>
                      <a:b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(остаточная стоимость)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070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Материальные запасы (010500000),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080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внеоборотные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081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Права пользования активами (011100000)** </a:t>
                      </a:r>
                      <a:b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(остаточная стоимость),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08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Вложения в нефинансовые активы (010600000),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45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внеоборотные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26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768356"/>
              </p:ext>
            </p:extLst>
          </p:nvPr>
        </p:nvGraphicFramePr>
        <p:xfrm>
          <a:off x="107504" y="0"/>
          <a:ext cx="8856984" cy="6309322"/>
        </p:xfrm>
        <a:graphic>
          <a:graphicData uri="http://schemas.openxmlformats.org/drawingml/2006/table">
            <a:tbl>
              <a:tblPr/>
              <a:tblGrid>
                <a:gridCol w="8099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41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II. 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Финансовые активы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038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Денежные средства учреждения (020100000), 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332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в том числе: </a:t>
                      </a:r>
                      <a:b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денежные средства на лицевых счетах (020110000)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332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денежные средства на счетах в кредитной организации </a:t>
                      </a:r>
                      <a:b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(020120000)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332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из них: </a:t>
                      </a:r>
                      <a:b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на 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депозитах  (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020122000)  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332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  долгосрочные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в иностранной валюте (020127000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)              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1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денежные средства в кассе учреждения  (020130000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)    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84168" y="332656"/>
            <a:ext cx="1861368" cy="461665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0503130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5996" y="2996952"/>
            <a:ext cx="3096344" cy="1323439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Изменилась структура раскрытия информации , отраженной на счете 020100000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0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093985"/>
              </p:ext>
            </p:extLst>
          </p:nvPr>
        </p:nvGraphicFramePr>
        <p:xfrm>
          <a:off x="179512" y="260648"/>
          <a:ext cx="8856984" cy="6139478"/>
        </p:xfrm>
        <a:graphic>
          <a:graphicData uri="http://schemas.openxmlformats.org/drawingml/2006/table">
            <a:tbl>
              <a:tblPr/>
              <a:tblGrid>
                <a:gridCol w="8002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Финансовые вложения (020400000),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3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65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Дебиторская задолженность по доходам </a:t>
                      </a:r>
                      <a:r>
                        <a:rPr lang="ru-RU" sz="20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020500000, 020900000),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3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долгосрочная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23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Дебиторская задолженность по выплатам (020600000, 020800000, 030300000),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869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долгосрочная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62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Расчеты по кредитам, займам (ссудам) (020700000),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23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74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Прочие расчеты с дебиторами (021000000),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237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     расчеты по налоговым вычетам по НДС (021010000) 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074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Вложения в финансовые активы (021500000)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8147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 по разделу II </a:t>
                      </a:r>
                      <a:b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(стр. 200+стр. 240+стр. 250+стр. 260+ стр. 270+стр. 280+ стр.290)</a:t>
                      </a:r>
                      <a:endParaRPr lang="ru-RU" sz="2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 flipH="1">
            <a:off x="6228184" y="717145"/>
            <a:ext cx="151216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0503130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3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404664"/>
            <a:ext cx="7803740" cy="1387367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000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активов раскрываются </a:t>
            </a:r>
            <a:r>
              <a:rPr lang="ru-RU" sz="20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нетто-оценке, то есть за </a:t>
            </a:r>
            <a:r>
              <a:rPr lang="ru-RU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вычетом любой </a:t>
            </a:r>
            <a:r>
              <a:rPr lang="ru-RU" sz="20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накопленной амортизации </a:t>
            </a:r>
            <a:r>
              <a:rPr lang="ru-RU" sz="20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амортизируемых активов, убытков от обесценения </a:t>
            </a:r>
            <a:r>
              <a:rPr lang="ru-RU" sz="2000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(п.32 СГС «Представление бухгалтерской отчетности)</a:t>
            </a:r>
            <a:endParaRPr lang="ru-RU" sz="2000" kern="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25237" y="86728"/>
            <a:ext cx="12577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Ф. 0503130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819407"/>
              </p:ext>
            </p:extLst>
          </p:nvPr>
        </p:nvGraphicFramePr>
        <p:xfrm>
          <a:off x="251520" y="2276872"/>
          <a:ext cx="8136903" cy="4238493"/>
        </p:xfrm>
        <a:graphic>
          <a:graphicData uri="http://schemas.openxmlformats.org/drawingml/2006/table">
            <a:tbl>
              <a:tblPr/>
              <a:tblGrid>
                <a:gridCol w="7056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I. </a:t>
                      </a:r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Нефинансовые активы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Основные средства (балансовая стоимость, 010100000)*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355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Уменьшение стоимости основных средств**, всего*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020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амортизация основных средств</a:t>
                      </a:r>
                      <a:r>
                        <a:rPr lang="ru-RU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*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81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Основные средства (</a:t>
                      </a:r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остаточная стоимость</a:t>
                      </a: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, стр. 010 - стр. 020)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030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72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Нематериальные активы (балансовая стоимость, 010200000)*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040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41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Уменьшение стоимости нематериальных активов**, всего*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050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872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амортизация нематериальных активов*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051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493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Нематериальные активы** </a:t>
                      </a:r>
                      <a:b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остаточная стоимость</a:t>
                      </a: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, стр. 040 - стр. 050)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060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Выноска со стрелкой влево 9"/>
          <p:cNvSpPr/>
          <p:nvPr/>
        </p:nvSpPr>
        <p:spPr>
          <a:xfrm>
            <a:off x="4432443" y="5085184"/>
            <a:ext cx="2830865" cy="914400"/>
          </a:xfrm>
          <a:prstGeom prst="leftArrowCallou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 = Амортизация + Обесценение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Выноска со стрелкой влево 12"/>
          <p:cNvSpPr/>
          <p:nvPr/>
        </p:nvSpPr>
        <p:spPr>
          <a:xfrm rot="20235620">
            <a:off x="5980909" y="1611888"/>
            <a:ext cx="3007538" cy="1184457"/>
          </a:xfrm>
          <a:prstGeom prst="leftArrowCallou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детализации счетов  по аналитике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94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348617"/>
              </p:ext>
            </p:extLst>
          </p:nvPr>
        </p:nvGraphicFramePr>
        <p:xfrm>
          <a:off x="251520" y="188640"/>
          <a:ext cx="8352928" cy="6304124"/>
        </p:xfrm>
        <a:graphic>
          <a:graphicData uri="http://schemas.openxmlformats.org/drawingml/2006/table">
            <a:tbl>
              <a:tblPr/>
              <a:tblGrid>
                <a:gridCol w="7344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43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Непроизведенные активы (010300000)**</a:t>
                      </a:r>
                      <a:b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(остаточная стоимость)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070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473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Материальные запасы (010500000), всего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080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внеоборотные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2668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081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58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Права пользования активами (011100000)** </a:t>
                      </a:r>
                      <a:b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(остаточная стоимость), всего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43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102668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79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Вложения в нефинансовые активы (010600000), всего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18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внеоборотные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2668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72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Нефинансовые активы в пути (010700000)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461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Нефинансовые активы имущества казны (010800000)** </a:t>
                      </a:r>
                      <a:b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(остаточная стоимость) 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733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Затраты на изготовление готовой продукции, </a:t>
                      </a:r>
                      <a:b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выполнение работ, услуг (010900000)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8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Расходы будущих периодов (040150000)</a:t>
                      </a: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7276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effectLst/>
                          <a:latin typeface="Times New Roman" panose="02020603050405020304" pitchFamily="18" charset="0"/>
                        </a:rPr>
                        <a:t>Итого по разделу I </a:t>
                      </a:r>
                      <a:br>
                        <a:rPr lang="ru-RU" sz="1800" b="1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(стр. 030+стр. 060+стр. 070+стр. 080+стр. 100+стр. 120+стр. 130+стр. 140+стр. 150+стр. 160)</a:t>
                      </a:r>
                      <a:endParaRPr lang="ru-RU" sz="18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556" marR="8556" marT="8556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</a:p>
                  </a:txBody>
                  <a:tcPr marL="8556" marR="8556" marT="8556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556" marR="8556" marT="8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8260"/>
            <a:ext cx="3312368" cy="12619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8732">
            <a:off x="4625016" y="3861048"/>
            <a:ext cx="3968840" cy="16521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1533020"/>
            <a:ext cx="3243353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116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04120"/>
              </p:ext>
            </p:extLst>
          </p:nvPr>
        </p:nvGraphicFramePr>
        <p:xfrm>
          <a:off x="179512" y="0"/>
          <a:ext cx="8784976" cy="6759268"/>
        </p:xfrm>
        <a:graphic>
          <a:graphicData uri="http://schemas.openxmlformats.org/drawingml/2006/table">
            <a:tbl>
              <a:tblPr/>
              <a:tblGrid>
                <a:gridCol w="8027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466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Финансовые вложения (020400000), всего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03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55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Дебиторская задолженность по доходам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020500000, 020900000), всего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03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долгосрочная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48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Дебиторская задолженность по выплатам (020600000, 020800000, 030300000), всего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503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долгосрочная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48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Расчеты по кредитам, займам (ссудам) (020700000)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503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долгосрочные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248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расчеты с дебиторами (021000000), всего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503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расчеты по налоговым вычетам по НДС (021010000) </a:t>
                      </a:r>
                    </a:p>
                  </a:txBody>
                  <a:tcPr marL="7649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248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Вложения в финансовые активы (021500000)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768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Итого по разделу II (стр. 200+стр. 240+стр. 250+стр. 260+ стр. 270+стр. 280+ стр.290)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248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БАЛАНС (стр. 190+стр. 340)</a:t>
                      </a:r>
                    </a:p>
                  </a:txBody>
                  <a:tcPr marL="6375" marR="6375" marT="63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</a:p>
                  </a:txBody>
                  <a:tcPr marL="6375" marR="6375" marT="637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80112" y="468476"/>
            <a:ext cx="2544364" cy="461665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Ф. 0503130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25252" y="1516702"/>
            <a:ext cx="3456385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Информация по дебиторской задолженности по доходам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2612888"/>
            <a:ext cx="3456385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Информация по дебиторской задолженности по выплатам 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5881637" y="1398617"/>
            <a:ext cx="2400347" cy="5004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7452321" y="2584177"/>
            <a:ext cx="960186" cy="26875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92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391422"/>
              </p:ext>
            </p:extLst>
          </p:nvPr>
        </p:nvGraphicFramePr>
        <p:xfrm>
          <a:off x="107504" y="188640"/>
          <a:ext cx="8712968" cy="6047041"/>
        </p:xfrm>
        <a:graphic>
          <a:graphicData uri="http://schemas.openxmlformats.org/drawingml/2006/table">
            <a:tbl>
              <a:tblPr/>
              <a:tblGrid>
                <a:gridCol w="7967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626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Кредиторская задолженность по доходам </a:t>
                      </a:r>
                      <a:r>
                        <a:rPr lang="ru-RU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/>
                      </a:r>
                      <a:br>
                        <a:rPr lang="ru-RU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(020500000,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020900000)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610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них: </a:t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    долгосрочная</a:t>
                      </a:r>
                    </a:p>
                  </a:txBody>
                  <a:tcPr marL="104647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81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Доходы будущих периодов (040140000), всего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166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Резервы предстоящих расходов (040160000), всего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626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 по разделу III (стр. 400+стр. 410+стр. 420+стр. 430+стр. 470+стр. 480+стр. 490 + стр. 510 + стр. 520)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8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effectLst/>
                          <a:latin typeface="Times New Roman" panose="02020603050405020304" pitchFamily="18" charset="0"/>
                        </a:rPr>
                        <a:t>IV. </a:t>
                      </a:r>
                      <a:r>
                        <a:rPr lang="ru-RU" sz="2000" b="1" i="0" u="none" strike="noStrike">
                          <a:effectLst/>
                          <a:latin typeface="Times New Roman" panose="02020603050405020304" pitchFamily="18" charset="0"/>
                        </a:rPr>
                        <a:t>Финансовый результат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481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Финансовый результат экономического субъекта  </a:t>
                      </a:r>
                    </a:p>
                  </a:txBody>
                  <a:tcPr marL="8721" marR="8721" marT="87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4811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effectLst/>
                          <a:latin typeface="Times New Roman" panose="02020603050405020304" pitchFamily="18" charset="0"/>
                        </a:rPr>
                        <a:t>БАЛАНС (стр. 550+стр. 570)</a:t>
                      </a:r>
                    </a:p>
                  </a:txBody>
                  <a:tcPr marL="8721" marR="8721" marT="872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700</a:t>
                      </a:r>
                    </a:p>
                  </a:txBody>
                  <a:tcPr marL="8721" marR="8721" marT="872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516216" y="287361"/>
            <a:ext cx="1430200" cy="40011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0503130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1412776"/>
            <a:ext cx="3312368" cy="7078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кредиторской задолженности по доходам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>
            <a:stCxn id="4" idx="3"/>
          </p:cNvCxnSpPr>
          <p:nvPr/>
        </p:nvCxnSpPr>
        <p:spPr>
          <a:xfrm flipV="1">
            <a:off x="7236296" y="1124746"/>
            <a:ext cx="864096" cy="6419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77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25663"/>
            <a:ext cx="7772400" cy="431800"/>
          </a:xfrm>
        </p:spPr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  <a:endParaRPr lang="ru-RU" sz="2000" dirty="0"/>
          </a:p>
        </p:txBody>
      </p:sp>
      <p:sp>
        <p:nvSpPr>
          <p:cNvPr id="76803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A488FC-9AA9-47D9-A593-D604263FCE16}" type="slidenum">
              <a:rPr lang="ru-RU" altLang="ru-RU">
                <a:solidFill>
                  <a:srgbClr val="252523"/>
                </a:solidFill>
              </a:rPr>
              <a:pPr eaLnBrk="1" hangingPunct="1"/>
              <a:t>4</a:t>
            </a:fld>
            <a:endParaRPr lang="ru-RU" altLang="ru-RU">
              <a:solidFill>
                <a:srgbClr val="252523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71438" y="548680"/>
          <a:ext cx="8856662" cy="5410795"/>
        </p:xfrm>
        <a:graphic>
          <a:graphicData uri="http://schemas.openxmlformats.org/drawingml/2006/table">
            <a:tbl>
              <a:tblPr/>
              <a:tblGrid>
                <a:gridCol w="24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178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1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25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52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27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7146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381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85273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73084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0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Основные средства – недвижимое имущество учреждения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Жилые помещения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Жилые помещения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Нежилые помещения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Нежилые помещения (здания и сооружения)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Сооружения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Инвестиционная недвижимость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Машины и оборудование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Машины и оборудование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Транспортные средства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Транспортные средства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4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Производственный и хозяйственный инвентарь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Инвентарь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производственный и хозяйственный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Библиотечный фонд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Биологические ресурсы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Прочие основные средства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Прочие основные средства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3657600" y="3211513"/>
            <a:ext cx="2849563" cy="3397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29075" y="5538788"/>
            <a:ext cx="2308225" cy="266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78088" y="5538788"/>
            <a:ext cx="3476625" cy="266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3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84"/>
            <a:ext cx="9144000" cy="2213873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154509"/>
              </p:ext>
            </p:extLst>
          </p:nvPr>
        </p:nvGraphicFramePr>
        <p:xfrm>
          <a:off x="179513" y="3450481"/>
          <a:ext cx="8496943" cy="3303456"/>
        </p:xfrm>
        <a:graphic>
          <a:graphicData uri="http://schemas.openxmlformats.org/drawingml/2006/table">
            <a:tbl>
              <a:tblPr/>
              <a:tblGrid>
                <a:gridCol w="7222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Кредиторская задолженность по доходам (020500000, 020900000),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долгосрочная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Расчеты с учредителем (021006000)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Доходы будущих периодов (040140000)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Резервы предстоящих расходов (040160000)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 по разделу </a:t>
                      </a:r>
                      <a:r>
                        <a:rPr lang="en-US" sz="18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III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988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(стр. 400+стр. 410+стр. 420+стр. 430+стр. 470+стр. 480+стр. 510+</a:t>
                      </a:r>
                      <a:b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стр. 520)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effectLst/>
                          <a:latin typeface="Times New Roman" panose="02020603050405020304" pitchFamily="18" charset="0"/>
                        </a:rPr>
                        <a:t>IV. </a:t>
                      </a:r>
                      <a:r>
                        <a:rPr lang="ru-RU" sz="1800" b="1" i="0" u="none" strike="noStrike">
                          <a:effectLst/>
                          <a:latin typeface="Times New Roman" panose="02020603050405020304" pitchFamily="18" charset="0"/>
                        </a:rPr>
                        <a:t>Финансовый результат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5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Финансовый результат экономического субъекта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77512"/>
              </p:ext>
            </p:extLst>
          </p:nvPr>
        </p:nvGraphicFramePr>
        <p:xfrm>
          <a:off x="179513" y="2420888"/>
          <a:ext cx="8064895" cy="830580"/>
        </p:xfrm>
        <a:graphic>
          <a:graphicData uri="http://schemas.openxmlformats.org/drawingml/2006/table">
            <a:tbl>
              <a:tblPr/>
              <a:tblGrid>
                <a:gridCol w="7467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3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III. </a:t>
                      </a:r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Обязательства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1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Расчеты с кредиторами по долговым обязательствам (030100000),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31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3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долгосрочные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36096" y="548680"/>
            <a:ext cx="1904689" cy="52322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0503730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 со стрелкой влево 8"/>
          <p:cNvSpPr/>
          <p:nvPr/>
        </p:nvSpPr>
        <p:spPr>
          <a:xfrm>
            <a:off x="4788024" y="4180417"/>
            <a:ext cx="2448272" cy="914400"/>
          </a:xfrm>
          <a:prstGeom prst="leftArrowCallou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Расчеты с учредителем</a:t>
            </a:r>
            <a:endParaRPr lang="ru-RU" sz="2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0309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451291"/>
              </p:ext>
            </p:extLst>
          </p:nvPr>
        </p:nvGraphicFramePr>
        <p:xfrm>
          <a:off x="107504" y="112192"/>
          <a:ext cx="8826513" cy="4260012"/>
        </p:xfrm>
        <a:graphic>
          <a:graphicData uri="http://schemas.openxmlformats.org/drawingml/2006/table">
            <a:tbl>
              <a:tblPr/>
              <a:tblGrid>
                <a:gridCol w="39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361814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90971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7"/>
                    </a:ext>
                  </a:extLst>
                </a:gridCol>
                <a:gridCol w="322323">
                  <a:extLst>
                    <a:ext uri="{9D8B030D-6E8A-4147-A177-3AD203B41FA5}">
                      <a16:colId xmlns:a16="http://schemas.microsoft.com/office/drawing/2014/main" val="2004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4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5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6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79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0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1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2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3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4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5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6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7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8"/>
                    </a:ext>
                  </a:extLst>
                </a:gridCol>
                <a:gridCol w="80581">
                  <a:extLst>
                    <a:ext uri="{9D8B030D-6E8A-4147-A177-3AD203B41FA5}">
                      <a16:colId xmlns:a16="http://schemas.microsoft.com/office/drawing/2014/main" val="20089"/>
                    </a:ext>
                  </a:extLst>
                </a:gridCol>
                <a:gridCol w="42700">
                  <a:extLst>
                    <a:ext uri="{9D8B030D-6E8A-4147-A177-3AD203B41FA5}">
                      <a16:colId xmlns:a16="http://schemas.microsoft.com/office/drawing/2014/main" val="20090"/>
                    </a:ext>
                  </a:extLst>
                </a:gridCol>
              </a:tblGrid>
              <a:tr h="240265">
                <a:tc gridSpan="91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СПРАВКА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265">
                <a:tc gridSpan="91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о наличии имущества и обязательств на забалансовых счетах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265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73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Номер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На начало года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На конец отчетного периода 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73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забалан-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забалансового счета,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73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сового 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показателя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счета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152" marR="7152" marT="71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01     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Имущество, полученное в </a:t>
                      </a:r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пользование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7152" marR="7152" marT="71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Материальные ценности на </a:t>
                      </a:r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хранение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7152" marR="7152" marT="71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Бланки строгой </a:t>
                      </a:r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отчетности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7152" marR="7152" marT="71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Задолженность неплатежеспособных </a:t>
                      </a:r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дебиторов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265">
                <a:tc gridSpan="6">
                  <a:txBody>
                    <a:bodyPr/>
                    <a:lstStyle/>
                    <a:p>
                      <a:pPr algn="ctr" fontAlgn="t"/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5825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endParaRPr lang="ru-RU" sz="14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152" marR="7152" marT="715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152" marR="7152" marT="71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051578"/>
              </p:ext>
            </p:extLst>
          </p:nvPr>
        </p:nvGraphicFramePr>
        <p:xfrm>
          <a:off x="251520" y="4509120"/>
          <a:ext cx="7128961" cy="2219325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5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Нефинансовые активы,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переданные в доверительное </a:t>
                      </a: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управлении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Имущество, переданное в возмездное пользование (аренду)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Имущество, переданное в безвозмездное  пользование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Материальные ценности, выданные в личное пользование работникам (сотрудникам)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Представленные субсидии на приобретение жилья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Расчеты по исполнению денежных обязательств через третьих лиц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Акции по номинальной стоимости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Финансовые активы </a:t>
                      </a: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 управляющих компаниях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Бюджетные инвестиции, реализуемые организациями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407741" y="1166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ф. 0503130</a:t>
            </a:r>
            <a:endParaRPr lang="ru-RU" b="1" dirty="0"/>
          </a:p>
        </p:txBody>
      </p:sp>
      <p:sp>
        <p:nvSpPr>
          <p:cNvPr id="5" name="Выноска со стрелкой влево 4"/>
          <p:cNvSpPr/>
          <p:nvPr/>
        </p:nvSpPr>
        <p:spPr>
          <a:xfrm>
            <a:off x="5262430" y="2852936"/>
            <a:ext cx="3270009" cy="914400"/>
          </a:xfrm>
          <a:prstGeom prst="leftArrowCallou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детализации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3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75" y="-148536"/>
            <a:ext cx="9144000" cy="337980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26640"/>
              </p:ext>
            </p:extLst>
          </p:nvPr>
        </p:nvGraphicFramePr>
        <p:xfrm>
          <a:off x="179511" y="3573016"/>
          <a:ext cx="8784977" cy="3219827"/>
        </p:xfrm>
        <a:graphic>
          <a:graphicData uri="http://schemas.openxmlformats.org/drawingml/2006/table">
            <a:tbl>
              <a:tblPr/>
              <a:tblGrid>
                <a:gridCol w="5976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1.3. Обесценение основных средств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жилых помещений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011411000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нежилых помещений (зданий и сооружений)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0114Х2000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инвестиционной недвижимости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0114Х3000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машин и оборудования - иного движимого имущества учреждения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011434000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транспортных средств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0114Х5000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инвентаря производственного и хозяйственного - иного движимого имущества учреждения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011436000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биологических ресурсов - иного движимого имущества учреждения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011437000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Обесценение прочих основных средств - иного движимого имущества учреждения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011438000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Cyr" panose="020B0604020202020204" pitchFamily="34" charset="0"/>
                        </a:rPr>
                        <a:t>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524328" y="332656"/>
            <a:ext cx="125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Ф. 0503168</a:t>
            </a:r>
            <a:endParaRPr lang="ru-RU" b="1" dirty="0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948264" y="2060848"/>
            <a:ext cx="2016224" cy="1034970"/>
          </a:xfrm>
          <a:prstGeom prst="wedgeRectCallout">
            <a:avLst>
              <a:gd name="adj1" fmla="val -225000"/>
              <a:gd name="adj2" fmla="val 120543"/>
            </a:avLst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Обесценение основных средств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39705"/>
              </p:ext>
            </p:extLst>
          </p:nvPr>
        </p:nvGraphicFramePr>
        <p:xfrm>
          <a:off x="107504" y="188640"/>
          <a:ext cx="4835388" cy="1405890"/>
        </p:xfrm>
        <a:graphic>
          <a:graphicData uri="http://schemas.openxmlformats.org/drawingml/2006/table">
            <a:tbl>
              <a:tblPr/>
              <a:tblGrid>
                <a:gridCol w="3278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3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Движение нематериальных активов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0102Х0000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 Нематериальные активы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2.2. Амортизация нематериальных активов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010439000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 Обесценение нематериальных активов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011439000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921306"/>
              </p:ext>
            </p:extLst>
          </p:nvPr>
        </p:nvGraphicFramePr>
        <p:xfrm>
          <a:off x="107505" y="1916831"/>
          <a:ext cx="4680519" cy="2980944"/>
        </p:xfrm>
        <a:graphic>
          <a:graphicData uri="http://schemas.openxmlformats.org/drawingml/2006/table">
            <a:tbl>
              <a:tblPr/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2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7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Движение непроизведенных активов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010300000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3.1. Непроизведенные активы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Земля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0103Х1000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Ресурсы недр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0103Х2000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Прочие непроизведенные активы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0103Х3000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3.2. Обесценение непроизведенных активов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01146Х000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Обесценение земли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011461000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3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Обесценение ресурсов недр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011462000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70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Обесценение прочих непроизведенных активов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011463000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19449"/>
              </p:ext>
            </p:extLst>
          </p:nvPr>
        </p:nvGraphicFramePr>
        <p:xfrm>
          <a:off x="5004048" y="1628800"/>
          <a:ext cx="3995936" cy="2799224"/>
        </p:xfrm>
        <a:graphic>
          <a:graphicData uri="http://schemas.openxmlformats.org/drawingml/2006/table">
            <a:tbl>
              <a:tblPr/>
              <a:tblGrid>
                <a:gridCol w="2705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6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Права пользования активами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5.1. Права пользования нефинансовыми активами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01114Х000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Права пользования жилыми помещениями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011141000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Права пользования нежилыми помещениями (зданиями и сооружениями)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011142000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Права пользования машинами и оборудованием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011144000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Права пользования транспортными средствами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011145000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721545"/>
              </p:ext>
            </p:extLst>
          </p:nvPr>
        </p:nvGraphicFramePr>
        <p:xfrm>
          <a:off x="3419613" y="4918750"/>
          <a:ext cx="5724635" cy="1743084"/>
        </p:xfrm>
        <a:graphic>
          <a:graphicData uri="http://schemas.openxmlformats.org/drawingml/2006/table">
            <a:tbl>
              <a:tblPr/>
              <a:tblGrid>
                <a:gridCol w="378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5.2 Амортизация </a:t>
                      </a: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 пользования активами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01044Х000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49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Амортиазция</a:t>
                      </a:r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прав пользования жилыми помещениями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010441000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65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Амортизация прав пользования нежилыми помещениями (зданиями и сооружениями)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010442000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49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010444000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96336" y="165696"/>
            <a:ext cx="1430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0503168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942892" y="0"/>
            <a:ext cx="2077380" cy="829144"/>
          </a:xfrm>
          <a:prstGeom prst="wedgeRectCallout">
            <a:avLst>
              <a:gd name="adj1" fmla="val 187"/>
              <a:gd name="adj2" fmla="val 176513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Права пользования активами</a:t>
            </a:r>
            <a:endParaRPr lang="ru-RU" sz="2000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107504" y="5013176"/>
            <a:ext cx="1706488" cy="1152128"/>
          </a:xfrm>
          <a:prstGeom prst="wedgeRectCallout">
            <a:avLst>
              <a:gd name="adj1" fmla="val 146464"/>
              <a:gd name="adj2" fmla="val -30868"/>
            </a:avLst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Амортизация прав пользования активами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3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14833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04248" y="-1860"/>
            <a:ext cx="125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Ф. 0503168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86613" y="3974"/>
            <a:ext cx="2202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Забалансовые</a:t>
            </a:r>
            <a:r>
              <a:rPr lang="ru-RU" b="1" dirty="0" smtClean="0"/>
              <a:t> счета</a:t>
            </a:r>
            <a:endParaRPr lang="ru-RU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090524"/>
              </p:ext>
            </p:extLst>
          </p:nvPr>
        </p:nvGraphicFramePr>
        <p:xfrm>
          <a:off x="323528" y="2132856"/>
          <a:ext cx="3746481" cy="3096344"/>
        </p:xfrm>
        <a:graphic>
          <a:graphicData uri="http://schemas.openxmlformats.org/drawingml/2006/table">
            <a:tbl>
              <a:tblPr/>
              <a:tblGrid>
                <a:gridCol w="2606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9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1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Имущество, полученное в пользование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b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42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Материальные ценности, принятые на хранение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42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 хранении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2953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признано</a:t>
                      </a:r>
                      <a:r>
                        <a:rPr lang="ru-RU" sz="20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активами</a:t>
                      </a:r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592126"/>
              </p:ext>
            </p:extLst>
          </p:nvPr>
        </p:nvGraphicFramePr>
        <p:xfrm>
          <a:off x="4211961" y="1856664"/>
          <a:ext cx="4932040" cy="3876592"/>
        </p:xfrm>
        <a:graphic>
          <a:graphicData uri="http://schemas.openxmlformats.org/drawingml/2006/table">
            <a:tbl>
              <a:tblPr/>
              <a:tblGrid>
                <a:gridCol w="3431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391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Имущество, переданное в безвозмездное пользование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449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</a:t>
                      </a:r>
                      <a:br>
                        <a:rPr lang="ru-RU" sz="2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льготной аренде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6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</a:t>
                      </a:r>
                      <a:b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недвижимое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874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2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иным  основаниям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391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из них </a:t>
                      </a:r>
                      <a:b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недвижимое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902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7052191"/>
              </p:ext>
            </p:extLst>
          </p:nvPr>
        </p:nvGraphicFramePr>
        <p:xfrm>
          <a:off x="251504" y="650301"/>
          <a:ext cx="8712992" cy="5842843"/>
        </p:xfrm>
        <a:graphic>
          <a:graphicData uri="http://schemas.openxmlformats.org/drawingml/2006/table">
            <a:tbl>
              <a:tblPr/>
              <a:tblGrid>
                <a:gridCol w="695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131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20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178176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</a:tblGrid>
              <a:tr h="58530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dirty="0">
                          <a:effectLst/>
                          <a:latin typeface="Times New Roman" panose="02020603050405020304" pitchFamily="18" charset="0"/>
                        </a:rPr>
                        <a:t>11. Имущество, переданное в безвозмездное пользование, всего</a:t>
                      </a:r>
                    </a:p>
                  </a:txBody>
                  <a:tcPr marL="8011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6127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570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203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переданное в аренду (пользование) на льготных условиях, всего</a:t>
                      </a:r>
                    </a:p>
                  </a:txBody>
                  <a:tcPr marL="96127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основные средства,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580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581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нематериальные активы,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материальные запасы,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непроизведенные активы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2024">
                <a:tc gridSpan="3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6127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2024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0" y="188640"/>
            <a:ext cx="1611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Ф. 0503768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809230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3468387"/>
              </p:ext>
            </p:extLst>
          </p:nvPr>
        </p:nvGraphicFramePr>
        <p:xfrm>
          <a:off x="395532" y="526402"/>
          <a:ext cx="8496949" cy="6114436"/>
        </p:xfrm>
        <a:graphic>
          <a:graphicData uri="http://schemas.openxmlformats.org/drawingml/2006/table">
            <a:tbl>
              <a:tblPr/>
              <a:tblGrid>
                <a:gridCol w="677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173758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</a:tblGrid>
              <a:tr h="42393"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995">
                <a:tc gridSpan="41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Забалансовый</a:t>
                      </a:r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счет</a:t>
                      </a:r>
                    </a:p>
                  </a:txBody>
                  <a:tcPr marL="8011" marR="8011" marT="80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011" marR="8011" marT="80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826">
                <a:tc gridSpan="34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011" marR="8011" marT="80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8011" marR="8011" marT="80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535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переданное в пользование по иным основаниям, всего</a:t>
                      </a:r>
                    </a:p>
                  </a:txBody>
                  <a:tcPr marL="96127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620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основные средства,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630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716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2425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632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нематериальные активы,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0834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материальные запасы, всего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235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движимое имущество</a:t>
                      </a:r>
                    </a:p>
                  </a:txBody>
                  <a:tcPr marL="288380" marR="8011" marT="801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76698">
                <a:tc gridSpan="34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effectLst/>
                          <a:latin typeface="Times New Roman" panose="02020603050405020304" pitchFamily="18" charset="0"/>
                        </a:rPr>
                        <a:t>непроизведенные активы</a:t>
                      </a:r>
                    </a:p>
                  </a:txBody>
                  <a:tcPr marL="192253" marR="8011" marT="801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11" marR="8011" marT="80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</a:p>
                  </a:txBody>
                  <a:tcPr marL="8011" marR="8011" marT="801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0" y="188640"/>
            <a:ext cx="1611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Ф. 0503768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882556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7769398"/>
              </p:ext>
            </p:extLst>
          </p:nvPr>
        </p:nvGraphicFramePr>
        <p:xfrm>
          <a:off x="692697" y="67765"/>
          <a:ext cx="8229678" cy="2129028"/>
        </p:xfrm>
        <a:graphic>
          <a:graphicData uri="http://schemas.openxmlformats.org/drawingml/2006/table">
            <a:tbl>
              <a:tblPr/>
              <a:tblGrid>
                <a:gridCol w="51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40640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6287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3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5"/>
                    </a:ext>
                  </a:extLst>
                </a:gridCol>
                <a:gridCol w="40640">
                  <a:extLst>
                    <a:ext uri="{9D8B030D-6E8A-4147-A177-3AD203B41FA5}">
                      <a16:colId xmlns:a16="http://schemas.microsoft.com/office/drawing/2014/main" val="20046"/>
                    </a:ext>
                  </a:extLst>
                </a:gridCol>
                <a:gridCol w="62878">
                  <a:extLst>
                    <a:ext uri="{9D8B030D-6E8A-4147-A177-3AD203B41FA5}">
                      <a16:colId xmlns:a16="http://schemas.microsoft.com/office/drawing/2014/main" val="2004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4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50"/>
                    </a:ext>
                  </a:extLst>
                </a:gridCol>
                <a:gridCol w="40640">
                  <a:extLst>
                    <a:ext uri="{9D8B030D-6E8A-4147-A177-3AD203B41FA5}">
                      <a16:colId xmlns:a16="http://schemas.microsoft.com/office/drawing/2014/main" val="20051"/>
                    </a:ext>
                  </a:extLst>
                </a:gridCol>
                <a:gridCol w="57702">
                  <a:extLst>
                    <a:ext uri="{9D8B030D-6E8A-4147-A177-3AD203B41FA5}">
                      <a16:colId xmlns:a16="http://schemas.microsoft.com/office/drawing/2014/main" val="20052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3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4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5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6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7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8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59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0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1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2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3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4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5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6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7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8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69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0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1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2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3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4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5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6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7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8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79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80"/>
                    </a:ext>
                  </a:extLst>
                </a:gridCol>
                <a:gridCol w="46583">
                  <a:extLst>
                    <a:ext uri="{9D8B030D-6E8A-4147-A177-3AD203B41FA5}">
                      <a16:colId xmlns:a16="http://schemas.microsoft.com/office/drawing/2014/main" val="2008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8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09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0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1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2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3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4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1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2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3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4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5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6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7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8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59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60"/>
                    </a:ext>
                  </a:extLst>
                </a:gridCol>
                <a:gridCol w="51759">
                  <a:extLst>
                    <a:ext uri="{9D8B030D-6E8A-4147-A177-3AD203B41FA5}">
                      <a16:colId xmlns:a16="http://schemas.microsoft.com/office/drawing/2014/main" val="20161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0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Arial" panose="020B0604020202020204" pitchFamily="34" charset="0"/>
                        </a:rPr>
                        <a:t>1. Нефинансовые активы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348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120">
                <a:tc gridSpan="5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Счет аналитического учета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gridSpan="7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Код строки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gridSpan="1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Наличие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на начало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года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9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Поступление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(увеличение)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8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Выбытие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(уменьшение)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gridSpan="1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Наличие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на конец</a:t>
                      </a:r>
                      <a:b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года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rowSpan="3" gridSpan="40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наименование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gridSpan="1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код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9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920">
                <a:tc gridSpan="4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7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из них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1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всего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6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из них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061">
                <a:tc gridSpan="40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получено безвозмездно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оприходовано неучтенных (восстановлено в учете)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передано безвозмездно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в результате недостач, хищений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920">
                <a:tc gridSpan="40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80312" y="33784"/>
            <a:ext cx="13897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Ф. 0503168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286181"/>
              </p:ext>
            </p:extLst>
          </p:nvPr>
        </p:nvGraphicFramePr>
        <p:xfrm>
          <a:off x="223640" y="4005064"/>
          <a:ext cx="8435277" cy="2304257"/>
        </p:xfrm>
        <a:graphic>
          <a:graphicData uri="http://schemas.openxmlformats.org/drawingml/2006/table">
            <a:tbl>
              <a:tblPr/>
              <a:tblGrid>
                <a:gridCol w="2208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8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3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4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3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45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24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34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634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45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1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Амортизация биологических ресурсов</a:t>
                      </a:r>
                    </a:p>
                  </a:txBody>
                  <a:tcPr marL="90546" marR="7546" marT="75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0104Х7000</a:t>
                      </a:r>
                    </a:p>
                  </a:txBody>
                  <a:tcPr marL="7546" marR="7546" marT="75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057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Амортизация прочих основных средств</a:t>
                      </a:r>
                    </a:p>
                  </a:txBody>
                  <a:tcPr marL="90546" marR="7546" marT="75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0104Х8000</a:t>
                      </a:r>
                    </a:p>
                  </a:txBody>
                  <a:tcPr marL="7546" marR="7546" marT="75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058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1" u="none" strike="noStrike" dirty="0">
                          <a:effectLst/>
                          <a:latin typeface="Arial Cyr" panose="020B0604020202020204" pitchFamily="34" charset="0"/>
                        </a:rPr>
                        <a:t>1.3. Обесценение основных средств</a:t>
                      </a:r>
                    </a:p>
                  </a:txBody>
                  <a:tcPr marL="7546" marR="7546" marT="75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011400000</a:t>
                      </a:r>
                    </a:p>
                  </a:txBody>
                  <a:tcPr marL="7546" marR="7546" marT="75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060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Обесценение жилых помещений</a:t>
                      </a:r>
                    </a:p>
                  </a:txBody>
                  <a:tcPr marL="90546" marR="7546" marT="75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011411000</a:t>
                      </a:r>
                    </a:p>
                  </a:txBody>
                  <a:tcPr marL="7546" marR="7546" marT="75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061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Обесценение нежилых помещений (зданий и сооружений)</a:t>
                      </a:r>
                    </a:p>
                  </a:txBody>
                  <a:tcPr marL="90546" marR="7546" marT="75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0114Х2000</a:t>
                      </a:r>
                    </a:p>
                  </a:txBody>
                  <a:tcPr marL="7546" marR="7546" marT="75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062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х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546" marR="7546" marT="75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054033"/>
              </p:ext>
            </p:extLst>
          </p:nvPr>
        </p:nvGraphicFramePr>
        <p:xfrm>
          <a:off x="251596" y="2276872"/>
          <a:ext cx="8229602" cy="1066797"/>
        </p:xfrm>
        <a:graphic>
          <a:graphicData uri="http://schemas.openxmlformats.org/drawingml/2006/table">
            <a:tbl>
              <a:tblPr/>
              <a:tblGrid>
                <a:gridCol w="2086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55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4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42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45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545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049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7200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 Cyr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1. Движение основных средств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010100000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1" u="none" strike="noStrike" dirty="0">
                          <a:effectLst/>
                          <a:latin typeface="Arial Cyr" panose="020B0604020202020204" pitchFamily="34" charset="0"/>
                        </a:rPr>
                        <a:t>1.1. Основные средства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Жилые помещения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0101Х1000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2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effectLst/>
                          <a:latin typeface="Arial Cyr" panose="020B0604020202020204" pitchFamily="34" charset="0"/>
                        </a:rPr>
                        <a:t>Нежилые помещения (здания и сооружения)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0101Х2000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effectLst/>
                          <a:latin typeface="Arial Cyr" panose="020B0604020202020204" pitchFamily="34" charset="0"/>
                        </a:rPr>
                        <a:t>012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52120" y="2714606"/>
            <a:ext cx="216591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Гр.11=гр.4+ гр.5-гр.8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372200" y="4221088"/>
            <a:ext cx="177157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Гр.11= гр.4+ гр.8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48412" y="5378590"/>
            <a:ext cx="221079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Гр.11= гр.4+гр.5+гр.8</a:t>
            </a:r>
            <a:endParaRPr lang="ru-RU" dirty="0"/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4621800" y="2503307"/>
            <a:ext cx="371472" cy="709669"/>
          </a:xfrm>
          <a:prstGeom prst="rightBrace">
            <a:avLst>
              <a:gd name="adj1" fmla="val 8333"/>
              <a:gd name="adj2" fmla="val 48211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6000728" y="4050919"/>
            <a:ext cx="371472" cy="709669"/>
          </a:xfrm>
          <a:prstGeom prst="rightBrace">
            <a:avLst>
              <a:gd name="adj1" fmla="val 8333"/>
              <a:gd name="adj2" fmla="val 48211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534" y="4926189"/>
            <a:ext cx="534878" cy="138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689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300"/>
            <a:ext cx="8229600" cy="8144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Ф. 0503768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842284"/>
              </p:ext>
            </p:extLst>
          </p:nvPr>
        </p:nvGraphicFramePr>
        <p:xfrm>
          <a:off x="0" y="980728"/>
          <a:ext cx="9036500" cy="5442585"/>
        </p:xfrm>
        <a:graphic>
          <a:graphicData uri="http://schemas.openxmlformats.org/drawingml/2006/table">
            <a:tbl>
              <a:tblPr/>
              <a:tblGrid>
                <a:gridCol w="3009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15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19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Счет аналитического учета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Наличие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Поступление (увеличение)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на начало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получено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оприходовано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безвозмездно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неучтенных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восстанов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лено</a:t>
                      </a:r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в учете)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</a:rPr>
                        <a:t>1.1. Основные средства,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010100000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010110000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010120000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>
                          <a:effectLst/>
                          <a:latin typeface="Times New Roman" panose="02020603050405020304" pitchFamily="18" charset="0"/>
                        </a:rPr>
                        <a:t>1.2. Амортизация основных средств,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010400000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010410000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010420000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>
                          <a:effectLst/>
                          <a:latin typeface="Times New Roman" panose="02020603050405020304" pitchFamily="18" charset="0"/>
                        </a:rPr>
                        <a:t>1.3. Обесценение основных средств,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011400000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011410000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недвижимое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особо ценное имущество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011420000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2708920"/>
            <a:ext cx="2261812" cy="493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136" y="3573016"/>
            <a:ext cx="1865538" cy="4938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072" y="2583941"/>
            <a:ext cx="390178" cy="7437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2151" y="3471733"/>
            <a:ext cx="581978" cy="11093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5039401"/>
            <a:ext cx="530398" cy="13839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1052" y="5039401"/>
            <a:ext cx="231058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5724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065" y="372008"/>
            <a:ext cx="8229600" cy="490066"/>
          </a:xfrm>
          <a:ln w="38100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Существенность ошибок 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549" y="1202209"/>
            <a:ext cx="8661648" cy="55192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4200" b="1" dirty="0" smtClean="0">
                <a:solidFill>
                  <a:prstClr val="black"/>
                </a:solidFill>
              </a:rPr>
              <a:t>Ошибки </a:t>
            </a:r>
            <a:r>
              <a:rPr lang="ru-RU" sz="4200" b="1" dirty="0">
                <a:solidFill>
                  <a:prstClr val="black"/>
                </a:solidFill>
              </a:rPr>
              <a:t>и  искажения </a:t>
            </a:r>
            <a:r>
              <a:rPr lang="ru-RU" sz="4200" b="1" dirty="0" smtClean="0">
                <a:solidFill>
                  <a:prstClr val="black"/>
                </a:solidFill>
              </a:rPr>
              <a:t>являются существенными, если </a:t>
            </a:r>
            <a:r>
              <a:rPr lang="ru-RU" sz="4200" dirty="0" smtClean="0">
                <a:solidFill>
                  <a:prstClr val="black"/>
                </a:solidFill>
              </a:rPr>
              <a:t> показатели </a:t>
            </a:r>
            <a:r>
              <a:rPr lang="ru-RU" sz="4200" dirty="0">
                <a:solidFill>
                  <a:prstClr val="black"/>
                </a:solidFill>
              </a:rPr>
              <a:t>(</a:t>
            </a:r>
            <a:r>
              <a:rPr lang="ru-RU" sz="4200" dirty="0" smtClean="0">
                <a:solidFill>
                  <a:prstClr val="black"/>
                </a:solidFill>
              </a:rPr>
              <a:t>аналитические показатели) </a:t>
            </a:r>
            <a:r>
              <a:rPr lang="ru-RU" sz="4200" dirty="0">
                <a:solidFill>
                  <a:prstClr val="black"/>
                </a:solidFill>
              </a:rPr>
              <a:t>бухгалтерской (финансовой) отчетности субъекта учета </a:t>
            </a:r>
            <a:r>
              <a:rPr lang="ru-RU" sz="4200" b="1" dirty="0" smtClean="0">
                <a:solidFill>
                  <a:srgbClr val="FF0000"/>
                </a:solidFill>
              </a:rPr>
              <a:t>влияют </a:t>
            </a:r>
            <a:r>
              <a:rPr lang="ru-RU" sz="4200" b="1" dirty="0">
                <a:solidFill>
                  <a:srgbClr val="FF0000"/>
                </a:solidFill>
              </a:rPr>
              <a:t>на достоверность бухгалтерской (финансовой) отчетности и  </a:t>
            </a:r>
            <a:r>
              <a:rPr lang="ru-RU" sz="4200" b="1" dirty="0" smtClean="0">
                <a:solidFill>
                  <a:srgbClr val="FF0000"/>
                </a:solidFill>
              </a:rPr>
              <a:t>на </a:t>
            </a:r>
            <a:r>
              <a:rPr lang="ru-RU" sz="4200" b="1" dirty="0">
                <a:solidFill>
                  <a:srgbClr val="FF0000"/>
                </a:solidFill>
              </a:rPr>
              <a:t>экономическое решение учредителей учреждения </a:t>
            </a:r>
            <a:r>
              <a:rPr lang="ru-RU" sz="4200" dirty="0">
                <a:solidFill>
                  <a:prstClr val="black"/>
                </a:solidFill>
              </a:rPr>
              <a:t>(пользователей информации), </a:t>
            </a:r>
            <a:r>
              <a:rPr lang="ru-RU" sz="4200" dirty="0" smtClean="0">
                <a:solidFill>
                  <a:prstClr val="black"/>
                </a:solidFill>
              </a:rPr>
              <a:t>а также на принимаемое </a:t>
            </a:r>
            <a:r>
              <a:rPr lang="ru-RU" sz="4200" dirty="0">
                <a:solidFill>
                  <a:prstClr val="black"/>
                </a:solidFill>
              </a:rPr>
              <a:t>на </a:t>
            </a:r>
            <a:r>
              <a:rPr lang="ru-RU" sz="4200" dirty="0" smtClean="0">
                <a:solidFill>
                  <a:prstClr val="black"/>
                </a:solidFill>
              </a:rPr>
              <a:t>их основании решений  </a:t>
            </a:r>
            <a:r>
              <a:rPr lang="ru-RU" sz="4200" dirty="0" smtClean="0"/>
              <a:t>для оценки:</a:t>
            </a:r>
          </a:p>
          <a:p>
            <a:pPr marL="0" indent="0" algn="just">
              <a:buNone/>
            </a:pPr>
            <a:endParaRPr lang="ru-RU" sz="3600" dirty="0" smtClean="0"/>
          </a:p>
          <a:p>
            <a:pPr marL="0" indent="0" algn="just">
              <a:buNone/>
            </a:pPr>
            <a:r>
              <a:rPr lang="ru-RU" sz="4200" dirty="0" smtClean="0"/>
              <a:t> </a:t>
            </a:r>
          </a:p>
          <a:p>
            <a:pPr marL="0" indent="0" algn="just">
              <a:buNone/>
            </a:pPr>
            <a:r>
              <a:rPr lang="ru-RU" sz="4200" dirty="0" smtClean="0"/>
              <a:t> </a:t>
            </a:r>
          </a:p>
          <a:p>
            <a:pPr marL="0" indent="0" algn="just">
              <a:buNone/>
            </a:pPr>
            <a:r>
              <a:rPr lang="ru-RU" sz="4200" dirty="0" smtClean="0"/>
              <a:t> </a:t>
            </a:r>
            <a:endParaRPr lang="ru-RU" sz="3600" dirty="0"/>
          </a:p>
          <a:p>
            <a:pPr marL="0" indent="0" algn="just">
              <a:buNone/>
            </a:pPr>
            <a:endParaRPr lang="ru-RU" sz="3600" dirty="0"/>
          </a:p>
          <a:p>
            <a:pPr marL="0" indent="0" algn="just">
              <a:buNone/>
            </a:pPr>
            <a:endParaRPr lang="ru-RU" sz="4200" dirty="0" smtClean="0"/>
          </a:p>
          <a:p>
            <a:pPr marL="0" indent="0" algn="just">
              <a:buNone/>
            </a:pPr>
            <a:endParaRPr lang="ru-RU" sz="4200" dirty="0"/>
          </a:p>
          <a:p>
            <a:pPr marL="0" indent="0" algn="just">
              <a:buNone/>
            </a:pPr>
            <a:endParaRPr lang="ru-RU" sz="3600" dirty="0" smtClean="0"/>
          </a:p>
          <a:p>
            <a:pPr marL="0" indent="0" algn="just">
              <a:buNone/>
            </a:pP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5745" y="4117404"/>
            <a:ext cx="8280920" cy="914400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black"/>
                </a:solidFill>
              </a:rPr>
              <a:t>(определения) исполнения субъектом учета (субъектом отчетности) условий получения субсидий бюджетными (автономными) учреждениями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5096055"/>
            <a:ext cx="5688632" cy="51002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20000"/>
              </a:spcBef>
            </a:pPr>
            <a:r>
              <a:rPr lang="ru-RU" sz="2000" dirty="0">
                <a:solidFill>
                  <a:prstClr val="black"/>
                </a:solidFill>
              </a:rPr>
              <a:t>условий получения бюджетных кредитов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5734585"/>
            <a:ext cx="3591762" cy="72145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black"/>
                </a:solidFill>
              </a:rPr>
              <a:t>межбюджетных трансфертов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4512" y="5763837"/>
            <a:ext cx="4464496" cy="721457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иных бюджетных ограничений</a:t>
            </a:r>
          </a:p>
          <a:p>
            <a:pPr algn="just">
              <a:spcBef>
                <a:spcPct val="20000"/>
              </a:spcBef>
            </a:pP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4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125663"/>
            <a:ext cx="7772400" cy="431800"/>
          </a:xfrm>
        </p:spPr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10400  АМОРТИЗАЦИЯ</a:t>
            </a:r>
          </a:p>
        </p:txBody>
      </p:sp>
      <p:sp>
        <p:nvSpPr>
          <p:cNvPr id="83971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54F3405-4808-46BB-9478-7B99935C0062}" type="slidenum">
              <a:rPr lang="ru-RU" altLang="ru-RU">
                <a:solidFill>
                  <a:srgbClr val="252523"/>
                </a:solidFill>
              </a:rPr>
              <a:pPr eaLnBrk="1" hangingPunct="1"/>
              <a:t>5</a:t>
            </a:fld>
            <a:endParaRPr lang="ru-RU" altLang="ru-RU">
              <a:solidFill>
                <a:srgbClr val="252523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201613" y="260648"/>
          <a:ext cx="8726487" cy="5899254"/>
        </p:xfrm>
        <a:graphic>
          <a:graphicData uri="http://schemas.openxmlformats.org/drawingml/2006/table">
            <a:tbl>
              <a:tblPr/>
              <a:tblGrid>
                <a:gridCol w="2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9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65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90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6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51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651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349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79241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677819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55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885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885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885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 иного 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иного движимого имущества учреждения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059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предметов лизинга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активами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36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36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6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имущества в концессии</a:t>
                      </a:r>
                    </a:p>
                  </a:txBody>
                  <a:tcPr marL="9525" marR="9525" marT="9526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2867025" y="1809452"/>
            <a:ext cx="3316287" cy="29035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867025" y="2680990"/>
            <a:ext cx="3316287" cy="203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906712" y="3468390"/>
            <a:ext cx="3316287" cy="1244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867025" y="4701181"/>
            <a:ext cx="2209031" cy="9383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6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338" y="207421"/>
            <a:ext cx="8711322" cy="553998"/>
          </a:xfrm>
        </p:spPr>
        <p:txBody>
          <a:bodyPr/>
          <a:lstStyle/>
          <a:p>
            <a:r>
              <a:rPr lang="ru-RU" sz="3600" kern="12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libri"/>
                <a:ea typeface="+mn-ea"/>
                <a:cs typeface="+mn-cs"/>
              </a:rPr>
              <a:t>ИСПРАВЛЕНИЕ ОШИБОК отчетного периода</a:t>
            </a:r>
            <a:endParaRPr lang="ru-RU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2678" y="1303213"/>
            <a:ext cx="8711322" cy="4733604"/>
          </a:xfr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3200" b="1" kern="1200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+mn-cs"/>
              </a:rPr>
              <a:t>По </a:t>
            </a:r>
            <a:r>
              <a:rPr lang="ru-RU" sz="3200" b="1" kern="1200" dirty="0">
                <a:solidFill>
                  <a:schemeClr val="tx2">
                    <a:lumMod val="50000"/>
                  </a:schemeClr>
                </a:solidFill>
                <a:latin typeface="Calibri"/>
                <a:cs typeface="+mn-cs"/>
              </a:rPr>
              <a:t>решению субъекта </a:t>
            </a:r>
            <a:r>
              <a:rPr lang="ru-RU" sz="3200" b="1" kern="1200" dirty="0" smtClean="0">
                <a:solidFill>
                  <a:schemeClr val="tx2">
                    <a:lumMod val="50000"/>
                  </a:schemeClr>
                </a:solidFill>
                <a:latin typeface="Calibri"/>
                <a:cs typeface="+mn-cs"/>
              </a:rPr>
              <a:t>учета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3200" b="1" kern="1200" dirty="0">
              <a:solidFill>
                <a:schemeClr val="tx2">
                  <a:lumMod val="50000"/>
                </a:schemeClr>
              </a:solidFill>
              <a:latin typeface="Calibri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="1" kern="1200" dirty="0" smtClean="0">
                <a:solidFill>
                  <a:prstClr val="black"/>
                </a:solidFill>
                <a:latin typeface="Calibri"/>
                <a:cs typeface="+mn-cs"/>
              </a:rPr>
              <a:t>до </a:t>
            </a:r>
            <a:r>
              <a:rPr lang="ru-RU" sz="3200" b="1" kern="1200" dirty="0">
                <a:solidFill>
                  <a:prstClr val="black"/>
                </a:solidFill>
                <a:latin typeface="Calibri"/>
                <a:cs typeface="+mn-cs"/>
              </a:rPr>
              <a:t>подписания отчетности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3200" b="1" kern="1200" dirty="0">
                <a:solidFill>
                  <a:prstClr val="black"/>
                </a:solidFill>
                <a:latin typeface="Calibri"/>
                <a:cs typeface="+mn-cs"/>
              </a:rPr>
              <a:t>после осуществления </a:t>
            </a:r>
            <a:r>
              <a:rPr lang="ru-RU" sz="3800" b="1" kern="1200" dirty="0">
                <a:solidFill>
                  <a:srgbClr val="FF0000"/>
                </a:solidFill>
                <a:latin typeface="Calibri"/>
                <a:cs typeface="+mn-cs"/>
              </a:rPr>
              <a:t>внутреннего контроля </a:t>
            </a:r>
            <a:r>
              <a:rPr lang="ru-RU" sz="3200" b="1" kern="1200" dirty="0">
                <a:solidFill>
                  <a:prstClr val="black"/>
                </a:solidFill>
                <a:latin typeface="Calibri"/>
                <a:cs typeface="+mn-cs"/>
              </a:rPr>
              <a:t>после подписания </a:t>
            </a:r>
            <a:r>
              <a:rPr lang="ru-RU" sz="3200" b="1" kern="1200" dirty="0" smtClean="0">
                <a:solidFill>
                  <a:prstClr val="black"/>
                </a:solidFill>
                <a:latin typeface="Calibri"/>
                <a:cs typeface="+mn-cs"/>
              </a:rPr>
              <a:t>отчетности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3200" b="1" kern="1200" dirty="0" smtClean="0">
              <a:solidFill>
                <a:prstClr val="black"/>
              </a:solidFill>
              <a:latin typeface="Calibri"/>
              <a:cs typeface="+mn-cs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kern="1200" dirty="0" smtClean="0">
                <a:solidFill>
                  <a:prstClr val="black"/>
                </a:solidFill>
                <a:latin typeface="Calibri"/>
                <a:cs typeface="+mn-cs"/>
              </a:rPr>
              <a:t>но </a:t>
            </a:r>
            <a:r>
              <a:rPr lang="ru-RU" sz="3200" b="1" kern="1200" dirty="0">
                <a:solidFill>
                  <a:prstClr val="black"/>
                </a:solidFill>
                <a:latin typeface="Calibri"/>
                <a:cs typeface="+mn-cs"/>
              </a:rPr>
              <a:t>до предельной даты ее </a:t>
            </a:r>
            <a:r>
              <a:rPr lang="ru-RU" sz="3200" b="1" kern="1200" dirty="0" smtClean="0">
                <a:solidFill>
                  <a:prstClr val="black"/>
                </a:solidFill>
                <a:latin typeface="Calibri"/>
                <a:cs typeface="+mn-cs"/>
              </a:rPr>
              <a:t>представления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kern="1200" dirty="0" smtClean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ru-RU" sz="3200" b="1" kern="1200" dirty="0">
                <a:solidFill>
                  <a:prstClr val="black"/>
                </a:solidFill>
                <a:latin typeface="Calibri"/>
                <a:cs typeface="+mn-cs"/>
              </a:rPr>
              <a:t>ГРБС (Учредителю)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50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5" name="Выгнутая вниз стрелка 4"/>
          <p:cNvSpPr/>
          <p:nvPr/>
        </p:nvSpPr>
        <p:spPr>
          <a:xfrm rot="4996236">
            <a:off x="-810155" y="3830753"/>
            <a:ext cx="2553716" cy="49440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 rot="20148382">
            <a:off x="8381067" y="3832227"/>
            <a:ext cx="504372" cy="136992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3568" y="169798"/>
            <a:ext cx="7949666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 algn="ctr"/>
            <a:r>
              <a:rPr lang="ru-RU" sz="3200" kern="12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libri"/>
                <a:cs typeface="+mj-cs"/>
              </a:rPr>
              <a:t>ИСПРАВЛЕНИЕ ОШИБОК отчетного </a:t>
            </a:r>
            <a:r>
              <a:rPr lang="ru-RU" sz="3200" kern="12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libri"/>
                <a:cs typeface="+mj-cs"/>
              </a:rPr>
              <a:t>периода</a:t>
            </a:r>
            <a:endParaRPr lang="ru-RU" sz="240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0800000" flipV="1">
            <a:off x="148767" y="4834023"/>
            <a:ext cx="2020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Предельная дата  представления отчетности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51</a:t>
            </a:fld>
            <a:endParaRPr lang="ru-RU" spc="-4" dirty="0">
              <a:latin typeface="Arial"/>
              <a:cs typeface="Arial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B54CEDD-D23B-4DA3-AC26-6025B440CABF}"/>
              </a:ext>
            </a:extLst>
          </p:cNvPr>
          <p:cNvGrpSpPr/>
          <p:nvPr/>
        </p:nvGrpSpPr>
        <p:grpSpPr>
          <a:xfrm>
            <a:off x="582839" y="3568531"/>
            <a:ext cx="8050395" cy="2424536"/>
            <a:chOff x="609600" y="3354081"/>
            <a:chExt cx="8050395" cy="2424536"/>
          </a:xfrm>
        </p:grpSpPr>
        <p:sp>
          <p:nvSpPr>
            <p:cNvPr id="13" name="Стрелка: пятиугольник 5">
              <a:extLst>
                <a:ext uri="{FF2B5EF4-FFF2-40B4-BE49-F238E27FC236}">
                  <a16:creationId xmlns:a16="http://schemas.microsoft.com/office/drawing/2014/main" id="{09973AD9-F0B8-4C97-8B85-70D96A482DCB}"/>
                </a:ext>
              </a:extLst>
            </p:cNvPr>
            <p:cNvSpPr/>
            <p:nvPr/>
          </p:nvSpPr>
          <p:spPr>
            <a:xfrm>
              <a:off x="609600" y="3354081"/>
              <a:ext cx="8050395" cy="271145"/>
            </a:xfrm>
            <a:prstGeom prst="homePlate">
              <a:avLst/>
            </a:prstGeom>
            <a:solidFill>
              <a:srgbClr val="00B050"/>
            </a:soli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ru-RU" kern="0" smtClean="0">
                <a:solidFill>
                  <a:prstClr val="white"/>
                </a:solidFill>
              </a:endParaRPr>
            </a:p>
          </p:txBody>
        </p:sp>
        <p:sp>
          <p:nvSpPr>
            <p:cNvPr id="14" name="Равнобедренный треугольник 13">
              <a:extLst>
                <a:ext uri="{FF2B5EF4-FFF2-40B4-BE49-F238E27FC236}">
                  <a16:creationId xmlns:a16="http://schemas.microsoft.com/office/drawing/2014/main" id="{175D113F-EE64-4D8A-BF1A-0011F1F33951}"/>
                </a:ext>
              </a:extLst>
            </p:cNvPr>
            <p:cNvSpPr/>
            <p:nvPr/>
          </p:nvSpPr>
          <p:spPr>
            <a:xfrm>
              <a:off x="7662936" y="3757201"/>
              <a:ext cx="543200" cy="770298"/>
            </a:xfrm>
            <a:prstGeom prst="triangle">
              <a:avLst/>
            </a:prstGeom>
            <a:solidFill>
              <a:srgbClr val="FFC000"/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ru-RU" kern="0" smtClean="0">
                <a:solidFill>
                  <a:prstClr val="white"/>
                </a:solidFill>
              </a:endParaRPr>
            </a:p>
          </p:txBody>
        </p:sp>
        <p:sp>
          <p:nvSpPr>
            <p:cNvPr id="16" name="Равнобедренный треугольник 15">
              <a:extLst>
                <a:ext uri="{FF2B5EF4-FFF2-40B4-BE49-F238E27FC236}">
                  <a16:creationId xmlns:a16="http://schemas.microsoft.com/office/drawing/2014/main" id="{29812E6A-B9F0-4842-BBA4-EA6027937040}"/>
                </a:ext>
              </a:extLst>
            </p:cNvPr>
            <p:cNvSpPr/>
            <p:nvPr/>
          </p:nvSpPr>
          <p:spPr>
            <a:xfrm>
              <a:off x="3869281" y="3776131"/>
              <a:ext cx="484909" cy="831272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ru-RU" kern="0" smtClean="0">
                <a:solidFill>
                  <a:prstClr val="white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4A70E8-B6C7-4AD5-836B-E4A746DC734A}"/>
                </a:ext>
              </a:extLst>
            </p:cNvPr>
            <p:cNvSpPr txBox="1"/>
            <p:nvPr/>
          </p:nvSpPr>
          <p:spPr>
            <a:xfrm>
              <a:off x="6986365" y="4578288"/>
              <a:ext cx="16736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ru-RU" b="1" kern="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Дата утверждения годовой отчетности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627784" y="4980814"/>
            <a:ext cx="2658781" cy="705716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принятия  отчетности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29812E6A-B9F0-4842-BBA4-EA6027937040}"/>
              </a:ext>
            </a:extLst>
          </p:cNvPr>
          <p:cNvSpPr/>
          <p:nvPr/>
        </p:nvSpPr>
        <p:spPr>
          <a:xfrm>
            <a:off x="851190" y="3983015"/>
            <a:ext cx="484909" cy="831272"/>
          </a:xfrm>
          <a:prstGeom prst="triangle">
            <a:avLst/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rgbClr val="C0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581" y="987814"/>
            <a:ext cx="8964915" cy="461665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ru-RU" sz="2400" b="1" dirty="0" smtClean="0">
                <a:ln/>
                <a:pattFill prst="dkUpDiag">
                  <a:fgClr>
                    <a:prstClr val="white">
                      <a:lumMod val="50000"/>
                    </a:prstClr>
                  </a:fgClr>
                  <a:bgClr>
                    <a:prstClr val="black">
                      <a:lumMod val="75000"/>
                      <a:lumOff val="25000"/>
                    </a:prstClr>
                  </a:bgClr>
                </a:patt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b="1" dirty="0">
                <a:ln/>
                <a:pattFill prst="dkUpDiag">
                  <a:fgClr>
                    <a:prstClr val="white">
                      <a:lumMod val="50000"/>
                    </a:prstClr>
                  </a:fgClr>
                  <a:bgClr>
                    <a:prstClr val="black">
                      <a:lumMod val="75000"/>
                      <a:lumOff val="25000"/>
                    </a:prstClr>
                  </a:bgClr>
                </a:patt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решению уполномоченного </a:t>
            </a:r>
            <a:r>
              <a:rPr lang="ru-RU" sz="2400" b="1" dirty="0" smtClean="0">
                <a:ln/>
                <a:pattFill prst="dkUpDiag">
                  <a:fgClr>
                    <a:prstClr val="white">
                      <a:lumMod val="50000"/>
                    </a:prstClr>
                  </a:fgClr>
                  <a:bgClr>
                    <a:prstClr val="black">
                      <a:lumMod val="75000"/>
                      <a:lumOff val="25000"/>
                    </a:prstClr>
                  </a:bgClr>
                </a:pattFill>
                <a:effectLst>
                  <a:outerShdw blurRad="38100" dist="19050" dir="2700000" algn="tl" rotWithShape="0">
                    <a:prstClr val="black">
                      <a:lumMod val="50000"/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органа по результатам</a:t>
            </a:r>
            <a:endParaRPr lang="ru-RU" sz="2400" b="1" dirty="0">
              <a:ln/>
              <a:pattFill prst="dkUpDiag">
                <a:fgClr>
                  <a:prstClr val="white">
                    <a:lumMod val="50000"/>
                  </a:prstClr>
                </a:fgClr>
                <a:bgClr>
                  <a:prstClr val="black">
                    <a:lumMod val="75000"/>
                    <a:lumOff val="25000"/>
                  </a:prstClr>
                </a:bgClr>
              </a:pattFill>
              <a:effectLst>
                <a:outerShdw blurRad="38100" dist="19050" dir="2700000" algn="tl" rotWithShape="0">
                  <a:prstClr val="black">
                    <a:lumMod val="50000"/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066198" y="1561823"/>
            <a:ext cx="1651" cy="3163045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093644" y="1608443"/>
            <a:ext cx="9959" cy="2932692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14" idx="3"/>
          </p:cNvCxnSpPr>
          <p:nvPr/>
        </p:nvCxnSpPr>
        <p:spPr>
          <a:xfrm flipH="1">
            <a:off x="7907775" y="1546186"/>
            <a:ext cx="38493" cy="3195763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1093644" y="1536428"/>
            <a:ext cx="6852624" cy="1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58808" y="2035987"/>
            <a:ext cx="25612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камеральной проверки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1" name="Дуга 30"/>
          <p:cNvSpPr/>
          <p:nvPr/>
        </p:nvSpPr>
        <p:spPr>
          <a:xfrm>
            <a:off x="952382" y="3246903"/>
            <a:ext cx="3207163" cy="914400"/>
          </a:xfrm>
          <a:prstGeom prst="arc">
            <a:avLst>
              <a:gd name="adj1" fmla="val 11393025"/>
              <a:gd name="adj2" fmla="val 21117008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159548" y="1659007"/>
            <a:ext cx="35404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ФК,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ФК,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внутреннего контроля или внутреннего финансового аудита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3" name="Дуга 42"/>
          <p:cNvSpPr/>
          <p:nvPr/>
        </p:nvSpPr>
        <p:spPr>
          <a:xfrm rot="10800000">
            <a:off x="4159546" y="3417444"/>
            <a:ext cx="3736209" cy="914400"/>
          </a:xfrm>
          <a:prstGeom prst="arc">
            <a:avLst>
              <a:gd name="adj1" fmla="val 10949081"/>
              <a:gd name="adj2" fmla="val 21457461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8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430887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принятия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утверждения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5170646"/>
          </a:xfrm>
        </p:spPr>
        <p:txBody>
          <a:bodyPr/>
          <a:lstStyle/>
          <a:p>
            <a:pPr marL="12700" indent="444500"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Дата принятия отчетности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уполномоченным органом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дата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проставления им отметки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(направления уведомления) о принятии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отчетности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результатам проведения камеральной проверки бухгалтерской (финансовой)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отчетности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700" marR="12700" indent="444500" algn="just"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Дата утверждения –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утверждение отчета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 исполнении бюджета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соответствующего публично-правового образования или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дата утверждения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бухгалтерской (финансовой) отчетности в соответствии с бюджетным законодательством Российской Федерации.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52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28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434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2824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Камеральная проверка отчетности 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3"/>
            <a:ext cx="7714267" cy="465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sz="2471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Камеральная проверка отчетности </a:t>
            </a: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проверка отчетности на соответствие установленным требованиям к ее составлению и представлению путем выверки показателей представленной отчетности по установленным контрольным соотношениям </a:t>
            </a:r>
          </a:p>
          <a:p>
            <a:pPr algn="just" defTabSz="806867"/>
            <a:endParaRPr lang="ru-RU" sz="2471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отчетности, подвергнутой камеральной проверке – это основа  </a:t>
            </a:r>
            <a:r>
              <a:rPr lang="ru-RU" sz="2471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консолидированной отчетности </a:t>
            </a:r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53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86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6824" y="605118"/>
            <a:ext cx="7889300" cy="3802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 результатах камеральной проверки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3"/>
            <a:ext cx="7714267" cy="465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консолидированной отчетности уведомляет субъекта отчетности, предоставившего бухгалтерскую (финансовую) отчетность, о результатах камеральной проверки путем направления:</a:t>
            </a:r>
          </a:p>
          <a:p>
            <a:pPr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471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Уведомления о принятии отчетности </a:t>
            </a:r>
          </a:p>
          <a:p>
            <a:pPr defTabSz="806867"/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ИЛИ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471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Уведомления о несоответствии отчетности требованиям по </a:t>
            </a:r>
            <a:r>
              <a:rPr lang="ru-RU" sz="2471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составлению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2471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4334666">
              <a:lnSpc>
                <a:spcPts val="1156"/>
              </a:lnSpc>
            </a:pPr>
            <a:fld id="{81D60167-4931-47E6-BA6A-407CBD079E47}" type="slidenum">
              <a:rPr lang="ru-RU" spc="-4" smtClean="0">
                <a:latin typeface="Arial"/>
                <a:cs typeface="Arial"/>
              </a:rPr>
              <a:pPr marL="4334666">
                <a:lnSpc>
                  <a:spcPts val="1156"/>
                </a:lnSpc>
              </a:pPr>
              <a:t>54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478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555" y="187569"/>
            <a:ext cx="8229600" cy="692696"/>
          </a:xfrm>
          <a:ln w="38100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Исправление ошибок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937846"/>
          <a:ext cx="8455968" cy="5476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0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395536" y="2499487"/>
          <a:ext cx="8316922" cy="1131705"/>
        </p:xfrm>
        <a:graphic>
          <a:graphicData uri="http://schemas.openxmlformats.org/drawingml/2006/table">
            <a:tbl>
              <a:tblPr firstRow="1" firstCol="1" bandRow="1"/>
              <a:tblGrid>
                <a:gridCol w="3757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8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3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6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81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2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251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32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32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51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Иные расчеты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95536" y="1102924"/>
          <a:ext cx="8316920" cy="1277115"/>
        </p:xfrm>
        <a:graphic>
          <a:graphicData uri="http://schemas.openxmlformats.org/drawingml/2006/table">
            <a:tbl>
              <a:tblPr firstRow="1" firstCol="1" bandRow="1"/>
              <a:tblGrid>
                <a:gridCol w="3720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56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7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3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77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47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18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78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746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01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года, предшествующие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5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Консолидируемые расчеты года иных прошлых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395535" y="3750640"/>
          <a:ext cx="8316923" cy="1229881"/>
        </p:xfrm>
        <a:graphic>
          <a:graphicData uri="http://schemas.openxmlformats.org/drawingml/2006/table">
            <a:tbl>
              <a:tblPr firstRow="1" firstCol="1" bandRow="1"/>
              <a:tblGrid>
                <a:gridCol w="3777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1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8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1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1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86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1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10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17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17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98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финансового года, предшествующего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2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Доходы прошлых финансовых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395535" y="5118101"/>
          <a:ext cx="8316921" cy="1285898"/>
        </p:xfrm>
        <a:graphic>
          <a:graphicData uri="http://schemas.openxmlformats.org/drawingml/2006/table">
            <a:tbl>
              <a:tblPr firstRow="1" firstCol="1" bandRow="1"/>
              <a:tblGrid>
                <a:gridCol w="3744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95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716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716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84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1886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567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финансового года, предшествующего отчетному*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aseline="30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&gt;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прошлых финансовых лет*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17859" marR="1785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39552" y="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kern="0" dirty="0" smtClean="0">
                <a:solidFill>
                  <a:prstClr val="black"/>
                </a:solidFill>
              </a:rPr>
              <a:t>В целях обособления операций, связанных с исправлением ошибок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56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487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69332"/>
            <a:ext cx="8783960" cy="27363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2040" y="0"/>
            <a:ext cx="125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Ф. 0503173</a:t>
            </a:r>
            <a:endParaRPr lang="ru-RU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165412" y="178738"/>
            <a:ext cx="1790964" cy="2979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319994"/>
              </p:ext>
            </p:extLst>
          </p:nvPr>
        </p:nvGraphicFramePr>
        <p:xfrm>
          <a:off x="456691" y="3296230"/>
          <a:ext cx="8229602" cy="2835016"/>
        </p:xfrm>
        <a:graphic>
          <a:graphicData uri="http://schemas.openxmlformats.org/drawingml/2006/table">
            <a:tbl>
              <a:tblPr/>
              <a:tblGrid>
                <a:gridCol w="3392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85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420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К Т И В</a:t>
                      </a:r>
                    </a:p>
                  </a:txBody>
                  <a:tcPr marL="7667" marR="7667" marT="7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строки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изменений, всего (руб.)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в том числе по причине (руб.)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6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67" marR="7667" marT="7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I. </a:t>
                      </a:r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Нефинансовые активы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средства (балансовая стоимость, 010100000)*                                                               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Уменьшение стоимости основных средств,** всего*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020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</a:p>
                  </a:txBody>
                  <a:tcPr marL="368029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амортизация основных средств*</a:t>
                      </a:r>
                    </a:p>
                  </a:txBody>
                  <a:tcPr marL="368029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021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Основные средства (остаточная стоимость, стр. 010 -  стр. 020)                                                                                             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030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26519" y="4175415"/>
            <a:ext cx="3417481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– реорганизация , изменение типа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98980" y="4881244"/>
            <a:ext cx="268964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02- внедрение ФСГС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685099" y="5310074"/>
            <a:ext cx="2799493" cy="369332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03- ошибки прошлых лет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54001" y="5636037"/>
            <a:ext cx="3467355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04- изменение учетной политики 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154001" y="5998767"/>
            <a:ext cx="3761145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05-пересчет показателей отчетности 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154001" y="6406760"/>
            <a:ext cx="246880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06- иные причины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1616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60648"/>
            <a:ext cx="6336704" cy="576064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25081"/>
              </p:ext>
            </p:extLst>
          </p:nvPr>
        </p:nvGraphicFramePr>
        <p:xfrm>
          <a:off x="395536" y="1052736"/>
          <a:ext cx="8229600" cy="4243801"/>
        </p:xfrm>
        <a:graphic>
          <a:graphicData uri="http://schemas.openxmlformats.org/drawingml/2006/table">
            <a:tbl>
              <a:tblPr/>
              <a:tblGrid>
                <a:gridCol w="3275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1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1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144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счета бюджетного учета </a:t>
                      </a:r>
                    </a:p>
                  </a:txBody>
                  <a:tcPr marL="7667" marR="7667" marT="7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расхождения, руб.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Реквизиты контрагента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 </a:t>
                      </a:r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расхождения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Код//Пояснения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главы</a:t>
                      </a:r>
                      <a:b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элнмента</a:t>
                      </a:r>
                      <a:r>
                        <a:rPr lang="ru-RU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бюджета//</a:t>
                      </a: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ОКТМО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6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67" marR="7667" marT="76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67" marR="7667" marT="76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актива баланса, итого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84016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5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84016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5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84016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184016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4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пассива баланса, итого</a:t>
                      </a:r>
                    </a:p>
                  </a:txBody>
                  <a:tcPr marL="7667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334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184016" marR="7667" marT="76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67" marR="7667" marT="76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292080" y="5661248"/>
            <a:ext cx="3667286" cy="923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01.1 – реорганизация</a:t>
            </a:r>
          </a:p>
          <a:p>
            <a:r>
              <a:rPr lang="ru-RU" dirty="0" smtClean="0"/>
              <a:t>01.2 – ликвидация</a:t>
            </a:r>
          </a:p>
          <a:p>
            <a:r>
              <a:rPr lang="ru-RU" dirty="0" smtClean="0"/>
              <a:t>01.3 – изменение типа учреждения</a:t>
            </a:r>
            <a:endParaRPr lang="ru-RU" dirty="0"/>
          </a:p>
        </p:txBody>
      </p:sp>
      <p:cxnSp>
        <p:nvCxnSpPr>
          <p:cNvPr id="5" name="Прямая со стрелкой 4"/>
          <p:cNvCxnSpPr>
            <a:stCxn id="2" idx="0"/>
          </p:cNvCxnSpPr>
          <p:nvPr/>
        </p:nvCxnSpPr>
        <p:spPr>
          <a:xfrm flipV="1">
            <a:off x="7125723" y="4365104"/>
            <a:ext cx="254589" cy="12961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0"/>
          </p:cNvCxnSpPr>
          <p:nvPr/>
        </p:nvCxnSpPr>
        <p:spPr>
          <a:xfrm flipV="1">
            <a:off x="7125723" y="5013176"/>
            <a:ext cx="542621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0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5170646"/>
          </a:xfrm>
        </p:spPr>
        <p:txBody>
          <a:bodyPr/>
          <a:lstStyle/>
          <a:p>
            <a:pPr algn="ctr"/>
            <a:r>
              <a:rPr lang="ru-RU" sz="8000" dirty="0" smtClean="0"/>
              <a:t>ПРИМЕРЫ</a:t>
            </a:r>
          </a:p>
          <a:p>
            <a:pPr algn="ctr"/>
            <a:r>
              <a:rPr lang="ru-RU" sz="8000" dirty="0" smtClean="0"/>
              <a:t>исправления ошибок прошлых лет в 2018 году</a:t>
            </a:r>
            <a:endParaRPr lang="ru-RU" sz="8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59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6843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8" y="188640"/>
            <a:ext cx="7920182" cy="380232"/>
          </a:xfrm>
        </p:spPr>
        <p:txBody>
          <a:bodyPr/>
          <a:lstStyle/>
          <a:p>
            <a:pPr algn="ctr"/>
            <a:r>
              <a:rPr lang="ru-RU" dirty="0" smtClean="0"/>
              <a:t>Инструкция </a:t>
            </a:r>
            <a:r>
              <a:rPr lang="ru-RU" dirty="0"/>
              <a:t>№ 157н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5786199"/>
          </a:xfrm>
        </p:spPr>
        <p:txBody>
          <a:bodyPr/>
          <a:lstStyle/>
          <a:p>
            <a:pPr indent="342900" algn="just">
              <a:spcBef>
                <a:spcPts val="1100"/>
              </a:spcBef>
              <a:spcAft>
                <a:spcPts val="0"/>
              </a:spcAft>
            </a:pPr>
            <a:r>
              <a:rPr lang="ru-RU" sz="2000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Земельные участки, используемые учреждениями на праве постоянного (бессрочного) пользования (в том числе расположенные под объектами недвижимости), </a:t>
            </a:r>
            <a:r>
              <a:rPr lang="ru-RU" sz="20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а также земельные участки по которым собственность не разграничена, вовлекаемые уполномоченными органами власти (органами местного самоуправления) в хозяйственный оборот, </a:t>
            </a:r>
            <a:r>
              <a:rPr lang="ru-RU" sz="2000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учитываются на соответствующем счете аналитического учета счета </a:t>
            </a:r>
            <a:r>
              <a:rPr lang="ru-RU" sz="2000" b="1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10300</a:t>
            </a:r>
            <a:r>
              <a:rPr lang="ru-RU" sz="2000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"Непроизведенные активы" на основании документа (свидетельства), подтверждающего право пользования земельным участком, </a:t>
            </a:r>
            <a:r>
              <a:rPr lang="ru-RU" sz="2000" b="1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по их кадастровой стоимости (стоимости, указанной в документе на право пользования земельным участком</a:t>
            </a:r>
            <a:r>
              <a:rPr lang="ru-RU" sz="2000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, расположенном за пределами территории Российской Федерации), а </a:t>
            </a:r>
            <a:r>
              <a:rPr lang="ru-RU" sz="2000" b="1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при отсутствии кадастровой стоимости земельного участка - по стоимости, рассчитанной исходя из наименьшей кадастровой стоимости квадратного метра земельного участка, граничащего с объектом учета, </a:t>
            </a:r>
            <a:r>
              <a:rPr lang="ru-RU" sz="2000" kern="1200" dirty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либо, при невозможности определения такой стоимости, - в условной оценке, один квадратный метр - 1 </a:t>
            </a:r>
            <a:r>
              <a:rPr lang="ru-RU" sz="2000" kern="1200" dirty="0" smtClean="0"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рубль  (</a:t>
            </a:r>
            <a:r>
              <a:rPr lang="ru-RU" sz="2400" b="1" kern="1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на счете 010313000 «Прочие непроизведенные активы - недвижимое имущество </a:t>
            </a:r>
            <a:r>
              <a:rPr lang="ru-RU" sz="2400" b="1" kern="1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учреждения»)</a:t>
            </a:r>
            <a:endParaRPr lang="ru-RU" sz="2400" b="1" kern="12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4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8350757"/>
              </p:ext>
            </p:extLst>
          </p:nvPr>
        </p:nvGraphicFramePr>
        <p:xfrm>
          <a:off x="35620" y="1395084"/>
          <a:ext cx="8928868" cy="17755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5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4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4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47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95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Списание МЗ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0 401 20 272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0 105 36 440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0 401 28 272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0 105 36 440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60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7504" y="187122"/>
            <a:ext cx="8699400" cy="120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1" i="1" u="none" strike="noStrike" cap="none" normalizeH="0" baseline="0" dirty="0" smtClean="0" bmk="_Toc531449173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В 2017 году ошибочно не провели списание </a:t>
            </a:r>
            <a:r>
              <a:rPr lang="ru-RU" alt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материалов </a:t>
            </a:r>
            <a:r>
              <a:rPr lang="ru-RU" alt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 счета </a:t>
            </a:r>
            <a:r>
              <a:rPr lang="ru-RU" alt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0 105 36 000. Ошибка выявлена в 2018 году</a:t>
            </a: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872" y="3284984"/>
            <a:ext cx="89288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altLang="ru-RU" sz="2000" b="1" i="1" dirty="0" smtClean="0" bmk="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Материальные запасы стоимостью до 3000 руб.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ошибочно приняты </a:t>
            </a:r>
            <a:r>
              <a:rPr lang="ru-RU" alt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состав основных средств в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2017 году </a:t>
            </a:r>
            <a:r>
              <a:rPr lang="ru-RU" alt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списаны </a:t>
            </a:r>
            <a:r>
              <a:rPr lang="ru-RU" alt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счет. Ошибка </a:t>
            </a:r>
            <a:r>
              <a:rPr lang="ru-RU" alt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выявлена в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2018 году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1735731"/>
              </p:ext>
            </p:extLst>
          </p:nvPr>
        </p:nvGraphicFramePr>
        <p:xfrm>
          <a:off x="118096" y="4653136"/>
          <a:ext cx="8928868" cy="183686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5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4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4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012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7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Уменьшение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з/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Уменьшение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з/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7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Принятие к учету МЗ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0 105 36 340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0 401 10 189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0 105 36 340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0401 18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189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3636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61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5156" y="373306"/>
            <a:ext cx="8901844" cy="130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i="1" dirty="0" bmk="_Toc531449174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ru-RU" sz="2400" b="1" i="1" u="none" strike="noStrike" cap="none" normalizeH="0" baseline="0" dirty="0" smtClean="0" bmk="_Toc531449174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Материальные запасы </a:t>
            </a: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ошибочно приняты в состав основных средств в прошлые годы. Ошибка выявлена в 2018 году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533131"/>
              </p:ext>
            </p:extLst>
          </p:nvPr>
        </p:nvGraphicFramePr>
        <p:xfrm>
          <a:off x="101644" y="1916832"/>
          <a:ext cx="9042356" cy="3657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0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7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06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8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Списание ОС по остаточной стоимости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0 401 10 172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0 101 34 410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0 401</a:t>
                      </a:r>
                      <a:r>
                        <a:rPr lang="ru-RU" sz="2400" b="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19 172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0 101 34 410  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3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Списание ранее начисленной амортизации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0 104 34 411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0 101 34 410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0 104 34 411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0 304 96 730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0 304 96 830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0 101 34 410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3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Принятие к учету МЗ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0 105 36 340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0 401 10 189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0 105 36 340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0 401 19 189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8081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62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1644" y="0"/>
            <a:ext cx="9016955" cy="166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smtClean="0" bmk="_Toc531449177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В 2017 году  в стоимость ОС ошибочно не включили расходы по монтажу,  услуги по монтажу не были отражены в учете, НДС по услугам не был принят  к вычету. Амортизация начислена с меньшей стоимости.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132386"/>
              </p:ext>
            </p:extLst>
          </p:nvPr>
        </p:nvGraphicFramePr>
        <p:xfrm>
          <a:off x="101644" y="1700808"/>
          <a:ext cx="9042355" cy="4937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0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4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76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9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8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49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Отражены расходы по монтажу без НДС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Дт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2 106 31 310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Кт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 2 302 26 730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2 106 31 310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2 304 86 730  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86 830 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2 302 26 730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26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Выделен НДС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2 210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12 560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2 303 26 730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2 210 12 560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2 304 86 830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2 302 26 730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Увеличена стоимость ОС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2 101 34 310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2 106 31 310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2 101 34 310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2 304 86 830 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2 106 31 310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Принят к вычету НДС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2 303 04 830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2 210 12 660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2 303 04 830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2 304 86 830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2 210 12 660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Доначислена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амортизация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2 109 80 271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2 104 34 411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2 109 80 217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2 304 86 830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2 104 34 411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154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63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4317" y="-138881"/>
            <a:ext cx="8915908" cy="166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i="1" dirty="0" bmk="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kumimoji="0" lang="ru-RU" altLang="ru-RU" sz="2400" b="1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Ошибочно отражено </a:t>
            </a:r>
            <a:r>
              <a:rPr lang="ru-RU" altLang="ru-RU" sz="2400" b="1" i="1" dirty="0" smtClean="0" bmk="">
                <a:latin typeface="Times New Roman" panose="02020603050405020304" pitchFamily="18" charset="0"/>
                <a:cs typeface="Times New Roman" panose="02020603050405020304" pitchFamily="18" charset="0"/>
              </a:rPr>
              <a:t>на счете 0 101 10 00 </a:t>
            </a:r>
            <a:r>
              <a:rPr kumimoji="0" lang="ru-RU" altLang="ru-RU" sz="2400" b="1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 – недвижимое имущество до получения документов, подтверждающих </a:t>
            </a:r>
            <a:r>
              <a:rPr kumimoji="0" lang="ru-RU" altLang="ru-RU" sz="2400" b="1" i="1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госрегистрацию</a:t>
            </a:r>
            <a:endParaRPr kumimoji="0" lang="ru-RU" altLang="ru-RU" sz="2400" b="1" i="1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787311"/>
              </p:ext>
            </p:extLst>
          </p:nvPr>
        </p:nvGraphicFramePr>
        <p:xfrm>
          <a:off x="0" y="1844824"/>
          <a:ext cx="8990011" cy="310128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2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80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0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50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Исправление ошибки методом «Красное </a:t>
                      </a: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сторно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0 101 11 310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0 106 11 310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0 101 10 310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0 304 86 830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0 106 11 310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20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Отражение на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з/</a:t>
                      </a:r>
                      <a:r>
                        <a:rPr lang="ru-RU" sz="20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Увеличение з/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Увеличение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з/</a:t>
                      </a:r>
                      <a:r>
                        <a:rPr lang="ru-RU" sz="24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сч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8901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t>64</a:t>
            </a:fld>
            <a:endParaRPr lang="ru-RU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4480" y="322784"/>
            <a:ext cx="8915908" cy="259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altLang="ru-RU" sz="2400" b="1" i="1" dirty="0" smtClean="0" bmk="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kumimoji="0" lang="ru-RU" altLang="ru-RU" sz="2400" b="1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При расторжении договора дебиторская </a:t>
            </a:r>
            <a:r>
              <a:rPr lang="ru-RU" altLang="ru-RU" sz="2400" b="1" i="1" dirty="0" smtClean="0" bmk=""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задолженность, отраженная на счете 0 206 00 000,  не перенесена на счет          0 209 00 000 </a:t>
            </a:r>
            <a:r>
              <a:rPr lang="ru-RU" altLang="ru-RU" sz="2400" dirty="0" smtClean="0" bmk="">
                <a:latin typeface="Times New Roman" panose="02020603050405020304" pitchFamily="18" charset="0"/>
                <a:cs typeface="Times New Roman" panose="02020603050405020304" pitchFamily="18" charset="0"/>
              </a:rPr>
              <a:t>(в</a:t>
            </a:r>
            <a:r>
              <a:rPr lang="ru-RU" altLang="ru-RU" sz="2400" b="1" i="1" dirty="0" smtClean="0" bmk="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сумме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финансовых требований по компенсации затрат государства к получателям авансовых платежей по произведенным предварительным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оплатам не возвращенным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контрагентом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 случае расторжения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контракта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648724"/>
              </p:ext>
            </p:extLst>
          </p:nvPr>
        </p:nvGraphicFramePr>
        <p:xfrm>
          <a:off x="-14064" y="3068960"/>
          <a:ext cx="8990011" cy="22287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79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92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93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Содержание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Исправительные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проводки по правилам, действующим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 2018 года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в 2018 году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36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Перенос задолженности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0 209 34 560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0 206 31 660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0 209 34 560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0 304 86 730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0 304 86 830  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Кт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0 206 31 660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7089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8" y="207421"/>
            <a:ext cx="8208563" cy="760465"/>
          </a:xfrm>
        </p:spPr>
        <p:txBody>
          <a:bodyPr/>
          <a:lstStyle/>
          <a:p>
            <a:r>
              <a:rPr lang="ru-RU" dirty="0" smtClean="0"/>
              <a:t>Корректировка ошибок в Главной книге и финансовой (бухгалтерской) отчетности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00192" y="1412776"/>
            <a:ext cx="2286000" cy="1323439"/>
          </a:xfrm>
          <a:prstGeom prst="rect">
            <a:avLst/>
          </a:prstGeom>
          <a:effectLst>
            <a:glow rad="101600">
              <a:schemeClr val="accent6">
                <a:lumMod val="75000"/>
                <a:alpha val="6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Журнал по прочим операциям (ф. 0504071)</a:t>
            </a: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с признаком «Исправление ошибок прошлых лет»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309410"/>
            <a:ext cx="285712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книга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(ф. 0504072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Отчетного периода (года)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Обороты по счетам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90736" y="3933477"/>
            <a:ext cx="419545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Графа 6 Код причины 3 Сведений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(ф. 0503173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формируется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отдельно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признаку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«Исправление ошибок прошлых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лет»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77832" y="3009238"/>
            <a:ext cx="2037737" cy="615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6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Входящие остатки </a:t>
            </a:r>
          </a:p>
          <a:p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 Баланс ( ф. 0503130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7832" y="4253288"/>
            <a:ext cx="212605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Входящие остатки</a:t>
            </a:r>
          </a:p>
          <a:p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  (ф. 0503168)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flipH="1" flipV="1">
            <a:off x="2867512" y="3317022"/>
            <a:ext cx="1523224" cy="105791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2964296" y="4351450"/>
            <a:ext cx="1376098" cy="265165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65</a:t>
            </a:fld>
            <a:endParaRPr lang="ru-RU" alt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5289817" y="2709956"/>
            <a:ext cx="1400836" cy="12459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4215036" y="1666193"/>
            <a:ext cx="1967408" cy="5976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80112" y="16787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1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3234219"/>
            <a:ext cx="42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1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21214" y="32802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2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28995" y="459000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2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6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66</a:t>
            </a:fld>
            <a:endParaRPr lang="ru-RU" altLang="ru-RU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188421"/>
              </p:ext>
            </p:extLst>
          </p:nvPr>
        </p:nvGraphicFramePr>
        <p:xfrm>
          <a:off x="323527" y="1159435"/>
          <a:ext cx="8640960" cy="3031736"/>
        </p:xfrm>
        <a:graphic>
          <a:graphicData uri="http://schemas.openxmlformats.org/drawingml/2006/table">
            <a:tbl>
              <a:tblPr/>
              <a:tblGrid>
                <a:gridCol w="3267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2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3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7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6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43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14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646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АКТИВ</a:t>
                      </a:r>
                    </a:p>
                  </a:txBody>
                  <a:tcPr marL="1349" marR="1349" marT="13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 начало года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На конец отчетного периода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стро</a:t>
                      </a: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бюджетная </a:t>
                      </a:r>
                      <a:b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деятельность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средства </a:t>
                      </a:r>
                      <a:b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во временном </a:t>
                      </a:r>
                      <a:b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распоряжении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бюджетная </a:t>
                      </a:r>
                      <a:b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деятельность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средства </a:t>
                      </a:r>
                      <a:b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во временном </a:t>
                      </a:r>
                      <a:b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распоряжении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ки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4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1349" marR="1349" marT="134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1349" marR="1349" marT="13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4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effectLst/>
                          <a:latin typeface="Times New Roman" panose="02020603050405020304" pitchFamily="18" charset="0"/>
                        </a:rPr>
                        <a:t>I. </a:t>
                      </a:r>
                      <a:r>
                        <a:rPr lang="ru-RU" sz="1400" b="1" i="0" u="none" strike="noStrike">
                          <a:effectLst/>
                          <a:latin typeface="Times New Roman" panose="02020603050405020304" pitchFamily="18" charset="0"/>
                        </a:rPr>
                        <a:t>Нефинансовые активы</a:t>
                      </a:r>
                    </a:p>
                  </a:txBody>
                  <a:tcPr marL="1349" marR="1349" marT="134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010</a:t>
                      </a:r>
                    </a:p>
                  </a:txBody>
                  <a:tcPr marL="1349" marR="1349" marT="134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Основные средства (балансовая стоимость, 010100000)*</a:t>
                      </a:r>
                    </a:p>
                  </a:txBody>
                  <a:tcPr marL="1349" marR="1349" marT="134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0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Уменьшение стоимости основных средств**, всего*</a:t>
                      </a:r>
                    </a:p>
                  </a:txBody>
                  <a:tcPr marL="1349" marR="1349" marT="134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020</a:t>
                      </a:r>
                    </a:p>
                  </a:txBody>
                  <a:tcPr marL="1349" marR="1349" marT="134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677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     из них: </a:t>
                      </a:r>
                      <a:b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     амортизация основных средств*</a:t>
                      </a:r>
                    </a:p>
                  </a:txBody>
                  <a:tcPr marL="16183" marR="1349" marT="134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021</a:t>
                      </a:r>
                    </a:p>
                  </a:txBody>
                  <a:tcPr marL="1349" marR="1349" marT="134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1349" marR="1349" marT="13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275856" y="260648"/>
            <a:ext cx="193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Ф. 0503130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915816" y="4644544"/>
            <a:ext cx="4392487" cy="1938992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Входящие остатки,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корректируются на величину изменений, отраженных в графе 6 Сведений (ф. 0503173), относительно показателей на конец финансового года, предшествующего отчетному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периоду</a:t>
            </a:r>
            <a:endParaRPr lang="ru-RU" sz="2000" dirty="0"/>
          </a:p>
        </p:txBody>
      </p:sp>
      <p:sp>
        <p:nvSpPr>
          <p:cNvPr id="17" name="Левая фигурная скобка 16"/>
          <p:cNvSpPr/>
          <p:nvPr/>
        </p:nvSpPr>
        <p:spPr>
          <a:xfrm rot="16200000">
            <a:off x="4961102" y="3298014"/>
            <a:ext cx="445935" cy="2232248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70248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8" y="207421"/>
            <a:ext cx="8208563" cy="760465"/>
          </a:xfrm>
        </p:spPr>
        <p:txBody>
          <a:bodyPr/>
          <a:lstStyle/>
          <a:p>
            <a:r>
              <a:rPr lang="ru-RU" dirty="0" smtClean="0"/>
              <a:t>Корректировка ошибок в Главной книге и финансовой (бухгалтерской) отчетности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1071207"/>
            <a:ext cx="2286000" cy="1323439"/>
          </a:xfrm>
          <a:prstGeom prst="rect">
            <a:avLst/>
          </a:prstGeom>
          <a:effectLst>
            <a:glow rad="101600">
              <a:schemeClr val="accent6">
                <a:lumMod val="75000"/>
                <a:alpha val="6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Журнал по прочим операциям (ф. 0504071)</a:t>
            </a:r>
            <a:r>
              <a:rPr lang="ru-RU" sz="16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 </a:t>
            </a:r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/>
              </a:rPr>
              <a:t>с признаком «Исправление ошибок прошлых лет»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3782" y="1302558"/>
            <a:ext cx="302384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книга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(ф. 0504072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10" name="Прямая со стрелкой 9"/>
          <p:cNvCxnSpPr>
            <a:endCxn id="6" idx="3"/>
          </p:cNvCxnSpPr>
          <p:nvPr/>
        </p:nvCxnSpPr>
        <p:spPr>
          <a:xfrm flipH="1">
            <a:off x="3667623" y="1487224"/>
            <a:ext cx="287449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429129" y="2938908"/>
            <a:ext cx="12577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Ф. 0503168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7608" y="3779382"/>
            <a:ext cx="12577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Ф. 0503121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4817" y="4540478"/>
            <a:ext cx="12577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Ф. 0503110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 flipV="1">
            <a:off x="2686909" y="3258463"/>
            <a:ext cx="868885" cy="10319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9" idx="3"/>
          </p:cNvCxnSpPr>
          <p:nvPr/>
        </p:nvCxnSpPr>
        <p:spPr>
          <a:xfrm flipH="1" flipV="1">
            <a:off x="2695388" y="3964048"/>
            <a:ext cx="900977" cy="3496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1" idx="8"/>
          </p:cNvCxnSpPr>
          <p:nvPr/>
        </p:nvCxnSpPr>
        <p:spPr>
          <a:xfrm flipH="1">
            <a:off x="2659841" y="4313659"/>
            <a:ext cx="932808" cy="5626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Овальная выноска 30"/>
          <p:cNvSpPr/>
          <p:nvPr/>
        </p:nvSpPr>
        <p:spPr>
          <a:xfrm>
            <a:off x="4130280" y="2564904"/>
            <a:ext cx="3891086" cy="3478518"/>
          </a:xfrm>
          <a:prstGeom prst="wedgeEllipseCallout">
            <a:avLst>
              <a:gd name="adj1" fmla="val -63817"/>
              <a:gd name="adj2" fmla="val 273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</a:rPr>
              <a:t>Обороты (увеличение, уменьшение) активов, обязательств,  доходов</a:t>
            </a:r>
            <a:r>
              <a:rPr lang="ru-RU" sz="2000" b="1" smtClean="0">
                <a:solidFill>
                  <a:prstClr val="black"/>
                </a:solidFill>
              </a:rPr>
              <a:t>, расходов </a:t>
            </a:r>
            <a:r>
              <a:rPr lang="ru-RU" sz="2000" b="1" dirty="0" smtClean="0">
                <a:solidFill>
                  <a:prstClr val="black"/>
                </a:solidFill>
              </a:rPr>
              <a:t>в отчетности текущего финансового года отражаются </a:t>
            </a:r>
            <a:r>
              <a:rPr lang="ru-RU" sz="2000" b="1" dirty="0" smtClean="0">
                <a:solidFill>
                  <a:srgbClr val="FF0000"/>
                </a:solidFill>
              </a:rPr>
              <a:t>без учета операций по исправлении ошибок прошлых лет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67</a:t>
            </a:fld>
            <a:endParaRPr lang="ru-RU" altLang="ru-RU"/>
          </a:p>
        </p:txBody>
      </p:sp>
      <p:cxnSp>
        <p:nvCxnSpPr>
          <p:cNvPr id="20" name="Прямая со стрелкой 19"/>
          <p:cNvCxnSpPr>
            <a:stCxn id="6" idx="2"/>
          </p:cNvCxnSpPr>
          <p:nvPr/>
        </p:nvCxnSpPr>
        <p:spPr>
          <a:xfrm>
            <a:off x="2155703" y="1671890"/>
            <a:ext cx="2514977" cy="13496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29129" y="5314982"/>
            <a:ext cx="1257780" cy="36933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Ф. 0503169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663382" y="4378289"/>
            <a:ext cx="795533" cy="11197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15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Ф. 0503168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AACBE-3CA2-42B4-BAD1-73B4871560ED}" type="slidenum">
              <a:rPr lang="ru-RU" altLang="ru-RU" smtClean="0"/>
              <a:pPr/>
              <a:t>68</a:t>
            </a:fld>
            <a:endParaRPr lang="ru-RU" alt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9503"/>
            <a:ext cx="9144000" cy="2506688"/>
          </a:xfrm>
          <a:prstGeom prst="rect">
            <a:avLst/>
          </a:prstGeom>
        </p:spPr>
      </p:pic>
      <p:cxnSp>
        <p:nvCxnSpPr>
          <p:cNvPr id="15" name="Прямая со стрелкой 14"/>
          <p:cNvCxnSpPr>
            <a:stCxn id="27" idx="0"/>
          </p:cNvCxnSpPr>
          <p:nvPr/>
        </p:nvCxnSpPr>
        <p:spPr>
          <a:xfrm flipH="1" flipV="1">
            <a:off x="4211961" y="3378612"/>
            <a:ext cx="2730429" cy="8817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7" idx="0"/>
          </p:cNvCxnSpPr>
          <p:nvPr/>
        </p:nvCxnSpPr>
        <p:spPr>
          <a:xfrm flipH="1" flipV="1">
            <a:off x="6476295" y="3184815"/>
            <a:ext cx="466095" cy="10755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4738345"/>
            <a:ext cx="4392487" cy="1938992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Входящие остатки,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корректируются на величину изменений, отраженных в графе 6 Сведений (ф. 0503173), относительно показателей на конец финансового года, предшествующего отчетному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периоду</a:t>
            </a:r>
            <a:endParaRPr lang="ru-RU" sz="20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2374980" y="3465399"/>
            <a:ext cx="1320629" cy="12027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0800000" flipV="1">
            <a:off x="4827776" y="4260383"/>
            <a:ext cx="4229228" cy="22467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indent="342900" algn="just">
              <a:spcBef>
                <a:spcPts val="110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Показатели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изменений (оборотов по увеличению, уменьшению)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активов, в связи с исправлением ошибок прошлых лет,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не включаются в показатели увеличений, уменьшений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активов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за отчетный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период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703576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97019" y="127000"/>
            <a:ext cx="474453" cy="365125"/>
          </a:xfrm>
        </p:spPr>
        <p:txBody>
          <a:bodyPr/>
          <a:lstStyle/>
          <a:p>
            <a:fld id="{B2D350B4-811D-9C49-8D4A-B431FFD45952}" type="slidenum">
              <a:rPr lang="en-US" b="1" smtClean="0">
                <a:solidFill>
                  <a:srgbClr val="C79023"/>
                </a:solidFill>
              </a:rPr>
              <a:pPr/>
              <a:t>69</a:t>
            </a:fld>
            <a:endParaRPr lang="en-US" b="1" dirty="0">
              <a:solidFill>
                <a:srgbClr val="C79023"/>
              </a:solidFill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D2BE57DE-FA7A-44BC-B8D6-F3B300F4C69D}"/>
              </a:ext>
            </a:extLst>
          </p:cNvPr>
          <p:cNvSpPr txBox="1">
            <a:spLocks/>
          </p:cNvSpPr>
          <p:nvPr/>
        </p:nvSpPr>
        <p:spPr>
          <a:xfrm>
            <a:off x="2396836" y="79966"/>
            <a:ext cx="5874774" cy="12362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500"/>
              </a:spcBef>
            </a:pPr>
            <a:r>
              <a:rPr lang="ru-RU" sz="2400" b="1" dirty="0">
                <a:solidFill>
                  <a:srgbClr val="077A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использовании информационно-коммуникационных технологий (ф. 0503177)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57E2CE-8A01-4FED-8A71-7B1F99D42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7617"/>
            <a:ext cx="9144000" cy="3954162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771800" y="2516830"/>
            <a:ext cx="3744416" cy="26649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2771800" y="2636912"/>
            <a:ext cx="3744416" cy="23762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87624" y="5661248"/>
            <a:ext cx="746550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Исключены формы 0503177,  0503377, 0503777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294977"/>
            <a:ext cx="792088" cy="12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2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ADCEACF-473C-4591-9345-62D9D5BF1C2E}" type="slidenum">
              <a:rPr lang="ru-RU" altLang="ru-RU">
                <a:solidFill>
                  <a:srgbClr val="252523"/>
                </a:solidFill>
              </a:rPr>
              <a:pPr eaLnBrk="1" hangingPunct="1"/>
              <a:t>7</a:t>
            </a:fld>
            <a:endParaRPr lang="ru-RU" altLang="ru-RU">
              <a:solidFill>
                <a:srgbClr val="252523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028445"/>
              </p:ext>
            </p:extLst>
          </p:nvPr>
        </p:nvGraphicFramePr>
        <p:xfrm>
          <a:off x="152400" y="260650"/>
          <a:ext cx="8856663" cy="6220155"/>
        </p:xfrm>
        <a:graphic>
          <a:graphicData uri="http://schemas.openxmlformats.org/drawingml/2006/table">
            <a:tbl>
              <a:tblPr/>
              <a:tblGrid>
                <a:gridCol w="493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22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9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3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62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33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55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444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444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9595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04054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КОСГУ 350       450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559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нефинансовыми активами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жилыми помещениями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0443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нежилыми помещениями (зданиями и сооружениями)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09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машинами и оборудованием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409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транспортными средствами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409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инвентарем производственным и хозяйственным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409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биологическими ресурсами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230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solidFill>
                            <a:schemeClr val="tx2"/>
                          </a:solidFill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прочими основными средствами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непроизведенными активами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909" y="116633"/>
            <a:ext cx="7920182" cy="1242007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П. 38 СГС «Представление бухгалтерской отчетности»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5286575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42900"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42900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При первом применении настоящего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«Представление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бухгалтерской отчетности»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субъектом отчетности раскрываются показатели бухгалтерской (финансовой) отчетности на своем портале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информационно-телекоммуникационной сети «Интернет» и (или) ином ресурсе в информационно-телекоммуникационной сети «Интернет»</a:t>
            </a:r>
            <a:endParaRPr lang="ru-RU" sz="2800" b="1" dirty="0" smtClean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 smtClean="0"/>
              <a:t>«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175347"/>
            <a:ext cx="791739" cy="140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7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2348880"/>
            <a:ext cx="7274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91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C410DA5-4833-4E74-BBEE-3B741DE82B3C}" type="slidenum">
              <a:rPr lang="ru-RU" altLang="ru-RU">
                <a:solidFill>
                  <a:srgbClr val="252523"/>
                </a:solidFill>
              </a:rPr>
              <a:pPr eaLnBrk="1" hangingPunct="1"/>
              <a:t>8</a:t>
            </a:fld>
            <a:endParaRPr lang="ru-RU" altLang="ru-RU">
              <a:solidFill>
                <a:srgbClr val="252523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79513" y="548680"/>
          <a:ext cx="8642042" cy="5113111"/>
        </p:xfrm>
        <a:graphic>
          <a:graphicData uri="http://schemas.openxmlformats.org/drawingml/2006/table">
            <a:tbl>
              <a:tblPr/>
              <a:tblGrid>
                <a:gridCol w="481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6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37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64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94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76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4936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3852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3852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5722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6004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КОСГУ 450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CF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активами</a:t>
                      </a:r>
                    </a:p>
                  </a:txBody>
                  <a:tcPr marL="857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39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0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30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30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30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0306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816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42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solidFill>
                              <a:schemeClr val="tx2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непроизведенными активами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8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84784"/>
            <a:ext cx="7632848" cy="2626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мероприятия по формированию входящих остатков по объектам учета операционной аренды </a:t>
            </a:r>
            <a:endParaRPr lang="ru-RU" sz="40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00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17294</TotalTime>
  <Words>5233</Words>
  <Application>Microsoft Office PowerPoint</Application>
  <PresentationFormat>Экран (4:3)</PresentationFormat>
  <Paragraphs>1797</Paragraphs>
  <Slides>71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71</vt:i4>
      </vt:variant>
    </vt:vector>
  </HeadingPairs>
  <TitlesOfParts>
    <vt:vector size="85" baseType="lpstr">
      <vt:lpstr>Arial</vt:lpstr>
      <vt:lpstr>Arial Cyr</vt:lpstr>
      <vt:lpstr>Calibri</vt:lpstr>
      <vt:lpstr>DINPro-Light</vt:lpstr>
      <vt:lpstr>Times New Roman</vt:lpstr>
      <vt:lpstr>Wingdings</vt:lpstr>
      <vt:lpstr>Тема Office</vt:lpstr>
      <vt:lpstr>5_Тема Office</vt:lpstr>
      <vt:lpstr>11_Office Theme</vt:lpstr>
      <vt:lpstr>12_Office Theme</vt:lpstr>
      <vt:lpstr>16_Office Theme</vt:lpstr>
      <vt:lpstr>Office Theme</vt:lpstr>
      <vt:lpstr>1_Тема Office</vt:lpstr>
      <vt:lpstr>2_Office Theme</vt:lpstr>
      <vt:lpstr>Изменения в бухгалтерской (финансовой) отчетности за 2018 год Инструкции 191н и 33н  (внедрение с 01.01.2018 федеральных стандартов бухгалтерского учета для организаций государственного сектора) </vt:lpstr>
      <vt:lpstr>Презентация PowerPoint</vt:lpstr>
      <vt:lpstr>Актив</vt:lpstr>
      <vt:lpstr>ЕДИНЫЙ ПЛАН СЧЕТОВ 10100 ОСНОВНЫЕ СРЕДСТВА</vt:lpstr>
      <vt:lpstr>ЕДИНЫЙ ПЛАН СЧЕТОВ 10400  АМОРТИЗАЦИЯ</vt:lpstr>
      <vt:lpstr>Инструкция № 157н</vt:lpstr>
      <vt:lpstr>Презентация PowerPoint</vt:lpstr>
      <vt:lpstr>Презентация PowerPoint</vt:lpstr>
      <vt:lpstr>Презентация PowerPoint</vt:lpstr>
      <vt:lpstr> Основные мероприятия по формированию входящих остатков по объектам учета операционной аренды  </vt:lpstr>
      <vt:lpstr>Арендатор (пользователь) объектов учета операционной аренды формирует входящие остатки</vt:lpstr>
      <vt:lpstr>Арендодатель (балансодержатель) объектов учета операционной аренды  формирует входящие остатки</vt:lpstr>
      <vt:lpstr>Презентация PowerPoint</vt:lpstr>
      <vt:lpstr>Презентация PowerPoint</vt:lpstr>
      <vt:lpstr> Основные  мероприятия по формированию входящих остатков по объектам учета финансовой (неоперационной) аренды </vt:lpstr>
      <vt:lpstr>Арендодатель (балансодержатель) объектов учета финансовой (неоперационной) аренды  формирует входящие остатки</vt:lpstr>
      <vt:lpstr>Арендатор (пользователь) объектов учета финансовой (неоперационной) аренды формирует входящие остатки</vt:lpstr>
      <vt:lpstr>Презентация PowerPoint</vt:lpstr>
      <vt:lpstr>Обесценение актива</vt:lpstr>
      <vt:lpstr>Процесс обесценения</vt:lpstr>
      <vt:lpstr>Процедура тестирования на наличие обесценения</vt:lpstr>
      <vt:lpstr>Презентация PowerPoint</vt:lpstr>
      <vt:lpstr>Презентация PowerPoint</vt:lpstr>
      <vt:lpstr>По суммам убытка от обесценения актива, признанного или восстановленного в течение периода, субъект учета раскрывает следующую информацию</vt:lpstr>
      <vt:lpstr>СГС «Представление бухгалтерской отчетности»</vt:lpstr>
      <vt:lpstr>Актив классифицируется как краткосрочный (оборотный), если он удовлетворяет хотя бы одному из критериев:</vt:lpstr>
      <vt:lpstr>КРАТКОСРОЧНЫЕ И ДОЛГОСРОЧНЫЕ АКТИВЫ</vt:lpstr>
      <vt:lpstr>Обязательство  классифицируется как краткосрочное, если оно удовлетворяет хотя бы одному из критериев:</vt:lpstr>
      <vt:lpstr>КРАТКОСРОЧНЫЕ И ДОЛГОСРОЧНЫЕ ОБЯЗАТЕЛЬСТВА</vt:lpstr>
      <vt:lpstr>Краткосрочные и долгосрочные обязательства</vt:lpstr>
      <vt:lpstr> Долгосрочные активы и обязательства</vt:lpstr>
      <vt:lpstr>Изменения в Балансах  ф. 0503130         ф. 0503120                 ф. 0503230         ф.0503320 ф.0503730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Ф. 0503768</vt:lpstr>
      <vt:lpstr>Существенность ошибок </vt:lpstr>
      <vt:lpstr>ИСПРАВЛЕНИЕ ОШИБОК отчетного периода</vt:lpstr>
      <vt:lpstr>ИСПРАВЛЕНИЕ ОШИБОК отчетного периода</vt:lpstr>
      <vt:lpstr>Дата принятия и утверждения</vt:lpstr>
      <vt:lpstr>Камеральная проверка отчетности </vt:lpstr>
      <vt:lpstr>Уведомление о результатах камеральной проверки  </vt:lpstr>
      <vt:lpstr>Исправление ошибок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Корректировка ошибок в Главной книге и финансовой (бухгалтерской) отчетности</vt:lpstr>
      <vt:lpstr>Презентация PowerPoint</vt:lpstr>
      <vt:lpstr>Корректировка ошибок в Главной книге и финансовой (бухгалтерской) отчетности</vt:lpstr>
      <vt:lpstr>Ф. 0503168</vt:lpstr>
      <vt:lpstr>Презентация PowerPoint</vt:lpstr>
      <vt:lpstr>П. 38 СГС «Представление бухгалтерской отчетности» 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методологии бухгалтерского учета  государственных финансов в 2016 – 2017 годах</dc:title>
  <dc:creator>Светлана</dc:creator>
  <cp:lastModifiedBy>Захаренко Юлия Степанова</cp:lastModifiedBy>
  <cp:revision>1525</cp:revision>
  <cp:lastPrinted>2018-09-27T14:16:52Z</cp:lastPrinted>
  <dcterms:created xsi:type="dcterms:W3CDTF">2016-11-22T03:13:06Z</dcterms:created>
  <dcterms:modified xsi:type="dcterms:W3CDTF">2018-12-19T06:26:53Z</dcterms:modified>
</cp:coreProperties>
</file>