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61" r:id="rId2"/>
  </p:sldMasterIdLst>
  <p:notesMasterIdLst>
    <p:notesMasterId r:id="rId13"/>
  </p:notesMasterIdLst>
  <p:sldIdLst>
    <p:sldId id="274" r:id="rId3"/>
    <p:sldId id="413" r:id="rId4"/>
    <p:sldId id="420" r:id="rId5"/>
    <p:sldId id="427" r:id="rId6"/>
    <p:sldId id="430" r:id="rId7"/>
    <p:sldId id="429" r:id="rId8"/>
    <p:sldId id="423" r:id="rId9"/>
    <p:sldId id="424" r:id="rId10"/>
    <p:sldId id="426" r:id="rId11"/>
    <p:sldId id="428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A00"/>
    <a:srgbClr val="CCECFF"/>
    <a:srgbClr val="FFCC00"/>
    <a:srgbClr val="FFCB05"/>
    <a:srgbClr val="CCCCFF"/>
    <a:srgbClr val="990000"/>
    <a:srgbClr val="00CC99"/>
    <a:srgbClr val="CC99FF"/>
    <a:srgbClr val="CCCC00"/>
    <a:srgbClr val="B68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CC99FF">
                <a:alpha val="95000"/>
              </a:srgb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-4.5745473239054581E-17"/>
                  <c:y val="8.65126602402599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5F1-4D48-BE91-1122892D5632}"/>
                </c:ext>
              </c:extLst>
            </c:dLbl>
            <c:dLbl>
              <c:idx val="1"/>
              <c:layout>
                <c:manualLayout>
                  <c:x val="1.2476182280363197E-3"/>
                  <c:y val="8.3968170233193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29252.7</c:v>
                </c:pt>
                <c:pt idx="1">
                  <c:v>29558.5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CC99">
                <a:alpha val="80000"/>
              </a:srgb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0"/>
                  <c:y val="8.905715024732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5F1-4D48-BE91-1122892D5632}"/>
                </c:ext>
              </c:extLst>
            </c:dLbl>
            <c:dLbl>
              <c:idx val="1"/>
              <c:layout>
                <c:manualLayout>
                  <c:x val="2.4952364560726394E-3"/>
                  <c:y val="9.1601640254392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70198.600000000006</c:v>
                </c:pt>
                <c:pt idx="1">
                  <c:v>70747.8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279657823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erAx>
        <c:axId val="279657823"/>
        <c:scaling>
          <c:orientation val="minMax"/>
        </c:scaling>
        <c:delete val="1"/>
        <c:axPos val="b"/>
        <c:majorTickMark val="none"/>
        <c:minorTickMark val="none"/>
        <c:tickLblPos val="nextTo"/>
        <c:crossAx val="512137391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591018170429749"/>
          <c:y val="0.11205693566868095"/>
          <c:w val="0.2240898182957024"/>
          <c:h val="0.27462139691699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8095791739711E-2"/>
          <c:y val="0.13192554277707136"/>
          <c:w val="0.86030810314915573"/>
          <c:h val="0.833134988271564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solidFill>
                <a:srgbClr val="0070C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rgbClr val="FFC0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rgbClr val="92D05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2.5378543594960626E-2"/>
                  <c:y val="-4.890394762069019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2.8839254085182526E-2"/>
                  <c:y val="1.544335188021795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3.5760675065626336E-2"/>
                  <c:y val="1.0295567920145306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3.2299964575404433E-2"/>
                  <c:y val="-9.4374949040533985E-17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1.6149982287702216E-2"/>
                  <c:y val="-5.9199515540835503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364555421325606"/>
                      <c:h val="0.131654574778858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0.27600000000000002</c:v>
                </c:pt>
                <c:pt idx="1">
                  <c:v>0.16300000000000001</c:v>
                </c:pt>
                <c:pt idx="2">
                  <c:v>0.14199999999999999</c:v>
                </c:pt>
                <c:pt idx="3">
                  <c:v>6.7000000000000004E-2</c:v>
                </c:pt>
                <c:pt idx="4">
                  <c:v>0.106</c:v>
                </c:pt>
                <c:pt idx="5">
                  <c:v>0.157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9.6323154060657723E-2"/>
                  <c:y val="-1.9766084259865806E-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6.4599929150808866E-2"/>
                  <c:y val="-1.0295567920145306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6.5753499314216174E-2"/>
                  <c:y val="-4.0813508863520406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1.9610692777924033E-2"/>
                  <c:y val="-1.2733548757696812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5.9072511422161265E-2"/>
                  <c:y val="-1.8634504168763399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16249.7</c:v>
                </c:pt>
                <c:pt idx="1">
                  <c:v>1011.4</c:v>
                </c:pt>
                <c:pt idx="2">
                  <c:v>10499.5</c:v>
                </c:pt>
                <c:pt idx="3">
                  <c:v>15661.8</c:v>
                </c:pt>
                <c:pt idx="4">
                  <c:v>1999.5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11975321754499E-2"/>
          <c:y val="4.2902433384446763E-2"/>
          <c:w val="0.91288022225978482"/>
          <c:h val="0.48751953201774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776F5"/>
            </a:solidFill>
            <a:ln>
              <a:noFill/>
            </a:ln>
            <a:effectLst>
              <a:innerShdw blurRad="114300">
                <a:schemeClr val="accent1"/>
              </a:inn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c:spPr>
          <c:invertIfNegative val="0"/>
          <c:dLbls>
            <c:dLbl>
              <c:idx val="0"/>
              <c:layout>
                <c:manualLayout>
                  <c:x val="-4.5417012211454453E-3"/>
                  <c:y val="-1.64062489907573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4.5417012211454453E-3"/>
                  <c:y val="-2.812499826986969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>
                <c:manualLayout>
                  <c:x val="-1.2489678358149976E-2"/>
                  <c:y val="-3.5156247837337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3D5-4CD3-85F5-151E387DB261}"/>
                </c:ext>
              </c:extLst>
            </c:dLbl>
            <c:dLbl>
              <c:idx val="3"/>
              <c:layout>
                <c:manualLayout>
                  <c:x val="-9.0834024422908905E-3"/>
                  <c:y val="-3.28124979815146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3D5-4CD3-85F5-151E387DB261}"/>
                </c:ext>
              </c:extLst>
            </c:dLbl>
            <c:dLbl>
              <c:idx val="4"/>
              <c:layout>
                <c:manualLayout>
                  <c:x val="-1.0218827747577253E-2"/>
                  <c:y val="-3.0468748125692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3D5-4CD3-85F5-151E387DB261}"/>
                </c:ext>
              </c:extLst>
            </c:dLbl>
            <c:dLbl>
              <c:idx val="5"/>
              <c:layout>
                <c:manualLayout>
                  <c:x val="-1.0218827747577337E-2"/>
                  <c:y val="-3.28124979815146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3D5-4CD3-85F5-151E387DB261}"/>
                </c:ext>
              </c:extLst>
            </c:dLbl>
            <c:dLbl>
              <c:idx val="6"/>
              <c:layout>
                <c:manualLayout>
                  <c:x val="-4.5417012211455285E-3"/>
                  <c:y val="-2.5781248414047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>
                <c:manualLayout>
                  <c:x val="-4.5417012211455285E-3"/>
                  <c:y val="-2.109374870240231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3D5-4CD3-85F5-151E387DB261}"/>
                </c:ext>
              </c:extLst>
            </c:dLbl>
            <c:dLbl>
              <c:idx val="8"/>
              <c:layout>
                <c:manualLayout>
                  <c:x val="-1.3625103663436337E-2"/>
                  <c:y val="-1.874999884657979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3D5-4CD3-85F5-151E387DB261}"/>
                </c:ext>
              </c:extLst>
            </c:dLbl>
            <c:dLbl>
              <c:idx val="9"/>
              <c:layout>
                <c:manualLayout>
                  <c:x val="-5.6771265264319738E-3"/>
                  <c:y val="-4.218749740480458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3D5-4CD3-85F5-151E387DB2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#\ ##0.0</c:formatCode>
                <c:ptCount val="10"/>
                <c:pt idx="0">
                  <c:v>68.099999999999994</c:v>
                </c:pt>
                <c:pt idx="1">
                  <c:v>13.657999999999999</c:v>
                </c:pt>
                <c:pt idx="2">
                  <c:v>701.827</c:v>
                </c:pt>
                <c:pt idx="3">
                  <c:v>1245.4059999999999</c:v>
                </c:pt>
                <c:pt idx="4">
                  <c:v>509.18799999999999</c:v>
                </c:pt>
                <c:pt idx="5">
                  <c:v>275.62799999999999</c:v>
                </c:pt>
                <c:pt idx="6">
                  <c:v>20.314</c:v>
                </c:pt>
                <c:pt idx="7">
                  <c:v>1072.1199999999999</c:v>
                </c:pt>
                <c:pt idx="8">
                  <c:v>2328.1779999999999</c:v>
                </c:pt>
                <c:pt idx="9">
                  <c:v>1107.0999999999999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olidFill>
              <a:srgbClr val="58DA71"/>
            </a:solidFill>
            <a:ln>
              <a:noFill/>
            </a:ln>
            <a:effectLst>
              <a:innerShdw blurRad="114300">
                <a:schemeClr val="accent2"/>
              </a:inn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c:spPr>
          <c:invertIfNegative val="0"/>
          <c:dLbls>
            <c:dLbl>
              <c:idx val="0"/>
              <c:layout>
                <c:manualLayout>
                  <c:x val="3.4062759158590842E-3"/>
                  <c:y val="-1.64062489907574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044-45AD-9232-54D394755800}"/>
                </c:ext>
              </c:extLst>
            </c:dLbl>
            <c:dLbl>
              <c:idx val="1"/>
              <c:layout>
                <c:manualLayout>
                  <c:x val="3.4062759158590425E-3"/>
                  <c:y val="-2.812499826986969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044-45AD-9232-54D394755800}"/>
                </c:ext>
              </c:extLst>
            </c:dLbl>
            <c:dLbl>
              <c:idx val="2"/>
              <c:layout>
                <c:manualLayout>
                  <c:x val="1.0218827747577253E-2"/>
                  <c:y val="-3.28124979815146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044-45AD-9232-54D394755800}"/>
                </c:ext>
              </c:extLst>
            </c:dLbl>
            <c:dLbl>
              <c:idx val="3"/>
              <c:layout>
                <c:manualLayout>
                  <c:x val="1.0218827747577253E-2"/>
                  <c:y val="-3.51562478373371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044-45AD-9232-54D394755800}"/>
                </c:ext>
              </c:extLst>
            </c:dLbl>
            <c:dLbl>
              <c:idx val="4"/>
              <c:layout>
                <c:manualLayout>
                  <c:x val="4.541701221145362E-3"/>
                  <c:y val="-3.0468748125692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044-45AD-9232-54D394755800}"/>
                </c:ext>
              </c:extLst>
            </c:dLbl>
            <c:dLbl>
              <c:idx val="5"/>
              <c:layout>
                <c:manualLayout>
                  <c:x val="9.0834024422908072E-3"/>
                  <c:y val="-3.0468748125692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044-45AD-9232-54D394755800}"/>
                </c:ext>
              </c:extLst>
            </c:dLbl>
            <c:dLbl>
              <c:idx val="6"/>
              <c:layout>
                <c:manualLayout>
                  <c:x val="9.0834024422908072E-3"/>
                  <c:y val="-2.34374985582247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3932229950266582E-2"/>
                      <c:h val="4.12734349610337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1.1354253052863614E-2"/>
                  <c:y val="-1.40624991349348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044-45AD-9232-54D394755800}"/>
                </c:ext>
              </c:extLst>
            </c:dLbl>
            <c:dLbl>
              <c:idx val="8"/>
              <c:layout>
                <c:manualLayout>
                  <c:x val="6.8125518317181683E-3"/>
                  <c:y val="-7.03124956746742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044-45AD-9232-54D394755800}"/>
                </c:ext>
              </c:extLst>
            </c:dLbl>
            <c:dLbl>
              <c:idx val="9"/>
              <c:layout>
                <c:manualLayout>
                  <c:x val="5.6771265264318072E-3"/>
                  <c:y val="-4.68749971164494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#\ ##0.0</c:formatCode>
                <c:ptCount val="10"/>
                <c:pt idx="0">
                  <c:v>68.100999999999999</c:v>
                </c:pt>
                <c:pt idx="1">
                  <c:v>13.657999999999999</c:v>
                </c:pt>
                <c:pt idx="2">
                  <c:v>701.774</c:v>
                </c:pt>
                <c:pt idx="3">
                  <c:v>1078.44</c:v>
                </c:pt>
                <c:pt idx="4">
                  <c:v>502.22399999999999</c:v>
                </c:pt>
                <c:pt idx="5">
                  <c:v>273.92599999999999</c:v>
                </c:pt>
                <c:pt idx="6">
                  <c:v>20.3</c:v>
                </c:pt>
                <c:pt idx="7">
                  <c:v>1043.1469999999999</c:v>
                </c:pt>
                <c:pt idx="8">
                  <c:v>2281.0210000000002</c:v>
                </c:pt>
                <c:pt idx="9">
                  <c:v>1107.0999999999999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2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456214245278331E-2"/>
          <c:y val="0.86063140621115852"/>
          <c:w val="0.23331362878709042"/>
          <c:h val="6.41464035343009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77079232283466"/>
          <c:y val="0.21015611404059342"/>
          <c:w val="0.46770853838582682"/>
          <c:h val="0.7015627644215820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00B050">
                  <a:alpha val="90000"/>
                </a:srgb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  <a:alpha val="9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Pt>
            <c:idx val="2"/>
            <c:bubble3D val="0"/>
            <c:spPr>
              <a:solidFill>
                <a:srgbClr val="FE9406">
                  <a:alpha val="90000"/>
                </a:srgb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3F4C-4074-8831-339256027272}"/>
              </c:ext>
            </c:extLst>
          </c:dPt>
          <c:dLbls>
            <c:dLbl>
              <c:idx val="0"/>
              <c:layout>
                <c:manualLayout>
                  <c:x val="0.16093756151574792"/>
                  <c:y val="0.1605468651238395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4999999998"/>
                      <c:h val="0.15897655272043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15156250000000002"/>
                  <c:y val="0.1898437383216204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dLbl>
              <c:idx val="2"/>
              <c:layout>
                <c:manualLayout>
                  <c:x val="-0.17890624999999999"/>
                  <c:y val="-0.1148437429353012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48437500000004"/>
                      <c:h val="0.234140610596665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4C-4074-8831-3392560272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содействия реформированию ЖКХ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6417.3</c:v>
                </c:pt>
                <c:pt idx="1">
                  <c:v>2597.9</c:v>
                </c:pt>
                <c:pt idx="2">
                  <c:v>655.9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30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3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277465415603159E-2"/>
          <c:y val="0.1319255448795312"/>
          <c:w val="0.79224746350812514"/>
          <c:h val="0.765170337826416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10"/>
          <c:dPt>
            <c:idx val="0"/>
            <c:bubble3D val="0"/>
            <c:spPr>
              <a:solidFill>
                <a:srgbClr val="0070C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6E91-4CC7-A954-84F68D9B5985}"/>
              </c:ext>
            </c:extLst>
          </c:dPt>
          <c:dPt>
            <c:idx val="1"/>
            <c:bubble3D val="0"/>
            <c:spPr>
              <a:solidFill>
                <a:srgbClr val="FFC0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6E91-4CC7-A954-84F68D9B5985}"/>
              </c:ext>
            </c:extLst>
          </c:dPt>
          <c:dPt>
            <c:idx val="2"/>
            <c:bubble3D val="0"/>
            <c:spPr>
              <a:solidFill>
                <a:srgbClr val="EB4641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6E91-4CC7-A954-84F68D9B5985}"/>
              </c:ext>
            </c:extLst>
          </c:dPt>
          <c:dPt>
            <c:idx val="3"/>
            <c:bubble3D val="0"/>
            <c:spPr>
              <a:solidFill>
                <a:srgbClr val="FFFF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6E91-4CC7-A954-84F68D9B5985}"/>
              </c:ext>
            </c:extLst>
          </c:dPt>
          <c:dPt>
            <c:idx val="4"/>
            <c:bubble3D val="0"/>
            <c:spPr>
              <a:solidFill>
                <a:srgbClr val="00B0F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6E91-4CC7-A954-84F68D9B598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B-6E91-4CC7-A954-84F68D9B5985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3-6E91-4CC7-A954-84F68D9B5985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2-6E91-4CC7-A954-84F68D9B5985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1-6E91-4CC7-A954-84F68D9B5985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0-6E91-4CC7-A954-84F68D9B5985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F-6E91-4CC7-A954-84F68D9B5985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E-6E91-4CC7-A954-84F68D9B5985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D-6E91-4CC7-A954-84F68D9B5985}"/>
              </c:ext>
            </c:extLst>
          </c:dPt>
          <c:dPt>
            <c:idx val="13"/>
            <c:bubble3D val="0"/>
            <c:spPr>
              <a:solidFill>
                <a:srgbClr val="92D05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B-B37F-4761-ABF0-792D2C16D584}"/>
              </c:ext>
            </c:extLst>
          </c:dPt>
          <c:dLbls>
            <c:dLbl>
              <c:idx val="0"/>
              <c:layout>
                <c:manualLayout>
                  <c:x val="3.6337460147329984E-2"/>
                  <c:y val="-4.8903855352675975E-2"/>
                </c:manualLayout>
              </c:layout>
              <c:tx>
                <c:rich>
                  <a:bodyPr/>
                  <a:lstStyle/>
                  <a:p>
                    <a:fld id="{C2A10AEB-BC44-4432-8D73-39DF8F75B0D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C533C57F-1165-4C53-8F1A-1ED654E1B3A7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023234901401541"/>
                      <c:h val="8.27293469122324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E91-4CC7-A954-84F68D9B5985}"/>
                </c:ext>
              </c:extLst>
            </c:dLbl>
            <c:dLbl>
              <c:idx val="1"/>
              <c:layout>
                <c:manualLayout>
                  <c:x val="9.4147130153597408E-2"/>
                  <c:y val="-0.31308142689162366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E91-4CC7-A954-84F68D9B5985}"/>
                </c:ext>
              </c:extLst>
            </c:dLbl>
            <c:dLbl>
              <c:idx val="2"/>
              <c:layout>
                <c:manualLayout>
                  <c:x val="0.13727484944546883"/>
                  <c:y val="2.9023088409734939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E91-4CC7-A954-84F68D9B5985}"/>
                </c:ext>
              </c:extLst>
            </c:dLbl>
            <c:dLbl>
              <c:idx val="3"/>
              <c:layout>
                <c:manualLayout>
                  <c:x val="4.3835666209477445E-2"/>
                  <c:y val="6.0902794539800187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E91-4CC7-A954-84F68D9B5985}"/>
                </c:ext>
              </c:extLst>
            </c:dLbl>
            <c:dLbl>
              <c:idx val="4"/>
              <c:layout>
                <c:manualLayout>
                  <c:x val="-0.13496770911865422"/>
                  <c:y val="7.2530778764184192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6E91-4CC7-A954-84F68D9B5985}"/>
                </c:ext>
              </c:extLst>
            </c:dLbl>
            <c:dLbl>
              <c:idx val="5"/>
              <c:layout>
                <c:manualLayout>
                  <c:x val="-0.15054090632465281"/>
                  <c:y val="4.6873073905202246E-3"/>
                </c:manualLayout>
              </c:layout>
              <c:tx>
                <c:rich>
                  <a:bodyPr/>
                  <a:lstStyle/>
                  <a:p>
                    <a:fld id="{DAA016A5-907D-49DE-990D-BA55441EAFC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5EB0BF8F-10C2-47C5-AE2C-6EF554F4CEEB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95055089787725"/>
                      <c:h val="0.1245627418805992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E91-4CC7-A954-84F68D9B5985}"/>
                </c:ext>
              </c:extLst>
            </c:dLbl>
            <c:dLbl>
              <c:idx val="6"/>
              <c:layout>
                <c:manualLayout>
                  <c:x val="-0.1003606042164352"/>
                  <c:y val="-4.1012947785899825E-2"/>
                </c:manualLayout>
              </c:layout>
              <c:tx>
                <c:rich>
                  <a:bodyPr/>
                  <a:lstStyle/>
                  <a:p>
                    <a:fld id="{A94A3568-428C-4126-B9E8-6A3D4E2A25E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8D923E91-F5F5-48F3-A313-D2ECF58604BC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140317731372567"/>
                      <c:h val="0.122219134319346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6E91-4CC7-A954-84F68D9B5985}"/>
                </c:ext>
              </c:extLst>
            </c:dLbl>
            <c:dLbl>
              <c:idx val="7"/>
              <c:layout>
                <c:manualLayout>
                  <c:x val="-6.9214255220586232E-2"/>
                  <c:y val="-0.14530348426166029"/>
                </c:manualLayout>
              </c:layout>
              <c:tx>
                <c:rich>
                  <a:bodyPr/>
                  <a:lstStyle/>
                  <a:p>
                    <a:fld id="{541C69DB-993D-4995-98BA-90F3D4EA040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E093FA12-E446-4045-A4BB-CACEE32A389B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1426693795245836"/>
                      <c:h val="0.10112666626806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6E91-4CC7-A954-84F68D9B5985}"/>
                </c:ext>
              </c:extLst>
            </c:dLbl>
            <c:dLbl>
              <c:idx val="8"/>
              <c:layout>
                <c:manualLayout>
                  <c:x val="-5.6524938006957751E-2"/>
                  <c:y val="-0.12655471603965016"/>
                </c:manualLayout>
              </c:layout>
              <c:tx>
                <c:rich>
                  <a:bodyPr/>
                  <a:lstStyle/>
                  <a:p>
                    <a:fld id="{F9CF128A-606D-42FC-A700-4F5F8A52D1A9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  </a:t>
                    </a:r>
                    <a:r>
                      <a:rPr lang="ru-RU" baseline="0" dirty="0" smtClean="0"/>
                      <a:t> </a:t>
                    </a:r>
                    <a:fld id="{4CE0410A-4904-49E4-8C68-7332263D1299}" type="VALUE">
                      <a:rPr lang="ru-RU" b="1" u="sng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478886032717793"/>
                      <c:h val="9.64394511455627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6E91-4CC7-A954-84F68D9B5985}"/>
                </c:ext>
              </c:extLst>
            </c:dLbl>
            <c:dLbl>
              <c:idx val="9"/>
              <c:layout>
                <c:manualLayout>
                  <c:x val="-5.7101723088661405E-2"/>
                  <c:y val="-1.5233449148144828E-2"/>
                </c:manualLayout>
              </c:layout>
              <c:tx>
                <c:rich>
                  <a:bodyPr/>
                  <a:lstStyle/>
                  <a:p>
                    <a:fld id="{AF8F6580-61EC-44CB-A1B9-6C846E50CE4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9FF9D4AC-81FB-4350-973D-1FC0CF2CF185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147529815701272"/>
                      <c:h val="8.940862846180362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6E91-4CC7-A954-84F68D9B5985}"/>
                </c:ext>
              </c:extLst>
            </c:dLbl>
            <c:dLbl>
              <c:idx val="10"/>
              <c:layout>
                <c:manualLayout>
                  <c:x val="-3.7491030310737285E-2"/>
                  <c:y val="-7.0308134569577144E-2"/>
                </c:manualLayout>
              </c:layout>
              <c:tx>
                <c:rich>
                  <a:bodyPr/>
                  <a:lstStyle/>
                  <a:p>
                    <a:fld id="{0B29DF77-509B-4A83-BBD9-CAEC0E3C0012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A13790C9-33A2-4E3B-A8BD-B39F889AFAD2}" type="VALUE">
                      <a:rPr lang="ru-RU" sz="1200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1735850599038994"/>
                      <c:h val="9.64394511455627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6E91-4CC7-A954-84F68D9B5985}"/>
                </c:ext>
              </c:extLst>
            </c:dLbl>
            <c:dLbl>
              <c:idx val="11"/>
              <c:layout>
                <c:manualLayout>
                  <c:x val="-7.9019556193400134E-2"/>
                  <c:y val="-0.14647547257831525"/>
                </c:manualLayout>
              </c:layout>
              <c:tx>
                <c:rich>
                  <a:bodyPr/>
                  <a:lstStyle/>
                  <a:p>
                    <a:fld id="{2600B77E-BF69-4BF8-968E-553C558945F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BEB7F6BF-76A3-42AF-8BFC-3E900914E3BA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310464788860329"/>
                      <c:h val="0.1081574889518279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6E91-4CC7-A954-84F68D9B5985}"/>
                </c:ext>
              </c:extLst>
            </c:dLbl>
            <c:dLbl>
              <c:idx val="12"/>
              <c:layout>
                <c:manualLayout>
                  <c:x val="4.2105310964366489E-2"/>
                  <c:y val="-0.14764727635894176"/>
                </c:manualLayout>
              </c:layout>
              <c:tx>
                <c:rich>
                  <a:bodyPr/>
                  <a:lstStyle/>
                  <a:p>
                    <a:fld id="{4ED41BDA-96FB-4F71-9982-D76A412E71A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B12EE9A2-4682-402B-9A04-FA5CDEFBB125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15007311999855"/>
                      <c:h val="0.10112666626806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E91-4CC7-A954-84F68D9B5985}"/>
                </c:ext>
              </c:extLst>
            </c:dLbl>
            <c:dLbl>
              <c:idx val="13"/>
              <c:layout>
                <c:manualLayout>
                  <c:x val="0.1937997874524266"/>
                  <c:y val="-6.4738744963089109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557773882081511"/>
                      <c:h val="0.115249393061002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B-B37F-4761-ABF0-792D2C16D5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Лист1!$A$2:$A$15</c:f>
              <c:strCache>
                <c:ptCount val="14"/>
                <c:pt idx="0">
                  <c:v>Петропавловск-Камчатский ГО</c:v>
                </c:pt>
                <c:pt idx="1">
                  <c:v>Елизовский МР</c:v>
                </c:pt>
                <c:pt idx="2">
                  <c:v>Усть-Камчатский МР</c:v>
                </c:pt>
                <c:pt idx="3">
                  <c:v>Усть-Большерецкий МР</c:v>
                </c:pt>
                <c:pt idx="4">
                  <c:v>Соболевский МР</c:v>
                </c:pt>
                <c:pt idx="5">
                  <c:v>Мильковский МР</c:v>
                </c:pt>
                <c:pt idx="6">
                  <c:v>Быстринский МР</c:v>
                </c:pt>
                <c:pt idx="7">
                  <c:v>Алеутский МР</c:v>
                </c:pt>
                <c:pt idx="8">
                  <c:v>Вилючинский ГО</c:v>
                </c:pt>
                <c:pt idx="9">
                  <c:v>ГО "поселок Палана"</c:v>
                </c:pt>
                <c:pt idx="10">
                  <c:v>Олюторский МР</c:v>
                </c:pt>
                <c:pt idx="11">
                  <c:v>Карагинский МР</c:v>
                </c:pt>
                <c:pt idx="12">
                  <c:v>Тигильский МР</c:v>
                </c:pt>
                <c:pt idx="13">
                  <c:v>Пенжинский МР</c:v>
                </c:pt>
              </c:strCache>
            </c:strRef>
          </c:cat>
          <c:val>
            <c:numRef>
              <c:f>Лист1!$B$2:$B$15</c:f>
              <c:numCache>
                <c:formatCode>#\ ##0.0</c:formatCode>
                <c:ptCount val="14"/>
                <c:pt idx="0">
                  <c:v>7501.2419935800008</c:v>
                </c:pt>
                <c:pt idx="1">
                  <c:v>4632.9365080300004</c:v>
                </c:pt>
                <c:pt idx="2">
                  <c:v>1516.8432013299998</c:v>
                </c:pt>
                <c:pt idx="3">
                  <c:v>629.22443739999994</c:v>
                </c:pt>
                <c:pt idx="4">
                  <c:v>231.28046787999997</c:v>
                </c:pt>
                <c:pt idx="5">
                  <c:v>1247.6073104699999</c:v>
                </c:pt>
                <c:pt idx="6">
                  <c:v>545.10198398</c:v>
                </c:pt>
                <c:pt idx="7">
                  <c:v>381.89270117000001</c:v>
                </c:pt>
                <c:pt idx="8">
                  <c:v>2252.6067076099998</c:v>
                </c:pt>
                <c:pt idx="9">
                  <c:v>520.78605507999998</c:v>
                </c:pt>
                <c:pt idx="10">
                  <c:v>1098.20376661</c:v>
                </c:pt>
                <c:pt idx="11">
                  <c:v>525.54353933000004</c:v>
                </c:pt>
                <c:pt idx="12">
                  <c:v>781.65000515000008</c:v>
                </c:pt>
                <c:pt idx="13">
                  <c:v>784.18205502000001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91-4CC7-A954-84F68D9B598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48332313218764"/>
          <c:y val="0.13984361836591916"/>
          <c:w val="0.4502227189977922"/>
          <c:h val="0.7507815113938538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h="101600" prst="angle"/>
              <a:bevelB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61AE-42F9-BE65-0F12B5AB5B7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1AE-42F9-BE65-0F12B5AB5B72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61AE-42F9-BE65-0F12B5AB5B72}"/>
              </c:ext>
            </c:extLst>
          </c:dPt>
          <c:dPt>
            <c:idx val="3"/>
            <c:bubble3D val="0"/>
            <c:spPr>
              <a:solidFill>
                <a:srgbClr val="FFCC00"/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1AE-42F9-BE65-0F12B5AB5B72}"/>
              </c:ext>
            </c:extLst>
          </c:dPt>
          <c:dLbls>
            <c:dLbl>
              <c:idx val="0"/>
              <c:layout>
                <c:manualLayout>
                  <c:x val="-0.15944818816927275"/>
                  <c:y val="0.13945311642143723"/>
                </c:manualLayout>
              </c:layout>
              <c:tx>
                <c:rich>
                  <a:bodyPr/>
                  <a:lstStyle/>
                  <a:p>
                    <a:fld id="{47E68E02-DC6D-441D-A35B-E459E9019425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FDFE7C6D-D633-4371-B833-EE23F6A5009C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59783496568188"/>
                      <c:h val="0.161207728764288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1AE-42F9-BE65-0F12B5AB5B72}"/>
                </c:ext>
              </c:extLst>
            </c:dLbl>
            <c:dLbl>
              <c:idx val="1"/>
              <c:layout>
                <c:manualLayout>
                  <c:x val="-0.21123325046536062"/>
                  <c:y val="6.0937403977767965E-2"/>
                </c:manualLayout>
              </c:layout>
              <c:tx>
                <c:rich>
                  <a:bodyPr/>
                  <a:lstStyle/>
                  <a:p>
                    <a:fld id="{F75BF397-68B8-41AD-9177-99E27FD30F28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4B1D4320-80F6-41D6-8A8A-2505FC6DC085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814382380640058"/>
                      <c:h val="0.1653155656178908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1AE-42F9-BE65-0F12B5AB5B72}"/>
                </c:ext>
              </c:extLst>
            </c:dLbl>
            <c:dLbl>
              <c:idx val="2"/>
              <c:layout>
                <c:manualLayout>
                  <c:x val="-0.12974419744683247"/>
                  <c:y val="-0.24609373486135983"/>
                </c:manualLayout>
              </c:layout>
              <c:tx>
                <c:rich>
                  <a:bodyPr/>
                  <a:lstStyle/>
                  <a:p>
                    <a:fld id="{1520F3C5-FF4F-4E8F-91B3-3FC768C5D578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D5A7C826-1045-428D-B840-BB9DBE8EAC97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40847805786288"/>
                      <c:h val="0.172926478043400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1AE-42F9-BE65-0F12B5AB5B72}"/>
                </c:ext>
              </c:extLst>
            </c:dLbl>
            <c:dLbl>
              <c:idx val="3"/>
              <c:layout>
                <c:manualLayout>
                  <c:x val="0.22207081484816937"/>
                  <c:y val="-3.046874812569221E-2"/>
                </c:manualLayout>
              </c:layout>
              <c:tx>
                <c:rich>
                  <a:bodyPr/>
                  <a:lstStyle/>
                  <a:p>
                    <a:fld id="{7BE10F63-5BCC-4C24-9FB5-5CFB6D0DEAC0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5F81FBB2-940B-478C-A360-E529DF118160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960573886322856"/>
                      <c:h val="0.16062806590624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1AE-42F9-BE65-0F12B5AB5B72}"/>
                </c:ext>
              </c:extLst>
            </c:dLbl>
            <c:spPr>
              <a:gradFill>
                <a:gsLst>
                  <a:gs pos="45000">
                    <a:srgbClr val="E7E6E6">
                      <a:tint val="90000"/>
                      <a:lumMod val="120000"/>
                    </a:srgbClr>
                  </a:gs>
                  <a:gs pos="100000">
                    <a:srgbClr val="E7E6E6">
                      <a:shade val="98000"/>
                      <a:satMod val="120000"/>
                      <a:lumMod val="98000"/>
                    </a:srgbClr>
                  </a:gs>
                </a:gsLst>
                <a:lin ang="5400000" scaled="0"/>
              </a:gra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2035.5</c:v>
                </c:pt>
                <c:pt idx="1">
                  <c:v>1</c:v>
                </c:pt>
                <c:pt idx="2">
                  <c:v>157.1</c:v>
                </c:pt>
                <c:pt idx="3">
                  <c:v>5834.5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AE-42F9-BE65-0F12B5AB5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02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822DB7-E9DA-44AF-99AF-30D2D2A9089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B8275AC-6AF2-4C70-930D-E5B62A228729}">
      <dgm:prSet phldrT="[Текст]" custT="1"/>
      <dgm:spPr>
        <a:solidFill>
          <a:schemeClr val="accent5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транспортной системы в Камчатском крае»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649493B1-EAFC-4CA4-B7A0-BA129E2FF057}" type="parTrans" cxnId="{55E5C9AB-F96F-44DE-A86B-CF4D78BC9658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8B83ACC-CC6F-4146-BD27-0D25BBE5F537}" type="sibTrans" cxnId="{55E5C9AB-F96F-44DE-A86B-CF4D78BC9658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89BD5601-81D3-41A9-8817-18102E383EAA}">
      <dgm:prSet phldrT="[Текст]" custT="1"/>
      <dgm:spPr>
        <a:solidFill>
          <a:schemeClr val="accent5">
            <a:hueOff val="-1470669"/>
            <a:satOff val="-2046"/>
            <a:lumOff val="-784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здравоохранения Камчатского края»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EDC9B4E3-2230-4937-8F8B-0513630F0EE6}" type="parTrans" cxnId="{F0586AC1-B683-4D1A-93A5-B3FCEF998CFC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AF8606BD-2FAA-47C2-95D4-AE2CF6DF2295}" type="sibTrans" cxnId="{F0586AC1-B683-4D1A-93A5-B3FCEF998CFC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515AAAAF-030D-40FD-A0D7-B3C2406BFFDB}">
      <dgm:prSet phldrT="[Текст]" custT="1"/>
      <dgm:spPr>
        <a:solidFill>
          <a:schemeClr val="accent5">
            <a:hueOff val="-2941338"/>
            <a:satOff val="-4091"/>
            <a:lumOff val="-1569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«Обеспечение доступным и комфортным жильем жителей Камчатского края»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E90E14F1-84A9-4F5E-A00B-FC4AB57F49D4}" type="parTrans" cxnId="{3B268B1A-D8D3-4F61-80B4-F46CD729C9A4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C5C1F59-7B3E-4267-9E9A-084A08922B03}" type="sibTrans" cxnId="{3B268B1A-D8D3-4F61-80B4-F46CD729C9A4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7548192B-4EF3-4448-AF9D-B11179D7D538}">
      <dgm:prSet phldrT="[Текст]" custT="1"/>
      <dgm:spPr>
        <a:solidFill>
          <a:schemeClr val="accent5">
            <a:hueOff val="-4412007"/>
            <a:satOff val="-6137"/>
            <a:lumOff val="-2353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образования в Камчатском крае»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B02EF5E8-EB96-41C4-9E95-279486F5A728}" type="parTrans" cxnId="{3F6D4292-1BBB-4971-95CE-C79FC89EAA05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8FA2C0F-9A02-4191-850B-29F49179B168}" type="sibTrans" cxnId="{3F6D4292-1BBB-4971-95CE-C79FC89EAA05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3923A5A6-26E4-4D38-9EC8-3B43D0D35E27}">
      <dgm:prSet phldrT="[Текст]" custT="1"/>
      <dgm:spPr>
        <a:solidFill>
          <a:schemeClr val="accent5">
            <a:hueOff val="-5882676"/>
            <a:satOff val="-8182"/>
            <a:lumOff val="-3138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«Энергоэффективность, развитие энергетики и коммунального хозяйства, обеспечение жителей населенных пунктов Камчатского края коммунальными услугами»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76EF4411-D31C-4377-A605-0AD36FCFED49}" type="parTrans" cxnId="{1E3ABDF3-1577-4107-ADF9-33719865E8A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CF9637EB-9ABF-47AE-A5EA-0C5EA7572BCA}" type="sibTrans" cxnId="{1E3ABDF3-1577-4107-ADF9-33719865E8A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9C2C3C84-87F9-4BC6-B0D3-9B327892FC19}">
      <dgm:prSet phldrT="[Текст]" custT="1"/>
      <dgm:spPr>
        <a:solidFill>
          <a:schemeClr val="accent5">
            <a:hueOff val="-7353344"/>
            <a:satOff val="-10228"/>
            <a:lumOff val="-3922"/>
            <a:alpha val="80000"/>
          </a:schemeClr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«Физическая культура, спорт, молодежная политика, отдых и оздоровление детей в Камчатском крае»</a:t>
          </a:r>
          <a:endParaRPr lang="ru-RU" sz="1300" dirty="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D5CA11E5-9385-45BC-AB38-8E30AEDD4B34}" type="parTrans" cxnId="{F5808B4B-2344-4296-82A0-518236C1ACB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9B926441-94C4-4BFF-B27A-2D9A596BCC7C}" type="sibTrans" cxnId="{F5808B4B-2344-4296-82A0-518236C1ACB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CFF1590-F820-4568-A788-ECA4EBB5D4D0}" type="pres">
      <dgm:prSet presAssocID="{EA822DB7-E9DA-44AF-99AF-30D2D2A9089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93CBE3C-7049-457F-9DC5-39DE62C5A27D}" type="pres">
      <dgm:prSet presAssocID="{EA822DB7-E9DA-44AF-99AF-30D2D2A90897}" presName="Name1" presStyleCnt="0"/>
      <dgm:spPr/>
    </dgm:pt>
    <dgm:pt modelId="{11279B0D-14B5-4C85-91D7-381F19AA2B7B}" type="pres">
      <dgm:prSet presAssocID="{EA822DB7-E9DA-44AF-99AF-30D2D2A90897}" presName="cycle" presStyleCnt="0"/>
      <dgm:spPr/>
    </dgm:pt>
    <dgm:pt modelId="{9D6F64E0-C4A1-4141-B13A-1C69D447E06A}" type="pres">
      <dgm:prSet presAssocID="{EA822DB7-E9DA-44AF-99AF-30D2D2A90897}" presName="srcNode" presStyleLbl="node1" presStyleIdx="0" presStyleCnt="6"/>
      <dgm:spPr/>
    </dgm:pt>
    <dgm:pt modelId="{911BA413-30F2-4935-AE63-01744F1C0378}" type="pres">
      <dgm:prSet presAssocID="{EA822DB7-E9DA-44AF-99AF-30D2D2A90897}" presName="conn" presStyleLbl="parChTrans1D2" presStyleIdx="0" presStyleCnt="1"/>
      <dgm:spPr/>
      <dgm:t>
        <a:bodyPr/>
        <a:lstStyle/>
        <a:p>
          <a:endParaRPr lang="ru-RU"/>
        </a:p>
      </dgm:t>
    </dgm:pt>
    <dgm:pt modelId="{231A26FD-0FF0-45C3-9B0F-B1B33B08CBD8}" type="pres">
      <dgm:prSet presAssocID="{EA822DB7-E9DA-44AF-99AF-30D2D2A90897}" presName="extraNode" presStyleLbl="node1" presStyleIdx="0" presStyleCnt="6"/>
      <dgm:spPr/>
    </dgm:pt>
    <dgm:pt modelId="{6C92C784-F52D-4B71-8A54-4D9F6392EDA0}" type="pres">
      <dgm:prSet presAssocID="{EA822DB7-E9DA-44AF-99AF-30D2D2A90897}" presName="dstNode" presStyleLbl="node1" presStyleIdx="0" presStyleCnt="6"/>
      <dgm:spPr/>
    </dgm:pt>
    <dgm:pt modelId="{DC9EE3E9-066C-4F9F-BD91-4E286059376B}" type="pres">
      <dgm:prSet presAssocID="{4B8275AC-6AF2-4C70-930D-E5B62A228729}" presName="text_1" presStyleLbl="node1" presStyleIdx="0" presStyleCnt="6" custScaleY="101938" custLinFactNeighborX="1165" custLinFactNeighborY="-30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89405-9B92-494B-AAEE-C2142C454688}" type="pres">
      <dgm:prSet presAssocID="{4B8275AC-6AF2-4C70-930D-E5B62A228729}" presName="accent_1" presStyleCnt="0"/>
      <dgm:spPr/>
    </dgm:pt>
    <dgm:pt modelId="{7F9C80D8-63D2-4CF1-A76F-44EEB69FFFFB}" type="pres">
      <dgm:prSet presAssocID="{4B8275AC-6AF2-4C70-930D-E5B62A228729}" presName="accentRepeatNode" presStyleLbl="solidFgAcc1" presStyleIdx="0" presStyleCnt="6" custScaleX="103787" custScaleY="97235" custLinFactNeighborX="-13710" custLinFactNeighborY="-25462"/>
      <dgm:spPr/>
      <dgm:t>
        <a:bodyPr/>
        <a:lstStyle/>
        <a:p>
          <a:endParaRPr lang="ru-RU"/>
        </a:p>
      </dgm:t>
    </dgm:pt>
    <dgm:pt modelId="{D1225675-AD98-4C4E-BC91-9AD101979668}" type="pres">
      <dgm:prSet presAssocID="{89BD5601-81D3-41A9-8817-18102E383EAA}" presName="text_2" presStyleLbl="node1" presStyleIdx="1" presStyleCnt="6" custScaleY="93994" custLinFactNeighborX="1208" custLinFactNeighborY="-51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FD783-428B-4A42-BD94-67E507234B19}" type="pres">
      <dgm:prSet presAssocID="{89BD5601-81D3-41A9-8817-18102E383EAA}" presName="accent_2" presStyleCnt="0"/>
      <dgm:spPr/>
    </dgm:pt>
    <dgm:pt modelId="{9530F65B-48BB-423D-A637-D02A728E2666}" type="pres">
      <dgm:prSet presAssocID="{89BD5601-81D3-41A9-8817-18102E383EAA}" presName="accentRepeatNode" presStyleLbl="solidFgAcc1" presStyleIdx="1" presStyleCnt="6" custScaleX="101699" custScaleY="100459" custLinFactNeighborX="-23643" custLinFactNeighborY="-46599"/>
      <dgm:spPr/>
    </dgm:pt>
    <dgm:pt modelId="{9C0F40F2-56A7-4112-92A8-5A2F2636CDC5}" type="pres">
      <dgm:prSet presAssocID="{515AAAAF-030D-40FD-A0D7-B3C2406BFFDB}" presName="text_3" presStyleLbl="node1" presStyleIdx="2" presStyleCnt="6" custScaleY="121803" custLinFactNeighborX="1313" custLinFactNeighborY="-78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14068-2846-44BF-9E24-D0305BA89749}" type="pres">
      <dgm:prSet presAssocID="{515AAAAF-030D-40FD-A0D7-B3C2406BFFDB}" presName="accent_3" presStyleCnt="0"/>
      <dgm:spPr/>
    </dgm:pt>
    <dgm:pt modelId="{D9D7A3B8-947A-4D8B-A461-A031414498F6}" type="pres">
      <dgm:prSet presAssocID="{515AAAAF-030D-40FD-A0D7-B3C2406BFFDB}" presName="accentRepeatNode" presStyleLbl="solidFgAcc1" presStyleIdx="2" presStyleCnt="6" custScaleX="107469" custScaleY="98546" custLinFactNeighborX="-18603" custLinFactNeighborY="-68763"/>
      <dgm:spPr/>
    </dgm:pt>
    <dgm:pt modelId="{005AC750-C969-4C48-B0A0-F14F76C30E3C}" type="pres">
      <dgm:prSet presAssocID="{7548192B-4EF3-4448-AF9D-B11179D7D538}" presName="text_4" presStyleLbl="node1" presStyleIdx="3" presStyleCnt="6" custScaleY="87043" custLinFactY="-3398" custLinFactNeighborX="125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8C10D-6570-49EE-9226-D6D459197531}" type="pres">
      <dgm:prSet presAssocID="{7548192B-4EF3-4448-AF9D-B11179D7D538}" presName="accent_4" presStyleCnt="0"/>
      <dgm:spPr/>
    </dgm:pt>
    <dgm:pt modelId="{916C4518-7280-417D-BA81-7E5AA5FB8FDD}" type="pres">
      <dgm:prSet presAssocID="{7548192B-4EF3-4448-AF9D-B11179D7D538}" presName="accentRepeatNode" presStyleLbl="solidFgAcc1" presStyleIdx="3" presStyleCnt="6" custLinFactNeighborX="607" custLinFactNeighborY="-74097"/>
      <dgm:spPr/>
    </dgm:pt>
    <dgm:pt modelId="{0AB2325E-DEB9-47DE-9FC2-CEA716028311}" type="pres">
      <dgm:prSet presAssocID="{3923A5A6-26E4-4D38-9EC8-3B43D0D35E27}" presName="text_5" presStyleLbl="node1" presStyleIdx="4" presStyleCnt="6" custScaleY="215003" custLinFactNeighborX="1079" custLinFactNeighborY="-59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A0E9C-98DA-4715-B01A-DB37DD3B900E}" type="pres">
      <dgm:prSet presAssocID="{3923A5A6-26E4-4D38-9EC8-3B43D0D35E27}" presName="accent_5" presStyleCnt="0"/>
      <dgm:spPr/>
    </dgm:pt>
    <dgm:pt modelId="{A48EC3FB-405F-4349-9497-43AF348D10D1}" type="pres">
      <dgm:prSet presAssocID="{3923A5A6-26E4-4D38-9EC8-3B43D0D35E27}" presName="accentRepeatNode" presStyleLbl="solidFgAcc1" presStyleIdx="4" presStyleCnt="6" custLinFactNeighborX="0" custLinFactNeighborY="-47852"/>
      <dgm:spPr/>
    </dgm:pt>
    <dgm:pt modelId="{FF4036BC-EEF1-49E8-B391-DA1FFFE49532}" type="pres">
      <dgm:prSet presAssocID="{9C2C3C84-87F9-4BC6-B0D3-9B327892FC19}" presName="text_6" presStyleLbl="node1" presStyleIdx="5" presStyleCnt="6" custScaleY="147062" custLinFactNeighborX="1165" custLinFactNeighborY="-1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5314B-D681-4014-93E5-101E13F81E09}" type="pres">
      <dgm:prSet presAssocID="{9C2C3C84-87F9-4BC6-B0D3-9B327892FC19}" presName="accent_6" presStyleCnt="0"/>
      <dgm:spPr/>
    </dgm:pt>
    <dgm:pt modelId="{AD715A31-F8F4-4599-9642-466871A9171D}" type="pres">
      <dgm:prSet presAssocID="{9C2C3C84-87F9-4BC6-B0D3-9B327892FC19}" presName="accentRepeatNode" presStyleLbl="solidFgAcc1" presStyleIdx="5" presStyleCnt="6" custLinFactNeighborX="-7838" custLinFactNeighborY="-13023"/>
      <dgm:spPr/>
    </dgm:pt>
  </dgm:ptLst>
  <dgm:cxnLst>
    <dgm:cxn modelId="{2492AFB7-3AB8-4E22-87F8-40E5E95C416E}" type="presOf" srcId="{4B8275AC-6AF2-4C70-930D-E5B62A228729}" destId="{DC9EE3E9-066C-4F9F-BD91-4E286059376B}" srcOrd="0" destOrd="0" presId="urn:microsoft.com/office/officeart/2008/layout/VerticalCurvedList"/>
    <dgm:cxn modelId="{F0586AC1-B683-4D1A-93A5-B3FCEF998CFC}" srcId="{EA822DB7-E9DA-44AF-99AF-30D2D2A90897}" destId="{89BD5601-81D3-41A9-8817-18102E383EAA}" srcOrd="1" destOrd="0" parTransId="{EDC9B4E3-2230-4937-8F8B-0513630F0EE6}" sibTransId="{AF8606BD-2FAA-47C2-95D4-AE2CF6DF2295}"/>
    <dgm:cxn modelId="{55E5C9AB-F96F-44DE-A86B-CF4D78BC9658}" srcId="{EA822DB7-E9DA-44AF-99AF-30D2D2A90897}" destId="{4B8275AC-6AF2-4C70-930D-E5B62A228729}" srcOrd="0" destOrd="0" parTransId="{649493B1-EAFC-4CA4-B7A0-BA129E2FF057}" sibTransId="{48B83ACC-CC6F-4146-BD27-0D25BBE5F537}"/>
    <dgm:cxn modelId="{367624D2-BA80-4266-8FC6-0404C34445E3}" type="presOf" srcId="{48B83ACC-CC6F-4146-BD27-0D25BBE5F537}" destId="{911BA413-30F2-4935-AE63-01744F1C0378}" srcOrd="0" destOrd="0" presId="urn:microsoft.com/office/officeart/2008/layout/VerticalCurvedList"/>
    <dgm:cxn modelId="{113CDF8D-F16D-4AC4-8436-76D22DB5DFB5}" type="presOf" srcId="{89BD5601-81D3-41A9-8817-18102E383EAA}" destId="{D1225675-AD98-4C4E-BC91-9AD101979668}" srcOrd="0" destOrd="0" presId="urn:microsoft.com/office/officeart/2008/layout/VerticalCurvedList"/>
    <dgm:cxn modelId="{A174BD0D-16C1-40A8-AE34-6D83F83F6C8C}" type="presOf" srcId="{3923A5A6-26E4-4D38-9EC8-3B43D0D35E27}" destId="{0AB2325E-DEB9-47DE-9FC2-CEA716028311}" srcOrd="0" destOrd="0" presId="urn:microsoft.com/office/officeart/2008/layout/VerticalCurvedList"/>
    <dgm:cxn modelId="{5633913D-5FF0-4299-B105-3FCF0075C032}" type="presOf" srcId="{7548192B-4EF3-4448-AF9D-B11179D7D538}" destId="{005AC750-C969-4C48-B0A0-F14F76C30E3C}" srcOrd="0" destOrd="0" presId="urn:microsoft.com/office/officeart/2008/layout/VerticalCurvedList"/>
    <dgm:cxn modelId="{53FA80C8-C441-4DAC-881A-196065CB4144}" type="presOf" srcId="{EA822DB7-E9DA-44AF-99AF-30D2D2A90897}" destId="{4CFF1590-F820-4568-A788-ECA4EBB5D4D0}" srcOrd="0" destOrd="0" presId="urn:microsoft.com/office/officeart/2008/layout/VerticalCurvedList"/>
    <dgm:cxn modelId="{2420EE39-7785-450B-BBCB-B55D60030046}" type="presOf" srcId="{9C2C3C84-87F9-4BC6-B0D3-9B327892FC19}" destId="{FF4036BC-EEF1-49E8-B391-DA1FFFE49532}" srcOrd="0" destOrd="0" presId="urn:microsoft.com/office/officeart/2008/layout/VerticalCurvedList"/>
    <dgm:cxn modelId="{F5808B4B-2344-4296-82A0-518236C1ACBB}" srcId="{EA822DB7-E9DA-44AF-99AF-30D2D2A90897}" destId="{9C2C3C84-87F9-4BC6-B0D3-9B327892FC19}" srcOrd="5" destOrd="0" parTransId="{D5CA11E5-9385-45BC-AB38-8E30AEDD4B34}" sibTransId="{9B926441-94C4-4BFF-B27A-2D9A596BCC7C}"/>
    <dgm:cxn modelId="{1E3ABDF3-1577-4107-ADF9-33719865E8AB}" srcId="{EA822DB7-E9DA-44AF-99AF-30D2D2A90897}" destId="{3923A5A6-26E4-4D38-9EC8-3B43D0D35E27}" srcOrd="4" destOrd="0" parTransId="{76EF4411-D31C-4377-A605-0AD36FCFED49}" sibTransId="{CF9637EB-9ABF-47AE-A5EA-0C5EA7572BCA}"/>
    <dgm:cxn modelId="{3B268B1A-D8D3-4F61-80B4-F46CD729C9A4}" srcId="{EA822DB7-E9DA-44AF-99AF-30D2D2A90897}" destId="{515AAAAF-030D-40FD-A0D7-B3C2406BFFDB}" srcOrd="2" destOrd="0" parTransId="{E90E14F1-84A9-4F5E-A00B-FC4AB57F49D4}" sibTransId="{4C5C1F59-7B3E-4267-9E9A-084A08922B03}"/>
    <dgm:cxn modelId="{96C598BC-5F24-4012-BE91-05E93A2D0F33}" type="presOf" srcId="{515AAAAF-030D-40FD-A0D7-B3C2406BFFDB}" destId="{9C0F40F2-56A7-4112-92A8-5A2F2636CDC5}" srcOrd="0" destOrd="0" presId="urn:microsoft.com/office/officeart/2008/layout/VerticalCurvedList"/>
    <dgm:cxn modelId="{3F6D4292-1BBB-4971-95CE-C79FC89EAA05}" srcId="{EA822DB7-E9DA-44AF-99AF-30D2D2A90897}" destId="{7548192B-4EF3-4448-AF9D-B11179D7D538}" srcOrd="3" destOrd="0" parTransId="{B02EF5E8-EB96-41C4-9E95-279486F5A728}" sibTransId="{48FA2C0F-9A02-4191-850B-29F49179B168}"/>
    <dgm:cxn modelId="{E1864A65-B7CB-4C90-908F-44986ED98B74}" type="presParOf" srcId="{4CFF1590-F820-4568-A788-ECA4EBB5D4D0}" destId="{693CBE3C-7049-457F-9DC5-39DE62C5A27D}" srcOrd="0" destOrd="0" presId="urn:microsoft.com/office/officeart/2008/layout/VerticalCurvedList"/>
    <dgm:cxn modelId="{C8CB4C98-0807-4503-8CF9-98462092D0DC}" type="presParOf" srcId="{693CBE3C-7049-457F-9DC5-39DE62C5A27D}" destId="{11279B0D-14B5-4C85-91D7-381F19AA2B7B}" srcOrd="0" destOrd="0" presId="urn:microsoft.com/office/officeart/2008/layout/VerticalCurvedList"/>
    <dgm:cxn modelId="{CFF29B76-3A5E-4A0A-9F96-2DFEF2254BDA}" type="presParOf" srcId="{11279B0D-14B5-4C85-91D7-381F19AA2B7B}" destId="{9D6F64E0-C4A1-4141-B13A-1C69D447E06A}" srcOrd="0" destOrd="0" presId="urn:microsoft.com/office/officeart/2008/layout/VerticalCurvedList"/>
    <dgm:cxn modelId="{8BBE8F05-100E-4FCE-BDAB-A87536133BD9}" type="presParOf" srcId="{11279B0D-14B5-4C85-91D7-381F19AA2B7B}" destId="{911BA413-30F2-4935-AE63-01744F1C0378}" srcOrd="1" destOrd="0" presId="urn:microsoft.com/office/officeart/2008/layout/VerticalCurvedList"/>
    <dgm:cxn modelId="{A44B3094-D2F4-4365-B386-1036B99987AF}" type="presParOf" srcId="{11279B0D-14B5-4C85-91D7-381F19AA2B7B}" destId="{231A26FD-0FF0-45C3-9B0F-B1B33B08CBD8}" srcOrd="2" destOrd="0" presId="urn:microsoft.com/office/officeart/2008/layout/VerticalCurvedList"/>
    <dgm:cxn modelId="{B40BC640-9E95-41FB-A007-E9328D1E87AB}" type="presParOf" srcId="{11279B0D-14B5-4C85-91D7-381F19AA2B7B}" destId="{6C92C784-F52D-4B71-8A54-4D9F6392EDA0}" srcOrd="3" destOrd="0" presId="urn:microsoft.com/office/officeart/2008/layout/VerticalCurvedList"/>
    <dgm:cxn modelId="{0052ED53-9D3E-4D4B-962B-458960E4AE54}" type="presParOf" srcId="{693CBE3C-7049-457F-9DC5-39DE62C5A27D}" destId="{DC9EE3E9-066C-4F9F-BD91-4E286059376B}" srcOrd="1" destOrd="0" presId="urn:microsoft.com/office/officeart/2008/layout/VerticalCurvedList"/>
    <dgm:cxn modelId="{9689767A-6E7A-4586-9F7A-7D58232190EF}" type="presParOf" srcId="{693CBE3C-7049-457F-9DC5-39DE62C5A27D}" destId="{6A589405-9B92-494B-AAEE-C2142C454688}" srcOrd="2" destOrd="0" presId="urn:microsoft.com/office/officeart/2008/layout/VerticalCurvedList"/>
    <dgm:cxn modelId="{6C92DA39-08FE-423D-A044-FFCD1728CBA6}" type="presParOf" srcId="{6A589405-9B92-494B-AAEE-C2142C454688}" destId="{7F9C80D8-63D2-4CF1-A76F-44EEB69FFFFB}" srcOrd="0" destOrd="0" presId="urn:microsoft.com/office/officeart/2008/layout/VerticalCurvedList"/>
    <dgm:cxn modelId="{D42E2C0A-5C1D-44BE-9455-CD423424E2C8}" type="presParOf" srcId="{693CBE3C-7049-457F-9DC5-39DE62C5A27D}" destId="{D1225675-AD98-4C4E-BC91-9AD101979668}" srcOrd="3" destOrd="0" presId="urn:microsoft.com/office/officeart/2008/layout/VerticalCurvedList"/>
    <dgm:cxn modelId="{F894BB3E-37F6-42D9-8CB9-457398208C7F}" type="presParOf" srcId="{693CBE3C-7049-457F-9DC5-39DE62C5A27D}" destId="{DBEFD783-428B-4A42-BD94-67E507234B19}" srcOrd="4" destOrd="0" presId="urn:microsoft.com/office/officeart/2008/layout/VerticalCurvedList"/>
    <dgm:cxn modelId="{C5D0F382-2C5C-44C6-AD2F-08EABAD75E3E}" type="presParOf" srcId="{DBEFD783-428B-4A42-BD94-67E507234B19}" destId="{9530F65B-48BB-423D-A637-D02A728E2666}" srcOrd="0" destOrd="0" presId="urn:microsoft.com/office/officeart/2008/layout/VerticalCurvedList"/>
    <dgm:cxn modelId="{D058E0F6-2F55-4C5B-A7D7-AFFBC1AB4648}" type="presParOf" srcId="{693CBE3C-7049-457F-9DC5-39DE62C5A27D}" destId="{9C0F40F2-56A7-4112-92A8-5A2F2636CDC5}" srcOrd="5" destOrd="0" presId="urn:microsoft.com/office/officeart/2008/layout/VerticalCurvedList"/>
    <dgm:cxn modelId="{B904CA67-183E-43C6-AD79-52275A3B142A}" type="presParOf" srcId="{693CBE3C-7049-457F-9DC5-39DE62C5A27D}" destId="{C8314068-2846-44BF-9E24-D0305BA89749}" srcOrd="6" destOrd="0" presId="urn:microsoft.com/office/officeart/2008/layout/VerticalCurvedList"/>
    <dgm:cxn modelId="{C9E83828-50E5-4200-A57E-0494B1E4B794}" type="presParOf" srcId="{C8314068-2846-44BF-9E24-D0305BA89749}" destId="{D9D7A3B8-947A-4D8B-A461-A031414498F6}" srcOrd="0" destOrd="0" presId="urn:microsoft.com/office/officeart/2008/layout/VerticalCurvedList"/>
    <dgm:cxn modelId="{7005B213-13AC-479C-A0F6-827930D5FBA7}" type="presParOf" srcId="{693CBE3C-7049-457F-9DC5-39DE62C5A27D}" destId="{005AC750-C969-4C48-B0A0-F14F76C30E3C}" srcOrd="7" destOrd="0" presId="urn:microsoft.com/office/officeart/2008/layout/VerticalCurvedList"/>
    <dgm:cxn modelId="{2152775B-872B-464C-97A8-FB1091204668}" type="presParOf" srcId="{693CBE3C-7049-457F-9DC5-39DE62C5A27D}" destId="{FC98C10D-6570-49EE-9226-D6D459197531}" srcOrd="8" destOrd="0" presId="urn:microsoft.com/office/officeart/2008/layout/VerticalCurvedList"/>
    <dgm:cxn modelId="{57BD33BF-2FEC-4233-96A2-67622A97793E}" type="presParOf" srcId="{FC98C10D-6570-49EE-9226-D6D459197531}" destId="{916C4518-7280-417D-BA81-7E5AA5FB8FDD}" srcOrd="0" destOrd="0" presId="urn:microsoft.com/office/officeart/2008/layout/VerticalCurvedList"/>
    <dgm:cxn modelId="{BBEF2CEF-286F-4CCE-B466-7534075650D6}" type="presParOf" srcId="{693CBE3C-7049-457F-9DC5-39DE62C5A27D}" destId="{0AB2325E-DEB9-47DE-9FC2-CEA716028311}" srcOrd="9" destOrd="0" presId="urn:microsoft.com/office/officeart/2008/layout/VerticalCurvedList"/>
    <dgm:cxn modelId="{765660B4-8643-4900-88FE-96D0FB86C401}" type="presParOf" srcId="{693CBE3C-7049-457F-9DC5-39DE62C5A27D}" destId="{EDCA0E9C-98DA-4715-B01A-DB37DD3B900E}" srcOrd="10" destOrd="0" presId="urn:microsoft.com/office/officeart/2008/layout/VerticalCurvedList"/>
    <dgm:cxn modelId="{2F7C74AA-3A7E-4510-9AB9-B8EF776A290F}" type="presParOf" srcId="{EDCA0E9C-98DA-4715-B01A-DB37DD3B900E}" destId="{A48EC3FB-405F-4349-9497-43AF348D10D1}" srcOrd="0" destOrd="0" presId="urn:microsoft.com/office/officeart/2008/layout/VerticalCurvedList"/>
    <dgm:cxn modelId="{8BBAB9ED-93BD-4AC3-BD43-C2D9E8BFF9C4}" type="presParOf" srcId="{693CBE3C-7049-457F-9DC5-39DE62C5A27D}" destId="{FF4036BC-EEF1-49E8-B391-DA1FFFE49532}" srcOrd="11" destOrd="0" presId="urn:microsoft.com/office/officeart/2008/layout/VerticalCurvedList"/>
    <dgm:cxn modelId="{534978DB-8D97-4080-B95E-D2B333CD3790}" type="presParOf" srcId="{693CBE3C-7049-457F-9DC5-39DE62C5A27D}" destId="{9EA5314B-D681-4014-93E5-101E13F81E09}" srcOrd="12" destOrd="0" presId="urn:microsoft.com/office/officeart/2008/layout/VerticalCurvedList"/>
    <dgm:cxn modelId="{4CBA23B2-0987-4C16-8C90-C7A3C3063A7C}" type="presParOf" srcId="{9EA5314B-D681-4014-93E5-101E13F81E09}" destId="{AD715A31-F8F4-4599-9642-466871A9171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BA413-30F2-4935-AE63-01744F1C0378}">
      <dsp:nvSpPr>
        <dsp:cNvPr id="0" name=""/>
        <dsp:cNvSpPr/>
      </dsp:nvSpPr>
      <dsp:spPr>
        <a:xfrm>
          <a:off x="-4396247" y="-674575"/>
          <a:ext cx="5239704" cy="5239704"/>
        </a:xfrm>
        <a:prstGeom prst="blockArc">
          <a:avLst>
            <a:gd name="adj1" fmla="val 18900000"/>
            <a:gd name="adj2" fmla="val 2700000"/>
            <a:gd name="adj3" fmla="val 412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EE3E9-066C-4F9F-BD91-4E286059376B}">
      <dsp:nvSpPr>
        <dsp:cNvPr id="0" name=""/>
        <dsp:cNvSpPr/>
      </dsp:nvSpPr>
      <dsp:spPr>
        <a:xfrm>
          <a:off x="366879" y="75238"/>
          <a:ext cx="4343576" cy="417535"/>
        </a:xfrm>
        <a:prstGeom prst="rect">
          <a:avLst/>
        </a:prstGeom>
        <a:solidFill>
          <a:schemeClr val="accent5">
            <a:hueOff val="0"/>
            <a:satOff val="0"/>
            <a:lumOff val="0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транспортной системы в Камчатском крае»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366879" y="75238"/>
        <a:ext cx="4343576" cy="417535"/>
      </dsp:txXfrm>
    </dsp:sp>
    <dsp:sp modelId="{7F9C80D8-63D2-4CF1-A76F-44EEB69FFFFB}">
      <dsp:nvSpPr>
        <dsp:cNvPr id="0" name=""/>
        <dsp:cNvSpPr/>
      </dsp:nvSpPr>
      <dsp:spPr>
        <a:xfrm>
          <a:off x="0" y="30390"/>
          <a:ext cx="531386" cy="4978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25675-AD98-4C4E-BC91-9AD101979668}">
      <dsp:nvSpPr>
        <dsp:cNvPr id="0" name=""/>
        <dsp:cNvSpPr/>
      </dsp:nvSpPr>
      <dsp:spPr>
        <a:xfrm>
          <a:off x="701608" y="622481"/>
          <a:ext cx="4006654" cy="384997"/>
        </a:xfrm>
        <a:prstGeom prst="rect">
          <a:avLst/>
        </a:prstGeom>
        <a:solidFill>
          <a:schemeClr val="accent5">
            <a:hueOff val="-1470669"/>
            <a:satOff val="-2046"/>
            <a:lumOff val="-784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здравоохранения Камчатского края»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701608" y="622481"/>
        <a:ext cx="4006654" cy="384997"/>
      </dsp:txXfrm>
    </dsp:sp>
    <dsp:sp modelId="{9530F65B-48BB-423D-A637-D02A728E2666}">
      <dsp:nvSpPr>
        <dsp:cNvPr id="0" name=""/>
        <dsp:cNvSpPr/>
      </dsp:nvSpPr>
      <dsp:spPr>
        <a:xfrm>
          <a:off x="271808" y="528234"/>
          <a:ext cx="520695" cy="514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F40F2-56A7-4112-92A8-5A2F2636CDC5}">
      <dsp:nvSpPr>
        <dsp:cNvPr id="0" name=""/>
        <dsp:cNvSpPr/>
      </dsp:nvSpPr>
      <dsp:spPr>
        <a:xfrm>
          <a:off x="857858" y="1066688"/>
          <a:ext cx="3852588" cy="498902"/>
        </a:xfrm>
        <a:prstGeom prst="rect">
          <a:avLst/>
        </a:prstGeom>
        <a:solidFill>
          <a:schemeClr val="accent5">
            <a:hueOff val="-2941338"/>
            <a:satOff val="-4091"/>
            <a:lumOff val="-1569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«Обеспечение доступным и комфортным жильем жителей Камчатского края»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857858" y="1066688"/>
        <a:ext cx="3852588" cy="498902"/>
      </dsp:txXfrm>
    </dsp:sp>
    <dsp:sp modelId="{D9D7A3B8-947A-4D8B-A461-A031414498F6}">
      <dsp:nvSpPr>
        <dsp:cNvPr id="0" name=""/>
        <dsp:cNvSpPr/>
      </dsp:nvSpPr>
      <dsp:spPr>
        <a:xfrm>
          <a:off x="436908" y="1033971"/>
          <a:ext cx="550237" cy="504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5AC750-C969-4C48-B0A0-F14F76C30E3C}">
      <dsp:nvSpPr>
        <dsp:cNvPr id="0" name=""/>
        <dsp:cNvSpPr/>
      </dsp:nvSpPr>
      <dsp:spPr>
        <a:xfrm>
          <a:off x="855701" y="1650463"/>
          <a:ext cx="3852588" cy="356525"/>
        </a:xfrm>
        <a:prstGeom prst="rect">
          <a:avLst/>
        </a:prstGeom>
        <a:solidFill>
          <a:schemeClr val="accent5">
            <a:hueOff val="-4412007"/>
            <a:satOff val="-6137"/>
            <a:lumOff val="-2353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«Развитие образования в Камчатском крае»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855701" y="1650463"/>
        <a:ext cx="3852588" cy="356525"/>
      </dsp:txXfrm>
    </dsp:sp>
    <dsp:sp modelId="{916C4518-7280-417D-BA81-7E5AA5FB8FDD}">
      <dsp:nvSpPr>
        <dsp:cNvPr id="0" name=""/>
        <dsp:cNvSpPr/>
      </dsp:nvSpPr>
      <dsp:spPr>
        <a:xfrm>
          <a:off x="554383" y="1616868"/>
          <a:ext cx="511996" cy="5119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B2325E-DEB9-47DE-9FC2-CEA716028311}">
      <dsp:nvSpPr>
        <dsp:cNvPr id="0" name=""/>
        <dsp:cNvSpPr/>
      </dsp:nvSpPr>
      <dsp:spPr>
        <a:xfrm>
          <a:off x="696439" y="2181231"/>
          <a:ext cx="4006654" cy="880646"/>
        </a:xfrm>
        <a:prstGeom prst="rect">
          <a:avLst/>
        </a:prstGeom>
        <a:solidFill>
          <a:schemeClr val="accent5">
            <a:hueOff val="-5882676"/>
            <a:satOff val="-8182"/>
            <a:lumOff val="-3138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«Энергоэффективность, развитие энергетики и коммунального хозяйства, обеспечение жителей населенных пунктов Камчатского края коммунальными услугами»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696439" y="2181231"/>
        <a:ext cx="4006654" cy="880646"/>
      </dsp:txXfrm>
    </dsp:sp>
    <dsp:sp modelId="{A48EC3FB-405F-4349-9497-43AF348D10D1}">
      <dsp:nvSpPr>
        <dsp:cNvPr id="0" name=""/>
        <dsp:cNvSpPr/>
      </dsp:nvSpPr>
      <dsp:spPr>
        <a:xfrm>
          <a:off x="397209" y="2365560"/>
          <a:ext cx="511996" cy="5119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4036BC-EEF1-49E8-B391-DA1FFFE49532}">
      <dsp:nvSpPr>
        <dsp:cNvPr id="0" name=""/>
        <dsp:cNvSpPr/>
      </dsp:nvSpPr>
      <dsp:spPr>
        <a:xfrm>
          <a:off x="366879" y="3174618"/>
          <a:ext cx="4343576" cy="602362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5118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«Физическая культура, спорт, молодежная политика, отдых и оздоровление детей в Камчатском крае»</a:t>
          </a:r>
          <a:endParaRPr lang="ru-RU" sz="1300" kern="1200" dirty="0">
            <a:solidFill>
              <a:schemeClr val="tx1"/>
            </a:solidFill>
            <a:latin typeface="Palatino Linotype" panose="02040502050505030304" pitchFamily="18" charset="0"/>
          </a:endParaRPr>
        </a:p>
      </dsp:txBody>
      <dsp:txXfrm>
        <a:off x="366879" y="3174618"/>
        <a:ext cx="4343576" cy="602362"/>
      </dsp:txXfrm>
    </dsp:sp>
    <dsp:sp modelId="{AD715A31-F8F4-4599-9642-466871A9171D}">
      <dsp:nvSpPr>
        <dsp:cNvPr id="0" name=""/>
        <dsp:cNvSpPr/>
      </dsp:nvSpPr>
      <dsp:spPr>
        <a:xfrm>
          <a:off x="20157" y="3158202"/>
          <a:ext cx="511996" cy="5119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27.04.2022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54C25-816F-47BB-8EE8-CC03D7D46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796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361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417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586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12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088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728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735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761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668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33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ПРОЕКТ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ЗАКОНА КАМЧАТСКОГО КРАЯ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«ОБ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ИСПОЛНЕНИИ КРАЕВОГО БЮДЖЕТА ЗА 2021 ГОД»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1315674"/>
              </p:ext>
            </p:extLst>
          </p:nvPr>
        </p:nvGraphicFramePr>
        <p:xfrm>
          <a:off x="639061" y="1409462"/>
          <a:ext cx="1109515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Овал 2"/>
          <p:cNvSpPr/>
          <p:nvPr/>
        </p:nvSpPr>
        <p:spPr>
          <a:xfrm>
            <a:off x="5398476" y="3875581"/>
            <a:ext cx="1400175" cy="667405"/>
          </a:xfrm>
          <a:prstGeom prst="ellipse">
            <a:avLst/>
          </a:prstGeom>
          <a:blipFill dpi="0" rotWithShape="1">
            <a:blip r:embed="rId3">
              <a:alphaModFix amt="51000"/>
            </a:blip>
            <a:srcRect/>
            <a:tile tx="0" ty="0" sx="100000" sy="100000" flip="none" algn="tl"/>
          </a:blipFill>
          <a:ln>
            <a:solidFill>
              <a:schemeClr val="accent1">
                <a:shade val="50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9" y="346941"/>
            <a:ext cx="11283885" cy="85697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расходов, направленных на государственную поддержку семьи и детей </a:t>
            </a:r>
            <a:b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2021 году в разрезе разделов классификации расходов бюджетов </a:t>
            </a:r>
            <a:endParaRPr lang="ru-RU" sz="20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9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292586" y="155085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67621" y="394767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Palatino Linotype" panose="02040502050505030304" pitchFamily="18" charset="0"/>
              </a:rPr>
              <a:t>8 028,1</a:t>
            </a:r>
          </a:p>
        </p:txBody>
      </p:sp>
    </p:spTree>
    <p:extLst>
      <p:ext uri="{BB962C8B-B14F-4D97-AF65-F5344CB8AC3E}">
        <p14:creationId xmlns:p14="http://schemas.microsoft.com/office/powerpoint/2010/main" val="196944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20998" y="55729"/>
            <a:ext cx="10515600" cy="910537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2021 год</a:t>
            </a:r>
            <a:endParaRPr lang="ru-RU" sz="24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92608" y="48998"/>
            <a:ext cx="99939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Слайд 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4007" y="911772"/>
            <a:ext cx="9469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Исполнение краевого бюджета в 2021 году </a:t>
            </a:r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осуществлялось 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на основании Закона Камчатского края от 26.11.2020 № 521 «О краевом бюджете на 2021 год и на плановый период 2022 и 2023 годов».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375" y="1963106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Palatino Linotype" panose="02040502050505030304" pitchFamily="18" charset="0"/>
              </a:rPr>
              <a:t>м</a:t>
            </a:r>
            <a:r>
              <a:rPr lang="ru-RU" sz="1200" dirty="0" smtClean="0">
                <a:latin typeface="Palatino Linotype" panose="02040502050505030304" pitchFamily="18" charset="0"/>
              </a:rPr>
              <a:t>лрд рублей</a:t>
            </a:r>
            <a:endParaRPr lang="ru-RU" sz="1200" dirty="0">
              <a:latin typeface="Palatino Linotype" panose="0204050205050503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73771" y="1971624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791724" y="3450806"/>
            <a:ext cx="1330037" cy="452581"/>
            <a:chOff x="2927927" y="3899718"/>
            <a:chExt cx="1330037" cy="452581"/>
          </a:xfrm>
          <a:blipFill>
            <a:blip r:embed="rId3"/>
            <a:stretch>
              <a:fillRect/>
            </a:stretch>
          </a:blip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50837" y="3450672"/>
            <a:ext cx="1311564" cy="454158"/>
            <a:chOff x="2650837" y="3450672"/>
            <a:chExt cx="1311564" cy="454158"/>
          </a:xfrm>
          <a:blipFill>
            <a:blip r:embed="rId3"/>
            <a:stretch>
              <a:fillRect/>
            </a:stretch>
          </a:blip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00695" y="4840717"/>
            <a:ext cx="1579418" cy="454158"/>
            <a:chOff x="4516582" y="3450673"/>
            <a:chExt cx="1579418" cy="45415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99078" y="3493086"/>
              <a:ext cx="14144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ПРОФИЦИТ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76961" y="442211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100,3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0628" y="44283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99,5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24946" y="584701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0,8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36" name="Прямая со стрелкой 35"/>
          <p:cNvCxnSpPr>
            <a:stCxn id="8" idx="2"/>
            <a:endCxn id="15" idx="0"/>
          </p:cNvCxnSpPr>
          <p:nvPr/>
        </p:nvCxnSpPr>
        <p:spPr>
          <a:xfrm>
            <a:off x="1456743" y="3903387"/>
            <a:ext cx="8306" cy="518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2"/>
            <a:endCxn id="33" idx="0"/>
          </p:cNvCxnSpPr>
          <p:nvPr/>
        </p:nvCxnSpPr>
        <p:spPr>
          <a:xfrm flipH="1">
            <a:off x="3306618" y="3904830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4" idx="0"/>
          </p:cNvCxnSpPr>
          <p:nvPr/>
        </p:nvCxnSpPr>
        <p:spPr>
          <a:xfrm>
            <a:off x="2290403" y="5294875"/>
            <a:ext cx="1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8195196" y="3450806"/>
            <a:ext cx="1330037" cy="452581"/>
            <a:chOff x="2927927" y="3899718"/>
            <a:chExt cx="1330037" cy="452581"/>
          </a:xfrm>
          <a:blipFill>
            <a:blip r:embed="rId3"/>
            <a:stretch>
              <a:fillRect/>
            </a:stretch>
          </a:blipFill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0393451" y="3449229"/>
            <a:ext cx="1311564" cy="454158"/>
            <a:chOff x="2650837" y="3450672"/>
            <a:chExt cx="1311564" cy="454158"/>
          </a:xfrm>
          <a:blipFill>
            <a:blip r:embed="rId3"/>
            <a:stretch>
              <a:fillRect/>
            </a:stretch>
          </a:blipFill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243309" y="4839274"/>
            <a:ext cx="1579418" cy="454158"/>
            <a:chOff x="4516582" y="3450673"/>
            <a:chExt cx="1579418" cy="45415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86763" y="3493086"/>
              <a:ext cx="1260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ДЕФИЦИТ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537698" y="442211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92,0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13242" y="442689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94,2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767560" y="584557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2,2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53" name="Прямая со стрелкой 52"/>
          <p:cNvCxnSpPr>
            <a:stCxn id="42" idx="2"/>
            <a:endCxn id="50" idx="0"/>
          </p:cNvCxnSpPr>
          <p:nvPr/>
        </p:nvCxnSpPr>
        <p:spPr>
          <a:xfrm>
            <a:off x="8860215" y="3903387"/>
            <a:ext cx="13473" cy="518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45" idx="2"/>
            <a:endCxn id="51" idx="0"/>
          </p:cNvCxnSpPr>
          <p:nvPr/>
        </p:nvCxnSpPr>
        <p:spPr>
          <a:xfrm flipH="1">
            <a:off x="11049232" y="3903387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52" idx="0"/>
          </p:cNvCxnSpPr>
          <p:nvPr/>
        </p:nvCxnSpPr>
        <p:spPr>
          <a:xfrm flipH="1">
            <a:off x="10033018" y="5293432"/>
            <a:ext cx="5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65403" y="3449229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% от утвержденного плана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4202280" y="4254953"/>
            <a:ext cx="3805382" cy="1838037"/>
            <a:chOff x="4313382" y="4304145"/>
            <a:chExt cx="3805382" cy="1838037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4313382" y="4304145"/>
              <a:ext cx="3805382" cy="1838037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579453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760270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548419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760270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20426" y="4431050"/>
              <a:ext cx="712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2021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85962" y="4426897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2020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20426" y="5073228"/>
              <a:ext cx="7889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100,9%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20426" y="5772850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96,0%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02846" y="5069274"/>
              <a:ext cx="7889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100,5%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802846" y="5772850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97,6%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</p:grpSp>
      <p:cxnSp>
        <p:nvCxnSpPr>
          <p:cNvPr id="74" name="Прямая со стрелкой 73"/>
          <p:cNvCxnSpPr>
            <a:stCxn id="56" idx="2"/>
            <a:endCxn id="57" idx="0"/>
          </p:cNvCxnSpPr>
          <p:nvPr/>
        </p:nvCxnSpPr>
        <p:spPr>
          <a:xfrm>
            <a:off x="6078799" y="3818561"/>
            <a:ext cx="26172" cy="43639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344007" y="2247105"/>
            <a:ext cx="2146147" cy="92333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  <a:sp3d prstMaterial="dkEdge"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4472C3"/>
                  </a:solidFill>
                  <a:prstDash val="solid"/>
                </a:ln>
                <a:pattFill prst="pct7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1">
                      <a:lumMod val="60000"/>
                      <a:lumOff val="40000"/>
                      <a:alpha val="40000"/>
                    </a:schemeClr>
                  </a:glow>
                  <a:outerShdw blurRad="63500" dir="6000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2021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8841779" y="2286276"/>
            <a:ext cx="2146147" cy="92333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  <a:sp3d prstMaterial="dkEdge"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4472C3"/>
                  </a:solidFill>
                  <a:prstDash val="solid"/>
                </a:ln>
                <a:pattFill prst="pct7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1">
                      <a:lumMod val="60000"/>
                      <a:lumOff val="40000"/>
                      <a:alpha val="40000"/>
                    </a:schemeClr>
                  </a:glow>
                  <a:outerShdw blurRad="63500" dir="6000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91002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959259" y="1590598"/>
            <a:ext cx="1808801" cy="4095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0399" y="1590599"/>
            <a:ext cx="2252749" cy="39921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000895" y="1666734"/>
            <a:ext cx="2510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Palatino Linotype" panose="02040502050505030304" pitchFamily="18" charset="0"/>
              </a:rPr>
              <a:t>Плановый объем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2021 году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82198306"/>
              </p:ext>
            </p:extLst>
          </p:nvPr>
        </p:nvGraphicFramePr>
        <p:xfrm>
          <a:off x="1090742" y="1984376"/>
          <a:ext cx="10179396" cy="4991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257664" y="1388468"/>
            <a:ext cx="1237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9354" y="2053156"/>
            <a:ext cx="16722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99 451,3</a:t>
            </a:r>
            <a:endParaRPr lang="ru-RU" sz="3200" b="1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85939" y="2053155"/>
            <a:ext cx="18838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100 306,3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3110" y="2057064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  <a:endParaRPr lang="ru-RU" sz="2800" b="1" u="sng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4643" y="1631148"/>
            <a:ext cx="1366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Исполнение</a:t>
            </a: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2021 году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07908" y="1193229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% </a:t>
            </a:r>
            <a:r>
              <a:rPr lang="ru-RU" dirty="0" smtClean="0">
                <a:latin typeface="Palatino Linotype" panose="02040502050505030304" pitchFamily="18" charset="0"/>
              </a:rPr>
              <a:t>в общем объеме расходов</a:t>
            </a:r>
            <a:endParaRPr lang="ru-RU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82869894"/>
              </p:ext>
            </p:extLst>
          </p:nvPr>
        </p:nvGraphicFramePr>
        <p:xfrm>
          <a:off x="591350" y="1789759"/>
          <a:ext cx="11009300" cy="493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450182" y="1243143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(по долям)</a:t>
            </a:r>
            <a:endParaRPr lang="ru-RU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в общем объеме расходов краевого бюджета в 2021 году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</a:t>
            </a: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60582" y="1773672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60322" y="2270641"/>
            <a:ext cx="1695450" cy="3838575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3197" y="2990850"/>
            <a:ext cx="1409700" cy="311467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accent1">
                <a:shade val="50000"/>
                <a:alpha val="78000"/>
              </a:schemeClr>
            </a:solidFill>
          </a:ln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29250" y="2775466"/>
            <a:ext cx="1695450" cy="333005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57838" y="3429000"/>
            <a:ext cx="1409700" cy="2676525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574647" y="2446080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103 601,7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15013" y="2917567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99 476,7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31784" y="3550565"/>
            <a:ext cx="115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101 242,0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15013" y="3919897"/>
            <a:ext cx="115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97 155,3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76182" y="2554903"/>
            <a:ext cx="294475" cy="2286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176182" y="3212185"/>
            <a:ext cx="261938" cy="22634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8598178" y="2484537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Годовой объем ассигнований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98179" y="3083183"/>
            <a:ext cx="3342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Годовой объем ассигнований в рамках государственных программ Камчатского края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82288" y="6181608"/>
            <a:ext cx="851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Palatino Linotype" panose="02040502050505030304" pitchFamily="18" charset="0"/>
              </a:rPr>
              <a:t>План</a:t>
            </a:r>
            <a:endParaRPr lang="ru-RU" sz="2000" b="1" dirty="0">
              <a:latin typeface="Palatino Linotype" panose="0204050205050503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45046" y="6181608"/>
            <a:ext cx="1779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Palatino Linotype" panose="02040502050505030304" pitchFamily="18" charset="0"/>
              </a:rPr>
              <a:t>Исполнение</a:t>
            </a:r>
            <a:endParaRPr lang="ru-RU" sz="20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37425" y="513152"/>
            <a:ext cx="10515600" cy="863340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в 2021 году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</a:t>
            </a:r>
            <a:r>
              <a:rPr lang="ru-RU" dirty="0" smtClean="0"/>
              <a:t>5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976719320"/>
              </p:ext>
            </p:extLst>
          </p:nvPr>
        </p:nvGraphicFramePr>
        <p:xfrm>
          <a:off x="619925" y="124314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348802" y="1186588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46253" y="5970031"/>
            <a:ext cx="1577971" cy="8086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4616" y="5970031"/>
            <a:ext cx="1121638" cy="80865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1739425"/>
              </p:ext>
            </p:extLst>
          </p:nvPr>
        </p:nvGraphicFramePr>
        <p:xfrm>
          <a:off x="406689" y="1360015"/>
          <a:ext cx="1118523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16" y="395729"/>
            <a:ext cx="11283885" cy="96642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бюджета, направленных на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национальных проектов в Камчатском крае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(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от утвержденных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ассигнований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)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2021 году</a:t>
            </a:r>
            <a:endParaRPr lang="ru-RU" sz="20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2108" y="106232"/>
            <a:ext cx="814754" cy="365125"/>
          </a:xfrm>
        </p:spPr>
        <p:txBody>
          <a:bodyPr/>
          <a:lstStyle/>
          <a:p>
            <a:r>
              <a:rPr lang="ru-RU" dirty="0" smtClean="0"/>
              <a:t>Слайд </a:t>
            </a:r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B8A8607D-F5B0-4142-884D-549E7E24DEF1}"/>
              </a:ext>
            </a:extLst>
          </p:cNvPr>
          <p:cNvSpPr txBox="1"/>
          <p:nvPr/>
        </p:nvSpPr>
        <p:spPr>
          <a:xfrm>
            <a:off x="10811978" y="1101737"/>
            <a:ext cx="1247775" cy="26042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  <a:endParaRPr lang="ru-RU" sz="1600" b="1" dirty="0">
              <a:latin typeface="Palatino Linotype" panose="020405020505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7200" y="3794493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Palatino Linotype" panose="02040502050505030304" pitchFamily="18" charset="0"/>
              </a:rPr>
              <a:t>20,3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6511" y="63341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7 341,5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50" y="63436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7 089,7</a:t>
            </a:r>
            <a:endParaRPr lang="ru-RU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4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241632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2021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году</a:t>
            </a:r>
            <a:endParaRPr lang="ru-RU" sz="24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</a:t>
            </a:r>
            <a:r>
              <a:rPr lang="ru-RU" dirty="0"/>
              <a:t>7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39069497"/>
              </p:ext>
            </p:extLst>
          </p:nvPr>
        </p:nvGraphicFramePr>
        <p:xfrm>
          <a:off x="-968375" y="128718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96101" y="3946719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6 417,3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1054" y="413840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2 597,9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041" y="2957718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655,9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32723" y="1940828"/>
            <a:ext cx="1237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01683" y="404606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Palatino Linotype" panose="02040502050505030304" pitchFamily="18" charset="0"/>
              </a:rPr>
              <a:t>9 671,1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657754948"/>
              </p:ext>
            </p:extLst>
          </p:nvPr>
        </p:nvGraphicFramePr>
        <p:xfrm>
          <a:off x="7047746" y="2836277"/>
          <a:ext cx="4710456" cy="3890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7357455" y="3464775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2,6</a:t>
            </a:r>
            <a:endParaRPr lang="ru-RU" sz="1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81399" y="2957718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2,9</a:t>
            </a:r>
            <a:endParaRPr lang="ru-RU" sz="16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639078" y="4551300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1,0</a:t>
            </a:r>
            <a:endParaRPr lang="ru-RU" sz="16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40182" y="3927029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1,6</a:t>
            </a:r>
            <a:endParaRPr lang="ru-RU" sz="16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522545" y="5281098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0,7</a:t>
            </a:r>
            <a:endParaRPr lang="ru-RU" sz="16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099036" y="6086154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0,4</a:t>
            </a:r>
            <a:endParaRPr lang="ru-RU" sz="16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238875" y="1432175"/>
            <a:ext cx="5519327" cy="124247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Наиболее значительные по объему вложенных средств в 2021 году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инвестиционные мероприятия в рамках государственных программ Камчатского края (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млрд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рублей)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425" y="1330134"/>
            <a:ext cx="5346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latin typeface="Palatino Linotype" panose="02040502050505030304" pitchFamily="18" charset="0"/>
              </a:rPr>
              <a:t>% </a:t>
            </a:r>
            <a:r>
              <a:rPr lang="ru-RU" u="sng" dirty="0" smtClean="0">
                <a:latin typeface="Palatino Linotype" panose="02040502050505030304" pitchFamily="18" charset="0"/>
              </a:rPr>
              <a:t>в общем объеме расходов краевого бюджета</a:t>
            </a:r>
          </a:p>
          <a:p>
            <a:pPr algn="ctr"/>
            <a:r>
              <a:rPr lang="ru-RU" u="sng" dirty="0" smtClean="0">
                <a:latin typeface="Palatino Linotype" panose="02040502050505030304" pitchFamily="18" charset="0"/>
              </a:rPr>
              <a:t>на реализацию инвестиционных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19944038"/>
              </p:ext>
            </p:extLst>
          </p:nvPr>
        </p:nvGraphicFramePr>
        <p:xfrm>
          <a:off x="372275" y="1304925"/>
          <a:ext cx="11009300" cy="5418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Блок-схема: документ 2"/>
          <p:cNvSpPr/>
          <p:nvPr/>
        </p:nvSpPr>
        <p:spPr>
          <a:xfrm flipH="1" flipV="1">
            <a:off x="8872536" y="4914899"/>
            <a:ext cx="3113912" cy="1694721"/>
          </a:xfrm>
          <a:prstGeom prst="flowChartDocumen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prstMaterial="plastic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9" y="346941"/>
            <a:ext cx="11283885" cy="85697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2021 году </a:t>
            </a:r>
            <a:endParaRPr lang="ru-RU" sz="20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8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171939" y="1381579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72536" y="5525344"/>
            <a:ext cx="3163061" cy="8371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Общий объем </a:t>
            </a:r>
            <a:r>
              <a:rPr lang="ru-RU" sz="2000" b="1" u="sng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МБТ</a:t>
            </a:r>
            <a:r>
              <a:rPr lang="ru-RU" sz="20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: </a:t>
            </a:r>
          </a:p>
          <a:p>
            <a:pPr algn="ctr">
              <a:lnSpc>
                <a:spcPct val="110000"/>
              </a:lnSpc>
            </a:pPr>
            <a:r>
              <a:rPr lang="ru-RU" sz="2400" b="1" u="sng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22 649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25388</TotalTime>
  <Words>529</Words>
  <Application>Microsoft Office PowerPoint</Application>
  <PresentationFormat>Широкоэкранный</PresentationFormat>
  <Paragraphs>175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Century</vt:lpstr>
      <vt:lpstr>Comic Sans MS</vt:lpstr>
      <vt:lpstr>Franklin Gothic Book</vt:lpstr>
      <vt:lpstr>Palatino Linotype</vt:lpstr>
      <vt:lpstr>Times New Roman</vt:lpstr>
      <vt:lpstr>Crop</vt:lpstr>
      <vt:lpstr>Тема Office</vt:lpstr>
      <vt:lpstr>Министерство финансов Камчатского края</vt:lpstr>
      <vt:lpstr>Исполнение основных параметров краевого бюджета за 2021 год</vt:lpstr>
      <vt:lpstr>Структура доходов краевого бюджета в 2021 году</vt:lpstr>
      <vt:lpstr>Структура расходов краевого бюджета в 2021 году</vt:lpstr>
      <vt:lpstr>Расходы на реализацию государственных программ Камчатского края в общем объеме расходов краевого бюджета в 2021 году</vt:lpstr>
      <vt:lpstr>Исполнение социально-значимых расходов  краевого бюджета в 2021 году</vt:lpstr>
      <vt:lpstr>Исполнение расходов краевого бюджета, направленных на реализацию национальных проектов в Камчатском крае (от утвержденных ассигнований)  в 2021 году</vt:lpstr>
      <vt:lpstr>Исполнение расходов краевого бюджета на реализацию краевых инвестиционных мероприятий в 2021 году</vt:lpstr>
      <vt:lpstr>Межбюджетные трансферты, предоставленные бюджетам муниципальных районов (муниципальных, городских округов) из краевого бюджета в 2021 году </vt:lpstr>
      <vt:lpstr>Исполнение расходов, направленных на государственную поддержку семьи и детей  в 2021 году в разрезе разделов классификации расходов бюджетов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Позанок Анна Сергеевна</cp:lastModifiedBy>
  <cp:revision>1978</cp:revision>
  <cp:lastPrinted>2022-04-13T22:45:27Z</cp:lastPrinted>
  <dcterms:created xsi:type="dcterms:W3CDTF">2016-10-20T03:59:01Z</dcterms:created>
  <dcterms:modified xsi:type="dcterms:W3CDTF">2022-04-27T02:44:18Z</dcterms:modified>
</cp:coreProperties>
</file>