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73" r:id="rId2"/>
  </p:sldMasterIdLst>
  <p:notesMasterIdLst>
    <p:notesMasterId r:id="rId13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4" r:id="rId11"/>
    <p:sldId id="432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931D"/>
    <a:srgbClr val="CCFF66"/>
    <a:srgbClr val="8FBEF1"/>
    <a:srgbClr val="A290F0"/>
    <a:srgbClr val="DE8954"/>
    <a:srgbClr val="FF9933"/>
    <a:srgbClr val="49B5D7"/>
    <a:srgbClr val="021020"/>
    <a:srgbClr val="333333"/>
    <a:srgbClr val="88C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CC99FF">
                <a:alpha val="95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0"/>
                  <c:y val="0.104324090289725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5F1-4D48-BE91-1122892D5632}"/>
                </c:ext>
              </c:extLst>
            </c:dLbl>
            <c:dLbl>
              <c:idx val="1"/>
              <c:layout>
                <c:manualLayout>
                  <c:x val="6.2380911401806833E-4"/>
                  <c:y val="8.5240415236726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599948366288142E-2"/>
                      <c:h val="7.01898570217004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29.985900000000001</c:v>
                </c:pt>
                <c:pt idx="1">
                  <c:v>14.319000000000001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CC99">
                <a:alpha val="80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0"/>
                  <c:y val="8.905715024732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F1-4D48-BE91-1122892D5632}"/>
                </c:ext>
              </c:extLst>
            </c:dLbl>
            <c:dLbl>
              <c:idx val="1"/>
              <c:layout>
                <c:manualLayout>
                  <c:x val="3.742854684108959E-3"/>
                  <c:y val="8.9057150247326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F1-4D48-BE91-1122892D5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68.232699999999994</c:v>
                </c:pt>
                <c:pt idx="1">
                  <c:v>32.595799999999997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279657823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erAx>
        <c:axId val="279657823"/>
        <c:scaling>
          <c:orientation val="minMax"/>
        </c:scaling>
        <c:delete val="1"/>
        <c:axPos val="b"/>
        <c:majorTickMark val="none"/>
        <c:minorTickMark val="none"/>
        <c:tickLblPos val="nextTo"/>
        <c:crossAx val="512137391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591018170429749"/>
          <c:y val="0.11205693566868095"/>
          <c:w val="0.2240898182957024"/>
          <c:h val="0.27462139691699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8095791739711E-2"/>
          <c:y val="0.13192554277707136"/>
          <c:w val="0.86030810314915573"/>
          <c:h val="0.8331349882715647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solidFill>
                <a:srgbClr val="0070C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rgbClr val="FFC00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rgbClr val="92D05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6.5176668816364344E-2"/>
                  <c:y val="2.5739021134693174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3779804344"/>
                      <c:h val="0.1743941524416911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5.7678508170364969E-2"/>
                  <c:y val="2.5738919800363264E-3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4.4412451291181092E-2"/>
                  <c:y val="-9.4374949040533985E-1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1.0163316468803644E-2"/>
                  <c:y val="-7.2068975441017133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14881963430919"/>
                      <c:h val="0.341066426274613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2.7377489940323182E-2"/>
                  <c:y val="-3.0886703760435917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364555421325606"/>
                      <c:h val="0.131654574778858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0.24399999999999999</c:v>
                </c:pt>
                <c:pt idx="1">
                  <c:v>0.19400000000000001</c:v>
                </c:pt>
                <c:pt idx="2">
                  <c:v>0.19500000000000001</c:v>
                </c:pt>
                <c:pt idx="3">
                  <c:v>6.0999999999999999E-2</c:v>
                </c:pt>
                <c:pt idx="4">
                  <c:v>5.7000000000000002E-2</c:v>
                </c:pt>
                <c:pt idx="5">
                  <c:v>0.16200000000000001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w="571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0.92300000000000004</c:v>
                </c:pt>
                <c:pt idx="1">
                  <c:v>0.82</c:v>
                </c:pt>
                <c:pt idx="2">
                  <c:v>0.99399999999999999</c:v>
                </c:pt>
                <c:pt idx="3">
                  <c:v>0.97899999999999998</c:v>
                </c:pt>
                <c:pt idx="4">
                  <c:v>0.98499999999999999</c:v>
                </c:pt>
                <c:pt idx="5">
                  <c:v>0.97399999999999998</c:v>
                </c:pt>
                <c:pt idx="6">
                  <c:v>0.98899999999999999</c:v>
                </c:pt>
                <c:pt idx="7">
                  <c:v>0.94299999999999995</c:v>
                </c:pt>
                <c:pt idx="8">
                  <c:v>0.95099999999999996</c:v>
                </c:pt>
                <c:pt idx="9">
                  <c:v>0.96599999999999997</c:v>
                </c:pt>
                <c:pt idx="10">
                  <c:v>0.998</c:v>
                </c:pt>
                <c:pt idx="11">
                  <c:v>0.998</c:v>
                </c:pt>
                <c:pt idx="12">
                  <c:v>0.995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21020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rgbClr val="0B64CF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88CA28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13785158911102433"/>
                  <c:y val="-6.1883973506050002E-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4.7296376699699369E-2"/>
                  <c:y val="1.1871729121753863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1.7303552451109518E-2"/>
                  <c:y val="-2.0862929746906938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6.575349931421616E-2"/>
                  <c:y val="5.7135194584473768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6.4840362239197771E-2"/>
                  <c:y val="-5.410220037607627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9.5823</c:v>
                </c:pt>
                <c:pt idx="1">
                  <c:v>0.89890000000000003</c:v>
                </c:pt>
                <c:pt idx="2">
                  <c:v>2.8308</c:v>
                </c:pt>
                <c:pt idx="3">
                  <c:v>8.0053000000000001</c:v>
                </c:pt>
                <c:pt idx="4">
                  <c:v>0.86629999999999996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1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77079232283466"/>
          <c:y val="0.21015611404059342"/>
          <c:w val="0.46770853838582682"/>
          <c:h val="0.7015627644215820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explosion val="2"/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Pt>
            <c:idx val="2"/>
            <c:bubble3D val="0"/>
            <c:spPr>
              <a:solidFill>
                <a:srgbClr val="FF5050"/>
              </a:solidFill>
              <a:ln w="19050"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4C-4074-8831-339256027272}"/>
              </c:ext>
            </c:extLst>
          </c:dPt>
          <c:dLbls>
            <c:dLbl>
              <c:idx val="0"/>
              <c:layout>
                <c:manualLayout>
                  <c:x val="0.18995517204417378"/>
                  <c:y val="3.39843729094258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dLbl>
              <c:idx val="2"/>
              <c:layout>
                <c:manualLayout>
                  <c:x val="-0.21777307641671567"/>
                  <c:y val="-3.984374754898206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50136945613022"/>
                      <c:h val="0.234140610596665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4C-4074-8831-3392560272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содействия реформированию ЖКХ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1.6647000000000001</c:v>
                </c:pt>
                <c:pt idx="1">
                  <c:v>0.98329999999999995</c:v>
                </c:pt>
                <c:pt idx="2">
                  <c:v>0.26090000000000002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03805490134946E-2"/>
          <c:y val="9.1488367895646669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CC66"/>
            </a:solidFill>
            <a:ln w="15875">
              <a:solidFill>
                <a:schemeClr val="accent6">
                  <a:lumMod val="50000"/>
                </a:schemeClr>
              </a:solidFill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 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3.6974999999999998</c:v>
                </c:pt>
                <c:pt idx="1">
                  <c:v>6.8468</c:v>
                </c:pt>
                <c:pt idx="2">
                  <c:v>13.356999999999999</c:v>
                </c:pt>
                <c:pt idx="3">
                  <c:v>1.1926000000000001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 за I полугодие</c:v>
                </c:pt>
              </c:strCache>
            </c:strRef>
          </c:tx>
          <c:spPr>
            <a:solidFill>
              <a:srgbClr val="FFCC00"/>
            </a:solidFill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 </c:v>
                </c:pt>
                <c:pt idx="3">
                  <c:v>Иные МБТ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1.7290000000000001</c:v>
                </c:pt>
                <c:pt idx="1">
                  <c:v>2.2656000000000001</c:v>
                </c:pt>
                <c:pt idx="2">
                  <c:v>7.07</c:v>
                </c:pt>
                <c:pt idx="3">
                  <c:v>0.43940000000000001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770708563996774E-2"/>
          <c:y val="6.0853527260486755E-2"/>
          <c:w val="0.402080513211444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24.08.2022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568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338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870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72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712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2330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033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9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910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39401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61362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444130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81877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5459867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00362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330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82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24.08.2022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6605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  <p:sldLayoutId id="2147484085" r:id="rId12"/>
    <p:sldLayoutId id="2147484086" r:id="rId13"/>
    <p:sldLayoutId id="2147484087" r:id="rId14"/>
    <p:sldLayoutId id="2147484088" r:id="rId15"/>
    <p:sldLayoutId id="2147484089" r:id="rId16"/>
    <p:sldLayoutId id="214748409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I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 ПОЛУГОДИЕ  2022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8" y="654188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Выводы по Итогам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исполнения краевого бюджета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полугодие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2022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года  </a:t>
            </a:r>
            <a:endParaRPr lang="ru-RU" sz="24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6885" y="57780"/>
            <a:ext cx="1248383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8</a:t>
            </a: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704739" y="1955892"/>
            <a:ext cx="9783627" cy="866257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21020"/>
                </a:solidFill>
                <a:latin typeface="Palatino Linotype" panose="02040502050505030304" pitchFamily="18" charset="0"/>
              </a:rPr>
              <a:t>Увеличение налоговых доходов краевого бюджета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 по сравнению с аналогичным периодом 2021 года </a:t>
            </a:r>
            <a:r>
              <a:rPr lang="ru-RU" b="1" dirty="0">
                <a:solidFill>
                  <a:srgbClr val="021020"/>
                </a:solidFill>
                <a:latin typeface="Palatino Linotype" panose="02040502050505030304" pitchFamily="18" charset="0"/>
              </a:rPr>
              <a:t>на 1 580,5 млн рублей или 13,0 %</a:t>
            </a:r>
          </a:p>
        </p:txBody>
      </p:sp>
      <p:sp>
        <p:nvSpPr>
          <p:cNvPr id="14" name="Шеврон 13"/>
          <p:cNvSpPr/>
          <p:nvPr/>
        </p:nvSpPr>
        <p:spPr>
          <a:xfrm rot="5400000">
            <a:off x="372908" y="3192736"/>
            <a:ext cx="1279923" cy="1128409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1704739" y="3096648"/>
            <a:ext cx="9713156" cy="1151507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С учетом использования Министерством финансов Камчатского края с </a:t>
            </a:r>
          </a:p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1 января 2022 года механизма пополнения единого счета краевого бюджета за счет свободных остатков средств с казначейских счетов удалось обеспечивать </a:t>
            </a:r>
            <a:r>
              <a:rPr lang="ru-RU" b="1" dirty="0">
                <a:solidFill>
                  <a:srgbClr val="021020"/>
                </a:solidFill>
                <a:latin typeface="Palatino Linotype" panose="02040502050505030304" pitchFamily="18" charset="0"/>
              </a:rPr>
              <a:t>бесперебойное финансирование расходов краевого </a:t>
            </a:r>
            <a:r>
              <a:rPr lang="ru-RU" b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бюджета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Шеврон 16"/>
          <p:cNvSpPr/>
          <p:nvPr/>
        </p:nvSpPr>
        <p:spPr>
          <a:xfrm rot="5400000">
            <a:off x="369677" y="4475889"/>
            <a:ext cx="1286383" cy="1128410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1704739" y="4563838"/>
            <a:ext cx="9713156" cy="873924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Долговая нагрузка на краевой бюджет сохраняется на умеренном уровне. Соблюдаются требования бюджетного законодательства Российской Федерации, в части управления государственным долгом</a:t>
            </a:r>
          </a:p>
        </p:txBody>
      </p:sp>
      <p:sp>
        <p:nvSpPr>
          <p:cNvPr id="22" name="Прямоугольник с одним вырезанным углом 21"/>
          <p:cNvSpPr/>
          <p:nvPr/>
        </p:nvSpPr>
        <p:spPr>
          <a:xfrm>
            <a:off x="1704739" y="5748117"/>
            <a:ext cx="9713156" cy="696083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Недостаточное исполнение краевого бюджета по расходам, осуществляемым за счет целевых средств из федерального бюджета</a:t>
            </a:r>
          </a:p>
        </p:txBody>
      </p:sp>
      <p:sp>
        <p:nvSpPr>
          <p:cNvPr id="23" name="Шеврон 22"/>
          <p:cNvSpPr/>
          <p:nvPr/>
        </p:nvSpPr>
        <p:spPr>
          <a:xfrm rot="5400000">
            <a:off x="443800" y="5681688"/>
            <a:ext cx="1138136" cy="1128410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 rot="5400000">
            <a:off x="372906" y="2031649"/>
            <a:ext cx="1279923" cy="1128409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948771" y="1658813"/>
            <a:ext cx="2761965" cy="4095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53534" y="1656262"/>
            <a:ext cx="2252749" cy="39921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090258" y="1675010"/>
            <a:ext cx="2510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Плановый объем</a:t>
            </a:r>
            <a:endParaRPr lang="ru-RU" sz="1600" dirty="0">
              <a:solidFill>
                <a:schemeClr val="accent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latin typeface="Palatino Linotype" panose="02040502050505030304" pitchFamily="18" charset="0"/>
              </a:rPr>
              <a:t>Слайд 1</a:t>
            </a:r>
            <a:endParaRPr lang="ru-RU" sz="16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53960438"/>
              </p:ext>
            </p:extLst>
          </p:nvPr>
        </p:nvGraphicFramePr>
        <p:xfrm>
          <a:off x="1198807" y="2323593"/>
          <a:ext cx="10179396" cy="4991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230155" y="178140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млрд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178" y="2081527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98,2</a:t>
            </a:r>
            <a:endParaRPr lang="ru-RU" sz="3200" b="1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38231" y="2077375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46,</a:t>
            </a:r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  <a:endParaRPr lang="ru-RU" sz="2800" b="1" u="sng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14343" y="1686594"/>
            <a:ext cx="2830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Исполнение за </a:t>
            </a:r>
            <a:r>
              <a:rPr lang="en-US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I </a:t>
            </a:r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полугодие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38870" y="2729698"/>
            <a:ext cx="2473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bg1">
                    <a:lumMod val="10000"/>
                  </a:schemeClr>
                </a:solidFill>
                <a:latin typeface="Palatino Linotype" panose="02040502050505030304" pitchFamily="18" charset="0"/>
              </a:rPr>
              <a:t>(47,8% от плановых значений)</a:t>
            </a:r>
            <a:endParaRPr lang="ru-RU" i="1" dirty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 (исполнение за </a:t>
            </a:r>
            <a:r>
              <a:rPr lang="en-US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полугодие)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07908" y="1193229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% </a:t>
            </a:r>
            <a:r>
              <a:rPr lang="ru-RU" dirty="0" smtClean="0">
                <a:latin typeface="Palatino Linotype" panose="02040502050505030304" pitchFamily="18" charset="0"/>
              </a:rPr>
              <a:t>в общем объеме расходов</a:t>
            </a:r>
            <a:endParaRPr lang="ru-RU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881150867"/>
              </p:ext>
            </p:extLst>
          </p:nvPr>
        </p:nvGraphicFramePr>
        <p:xfrm>
          <a:off x="599663" y="1562561"/>
          <a:ext cx="11009300" cy="493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550977" y="139042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(по долям)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02923918"/>
              </p:ext>
            </p:extLst>
          </p:nvPr>
        </p:nvGraphicFramePr>
        <p:xfrm>
          <a:off x="284756" y="1280490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39949"/>
            <a:ext cx="11059346" cy="10501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en-US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полугодие 2022 года по разделам классификации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2" y="230349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</a:t>
            </a:r>
            <a:r>
              <a:rPr lang="en-US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 полугодие 2022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59950109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322760" y="1711374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22,2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504269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en-US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I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 полугодие 2022 года</a:t>
            </a:r>
            <a:endParaRPr lang="ru-RU" sz="24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72800" y="59069"/>
            <a:ext cx="1003069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5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10411235"/>
              </p:ext>
            </p:extLst>
          </p:nvPr>
        </p:nvGraphicFramePr>
        <p:xfrm>
          <a:off x="879678" y="1292027"/>
          <a:ext cx="983639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04748" y="3499152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1,7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51324" y="477891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0,9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03957" y="3099042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0,3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5098" y="4001360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2,9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5732" y="1441318"/>
            <a:ext cx="10731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% </a:t>
            </a:r>
            <a:r>
              <a:rPr lang="ru-RU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общем объеме расходов краевого бюджета на реализацию инвестиционных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в общем объеме расходов краевого бюджета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2022 году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60582" y="1773672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17472" y="1905000"/>
            <a:ext cx="1695450" cy="3838575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37852" y="2628900"/>
            <a:ext cx="1409700" cy="311467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accent1">
                <a:shade val="50000"/>
                <a:alpha val="78000"/>
              </a:schemeClr>
            </a:solidFill>
          </a:ln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14963" y="3891064"/>
            <a:ext cx="1695450" cy="1852511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48313" y="4377447"/>
            <a:ext cx="1409700" cy="1347195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737890" y="2080162"/>
            <a:ext cx="1238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104,8</a:t>
            </a:r>
            <a:endParaRPr lang="ru-RU" sz="2400" b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10263" y="3945605"/>
            <a:ext cx="1238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49,5</a:t>
            </a:r>
            <a:endParaRPr lang="ru-RU" sz="2400" b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31870" y="2976860"/>
            <a:ext cx="1152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102,4</a:t>
            </a:r>
            <a:endParaRPr lang="ru-RU" sz="2400" b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81688" y="4613757"/>
            <a:ext cx="1152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48,3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76182" y="2554903"/>
            <a:ext cx="294475" cy="2286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176182" y="3212185"/>
            <a:ext cx="261938" cy="22634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 prstMaterial="plastic"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598178" y="2484537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Годовой объем ассигнований</a:t>
            </a:r>
            <a:endParaRPr lang="ru-RU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98179" y="3083183"/>
            <a:ext cx="3342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Годовой объем ассигнований в рамках государственных программ Камчатского края</a:t>
            </a:r>
            <a:endParaRPr lang="ru-RU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09302" y="5924403"/>
            <a:ext cx="851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План</a:t>
            </a:r>
            <a:endParaRPr lang="ru-RU" sz="2000" b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1056" y="5924403"/>
            <a:ext cx="2033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Исполнение за </a:t>
            </a:r>
            <a:r>
              <a:rPr lang="en-US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I </a:t>
            </a:r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полугодие</a:t>
            </a:r>
            <a:endParaRPr lang="ru-RU" sz="2000" b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92651" y="2793362"/>
            <a:ext cx="2521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47,2% (от плановых значений)</a:t>
            </a:r>
            <a:endParaRPr lang="ru-RU" sz="2000" i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994386342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506281"/>
            <a:ext cx="11283885" cy="85697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2022 году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22516" y="152273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586" y="636233"/>
            <a:ext cx="10763828" cy="891075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  <a:t>Информация  о долговых обязательствах</a:t>
            </a:r>
            <a:b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</a:br>
            <a: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  <a:t>Камчатского края</a:t>
            </a:r>
            <a:endParaRPr lang="ru-RU" sz="2700" b="1" dirty="0">
              <a:solidFill>
                <a:srgbClr val="003366"/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288914"/>
              </p:ext>
            </p:extLst>
          </p:nvPr>
        </p:nvGraphicFramePr>
        <p:xfrm>
          <a:off x="1138844" y="2194504"/>
          <a:ext cx="10273571" cy="286084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98213">
                  <a:extLst>
                    <a:ext uri="{9D8B030D-6E8A-4147-A177-3AD203B41FA5}">
                      <a16:colId xmlns:a16="http://schemas.microsoft.com/office/drawing/2014/main" val="1258648517"/>
                    </a:ext>
                  </a:extLst>
                </a:gridCol>
                <a:gridCol w="2028934">
                  <a:extLst>
                    <a:ext uri="{9D8B030D-6E8A-4147-A177-3AD203B41FA5}">
                      <a16:colId xmlns:a16="http://schemas.microsoft.com/office/drawing/2014/main" val="3471651889"/>
                    </a:ext>
                  </a:extLst>
                </a:gridCol>
                <a:gridCol w="1835702">
                  <a:extLst>
                    <a:ext uri="{9D8B030D-6E8A-4147-A177-3AD203B41FA5}">
                      <a16:colId xmlns:a16="http://schemas.microsoft.com/office/drawing/2014/main" val="4240130423"/>
                    </a:ext>
                  </a:extLst>
                </a:gridCol>
                <a:gridCol w="1510722">
                  <a:extLst>
                    <a:ext uri="{9D8B030D-6E8A-4147-A177-3AD203B41FA5}">
                      <a16:colId xmlns:a16="http://schemas.microsoft.com/office/drawing/2014/main" val="1975286776"/>
                    </a:ext>
                  </a:extLst>
                </a:gridCol>
              </a:tblGrid>
              <a:tr h="791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rgbClr val="3B3B3B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 01.07.2021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 01.07.2022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Темп роста к прошлому году, %</a:t>
                      </a:r>
                      <a:endParaRPr lang="ru-RU" sz="1600" dirty="0">
                        <a:solidFill>
                          <a:srgbClr val="3B3B3B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2241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Государственной долг Камчатского края - всего, 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7,0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7,1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102,7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53011"/>
                  </a:ext>
                </a:extLst>
              </a:tr>
              <a:tr h="264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i="1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в том числе в виде обязательств по:</a:t>
                      </a:r>
                      <a:endParaRPr lang="ru-RU" sz="1200" b="0" i="1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913423"/>
                  </a:ext>
                </a:extLst>
              </a:tr>
              <a:tr h="434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государственным ценным бумагам 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9236"/>
                  </a:ext>
                </a:extLst>
              </a:tr>
              <a:tr h="456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бюджетным кредитам, привлеченным из федерального бюджета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5,0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103,8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876088"/>
                  </a:ext>
                </a:extLst>
              </a:tr>
              <a:tr h="4405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кредитам от кредитных организаций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319210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383383" y="6013937"/>
            <a:ext cx="838199" cy="767687"/>
          </a:xfrm>
        </p:spPr>
        <p:txBody>
          <a:bodyPr/>
          <a:lstStyle/>
          <a:p>
            <a:fld id="{3989EC3C-670C-4460-834C-0BEE6850C1BB}" type="slidenum">
              <a:rPr lang="ru-RU" sz="1600" smtClean="0">
                <a:solidFill>
                  <a:srgbClr val="3B3B3B"/>
                </a:solidFill>
                <a:latin typeface="Palatino Linotype" panose="02040502050505030304" pitchFamily="18" charset="0"/>
              </a:rPr>
              <a:t>9</a:t>
            </a:fld>
            <a:endParaRPr lang="ru-RU" sz="1600" dirty="0">
              <a:solidFill>
                <a:srgbClr val="3B3B3B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8302" y="1649703"/>
            <a:ext cx="1303800" cy="42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5978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4">
      <a:dk1>
        <a:srgbClr val="D1E1EE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25854</TotalTime>
  <Words>419</Words>
  <Application>Microsoft Office PowerPoint</Application>
  <PresentationFormat>Широкоэкранный</PresentationFormat>
  <Paragraphs>101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Century</vt:lpstr>
      <vt:lpstr>Century Gothic</vt:lpstr>
      <vt:lpstr>Franklin Gothic Book</vt:lpstr>
      <vt:lpstr>Palatino Linotype</vt:lpstr>
      <vt:lpstr>Wingdings 3</vt:lpstr>
      <vt:lpstr>Crop</vt:lpstr>
      <vt:lpstr>Сектор</vt:lpstr>
      <vt:lpstr>Министерство финансов Камчатского края</vt:lpstr>
      <vt:lpstr>Структура доходов краевого бюджета в 2022 году</vt:lpstr>
      <vt:lpstr>Структура расходов краевого бюджета в 2022 году (исполнение за I полугодие)</vt:lpstr>
      <vt:lpstr>Исполнение кассового плана по расходам краевого бюджета за  I полугодие 2022 года по разделам классификации  расходов бюджетов </vt:lpstr>
      <vt:lpstr>Исполнение социально-значимых расходов  краевого бюджета за I полугодие 2022 года</vt:lpstr>
      <vt:lpstr>Исполнение расходов краевого бюджета на реализацию краевых инвестиционных мероприятий за I полугодие 2022 года</vt:lpstr>
      <vt:lpstr>Расходы на реализацию государственных программ Камчатского края в общем объеме расходов краевого бюджета в 2022 году</vt:lpstr>
      <vt:lpstr>Межбюджетные трансферты, предоставленные бюджетам муниципальных районов (муниципальных, городских округов) из краевого бюджета в 2022 году </vt:lpstr>
      <vt:lpstr>Информация  о долговых обязательствах Камчатского края</vt:lpstr>
      <vt:lpstr>Выводы по Итогам исполнения краевого бюджета  за 1 полугодие 2022 года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2066</cp:revision>
  <cp:lastPrinted>2022-04-13T22:45:27Z</cp:lastPrinted>
  <dcterms:created xsi:type="dcterms:W3CDTF">2016-10-20T03:59:01Z</dcterms:created>
  <dcterms:modified xsi:type="dcterms:W3CDTF">2022-08-24T05:44:46Z</dcterms:modified>
</cp:coreProperties>
</file>