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7" r:id="rId3"/>
    <p:sldId id="266" r:id="rId4"/>
    <p:sldId id="258" r:id="rId5"/>
    <p:sldId id="259" r:id="rId6"/>
    <p:sldId id="290" r:id="rId7"/>
    <p:sldId id="269" r:id="rId8"/>
    <p:sldId id="273" r:id="rId9"/>
    <p:sldId id="261" r:id="rId10"/>
    <p:sldId id="262" r:id="rId11"/>
    <p:sldId id="287" r:id="rId12"/>
    <p:sldId id="280" r:id="rId13"/>
    <p:sldId id="274" r:id="rId14"/>
    <p:sldId id="275" r:id="rId15"/>
    <p:sldId id="263" r:id="rId16"/>
    <p:sldId id="288" r:id="rId17"/>
    <p:sldId id="271" r:id="rId1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2816" autoAdjust="0"/>
  </p:normalViewPr>
  <p:slideViewPr>
    <p:cSldViewPr>
      <p:cViewPr>
        <p:scale>
          <a:sx n="80" d="100"/>
          <a:sy n="80" d="100"/>
        </p:scale>
        <p:origin x="-2466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972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487787984835229"/>
          <c:y val="4.6227385824451017E-2"/>
          <c:w val="0.66444310780596871"/>
          <c:h val="0.8502704931643092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
доходы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16527.3</c:v>
                </c:pt>
                <c:pt idx="1">
                  <c:v>16884.7</c:v>
                </c:pt>
                <c:pt idx="2">
                  <c:v>18236.8</c:v>
                </c:pt>
                <c:pt idx="3">
                  <c:v>19333.7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
поступления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9.2592592592592587E-3"/>
                  <c:y val="-2.4132967541953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975308641975308E-2"/>
                  <c:y val="-3.9215686274509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259259259259316E-3"/>
                  <c:y val="-3.3182503770739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518518518518517E-2"/>
                  <c:y val="-2.07479721143454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 formatCode="0.0">
                  <c:v>38385.9</c:v>
                </c:pt>
                <c:pt idx="1">
                  <c:v>39658.199999999997</c:v>
                </c:pt>
                <c:pt idx="2">
                  <c:v>41070.199999999997</c:v>
                </c:pt>
                <c:pt idx="3">
                  <c:v>39057.199999999997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4810240"/>
        <c:axId val="24811776"/>
        <c:axId val="0"/>
      </c:bar3DChart>
      <c:catAx>
        <c:axId val="24810240"/>
        <c:scaling>
          <c:orientation val="minMax"/>
        </c:scaling>
        <c:delete val="0"/>
        <c:axPos val="b"/>
        <c:majorTickMark val="out"/>
        <c:minorTickMark val="none"/>
        <c:tickLblPos val="nextTo"/>
        <c:crossAx val="24811776"/>
        <c:crosses val="autoZero"/>
        <c:auto val="1"/>
        <c:lblAlgn val="ctr"/>
        <c:lblOffset val="100"/>
        <c:noMultiLvlLbl val="0"/>
      </c:catAx>
      <c:valAx>
        <c:axId val="24811776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248102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561485369884321"/>
          <c:y val="9.8412132872531213E-2"/>
          <c:w val="0.21438514630115679"/>
          <c:h val="0.77187444329639787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 smtClean="0"/>
              <a:t>млн. руб.</a:t>
            </a:r>
            <a:endParaRPr lang="ru-RU" sz="1600" b="0" dirty="0"/>
          </a:p>
        </c:rich>
      </c:tx>
      <c:layout>
        <c:manualLayout>
          <c:xMode val="edge"/>
          <c:yMode val="edge"/>
          <c:x val="0.88286259356469332"/>
          <c:y val="0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53734844873867"/>
          <c:y val="6.6279898439468802E-3"/>
          <c:w val="0.85136172145747246"/>
          <c:h val="0.9933720101560531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2"/>
          <c:dPt>
            <c:idx val="0"/>
            <c:bubble3D val="0"/>
            <c:explosion val="16"/>
          </c:dPt>
          <c:dPt>
            <c:idx val="2"/>
            <c:bubble3D val="0"/>
            <c:explosion val="41"/>
          </c:dPt>
          <c:dPt>
            <c:idx val="3"/>
            <c:bubble3D val="0"/>
            <c:explosion val="30"/>
          </c:dPt>
          <c:dLbls>
            <c:dLbl>
              <c:idx val="0"/>
              <c:layout>
                <c:manualLayout>
                  <c:x val="2.2069680429773142E-2"/>
                  <c:y val="-5.332198861373126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"/>
                  <c:y val="-0.2192463032562777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3.0524722163487211E-2"/>
                  <c:y val="1.0681062537766807E-2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2.4770713200325412E-2"/>
                  <c:y val="0.1172195298083410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178858263060377E-3"/>
                  <c:y val="-6.92284190645483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9967089230228897E-2"/>
                  <c:y val="-0.1864557393351958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.12353141317631375"/>
                  <c:y val="6.1011174910104837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жилищно-коммунальное хозяйство</c:v>
                </c:pt>
                <c:pt idx="1">
                  <c:v>дошкольное образование</c:v>
                </c:pt>
                <c:pt idx="2">
                  <c:v>здравоохранение</c:v>
                </c:pt>
                <c:pt idx="3">
                  <c:v>дорожное хозяйство</c:v>
                </c:pt>
                <c:pt idx="4">
                  <c:v>социальная политика</c:v>
                </c:pt>
                <c:pt idx="5">
                  <c:v>физическая культура и спорт</c:v>
                </c:pt>
                <c:pt idx="6">
                  <c:v>прочие отрасли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2875.9</c:v>
                </c:pt>
                <c:pt idx="1">
                  <c:v>363.9</c:v>
                </c:pt>
                <c:pt idx="2" formatCode="0.0">
                  <c:v>1592.1</c:v>
                </c:pt>
                <c:pt idx="3">
                  <c:v>1980.8</c:v>
                </c:pt>
                <c:pt idx="4">
                  <c:v>606.70000000000005</c:v>
                </c:pt>
                <c:pt idx="5">
                  <c:v>541.5</c:v>
                </c:pt>
                <c:pt idx="6">
                  <c:v>874.60000000000036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171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4230799386207593E-2"/>
          <c:y val="0"/>
          <c:w val="0.9345542724655862"/>
          <c:h val="0.6611237289059558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9050"/>
              <a:bevelB w="19050"/>
            </a:sp3d>
          </c:spPr>
          <c:explosion val="25"/>
          <c:dLbls>
            <c:dLbl>
              <c:idx val="0"/>
              <c:layout>
                <c:manualLayout>
                  <c:x val="5.4054054054054002E-2"/>
                  <c:y val="-0.1147169902217196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0810810810810811"/>
                  <c:y val="-4.226415429221249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024182076813656"/>
                  <c:y val="4.830189061967140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4054054054054057E-2"/>
                  <c:y val="6.84276783778678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5348506401137988E-3"/>
                  <c:y val="5.635220572294998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8.5348506401137877E-2"/>
                  <c:y val="6.238978357963916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9.388335704125178E-2"/>
                  <c:y val="3.622641796475354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0241820768136557"/>
                  <c:y val="4.0251575516393216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4224751066856434E-2"/>
                  <c:y val="-1.006289387909821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прочие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9"/>
              <c:delete val="1"/>
            </c:dLbl>
            <c:spPr>
              <a:noFill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13</c:v>
                </c:pt>
                <c:pt idx="6">
                  <c:v>15</c:v>
                </c:pt>
                <c:pt idx="7">
                  <c:v>19</c:v>
                </c:pt>
                <c:pt idx="8">
                  <c:v>прочие</c:v>
                </c:pt>
                <c:pt idx="9">
                  <c:v>непрограммные расходы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8397.4</c:v>
                </c:pt>
                <c:pt idx="1">
                  <c:v>10711.1</c:v>
                </c:pt>
                <c:pt idx="2">
                  <c:v>6264.7</c:v>
                </c:pt>
                <c:pt idx="3">
                  <c:v>2999</c:v>
                </c:pt>
                <c:pt idx="4">
                  <c:v>6335.6</c:v>
                </c:pt>
                <c:pt idx="5">
                  <c:v>3937.1</c:v>
                </c:pt>
                <c:pt idx="6">
                  <c:v>3596.6</c:v>
                </c:pt>
                <c:pt idx="7">
                  <c:v>7220.1</c:v>
                </c:pt>
                <c:pt idx="8">
                  <c:v>6992.3000000000029</c:v>
                </c:pt>
                <c:pt idx="9">
                  <c:v>1777.5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spPr>
            <a:ln w="57150">
              <a:noFill/>
            </a:ln>
          </c:spPr>
          <c:explosion val="2"/>
          <c:dPt>
            <c:idx val="1"/>
            <c:bubble3D val="0"/>
            <c:spPr>
              <a:solidFill>
                <a:srgbClr val="FFC000"/>
              </a:solidFill>
              <a:ln w="57150">
                <a:noFill/>
              </a:ln>
            </c:spPr>
          </c:dPt>
          <c:dPt>
            <c:idx val="2"/>
            <c:bubble3D val="0"/>
            <c:spPr>
              <a:solidFill>
                <a:srgbClr val="C00000"/>
              </a:solidFill>
              <a:ln w="57150">
                <a:noFill/>
              </a:ln>
            </c:spPr>
          </c:dPt>
          <c:dLbls>
            <c:dLbl>
              <c:idx val="0"/>
              <c:layout>
                <c:manualLayout>
                  <c:x val="-4.5021420384184954E-2"/>
                  <c:y val="-7.259270667708858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29,</a:t>
                    </a:r>
                    <a:r>
                      <a:rPr lang="ru-RU" dirty="0" smtClean="0"/>
                      <a:t>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3905049610781309"/>
                  <c:y val="-0.210333138306314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8807133444070804E-2"/>
                  <c:y val="-1.6727441390079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и неналоговые доходы</c:v>
                </c:pt>
                <c:pt idx="1">
                  <c:v>Дотация на выравнивание бюджетной обеспеченности</c:v>
                </c:pt>
                <c:pt idx="2">
                  <c:v>Безвозмездные поступления (за искл. дотации на выравнивание)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0.29861750989072017</c:v>
                </c:pt>
                <c:pt idx="1">
                  <c:v>0.60457988536138052</c:v>
                </c:pt>
                <c:pt idx="2">
                  <c:v>9.6802604747899396E-2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Налоговые и неналоговые доходы</c:v>
                </c:pt>
                <c:pt idx="1">
                  <c:v>Дотация на выравнивание бюджетной обеспеченности</c:v>
                </c:pt>
                <c:pt idx="2">
                  <c:v>Безвозмездные поступления (за искл. дотации на выравнивание)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16884.7</c:v>
                </c:pt>
                <c:pt idx="1">
                  <c:v>34184.699999999997</c:v>
                </c:pt>
                <c:pt idx="2">
                  <c:v>5473.5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ru-RU"/>
          </a:p>
        </c:txPr>
      </c:legendEntry>
      <c:layout>
        <c:manualLayout>
          <c:xMode val="edge"/>
          <c:yMode val="edge"/>
          <c:x val="0.62060719840575485"/>
          <c:y val="0"/>
          <c:w val="0.37476317196461556"/>
          <c:h val="1"/>
        </c:manualLayout>
      </c:layout>
      <c:overlay val="0"/>
      <c:spPr>
        <a:effectLst>
          <a:glow>
            <a:schemeClr val="accent1">
              <a:alpha val="40000"/>
            </a:schemeClr>
          </a:glow>
          <a:softEdge rad="0"/>
        </a:effectLst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800" b="0" i="0" baseline="0" dirty="0" smtClean="0">
                <a:effectLst/>
              </a:rPr>
              <a:t>млн. руб.</a:t>
            </a:r>
            <a:endParaRPr lang="ru-RU" dirty="0" smtClean="0">
              <a:effectLst/>
            </a:endParaRPr>
          </a:p>
        </c:rich>
      </c:tx>
      <c:layout>
        <c:manualLayout>
          <c:xMode val="edge"/>
          <c:yMode val="edge"/>
          <c:x val="0.87579469233012541"/>
          <c:y val="1.9642228626261415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47625" cap="sq" cmpd="sng">
              <a:solidFill>
                <a:schemeClr val="accent3"/>
              </a:solidFill>
            </a:ln>
          </c:spPr>
          <c:dPt>
            <c:idx val="2"/>
            <c:bubble3D val="0"/>
            <c:spPr>
              <a:ln w="47625" cmpd="sng">
                <a:solidFill>
                  <a:schemeClr val="accent3"/>
                </a:solidFill>
              </a:ln>
            </c:spPr>
          </c:dPt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Лист1!$A$2:$A$6</c:f>
              <c:strCache>
                <c:ptCount val="5"/>
                <c:pt idx="0">
                  <c:v>2013 факт
</c:v>
                </c:pt>
                <c:pt idx="1">
                  <c:v>2014 план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12957.1</c:v>
                </c:pt>
                <c:pt idx="1">
                  <c:v>16527.3</c:v>
                </c:pt>
                <c:pt idx="2">
                  <c:v>16884.7</c:v>
                </c:pt>
                <c:pt idx="3">
                  <c:v>18236.8</c:v>
                </c:pt>
                <c:pt idx="4">
                  <c:v>19333.7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957312"/>
        <c:axId val="24958848"/>
      </c:lineChart>
      <c:catAx>
        <c:axId val="24957312"/>
        <c:scaling>
          <c:orientation val="minMax"/>
        </c:scaling>
        <c:delete val="0"/>
        <c:axPos val="b"/>
        <c:majorTickMark val="out"/>
        <c:minorTickMark val="none"/>
        <c:tickLblPos val="nextTo"/>
        <c:crossAx val="24958848"/>
        <c:crosses val="autoZero"/>
        <c:auto val="1"/>
        <c:lblAlgn val="ctr"/>
        <c:lblOffset val="100"/>
        <c:noMultiLvlLbl val="0"/>
      </c:catAx>
      <c:valAx>
        <c:axId val="2495884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49573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 smtClean="0"/>
              <a:t>млн. руб.</a:t>
            </a:r>
            <a:endParaRPr lang="ru-RU" sz="1600" b="0" dirty="0"/>
          </a:p>
        </c:rich>
      </c:tx>
      <c:layout>
        <c:manualLayout>
          <c:xMode val="edge"/>
          <c:yMode val="edge"/>
          <c:x val="0.87710121580693934"/>
          <c:y val="2.394380843056448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47625">
              <a:solidFill>
                <a:srgbClr val="00B050"/>
              </a:solidFill>
            </a:ln>
          </c:spPr>
          <c:dLbls>
            <c:dLbl>
              <c:idx val="0"/>
              <c:layout>
                <c:manualLayout>
                  <c:x val="-4.1408442540200818E-2"/>
                  <c:y val="8.1732083382305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818471128608924E-2"/>
                  <c:y val="8.74886450525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3438976377952756E-2"/>
                  <c:y val="5.4909748590025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9139274380141338E-2"/>
                  <c:y val="9.0335460580443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022309711286089E-3"/>
                  <c:y val="4.371266754674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2013 факт</c:v>
                </c:pt>
                <c:pt idx="1">
                  <c:v>2014 план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7500</c:v>
                </c:pt>
                <c:pt idx="1">
                  <c:v>9609.7999999999993</c:v>
                </c:pt>
                <c:pt idx="2">
                  <c:v>10363.5</c:v>
                </c:pt>
                <c:pt idx="3">
                  <c:v>11193</c:v>
                </c:pt>
                <c:pt idx="4">
                  <c:v>11986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761856"/>
        <c:axId val="26771840"/>
      </c:lineChart>
      <c:catAx>
        <c:axId val="26761856"/>
        <c:scaling>
          <c:orientation val="minMax"/>
        </c:scaling>
        <c:delete val="0"/>
        <c:axPos val="b"/>
        <c:majorTickMark val="out"/>
        <c:minorTickMark val="none"/>
        <c:tickLblPos val="nextTo"/>
        <c:crossAx val="26771840"/>
        <c:crosses val="autoZero"/>
        <c:auto val="1"/>
        <c:lblAlgn val="ctr"/>
        <c:lblOffset val="100"/>
        <c:noMultiLvlLbl val="0"/>
      </c:catAx>
      <c:valAx>
        <c:axId val="26771840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267618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ru-RU" sz="1600" b="0"/>
              <a:t>млн. руб.</a:t>
            </a:r>
          </a:p>
        </c:rich>
      </c:tx>
      <c:layout>
        <c:manualLayout>
          <c:xMode val="edge"/>
          <c:yMode val="edge"/>
          <c:x val="0.88426797289568881"/>
          <c:y val="1.750593845553982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7593027208776495E-2"/>
          <c:y val="8.0062853998645572E-2"/>
          <c:w val="0.90240697279122351"/>
          <c:h val="0.7574721290196803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7.1648346881357551E-3"/>
                  <c:y val="-0.32996681903999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218401468887939E-3"/>
                  <c:y val="-0.368959256808060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054120092566852E-3"/>
                  <c:y val="-0.368076825401711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1569227718354554E-3"/>
                  <c:y val="-0.368806466631779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7139953362452733E-3"/>
                  <c:y val="-0.373820164840238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2013 факт</c:v>
                </c:pt>
                <c:pt idx="1">
                  <c:v>2014 план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52429.4</c:v>
                </c:pt>
                <c:pt idx="1">
                  <c:v>60179.9</c:v>
                </c:pt>
                <c:pt idx="2">
                  <c:v>58231.4</c:v>
                </c:pt>
                <c:pt idx="3">
                  <c:v>60498.8</c:v>
                </c:pt>
                <c:pt idx="4">
                  <c:v>59444.9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369728"/>
        <c:axId val="35378304"/>
      </c:barChart>
      <c:catAx>
        <c:axId val="35369728"/>
        <c:scaling>
          <c:orientation val="minMax"/>
        </c:scaling>
        <c:delete val="0"/>
        <c:axPos val="b"/>
        <c:majorTickMark val="out"/>
        <c:minorTickMark val="none"/>
        <c:tickLblPos val="nextTo"/>
        <c:crossAx val="35378304"/>
        <c:crosses val="autoZero"/>
        <c:auto val="1"/>
        <c:lblAlgn val="ctr"/>
        <c:lblOffset val="100"/>
        <c:noMultiLvlLbl val="0"/>
      </c:catAx>
      <c:valAx>
        <c:axId val="35378304"/>
        <c:scaling>
          <c:orientation val="minMax"/>
          <c:max val="70000"/>
          <c:min val="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35369728"/>
        <c:crosses val="autoZero"/>
        <c:crossBetween val="between"/>
        <c:majorUnit val="10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0"/>
      <c:depthPercent val="100"/>
      <c:rAngAx val="0"/>
      <c:perspective val="20"/>
    </c:view3D>
    <c:floor>
      <c:thickness val="0"/>
    </c:floor>
    <c:sideWall>
      <c:thickness val="0"/>
      <c:spPr>
        <a:scene3d>
          <a:camera prst="orthographicFront"/>
          <a:lightRig rig="threePt" dir="t"/>
        </a:scene3d>
        <a:sp3d/>
      </c:spPr>
    </c:sideWall>
    <c:backWall>
      <c:thickness val="0"/>
    </c:backWall>
    <c:plotArea>
      <c:layout>
        <c:manualLayout>
          <c:layoutTarget val="inner"/>
          <c:xMode val="edge"/>
          <c:yMode val="edge"/>
          <c:x val="9.8779275392317359E-2"/>
          <c:y val="5.2991256489975172E-2"/>
          <c:w val="0.89226135912551741"/>
          <c:h val="0.558330057344055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invertIfNegative val="0"/>
          <c:cat>
            <c:strRef>
              <c:f>Лист1!$A$2:$A$15</c:f>
              <c:strCache>
                <c:ptCount val="14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и муниципального долга</c:v>
                </c:pt>
                <c:pt idx="13">
                  <c:v>Межбюджетные трансферты общего характера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2958.7</c:v>
                </c:pt>
                <c:pt idx="1">
                  <c:v>11.7</c:v>
                </c:pt>
                <c:pt idx="2">
                  <c:v>1115.2</c:v>
                </c:pt>
                <c:pt idx="3">
                  <c:v>10019.4</c:v>
                </c:pt>
                <c:pt idx="4">
                  <c:v>7198.1</c:v>
                </c:pt>
                <c:pt idx="5">
                  <c:v>126.4</c:v>
                </c:pt>
                <c:pt idx="6">
                  <c:v>10530.9</c:v>
                </c:pt>
                <c:pt idx="7">
                  <c:v>970.8</c:v>
                </c:pt>
                <c:pt idx="8">
                  <c:v>8204</c:v>
                </c:pt>
                <c:pt idx="9">
                  <c:v>8978.6</c:v>
                </c:pt>
                <c:pt idx="10">
                  <c:v>1296.5</c:v>
                </c:pt>
                <c:pt idx="11">
                  <c:v>47.5</c:v>
                </c:pt>
                <c:pt idx="12">
                  <c:v>277.2</c:v>
                </c:pt>
                <c:pt idx="13">
                  <c:v>6496.2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Лист1!$A$2:$A$15</c:f>
              <c:strCache>
                <c:ptCount val="14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и муниципального долга</c:v>
                </c:pt>
                <c:pt idx="13">
                  <c:v>Межбюджетные трансферты общего характера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  <c:pt idx="0">
                  <c:v>3165.5</c:v>
                </c:pt>
                <c:pt idx="1">
                  <c:v>11.8</c:v>
                </c:pt>
                <c:pt idx="2">
                  <c:v>1159.5</c:v>
                </c:pt>
                <c:pt idx="3">
                  <c:v>10107.9</c:v>
                </c:pt>
                <c:pt idx="4">
                  <c:v>5261.2</c:v>
                </c:pt>
                <c:pt idx="5">
                  <c:v>137.9</c:v>
                </c:pt>
                <c:pt idx="6">
                  <c:v>11649.3</c:v>
                </c:pt>
                <c:pt idx="7">
                  <c:v>871.1</c:v>
                </c:pt>
                <c:pt idx="8">
                  <c:v>9041.2000000000007</c:v>
                </c:pt>
                <c:pt idx="9">
                  <c:v>9556.4</c:v>
                </c:pt>
                <c:pt idx="10">
                  <c:v>1413</c:v>
                </c:pt>
                <c:pt idx="11">
                  <c:v>49.8</c:v>
                </c:pt>
                <c:pt idx="12">
                  <c:v>530.20000000000005</c:v>
                </c:pt>
                <c:pt idx="13">
                  <c:v>6155.7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Лист1!$A$2:$A$15</c:f>
              <c:strCache>
                <c:ptCount val="14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и муниципального долга</c:v>
                </c:pt>
                <c:pt idx="13">
                  <c:v>Межбюджетные трансферты общего характера</c:v>
                </c:pt>
              </c:strCache>
            </c:strRef>
          </c:cat>
          <c:val>
            <c:numRef>
              <c:f>Лист1!$D$2:$D$15</c:f>
              <c:numCache>
                <c:formatCode>General</c:formatCode>
                <c:ptCount val="14"/>
                <c:pt idx="0">
                  <c:v>3014.3</c:v>
                </c:pt>
                <c:pt idx="1">
                  <c:v>11.4</c:v>
                </c:pt>
                <c:pt idx="2">
                  <c:v>1179.7</c:v>
                </c:pt>
                <c:pt idx="3">
                  <c:v>9281.1</c:v>
                </c:pt>
                <c:pt idx="4">
                  <c:v>4471.7</c:v>
                </c:pt>
                <c:pt idx="5">
                  <c:v>112.2</c:v>
                </c:pt>
                <c:pt idx="6">
                  <c:v>11132.4</c:v>
                </c:pt>
                <c:pt idx="7">
                  <c:v>1007.1</c:v>
                </c:pt>
                <c:pt idx="8">
                  <c:v>7963.6</c:v>
                </c:pt>
                <c:pt idx="9">
                  <c:v>10120.299999999999</c:v>
                </c:pt>
                <c:pt idx="10">
                  <c:v>1238</c:v>
                </c:pt>
                <c:pt idx="11">
                  <c:v>50.3</c:v>
                </c:pt>
                <c:pt idx="12">
                  <c:v>706.3</c:v>
                </c:pt>
                <c:pt idx="13">
                  <c:v>6156.8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9914624"/>
        <c:axId val="69916160"/>
        <c:axId val="0"/>
      </c:bar3DChart>
      <c:catAx>
        <c:axId val="69914624"/>
        <c:scaling>
          <c:orientation val="minMax"/>
        </c:scaling>
        <c:delete val="0"/>
        <c:axPos val="b"/>
        <c:majorTickMark val="out"/>
        <c:minorTickMark val="none"/>
        <c:tickLblPos val="low"/>
        <c:spPr>
          <a:ln w="3175">
            <a:round/>
          </a:ln>
        </c:spPr>
        <c:txPr>
          <a:bodyPr rot="-5400000" anchor="t" anchorCtr="0"/>
          <a:lstStyle/>
          <a:p>
            <a:pPr>
              <a:defRPr sz="1000" baseline="0"/>
            </a:pPr>
            <a:endParaRPr lang="ru-RU"/>
          </a:p>
        </c:txPr>
        <c:crossAx val="69916160"/>
        <c:crosses val="autoZero"/>
        <c:auto val="0"/>
        <c:lblAlgn val="ctr"/>
        <c:lblOffset val="100"/>
        <c:tickLblSkip val="1"/>
        <c:noMultiLvlLbl val="0"/>
      </c:catAx>
      <c:valAx>
        <c:axId val="69916160"/>
        <c:scaling>
          <c:orientation val="minMax"/>
          <c:max val="12000"/>
          <c:min val="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ru-RU"/>
          </a:p>
        </c:txPr>
        <c:crossAx val="69914624"/>
        <c:crosses val="autoZero"/>
        <c:crossBetween val="between"/>
        <c:majorUnit val="3000"/>
        <c:minorUnit val="100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5095395888014003"/>
          <c:y val="2.5098401764883272E-3"/>
          <c:w val="0.1194160034335684"/>
          <c:h val="0.16718163208766854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380285797608633"/>
          <c:y val="7.5944452855141314E-2"/>
          <c:w val="0.50653555458345489"/>
          <c:h val="0.8926346349737334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2700">
                <a:schemeClr val="accent1"/>
              </a:glow>
            </a:effectLst>
          </c:spPr>
          <c:dPt>
            <c:idx val="0"/>
            <c:bubble3D val="0"/>
            <c:spPr>
              <a:effectLst>
                <a:glow rad="12700">
                  <a:schemeClr val="accent1"/>
                </a:glow>
              </a:effectLst>
              <a:scene3d>
                <a:camera prst="orthographicFront"/>
                <a:lightRig rig="threePt" dir="t">
                  <a:rot lat="0" lon="0" rev="0"/>
                </a:lightRig>
              </a:scene3d>
              <a:sp3d>
                <a:bevelT w="0"/>
                <a:bevelB/>
              </a:sp3d>
            </c:spPr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glow rad="12700">
                  <a:schemeClr val="accent1"/>
                </a:glow>
              </a:effectLst>
            </c:spPr>
          </c:dPt>
          <c:dPt>
            <c:idx val="3"/>
            <c:bubble3D val="0"/>
            <c:spPr>
              <a:solidFill>
                <a:schemeClr val="accent3">
                  <a:lumMod val="50000"/>
                </a:schemeClr>
              </a:solidFill>
              <a:effectLst>
                <a:glow rad="12700">
                  <a:schemeClr val="accent1"/>
                </a:glow>
              </a:effectLst>
            </c:spPr>
          </c:dPt>
          <c:dPt>
            <c:idx val="6"/>
            <c:bubble3D val="0"/>
            <c:spPr>
              <a:solidFill>
                <a:srgbClr val="7030A0"/>
              </a:solidFill>
              <a:effectLst>
                <a:glow rad="12700">
                  <a:schemeClr val="accent1"/>
                </a:glo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effectLst>
                <a:glow rad="12700">
                  <a:schemeClr val="accent1"/>
                </a:glow>
              </a:effectLst>
            </c:spPr>
          </c:dPt>
          <c:dPt>
            <c:idx val="9"/>
            <c:bubble3D val="0"/>
            <c:spPr>
              <a:solidFill>
                <a:schemeClr val="bg2">
                  <a:lumMod val="75000"/>
                </a:schemeClr>
              </a:solidFill>
              <a:effectLst>
                <a:glow rad="12700">
                  <a:schemeClr val="accent1"/>
                </a:glow>
              </a:effectLst>
            </c:spPr>
          </c:dPt>
          <c:dPt>
            <c:idx val="10"/>
            <c:bubble3D val="0"/>
            <c:spPr>
              <a:solidFill>
                <a:schemeClr val="tx2">
                  <a:lumMod val="75000"/>
                </a:schemeClr>
              </a:solidFill>
              <a:effectLst>
                <a:glow rad="12700">
                  <a:schemeClr val="accent1"/>
                </a:glow>
              </a:effectLst>
            </c:spPr>
          </c:dPt>
          <c:dPt>
            <c:idx val="1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effectLst>
                <a:glow rad="12700">
                  <a:schemeClr val="accent1"/>
                </a:glow>
              </a:effectLst>
            </c:spPr>
          </c:dPt>
          <c:dPt>
            <c:idx val="12"/>
            <c:bubble3D val="0"/>
            <c:spPr>
              <a:effectLst>
                <a:glow rad="12700">
                  <a:schemeClr val="accent1">
                    <a:lumMod val="40000"/>
                    <a:lumOff val="60000"/>
                  </a:schemeClr>
                </a:glow>
              </a:effectLst>
            </c:spPr>
          </c:dPt>
          <c:dPt>
            <c:idx val="13"/>
            <c:bubble3D val="0"/>
            <c:spPr>
              <a:solidFill>
                <a:srgbClr val="FFFF00"/>
              </a:solidFill>
              <a:effectLst>
                <a:glow rad="12700">
                  <a:schemeClr val="accent1"/>
                </a:glow>
              </a:effectLst>
            </c:spPr>
          </c:dPt>
          <c:dLbls>
            <c:dLbl>
              <c:idx val="0"/>
              <c:layout>
                <c:manualLayout>
                  <c:x val="1.3227696922564159E-2"/>
                  <c:y val="-5.4649639867870706E-2"/>
                </c:manualLayout>
              </c:layout>
              <c:numFmt formatCode="0.0%" sourceLinked="0"/>
              <c:spPr>
                <a:ln w="6350"/>
                <a:effectLst>
                  <a:outerShdw blurRad="50800" dist="50800" dir="5400000" sx="200000" sy="200000" algn="ctr" rotWithShape="0">
                    <a:srgbClr val="000000">
                      <a:alpha val="0"/>
                    </a:srgbClr>
                  </a:outerShdw>
                </a:effectLst>
                <a:scene3d>
                  <a:camera prst="orthographicFront"/>
                  <a:lightRig rig="threePt" dir="t"/>
                </a:scene3d>
              </c:spPr>
              <c:txPr>
                <a:bodyPr rot="0" vert="horz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6314147965040932"/>
                  <c:y val="-7.2038161644011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9.8472739140095647E-2"/>
                  <c:y val="-0.151528546906368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2.6336772765989072E-2"/>
                  <c:y val="-1.11998510337662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</c:dLbl>
            <c:dLbl>
              <c:idx val="5"/>
              <c:layout>
                <c:manualLayout>
                  <c:x val="6.6138484612820694E-2"/>
                  <c:y val="0.166432994143060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</c:dLbl>
            <c:dLbl>
              <c:idx val="7"/>
              <c:layout>
                <c:manualLayout>
                  <c:x val="-6.1729252305299409E-2"/>
                  <c:y val="0.158980770524714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</c:dLbl>
            <c:dLbl>
              <c:idx val="10"/>
              <c:layout>
                <c:manualLayout>
                  <c:x val="-9.6906809990146808E-2"/>
                  <c:y val="-8.1974459801806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</c:dLbl>
            <c:dLbl>
              <c:idx val="11"/>
              <c:layout>
                <c:manualLayout>
                  <c:x val="-2.0576417435099803E-2"/>
                  <c:y val="-0.183821515919201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</c:dLbl>
            <c:dLbl>
              <c:idx val="12"/>
              <c:layout>
                <c:manualLayout>
                  <c:x val="-9.9990825245282397E-2"/>
                  <c:y val="-0.163949115200032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</c:dLbl>
            <c:dLbl>
              <c:idx val="13"/>
              <c:layout>
                <c:manualLayout>
                  <c:x val="-1.1024238047624337E-3"/>
                  <c:y val="-7.6900884252297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</c:dLbl>
            <c:numFmt formatCode="0.0%" sourceLinked="0"/>
            <c:spPr>
              <a:ln w="635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50800" dir="5400000" sx="200000" sy="200000" algn="ctr" rotWithShape="0">
                  <a:srgbClr val="000000">
                    <a:alpha val="0"/>
                  </a:srgbClr>
                </a:outerShdw>
              </a:effectLst>
              <a:scene3d>
                <a:camera prst="orthographicFront"/>
                <a:lightRig rig="threePt" dir="t"/>
              </a:scene3d>
            </c:spPr>
            <c:txPr>
              <a:bodyPr rot="0" vert="horz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Лист1!$A$2:$A$15</c:f>
              <c:strCache>
                <c:ptCount val="14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долга</c:v>
                </c:pt>
                <c:pt idx="13">
                  <c:v>Межбюджетные трансферты общего характера</c:v>
                </c:pt>
              </c:strCache>
            </c:strRef>
          </c:cat>
          <c:val>
            <c:numRef>
              <c:f>Лист1!$B$2:$B$15</c:f>
              <c:numCache>
                <c:formatCode>0.0%</c:formatCode>
                <c:ptCount val="14"/>
                <c:pt idx="0">
                  <c:v>5.0809531660003571E-2</c:v>
                </c:pt>
                <c:pt idx="1">
                  <c:v>2.0092321642006347E-4</c:v>
                </c:pt>
                <c:pt idx="2">
                  <c:v>1.9151245380483316E-2</c:v>
                </c:pt>
                <c:pt idx="3">
                  <c:v>0.17206239953839178</c:v>
                </c:pt>
                <c:pt idx="4">
                  <c:v>0.12361242770198795</c:v>
                </c:pt>
                <c:pt idx="5">
                  <c:v>2.1706576543158995E-3</c:v>
                </c:pt>
                <c:pt idx="6">
                  <c:v>0.18084635041008945</c:v>
                </c:pt>
                <c:pt idx="7">
                  <c:v>1.6671475085521165E-2</c:v>
                </c:pt>
                <c:pt idx="8">
                  <c:v>0.14088667243676931</c:v>
                </c:pt>
                <c:pt idx="9">
                  <c:v>0.15418881973924634</c:v>
                </c:pt>
                <c:pt idx="10">
                  <c:v>2.2264696588770283E-2</c:v>
                </c:pt>
                <c:pt idx="11">
                  <c:v>8.1571391281649701E-4</c:v>
                </c:pt>
                <c:pt idx="12">
                  <c:v>4.7603346659522731E-3</c:v>
                </c:pt>
                <c:pt idx="13">
                  <c:v>0.11155875200923217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9"/>
      </c:doughnutChart>
    </c:plotArea>
    <c:legend>
      <c:legendPos val="r"/>
      <c:layout>
        <c:manualLayout>
          <c:xMode val="edge"/>
          <c:yMode val="edge"/>
          <c:x val="2.10411198600175E-3"/>
          <c:y val="0"/>
          <c:w val="0.38051084601710922"/>
          <c:h val="0.98575901582140324"/>
        </c:manualLayout>
      </c:layout>
      <c:overlay val="0"/>
      <c:txPr>
        <a:bodyPr/>
        <a:lstStyle/>
        <a:p>
          <a:pPr>
            <a:defRPr sz="11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ru-RU" dirty="0" smtClean="0">
                <a:solidFill>
                  <a:schemeClr val="tx1"/>
                </a:solidFill>
              </a:rPr>
              <a:t>Всего 58 231,4 млн.</a:t>
            </a:r>
            <a:endParaRPr lang="ru-RU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67954766985935644"/>
          <c:y val="2.628984403512527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5648151793525812"/>
          <c:y val="2.332657396616112E-2"/>
          <c:w val="0.64351851851851849"/>
          <c:h val="0.9242105335779428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c:spPr>
          <c:dPt>
            <c:idx val="1"/>
            <c:bubble3D val="0"/>
            <c:spPr>
              <a:solidFill>
                <a:srgbClr val="C00000"/>
              </a:solidFill>
              <a:ln>
                <a:solidFill>
                  <a:schemeClr val="accent1"/>
                </a:solidFill>
              </a:ln>
            </c:spPr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c:spPr>
          </c:dPt>
          <c:dPt>
            <c:idx val="3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c:spPr>
          </c:dPt>
          <c:dPt>
            <c:idx val="4"/>
            <c:bubble3D val="0"/>
            <c:spPr>
              <a:solidFill>
                <a:srgbClr val="FFFF00"/>
              </a:solidFill>
              <a:ln>
                <a:solidFill>
                  <a:schemeClr val="accent1"/>
                </a:solidFill>
                <a:prstDash val="sysDot"/>
              </a:ln>
            </c:spPr>
          </c:dPt>
          <c:dPt>
            <c:idx val="5"/>
            <c:bubble3D val="0"/>
            <c:spPr>
              <a:solidFill>
                <a:srgbClr val="7030A0"/>
              </a:solidFill>
              <a:ln>
                <a:solidFill>
                  <a:schemeClr val="accent1"/>
                </a:solidFill>
              </a:ln>
            </c:spPr>
          </c:dPt>
          <c:dPt>
            <c:idx val="6"/>
            <c:bubble3D val="0"/>
            <c:spPr>
              <a:solidFill>
                <a:schemeClr val="accent3">
                  <a:lumMod val="50000"/>
                </a:schemeClr>
              </a:solidFill>
              <a:ln>
                <a:solidFill>
                  <a:schemeClr val="accent1"/>
                </a:solidFill>
              </a:ln>
            </c:spPr>
          </c:dPt>
          <c:dPt>
            <c:idx val="7"/>
            <c:bubble3D val="0"/>
            <c:spPr>
              <a:solidFill>
                <a:srgbClr val="FFC000"/>
              </a:solidFill>
              <a:ln>
                <a:solidFill>
                  <a:schemeClr val="accent1"/>
                </a:solidFill>
              </a:ln>
            </c:spPr>
          </c:dPt>
          <c:dLbls>
            <c:dLbl>
              <c:idx val="0"/>
              <c:layout>
                <c:manualLayout>
                  <c:x val="-4.9336832895888014E-2"/>
                  <c:y val="-4.2576129759256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576334208223973E-2"/>
                  <c:y val="-6.9790841454334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736111111111111E-3"/>
                  <c:y val="-6.5967701765823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939031058617673E-2"/>
                  <c:y val="0.109792469623069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4204943132108489E-2"/>
                  <c:y val="-0.13366847009414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476399825021872E-2"/>
                  <c:y val="-0.129966477743319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8.2376421697287844E-2"/>
                  <c:y val="-7.99023806658502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Расходы на выплаты персоналу</c:v>
                </c:pt>
                <c:pt idx="1">
                  <c:v>Закупка товаров, работ и услуг</c:v>
                </c:pt>
                <c:pt idx="2">
                  <c:v>Социальное обеспечение и иные выплаты населению</c:v>
                </c:pt>
                <c:pt idx="3">
                  <c:v>Капитальные вложения в объекты государственной (муниципальной) собственности</c:v>
                </c:pt>
                <c:pt idx="4">
                  <c:v>Межбюджетные трансферты</c:v>
                </c:pt>
                <c:pt idx="5">
                  <c:v>Предоставление субсидий бюджетным, автономным учреждениям и иным некоммерческим организациям</c:v>
                </c:pt>
                <c:pt idx="6">
                  <c:v>Обслуживание государственного долга</c:v>
                </c:pt>
                <c:pt idx="7">
                  <c:v>Иные бюджетные ассигнования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4328.8999999999996</c:v>
                </c:pt>
                <c:pt idx="1">
                  <c:v>2958.3</c:v>
                </c:pt>
                <c:pt idx="2">
                  <c:v>4714.8999999999996</c:v>
                </c:pt>
                <c:pt idx="3">
                  <c:v>5860.6</c:v>
                </c:pt>
                <c:pt idx="4">
                  <c:v>22700</c:v>
                </c:pt>
                <c:pt idx="5">
                  <c:v>8789.4</c:v>
                </c:pt>
                <c:pt idx="6">
                  <c:v>277.2</c:v>
                </c:pt>
                <c:pt idx="7">
                  <c:v>8602.1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6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9.003718285214348E-4"/>
          <c:y val="2.4338870179606963E-3"/>
          <c:w val="0.4112428915135608"/>
          <c:h val="0.99756611298203934"/>
        </c:manualLayout>
      </c:layout>
      <c:overlay val="0"/>
      <c:txPr>
        <a:bodyPr/>
        <a:lstStyle/>
        <a:p>
          <a:pPr>
            <a:defRPr sz="16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17488091766305E-2"/>
          <c:y val="7.9567827130852337E-2"/>
          <c:w val="0.54993827160493824"/>
          <c:h val="0.8556062424969987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>
                <a:rot lat="0" lon="0" rev="0"/>
              </a:lightRig>
            </a:scene3d>
            <a:sp3d prstMaterial="metal">
              <a:bevelT/>
              <a:bevelB/>
            </a:sp3d>
          </c:spPr>
          <c:explosion val="27"/>
          <c:dPt>
            <c:idx val="0"/>
            <c:bubble3D val="0"/>
          </c:dPt>
          <c:dPt>
            <c:idx val="1"/>
            <c:bubble3D val="0"/>
            <c:explosion val="19"/>
          </c:dPt>
          <c:dPt>
            <c:idx val="3"/>
            <c:bubble3D val="0"/>
          </c:dPt>
          <c:dPt>
            <c:idx val="4"/>
            <c:bubble3D val="0"/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7984102668293716E-3"/>
                  <c:y val="0.10564225690276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8200893529441296E-2"/>
                  <c:y val="-0.108043217286914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Лист1!$A$2:$A$6</c:f>
              <c:strCache>
                <c:ptCount val="5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социальная политика</c:v>
                </c:pt>
                <c:pt idx="3">
                  <c:v>культура, кинематография</c:v>
                </c:pt>
                <c:pt idx="4">
                  <c:v>физическая культура и спорт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10530.9</c:v>
                </c:pt>
                <c:pt idx="1">
                  <c:v>8204</c:v>
                </c:pt>
                <c:pt idx="2">
                  <c:v>8978.6</c:v>
                </c:pt>
                <c:pt idx="3">
                  <c:v>970.8</c:v>
                </c:pt>
                <c:pt idx="4">
                  <c:v>1296.5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4685719840575484"/>
          <c:y val="1.4594814303674182E-2"/>
          <c:w val="0.34696996208807235"/>
          <c:h val="0.77412067189080358"/>
        </c:manualLayout>
      </c:layout>
      <c:overlay val="0"/>
      <c:txPr>
        <a:bodyPr/>
        <a:lstStyle/>
        <a:p>
          <a:pPr>
            <a:defRPr b="1" i="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0.86624</cdr:x>
      <cdr:y>0.01542</cdr:y>
    </cdr:from>
    <cdr:to>
      <cdr:x>0.99749</cdr:x>
      <cdr:y>0.0771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28792" y="72008"/>
          <a:ext cx="108012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0.84874</cdr:x>
      <cdr:y>0</cdr:y>
    </cdr:from>
    <cdr:to>
      <cdr:x>0.95985</cdr:x>
      <cdr:y>0.0771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984776" y="0"/>
          <a:ext cx="9144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ru-RU" sz="1600" dirty="0" smtClean="0">
              <a:solidFill>
                <a:schemeClr val="tx2"/>
              </a:solidFill>
            </a:rPr>
            <a:t>       </a:t>
          </a:r>
          <a:r>
            <a:rPr lang="ru-RU" sz="16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(по долям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ru-RU" sz="1600" dirty="0">
            <a:solidFill>
              <a:schemeClr val="tx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0.21875</cdr:x>
      <cdr:y>0.08516</cdr:y>
    </cdr:from>
    <cdr:to>
      <cdr:x>0.42874</cdr:x>
      <cdr:y>0.26538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00200" y="432048"/>
          <a:ext cx="1728192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20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0.54583</cdr:x>
      <cdr:y>0.73047</cdr:y>
    </cdr:from>
    <cdr:to>
      <cdr:x>1</cdr:x>
      <cdr:y>0.84458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36615" y="4609504"/>
          <a:ext cx="2027435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непрограммные расходы ( 3% )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0.62648</cdr:x>
      <cdr:y>0.63918</cdr:y>
    </cdr:from>
    <cdr:to>
      <cdr:x>0.77292</cdr:x>
      <cdr:y>0.73047</cdr:y>
    </cdr:to>
    <cdr:cxnSp macro="">
      <cdr:nvCxnSpPr>
        <cdr:cNvPr id="4" name="Прямая соединительная линия 3"/>
        <cdr:cNvCxnSpPr>
          <a:endCxn xmlns:a="http://schemas.openxmlformats.org/drawingml/2006/main" id="2" idx="0"/>
        </cdr:cNvCxnSpPr>
      </cdr:nvCxnSpPr>
      <cdr:spPr>
        <a:xfrm xmlns:a="http://schemas.openxmlformats.org/drawingml/2006/main">
          <a:off x="2796655" y="4033440"/>
          <a:ext cx="653678" cy="57606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70D56-12EA-44D5-BDBF-4DF61285B8B3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6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A754C-B024-477D-8029-7016401A80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5451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3F4A6-7870-47B5-B0C3-603C829A6961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20405-C40C-45C8-9EC5-31C93BD49D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2356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289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540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652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439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522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613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4F5BF-B498-4DA9-904F-31B46DA67C2A}" type="datetime1">
              <a:rPr lang="ru-RU" smtClean="0"/>
              <a:t>24.10.2014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FE3D-3B50-418D-ACA2-A5292DAEE13C}" type="datetime1">
              <a:rPr lang="ru-RU" smtClean="0"/>
              <a:t>24.10.2014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3260-2B65-4EE1-847F-9681385B1D00}" type="datetime1">
              <a:rPr lang="ru-RU" smtClean="0"/>
              <a:t>24.10.2014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79770-8B25-48A9-8D80-1C625658F992}" type="datetime1">
              <a:rPr lang="ru-RU" smtClean="0"/>
              <a:t>24.10.2014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B202-A276-46E1-ACFB-56DAA25CB9A4}" type="datetime1">
              <a:rPr lang="ru-RU" smtClean="0"/>
              <a:t>24.10.2014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6D73-80E7-4DC9-B5CB-FDBDFCFF70B3}" type="datetime1">
              <a:rPr lang="ru-RU" smtClean="0"/>
              <a:t>24.10.2014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624C-E105-4FD5-B71E-13D41A312511}" type="datetime1">
              <a:rPr lang="ru-RU" smtClean="0"/>
              <a:t>24.10.2014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3402-E74C-4B55-8718-791863C2DEA3}" type="datetime1">
              <a:rPr lang="ru-RU" smtClean="0"/>
              <a:t>24.10.2014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8E86D-3F55-4F1A-93B3-BC79EA9218EF}" type="datetime1">
              <a:rPr lang="ru-RU" smtClean="0"/>
              <a:t>24.10.2014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DA7C-6F70-4FF2-87D1-4C9DC19E32CF}" type="datetime1">
              <a:rPr lang="ru-RU" smtClean="0"/>
              <a:t>24.10.2014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FE17-B529-4E5F-9993-031915297309}" type="datetime1">
              <a:rPr lang="ru-RU" smtClean="0"/>
              <a:t>24.10.2014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EEA1C52-4493-4B0F-A909-157E4FEC9C8E}" type="datetime1">
              <a:rPr lang="ru-RU" smtClean="0"/>
              <a:t>24.10.2014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1"/>
            <a:ext cx="7772400" cy="504056"/>
          </a:xfrm>
        </p:spPr>
        <p:txBody>
          <a:bodyPr>
            <a:normAutofit/>
          </a:bodyPr>
          <a:lstStyle/>
          <a:p>
            <a:pPr algn="l"/>
            <a:r>
              <a:rPr lang="ru-RU" sz="1400" dirty="0" smtClean="0"/>
              <a:t>Министерство финансов Камчатского края</a:t>
            </a:r>
            <a:endParaRPr lang="ru-RU" sz="1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420888"/>
            <a:ext cx="8280920" cy="1296144"/>
          </a:xfrm>
        </p:spPr>
        <p:txBody>
          <a:bodyPr>
            <a:normAutofit/>
          </a:bodyPr>
          <a:lstStyle/>
          <a:p>
            <a:r>
              <a:rPr lang="ru-RU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БЮДЖЕТ КАМЧАТСКОГО КРАЯ НА 2015 ГОД </a:t>
            </a:r>
          </a:p>
          <a:p>
            <a:r>
              <a:rPr lang="ru-RU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 НА ПЛАНОВЫЙ ПЕРИОД </a:t>
            </a:r>
            <a:r>
              <a:rPr lang="ru-RU" sz="2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2016-2017 ГОДОВ</a:t>
            </a:r>
            <a:endParaRPr lang="ru-RU" sz="2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835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961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600" b="1" dirty="0" smtClean="0"/>
              <a:t>Структура расходов краевого бюджета на</a:t>
            </a:r>
            <a:br>
              <a:rPr lang="ru-RU" sz="2600" b="1" dirty="0" smtClean="0"/>
            </a:br>
            <a:r>
              <a:rPr lang="ru-RU" sz="2600" b="1" dirty="0" smtClean="0"/>
              <a:t>2015 год </a:t>
            </a:r>
            <a:r>
              <a:rPr lang="ru-RU" sz="1200" b="1" dirty="0" smtClean="0"/>
              <a:t>по разделам классификации </a:t>
            </a:r>
            <a:br>
              <a:rPr lang="ru-RU" sz="1200" b="1" dirty="0" smtClean="0"/>
            </a:br>
            <a:r>
              <a:rPr lang="ru-RU" sz="1200" b="1" dirty="0" smtClean="0"/>
              <a:t>расходов бюджетов</a:t>
            </a:r>
            <a:endParaRPr lang="ru-RU" sz="12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0561543"/>
              </p:ext>
            </p:extLst>
          </p:nvPr>
        </p:nvGraphicFramePr>
        <p:xfrm>
          <a:off x="179512" y="1340768"/>
          <a:ext cx="878497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176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/>
          <a:lstStyle/>
          <a:p>
            <a:r>
              <a:rPr lang="ru-RU" sz="2600" b="1" dirty="0" smtClean="0"/>
              <a:t>Краевой бюджет по видам расходов в 2015 году</a:t>
            </a:r>
            <a:r>
              <a:rPr lang="ru-RU" sz="2600" dirty="0" smtClean="0"/>
              <a:t/>
            </a:r>
            <a:br>
              <a:rPr lang="ru-RU" sz="2600" dirty="0" smtClean="0"/>
            </a:br>
            <a:endParaRPr lang="ru-RU" sz="26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28068"/>
              </p:ext>
            </p:extLst>
          </p:nvPr>
        </p:nvGraphicFramePr>
        <p:xfrm>
          <a:off x="0" y="620689"/>
          <a:ext cx="9144000" cy="6215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973458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929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ru-RU" sz="2600" b="1" dirty="0"/>
              <a:t>Расходы на социально-культурную сферу</a:t>
            </a:r>
            <a:endParaRPr lang="ru-RU" sz="2600" dirty="0"/>
          </a:p>
        </p:txBody>
      </p:sp>
      <p:sp>
        <p:nvSpPr>
          <p:cNvPr id="7" name="Овал 6"/>
          <p:cNvSpPr/>
          <p:nvPr/>
        </p:nvSpPr>
        <p:spPr>
          <a:xfrm>
            <a:off x="231617" y="2668727"/>
            <a:ext cx="2448272" cy="244827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766911" y="3356992"/>
            <a:ext cx="1285937" cy="132435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24 232,5</a:t>
            </a:r>
          </a:p>
          <a:p>
            <a:pPr algn="ctr"/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46%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974800" y="1673108"/>
            <a:ext cx="2892309" cy="288496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704396" y="2627064"/>
            <a:ext cx="1433115" cy="14017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endParaRPr lang="ru-RU" sz="1600" dirty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29 125,4</a:t>
            </a:r>
          </a:p>
          <a:p>
            <a:pPr algn="ctr"/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48%</a:t>
            </a:r>
          </a:p>
          <a:p>
            <a:pPr algn="ctr"/>
            <a:endParaRPr lang="ru-RU" sz="1600" dirty="0">
              <a:solidFill>
                <a:schemeClr val="tx1"/>
              </a:solidFill>
            </a:endParaRPr>
          </a:p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44587" y="1004088"/>
            <a:ext cx="2767565" cy="268905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026" y="1533867"/>
            <a:ext cx="1652365" cy="1652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13425" y="5229174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2013 год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993260" y="4671933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2014 год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932081" y="3844164"/>
            <a:ext cx="1131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2015 год</a:t>
            </a:r>
            <a:endParaRPr lang="ru-RU" b="1" dirty="0"/>
          </a:p>
        </p:txBody>
      </p:sp>
      <p:sp>
        <p:nvSpPr>
          <p:cNvPr id="15" name="Овал 14"/>
          <p:cNvSpPr/>
          <p:nvPr/>
        </p:nvSpPr>
        <p:spPr>
          <a:xfrm>
            <a:off x="691952" y="1232756"/>
            <a:ext cx="207640" cy="2160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012404" y="1193880"/>
            <a:ext cx="19623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ВСЕГО РАСХОДЫ</a:t>
            </a:r>
            <a:endParaRPr lang="ru-RU" sz="1600" dirty="0"/>
          </a:p>
        </p:txBody>
      </p:sp>
      <p:sp>
        <p:nvSpPr>
          <p:cNvPr id="17" name="Овал 16"/>
          <p:cNvSpPr/>
          <p:nvPr/>
        </p:nvSpPr>
        <p:spPr>
          <a:xfrm>
            <a:off x="691952" y="883965"/>
            <a:ext cx="207640" cy="24077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012404" y="824548"/>
            <a:ext cx="4854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Расходы на социально-культурную сферу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74077" y="2884242"/>
            <a:ext cx="1363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52 429,4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783434" y="1885474"/>
            <a:ext cx="1087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60 179,9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932081" y="104809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58 231,4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708745" y="2001614"/>
            <a:ext cx="11756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29 981,0</a:t>
            </a:r>
          </a:p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51%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973458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864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b="1" dirty="0" smtClean="0"/>
              <a:t>Расходы на социально-культурную сферу в 2015 г.</a:t>
            </a:r>
            <a:r>
              <a:rPr lang="ru-RU" sz="2600" dirty="0" smtClean="0"/>
              <a:t/>
            </a:r>
            <a:br>
              <a:rPr lang="ru-RU" sz="2600" dirty="0" smtClean="0"/>
            </a:br>
            <a:endParaRPr lang="ru-RU" sz="26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541954"/>
              </p:ext>
            </p:extLst>
          </p:nvPr>
        </p:nvGraphicFramePr>
        <p:xfrm>
          <a:off x="-180529" y="836712"/>
          <a:ext cx="8825003" cy="528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973458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12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259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92696"/>
          </a:xfrm>
        </p:spPr>
        <p:txBody>
          <a:bodyPr/>
          <a:lstStyle/>
          <a:p>
            <a:r>
              <a:rPr lang="ru-RU" sz="2600" b="1" dirty="0" smtClean="0"/>
              <a:t>Инвестиционные мероприятия на 2015 год</a:t>
            </a:r>
            <a:endParaRPr lang="ru-RU" sz="26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555169"/>
              </p:ext>
            </p:extLst>
          </p:nvPr>
        </p:nvGraphicFramePr>
        <p:xfrm>
          <a:off x="0" y="836712"/>
          <a:ext cx="892899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973458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13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93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853" y="620688"/>
            <a:ext cx="8229600" cy="72008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>Структура межбюджетных трансфертов местным бюджетам в 2014-2017 годах</a:t>
            </a:r>
            <a:br>
              <a:rPr lang="ru-RU" sz="2600" dirty="0" smtClean="0"/>
            </a:br>
            <a:r>
              <a:rPr lang="ru-RU" sz="1400" dirty="0" smtClean="0"/>
              <a:t> (без учета средств федерального бюджета,</a:t>
            </a:r>
            <a:br>
              <a:rPr lang="ru-RU" sz="1400" dirty="0" smtClean="0"/>
            </a:br>
            <a:r>
              <a:rPr lang="ru-RU" sz="1400" dirty="0" smtClean="0"/>
              <a:t>инвестиционных мероприятий и мероприятий «бывших» ДКЦП, на этапе законопроектов)</a:t>
            </a:r>
            <a:endParaRPr lang="ru-RU" sz="1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982416"/>
              </p:ext>
            </p:extLst>
          </p:nvPr>
        </p:nvGraphicFramePr>
        <p:xfrm>
          <a:off x="597146" y="1604674"/>
          <a:ext cx="8295333" cy="4632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187"/>
                <a:gridCol w="1651049"/>
                <a:gridCol w="1507479"/>
                <a:gridCol w="1599309"/>
                <a:gridCol w="1599309"/>
              </a:tblGrid>
              <a:tr h="77210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 год</a:t>
                      </a:r>
                      <a:endParaRPr lang="ru-RU" dirty="0"/>
                    </a:p>
                  </a:txBody>
                  <a:tcPr/>
                </a:tc>
              </a:tr>
              <a:tr h="772106">
                <a:tc>
                  <a:txBody>
                    <a:bodyPr/>
                    <a:lstStyle/>
                    <a:p>
                      <a:r>
                        <a:rPr lang="ru-RU" dirty="0" smtClean="0"/>
                        <a:t>Дотации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1 971,7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2 123,3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2 098,6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2 058,2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72106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Субсидии</a:t>
                      </a:r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8 125,4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6 865,5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7 133,8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6 055,6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72106">
                <a:tc>
                  <a:txBody>
                    <a:bodyPr/>
                    <a:lstStyle/>
                    <a:p>
                      <a:r>
                        <a:rPr lang="ru-RU" dirty="0" smtClean="0"/>
                        <a:t>Субвенции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9 444,5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9 979,8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10 418,1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10 472,4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72106">
                <a:tc>
                  <a:txBody>
                    <a:bodyPr/>
                    <a:lstStyle/>
                    <a:p>
                      <a:r>
                        <a:rPr lang="ru-RU" dirty="0" smtClean="0"/>
                        <a:t>Иные МБТ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219,0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4,1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4,3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72106"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19 541,6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19 187,5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19 654,6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18 590,5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12360" y="1242188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/>
              <a:t>м</a:t>
            </a:r>
            <a:r>
              <a:rPr lang="ru-RU" sz="1600" dirty="0" smtClean="0"/>
              <a:t>лн</a:t>
            </a:r>
            <a:r>
              <a:rPr lang="ru-RU" dirty="0" smtClean="0"/>
              <a:t>. </a:t>
            </a:r>
            <a:r>
              <a:rPr lang="ru-RU" sz="1600" dirty="0" smtClean="0"/>
              <a:t>руб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973458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14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583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251520" y="620688"/>
            <a:ext cx="4464496" cy="612068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здравоохранения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Развитие образования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Социальная поддержка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граждан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Обеспечение доступным и комфортным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жильем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5.Энергоэффективность, развитие энергетики и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коммунального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хозяйства</a:t>
            </a:r>
          </a:p>
          <a:p>
            <a:pPr marL="0" indent="0" algn="jus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Содействие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занятости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7.Профилактика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правонарушений, терроризма, экстремизма, наркомании и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алкоголизма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8.Защита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населения, территорий от чрезвычайных ситуаций, обеспечение пожарной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безопасности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Развитие внутреннего и въездного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туризма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Развитие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культуры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Физическая культура, спорт, молодежная политика, отдых и оздоровление детей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12.Охрана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окружающей среды, воспроизводство и использование природных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ресурсов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Развитие экономики, внешнеэкономической деятельности </a:t>
            </a:r>
            <a:endPara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14. Информационное общество </a:t>
            </a:r>
          </a:p>
          <a:p>
            <a:pPr marL="0" indent="0" algn="just" fontAlgn="t">
              <a:buNone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Развитие транспортной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системы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Развитие сельского хозяйства и регулирование рынков сельскохозяйственной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продукции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Развитие </a:t>
            </a:r>
            <a:r>
              <a:rPr lang="ru-RU" sz="1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рыбохозяйственного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комплекса </a:t>
            </a:r>
            <a:endPara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18. Реализация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государственной национальной политики и укрепление гражданского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единства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Управление государственными финансами </a:t>
            </a:r>
            <a:endPara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20. Совершенствование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управлением краевым имуществом 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21.Социальное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экономическое развитие территории с особым статусом «Корякский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округ»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22. Семья и дети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000" dirty="0">
              <a:latin typeface="+mn-lt"/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130667013"/>
              </p:ext>
            </p:extLst>
          </p:nvPr>
        </p:nvGraphicFramePr>
        <p:xfrm>
          <a:off x="4655665" y="547688"/>
          <a:ext cx="4464050" cy="6310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9512" y="101970"/>
            <a:ext cx="856895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b="1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Перечень государственных программ Камчатского края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73458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15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31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pPr algn="l"/>
            <a:r>
              <a:rPr lang="ru-RU" sz="2600" b="1" dirty="0" smtClean="0"/>
              <a:t>Государственный долг</a:t>
            </a:r>
            <a:endParaRPr lang="ru-RU" sz="26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751123"/>
              </p:ext>
            </p:extLst>
          </p:nvPr>
        </p:nvGraphicFramePr>
        <p:xfrm>
          <a:off x="467544" y="836712"/>
          <a:ext cx="8229600" cy="5839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592"/>
                <a:gridCol w="1285800"/>
                <a:gridCol w="1584176"/>
                <a:gridCol w="1471112"/>
                <a:gridCol w="1645920"/>
              </a:tblGrid>
              <a:tr h="28803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 </a:t>
                      </a:r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2014 год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2015 год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2016 год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2017</a:t>
                      </a:r>
                      <a:r>
                        <a:rPr lang="ru-RU" sz="1600" baseline="0" dirty="0" smtClean="0"/>
                        <a:t> год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288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Налоговые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</a:rPr>
                        <a:t> и неналоговые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ДОХОДЫ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16 527,3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16 884,7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18 236,8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19 333,7</a:t>
                      </a:r>
                      <a:endParaRPr lang="ru-RU" sz="16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ДЕФИЦИТ</a:t>
                      </a:r>
                      <a:endParaRPr lang="ru-RU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5 401,2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1 688,5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1 191,7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1 054,0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 smtClean="0"/>
                        <a:t>% от налоговых и неналоговых доходов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32,7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10,0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6,5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5,5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5116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Государственный долг Камчатского края</a:t>
                      </a:r>
                      <a:endParaRPr lang="ru-RU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4 799,6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6 326,7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7 360,3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8 231,4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ОСНОВНЫЕ ОБЯЗАТЕЛЬСТВА</a:t>
                      </a:r>
                      <a:endParaRPr lang="ru-RU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4 799,6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6 326,7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7 360,3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8 231,4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кредиты в кредитных организациях</a:t>
                      </a:r>
                      <a:endParaRPr lang="ru-RU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1 000,0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2 662,1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3 808,2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4 823,2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бюджетные кредиты</a:t>
                      </a:r>
                      <a:r>
                        <a:rPr lang="ru-RU" sz="1400" baseline="0" dirty="0" smtClean="0"/>
                        <a:t> (федеральный бюджет)</a:t>
                      </a:r>
                      <a:endParaRPr lang="ru-RU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3 799,6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3 664,6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3 552,1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3 408,1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государственные ценные бумаги</a:t>
                      </a:r>
                      <a:endParaRPr lang="ru-RU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УСЛОВНЫЕ ОБЯЗАТЕЛЬСТВА (гарантии)</a:t>
                      </a:r>
                      <a:endParaRPr lang="ru-RU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РАСХОДЫ</a:t>
                      </a:r>
                      <a:r>
                        <a:rPr lang="ru-RU" sz="1400" baseline="0" dirty="0" smtClean="0"/>
                        <a:t> НА ОБСЛУЖИВАНИЕ ГОСДОЛГА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104,6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207,8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437,4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610,4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740352" y="549682"/>
            <a:ext cx="960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м</a:t>
            </a:r>
            <a:r>
              <a:rPr lang="ru-RU" sz="1400" dirty="0" smtClean="0"/>
              <a:t>лн. руб.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7973458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16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282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1124744"/>
          </a:xfrm>
        </p:spPr>
        <p:txBody>
          <a:bodyPr/>
          <a:lstStyle/>
          <a:p>
            <a:pPr>
              <a:lnSpc>
                <a:spcPts val="3800"/>
              </a:lnSpc>
            </a:pPr>
            <a:r>
              <a:rPr lang="ru-RU" sz="2600" b="1" dirty="0" smtClean="0"/>
              <a:t>Основные направления бюджетной политики Камчатского края на 2015-2017 годы</a:t>
            </a:r>
            <a:endParaRPr lang="ru-RU" sz="1400" dirty="0">
              <a:solidFill>
                <a:srgbClr val="C0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3334969"/>
              </p:ext>
            </p:extLst>
          </p:nvPr>
        </p:nvGraphicFramePr>
        <p:xfrm>
          <a:off x="395536" y="1412776"/>
          <a:ext cx="8229600" cy="488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57606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Обеспечение долгосрочной сбалансированности и устойчивости бюджетной системы Камчатского края.</a:t>
                      </a:r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53577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Развитие программно-целевых методов управления на региональном и муниципальном уровнях, обеспечение</a:t>
                      </a:r>
                      <a:r>
                        <a:rPr lang="ru-RU" sz="18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нацеленности бюджетной системы на достижение</a:t>
                      </a:r>
                      <a:b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запланированных результатов.</a:t>
                      </a:r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339552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ru-RU" sz="18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ассигнованиями в полном объеме и финансирование                                            в первоочередном порядке приоритетных расходных обязательств        Камчатского края и муниципальных образований</a:t>
                      </a:r>
                      <a:b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Камчатском крае.</a:t>
                      </a:r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lvl="0" algn="ctr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ru-RU" sz="18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Ограничение принимаемых расходных обязательств, реализация   процедуры конкурсного отбора принимаемых расходных обязательств.</a:t>
                      </a:r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r>
                        <a:rPr lang="ru-RU" sz="18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Повышение прозрачности и автоматизация бюджетного процесса на региональном и муниципальном уровнях.</a:t>
                      </a:r>
                      <a:endParaRPr lang="ru-RU" sz="18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614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92088"/>
          </a:xfrm>
        </p:spPr>
        <p:txBody>
          <a:bodyPr/>
          <a:lstStyle/>
          <a:p>
            <a:pPr>
              <a:lnSpc>
                <a:spcPts val="3900"/>
              </a:lnSpc>
            </a:pPr>
            <a:r>
              <a:rPr lang="ru-RU" sz="2600" dirty="0" smtClean="0"/>
              <a:t>Отдельные параметры прогноза социально-экономического развития на 2015-2017 годы</a:t>
            </a:r>
            <a:endParaRPr lang="ru-RU" sz="2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212690"/>
              </p:ext>
            </p:extLst>
          </p:nvPr>
        </p:nvGraphicFramePr>
        <p:xfrm>
          <a:off x="467544" y="1412776"/>
          <a:ext cx="8208912" cy="5112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301"/>
                <a:gridCol w="1517233"/>
                <a:gridCol w="1546459"/>
                <a:gridCol w="1466992"/>
                <a:gridCol w="1625927"/>
              </a:tblGrid>
              <a:tr h="371823">
                <a:tc>
                  <a:txBody>
                    <a:bodyPr/>
                    <a:lstStyle/>
                    <a:p>
                      <a:pPr algn="l"/>
                      <a:endParaRPr lang="ru-RU" sz="1400" baseline="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</a:t>
                      </a:r>
                      <a:endParaRPr lang="ru-RU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 год</a:t>
                      </a:r>
                    </a:p>
                  </a:txBody>
                  <a:tcPr/>
                </a:tc>
              </a:tr>
              <a:tr h="960543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/>
                        <a:t>ВАЛОВЫЙ РЕГИОНАЛЬНЫЙ ПРОДУКТ</a:t>
                      </a:r>
                      <a:r>
                        <a:rPr lang="ru-RU" sz="1400" dirty="0" smtClean="0"/>
                        <a:t>, МЛН. РУБ.</a:t>
                      </a:r>
                      <a:endParaRPr lang="ru-RU" sz="1400" baseline="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137 398,4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156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974,6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169 099,5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182</a:t>
                      </a:r>
                      <a:r>
                        <a:rPr lang="ru-RU" b="1" baseline="0" dirty="0" smtClean="0"/>
                        <a:t> 698,3</a:t>
                      </a:r>
                      <a:endParaRPr lang="ru-RU" b="1" dirty="0"/>
                    </a:p>
                  </a:txBody>
                  <a:tcPr anchor="ctr"/>
                </a:tc>
              </a:tr>
              <a:tr h="1177440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/>
                        <a:t>ИНДЕКС  ПОТРЕБИТЕЛЬСКИХ</a:t>
                      </a:r>
                      <a:r>
                        <a:rPr lang="ru-RU" sz="1400" b="1" baseline="0" dirty="0" smtClean="0"/>
                        <a:t> ЦЕН</a:t>
                      </a:r>
                      <a:r>
                        <a:rPr lang="ru-RU" sz="1400" baseline="0" dirty="0" smtClean="0"/>
                        <a:t>, % к предыдущему периоду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105, 6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105,8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105,5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105,2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/>
                </a:tc>
              </a:tr>
              <a:tr h="3718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Доходы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54 778,7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56 542,9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59 307,1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58 390,9</a:t>
                      </a:r>
                      <a:endParaRPr lang="ru-RU" b="1" dirty="0"/>
                    </a:p>
                  </a:txBody>
                  <a:tcPr anchor="ctr"/>
                </a:tc>
              </a:tr>
              <a:tr h="371823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/>
                        <a:t>Расходы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60 179,9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58 231,4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60 498,8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59 444,9</a:t>
                      </a:r>
                      <a:endParaRPr lang="ru-RU" b="1" dirty="0"/>
                    </a:p>
                  </a:txBody>
                  <a:tcPr anchor="ctr"/>
                </a:tc>
              </a:tr>
              <a:tr h="65069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/>
                        <a:t>Дефицит (-)/</a:t>
                      </a:r>
                    </a:p>
                    <a:p>
                      <a:pPr algn="l"/>
                      <a:r>
                        <a:rPr lang="ru-RU" b="1" dirty="0" smtClean="0"/>
                        <a:t>профицит</a:t>
                      </a:r>
                      <a:r>
                        <a:rPr lang="ru-RU" b="1" baseline="0" dirty="0" smtClean="0"/>
                        <a:t> (+)</a:t>
                      </a:r>
                      <a:endParaRPr lang="ru-RU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-5 401,2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-1 688,5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-1 191,7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-1 054,0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20842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Объем</a:t>
                      </a:r>
                      <a:r>
                        <a:rPr lang="ru-RU" b="1" baseline="0" dirty="0" smtClean="0"/>
                        <a:t> безвозмездных поступлений</a:t>
                      </a:r>
                      <a:endParaRPr lang="ru-RU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38 385,9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39 658,2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41 070,2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39 057,2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23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08912" cy="201622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                                                                              </a:t>
            </a:r>
            <a:br>
              <a:rPr lang="ru-RU" sz="2800" b="1" dirty="0" smtClean="0"/>
            </a:br>
            <a:r>
              <a:rPr lang="ru-RU" sz="2800" b="1" dirty="0" smtClean="0"/>
              <a:t>                                            </a:t>
            </a:r>
            <a:br>
              <a:rPr lang="ru-RU" sz="2800" b="1" dirty="0" smtClean="0"/>
            </a:br>
            <a:r>
              <a:rPr lang="ru-RU" sz="2600" b="1" dirty="0" smtClean="0"/>
              <a:t>Структура доходов краевого бюджета в </a:t>
            </a:r>
            <a:br>
              <a:rPr lang="ru-RU" sz="2600" b="1" dirty="0" smtClean="0"/>
            </a:br>
            <a:r>
              <a:rPr lang="ru-RU" sz="2600" b="1" dirty="0" smtClean="0"/>
              <a:t>2014-2017 годах                                 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/>
          </a:p>
        </p:txBody>
      </p:sp>
      <p:graphicFrame>
        <p:nvGraphicFramePr>
          <p:cNvPr id="7" name="Объект 6" title="млн. руб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9157193"/>
              </p:ext>
            </p:extLst>
          </p:nvPr>
        </p:nvGraphicFramePr>
        <p:xfrm>
          <a:off x="467544" y="1671782"/>
          <a:ext cx="8229600" cy="4709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948264" y="167178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/>
              <a:t>млн</a:t>
            </a:r>
            <a:r>
              <a:rPr lang="ru-RU" dirty="0" smtClean="0"/>
              <a:t>. руб.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424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</p:spPr>
        <p:txBody>
          <a:bodyPr/>
          <a:lstStyle/>
          <a:p>
            <a:pPr marL="457200" indent="-457200">
              <a:lnSpc>
                <a:spcPts val="4500"/>
              </a:lnSpc>
              <a:buFont typeface="Arial" pitchFamily="34" charset="0"/>
              <a:buChar char="•"/>
            </a:pP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b="1" dirty="0" smtClean="0"/>
              <a:t>Структура доходов краевого бюджета</a:t>
            </a:r>
            <a:br>
              <a:rPr lang="ru-RU" sz="2600" b="1" dirty="0" smtClean="0"/>
            </a:br>
            <a:r>
              <a:rPr lang="ru-RU" sz="2600" b="1" dirty="0" smtClean="0"/>
              <a:t> на</a:t>
            </a:r>
            <a:r>
              <a:rPr lang="ru-RU" sz="2600" b="1" dirty="0"/>
              <a:t> </a:t>
            </a:r>
            <a:r>
              <a:rPr lang="ru-RU" sz="2600" b="1" dirty="0" smtClean="0"/>
              <a:t>2015 год </a:t>
            </a:r>
            <a:r>
              <a:rPr lang="ru-RU" sz="1400" b="1" dirty="0" smtClean="0"/>
              <a:t>(по долям)</a:t>
            </a:r>
            <a:endParaRPr lang="ru-RU" sz="14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2644291"/>
              </p:ext>
            </p:extLst>
          </p:nvPr>
        </p:nvGraphicFramePr>
        <p:xfrm>
          <a:off x="35496" y="1600200"/>
          <a:ext cx="8856984" cy="4493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438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3800"/>
              </a:lnSpc>
            </a:pPr>
            <a:r>
              <a:rPr lang="ru-RU" sz="2600" dirty="0"/>
              <a:t>Налоговые и неналоговые доходы </a:t>
            </a:r>
            <a:br>
              <a:rPr lang="ru-RU" sz="2600" dirty="0"/>
            </a:br>
            <a:r>
              <a:rPr lang="ru-RU" sz="2600" dirty="0"/>
              <a:t>краевого бюджета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89386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0"/>
            <a:ext cx="12795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7450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sz="2600" b="1" dirty="0" smtClean="0"/>
              <a:t>Налог на доходы физических лиц</a:t>
            </a:r>
            <a:endParaRPr lang="ru-RU" sz="26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275404"/>
              </p:ext>
            </p:extLst>
          </p:nvPr>
        </p:nvGraphicFramePr>
        <p:xfrm>
          <a:off x="0" y="908720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15650" y="5892483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Прогноз НДФЛ в 2015 г. в консолидированный бюджет</a:t>
            </a:r>
            <a:br>
              <a:rPr lang="ru-RU" b="1" dirty="0" smtClean="0"/>
            </a:br>
            <a:r>
              <a:rPr lang="ru-RU" b="1" dirty="0" smtClean="0"/>
              <a:t>15 208,9 млн. руб.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461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52128"/>
          </a:xfrm>
        </p:spPr>
        <p:txBody>
          <a:bodyPr/>
          <a:lstStyle/>
          <a:p>
            <a:pPr algn="l"/>
            <a:r>
              <a:rPr lang="ru-RU" sz="2600" b="1" dirty="0" smtClean="0"/>
              <a:t>Расходы краевого бюджета</a:t>
            </a:r>
            <a:r>
              <a:rPr lang="ru-RU" sz="2600" dirty="0" smtClean="0"/>
              <a:t/>
            </a:r>
            <a:br>
              <a:rPr lang="ru-RU" sz="2600" dirty="0" smtClean="0"/>
            </a:br>
            <a:endParaRPr lang="ru-RU" sz="2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144853"/>
              </p:ext>
            </p:extLst>
          </p:nvPr>
        </p:nvGraphicFramePr>
        <p:xfrm>
          <a:off x="0" y="620688"/>
          <a:ext cx="9036496" cy="623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398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62038"/>
            <a:ext cx="8229600" cy="8906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000" b="1" dirty="0" smtClean="0"/>
              <a:t>Структура расходов краевого бюджета</a:t>
            </a:r>
            <a:br>
              <a:rPr lang="ru-RU" sz="2000" b="1" dirty="0" smtClean="0"/>
            </a:br>
            <a:r>
              <a:rPr lang="ru-RU" sz="2000" b="1" dirty="0" smtClean="0"/>
              <a:t>в 2015-2017 годах</a:t>
            </a:r>
            <a:br>
              <a:rPr lang="ru-RU" sz="2000" b="1" dirty="0" smtClean="0"/>
            </a:br>
            <a:r>
              <a:rPr lang="ru-RU" sz="1400" b="1" dirty="0" smtClean="0"/>
              <a:t>по разделам классификации  расходов бюджета</a:t>
            </a:r>
            <a:endParaRPr lang="ru-RU" sz="1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191641"/>
              </p:ext>
            </p:extLst>
          </p:nvPr>
        </p:nvGraphicFramePr>
        <p:xfrm>
          <a:off x="107504" y="620688"/>
          <a:ext cx="9105396" cy="623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849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2770</TotalTime>
  <Words>738</Words>
  <Application>Microsoft Office PowerPoint</Application>
  <PresentationFormat>Экран (4:3)</PresentationFormat>
  <Paragraphs>248</Paragraphs>
  <Slides>17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Исполнительная</vt:lpstr>
      <vt:lpstr>Министерство финансов Камчатского края</vt:lpstr>
      <vt:lpstr>Основные направления бюджетной политики Камчатского края на 2015-2017 годы</vt:lpstr>
      <vt:lpstr>Отдельные параметры прогноза социально-экономического развития на 2015-2017 годы</vt:lpstr>
      <vt:lpstr>                                                                                                                                                                         Структура доходов краевого бюджета в  2014-2017 годах                                    </vt:lpstr>
      <vt:lpstr>  Структура доходов краевого бюджета  на 2015 год (по долям)</vt:lpstr>
      <vt:lpstr>Налоговые и неналоговые доходы  краевого бюджета</vt:lpstr>
      <vt:lpstr>Налог на доходы физических лиц</vt:lpstr>
      <vt:lpstr>Расходы краевого бюджета </vt:lpstr>
      <vt:lpstr>Структура расходов краевого бюджета в 2015-2017 годах по разделам классификации  расходов бюджета</vt:lpstr>
      <vt:lpstr>Структура расходов краевого бюджета на 2015 год по разделам классификации  расходов бюджетов</vt:lpstr>
      <vt:lpstr>Краевой бюджет по видам расходов в 2015 году </vt:lpstr>
      <vt:lpstr>Расходы на социально-культурную сферу</vt:lpstr>
      <vt:lpstr>Расходы на социально-культурную сферу в 2015 г. </vt:lpstr>
      <vt:lpstr>Инвестиционные мероприятия на 2015 год</vt:lpstr>
      <vt:lpstr>  Структура межбюджетных трансфертов местным бюджетам в 2014-2017 годах  (без учета средств федерального бюджета, инвестиционных мероприятий и мероприятий «бывших» ДКЦП, на этапе законопроектов)</vt:lpstr>
      <vt:lpstr>Презентация PowerPoint</vt:lpstr>
      <vt:lpstr>Государственный долг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финансов Камчатского края</dc:title>
  <dc:creator>Кушнирук Екатерина Валерьевна</dc:creator>
  <cp:lastModifiedBy>Кушнирук Екатерина Валерьевна</cp:lastModifiedBy>
  <cp:revision>234</cp:revision>
  <cp:lastPrinted>2014-10-24T03:14:54Z</cp:lastPrinted>
  <dcterms:created xsi:type="dcterms:W3CDTF">2013-09-30T23:11:49Z</dcterms:created>
  <dcterms:modified xsi:type="dcterms:W3CDTF">2014-10-24T03:16:14Z</dcterms:modified>
</cp:coreProperties>
</file>