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rawings/drawing2.xml" ContentType="application/vnd.openxmlformats-officedocument.drawingml.chartshapes+xml"/>
  <Override PartName="/ppt/charts/chart10.xml" ContentType="application/vnd.openxmlformats-officedocument.drawingml.chart+xml"/>
  <Override PartName="/ppt/drawings/drawing3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drawings/drawing4.xml" ContentType="application/vnd.openxmlformats-officedocument.drawingml.chartshape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7" r:id="rId3"/>
    <p:sldId id="266" r:id="rId4"/>
    <p:sldId id="258" r:id="rId5"/>
    <p:sldId id="259" r:id="rId6"/>
    <p:sldId id="268" r:id="rId7"/>
    <p:sldId id="269" r:id="rId8"/>
    <p:sldId id="273" r:id="rId9"/>
    <p:sldId id="261" r:id="rId10"/>
    <p:sldId id="262" r:id="rId11"/>
    <p:sldId id="287" r:id="rId12"/>
    <p:sldId id="280" r:id="rId13"/>
    <p:sldId id="274" r:id="rId14"/>
    <p:sldId id="275" r:id="rId15"/>
    <p:sldId id="263" r:id="rId16"/>
    <p:sldId id="288" r:id="rId17"/>
    <p:sldId id="271" r:id="rId18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7715" autoAdjust="0"/>
  </p:normalViewPr>
  <p:slideViewPr>
    <p:cSldViewPr>
      <p:cViewPr>
        <p:scale>
          <a:sx n="80" d="100"/>
          <a:sy n="80" d="100"/>
        </p:scale>
        <p:origin x="-594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972" y="-102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487787984835229"/>
          <c:y val="4.6227385824451017E-2"/>
          <c:w val="0.66444310780596871"/>
          <c:h val="0.8502704931643092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
доходы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</c:strCache>
            </c:strRef>
          </c:cat>
          <c:val>
            <c:numRef>
              <c:f>Лист1!$B$2:$B$5</c:f>
              <c:numCache>
                <c:formatCode>\О\с\н\о\в\н\о\й</c:formatCode>
                <c:ptCount val="4"/>
                <c:pt idx="0">
                  <c:v>13302.8</c:v>
                </c:pt>
                <c:pt idx="1">
                  <c:v>16435.3</c:v>
                </c:pt>
                <c:pt idx="2">
                  <c:v>17435.2</c:v>
                </c:pt>
                <c:pt idx="3">
                  <c:v>18944.8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
поступления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layout>
                <c:manualLayout>
                  <c:x val="9.2592592592592587E-3"/>
                  <c:y val="-2.4132967541953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975308641975308E-2"/>
                  <c:y val="-3.9215686274509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259259259259316E-3"/>
                  <c:y val="-3.31825037707390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518518518518517E-2"/>
                  <c:y val="-2.07479721143454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</c:strCache>
            </c:strRef>
          </c:cat>
          <c:val>
            <c:numRef>
              <c:f>Лист1!$C$2:$C$5</c:f>
              <c:numCache>
                <c:formatCode>\О\с\н\о\в\н\о\й</c:formatCode>
                <c:ptCount val="4"/>
                <c:pt idx="0">
                  <c:v>36400.9</c:v>
                </c:pt>
                <c:pt idx="1">
                  <c:v>37722.000000000007</c:v>
                </c:pt>
                <c:pt idx="2">
                  <c:v>35886.199999999997</c:v>
                </c:pt>
                <c:pt idx="3">
                  <c:v>39909.199999999997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2540288"/>
        <c:axId val="22541824"/>
        <c:axId val="0"/>
      </c:bar3DChart>
      <c:catAx>
        <c:axId val="22540288"/>
        <c:scaling>
          <c:orientation val="minMax"/>
        </c:scaling>
        <c:delete val="0"/>
        <c:axPos val="b"/>
        <c:majorTickMark val="out"/>
        <c:minorTickMark val="none"/>
        <c:tickLblPos val="nextTo"/>
        <c:crossAx val="22541824"/>
        <c:crosses val="autoZero"/>
        <c:auto val="1"/>
        <c:lblAlgn val="ctr"/>
        <c:lblOffset val="100"/>
        <c:noMultiLvlLbl val="0"/>
      </c:catAx>
      <c:valAx>
        <c:axId val="22541824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225402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561485369884321"/>
          <c:y val="9.8412132872531213E-2"/>
          <c:w val="0.21438514630115679"/>
          <c:h val="0.77187444329639787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/>
            </a:pPr>
            <a:r>
              <a:rPr lang="ru-RU" sz="1600" b="0" dirty="0" smtClean="0"/>
              <a:t>млн. руб.</a:t>
            </a:r>
            <a:endParaRPr lang="ru-RU" sz="1600" b="0" dirty="0"/>
          </a:p>
        </c:rich>
      </c:tx>
      <c:layout>
        <c:manualLayout>
          <c:xMode val="edge"/>
          <c:yMode val="edge"/>
          <c:x val="0.88286259356469332"/>
          <c:y val="0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53734844873867"/>
          <c:y val="6.6279898439468802E-3"/>
          <c:w val="0.85136172145747246"/>
          <c:h val="0.9933720101560531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69"/>
          <c:dPt>
            <c:idx val="0"/>
            <c:bubble3D val="0"/>
            <c:explosion val="9"/>
          </c:dPt>
          <c:dLbls>
            <c:dLbl>
              <c:idx val="0"/>
              <c:layout>
                <c:manualLayout>
                  <c:x val="-2.7711974655145844E-2"/>
                  <c:y val="-0.1840950598984936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8776137328827261"/>
                  <c:y val="-8.589391151660655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3.0524722163487211E-2"/>
                  <c:y val="1.0681062537766807E-2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2.4770713200325412E-2"/>
                  <c:y val="0.1172195298083410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3.3424825557016962E-4"/>
                  <c:y val="-0.2140012898295853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9967089230228897E-2"/>
                  <c:y val="-0.1864557393351958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0.1462888532098584"/>
                  <c:y val="-4.470912446042580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жилищно-коммунальное хозяйство</c:v>
                </c:pt>
                <c:pt idx="1">
                  <c:v>дошкольное образование</c:v>
                </c:pt>
                <c:pt idx="2">
                  <c:v>здравоохранение</c:v>
                </c:pt>
                <c:pt idx="3">
                  <c:v>дорожное хозяйство</c:v>
                </c:pt>
                <c:pt idx="4">
                  <c:v>социальная политика</c:v>
                </c:pt>
                <c:pt idx="5">
                  <c:v>физическая культура и спорт</c:v>
                </c:pt>
                <c:pt idx="6">
                  <c:v>прочие отрасли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3429.1</c:v>
                </c:pt>
                <c:pt idx="1">
                  <c:v>334.9</c:v>
                </c:pt>
                <c:pt idx="2" formatCode="0.0">
                  <c:v>397</c:v>
                </c:pt>
                <c:pt idx="3">
                  <c:v>1044.5999999999999</c:v>
                </c:pt>
                <c:pt idx="4">
                  <c:v>260.5</c:v>
                </c:pt>
                <c:pt idx="5">
                  <c:v>667.3</c:v>
                </c:pt>
                <c:pt idx="6">
                  <c:v>1115.0999999999995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171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4230799386207593E-2"/>
          <c:y val="0"/>
          <c:w val="0.9345542724655862"/>
          <c:h val="0.6611237289059558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9050"/>
              <a:bevelB w="19050"/>
            </a:sp3d>
          </c:spPr>
          <c:explosion val="25"/>
          <c:dLbls>
            <c:dLbl>
              <c:idx val="0"/>
              <c:layout>
                <c:manualLayout>
                  <c:x val="5.4054054054054002E-2"/>
                  <c:y val="-0.11471699022171962"/>
                </c:manualLayout>
              </c:layout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0810810810810811"/>
                  <c:y val="-4.2264154292212495E-2"/>
                </c:manualLayout>
              </c:layout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024182076813656"/>
                  <c:y val="4.8301890619671405E-2"/>
                </c:manualLayout>
              </c:layout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8.5348506401137988E-3"/>
                  <c:y val="5.6352205722949987E-2"/>
                </c:manualLayout>
              </c:layout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9"/>
              <c:delete val="1"/>
            </c:dLbl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Лист1!$A$2:$A$11</c:f>
              <c:strCach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13</c:v>
                </c:pt>
                <c:pt idx="6">
                  <c:v>15</c:v>
                </c:pt>
                <c:pt idx="7">
                  <c:v>19</c:v>
                </c:pt>
                <c:pt idx="8">
                  <c:v>прочие</c:v>
                </c:pt>
                <c:pt idx="9">
                  <c:v>непрограммные расходы</c:v>
                </c:pt>
              </c:strCache>
            </c:strRef>
          </c:cat>
          <c:val>
            <c:numRef>
              <c:f>Лист1!$B$2:$B$11</c:f>
              <c:numCache>
                <c:formatCode>#,##0.0</c:formatCode>
                <c:ptCount val="10"/>
                <c:pt idx="0">
                  <c:v>7044.6</c:v>
                </c:pt>
                <c:pt idx="1">
                  <c:v>10239.200000000001</c:v>
                </c:pt>
                <c:pt idx="2">
                  <c:v>5496.1</c:v>
                </c:pt>
                <c:pt idx="3">
                  <c:v>2235.4</c:v>
                </c:pt>
                <c:pt idx="4">
                  <c:v>8288</c:v>
                </c:pt>
                <c:pt idx="5">
                  <c:v>4157.8</c:v>
                </c:pt>
                <c:pt idx="6">
                  <c:v>2828.2</c:v>
                </c:pt>
                <c:pt idx="7">
                  <c:v>5033.7</c:v>
                </c:pt>
                <c:pt idx="8">
                  <c:v>6871.2</c:v>
                </c:pt>
                <c:pt idx="9">
                  <c:v>2237.5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spPr>
            <a:ln w="57150">
              <a:noFill/>
            </a:ln>
          </c:spPr>
          <c:explosion val="2"/>
          <c:dPt>
            <c:idx val="1"/>
            <c:bubble3D val="0"/>
            <c:spPr>
              <a:solidFill>
                <a:srgbClr val="FFC000"/>
              </a:solidFill>
              <a:ln w="57150">
                <a:noFill/>
              </a:ln>
            </c:spPr>
          </c:dPt>
          <c:dPt>
            <c:idx val="2"/>
            <c:bubble3D val="0"/>
            <c:spPr>
              <a:solidFill>
                <a:srgbClr val="C00000"/>
              </a:solidFill>
              <a:ln w="57150">
                <a:noFill/>
              </a:ln>
            </c:spPr>
          </c:dPt>
          <c:dLbls>
            <c:dLbl>
              <c:idx val="0"/>
              <c:layout>
                <c:manualLayout>
                  <c:x val="-4.5021420384184954E-2"/>
                  <c:y val="-7.25927066770885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3905049610781309"/>
                  <c:y val="-0.21033313830631484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8807133444070804E-2"/>
                  <c:y val="-1.6727441390079357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и неналоговые доходы</c:v>
                </c:pt>
                <c:pt idx="1">
                  <c:v>Дотация на выравнивание бюджетной обеспеченности</c:v>
                </c:pt>
                <c:pt idx="2">
                  <c:v>Безвозмездные поступления (за искл. дотации на выравнивание)</c:v>
                </c:pt>
              </c:strCache>
            </c:strRef>
          </c:cat>
          <c:val>
            <c:numRef>
              <c:f>Лист1!$B$2:$B$4</c:f>
              <c:numCache>
                <c:formatCode>\О\с\н\о\в\н\о\й</c:formatCode>
                <c:ptCount val="3"/>
                <c:pt idx="0">
                  <c:v>0.30347340063112449</c:v>
                </c:pt>
                <c:pt idx="1">
                  <c:v>0.62475972768214072</c:v>
                </c:pt>
                <c:pt idx="2">
                  <c:v>7.1766871686734748E-2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Налоговые и неналоговые доходы</c:v>
                </c:pt>
                <c:pt idx="1">
                  <c:v>Дотация на выравнивание бюджетной обеспеченности</c:v>
                </c:pt>
                <c:pt idx="2">
                  <c:v>Безвозмездные поступления (за искл. дотации на выравнивание)</c:v>
                </c:pt>
              </c:strCache>
            </c:strRef>
          </c:cat>
          <c:val>
            <c:numRef>
              <c:f>Лист1!$C$2:$C$4</c:f>
              <c:numCache>
                <c:formatCode>\О\с\н\о\в\н\о\й</c:formatCode>
                <c:ptCount val="3"/>
                <c:pt idx="0">
                  <c:v>16435.3</c:v>
                </c:pt>
                <c:pt idx="1">
                  <c:v>33835.300000000003</c:v>
                </c:pt>
                <c:pt idx="2">
                  <c:v>3886.7000000000003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6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/>
            </a:pPr>
            <a:endParaRPr lang="ru-RU"/>
          </a:p>
        </c:txPr>
      </c:legendEntry>
      <c:layout>
        <c:manualLayout>
          <c:xMode val="edge"/>
          <c:yMode val="edge"/>
          <c:x val="0.62060719840575485"/>
          <c:y val="0"/>
          <c:w val="0.37476317196461556"/>
          <c:h val="1"/>
        </c:manualLayout>
      </c:layout>
      <c:overlay val="0"/>
      <c:spPr>
        <a:effectLst>
          <a:glow>
            <a:schemeClr val="accent1">
              <a:alpha val="40000"/>
            </a:schemeClr>
          </a:glow>
          <a:softEdge rad="0"/>
        </a:effectLst>
      </c:sp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/>
            </a:pPr>
            <a:r>
              <a:rPr lang="ru-RU" sz="1600" b="0" dirty="0" smtClean="0"/>
              <a:t>млн. руб.</a:t>
            </a:r>
            <a:endParaRPr lang="ru-RU" sz="1600" b="0" dirty="0"/>
          </a:p>
        </c:rich>
      </c:tx>
      <c:layout>
        <c:manualLayout>
          <c:xMode val="edge"/>
          <c:yMode val="edge"/>
          <c:x val="0.87514654418197724"/>
          <c:y val="8.4180979826834635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2316151453290559E-2"/>
          <c:y val="0.1186461312211346"/>
          <c:w val="0.95533816953436379"/>
          <c:h val="0.76242934376617755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47625">
              <a:solidFill>
                <a:schemeClr val="accent2">
                  <a:lumMod val="75000"/>
                </a:schemeClr>
              </a:solidFill>
            </a:ln>
          </c:spPr>
          <c:marker>
            <c:spPr>
              <a:ln>
                <a:solidFill>
                  <a:schemeClr val="accent2">
                    <a:lumMod val="7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2.7777777777777776E-2"/>
                  <c:y val="6.45387512005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5432098765432098E-3"/>
                  <c:y val="3.08663592698394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5432098765432098E-3"/>
                  <c:y val="3.64784245916283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0061728395061727E-2"/>
                  <c:y val="5.0508587896100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691358024691357E-2"/>
                  <c:y val="4.48965225743118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2012 факт
</c:v>
                </c:pt>
                <c:pt idx="1">
                  <c:v>2013 план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strCache>
            </c:strRef>
          </c:cat>
          <c:val>
            <c:numRef>
              <c:f>Лист1!$B$2:$B$6</c:f>
              <c:numCache>
                <c:formatCode>\О\с\н\о\в\н\о\й</c:formatCode>
                <c:ptCount val="5"/>
                <c:pt idx="0">
                  <c:v>12619.7</c:v>
                </c:pt>
                <c:pt idx="1">
                  <c:v>13302.8</c:v>
                </c:pt>
                <c:pt idx="2">
                  <c:v>16435.3</c:v>
                </c:pt>
                <c:pt idx="3">
                  <c:v>17435.2</c:v>
                </c:pt>
                <c:pt idx="4">
                  <c:v>18944.8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304448"/>
        <c:axId val="23310336"/>
      </c:lineChart>
      <c:catAx>
        <c:axId val="23304448"/>
        <c:scaling>
          <c:orientation val="minMax"/>
        </c:scaling>
        <c:delete val="0"/>
        <c:axPos val="b"/>
        <c:majorTickMark val="out"/>
        <c:minorTickMark val="none"/>
        <c:tickLblPos val="nextTo"/>
        <c:crossAx val="23310336"/>
        <c:crosses val="autoZero"/>
        <c:auto val="1"/>
        <c:lblAlgn val="ctr"/>
        <c:lblOffset val="100"/>
        <c:noMultiLvlLbl val="0"/>
      </c:catAx>
      <c:valAx>
        <c:axId val="23310336"/>
        <c:scaling>
          <c:orientation val="minMax"/>
          <c:max val="19000"/>
          <c:min val="0"/>
        </c:scaling>
        <c:delete val="1"/>
        <c:axPos val="l"/>
        <c:majorGridlines/>
        <c:numFmt formatCode="\О\с\н\о\в\н\о\й" sourceLinked="1"/>
        <c:majorTickMark val="out"/>
        <c:minorTickMark val="none"/>
        <c:tickLblPos val="nextTo"/>
        <c:crossAx val="23304448"/>
        <c:crosses val="autoZero"/>
        <c:crossBetween val="between"/>
        <c:majorUnit val="30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/>
            </a:pPr>
            <a:r>
              <a:rPr lang="ru-RU" sz="1600" b="0" dirty="0" smtClean="0"/>
              <a:t>млн. руб.</a:t>
            </a:r>
            <a:endParaRPr lang="ru-RU" sz="1600" b="0" dirty="0"/>
          </a:p>
        </c:rich>
      </c:tx>
      <c:layout>
        <c:manualLayout>
          <c:xMode val="edge"/>
          <c:yMode val="edge"/>
          <c:x val="0.87710121580693934"/>
          <c:y val="2.394380843056448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47625">
              <a:solidFill>
                <a:srgbClr val="00B050"/>
              </a:solidFill>
            </a:ln>
          </c:spPr>
          <c:dLbls>
            <c:dLbl>
              <c:idx val="0"/>
              <c:layout>
                <c:manualLayout>
                  <c:x val="-4.1408442540200818E-2"/>
                  <c:y val="8.1732083382305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818471128608924E-2"/>
                  <c:y val="8.74886450525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3438976377952756E-2"/>
                  <c:y val="5.49097485900259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9139274380141338E-2"/>
                  <c:y val="9.0335460580443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022309711286089E-3"/>
                  <c:y val="4.371266754674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2012         факт</c:v>
                </c:pt>
                <c:pt idx="1">
                  <c:v>2013           план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strCache>
            </c:strRef>
          </c:cat>
          <c:val>
            <c:numRef>
              <c:f>Лист1!$B$2:$B$6</c:f>
              <c:numCache>
                <c:formatCode>\О\с\н\о\в\н\о\й</c:formatCode>
                <c:ptCount val="5"/>
                <c:pt idx="0">
                  <c:v>6550.9</c:v>
                </c:pt>
                <c:pt idx="1">
                  <c:v>6969</c:v>
                </c:pt>
                <c:pt idx="2">
                  <c:v>9610</c:v>
                </c:pt>
                <c:pt idx="3">
                  <c:v>10535</c:v>
                </c:pt>
                <c:pt idx="4">
                  <c:v>11526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25856"/>
        <c:axId val="8839936"/>
      </c:lineChart>
      <c:catAx>
        <c:axId val="8825856"/>
        <c:scaling>
          <c:orientation val="minMax"/>
        </c:scaling>
        <c:delete val="0"/>
        <c:axPos val="b"/>
        <c:majorTickMark val="out"/>
        <c:minorTickMark val="none"/>
        <c:tickLblPos val="nextTo"/>
        <c:crossAx val="8839936"/>
        <c:crosses val="autoZero"/>
        <c:auto val="1"/>
        <c:lblAlgn val="ctr"/>
        <c:lblOffset val="100"/>
        <c:noMultiLvlLbl val="0"/>
      </c:catAx>
      <c:valAx>
        <c:axId val="8839936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88258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 sz="1600" b="0"/>
            </a:pPr>
            <a:r>
              <a:rPr lang="ru-RU" sz="1600" b="0"/>
              <a:t>млн. руб.</a:t>
            </a:r>
          </a:p>
        </c:rich>
      </c:tx>
      <c:layout>
        <c:manualLayout>
          <c:xMode val="edge"/>
          <c:yMode val="edge"/>
          <c:x val="0.88286256088643211"/>
          <c:y val="1.750622126030178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2377879848352286E-2"/>
          <c:y val="9.4315773553515891E-2"/>
          <c:w val="0.93064681150967243"/>
          <c:h val="0.743219177434753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1.377746418523286E-4"/>
                  <c:y val="-0.323858418498224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310631908651318E-3"/>
                  <c:y val="-0.3526700283711958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0.372148859543817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0864197530864196E-3"/>
                  <c:y val="-0.376950780312124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7184767192948386E-3"/>
                  <c:y val="-0.386036965923782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2012           факт</c:v>
                </c:pt>
                <c:pt idx="1">
                  <c:v>2013             план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strCache>
            </c:strRef>
          </c:cat>
          <c:val>
            <c:numRef>
              <c:f>Лист1!$B$2:$B$6</c:f>
              <c:numCache>
                <c:formatCode>\О\с\н\о\в\н\о\й</c:formatCode>
                <c:ptCount val="5"/>
                <c:pt idx="0">
                  <c:v>46998.6</c:v>
                </c:pt>
                <c:pt idx="1">
                  <c:v>53464.800000000003</c:v>
                </c:pt>
                <c:pt idx="2">
                  <c:v>54432.2</c:v>
                </c:pt>
                <c:pt idx="3">
                  <c:v>53337.8</c:v>
                </c:pt>
                <c:pt idx="4">
                  <c:v>58899.6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3093632"/>
        <c:axId val="23102208"/>
      </c:barChart>
      <c:catAx>
        <c:axId val="23093632"/>
        <c:scaling>
          <c:orientation val="minMax"/>
        </c:scaling>
        <c:delete val="0"/>
        <c:axPos val="b"/>
        <c:majorTickMark val="out"/>
        <c:minorTickMark val="none"/>
        <c:tickLblPos val="nextTo"/>
        <c:crossAx val="23102208"/>
        <c:crosses val="autoZero"/>
        <c:auto val="1"/>
        <c:lblAlgn val="ctr"/>
        <c:lblOffset val="100"/>
        <c:noMultiLvlLbl val="0"/>
      </c:catAx>
      <c:valAx>
        <c:axId val="23102208"/>
        <c:scaling>
          <c:orientation val="minMax"/>
          <c:max val="60000"/>
          <c:min val="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23093632"/>
        <c:crosses val="autoZero"/>
        <c:crossBetween val="between"/>
        <c:majorUnit val="100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0"/>
      <c:depthPercent val="100"/>
      <c:rAngAx val="0"/>
      <c:perspective val="20"/>
    </c:view3D>
    <c:floor>
      <c:thickness val="0"/>
    </c:floor>
    <c:sideWall>
      <c:thickness val="0"/>
      <c:spPr>
        <a:scene3d>
          <a:camera prst="orthographicFront"/>
          <a:lightRig rig="threePt" dir="t"/>
        </a:scene3d>
        <a:sp3d/>
      </c:spPr>
    </c:sideWall>
    <c:backWall>
      <c:thickness val="0"/>
    </c:backWall>
    <c:plotArea>
      <c:layout>
        <c:manualLayout>
          <c:layoutTarget val="inner"/>
          <c:xMode val="edge"/>
          <c:yMode val="edge"/>
          <c:x val="9.8779275392317359E-2"/>
          <c:y val="5.2991256489975172E-2"/>
          <c:w val="0.89226135912551741"/>
          <c:h val="0.558330057344055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2014 год</c:v>
                </c:pt>
              </c:strCache>
            </c:strRef>
          </c:tx>
          <c:invertIfNegative val="0"/>
          <c:cat>
            <c:strRef>
              <c:f>Лист1!$A$2:$A$15</c:f>
              <c:strCache>
                <c:ptCount val="14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долга</c:v>
                </c:pt>
                <c:pt idx="13">
                  <c:v>Межбюджетные трансферты общего характера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3506.4</c:v>
                </c:pt>
                <c:pt idx="1">
                  <c:v>11.5</c:v>
                </c:pt>
                <c:pt idx="2">
                  <c:v>1041.5999999999999</c:v>
                </c:pt>
                <c:pt idx="3">
                  <c:v>9640.7000000000007</c:v>
                </c:pt>
                <c:pt idx="4">
                  <c:v>7782.4</c:v>
                </c:pt>
                <c:pt idx="5">
                  <c:v>82.1</c:v>
                </c:pt>
                <c:pt idx="6">
                  <c:v>10081.4</c:v>
                </c:pt>
                <c:pt idx="7">
                  <c:v>1121.9000000000001</c:v>
                </c:pt>
                <c:pt idx="8">
                  <c:v>6705.2</c:v>
                </c:pt>
                <c:pt idx="9">
                  <c:v>8005.2</c:v>
                </c:pt>
                <c:pt idx="10">
                  <c:v>1354.3</c:v>
                </c:pt>
                <c:pt idx="11">
                  <c:v>45.4</c:v>
                </c:pt>
                <c:pt idx="12">
                  <c:v>35.700000000000003</c:v>
                </c:pt>
                <c:pt idx="13">
                  <c:v>5018.3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 год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Лист1!$A$2:$A$15</c:f>
              <c:strCache>
                <c:ptCount val="14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долга</c:v>
                </c:pt>
                <c:pt idx="13">
                  <c:v>Межбюджетные трансферты общего характера</c:v>
                </c:pt>
              </c:strCache>
            </c:strRef>
          </c:cat>
          <c:val>
            <c:numRef>
              <c:f>Лист1!$C$2:$C$15</c:f>
              <c:numCache>
                <c:formatCode>General</c:formatCode>
                <c:ptCount val="14"/>
                <c:pt idx="0">
                  <c:v>3014.2</c:v>
                </c:pt>
                <c:pt idx="1">
                  <c:v>11.6</c:v>
                </c:pt>
                <c:pt idx="2">
                  <c:v>1041.5</c:v>
                </c:pt>
                <c:pt idx="3">
                  <c:v>8893.2000000000007</c:v>
                </c:pt>
                <c:pt idx="4">
                  <c:v>5837.4</c:v>
                </c:pt>
                <c:pt idx="5">
                  <c:v>83.8</c:v>
                </c:pt>
                <c:pt idx="6">
                  <c:v>10793.8</c:v>
                </c:pt>
                <c:pt idx="7">
                  <c:v>1152.0999999999999</c:v>
                </c:pt>
                <c:pt idx="8">
                  <c:v>6941.1</c:v>
                </c:pt>
                <c:pt idx="9">
                  <c:v>8275.4</c:v>
                </c:pt>
                <c:pt idx="10">
                  <c:v>871.7</c:v>
                </c:pt>
                <c:pt idx="11">
                  <c:v>39.4</c:v>
                </c:pt>
                <c:pt idx="12">
                  <c:v>34.1</c:v>
                </c:pt>
                <c:pt idx="13">
                  <c:v>5014.7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Лист1!$A$2:$A$15</c:f>
              <c:strCache>
                <c:ptCount val="14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долга</c:v>
                </c:pt>
                <c:pt idx="13">
                  <c:v>Межбюджетные трансферты общего характера</c:v>
                </c:pt>
              </c:strCache>
            </c:strRef>
          </c:cat>
          <c:val>
            <c:numRef>
              <c:f>Лист1!$D$2:$D$15</c:f>
              <c:numCache>
                <c:formatCode>General</c:formatCode>
                <c:ptCount val="14"/>
                <c:pt idx="0">
                  <c:v>3195.6</c:v>
                </c:pt>
                <c:pt idx="1">
                  <c:v>11.8</c:v>
                </c:pt>
                <c:pt idx="2">
                  <c:v>1081.0999999999999</c:v>
                </c:pt>
                <c:pt idx="3">
                  <c:v>9217.4</c:v>
                </c:pt>
                <c:pt idx="4">
                  <c:v>4741.8</c:v>
                </c:pt>
                <c:pt idx="5">
                  <c:v>94.4</c:v>
                </c:pt>
                <c:pt idx="6">
                  <c:v>11284.7</c:v>
                </c:pt>
                <c:pt idx="7">
                  <c:v>1312.5</c:v>
                </c:pt>
                <c:pt idx="8">
                  <c:v>6991.4</c:v>
                </c:pt>
                <c:pt idx="9">
                  <c:v>8720.5</c:v>
                </c:pt>
                <c:pt idx="10">
                  <c:v>747.3</c:v>
                </c:pt>
                <c:pt idx="11">
                  <c:v>40.5</c:v>
                </c:pt>
                <c:pt idx="12">
                  <c:v>32.5</c:v>
                </c:pt>
                <c:pt idx="13">
                  <c:v>5192.1000000000004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848896"/>
        <c:axId val="8871296"/>
        <c:axId val="0"/>
      </c:bar3DChart>
      <c:catAx>
        <c:axId val="8848896"/>
        <c:scaling>
          <c:orientation val="minMax"/>
        </c:scaling>
        <c:delete val="0"/>
        <c:axPos val="b"/>
        <c:majorTickMark val="out"/>
        <c:minorTickMark val="none"/>
        <c:tickLblPos val="low"/>
        <c:spPr>
          <a:ln w="3175">
            <a:round/>
          </a:ln>
        </c:spPr>
        <c:txPr>
          <a:bodyPr rot="-5400000" anchor="t" anchorCtr="0"/>
          <a:lstStyle/>
          <a:p>
            <a:pPr>
              <a:defRPr sz="1000" baseline="0"/>
            </a:pPr>
            <a:endParaRPr lang="ru-RU"/>
          </a:p>
        </c:txPr>
        <c:crossAx val="8871296"/>
        <c:crosses val="autoZero"/>
        <c:auto val="0"/>
        <c:lblAlgn val="ctr"/>
        <c:lblOffset val="100"/>
        <c:tickLblSkip val="1"/>
        <c:noMultiLvlLbl val="0"/>
      </c:catAx>
      <c:valAx>
        <c:axId val="8871296"/>
        <c:scaling>
          <c:orientation val="minMax"/>
          <c:max val="12000"/>
          <c:min val="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8848896"/>
        <c:crosses val="autoZero"/>
        <c:crossBetween val="between"/>
        <c:majorUnit val="3000"/>
        <c:minorUnit val="1000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5095395888014003"/>
          <c:y val="2.5098401764883272E-3"/>
          <c:w val="0.1194160034335684"/>
          <c:h val="0.16718163208766854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380285797608633"/>
          <c:y val="7.5944452855141314E-2"/>
          <c:w val="0.50653555458345489"/>
          <c:h val="0.8926346349737334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12700">
                <a:schemeClr val="accent1"/>
              </a:glow>
            </a:effectLst>
          </c:spPr>
          <c:dPt>
            <c:idx val="0"/>
            <c:bubble3D val="0"/>
            <c:spPr>
              <a:effectLst>
                <a:glow rad="12700">
                  <a:schemeClr val="accent1"/>
                </a:glow>
              </a:effectLst>
              <a:scene3d>
                <a:camera prst="orthographicFront"/>
                <a:lightRig rig="threePt" dir="t">
                  <a:rot lat="0" lon="0" rev="0"/>
                </a:lightRig>
              </a:scene3d>
              <a:sp3d>
                <a:bevelT w="0"/>
                <a:bevelB/>
              </a:sp3d>
            </c:spPr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effectLst>
                <a:glow rad="12700">
                  <a:schemeClr val="accent1"/>
                </a:glow>
              </a:effectLst>
            </c:spPr>
          </c:dPt>
          <c:dPt>
            <c:idx val="3"/>
            <c:bubble3D val="0"/>
            <c:spPr>
              <a:solidFill>
                <a:schemeClr val="accent3">
                  <a:lumMod val="50000"/>
                </a:schemeClr>
              </a:solidFill>
              <a:effectLst>
                <a:glow rad="12700">
                  <a:schemeClr val="accent1"/>
                </a:glow>
              </a:effectLst>
            </c:spPr>
          </c:dPt>
          <c:dPt>
            <c:idx val="6"/>
            <c:bubble3D val="0"/>
            <c:spPr>
              <a:solidFill>
                <a:srgbClr val="7030A0"/>
              </a:solidFill>
              <a:effectLst>
                <a:glow rad="12700">
                  <a:schemeClr val="accent1"/>
                </a:glow>
              </a:effectLst>
            </c:spPr>
          </c:dPt>
          <c:dPt>
            <c:idx val="7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effectLst>
                <a:glow rad="12700">
                  <a:schemeClr val="accent1"/>
                </a:glow>
              </a:effectLst>
            </c:spPr>
          </c:dPt>
          <c:dPt>
            <c:idx val="9"/>
            <c:bubble3D val="0"/>
            <c:spPr>
              <a:solidFill>
                <a:schemeClr val="bg2">
                  <a:lumMod val="75000"/>
                </a:schemeClr>
              </a:solidFill>
              <a:effectLst>
                <a:glow rad="12700">
                  <a:schemeClr val="accent1"/>
                </a:glow>
              </a:effectLst>
            </c:spPr>
          </c:dPt>
          <c:dPt>
            <c:idx val="10"/>
            <c:bubble3D val="0"/>
            <c:spPr>
              <a:solidFill>
                <a:schemeClr val="tx2">
                  <a:lumMod val="75000"/>
                </a:schemeClr>
              </a:solidFill>
              <a:effectLst>
                <a:glow rad="12700">
                  <a:schemeClr val="accent1"/>
                </a:glow>
              </a:effectLst>
            </c:spPr>
          </c:dPt>
          <c:dPt>
            <c:idx val="11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effectLst>
                <a:glow rad="12700">
                  <a:schemeClr val="accent1"/>
                </a:glow>
              </a:effectLst>
            </c:spPr>
          </c:dPt>
          <c:dPt>
            <c:idx val="13"/>
            <c:bubble3D val="0"/>
            <c:spPr>
              <a:solidFill>
                <a:srgbClr val="FFFF00"/>
              </a:solidFill>
              <a:effectLst>
                <a:glow rad="12700">
                  <a:schemeClr val="accent1"/>
                </a:glow>
              </a:effectLst>
            </c:spPr>
          </c:dPt>
          <c:dLbls>
            <c:dLbl>
              <c:idx val="0"/>
              <c:layout>
                <c:manualLayout>
                  <c:x val="1.3227696922564159E-2"/>
                  <c:y val="-5.4649639867870706E-2"/>
                </c:manualLayout>
              </c:layout>
              <c:numFmt formatCode="0.0%" sourceLinked="0"/>
              <c:spPr>
                <a:ln w="6350"/>
                <a:effectLst>
                  <a:outerShdw blurRad="50800" dist="50800" dir="5400000" sx="200000" sy="200000" algn="ctr" rotWithShape="0">
                    <a:srgbClr val="000000">
                      <a:alpha val="0"/>
                    </a:srgbClr>
                  </a:outerShdw>
                </a:effectLst>
                <a:scene3d>
                  <a:camera prst="orthographicFront"/>
                  <a:lightRig rig="threePt" dir="t"/>
                </a:scene3d>
              </c:spPr>
              <c:txPr>
                <a:bodyPr rot="0" vert="horz"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6314147965040932"/>
                  <c:y val="-7.20381616440113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9.8472739140095647E-2"/>
                  <c:y val="-0.151528546906368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</c:dLbl>
            <c:dLbl>
              <c:idx val="4"/>
              <c:layout>
                <c:manualLayout>
                  <c:x val="2.6336772765989072E-2"/>
                  <c:y val="-1.11998510337662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</c:dLbl>
            <c:dLbl>
              <c:idx val="5"/>
              <c:layout>
                <c:manualLayout>
                  <c:x val="6.6138484612820694E-2"/>
                  <c:y val="0.166432994143060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</c:dLbl>
            <c:dLbl>
              <c:idx val="7"/>
              <c:layout>
                <c:manualLayout>
                  <c:x val="-6.1729252305299409E-2"/>
                  <c:y val="0.158980770524714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</c:dLbl>
            <c:dLbl>
              <c:idx val="10"/>
              <c:layout>
                <c:manualLayout>
                  <c:x val="-9.1124134355441991E-2"/>
                  <c:y val="-0.126687801511882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</c:dLbl>
            <c:dLbl>
              <c:idx val="11"/>
              <c:layout>
                <c:manualLayout>
                  <c:x val="-2.0576417435099803E-2"/>
                  <c:y val="-0.183821515919201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</c:dLbl>
            <c:dLbl>
              <c:idx val="12"/>
              <c:layout>
                <c:manualLayout>
                  <c:x val="-0.10288208717549902"/>
                  <c:y val="-0.196242084212865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</c:dLbl>
            <c:dLbl>
              <c:idx val="13"/>
              <c:layout>
                <c:manualLayout>
                  <c:x val="-1.1024238047624337E-3"/>
                  <c:y val="-7.69008842522974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</c:dLbl>
            <c:numFmt formatCode="0.0%" sourceLinked="0"/>
            <c:spPr>
              <a:ln w="6350"/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50800" dir="5400000" sx="200000" sy="200000" algn="ctr" rotWithShape="0">
                  <a:srgbClr val="000000">
                    <a:alpha val="0"/>
                  </a:srgbClr>
                </a:outerShdw>
              </a:effectLst>
              <a:scene3d>
                <a:camera prst="orthographicFront"/>
                <a:lightRig rig="threePt" dir="t"/>
              </a:scene3d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Лист1!$A$2:$A$15</c:f>
              <c:strCache>
                <c:ptCount val="14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долга</c:v>
                </c:pt>
                <c:pt idx="13">
                  <c:v>Межбюджетные трансферты общего характера</c:v>
                </c:pt>
              </c:strCache>
            </c:strRef>
          </c:cat>
          <c:val>
            <c:numRef>
              <c:f>Лист1!$B$2:$B$15</c:f>
              <c:numCache>
                <c:formatCode>\О\с\н\о\в\н\о\й</c:formatCode>
                <c:ptCount val="14"/>
                <c:pt idx="0">
                  <c:v>6.4417871072400296E-2</c:v>
                </c:pt>
                <c:pt idx="1">
                  <c:v>2.1127239257717414E-4</c:v>
                </c:pt>
                <c:pt idx="2">
                  <c:v>1.9135767313772572E-2</c:v>
                </c:pt>
                <c:pt idx="3">
                  <c:v>0.17711423957554459</c:v>
                </c:pt>
                <c:pt idx="4">
                  <c:v>0.14297445808631304</c:v>
                </c:pt>
                <c:pt idx="5">
                  <c:v>1.5083011678770431E-3</c:v>
                </c:pt>
                <c:pt idx="6">
                  <c:v>0.18521056508934985</c:v>
                </c:pt>
                <c:pt idx="7">
                  <c:v>2.0610999759333191E-2</c:v>
                </c:pt>
                <c:pt idx="8">
                  <c:v>0.12318466493117113</c:v>
                </c:pt>
                <c:pt idx="9">
                  <c:v>0.1470676310485908</c:v>
                </c:pt>
                <c:pt idx="10">
                  <c:v>2.4880539240631907E-2</c:v>
                </c:pt>
                <c:pt idx="11">
                  <c:v>8.340666628698874E-4</c:v>
                </c:pt>
                <c:pt idx="12">
                  <c:v>6.5586299260914061E-4</c:v>
                </c:pt>
                <c:pt idx="13">
                  <c:v>9.219376066695939E-2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39"/>
      </c:doughnutChart>
    </c:plotArea>
    <c:legend>
      <c:legendPos val="r"/>
      <c:layout>
        <c:manualLayout>
          <c:xMode val="edge"/>
          <c:yMode val="edge"/>
          <c:x val="2.10411198600175E-3"/>
          <c:y val="0"/>
          <c:w val="0.38051084601710922"/>
          <c:h val="0.98575901582140324"/>
        </c:manualLayout>
      </c:layout>
      <c:overlay val="0"/>
      <c:txPr>
        <a:bodyPr/>
        <a:lstStyle/>
        <a:p>
          <a:pPr>
            <a:defRPr sz="11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Всего 54 432,1 млн.</a:t>
            </a:r>
            <a:endParaRPr lang="ru-RU" dirty="0"/>
          </a:p>
        </c:rich>
      </c:tx>
      <c:layout>
        <c:manualLayout>
          <c:xMode val="edge"/>
          <c:yMode val="edge"/>
          <c:x val="0.67954766985935644"/>
          <c:y val="2.628984403512527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5648151793525812"/>
          <c:y val="2.332657396616112E-2"/>
          <c:w val="0.64351851851851849"/>
          <c:h val="0.9242105335779428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c:spPr>
          <c:dPt>
            <c:idx val="1"/>
            <c:bubble3D val="0"/>
            <c:spPr>
              <a:solidFill>
                <a:srgbClr val="C00000"/>
              </a:solidFill>
              <a:ln>
                <a:solidFill>
                  <a:schemeClr val="accent1"/>
                </a:solidFill>
              </a:ln>
            </c:spPr>
          </c:dPt>
          <c:dPt>
            <c:idx val="2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c:spPr>
          </c:dPt>
          <c:dPt>
            <c:idx val="3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c:spPr>
          </c:dPt>
          <c:dPt>
            <c:idx val="4"/>
            <c:bubble3D val="0"/>
            <c:spPr>
              <a:solidFill>
                <a:srgbClr val="FFFF00"/>
              </a:solidFill>
              <a:ln>
                <a:solidFill>
                  <a:schemeClr val="accent1"/>
                </a:solidFill>
                <a:prstDash val="sysDot"/>
              </a:ln>
            </c:spPr>
          </c:dPt>
          <c:dPt>
            <c:idx val="5"/>
            <c:bubble3D val="0"/>
            <c:spPr>
              <a:solidFill>
                <a:srgbClr val="7030A0"/>
              </a:solidFill>
              <a:ln>
                <a:solidFill>
                  <a:schemeClr val="accent1"/>
                </a:solidFill>
              </a:ln>
            </c:spPr>
          </c:dPt>
          <c:dPt>
            <c:idx val="6"/>
            <c:bubble3D val="0"/>
            <c:spPr>
              <a:solidFill>
                <a:schemeClr val="accent3">
                  <a:lumMod val="50000"/>
                </a:schemeClr>
              </a:solidFill>
              <a:ln>
                <a:solidFill>
                  <a:schemeClr val="accent1"/>
                </a:solidFill>
              </a:ln>
            </c:spPr>
          </c:dPt>
          <c:dPt>
            <c:idx val="7"/>
            <c:bubble3D val="0"/>
            <c:spPr>
              <a:solidFill>
                <a:srgbClr val="FFC000"/>
              </a:solidFill>
              <a:ln>
                <a:solidFill>
                  <a:schemeClr val="accent1"/>
                </a:solidFill>
              </a:ln>
            </c:spPr>
          </c:dPt>
          <c:dLbls>
            <c:dLbl>
              <c:idx val="0"/>
              <c:layout>
                <c:manualLayout>
                  <c:x val="-4.9336832895888014E-2"/>
                  <c:y val="-4.25761297592562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576334208223973E-2"/>
                  <c:y val="-6.97908414543343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736111111111111E-3"/>
                  <c:y val="-6.5967701765823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939031058617673E-2"/>
                  <c:y val="0.109792469623069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5.4204943132108489E-2"/>
                  <c:y val="-0.13366847009414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476399825021872E-2"/>
                  <c:y val="-0.129966477743319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8.2376421697287844E-2"/>
                  <c:y val="-7.99023806658502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Расходы на выплаты персоналу</c:v>
                </c:pt>
                <c:pt idx="1">
                  <c:v>Закупка товаров, работ и услуг</c:v>
                </c:pt>
                <c:pt idx="2">
                  <c:v>Социальное обеспечение и иные выплаты населению</c:v>
                </c:pt>
                <c:pt idx="3">
                  <c:v>Капитальные вложения в объекты недвижимого имущества</c:v>
                </c:pt>
                <c:pt idx="4">
                  <c:v>Межбюджетные трансферты</c:v>
                </c:pt>
                <c:pt idx="5">
                  <c:v>Предоставление субсидий бюджетным, автономным учреждениям и иным некоммерческим организациям</c:v>
                </c:pt>
                <c:pt idx="6">
                  <c:v>Обслуживание государственного долга</c:v>
                </c:pt>
                <c:pt idx="7">
                  <c:v>Иные бюджетные ассигнования</c:v>
                </c:pt>
              </c:strCache>
            </c:strRef>
          </c:cat>
          <c:val>
            <c:numRef>
              <c:f>Лист1!$B$2:$B$9</c:f>
              <c:numCache>
                <c:formatCode>\О\с\н\о\в\н\о\й</c:formatCode>
                <c:ptCount val="8"/>
                <c:pt idx="0">
                  <c:v>3528.9</c:v>
                </c:pt>
                <c:pt idx="1">
                  <c:v>3651.4</c:v>
                </c:pt>
                <c:pt idx="2">
                  <c:v>4259.1000000000004</c:v>
                </c:pt>
                <c:pt idx="3">
                  <c:v>3374.7</c:v>
                </c:pt>
                <c:pt idx="4">
                  <c:v>22962.799999999999</c:v>
                </c:pt>
                <c:pt idx="5">
                  <c:v>7568.1</c:v>
                </c:pt>
                <c:pt idx="6">
                  <c:v>35.700000000000003</c:v>
                </c:pt>
                <c:pt idx="7">
                  <c:v>9051.4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6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6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9.003718285214348E-4"/>
          <c:y val="2.4338870179606963E-3"/>
          <c:w val="0.4112428915135608"/>
          <c:h val="0.99756611298203934"/>
        </c:manualLayout>
      </c:layout>
      <c:overlay val="0"/>
      <c:txPr>
        <a:bodyPr/>
        <a:lstStyle/>
        <a:p>
          <a:pPr>
            <a:defRPr sz="16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317488091766305E-2"/>
          <c:y val="7.9567827130852337E-2"/>
          <c:w val="0.54993827160493824"/>
          <c:h val="0.8556062424969987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>
                <a:rot lat="0" lon="0" rev="0"/>
              </a:lightRig>
            </a:scene3d>
            <a:sp3d prstMaterial="metal">
              <a:bevelT/>
              <a:bevelB/>
            </a:sp3d>
          </c:spPr>
          <c:explosion val="27"/>
          <c:dPt>
            <c:idx val="0"/>
            <c:bubble3D val="0"/>
          </c:dPt>
          <c:dPt>
            <c:idx val="1"/>
            <c:bubble3D val="0"/>
            <c:explosion val="19"/>
          </c:dPt>
          <c:dPt>
            <c:idx val="3"/>
            <c:bubble3D val="0"/>
          </c:dPt>
          <c:dPt>
            <c:idx val="4"/>
            <c:bubble3D val="0"/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8580246913580245E-2"/>
                  <c:y val="0.132052821128451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5617283950617287E-2"/>
                  <c:y val="-0.112845138055222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Лист1!$A$2:$A$6</c:f>
              <c:strCache>
                <c:ptCount val="5"/>
                <c:pt idx="0">
                  <c:v>образование</c:v>
                </c:pt>
                <c:pt idx="1">
                  <c:v>здравоохранение</c:v>
                </c:pt>
                <c:pt idx="2">
                  <c:v>социальная политика</c:v>
                </c:pt>
                <c:pt idx="3">
                  <c:v>культура, кинематография</c:v>
                </c:pt>
                <c:pt idx="4">
                  <c:v>физическая культура и спорт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10081.4</c:v>
                </c:pt>
                <c:pt idx="1">
                  <c:v>6705.2</c:v>
                </c:pt>
                <c:pt idx="2">
                  <c:v>8005.2</c:v>
                </c:pt>
                <c:pt idx="3">
                  <c:v>1121.9000000000001</c:v>
                </c:pt>
                <c:pt idx="4">
                  <c:v>1354.3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4685719840575484"/>
          <c:y val="1.4594814303674182E-2"/>
          <c:w val="0.34696996208807235"/>
          <c:h val="0.77412067189080358"/>
        </c:manualLayout>
      </c:layout>
      <c:overlay val="0"/>
      <c:txPr>
        <a:bodyPr/>
        <a:lstStyle/>
        <a:p>
          <a:pPr>
            <a:defRPr b="1" i="0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0.86624</cdr:x>
      <cdr:y>0.01542</cdr:y>
    </cdr:from>
    <cdr:to>
      <cdr:x>0.99749</cdr:x>
      <cdr:y>0.0771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28792" y="72008"/>
          <a:ext cx="108012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0.84874</cdr:x>
      <cdr:y>0</cdr:y>
    </cdr:from>
    <cdr:to>
      <cdr:x>0.95985</cdr:x>
      <cdr:y>0.0771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984776" y="0"/>
          <a:ext cx="91440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r>
            <a:rPr lang="ru-RU" sz="1600" dirty="0" smtClean="0">
              <a:solidFill>
                <a:schemeClr val="tx2"/>
              </a:solidFill>
            </a:rPr>
            <a:t>       </a:t>
          </a:r>
          <a:r>
            <a:rPr lang="ru-RU" sz="16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(по долям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endParaRPr lang="ru-RU" sz="1600" dirty="0">
            <a:solidFill>
              <a:schemeClr val="tx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0.25295</cdr:x>
      <cdr:y>0.27227</cdr:y>
    </cdr:from>
    <cdr:to>
      <cdr:x>0.2792</cdr:x>
      <cdr:y>0.29949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2232249" y="1440160"/>
          <a:ext cx="231656" cy="143981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0.29374</cdr:x>
      <cdr:y>0.05445</cdr:y>
    </cdr:from>
    <cdr:to>
      <cdr:x>0.32874</cdr:x>
      <cdr:y>0.08168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2592289" y="288032"/>
          <a:ext cx="308875" cy="144035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0.21875</cdr:x>
      <cdr:y>0.08516</cdr:y>
    </cdr:from>
    <cdr:to>
      <cdr:x>0.42874</cdr:x>
      <cdr:y>0.26538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00200" y="432048"/>
          <a:ext cx="1728192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20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0.54583</cdr:x>
      <cdr:y>0.73047</cdr:y>
    </cdr:from>
    <cdr:to>
      <cdr:x>1</cdr:x>
      <cdr:y>0.84458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36615" y="4609504"/>
          <a:ext cx="2027435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/>
            <a:t>непрограммные расходы (4,1 %)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0.62648</cdr:x>
      <cdr:y>0.63918</cdr:y>
    </cdr:from>
    <cdr:to>
      <cdr:x>0.77292</cdr:x>
      <cdr:y>0.73047</cdr:y>
    </cdr:to>
    <cdr:cxnSp macro="">
      <cdr:nvCxnSpPr>
        <cdr:cNvPr id="4" name="Прямая соединительная линия 3"/>
        <cdr:cNvCxnSpPr>
          <a:endCxn xmlns:a="http://schemas.openxmlformats.org/drawingml/2006/main" id="2" idx="0"/>
        </cdr:cNvCxnSpPr>
      </cdr:nvCxnSpPr>
      <cdr:spPr>
        <a:xfrm xmlns:a="http://schemas.openxmlformats.org/drawingml/2006/main">
          <a:off x="2796655" y="4033440"/>
          <a:ext cx="653678" cy="576064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6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470D56-12EA-44D5-BDBF-4DF61285B8B3}" type="datetimeFigureOut">
              <a:rPr lang="ru-RU" smtClean="0"/>
              <a:t>12.10.2013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6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A754C-B024-477D-8029-7016401A80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5451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93F4A6-7870-47B5-B0C3-603C829A6961}" type="datetimeFigureOut">
              <a:rPr lang="ru-RU" smtClean="0"/>
              <a:t>12.10.2013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220405-C40C-45C8-9EC5-31C93BD49D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2356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20405-C40C-45C8-9EC5-31C93BD49D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289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20405-C40C-45C8-9EC5-31C93BD49D6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540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20405-C40C-45C8-9EC5-31C93BD49D68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652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20405-C40C-45C8-9EC5-31C93BD49D68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439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20405-C40C-45C8-9EC5-31C93BD49D68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522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20405-C40C-45C8-9EC5-31C93BD49D68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613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4F5BF-B498-4DA9-904F-31B46DA67C2A}" type="datetime1">
              <a:rPr lang="ru-RU" smtClean="0"/>
              <a:t>12.10.2013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EFE3D-3B50-418D-ACA2-A5292DAEE13C}" type="datetime1">
              <a:rPr lang="ru-RU" smtClean="0"/>
              <a:t>12.10.2013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3260-2B65-4EE1-847F-9681385B1D00}" type="datetime1">
              <a:rPr lang="ru-RU" smtClean="0"/>
              <a:t>12.10.2013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79770-8B25-48A9-8D80-1C625658F992}" type="datetime1">
              <a:rPr lang="ru-RU" smtClean="0"/>
              <a:t>12.10.2013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2B202-A276-46E1-ACFB-56DAA25CB9A4}" type="datetime1">
              <a:rPr lang="ru-RU" smtClean="0"/>
              <a:t>12.10.2013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6D73-80E7-4DC9-B5CB-FDBDFCFF70B3}" type="datetime1">
              <a:rPr lang="ru-RU" smtClean="0"/>
              <a:t>12.10.2013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D624C-E105-4FD5-B71E-13D41A312511}" type="datetime1">
              <a:rPr lang="ru-RU" smtClean="0"/>
              <a:t>12.10.2013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3402-E74C-4B55-8718-791863C2DEA3}" type="datetime1">
              <a:rPr lang="ru-RU" smtClean="0"/>
              <a:t>12.10.2013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8E86D-3F55-4F1A-93B3-BC79EA9218EF}" type="datetime1">
              <a:rPr lang="ru-RU" smtClean="0"/>
              <a:t>12.10.2013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DA7C-6F70-4FF2-87D1-4C9DC19E32CF}" type="datetime1">
              <a:rPr lang="ru-RU" smtClean="0"/>
              <a:t>12.10.2013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FE17-B529-4E5F-9993-031915297309}" type="datetime1">
              <a:rPr lang="ru-RU" smtClean="0"/>
              <a:t>12.10.2013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EEA1C52-4493-4B0F-A909-157E4FEC9C8E}" type="datetime1">
              <a:rPr lang="ru-RU" smtClean="0"/>
              <a:t>12.10.2013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548681"/>
            <a:ext cx="7772400" cy="504056"/>
          </a:xfrm>
        </p:spPr>
        <p:txBody>
          <a:bodyPr>
            <a:normAutofit/>
          </a:bodyPr>
          <a:lstStyle/>
          <a:p>
            <a:pPr algn="l"/>
            <a:r>
              <a:rPr lang="ru-RU" sz="1400" dirty="0" smtClean="0"/>
              <a:t>Министерство финансов Камчатского края</a:t>
            </a:r>
            <a:endParaRPr lang="ru-RU" sz="1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420888"/>
            <a:ext cx="8280920" cy="1296144"/>
          </a:xfrm>
        </p:spPr>
        <p:txBody>
          <a:bodyPr>
            <a:normAutofit/>
          </a:bodyPr>
          <a:lstStyle/>
          <a:p>
            <a:r>
              <a:rPr lang="ru-RU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БЮДЖЕТ КАМЧАТСКОГО КРАЯ НА 2014 ГОД </a:t>
            </a:r>
          </a:p>
          <a:p>
            <a:r>
              <a:rPr lang="ru-RU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 НА ПЛАНОВЫЙ ПЕРИОД 2015-2016 ГОДОВ</a:t>
            </a:r>
          </a:p>
          <a:p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35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961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600" b="1" dirty="0" smtClean="0"/>
              <a:t>Структура расходов краевого бюджета на</a:t>
            </a:r>
            <a:br>
              <a:rPr lang="ru-RU" sz="2600" b="1" dirty="0" smtClean="0"/>
            </a:br>
            <a:r>
              <a:rPr lang="ru-RU" sz="2600" b="1" dirty="0" smtClean="0"/>
              <a:t>2014 год </a:t>
            </a:r>
            <a:r>
              <a:rPr lang="ru-RU" sz="1200" b="1" dirty="0" smtClean="0"/>
              <a:t>по разделам классификации </a:t>
            </a:r>
            <a:br>
              <a:rPr lang="ru-RU" sz="1200" b="1" dirty="0" smtClean="0"/>
            </a:br>
            <a:r>
              <a:rPr lang="ru-RU" sz="1200" b="1" dirty="0" smtClean="0"/>
              <a:t>расходов бюджетов</a:t>
            </a:r>
            <a:endParaRPr lang="ru-RU" sz="12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9333107"/>
              </p:ext>
            </p:extLst>
          </p:nvPr>
        </p:nvGraphicFramePr>
        <p:xfrm>
          <a:off x="179512" y="1340768"/>
          <a:ext cx="878497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973458" y="-7239"/>
            <a:ext cx="1239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9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176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4136"/>
          </a:xfrm>
        </p:spPr>
        <p:txBody>
          <a:bodyPr/>
          <a:lstStyle/>
          <a:p>
            <a:r>
              <a:rPr lang="ru-RU" sz="2600" b="1" dirty="0" smtClean="0"/>
              <a:t>Краевой бюджет по видам расходов в 2014 году</a:t>
            </a:r>
            <a:r>
              <a:rPr lang="ru-RU" sz="2600" dirty="0" smtClean="0"/>
              <a:t/>
            </a:r>
            <a:br>
              <a:rPr lang="ru-RU" sz="2600" dirty="0" smtClean="0"/>
            </a:br>
            <a:endParaRPr lang="ru-RU" sz="26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3512610"/>
              </p:ext>
            </p:extLst>
          </p:nvPr>
        </p:nvGraphicFramePr>
        <p:xfrm>
          <a:off x="0" y="620689"/>
          <a:ext cx="9144000" cy="6215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973458" y="-7239"/>
            <a:ext cx="1342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929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ru-RU" sz="2600" b="1" dirty="0"/>
              <a:t>Расходы на социально-культурную сферу</a:t>
            </a:r>
            <a:endParaRPr lang="ru-RU" sz="2600" dirty="0"/>
          </a:p>
        </p:txBody>
      </p:sp>
      <p:sp>
        <p:nvSpPr>
          <p:cNvPr id="7" name="Овал 6"/>
          <p:cNvSpPr/>
          <p:nvPr/>
        </p:nvSpPr>
        <p:spPr>
          <a:xfrm>
            <a:off x="251520" y="2592338"/>
            <a:ext cx="2448272" cy="244827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851491" y="3356992"/>
            <a:ext cx="1285937" cy="132435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22 550,5</a:t>
            </a:r>
          </a:p>
          <a:p>
            <a:pPr algn="ctr"/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48%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102880" y="1547823"/>
            <a:ext cx="2621248" cy="260125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3570932" y="2414708"/>
            <a:ext cx="1433115" cy="14017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endParaRPr lang="ru-RU" sz="1600" dirty="0">
              <a:solidFill>
                <a:schemeClr val="tx1"/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25 105,5</a:t>
            </a:r>
          </a:p>
          <a:p>
            <a:pPr algn="ctr"/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47%</a:t>
            </a:r>
          </a:p>
          <a:p>
            <a:pPr algn="ctr"/>
            <a:endParaRPr lang="ru-RU" sz="1600" dirty="0">
              <a:solidFill>
                <a:schemeClr val="tx1"/>
              </a:solidFill>
            </a:endParaRPr>
          </a:p>
          <a:p>
            <a:pPr algn="ctr"/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980898" y="883964"/>
            <a:ext cx="2767565" cy="268905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026" y="1533867"/>
            <a:ext cx="1652365" cy="1652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99592" y="5093275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2012 год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800269" y="4149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2013 год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569758" y="3660253"/>
            <a:ext cx="1131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2014 год</a:t>
            </a: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691952" y="1232756"/>
            <a:ext cx="207640" cy="21602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012404" y="1193880"/>
            <a:ext cx="19623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ВСЕГО РАСХОДЫ</a:t>
            </a:r>
            <a:endParaRPr lang="ru-RU" sz="1600" dirty="0"/>
          </a:p>
        </p:txBody>
      </p:sp>
      <p:sp>
        <p:nvSpPr>
          <p:cNvPr id="17" name="Овал 16"/>
          <p:cNvSpPr/>
          <p:nvPr/>
        </p:nvSpPr>
        <p:spPr>
          <a:xfrm>
            <a:off x="691952" y="883965"/>
            <a:ext cx="207640" cy="24077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012404" y="824548"/>
            <a:ext cx="4854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Расходы на социально-культурную сферу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774077" y="2884242"/>
            <a:ext cx="1363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46 998,6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3783434" y="1885474"/>
            <a:ext cx="1087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53 464,8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6708745" y="1178491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54 432,2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6708745" y="2001614"/>
            <a:ext cx="117562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27 268,0</a:t>
            </a:r>
          </a:p>
          <a:p>
            <a:pPr algn="ctr"/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50%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973458" y="-7239"/>
            <a:ext cx="1342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11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864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500" b="1" dirty="0" smtClean="0"/>
              <a:t>Расходы на социально-культурную сферу в 2014 г.</a:t>
            </a:r>
            <a:r>
              <a:rPr lang="ru-RU" sz="2600" dirty="0" smtClean="0"/>
              <a:t/>
            </a:r>
            <a:br>
              <a:rPr lang="ru-RU" sz="2600" dirty="0" smtClean="0"/>
            </a:br>
            <a:endParaRPr lang="ru-RU" sz="26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4539176"/>
              </p:ext>
            </p:extLst>
          </p:nvPr>
        </p:nvGraphicFramePr>
        <p:xfrm>
          <a:off x="-180529" y="836712"/>
          <a:ext cx="8825003" cy="5289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973458" y="-7239"/>
            <a:ext cx="1342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12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259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92696"/>
          </a:xfrm>
        </p:spPr>
        <p:txBody>
          <a:bodyPr/>
          <a:lstStyle/>
          <a:p>
            <a:r>
              <a:rPr lang="ru-RU" sz="2600" b="1" dirty="0" smtClean="0"/>
              <a:t>Инвестиционные мероприятия на 2014 год</a:t>
            </a:r>
            <a:endParaRPr lang="ru-RU" sz="26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1049065"/>
              </p:ext>
            </p:extLst>
          </p:nvPr>
        </p:nvGraphicFramePr>
        <p:xfrm>
          <a:off x="0" y="836712"/>
          <a:ext cx="8928992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973458" y="-7239"/>
            <a:ext cx="1342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13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93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853" y="620688"/>
            <a:ext cx="8229600" cy="72008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>Структура межбюджетных трансфертов местным бюджетам в 2013-2016 годах</a:t>
            </a:r>
            <a:br>
              <a:rPr lang="ru-RU" sz="2600" dirty="0" smtClean="0"/>
            </a:br>
            <a:r>
              <a:rPr lang="ru-RU" sz="1400" dirty="0" smtClean="0"/>
              <a:t> (без учета средств федерального бюджета,</a:t>
            </a:r>
            <a:br>
              <a:rPr lang="ru-RU" sz="1400" dirty="0" smtClean="0"/>
            </a:br>
            <a:r>
              <a:rPr lang="ru-RU" sz="1400" dirty="0" smtClean="0"/>
              <a:t>инвестиционных мероприятий и мероприятий «бывших» ДКЦП)</a:t>
            </a:r>
            <a:endParaRPr lang="ru-RU" sz="14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1916510"/>
              </p:ext>
            </p:extLst>
          </p:nvPr>
        </p:nvGraphicFramePr>
        <p:xfrm>
          <a:off x="597146" y="1604674"/>
          <a:ext cx="8085004" cy="46686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368152"/>
                <a:gridCol w="1656184"/>
                <a:gridCol w="1512168"/>
                <a:gridCol w="1604284"/>
              </a:tblGrid>
              <a:tr h="77810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2013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2016 год</a:t>
                      </a:r>
                      <a:endParaRPr lang="ru-RU" dirty="0"/>
                    </a:p>
                  </a:txBody>
                  <a:tcPr/>
                </a:tc>
              </a:tr>
              <a:tr h="778107">
                <a:tc>
                  <a:txBody>
                    <a:bodyPr/>
                    <a:lstStyle/>
                    <a:p>
                      <a:r>
                        <a:rPr lang="ru-RU" dirty="0" smtClean="0"/>
                        <a:t>Дотации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1 843,3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1 949,7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1 949,7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1 949,7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78107">
                <a:tc>
                  <a:txBody>
                    <a:bodyPr/>
                    <a:lstStyle/>
                    <a:p>
                      <a:r>
                        <a:rPr lang="ru-RU" dirty="0" smtClean="0"/>
                        <a:t>Субсидии</a:t>
                      </a:r>
                    </a:p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2 933,3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3 320,5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3 614,4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3 911,4</a:t>
                      </a:r>
                      <a:endParaRPr lang="ru-RU" dirty="0"/>
                    </a:p>
                  </a:txBody>
                  <a:tcPr/>
                </a:tc>
              </a:tr>
              <a:tr h="778107">
                <a:tc>
                  <a:txBody>
                    <a:bodyPr/>
                    <a:lstStyle/>
                    <a:p>
                      <a:r>
                        <a:rPr lang="ru-RU" dirty="0" smtClean="0"/>
                        <a:t>Субвенции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6 820,5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9 262,7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9 838,0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10 254,6</a:t>
                      </a:r>
                      <a:endParaRPr lang="ru-RU" dirty="0"/>
                    </a:p>
                  </a:txBody>
                  <a:tcPr/>
                </a:tc>
              </a:tr>
              <a:tr h="778107">
                <a:tc>
                  <a:txBody>
                    <a:bodyPr/>
                    <a:lstStyle/>
                    <a:p>
                      <a:r>
                        <a:rPr lang="ru-RU" dirty="0" smtClean="0"/>
                        <a:t>Иные МБТ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236,9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0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778107">
                <a:tc>
                  <a:txBody>
                    <a:bodyPr/>
                    <a:lstStyle/>
                    <a:p>
                      <a:r>
                        <a:rPr lang="ru-RU" dirty="0" smtClean="0"/>
                        <a:t>ИТОГО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11 834,0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14 532,9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15 402,1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115,7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13426" y="1242188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/>
              <a:t>м</a:t>
            </a:r>
            <a:r>
              <a:rPr lang="ru-RU" sz="1600" dirty="0" smtClean="0"/>
              <a:t>лн</a:t>
            </a:r>
            <a:r>
              <a:rPr lang="ru-RU" dirty="0" smtClean="0"/>
              <a:t>. </a:t>
            </a:r>
            <a:r>
              <a:rPr lang="ru-RU" sz="1600" dirty="0" smtClean="0"/>
              <a:t>руб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973458" y="-7239"/>
            <a:ext cx="1342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14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4583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251520" y="620688"/>
            <a:ext cx="4464496" cy="612068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здравоохранения</a:t>
            </a: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Развитие образования</a:t>
            </a: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Социальная поддержка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граждан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Обеспечение доступным и комфортным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жильем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5.Энергоэффективность, развитие энергетики и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коммунального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хозяйства</a:t>
            </a:r>
          </a:p>
          <a:p>
            <a:pPr marL="0" indent="0" algn="jus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Содействие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занятости</a:t>
            </a: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7.Профилактика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правонарушений, терроризма, экстремизма, наркомании и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алкоголизма</a:t>
            </a: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8.Защита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населения, территорий от чрезвычайных ситуаций, обеспечение пожарной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безопасности</a:t>
            </a: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Развитие внутреннего и въездного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туризма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Развитие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культуры</a:t>
            </a: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Развитие физической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культуры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12.Охрана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окружающей среды, воспроизводство и использование природных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ресурсов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Развитие экономики, внешнеэкономической деятельности </a:t>
            </a:r>
            <a:endPara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14.Совершенствование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системы государственного управления </a:t>
            </a:r>
            <a:endPara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t">
              <a:buNone/>
            </a:pP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Развитие транспортной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системы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Развитие сельского хозяйства и регулирование рынков сельскохозяйственной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продукции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Развитие </a:t>
            </a:r>
            <a:r>
              <a:rPr lang="ru-RU" sz="1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рыбохозяйственного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комплекса </a:t>
            </a:r>
            <a:endPara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Реализация государственной национальной политики и укрепление гражданского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единства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Управление государственными финансами </a:t>
            </a:r>
            <a:endPara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20. Совершенствование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управлением краевым имуществом Камчатского края на 2014-2018 годы.</a:t>
            </a: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21.Социальное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экономическое развитие территории с особым статусом «Корякский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округ»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000" dirty="0">
              <a:latin typeface="+mn-lt"/>
            </a:endParaRP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506187046"/>
              </p:ext>
            </p:extLst>
          </p:nvPr>
        </p:nvGraphicFramePr>
        <p:xfrm>
          <a:off x="4655665" y="547688"/>
          <a:ext cx="4464050" cy="6310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79512" y="101970"/>
            <a:ext cx="856895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b="1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Перечень государственных программ Камчатского края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73458" y="-7239"/>
            <a:ext cx="1342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15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31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pPr algn="l"/>
            <a:r>
              <a:rPr lang="ru-RU" sz="2600" b="1" dirty="0" smtClean="0"/>
              <a:t>Государственный долг</a:t>
            </a:r>
            <a:endParaRPr lang="ru-RU" sz="26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6295535"/>
              </p:ext>
            </p:extLst>
          </p:nvPr>
        </p:nvGraphicFramePr>
        <p:xfrm>
          <a:off x="467544" y="836712"/>
          <a:ext cx="8229600" cy="5839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592"/>
                <a:gridCol w="1049248"/>
                <a:gridCol w="1645920"/>
                <a:gridCol w="1645920"/>
                <a:gridCol w="1645920"/>
              </a:tblGrid>
              <a:tr h="28803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 </a:t>
                      </a:r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2013 год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2014 год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2015 год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2016</a:t>
                      </a:r>
                      <a:r>
                        <a:rPr lang="ru-RU" sz="1600" baseline="0" dirty="0" smtClean="0"/>
                        <a:t> год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288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Налоговые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</a:rPr>
                        <a:t> и неналоговые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ДОХОДЫ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13 302,8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16 435,3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17 435,2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18 944,8</a:t>
                      </a:r>
                      <a:endParaRPr lang="ru-RU" sz="16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ДЕФИЦИТ</a:t>
                      </a:r>
                      <a:endParaRPr lang="ru-RU" sz="14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3 761,1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274,9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16,3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45,6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 smtClean="0"/>
                        <a:t>% от налоговых и неналоговых доходов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7,6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0,5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0,03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0,08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5116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Государственный долг Камчатского края</a:t>
                      </a:r>
                      <a:endParaRPr lang="ru-RU" sz="14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3 603,0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3 485,0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3 359,2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3 256,2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ОСНОВНЫЕ ОБЯЗАТЕЛЬСТВА</a:t>
                      </a:r>
                      <a:endParaRPr lang="ru-RU" sz="14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76,0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118,1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125,7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103,0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кредиты в кредитных организациях</a:t>
                      </a:r>
                      <a:endParaRPr lang="ru-RU" sz="14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бюджетные кредиты</a:t>
                      </a:r>
                      <a:r>
                        <a:rPr lang="ru-RU" sz="1400" baseline="0" dirty="0" smtClean="0"/>
                        <a:t> (федеральный бюджет)</a:t>
                      </a:r>
                      <a:endParaRPr lang="ru-RU" sz="14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76,0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118,1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125,7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103,0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государственные ценные бумаги</a:t>
                      </a:r>
                      <a:endParaRPr lang="ru-RU" sz="14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УСЛОВНЫЕ ОБЯЗАТЕЛЬСТВА (гарантии)</a:t>
                      </a:r>
                      <a:endParaRPr lang="ru-RU" sz="14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РАСХОДЫ</a:t>
                      </a:r>
                      <a:r>
                        <a:rPr lang="ru-RU" sz="1400" baseline="0" dirty="0" smtClean="0"/>
                        <a:t> НА ОБСЛУЖИВАНИЕ ГОСДОЛГА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37,0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37,0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35,1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33,5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740352" y="549682"/>
            <a:ext cx="9605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м</a:t>
            </a:r>
            <a:r>
              <a:rPr lang="ru-RU" sz="1400" dirty="0" smtClean="0"/>
              <a:t>лн. руб.</a:t>
            </a:r>
            <a:endParaRPr lang="ru-RU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7973458" y="-7239"/>
            <a:ext cx="1342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16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282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856984" cy="1124744"/>
          </a:xfrm>
        </p:spPr>
        <p:txBody>
          <a:bodyPr/>
          <a:lstStyle/>
          <a:p>
            <a:pPr>
              <a:lnSpc>
                <a:spcPts val="3800"/>
              </a:lnSpc>
            </a:pPr>
            <a:r>
              <a:rPr lang="ru-RU" sz="2600" b="1" dirty="0" smtClean="0"/>
              <a:t>Основные направления бюджетной политики Камчатского края на 2014-2016 годы</a:t>
            </a:r>
            <a:endParaRPr lang="ru-RU" sz="1400" dirty="0">
              <a:solidFill>
                <a:srgbClr val="C0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3334969"/>
              </p:ext>
            </p:extLst>
          </p:nvPr>
        </p:nvGraphicFramePr>
        <p:xfrm>
          <a:off x="395536" y="1412776"/>
          <a:ext cx="8229600" cy="4888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576064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Обеспечение долгосрочной сбалансированности и устойчивости бюджетной системы Камчатского края.</a:t>
                      </a:r>
                      <a:endParaRPr lang="ru-RU" sz="1800" b="1" dirty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553577"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Развитие программно-целевых методов управления на региональном и муниципальном уровнях, обеспечение</a:t>
                      </a:r>
                      <a:r>
                        <a:rPr lang="ru-RU" sz="18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нацеленности бюджетной системы на достижение</a:t>
                      </a:r>
                      <a:b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запланированных результатов.</a:t>
                      </a:r>
                      <a:endParaRPr lang="ru-RU" sz="1800" b="1" dirty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339552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ru-RU" sz="18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Обеспечение ассигнованиями в полном объеме и финансирование                                            в первоочередном порядке приоритетных расходных обязательств        Камчатского края и муниципальных образований</a:t>
                      </a:r>
                      <a:b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Камчатском крае.</a:t>
                      </a:r>
                      <a:endParaRPr lang="ru-RU" sz="1800" b="1" dirty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lvl="0" algn="ctr"/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lang="ru-RU" sz="18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Ограничение принимаемых расходных обязательств, реализация   процедуры конкурсного отбора принимаемых расходных обязательств.</a:t>
                      </a:r>
                      <a:endParaRPr lang="ru-RU" sz="1800" b="1" dirty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  <a:r>
                        <a:rPr lang="ru-RU" sz="18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Повышение прозрачности и автоматизация бюджетного процесса на региональном и муниципальном уровнях.</a:t>
                      </a:r>
                      <a:endParaRPr lang="ru-RU" sz="18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973458" y="-7239"/>
            <a:ext cx="1239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614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92088"/>
          </a:xfrm>
        </p:spPr>
        <p:txBody>
          <a:bodyPr/>
          <a:lstStyle/>
          <a:p>
            <a:pPr>
              <a:lnSpc>
                <a:spcPts val="3900"/>
              </a:lnSpc>
            </a:pPr>
            <a:r>
              <a:rPr lang="ru-RU" sz="2600" dirty="0" smtClean="0"/>
              <a:t>Отдельные параметры прогноза социально-экономического развития на 2014-2016 годы</a:t>
            </a:r>
            <a:endParaRPr lang="ru-RU" sz="26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4785310"/>
              </p:ext>
            </p:extLst>
          </p:nvPr>
        </p:nvGraphicFramePr>
        <p:xfrm>
          <a:off x="467544" y="1628800"/>
          <a:ext cx="82296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1450504"/>
                <a:gridCol w="1543796"/>
                <a:gridCol w="1573534"/>
                <a:gridCol w="1573534"/>
              </a:tblGrid>
              <a:tr h="343381">
                <a:tc>
                  <a:txBody>
                    <a:bodyPr/>
                    <a:lstStyle/>
                    <a:p>
                      <a:pPr algn="l"/>
                      <a:endParaRPr lang="ru-RU" sz="1400" baseline="0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2013 год</a:t>
                      </a:r>
                      <a:endParaRPr lang="ru-RU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2016 год</a:t>
                      </a:r>
                      <a:endParaRPr lang="ru-RU" dirty="0"/>
                    </a:p>
                  </a:txBody>
                  <a:tcPr/>
                </a:tc>
              </a:tr>
              <a:tr h="686762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/>
                        <a:t>ВАЛОВЫЙ РЕГИОНАЛЬНЫЙ ПРОДУКТ</a:t>
                      </a:r>
                      <a:r>
                        <a:rPr lang="ru-RU" sz="1400" dirty="0" smtClean="0"/>
                        <a:t>, МЛН. РУБ.</a:t>
                      </a:r>
                      <a:endParaRPr lang="ru-RU" sz="1400" baseline="0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aseline="0" dirty="0" smtClean="0"/>
                    </a:p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127 241,9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137 398,4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148 743,0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162 694,2</a:t>
                      </a:r>
                      <a:endParaRPr lang="ru-RU" dirty="0"/>
                    </a:p>
                  </a:txBody>
                  <a:tcPr/>
                </a:tc>
              </a:tr>
              <a:tr h="1087373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/>
                        <a:t>ИНДЕКС  ПОТРЕБИТЕЛЬСКИХ</a:t>
                      </a:r>
                      <a:r>
                        <a:rPr lang="ru-RU" sz="1400" b="1" baseline="0" dirty="0" smtClean="0"/>
                        <a:t> ЦЕН</a:t>
                      </a:r>
                      <a:r>
                        <a:rPr lang="ru-RU" sz="1400" baseline="0" dirty="0" smtClean="0"/>
                        <a:t>, % к предыдущему периоду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 smtClean="0"/>
                    </a:p>
                    <a:p>
                      <a:pPr algn="ctr"/>
                      <a:r>
                        <a:rPr lang="ru-RU" sz="1800" dirty="0" smtClean="0"/>
                        <a:t>106,2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105, 6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105,4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105,5</a:t>
                      </a:r>
                      <a:endParaRPr lang="ru-RU" dirty="0"/>
                    </a:p>
                  </a:txBody>
                  <a:tcPr/>
                </a:tc>
              </a:tr>
              <a:tr h="3433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Доходы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49 703,7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54 157,3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53 321,5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58 854,0</a:t>
                      </a:r>
                      <a:endParaRPr lang="ru-RU" dirty="0"/>
                    </a:p>
                  </a:txBody>
                  <a:tcPr anchor="ctr"/>
                </a:tc>
              </a:tr>
              <a:tr h="343381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/>
                        <a:t>Расходы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53 464,8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54 432,2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53 337,8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58 899,6</a:t>
                      </a:r>
                      <a:endParaRPr lang="ru-RU" dirty="0"/>
                    </a:p>
                  </a:txBody>
                  <a:tcPr anchor="ctr"/>
                </a:tc>
              </a:tr>
              <a:tr h="600917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/>
                        <a:t>Дефицит (-)/</a:t>
                      </a:r>
                    </a:p>
                    <a:p>
                      <a:pPr algn="l"/>
                      <a:r>
                        <a:rPr lang="ru-RU" b="1" dirty="0" smtClean="0"/>
                        <a:t>профицит</a:t>
                      </a:r>
                      <a:r>
                        <a:rPr lang="ru-RU" b="1" baseline="0" dirty="0" smtClean="0"/>
                        <a:t> (+)</a:t>
                      </a:r>
                      <a:endParaRPr lang="ru-RU" b="1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-3 761,1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-274,9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-16,3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-45,6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85845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Объем</a:t>
                      </a:r>
                      <a:r>
                        <a:rPr lang="ru-RU" b="1" baseline="0" dirty="0" smtClean="0"/>
                        <a:t> безвозмездных поступлений</a:t>
                      </a:r>
                      <a:endParaRPr lang="ru-RU" b="1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36 583,9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37 722,0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35 886,3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39 909,2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973458" y="-7239"/>
            <a:ext cx="1239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23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08912" cy="201622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                                                                              </a:t>
            </a:r>
            <a:br>
              <a:rPr lang="ru-RU" sz="2800" b="1" dirty="0" smtClean="0"/>
            </a:br>
            <a:r>
              <a:rPr lang="ru-RU" sz="2800" b="1" dirty="0" smtClean="0"/>
              <a:t>                                            </a:t>
            </a:r>
            <a:br>
              <a:rPr lang="ru-RU" sz="2800" b="1" dirty="0" smtClean="0"/>
            </a:br>
            <a:r>
              <a:rPr lang="ru-RU" sz="2600" b="1" dirty="0" smtClean="0"/>
              <a:t>Структура доходов краевого бюджета в </a:t>
            </a:r>
            <a:br>
              <a:rPr lang="ru-RU" sz="2600" b="1" dirty="0" smtClean="0"/>
            </a:br>
            <a:r>
              <a:rPr lang="ru-RU" sz="2600" b="1" dirty="0" smtClean="0"/>
              <a:t>2013-2016 годах                                 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/>
          </a:p>
        </p:txBody>
      </p:sp>
      <p:graphicFrame>
        <p:nvGraphicFramePr>
          <p:cNvPr id="7" name="Объект 6" title="млн. руб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2571576"/>
              </p:ext>
            </p:extLst>
          </p:nvPr>
        </p:nvGraphicFramePr>
        <p:xfrm>
          <a:off x="467544" y="1671782"/>
          <a:ext cx="8229600" cy="4709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948264" y="167178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/>
              <a:t>млн</a:t>
            </a:r>
            <a:r>
              <a:rPr lang="ru-RU" dirty="0" smtClean="0"/>
              <a:t>. руб.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973458" y="-7239"/>
            <a:ext cx="1239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424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08112"/>
          </a:xfrm>
        </p:spPr>
        <p:txBody>
          <a:bodyPr/>
          <a:lstStyle/>
          <a:p>
            <a:pPr marL="457200" indent="-457200">
              <a:lnSpc>
                <a:spcPts val="4500"/>
              </a:lnSpc>
              <a:buFont typeface="Arial" pitchFamily="34" charset="0"/>
              <a:buChar char="•"/>
            </a:pP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b="1" dirty="0" smtClean="0"/>
              <a:t>Структура доходов краевого бюджета</a:t>
            </a:r>
            <a:br>
              <a:rPr lang="ru-RU" sz="2600" b="1" dirty="0" smtClean="0"/>
            </a:br>
            <a:r>
              <a:rPr lang="ru-RU" sz="2600" b="1" dirty="0" smtClean="0"/>
              <a:t> на</a:t>
            </a:r>
            <a:r>
              <a:rPr lang="ru-RU" sz="2600" b="1" dirty="0"/>
              <a:t> </a:t>
            </a:r>
            <a:r>
              <a:rPr lang="ru-RU" sz="2600" b="1" dirty="0" smtClean="0"/>
              <a:t>2014 год </a:t>
            </a:r>
            <a:r>
              <a:rPr lang="ru-RU" sz="1400" b="1" dirty="0" smtClean="0"/>
              <a:t>(по долям)</a:t>
            </a:r>
            <a:endParaRPr lang="ru-RU" sz="14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1837277"/>
              </p:ext>
            </p:extLst>
          </p:nvPr>
        </p:nvGraphicFramePr>
        <p:xfrm>
          <a:off x="35496" y="1600200"/>
          <a:ext cx="8856984" cy="4493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973458" y="-7239"/>
            <a:ext cx="1239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438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80120"/>
          </a:xfrm>
        </p:spPr>
        <p:txBody>
          <a:bodyPr/>
          <a:lstStyle/>
          <a:p>
            <a:pPr>
              <a:lnSpc>
                <a:spcPts val="3800"/>
              </a:lnSpc>
            </a:pPr>
            <a:r>
              <a:rPr lang="ru-RU" sz="2600" dirty="0" smtClean="0"/>
              <a:t>Налоговые и неналоговые доходы </a:t>
            </a:r>
            <a:br>
              <a:rPr lang="ru-RU" sz="2600" dirty="0" smtClean="0"/>
            </a:br>
            <a:r>
              <a:rPr lang="ru-RU" sz="2600" dirty="0" smtClean="0"/>
              <a:t>краевого бюджета</a:t>
            </a:r>
            <a:endParaRPr lang="ru-RU" sz="26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4984363"/>
              </p:ext>
            </p:extLst>
          </p:nvPr>
        </p:nvGraphicFramePr>
        <p:xfrm>
          <a:off x="107504" y="1600200"/>
          <a:ext cx="8928992" cy="50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973458" y="-7239"/>
            <a:ext cx="1239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817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ru-RU" sz="2600" b="1" dirty="0" smtClean="0"/>
              <a:t>Налог на доходы физических лиц</a:t>
            </a:r>
            <a:endParaRPr lang="ru-RU" sz="26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3268438"/>
              </p:ext>
            </p:extLst>
          </p:nvPr>
        </p:nvGraphicFramePr>
        <p:xfrm>
          <a:off x="0" y="908720"/>
          <a:ext cx="91440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15650" y="5892483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Прогноз НДФЛ в 2014 г. в консолидированный бюджет</a:t>
            </a:r>
            <a:br>
              <a:rPr lang="ru-RU" b="1" dirty="0" smtClean="0"/>
            </a:br>
            <a:r>
              <a:rPr lang="ru-RU" b="1" dirty="0" smtClean="0"/>
              <a:t>13 910,7 млн. руб.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973458" y="-7239"/>
            <a:ext cx="1239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461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52128"/>
          </a:xfrm>
        </p:spPr>
        <p:txBody>
          <a:bodyPr/>
          <a:lstStyle/>
          <a:p>
            <a:pPr algn="l"/>
            <a:r>
              <a:rPr lang="ru-RU" sz="2600" b="1" dirty="0" smtClean="0"/>
              <a:t>Расходы краевого бюджета</a:t>
            </a:r>
            <a:r>
              <a:rPr lang="ru-RU" sz="2600" dirty="0" smtClean="0"/>
              <a:t/>
            </a:r>
            <a:br>
              <a:rPr lang="ru-RU" sz="2600" dirty="0" smtClean="0"/>
            </a:br>
            <a:endParaRPr lang="ru-RU" sz="26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1882634"/>
              </p:ext>
            </p:extLst>
          </p:nvPr>
        </p:nvGraphicFramePr>
        <p:xfrm>
          <a:off x="0" y="620688"/>
          <a:ext cx="9036496" cy="623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973458" y="-7239"/>
            <a:ext cx="1239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7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398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62038"/>
            <a:ext cx="8229600" cy="8906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000" b="1" dirty="0" smtClean="0"/>
              <a:t>Структура расходов краевого бюджета</a:t>
            </a:r>
            <a:br>
              <a:rPr lang="ru-RU" sz="2000" b="1" dirty="0" smtClean="0"/>
            </a:br>
            <a:r>
              <a:rPr lang="ru-RU" sz="2000" b="1" dirty="0" smtClean="0"/>
              <a:t>в 2014-2016 годах</a:t>
            </a:r>
            <a:br>
              <a:rPr lang="ru-RU" sz="2000" b="1" dirty="0" smtClean="0"/>
            </a:br>
            <a:r>
              <a:rPr lang="ru-RU" sz="1400" b="1" dirty="0" smtClean="0"/>
              <a:t>по разделам классификации  расходов бюджета</a:t>
            </a:r>
            <a:endParaRPr lang="ru-RU" sz="1400" dirty="0"/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2379093"/>
              </p:ext>
            </p:extLst>
          </p:nvPr>
        </p:nvGraphicFramePr>
        <p:xfrm>
          <a:off x="107504" y="620688"/>
          <a:ext cx="9105396" cy="623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973458" y="-7239"/>
            <a:ext cx="1239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8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849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1708</TotalTime>
  <Words>741</Words>
  <Application>Microsoft Office PowerPoint</Application>
  <PresentationFormat>Экран (4:3)</PresentationFormat>
  <Paragraphs>260</Paragraphs>
  <Slides>17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Исполнительная</vt:lpstr>
      <vt:lpstr>Министерство финансов Камчатского края</vt:lpstr>
      <vt:lpstr>Основные направления бюджетной политики Камчатского края на 2014-2016 годы</vt:lpstr>
      <vt:lpstr>Отдельные параметры прогноза социально-экономического развития на 2014-2016 годы</vt:lpstr>
      <vt:lpstr>                                                                                                                                                                         Структура доходов краевого бюджета в  2013-2016 годах                                    </vt:lpstr>
      <vt:lpstr>  Структура доходов краевого бюджета  на 2014 год (по долям)</vt:lpstr>
      <vt:lpstr>Налоговые и неналоговые доходы  краевого бюджета</vt:lpstr>
      <vt:lpstr>Налог на доходы физических лиц</vt:lpstr>
      <vt:lpstr>Расходы краевого бюджета </vt:lpstr>
      <vt:lpstr>Структура расходов краевого бюджета в 2014-2016 годах по разделам классификации  расходов бюджета</vt:lpstr>
      <vt:lpstr>Структура расходов краевого бюджета на 2014 год по разделам классификации  расходов бюджетов</vt:lpstr>
      <vt:lpstr>Краевой бюджет по видам расходов в 2014 году </vt:lpstr>
      <vt:lpstr>Расходы на социально-культурную сферу</vt:lpstr>
      <vt:lpstr>Расходы на социально-культурную сферу в 2014 г. </vt:lpstr>
      <vt:lpstr>Инвестиционные мероприятия на 2014 год</vt:lpstr>
      <vt:lpstr>  Структура межбюджетных трансфертов местным бюджетам в 2013-2016 годах  (без учета средств федерального бюджета, инвестиционных мероприятий и мероприятий «бывших» ДКЦП)</vt:lpstr>
      <vt:lpstr>Презентация PowerPoint</vt:lpstr>
      <vt:lpstr>Государственный долг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финансов Камчатского края</dc:title>
  <dc:creator>Кушнирук Екатерина Валерьевна</dc:creator>
  <cp:lastModifiedBy>Макарова Елена Вадимовна</cp:lastModifiedBy>
  <cp:revision>168</cp:revision>
  <cp:lastPrinted>2013-10-12T05:23:58Z</cp:lastPrinted>
  <dcterms:created xsi:type="dcterms:W3CDTF">2013-09-30T23:11:49Z</dcterms:created>
  <dcterms:modified xsi:type="dcterms:W3CDTF">2013-10-12T05:43:13Z</dcterms:modified>
</cp:coreProperties>
</file>