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5" r:id="rId1"/>
    <p:sldMasterId id="2147483824" r:id="rId2"/>
    <p:sldMasterId id="2147483842" r:id="rId3"/>
  </p:sldMasterIdLst>
  <p:notesMasterIdLst>
    <p:notesMasterId r:id="rId12"/>
  </p:notesMasterIdLst>
  <p:sldIdLst>
    <p:sldId id="274" r:id="rId4"/>
    <p:sldId id="413" r:id="rId5"/>
    <p:sldId id="362" r:id="rId6"/>
    <p:sldId id="414" r:id="rId7"/>
    <p:sldId id="420" r:id="rId8"/>
    <p:sldId id="422" r:id="rId9"/>
    <p:sldId id="423" r:id="rId10"/>
    <p:sldId id="424" r:id="rId11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  <a:srgbClr val="CCCCFF"/>
    <a:srgbClr val="FF66FF"/>
    <a:srgbClr val="FF7C80"/>
    <a:srgbClr val="66FFCC"/>
    <a:srgbClr val="B91D4A"/>
    <a:srgbClr val="69C6FF"/>
    <a:srgbClr val="CCECFF"/>
    <a:srgbClr val="66CCFF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50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hPercent val="100"/>
      <c:rotY val="145"/>
      <c:depthPercent val="9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410389844470158"/>
          <c:y val="0.10426477017118983"/>
          <c:w val="0.46431905127691592"/>
          <c:h val="0.818191925624622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effectLst>
              <a:glow rad="12700">
                <a:schemeClr val="accent1"/>
              </a:glow>
            </a:effectLst>
            <a:scene3d>
              <a:camera prst="orthographicFront"/>
              <a:lightRig rig="threePt" dir="t"/>
            </a:scene3d>
            <a:sp3d prstMaterial="metal">
              <a:bevelT w="635000" h="762000" prst="coolSlant"/>
              <a:bevelB w="508000" h="762000"/>
            </a:sp3d>
          </c:spPr>
          <c:explosion val="23"/>
          <c:dPt>
            <c:idx val="1"/>
            <c:bubble3D val="0"/>
            <c:explosion val="30"/>
            <c:spPr>
              <a:solidFill>
                <a:srgbClr val="B91D4A"/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14-0919-4613-90E1-B51F1328209D}"/>
              </c:ext>
            </c:extLst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  <a:alpha val="85000"/>
                </a:schemeClr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03-0919-4613-90E1-B51F1328209D}"/>
              </c:ext>
            </c:extLst>
          </c:dPt>
          <c:dPt>
            <c:idx val="3"/>
            <c:bubble3D val="0"/>
            <c:spPr>
              <a:solidFill>
                <a:srgbClr val="FFC000">
                  <a:alpha val="86000"/>
                </a:srgbClr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05-0919-4613-90E1-B51F1328209D}"/>
              </c:ext>
            </c:extLst>
          </c:dPt>
          <c:dPt>
            <c:idx val="4"/>
            <c:bubble3D val="0"/>
            <c:spPr>
              <a:solidFill>
                <a:schemeClr val="accent5">
                  <a:lumMod val="75000"/>
                  <a:alpha val="79000"/>
                </a:schemeClr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15-0919-4613-90E1-B51F1328209D}"/>
              </c:ext>
            </c:extLst>
          </c:dPt>
          <c:dPt>
            <c:idx val="6"/>
            <c:bubble3D val="0"/>
            <c:spPr>
              <a:solidFill>
                <a:srgbClr val="7030A0">
                  <a:alpha val="78000"/>
                </a:srgbClr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07-0919-4613-90E1-B51F1328209D}"/>
              </c:ext>
            </c:extLst>
          </c:dPt>
          <c:dPt>
            <c:idx val="7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09-0919-4613-90E1-B51F1328209D}"/>
              </c:ext>
            </c:extLst>
          </c:dPt>
          <c:dPt>
            <c:idx val="8"/>
            <c:bubble3D val="0"/>
            <c:explosion val="30"/>
            <c:spPr>
              <a:solidFill>
                <a:srgbClr val="C00000"/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01-76F9-42DF-8BC7-735374D908A7}"/>
              </c:ext>
            </c:extLst>
          </c:dPt>
          <c:dPt>
            <c:idx val="9"/>
            <c:bubble3D val="0"/>
            <c:spPr>
              <a:solidFill>
                <a:schemeClr val="accent1">
                  <a:lumMod val="40000"/>
                  <a:lumOff val="60000"/>
                  <a:alpha val="78000"/>
                </a:schemeClr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0B-0919-4613-90E1-B51F1328209D}"/>
              </c:ext>
            </c:extLst>
          </c:dPt>
          <c:dPt>
            <c:idx val="10"/>
            <c:bubble3D val="0"/>
            <c:spPr>
              <a:solidFill>
                <a:schemeClr val="tx2">
                  <a:lumMod val="75000"/>
                </a:schemeClr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0D-0919-4613-90E1-B51F1328209D}"/>
              </c:ext>
            </c:extLst>
          </c:dPt>
          <c:dPt>
            <c:idx val="11"/>
            <c:bubble3D val="0"/>
            <c:spPr>
              <a:solidFill>
                <a:schemeClr val="accent3">
                  <a:lumMod val="60000"/>
                  <a:lumOff val="40000"/>
                  <a:alpha val="86000"/>
                </a:schemeClr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0F-0919-4613-90E1-B51F1328209D}"/>
              </c:ext>
            </c:extLst>
          </c:dPt>
          <c:dPt>
            <c:idx val="12"/>
            <c:bubble3D val="0"/>
            <c:spPr>
              <a:effectLst>
                <a:glow rad="12700">
                  <a:schemeClr val="accent1">
                    <a:lumMod val="40000"/>
                    <a:lumOff val="60000"/>
                  </a:schemeClr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11-0919-4613-90E1-B51F1328209D}"/>
              </c:ext>
            </c:extLst>
          </c:dPt>
          <c:dPt>
            <c:idx val="13"/>
            <c:bubble3D val="0"/>
            <c:spPr>
              <a:solidFill>
                <a:srgbClr val="FFFF00">
                  <a:alpha val="86000"/>
                </a:srgbClr>
              </a:solidFill>
              <a:effectLst>
                <a:glow rad="12700">
                  <a:schemeClr val="accent1"/>
                </a:glow>
              </a:effectLst>
              <a:scene3d>
                <a:camera prst="orthographicFront"/>
                <a:lightRig rig="threePt" dir="t"/>
              </a:scene3d>
              <a:sp3d prstMaterial="metal">
                <a:bevelT w="635000" h="762000" prst="coolSlant"/>
                <a:bevelB w="508000" h="762000"/>
              </a:sp3d>
            </c:spPr>
            <c:extLst>
              <c:ext xmlns:c16="http://schemas.microsoft.com/office/drawing/2014/chart" uri="{C3380CC4-5D6E-409C-BE32-E72D297353CC}">
                <c16:uniqueId val="{00000017-6DF5-492A-838C-94E7A19133F7}"/>
              </c:ext>
            </c:extLst>
          </c:dPt>
          <c:dLbls>
            <c:dLbl>
              <c:idx val="0"/>
              <c:tx>
                <c:rich>
                  <a:bodyPr rot="0" vert="horz" anchorCtr="0"/>
                  <a:lstStyle/>
                  <a:p>
                    <a:pPr algn="ctr" rtl="0">
                      <a:defRPr sz="18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00C8343-4165-406C-B33E-6C611107776F}" type="CATEGORYNAME">
                      <a:rPr lang="ru-RU" sz="12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sz="1800" b="0" i="0" u="none" strike="noStrike" kern="1200" baseline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sz="1200" b="0" i="0" u="none" strike="noStrike" kern="1200" baseline="0" dirty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rPr>
                      <a:t> </a:t>
                    </a:r>
                    <a:fld id="{D5149EF4-B4ED-47A8-B365-9FAE487BA1BC}" type="VALUE">
                      <a:rPr lang="ru-RU" sz="1200" b="0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sz="1800" b="0" i="0" u="none" strike="noStrike" kern="1200" baseline="0">
                          <a:solidFill>
                            <a:prstClr val="black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 sz="1200" b="0" i="0" u="none" strike="noStrike" kern="1200" baseline="0" dirty="0">
                      <a:solidFill>
                        <a:prstClr val="black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numFmt formatCode="0.0%" sourceLinked="0"/>
              <c:spPr>
                <a:ln w="6350"/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50800" dir="5400000" sx="200000" sy="200000" algn="ctr" rotWithShape="0">
                    <a:srgbClr val="000000">
                      <a:alpha val="0"/>
                    </a:srgbClr>
                  </a:outerShdw>
                </a:effectLst>
                <a:scene3d>
                  <a:camera prst="orthographicFront"/>
                  <a:lightRig rig="threePt" dir="t"/>
                </a:scene3d>
              </c:spPr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919-4613-90E1-B51F1328209D}"/>
                </c:ext>
              </c:extLst>
            </c:dLbl>
            <c:dLbl>
              <c:idx val="1"/>
              <c:layout>
                <c:manualLayout>
                  <c:x val="8.4844222232133143E-2"/>
                  <c:y val="5.3200619744387584E-2"/>
                </c:manualLayout>
              </c:layout>
              <c:tx>
                <c:rich>
                  <a:bodyPr/>
                  <a:lstStyle/>
                  <a:p>
                    <a:fld id="{35C4E1BF-61B8-4AC6-8905-AE4E2A0762E7}" type="CATEGORYNAME">
                      <a:rPr lang="ru-RU" sz="1200" smtClean="0"/>
                      <a:pPr/>
                      <a:t>[ИМЯ КАТЕГОРИИ]</a:t>
                    </a:fld>
                    <a:endParaRPr lang="ru-RU" sz="1200" dirty="0"/>
                  </a:p>
                  <a:p>
                    <a:r>
                      <a:rPr lang="ru-RU" sz="1200" baseline="0" dirty="0"/>
                      <a:t> </a:t>
                    </a:r>
                    <a:fld id="{366C7E12-785A-429F-8324-FBC10B853D9E}" type="VALUE">
                      <a:rPr lang="ru-RU" sz="1200" baseline="0"/>
                      <a:pPr/>
                      <a:t>[ЗНАЧЕНИЕ]</a:t>
                    </a:fld>
                    <a:endParaRPr lang="ru-RU" sz="1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981893248523551"/>
                      <c:h val="8.08063408457990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4-0919-4613-90E1-B51F1328209D}"/>
                </c:ext>
              </c:extLst>
            </c:dLbl>
            <c:dLbl>
              <c:idx val="2"/>
              <c:layout>
                <c:manualLayout>
                  <c:x val="-0.24940943498650914"/>
                  <c:y val="5.194358389844482E-2"/>
                </c:manualLayout>
              </c:layout>
              <c:tx>
                <c:rich>
                  <a:bodyPr/>
                  <a:lstStyle/>
                  <a:p>
                    <a:fld id="{46E523E1-F670-458A-B384-278A73065406}" type="CATEGORYNAME">
                      <a:rPr lang="ru-RU" sz="1200" smtClean="0"/>
                      <a:pPr/>
                      <a:t>[ИМЯ КАТЕГОРИИ]</a:t>
                    </a:fld>
                    <a:endParaRPr lang="ru-RU" sz="1200" dirty="0"/>
                  </a:p>
                  <a:p>
                    <a:r>
                      <a:rPr lang="ru-RU" baseline="0" dirty="0"/>
                      <a:t> </a:t>
                    </a:r>
                    <a:fld id="{725C8603-CEE5-4708-B39B-9AFAA3CB3941}" type="VALUE">
                      <a:rPr lang="ru-RU" sz="1200" baseline="0"/>
                      <a:pPr/>
                      <a:t>[ЗНАЧЕНИЕ]</a:t>
                    </a:fld>
                    <a:endParaRPr lang="ru-RU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377699555941647"/>
                      <c:h val="0.1403005540941400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919-4613-90E1-B51F1328209D}"/>
                </c:ext>
              </c:extLst>
            </c:dLbl>
            <c:dLbl>
              <c:idx val="3"/>
              <c:layout>
                <c:manualLayout>
                  <c:x val="-0.12679213616619867"/>
                  <c:y val="-3.1070983951993723E-2"/>
                </c:manualLayout>
              </c:layout>
              <c:tx>
                <c:rich>
                  <a:bodyPr/>
                  <a:lstStyle/>
                  <a:p>
                    <a:fld id="{E2D097EF-4772-4EDC-8513-08A82945E362}" type="CATEGORYNAME">
                      <a:rPr lang="ru-RU" sz="1200"/>
                      <a:pPr/>
                      <a:t>[ИМЯ КАТЕГОРИИ]</a:t>
                    </a:fld>
                    <a:r>
                      <a:rPr lang="ru-RU" sz="1200" baseline="0" dirty="0"/>
                      <a:t> </a:t>
                    </a:r>
                    <a:fld id="{9F8D8E1C-35F1-4A4D-B87B-D4C5168712B6}" type="VALUE">
                      <a:rPr lang="ru-RU" sz="1200" baseline="0"/>
                      <a:pPr/>
                      <a:t>[ЗНАЧЕНИЕ]</a:t>
                    </a:fld>
                    <a:endParaRPr lang="ru-RU" sz="1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919-4613-90E1-B51F1328209D}"/>
                </c:ext>
              </c:extLst>
            </c:dLbl>
            <c:dLbl>
              <c:idx val="4"/>
              <c:layout>
                <c:manualLayout>
                  <c:x val="-3.107609749800621E-2"/>
                  <c:y val="2.7368986913818168E-2"/>
                </c:manualLayout>
              </c:layout>
              <c:tx>
                <c:rich>
                  <a:bodyPr/>
                  <a:lstStyle/>
                  <a:p>
                    <a:fld id="{F748131D-F82E-49D6-8334-28CF4228890E}" type="CATEGORYNAME">
                      <a:rPr lang="ru-RU" sz="1200"/>
                      <a:pPr/>
                      <a:t>[ИМЯ КАТЕГОРИИ]</a:t>
                    </a:fld>
                    <a:r>
                      <a:rPr lang="ru-RU" sz="1200" baseline="0" dirty="0"/>
                      <a:t> </a:t>
                    </a:r>
                  </a:p>
                  <a:p>
                    <a:fld id="{D66A9C95-3606-4695-BE00-72AFDB0EBFC0}" type="VALUE">
                      <a:rPr lang="ru-RU" sz="1200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888375802397864"/>
                      <c:h val="0.1127446568413154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5-0919-4613-90E1-B51F1328209D}"/>
                </c:ext>
              </c:extLst>
            </c:dLbl>
            <c:dLbl>
              <c:idx val="5"/>
              <c:layout>
                <c:manualLayout>
                  <c:x val="-2.1108215111834531E-2"/>
                  <c:y val="-4.5345942012981894E-2"/>
                </c:manualLayout>
              </c:layout>
              <c:tx>
                <c:rich>
                  <a:bodyPr/>
                  <a:lstStyle/>
                  <a:p>
                    <a:fld id="{E686AF5C-941D-477A-BE43-642B2BDC7436}" type="CATEGORYNAME">
                      <a:rPr lang="ru-RU" sz="1200" smtClean="0"/>
                      <a:pPr/>
                      <a:t>[ИМЯ КАТЕГОРИИ]</a:t>
                    </a:fld>
                    <a:endParaRPr lang="ru-RU" sz="1200" dirty="0"/>
                  </a:p>
                  <a:p>
                    <a:r>
                      <a:rPr lang="ru-RU" sz="1200" baseline="0" dirty="0"/>
                      <a:t> </a:t>
                    </a:r>
                    <a:fld id="{65379F32-5159-4D8C-8F78-07AC71D7D1B5}" type="VALUE">
                      <a:rPr lang="ru-RU" sz="1200" baseline="0"/>
                      <a:pPr/>
                      <a:t>[ЗНАЧЕНИЕ]</a:t>
                    </a:fld>
                    <a:endParaRPr lang="ru-RU" sz="1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252387121818396"/>
                      <c:h val="0.1142335106696779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6-0919-4613-90E1-B51F1328209D}"/>
                </c:ext>
              </c:extLst>
            </c:dLbl>
            <c:dLbl>
              <c:idx val="6"/>
              <c:layout>
                <c:manualLayout>
                  <c:x val="-3.7818321767649751E-2"/>
                  <c:y val="-3.6736343160197193E-2"/>
                </c:manualLayout>
              </c:layout>
              <c:tx>
                <c:rich>
                  <a:bodyPr/>
                  <a:lstStyle/>
                  <a:p>
                    <a:fld id="{B7BAEBEF-BC50-4A13-BC31-216D120DA12C}" type="CATEGORYNAME">
                      <a:rPr lang="ru-RU" sz="1200"/>
                      <a:pPr/>
                      <a:t>[ИМЯ КАТЕГОРИИ]</a:t>
                    </a:fld>
                    <a:r>
                      <a:rPr lang="ru-RU" sz="1200" baseline="0" dirty="0"/>
                      <a:t> </a:t>
                    </a:r>
                  </a:p>
                  <a:p>
                    <a:fld id="{1EC4CCA4-4755-4B21-9384-8F5DD3ED3355}" type="VALUE">
                      <a:rPr lang="ru-RU" sz="1200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919-4613-90E1-B51F1328209D}"/>
                </c:ext>
              </c:extLst>
            </c:dLbl>
            <c:dLbl>
              <c:idx val="7"/>
              <c:layout>
                <c:manualLayout>
                  <c:x val="-0.18730664033951244"/>
                  <c:y val="-0.1017178922640108"/>
                </c:manualLayout>
              </c:layout>
              <c:tx>
                <c:rich>
                  <a:bodyPr/>
                  <a:lstStyle/>
                  <a:p>
                    <a:fld id="{05272581-FA62-4525-BC8B-E098B450E0E1}" type="CATEGORYNAME">
                      <a:rPr lang="ru-RU" sz="1200" smtClean="0"/>
                      <a:pPr/>
                      <a:t>[ИМЯ КАТЕГОРИИ]</a:t>
                    </a:fld>
                    <a:endParaRPr lang="ru-RU" sz="1200" dirty="0"/>
                  </a:p>
                  <a:p>
                    <a:r>
                      <a:rPr lang="ru-RU" sz="1200" baseline="0" dirty="0"/>
                      <a:t> </a:t>
                    </a:r>
                    <a:fld id="{9EF9DB8D-964B-4D08-A8AA-05EEEF1545F7}" type="VALUE">
                      <a:rPr lang="ru-RU" sz="1200" baseline="0"/>
                      <a:pPr/>
                      <a:t>[ЗНАЧЕНИЕ]</a:t>
                    </a:fld>
                    <a:endParaRPr lang="ru-RU" sz="1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777286790632919"/>
                      <c:h val="8.496072330235870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0919-4613-90E1-B51F1328209D}"/>
                </c:ext>
              </c:extLst>
            </c:dLbl>
            <c:dLbl>
              <c:idx val="8"/>
              <c:layout>
                <c:manualLayout>
                  <c:x val="7.659528731750842E-2"/>
                  <c:y val="-4.5098524533376504E-2"/>
                </c:manualLayout>
              </c:layout>
              <c:tx>
                <c:rich>
                  <a:bodyPr/>
                  <a:lstStyle/>
                  <a:p>
                    <a:fld id="{C20DFDDC-399A-467F-AE64-610DEB047C7B}" type="CATEGORYNAME">
                      <a:rPr lang="ru-RU" sz="1200"/>
                      <a:pPr/>
                      <a:t>[ИМЯ КАТЕГОРИИ]</a:t>
                    </a:fld>
                    <a:r>
                      <a:rPr lang="ru-RU" sz="1200" baseline="0" dirty="0"/>
                      <a:t> </a:t>
                    </a:r>
                  </a:p>
                  <a:p>
                    <a:fld id="{2B761A06-FF0F-411B-82E0-EC09446C2FD9}" type="VALUE">
                      <a:rPr lang="ru-RU" sz="1200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073108730722206"/>
                      <c:h val="8.496072330235870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6F9-42DF-8BC7-735374D908A7}"/>
                </c:ext>
              </c:extLst>
            </c:dLbl>
            <c:dLbl>
              <c:idx val="9"/>
              <c:layout>
                <c:manualLayout>
                  <c:x val="-1.7242568548524486E-3"/>
                  <c:y val="-5.1995393137582648E-2"/>
                </c:manualLayout>
              </c:layout>
              <c:tx>
                <c:rich>
                  <a:bodyPr/>
                  <a:lstStyle/>
                  <a:p>
                    <a:fld id="{D2E8FF75-BDD8-4581-9E9E-47AB1943F86D}" type="CATEGORYNAME">
                      <a:rPr lang="ru-RU" sz="1200"/>
                      <a:pPr/>
                      <a:t>[ИМЯ КАТЕГОРИИ]</a:t>
                    </a:fld>
                    <a:r>
                      <a:rPr lang="ru-RU" sz="1200" baseline="0" dirty="0"/>
                      <a:t> </a:t>
                    </a:r>
                  </a:p>
                  <a:p>
                    <a:fld id="{F1AC9F71-7446-4553-945C-AAC2610F448D}" type="VALUE">
                      <a:rPr lang="ru-RU" sz="1200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070935342121783"/>
                      <c:h val="8.788655720569388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0919-4613-90E1-B51F1328209D}"/>
                </c:ext>
              </c:extLst>
            </c:dLbl>
            <c:dLbl>
              <c:idx val="10"/>
              <c:layout>
                <c:manualLayout>
                  <c:x val="3.9199915640824562E-2"/>
                  <c:y val="-0.12133166005878268"/>
                </c:manualLayout>
              </c:layout>
              <c:tx>
                <c:rich>
                  <a:bodyPr/>
                  <a:lstStyle/>
                  <a:p>
                    <a:fld id="{C4F95007-B50C-4E9A-A4B1-922A1EA7EA3E}" type="CATEGORYNAME">
                      <a:rPr lang="ru-RU" sz="1200"/>
                      <a:pPr/>
                      <a:t>[ИМЯ КАТЕГОРИИ]</a:t>
                    </a:fld>
                    <a:r>
                      <a:rPr lang="ru-RU" sz="1200" baseline="0" dirty="0"/>
                      <a:t> </a:t>
                    </a:r>
                  </a:p>
                  <a:p>
                    <a:fld id="{E5A9074F-E147-4207-BA60-2A5854083990}" type="VALUE">
                      <a:rPr lang="ru-RU" sz="1200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069052102950402"/>
                      <c:h val="8.788655720569388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0919-4613-90E1-B51F1328209D}"/>
                </c:ext>
              </c:extLst>
            </c:dLbl>
            <c:dLbl>
              <c:idx val="11"/>
              <c:layout>
                <c:manualLayout>
                  <c:x val="5.2770607032411994E-2"/>
                  <c:y val="-9.3365732385993286E-2"/>
                </c:manualLayout>
              </c:layout>
              <c:tx>
                <c:rich>
                  <a:bodyPr/>
                  <a:lstStyle/>
                  <a:p>
                    <a:fld id="{FEF77069-4503-4926-93AE-8DEA6D39639E}" type="CATEGORYNAME">
                      <a:rPr lang="ru-RU" sz="1200" smtClean="0"/>
                      <a:pPr/>
                      <a:t>[ИМЯ КАТЕГОРИИ]</a:t>
                    </a:fld>
                    <a:endParaRPr lang="ru-RU" sz="1200" dirty="0"/>
                  </a:p>
                  <a:p>
                    <a:r>
                      <a:rPr lang="ru-RU" sz="1200" baseline="0" dirty="0"/>
                      <a:t> </a:t>
                    </a:r>
                    <a:fld id="{1EC2313F-37FF-49FE-ABDE-4E9A75FCADF6}" type="VALUE">
                      <a:rPr lang="ru-RU" sz="1200" baseline="0"/>
                      <a:pPr/>
                      <a:t>[ЗНАЧЕНИЕ]</a:t>
                    </a:fld>
                    <a:endParaRPr lang="ru-RU" sz="1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052114044076006"/>
                      <c:h val="9.515617649327841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0919-4613-90E1-B51F1328209D}"/>
                </c:ext>
              </c:extLst>
            </c:dLbl>
            <c:dLbl>
              <c:idx val="12"/>
              <c:layout>
                <c:manualLayout>
                  <c:x val="7.9409679078061471E-2"/>
                  <c:y val="-8.8285066351962649E-2"/>
                </c:manualLayout>
              </c:layout>
              <c:tx>
                <c:rich>
                  <a:bodyPr/>
                  <a:lstStyle/>
                  <a:p>
                    <a:fld id="{F9C346C4-02F9-4B3D-BCCA-5DDD3D422FE3}" type="CATEGORYNAME">
                      <a:rPr lang="ru-RU" sz="1200"/>
                      <a:pPr/>
                      <a:t>[ИМЯ КАТЕГОРИИ]</a:t>
                    </a:fld>
                    <a:r>
                      <a:rPr lang="ru-RU" sz="1200" baseline="0" dirty="0"/>
                      <a:t> </a:t>
                    </a:r>
                    <a:fld id="{74679972-852C-4FB3-9B01-1BCD82629BBE}" type="VALUE">
                      <a:rPr lang="ru-RU" sz="1200" baseline="0"/>
                      <a:pPr/>
                      <a:t>[ЗНАЧЕНИЕ]</a:t>
                    </a:fld>
                    <a:endParaRPr lang="ru-RU" sz="1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125913179302123"/>
                      <c:h val="0.128103638143096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0919-4613-90E1-B51F1328209D}"/>
                </c:ext>
              </c:extLst>
            </c:dLbl>
            <c:dLbl>
              <c:idx val="13"/>
              <c:layout>
                <c:manualLayout>
                  <c:x val="9.8193119907204821E-2"/>
                  <c:y val="-3.8752743620656623E-2"/>
                </c:manualLayout>
              </c:layout>
              <c:tx>
                <c:rich>
                  <a:bodyPr/>
                  <a:lstStyle/>
                  <a:p>
                    <a:fld id="{09A3DCB7-2139-4C9E-8A1B-A358188C0686}" type="CATEGORYNAME">
                      <a:rPr lang="ru-RU" sz="1200" smtClean="0"/>
                      <a:pPr/>
                      <a:t>[ИМЯ КАТЕГОРИИ]</a:t>
                    </a:fld>
                    <a:endParaRPr lang="ru-RU" sz="1200" dirty="0"/>
                  </a:p>
                  <a:p>
                    <a:r>
                      <a:rPr lang="ru-RU" sz="1200" baseline="0" dirty="0"/>
                      <a:t> </a:t>
                    </a:r>
                    <a:fld id="{93008FE0-C540-40EC-BC6E-4431D7789FD6}" type="VALUE">
                      <a:rPr lang="ru-RU" sz="1200" baseline="0"/>
                      <a:pPr/>
                      <a:t>[ЗНАЧЕНИЕ]</a:t>
                    </a:fld>
                    <a:endParaRPr lang="ru-RU" sz="1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490269930947897"/>
                      <c:h val="0.128103723999367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7-6DF5-492A-838C-94E7A19133F7}"/>
                </c:ext>
              </c:extLst>
            </c:dLbl>
            <c:numFmt formatCode="0.0%" sourceLinked="0"/>
            <c:spPr>
              <a:ln w="6350"/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50800" dir="5400000" sx="200000" sy="200000" algn="ctr" rotWithShape="0">
                  <a:srgbClr val="000000">
                    <a:alpha val="0"/>
                  </a:srgbClr>
                </a:outerShdw>
              </a:effectLst>
              <a:scene3d>
                <a:camera prst="orthographicFront"/>
                <a:lightRig rig="threePt" dir="t"/>
              </a:scene3d>
            </c:spPr>
            <c:txPr>
              <a:bodyPr rot="0" vert="horz"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Лист1!$A$2:$A$15</c:f>
              <c:strCache>
                <c:ptCount val="1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Средства массовой информации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Здравоохранение</c:v>
                </c:pt>
                <c:pt idx="12">
                  <c:v>Обслуживание государственного долга</c:v>
                </c:pt>
                <c:pt idx="13">
                  <c:v>Межбюджетные трансферты общего характера</c:v>
                </c:pt>
              </c:strCache>
            </c:strRef>
          </c:cat>
          <c:val>
            <c:numRef>
              <c:f>Лист1!$B$2:$B$15</c:f>
              <c:numCache>
                <c:formatCode>0.00%</c:formatCode>
                <c:ptCount val="14"/>
                <c:pt idx="0">
                  <c:v>3.7600000000000001E-2</c:v>
                </c:pt>
                <c:pt idx="1">
                  <c:v>2.0000000000000001E-4</c:v>
                </c:pt>
                <c:pt idx="2">
                  <c:v>1.6E-2</c:v>
                </c:pt>
                <c:pt idx="3">
                  <c:v>0.23400000000000001</c:v>
                </c:pt>
                <c:pt idx="4">
                  <c:v>0.1704</c:v>
                </c:pt>
                <c:pt idx="5">
                  <c:v>3.3999999999999998E-3</c:v>
                </c:pt>
                <c:pt idx="6">
                  <c:v>0.18079999999999999</c:v>
                </c:pt>
                <c:pt idx="7">
                  <c:v>8.9999999999999993E-3</c:v>
                </c:pt>
                <c:pt idx="8">
                  <c:v>8.9999999999999998E-4</c:v>
                </c:pt>
                <c:pt idx="9">
                  <c:v>0.19159999999999999</c:v>
                </c:pt>
                <c:pt idx="10">
                  <c:v>1.5900000000000001E-2</c:v>
                </c:pt>
                <c:pt idx="11">
                  <c:v>6.4399999999999999E-2</c:v>
                </c:pt>
                <c:pt idx="12">
                  <c:v>3.5999999999999999E-3</c:v>
                </c:pt>
                <c:pt idx="13">
                  <c:v>7.22E-2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0919-4613-90E1-B51F132820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cene3d>
          <a:camera prst="orthographicFront"/>
          <a:lightRig rig="threePt" dir="t"/>
        </a:scene3d>
        <a:sp3d>
          <a:bevelT prst="angle"/>
        </a:sp3d>
      </c:spPr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02248463947507"/>
          <c:y val="2.6991671311125804E-2"/>
          <c:w val="0.85863004991456293"/>
          <c:h val="0.593527450823696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КАССОВЫЙ 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0450487319115367E-2"/>
                  <c:y val="-2.4164792468195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D649-44E4-B21A-5BC3DC82DC67}"/>
                </c:ext>
              </c:extLst>
            </c:dLbl>
            <c:dLbl>
              <c:idx val="1"/>
              <c:layout>
                <c:manualLayout>
                  <c:x val="-1.3933983092153823E-2"/>
                  <c:y val="-1.6915354727736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649-44E4-B21A-5BC3DC82DC67}"/>
                </c:ext>
              </c:extLst>
            </c:dLbl>
            <c:dLbl>
              <c:idx val="2"/>
              <c:layout>
                <c:manualLayout>
                  <c:x val="-1.7417478865192279E-2"/>
                  <c:y val="-2.8997750961834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649-44E4-B21A-5BC3DC82DC67}"/>
                </c:ext>
              </c:extLst>
            </c:dLbl>
            <c:dLbl>
              <c:idx val="3"/>
              <c:layout>
                <c:manualLayout>
                  <c:x val="-3.4834957730384558E-2"/>
                  <c:y val="1.8556944834392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649-44E4-B21A-5BC3DC82DC67}"/>
                </c:ext>
              </c:extLst>
            </c:dLbl>
            <c:dLbl>
              <c:idx val="4"/>
              <c:layout>
                <c:manualLayout>
                  <c:x val="-1.393398309215382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649-44E4-B21A-5BC3DC82DC67}"/>
                </c:ext>
              </c:extLst>
            </c:dLbl>
            <c:dLbl>
              <c:idx val="5"/>
              <c:layout>
                <c:manualLayout>
                  <c:x val="-1.1611652576794853E-2"/>
                  <c:y val="-7.2494377404587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D649-44E4-B21A-5BC3DC82DC67}"/>
                </c:ext>
              </c:extLst>
            </c:dLbl>
            <c:dLbl>
              <c:idx val="6"/>
              <c:layout>
                <c:manualLayout>
                  <c:x val="-1.6256313607512795E-2"/>
                  <c:y val="-2.215080387453617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649-44E4-B21A-5BC3DC82DC67}"/>
                </c:ext>
              </c:extLst>
            </c:dLbl>
            <c:dLbl>
              <c:idx val="7"/>
              <c:layout>
                <c:manualLayout>
                  <c:x val="-1.3933983092153823E-2"/>
                  <c:y val="-9.665916987278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D649-44E4-B21A-5BC3DC82DC67}"/>
                </c:ext>
              </c:extLst>
            </c:dLbl>
            <c:dLbl>
              <c:idx val="8"/>
              <c:layout>
                <c:manualLayout>
                  <c:x val="-2.5545635668948762E-2"/>
                  <c:y val="-1.44988754809174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D649-44E4-B21A-5BC3DC82DC67}"/>
                </c:ext>
              </c:extLst>
            </c:dLbl>
            <c:dLbl>
              <c:idx val="9"/>
              <c:layout>
                <c:manualLayout>
                  <c:x val="-2.2062139895910219E-2"/>
                  <c:y val="-7.2494377404587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D649-44E4-B21A-5BC3DC82DC67}"/>
                </c:ext>
              </c:extLst>
            </c:dLbl>
            <c:dLbl>
              <c:idx val="10"/>
              <c:layout>
                <c:manualLayout>
                  <c:x val="-1.3933983092153908E-2"/>
                  <c:y val="-7.2494377404587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D649-44E4-B21A-5BC3DC82DC67}"/>
                </c:ext>
              </c:extLst>
            </c:dLbl>
            <c:dLbl>
              <c:idx val="11"/>
              <c:layout>
                <c:manualLayout>
                  <c:x val="-1.6256313607512795E-2"/>
                  <c:y val="-7.24943774045880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D649-44E4-B21A-5BC3DC82DC67}"/>
                </c:ext>
              </c:extLst>
            </c:dLbl>
            <c:dLbl>
              <c:idx val="12"/>
              <c:layout>
                <c:manualLayout>
                  <c:x val="-6.9669915460770816E-3"/>
                  <c:y val="-1.85110316456653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D649-44E4-B21A-5BC3DC82DC67}"/>
                </c:ext>
              </c:extLst>
            </c:dLbl>
            <c:dLbl>
              <c:idx val="13"/>
              <c:layout>
                <c:manualLayout>
                  <c:x val="-3.4834957730384558E-2"/>
                  <c:y val="1.20823962340978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D649-44E4-B21A-5BC3DC82DC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Средства массовой информации</c:v>
                </c:pt>
                <c:pt idx="12">
                  <c:v>Обслуживание государственного и муниципального долга</c:v>
                </c:pt>
                <c:pt idx="13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Лист1!$B$2:$B$15</c:f>
              <c:numCache>
                <c:formatCode>0.0</c:formatCode>
                <c:ptCount val="14"/>
                <c:pt idx="0">
                  <c:v>871.19999999999993</c:v>
                </c:pt>
                <c:pt idx="1">
                  <c:v>8</c:v>
                </c:pt>
                <c:pt idx="2">
                  <c:v>366.1</c:v>
                </c:pt>
                <c:pt idx="3">
                  <c:v>4754.2999999999993</c:v>
                </c:pt>
                <c:pt idx="4">
                  <c:v>3492.5000000000005</c:v>
                </c:pt>
                <c:pt idx="5">
                  <c:v>75.599999999999994</c:v>
                </c:pt>
                <c:pt idx="6">
                  <c:v>3688.5000000000005</c:v>
                </c:pt>
                <c:pt idx="7">
                  <c:v>192.4</c:v>
                </c:pt>
                <c:pt idx="8">
                  <c:v>1376.3</c:v>
                </c:pt>
                <c:pt idx="9">
                  <c:v>3982.9</c:v>
                </c:pt>
                <c:pt idx="10">
                  <c:v>325.29999999999995</c:v>
                </c:pt>
                <c:pt idx="11">
                  <c:v>17.100000000000001</c:v>
                </c:pt>
                <c:pt idx="12">
                  <c:v>73.3</c:v>
                </c:pt>
                <c:pt idx="13">
                  <c:v>1463.9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49-44E4-B21A-5BC3DC82DC6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 на 01.04.2021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8578644122871742E-2"/>
                  <c:y val="-1.6915354727736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649-44E4-B21A-5BC3DC82DC67}"/>
                </c:ext>
              </c:extLst>
            </c:dLbl>
            <c:dLbl>
              <c:idx val="1"/>
              <c:layout>
                <c:manualLayout>
                  <c:x val="5.8058262883973841E-3"/>
                  <c:y val="-1.20823962340978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649-44E4-B21A-5BC3DC82DC67}"/>
                </c:ext>
              </c:extLst>
            </c:dLbl>
            <c:dLbl>
              <c:idx val="2"/>
              <c:layout>
                <c:manualLayout>
                  <c:x val="1.5095148349833309E-2"/>
                  <c:y val="-2.658127171501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649-44E4-B21A-5BC3DC82DC67}"/>
                </c:ext>
              </c:extLst>
            </c:dLbl>
            <c:dLbl>
              <c:idx val="3"/>
              <c:layout>
                <c:manualLayout>
                  <c:x val="4.0640784018781941E-2"/>
                  <c:y val="1.1410156179541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649-44E4-B21A-5BC3DC82DC67}"/>
                </c:ext>
              </c:extLst>
            </c:dLbl>
            <c:dLbl>
              <c:idx val="4"/>
              <c:layout>
                <c:manualLayout>
                  <c:x val="3.1351461957346102E-2"/>
                  <c:y val="7.2494377404586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649-44E4-B21A-5BC3DC82DC67}"/>
                </c:ext>
              </c:extLst>
            </c:dLbl>
            <c:dLbl>
              <c:idx val="5"/>
              <c:layout>
                <c:manualLayout>
                  <c:x val="1.3933983092153823E-2"/>
                  <c:y val="-7.2494377404587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D649-44E4-B21A-5BC3DC82DC67}"/>
                </c:ext>
              </c:extLst>
            </c:dLbl>
            <c:dLbl>
              <c:idx val="6"/>
              <c:layout>
                <c:manualLayout>
                  <c:x val="3.4834957730384558E-2"/>
                  <c:y val="2.5439627976358149E-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649-44E4-B21A-5BC3DC82DC67}"/>
                </c:ext>
              </c:extLst>
            </c:dLbl>
            <c:dLbl>
              <c:idx val="7"/>
              <c:layout>
                <c:manualLayout>
                  <c:x val="1.5095148349833309E-2"/>
                  <c:y val="-2.41647924681965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D649-44E4-B21A-5BC3DC82DC67}"/>
                </c:ext>
              </c:extLst>
            </c:dLbl>
            <c:dLbl>
              <c:idx val="8"/>
              <c:layout>
                <c:manualLayout>
                  <c:x val="1.2772817834474337E-2"/>
                  <c:y val="-2.4164792468195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D649-44E4-B21A-5BC3DC82DC67}"/>
                </c:ext>
              </c:extLst>
            </c:dLbl>
            <c:dLbl>
              <c:idx val="9"/>
              <c:layout>
                <c:manualLayout>
                  <c:x val="2.2062139895910136E-2"/>
                  <c:y val="-4.83295849363914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D649-44E4-B21A-5BC3DC82DC67}"/>
                </c:ext>
              </c:extLst>
            </c:dLbl>
            <c:dLbl>
              <c:idx val="10"/>
              <c:layout>
                <c:manualLayout>
                  <c:x val="9.2893220614358816E-3"/>
                  <c:y val="-7.2494377404587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D649-44E4-B21A-5BC3DC82DC67}"/>
                </c:ext>
              </c:extLst>
            </c:dLbl>
            <c:dLbl>
              <c:idx val="11"/>
              <c:layout>
                <c:manualLayout>
                  <c:x val="6.9669915460769116E-3"/>
                  <c:y val="-1.20823962340978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D649-44E4-B21A-5BC3DC82DC67}"/>
                </c:ext>
              </c:extLst>
            </c:dLbl>
            <c:dLbl>
              <c:idx val="12"/>
              <c:layout>
                <c:manualLayout>
                  <c:x val="1.6256313607512625E-2"/>
                  <c:y val="-2.776654746849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D649-44E4-B21A-5BC3DC82DC67}"/>
                </c:ext>
              </c:extLst>
            </c:dLbl>
            <c:dLbl>
              <c:idx val="13"/>
              <c:layout>
                <c:manualLayout>
                  <c:x val="1.7417478865192279E-2"/>
                  <c:y val="-4.11469624690655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D649-44E4-B21A-5BC3DC82DC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Средства массовой информации</c:v>
                </c:pt>
                <c:pt idx="12">
                  <c:v>Обслуживание государственного и муниципального долга</c:v>
                </c:pt>
                <c:pt idx="13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Лист1!$C$2:$C$15</c:f>
              <c:numCache>
                <c:formatCode>0.0</c:formatCode>
                <c:ptCount val="14"/>
                <c:pt idx="0">
                  <c:v>754</c:v>
                </c:pt>
                <c:pt idx="1">
                  <c:v>4</c:v>
                </c:pt>
                <c:pt idx="2">
                  <c:v>321.7</c:v>
                </c:pt>
                <c:pt idx="3">
                  <c:v>4693.6000000000004</c:v>
                </c:pt>
                <c:pt idx="4">
                  <c:v>3417.8</c:v>
                </c:pt>
                <c:pt idx="5">
                  <c:v>68.5</c:v>
                </c:pt>
                <c:pt idx="6">
                  <c:v>3627.2</c:v>
                </c:pt>
                <c:pt idx="7">
                  <c:v>181.1</c:v>
                </c:pt>
                <c:pt idx="8">
                  <c:v>1291.4000000000001</c:v>
                </c:pt>
                <c:pt idx="9">
                  <c:v>3843.4</c:v>
                </c:pt>
                <c:pt idx="10">
                  <c:v>318.89999999999998</c:v>
                </c:pt>
                <c:pt idx="11">
                  <c:v>17.100000000000001</c:v>
                </c:pt>
                <c:pt idx="12">
                  <c:v>71.599999999999994</c:v>
                </c:pt>
                <c:pt idx="13">
                  <c:v>1448.5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49-44E4-B21A-5BC3DC82D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6556143"/>
        <c:axId val="406552815"/>
      </c:barChart>
      <c:catAx>
        <c:axId val="406556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06552815"/>
        <c:crosses val="autoZero"/>
        <c:auto val="1"/>
        <c:lblAlgn val="ctr"/>
        <c:lblOffset val="100"/>
        <c:noMultiLvlLbl val="0"/>
      </c:catAx>
      <c:valAx>
        <c:axId val="406552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065561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9999F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9.3750000000000135E-3"/>
                  <c:y val="-1.6406248990757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044-45AD-9232-54D394755800}"/>
                </c:ext>
              </c:extLst>
            </c:dLbl>
            <c:dLbl>
              <c:idx val="1"/>
              <c:layout>
                <c:manualLayout>
                  <c:x val="-1.40625E-2"/>
                  <c:y val="-1.6406248990757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044-45AD-9232-54D394755800}"/>
                </c:ext>
              </c:extLst>
            </c:dLbl>
            <c:dLbl>
              <c:idx val="6"/>
              <c:layout>
                <c:manualLayout>
                  <c:x val="-3.2472187976099621E-3"/>
                  <c:y val="-7.03124956746742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044-45AD-9232-54D394755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68651.191279999999</c:v>
                </c:pt>
                <c:pt idx="1">
                  <c:v>13658.383</c:v>
                </c:pt>
                <c:pt idx="2">
                  <c:v>663987.06226000004</c:v>
                </c:pt>
                <c:pt idx="3">
                  <c:v>1331418.18616</c:v>
                </c:pt>
                <c:pt idx="4">
                  <c:v>422194.5</c:v>
                </c:pt>
                <c:pt idx="5">
                  <c:v>460834.09392999997</c:v>
                </c:pt>
                <c:pt idx="6">
                  <c:v>20314.409</c:v>
                </c:pt>
                <c:pt idx="7">
                  <c:v>889336.16200000001</c:v>
                </c:pt>
                <c:pt idx="8">
                  <c:v>2447437.8784699999</c:v>
                </c:pt>
                <c:pt idx="9">
                  <c:v>1292085.922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44-45AD-9232-54D3947558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8.741779553052725E-3"/>
                  <c:y val="-2.8124998269869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044-45AD-9232-54D394755800}"/>
                </c:ext>
              </c:extLst>
            </c:dLbl>
            <c:dLbl>
              <c:idx val="1"/>
              <c:layout>
                <c:manualLayout>
                  <c:x val="1.1720596126335947E-2"/>
                  <c:y val="-2.8124998269869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044-45AD-9232-54D394755800}"/>
                </c:ext>
              </c:extLst>
            </c:dLbl>
            <c:dLbl>
              <c:idx val="2"/>
              <c:layout>
                <c:manualLayout>
                  <c:x val="1.7288888939308512E-2"/>
                  <c:y val="-1.1718749279112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044-45AD-9232-54D394755800}"/>
                </c:ext>
              </c:extLst>
            </c:dLbl>
            <c:dLbl>
              <c:idx val="3"/>
              <c:layout>
                <c:manualLayout>
                  <c:x val="1.1525925959539008E-2"/>
                  <c:y val="-2.34374985582247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044-45AD-9232-54D394755800}"/>
                </c:ext>
              </c:extLst>
            </c:dLbl>
            <c:dLbl>
              <c:idx val="4"/>
              <c:layout>
                <c:manualLayout>
                  <c:x val="1.5848148194366137E-2"/>
                  <c:y val="-1.8749998846579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044-45AD-9232-54D394755800}"/>
                </c:ext>
              </c:extLst>
            </c:dLbl>
            <c:dLbl>
              <c:idx val="5"/>
              <c:layout>
                <c:manualLayout>
                  <c:x val="3.0255555643789896E-2"/>
                  <c:y val="-3.0468748125692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044-45AD-9232-54D394755800}"/>
                </c:ext>
              </c:extLst>
            </c:dLbl>
            <c:dLbl>
              <c:idx val="6"/>
              <c:layout>
                <c:manualLayout>
                  <c:x val="2.0312500000000001E-2"/>
                  <c:y val="-1.8749998846579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044-45AD-9232-54D394755800}"/>
                </c:ext>
              </c:extLst>
            </c:dLbl>
            <c:dLbl>
              <c:idx val="7"/>
              <c:layout>
                <c:manualLayout>
                  <c:x val="1.1525925959539008E-2"/>
                  <c:y val="-7.03124956746742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044-45AD-9232-54D394755800}"/>
                </c:ext>
              </c:extLst>
            </c:dLbl>
            <c:dLbl>
              <c:idx val="8"/>
              <c:layout>
                <c:manualLayout>
                  <c:x val="1.2966666704481279E-2"/>
                  <c:y val="-1.1718749279112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044-45AD-9232-54D394755800}"/>
                </c:ext>
              </c:extLst>
            </c:dLbl>
            <c:dLbl>
              <c:idx val="9"/>
              <c:layout>
                <c:manualLayout>
                  <c:x val="1.2966666704481385E-2"/>
                  <c:y val="-2.109365642878598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030010100251656E-2"/>
                      <c:h val="4.361718481685624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9044-45AD-9232-54D394755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Лист1!$C$2:$C$11</c:f>
              <c:numCache>
                <c:formatCode>#,##0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117990.44959</c:v>
                </c:pt>
                <c:pt idx="3">
                  <c:v>55468.333230000004</c:v>
                </c:pt>
                <c:pt idx="4">
                  <c:v>49050.287300000004</c:v>
                </c:pt>
                <c:pt idx="5">
                  <c:v>131890.57861999999</c:v>
                </c:pt>
                <c:pt idx="6">
                  <c:v>0</c:v>
                </c:pt>
                <c:pt idx="7">
                  <c:v>121770.39114000001</c:v>
                </c:pt>
                <c:pt idx="8">
                  <c:v>425261.21292999998</c:v>
                </c:pt>
                <c:pt idx="9">
                  <c:v>66467.206430000006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44-45AD-9232-54D394755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60933968"/>
        <c:axId val="1960921904"/>
      </c:barChart>
      <c:catAx>
        <c:axId val="196093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t" anchorCtr="0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60921904"/>
        <c:crosses val="autoZero"/>
        <c:auto val="0"/>
        <c:lblAlgn val="ctr"/>
        <c:lblOffset val="100"/>
        <c:noMultiLvlLbl val="0"/>
      </c:catAx>
      <c:valAx>
        <c:axId val="1960921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6093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455501972818943"/>
          <c:y val="0.92625640217418781"/>
          <c:w val="0.23551485851170248"/>
          <c:h val="5.96810986908772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281353772819428E-2"/>
          <c:y val="2.6496184393689445E-2"/>
          <c:w val="0.8958762149972993"/>
          <c:h val="0.480197805105942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Кассовый план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9.3750000000000135E-3"/>
                  <c:y val="-1.6406248990757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044-45AD-9232-54D394755800}"/>
                </c:ext>
              </c:extLst>
            </c:dLbl>
            <c:dLbl>
              <c:idx val="1"/>
              <c:layout>
                <c:manualLayout>
                  <c:x val="-1.40625E-2"/>
                  <c:y val="-1.6406248990757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044-45AD-9232-54D394755800}"/>
                </c:ext>
              </c:extLst>
            </c:dLbl>
            <c:dLbl>
              <c:idx val="2"/>
              <c:layout>
                <c:manualLayout>
                  <c:x val="-3.6913149946349956E-2"/>
                  <c:y val="-7.03124956746746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30-421D-B309-A0AA7F9F17A7}"/>
                </c:ext>
              </c:extLst>
            </c:dLbl>
            <c:dLbl>
              <c:idx val="3"/>
              <c:layout>
                <c:manualLayout>
                  <c:x val="-1.9994622887606242E-2"/>
                  <c:y val="4.68749971164494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30-421D-B309-A0AA7F9F17A7}"/>
                </c:ext>
              </c:extLst>
            </c:dLbl>
            <c:dLbl>
              <c:idx val="4"/>
              <c:layout>
                <c:manualLayout>
                  <c:x val="-1.9994622887606242E-2"/>
                  <c:y val="-2.34374985582256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530-421D-B309-A0AA7F9F17A7}"/>
                </c:ext>
              </c:extLst>
            </c:dLbl>
            <c:dLbl>
              <c:idx val="5"/>
              <c:layout>
                <c:manualLayout>
                  <c:x val="-4.3065341604075033E-2"/>
                  <c:y val="-1.1718749279112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30-421D-B309-A0AA7F9F17A7}"/>
                </c:ext>
              </c:extLst>
            </c:dLbl>
            <c:dLbl>
              <c:idx val="6"/>
              <c:layout>
                <c:manualLayout>
                  <c:x val="-1.0937458369766095E-2"/>
                  <c:y val="-9.37499942328989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044-45AD-9232-54D394755800}"/>
                </c:ext>
              </c:extLst>
            </c:dLbl>
            <c:dLbl>
              <c:idx val="7"/>
              <c:layout>
                <c:manualLayout>
                  <c:x val="-2.4608766630899989E-2"/>
                  <c:y val="-1.6406248990757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30-421D-B309-A0AA7F9F17A7}"/>
                </c:ext>
              </c:extLst>
            </c:dLbl>
            <c:dLbl>
              <c:idx val="8"/>
              <c:layout>
                <c:manualLayout>
                  <c:x val="-4.1527293689643731E-2"/>
                  <c:y val="9.37499942328989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30-421D-B309-A0AA7F9F17A7}"/>
                </c:ext>
              </c:extLst>
            </c:dLbl>
            <c:dLbl>
              <c:idx val="9"/>
              <c:layout>
                <c:manualLayout>
                  <c:x val="-2.3070718716468739E-2"/>
                  <c:y val="-2.5781248414047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530-421D-B309-A0AA7F9F17A7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119220.4</c:v>
                </c:pt>
                <c:pt idx="3">
                  <c:v>55468.3</c:v>
                </c:pt>
                <c:pt idx="4">
                  <c:v>49050.3</c:v>
                </c:pt>
                <c:pt idx="5">
                  <c:v>131890.6</c:v>
                </c:pt>
                <c:pt idx="6">
                  <c:v>280</c:v>
                </c:pt>
                <c:pt idx="7">
                  <c:v>122261.4</c:v>
                </c:pt>
                <c:pt idx="8">
                  <c:v>474011.8</c:v>
                </c:pt>
                <c:pt idx="9">
                  <c:v>66467.199999999997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44-45AD-9232-54D3947558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rgbClr val="9999FF"/>
            </a:solidFill>
            <a:ln>
              <a:solidFill>
                <a:srgbClr val="FF7C80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7.690239572156218E-3"/>
                  <c:y val="-1.6406248990757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530-421D-B309-A0AA7F9F17A7}"/>
                </c:ext>
              </c:extLst>
            </c:dLbl>
            <c:dLbl>
              <c:idx val="1"/>
              <c:layout>
                <c:manualLayout>
                  <c:x val="7.6902395721561902E-3"/>
                  <c:y val="-2.3437498558224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530-421D-B309-A0AA7F9F17A7}"/>
                </c:ext>
              </c:extLst>
            </c:dLbl>
            <c:dLbl>
              <c:idx val="2"/>
              <c:layout>
                <c:manualLayout>
                  <c:x val="2.3070718716468739E-2"/>
                  <c:y val="-4.68749971164499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530-421D-B309-A0AA7F9F17A7}"/>
                </c:ext>
              </c:extLst>
            </c:dLbl>
            <c:dLbl>
              <c:idx val="3"/>
              <c:layout>
                <c:manualLayout>
                  <c:x val="9.2282874865874387E-3"/>
                  <c:y val="-3.28124979815146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530-421D-B309-A0AA7F9F17A7}"/>
                </c:ext>
              </c:extLst>
            </c:dLbl>
            <c:dLbl>
              <c:idx val="4"/>
              <c:layout>
                <c:manualLayout>
                  <c:x val="1.5380479144312436E-2"/>
                  <c:y val="-2.34374985582256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30-421D-B309-A0AA7F9F17A7}"/>
                </c:ext>
              </c:extLst>
            </c:dLbl>
            <c:dLbl>
              <c:idx val="5"/>
              <c:layout>
                <c:manualLayout>
                  <c:x val="3.0760958288624986E-2"/>
                  <c:y val="-9.37499942328994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530-421D-B309-A0AA7F9F17A7}"/>
                </c:ext>
              </c:extLst>
            </c:dLbl>
            <c:dLbl>
              <c:idx val="6"/>
              <c:layout>
                <c:manualLayout>
                  <c:x val="2.0312500000000001E-2"/>
                  <c:y val="-1.8749998846579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044-45AD-9232-54D394755800}"/>
                </c:ext>
              </c:extLst>
            </c:dLbl>
            <c:dLbl>
              <c:idx val="7"/>
              <c:layout>
                <c:manualLayout>
                  <c:x val="2.1532670802037489E-2"/>
                  <c:y val="-1.1718749279112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530-421D-B309-A0AA7F9F17A7}"/>
                </c:ext>
              </c:extLst>
            </c:dLbl>
            <c:dLbl>
              <c:idx val="8"/>
              <c:layout>
                <c:manualLayout>
                  <c:x val="2.922291037419362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530-421D-B309-A0AA7F9F17A7}"/>
                </c:ext>
              </c:extLst>
            </c:dLbl>
            <c:dLbl>
              <c:idx val="9"/>
              <c:layout>
                <c:manualLayout>
                  <c:x val="1.5866114745640786E-2"/>
                  <c:y val="-9.37499942328985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530-421D-B309-A0AA7F9F17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Лист1!$C$2:$C$11</c:f>
              <c:numCache>
                <c:formatCode>#,##0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117990.44959</c:v>
                </c:pt>
                <c:pt idx="3">
                  <c:v>55468.333230000004</c:v>
                </c:pt>
                <c:pt idx="4">
                  <c:v>49050.287300000004</c:v>
                </c:pt>
                <c:pt idx="5">
                  <c:v>131890.57861999999</c:v>
                </c:pt>
                <c:pt idx="6">
                  <c:v>0</c:v>
                </c:pt>
                <c:pt idx="7">
                  <c:v>121770.39114000001</c:v>
                </c:pt>
                <c:pt idx="8">
                  <c:v>425261.21292999998</c:v>
                </c:pt>
                <c:pt idx="9">
                  <c:v>66467.206430000006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44-45AD-9232-54D394755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60933968"/>
        <c:axId val="1960921904"/>
      </c:barChart>
      <c:catAx>
        <c:axId val="196093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t" anchorCtr="0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60921904"/>
        <c:crosses val="autoZero"/>
        <c:auto val="0"/>
        <c:lblAlgn val="ctr"/>
        <c:lblOffset val="100"/>
        <c:noMultiLvlLbl val="0"/>
      </c:catAx>
      <c:valAx>
        <c:axId val="1960921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6093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582164457287077"/>
          <c:y val="0.92625640217418781"/>
          <c:w val="0.29304075705867105"/>
          <c:h val="6.67123482583447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0.86624</cdr:x>
      <cdr:y>0.01542</cdr:y>
    </cdr:from>
    <cdr:to>
      <cdr:x>0.99749</cdr:x>
      <cdr:y>0.0771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128792" y="72008"/>
          <a:ext cx="108012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0.8616</cdr:x>
      <cdr:y>0</cdr:y>
    </cdr:from>
    <cdr:to>
      <cdr:x>0.97271</cdr:x>
      <cdr:y>0.0771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331074" y="-1312193"/>
          <a:ext cx="1203308" cy="4077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ru-RU" sz="1600" dirty="0">
              <a:solidFill>
                <a:schemeClr val="accent1">
                  <a:lumMod val="75000"/>
                </a:schemeClr>
              </a:solidFill>
              <a:latin typeface="Palatino Linotype" panose="02040502050505030304" pitchFamily="18" charset="0"/>
            </a:rPr>
            <a:t>       (по долям</a:t>
          </a:r>
          <a:r>
            <a: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rPr>
            <a:t>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0.20296</cdr:x>
      <cdr:y>0.58054</cdr:y>
    </cdr:from>
    <cdr:to>
      <cdr:x>0.24563</cdr:x>
      <cdr:y>0.62585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0B307CF-9360-4C3E-BD0B-CE1B713C40DF}"/>
            </a:ext>
          </a:extLst>
        </cdr:cNvPr>
        <cdr:cNvSpPr txBox="1"/>
      </cdr:nvSpPr>
      <cdr:spPr>
        <a:xfrm xmlns:a="http://schemas.openxmlformats.org/drawingml/2006/main">
          <a:off x="2219787" y="3186352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/>
            <a:t>50%</a:t>
          </a:r>
        </a:p>
      </cdr:txBody>
    </cdr:sp>
  </cdr:relSizeAnchor>
  <cdr:relSizeAnchor xmlns:cdr="http://schemas.openxmlformats.org/drawingml/2006/chartDrawing">
    <cdr:from>
      <cdr:x>0.68832</cdr:x>
      <cdr:y>0.16396</cdr:y>
    </cdr:from>
    <cdr:to>
      <cdr:x>0.731</cdr:x>
      <cdr:y>0.20927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DE27B7AD-213C-4379-9CEE-4BC2E10377C4}"/>
            </a:ext>
          </a:extLst>
        </cdr:cNvPr>
        <cdr:cNvSpPr txBox="1"/>
      </cdr:nvSpPr>
      <cdr:spPr>
        <a:xfrm xmlns:a="http://schemas.openxmlformats.org/drawingml/2006/main">
          <a:off x="7528387" y="899940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96,5%</a:t>
          </a:r>
        </a:p>
      </cdr:txBody>
    </cdr:sp>
  </cdr:relSizeAnchor>
  <cdr:relSizeAnchor xmlns:cdr="http://schemas.openxmlformats.org/drawingml/2006/chartDrawing">
    <cdr:from>
      <cdr:x>0.8744</cdr:x>
      <cdr:y>0.58543</cdr:y>
    </cdr:from>
    <cdr:to>
      <cdr:x>0.91707</cdr:x>
      <cdr:y>0.63073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84B10A95-6293-4AA8-B171-71846192BDB6}"/>
            </a:ext>
          </a:extLst>
        </cdr:cNvPr>
        <cdr:cNvSpPr txBox="1"/>
      </cdr:nvSpPr>
      <cdr:spPr>
        <a:xfrm xmlns:a="http://schemas.openxmlformats.org/drawingml/2006/main">
          <a:off x="9563562" y="3213176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97,7%</a:t>
          </a:r>
        </a:p>
      </cdr:txBody>
    </cdr:sp>
  </cdr:relSizeAnchor>
  <cdr:relSizeAnchor xmlns:cdr="http://schemas.openxmlformats.org/drawingml/2006/chartDrawing">
    <cdr:from>
      <cdr:x>0.74899</cdr:x>
      <cdr:y>0.58369</cdr:y>
    </cdr:from>
    <cdr:to>
      <cdr:x>0.79167</cdr:x>
      <cdr:y>0.629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84B10A95-6293-4AA8-B171-71846192BDB6}"/>
            </a:ext>
          </a:extLst>
        </cdr:cNvPr>
        <cdr:cNvSpPr txBox="1"/>
      </cdr:nvSpPr>
      <cdr:spPr>
        <a:xfrm xmlns:a="http://schemas.openxmlformats.org/drawingml/2006/main">
          <a:off x="8191962" y="3203651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98%</a:t>
          </a:r>
        </a:p>
      </cdr:txBody>
    </cdr:sp>
  </cdr:relSizeAnchor>
  <cdr:relSizeAnchor xmlns:cdr="http://schemas.openxmlformats.org/drawingml/2006/chartDrawing">
    <cdr:from>
      <cdr:x>0.9342</cdr:x>
      <cdr:y>0.45469</cdr:y>
    </cdr:from>
    <cdr:to>
      <cdr:x>0.97687</cdr:x>
      <cdr:y>0.5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84B10A95-6293-4AA8-B171-71846192BDB6}"/>
            </a:ext>
          </a:extLst>
        </cdr:cNvPr>
        <cdr:cNvSpPr txBox="1"/>
      </cdr:nvSpPr>
      <cdr:spPr>
        <a:xfrm xmlns:a="http://schemas.openxmlformats.org/drawingml/2006/main">
          <a:off x="10217612" y="2495625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98,9%</a:t>
          </a:r>
        </a:p>
      </cdr:txBody>
    </cdr:sp>
  </cdr:relSizeAnchor>
  <cdr:relSizeAnchor xmlns:cdr="http://schemas.openxmlformats.org/drawingml/2006/chartDrawing">
    <cdr:from>
      <cdr:x>0.62417</cdr:x>
      <cdr:y>0.47779</cdr:y>
    </cdr:from>
    <cdr:to>
      <cdr:x>0.66684</cdr:x>
      <cdr:y>0.5231</cdr:y>
    </cdr:to>
    <cdr:sp macro="" textlink="">
      <cdr:nvSpPr>
        <cdr:cNvPr id="8" name="TextBox 1">
          <a:extLst xmlns:a="http://schemas.openxmlformats.org/drawingml/2006/main">
            <a:ext uri="{FF2B5EF4-FFF2-40B4-BE49-F238E27FC236}">
              <a16:creationId xmlns:a16="http://schemas.microsoft.com/office/drawing/2014/main" id="{ED3238CF-B8F5-4A41-BBAA-6C3BAC5644D9}"/>
            </a:ext>
          </a:extLst>
        </cdr:cNvPr>
        <cdr:cNvSpPr txBox="1"/>
      </cdr:nvSpPr>
      <cdr:spPr>
        <a:xfrm xmlns:a="http://schemas.openxmlformats.org/drawingml/2006/main">
          <a:off x="6826712" y="2622403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93,8%</a:t>
          </a:r>
        </a:p>
      </cdr:txBody>
    </cdr:sp>
  </cdr:relSizeAnchor>
  <cdr:relSizeAnchor xmlns:cdr="http://schemas.openxmlformats.org/drawingml/2006/chartDrawing">
    <cdr:from>
      <cdr:x>0.56669</cdr:x>
      <cdr:y>0.58543</cdr:y>
    </cdr:from>
    <cdr:to>
      <cdr:x>0.60936</cdr:x>
      <cdr:y>0.63073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ED3238CF-B8F5-4A41-BBAA-6C3BAC5644D9}"/>
            </a:ext>
          </a:extLst>
        </cdr:cNvPr>
        <cdr:cNvSpPr txBox="1"/>
      </cdr:nvSpPr>
      <cdr:spPr>
        <a:xfrm xmlns:a="http://schemas.openxmlformats.org/drawingml/2006/main">
          <a:off x="6198062" y="3213176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94,1%</a:t>
          </a:r>
        </a:p>
      </cdr:txBody>
    </cdr:sp>
  </cdr:relSizeAnchor>
  <cdr:relSizeAnchor xmlns:cdr="http://schemas.openxmlformats.org/drawingml/2006/chartDrawing">
    <cdr:from>
      <cdr:x>0.50659</cdr:x>
      <cdr:y>0.1938</cdr:y>
    </cdr:from>
    <cdr:to>
      <cdr:x>0.54926</cdr:x>
      <cdr:y>0.23911</cdr:y>
    </cdr:to>
    <cdr:sp macro="" textlink="">
      <cdr:nvSpPr>
        <cdr:cNvPr id="10" name="TextBox 1">
          <a:extLst xmlns:a="http://schemas.openxmlformats.org/drawingml/2006/main">
            <a:ext uri="{FF2B5EF4-FFF2-40B4-BE49-F238E27FC236}">
              <a16:creationId xmlns:a16="http://schemas.microsoft.com/office/drawing/2014/main" id="{1D709696-E599-486A-AD24-09DADFD4C473}"/>
            </a:ext>
          </a:extLst>
        </cdr:cNvPr>
        <cdr:cNvSpPr txBox="1"/>
      </cdr:nvSpPr>
      <cdr:spPr>
        <a:xfrm xmlns:a="http://schemas.openxmlformats.org/drawingml/2006/main">
          <a:off x="5540706" y="1063701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98,3%</a:t>
          </a:r>
        </a:p>
      </cdr:txBody>
    </cdr:sp>
  </cdr:relSizeAnchor>
  <cdr:relSizeAnchor xmlns:cdr="http://schemas.openxmlformats.org/drawingml/2006/chartDrawing">
    <cdr:from>
      <cdr:x>0.44245</cdr:x>
      <cdr:y>0.58485</cdr:y>
    </cdr:from>
    <cdr:to>
      <cdr:x>0.48512</cdr:x>
      <cdr:y>0.63016</cdr:y>
    </cdr:to>
    <cdr:sp macro="" textlink="">
      <cdr:nvSpPr>
        <cdr:cNvPr id="11" name="TextBox 1">
          <a:extLst xmlns:a="http://schemas.openxmlformats.org/drawingml/2006/main">
            <a:ext uri="{FF2B5EF4-FFF2-40B4-BE49-F238E27FC236}">
              <a16:creationId xmlns:a16="http://schemas.microsoft.com/office/drawing/2014/main" id="{B7DE09F9-2E3D-4572-8276-86098C92E6F8}"/>
            </a:ext>
          </a:extLst>
        </cdr:cNvPr>
        <cdr:cNvSpPr txBox="1"/>
      </cdr:nvSpPr>
      <cdr:spPr>
        <a:xfrm xmlns:a="http://schemas.openxmlformats.org/drawingml/2006/main">
          <a:off x="4839162" y="3210001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90,6%</a:t>
          </a:r>
        </a:p>
      </cdr:txBody>
    </cdr:sp>
  </cdr:relSizeAnchor>
  <cdr:relSizeAnchor xmlns:cdr="http://schemas.openxmlformats.org/drawingml/2006/chartDrawing">
    <cdr:from>
      <cdr:x>0.37799</cdr:x>
      <cdr:y>0.21</cdr:y>
    </cdr:from>
    <cdr:to>
      <cdr:x>0.42066</cdr:x>
      <cdr:y>0.25531</cdr:y>
    </cdr:to>
    <cdr:sp macro="" textlink="">
      <cdr:nvSpPr>
        <cdr:cNvPr id="12" name="TextBox 1">
          <a:extLst xmlns:a="http://schemas.openxmlformats.org/drawingml/2006/main">
            <a:ext uri="{FF2B5EF4-FFF2-40B4-BE49-F238E27FC236}">
              <a16:creationId xmlns:a16="http://schemas.microsoft.com/office/drawing/2014/main" id="{3C14414B-214D-42DE-8867-D292F4C03D25}"/>
            </a:ext>
          </a:extLst>
        </cdr:cNvPr>
        <cdr:cNvSpPr txBox="1"/>
      </cdr:nvSpPr>
      <cdr:spPr>
        <a:xfrm xmlns:a="http://schemas.openxmlformats.org/drawingml/2006/main">
          <a:off x="4134181" y="1152601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97,7%</a:t>
          </a:r>
        </a:p>
      </cdr:txBody>
    </cdr:sp>
  </cdr:relSizeAnchor>
  <cdr:relSizeAnchor xmlns:cdr="http://schemas.openxmlformats.org/drawingml/2006/chartDrawing">
    <cdr:from>
      <cdr:x>0.26158</cdr:x>
      <cdr:y>0.57328</cdr:y>
    </cdr:from>
    <cdr:to>
      <cdr:x>0.30426</cdr:x>
      <cdr:y>0.61859</cdr:y>
    </cdr:to>
    <cdr:sp macro="" textlink="">
      <cdr:nvSpPr>
        <cdr:cNvPr id="13" name="TextBox 1">
          <a:extLst xmlns:a="http://schemas.openxmlformats.org/drawingml/2006/main">
            <a:ext uri="{FF2B5EF4-FFF2-40B4-BE49-F238E27FC236}">
              <a16:creationId xmlns:a16="http://schemas.microsoft.com/office/drawing/2014/main" id="{CFC5C026-415A-4DB6-AF5B-231EEC6F34EB}"/>
            </a:ext>
          </a:extLst>
        </cdr:cNvPr>
        <cdr:cNvSpPr txBox="1"/>
      </cdr:nvSpPr>
      <cdr:spPr>
        <a:xfrm xmlns:a="http://schemas.openxmlformats.org/drawingml/2006/main">
          <a:off x="2861006" y="3146501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87,9%</a:t>
          </a:r>
        </a:p>
      </cdr:txBody>
    </cdr:sp>
  </cdr:relSizeAnchor>
  <cdr:relSizeAnchor xmlns:cdr="http://schemas.openxmlformats.org/drawingml/2006/chartDrawing">
    <cdr:from>
      <cdr:x>0.13793</cdr:x>
      <cdr:y>0.52211</cdr:y>
    </cdr:from>
    <cdr:to>
      <cdr:x>0.1806</cdr:x>
      <cdr:y>0.56742</cdr:y>
    </cdr:to>
    <cdr:sp macro="" textlink="">
      <cdr:nvSpPr>
        <cdr:cNvPr id="14" name="TextBox 1">
          <a:extLst xmlns:a="http://schemas.openxmlformats.org/drawingml/2006/main">
            <a:ext uri="{FF2B5EF4-FFF2-40B4-BE49-F238E27FC236}">
              <a16:creationId xmlns:a16="http://schemas.microsoft.com/office/drawing/2014/main" id="{1DAD5137-CC32-4C50-9BB6-BA33786E7783}"/>
            </a:ext>
          </a:extLst>
        </cdr:cNvPr>
        <cdr:cNvSpPr txBox="1"/>
      </cdr:nvSpPr>
      <cdr:spPr>
        <a:xfrm xmlns:a="http://schemas.openxmlformats.org/drawingml/2006/main">
          <a:off x="1508587" y="2865677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b="1" dirty="0"/>
            <a:t>86,5</a:t>
          </a:r>
          <a:r>
            <a:rPr lang="ru-RU" sz="1100" b="1" dirty="0"/>
            <a:t>%</a:t>
          </a:r>
        </a:p>
      </cdr:txBody>
    </cdr:sp>
  </cdr:relSizeAnchor>
  <cdr:relSizeAnchor xmlns:cdr="http://schemas.openxmlformats.org/drawingml/2006/chartDrawing">
    <cdr:from>
      <cdr:x>0.31993</cdr:x>
      <cdr:y>0.06307</cdr:y>
    </cdr:from>
    <cdr:to>
      <cdr:x>0.3626</cdr:x>
      <cdr:y>0.10838</cdr:y>
    </cdr:to>
    <cdr:sp macro="" textlink="">
      <cdr:nvSpPr>
        <cdr:cNvPr id="15" name="TextBox 1">
          <a:extLst xmlns:a="http://schemas.openxmlformats.org/drawingml/2006/main">
            <a:ext uri="{FF2B5EF4-FFF2-40B4-BE49-F238E27FC236}">
              <a16:creationId xmlns:a16="http://schemas.microsoft.com/office/drawing/2014/main" id="{06855007-A9E4-4510-A467-976DB85DA7F4}"/>
            </a:ext>
          </a:extLst>
        </cdr:cNvPr>
        <cdr:cNvSpPr txBox="1"/>
      </cdr:nvSpPr>
      <cdr:spPr>
        <a:xfrm xmlns:a="http://schemas.openxmlformats.org/drawingml/2006/main">
          <a:off x="3499181" y="346151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98,7%</a:t>
          </a:r>
        </a:p>
      </cdr:txBody>
    </cdr:sp>
  </cdr:relSizeAnchor>
  <cdr:relSizeAnchor xmlns:cdr="http://schemas.openxmlformats.org/drawingml/2006/chartDrawing">
    <cdr:from>
      <cdr:x>0.81373</cdr:x>
      <cdr:y>0.58253</cdr:y>
    </cdr:from>
    <cdr:to>
      <cdr:x>0.8564</cdr:x>
      <cdr:y>0.62784</cdr:y>
    </cdr:to>
    <cdr:sp macro="" textlink="">
      <cdr:nvSpPr>
        <cdr:cNvPr id="16" name="TextBox 1">
          <a:extLst xmlns:a="http://schemas.openxmlformats.org/drawingml/2006/main">
            <a:ext uri="{FF2B5EF4-FFF2-40B4-BE49-F238E27FC236}">
              <a16:creationId xmlns:a16="http://schemas.microsoft.com/office/drawing/2014/main" id="{B5F104E1-F2CE-45C8-9798-B01AD6383BC4}"/>
            </a:ext>
          </a:extLst>
        </cdr:cNvPr>
        <cdr:cNvSpPr txBox="1"/>
      </cdr:nvSpPr>
      <cdr:spPr>
        <a:xfrm xmlns:a="http://schemas.openxmlformats.org/drawingml/2006/main">
          <a:off x="8899987" y="3197301"/>
          <a:ext cx="466725" cy="248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100%</a:t>
          </a:r>
        </a:p>
      </cdr:txBody>
    </cdr:sp>
  </cdr:relSizeAnchor>
  <cdr:relSizeAnchor xmlns:cdr="http://schemas.openxmlformats.org/drawingml/2006/chartDrawing">
    <cdr:from>
      <cdr:x>0.0454</cdr:x>
      <cdr:y>0.62982</cdr:y>
    </cdr:from>
    <cdr:to>
      <cdr:x>0.08807</cdr:x>
      <cdr:y>0.67513</cdr:y>
    </cdr:to>
    <cdr:sp macro="" textlink="">
      <cdr:nvSpPr>
        <cdr:cNvPr id="17" name="TextBox 1">
          <a:extLst xmlns:a="http://schemas.openxmlformats.org/drawingml/2006/main">
            <a:ext uri="{FF2B5EF4-FFF2-40B4-BE49-F238E27FC236}">
              <a16:creationId xmlns:a16="http://schemas.microsoft.com/office/drawing/2014/main" id="{F0E3B6EC-9F29-4E75-B682-3C1D30EDC026}"/>
            </a:ext>
          </a:extLst>
        </cdr:cNvPr>
        <cdr:cNvSpPr txBox="1"/>
      </cdr:nvSpPr>
      <cdr:spPr>
        <a:xfrm xmlns:a="http://schemas.openxmlformats.org/drawingml/2006/main">
          <a:off x="496526" y="3506680"/>
          <a:ext cx="466694" cy="252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dirty="0"/>
            <a:t>млн </a:t>
          </a:r>
          <a:r>
            <a:rPr lang="ru-RU" dirty="0" smtClean="0"/>
            <a:t>рублей</a:t>
          </a:r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0.01725</cdr:x>
      <cdr:y>0.51478</cdr:y>
    </cdr:from>
    <cdr:to>
      <cdr:x>0.09515</cdr:x>
      <cdr:y>0.56284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8A8607D-F5B0-4142-884D-549E7E24DEF1}"/>
            </a:ext>
          </a:extLst>
        </cdr:cNvPr>
        <cdr:cNvSpPr txBox="1"/>
      </cdr:nvSpPr>
      <cdr:spPr>
        <a:xfrm xmlns:a="http://schemas.openxmlformats.org/drawingml/2006/main">
          <a:off x="140208" y="2789419"/>
          <a:ext cx="633136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/>
            <a:t>млн </a:t>
          </a:r>
          <a:r>
            <a:rPr lang="ru-RU" sz="1100" dirty="0" smtClean="0"/>
            <a:t>рублей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0.32168</cdr:x>
      <cdr:y>0.47037</cdr:y>
    </cdr:from>
    <cdr:to>
      <cdr:x>0.39958</cdr:x>
      <cdr:y>0.51843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64E467F1-6E31-4D29-90A6-8791980D077F}"/>
            </a:ext>
          </a:extLst>
        </cdr:cNvPr>
        <cdr:cNvSpPr txBox="1"/>
      </cdr:nvSpPr>
      <cdr:spPr>
        <a:xfrm xmlns:a="http://schemas.openxmlformats.org/drawingml/2006/main">
          <a:off x="2614612" y="2548776"/>
          <a:ext cx="633136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17,8%</a:t>
          </a:r>
        </a:p>
      </cdr:txBody>
    </cdr:sp>
  </cdr:relSizeAnchor>
  <cdr:relSizeAnchor xmlns:cdr="http://schemas.openxmlformats.org/drawingml/2006/chartDrawing">
    <cdr:from>
      <cdr:x>0.4221</cdr:x>
      <cdr:y>0.47037</cdr:y>
    </cdr:from>
    <cdr:to>
      <cdr:x>0.5</cdr:x>
      <cdr:y>0.51843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DC0F0443-5DD2-417F-904F-13D8ECC84E5D}"/>
            </a:ext>
          </a:extLst>
        </cdr:cNvPr>
        <cdr:cNvSpPr txBox="1"/>
      </cdr:nvSpPr>
      <cdr:spPr>
        <a:xfrm xmlns:a="http://schemas.openxmlformats.org/drawingml/2006/main">
          <a:off x="3430864" y="2548776"/>
          <a:ext cx="633136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4,2%</a:t>
          </a:r>
        </a:p>
      </cdr:txBody>
    </cdr:sp>
  </cdr:relSizeAnchor>
  <cdr:relSizeAnchor xmlns:cdr="http://schemas.openxmlformats.org/drawingml/2006/chartDrawing">
    <cdr:from>
      <cdr:x>0.5</cdr:x>
      <cdr:y>0.47037</cdr:y>
    </cdr:from>
    <cdr:to>
      <cdr:x>0.5779</cdr:x>
      <cdr:y>0.51843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260D1751-35B2-4029-9C68-F5227FDB7C7C}"/>
            </a:ext>
          </a:extLst>
        </cdr:cNvPr>
        <cdr:cNvSpPr txBox="1"/>
      </cdr:nvSpPr>
      <cdr:spPr>
        <a:xfrm xmlns:a="http://schemas.openxmlformats.org/drawingml/2006/main">
          <a:off x="4064000" y="2548776"/>
          <a:ext cx="633136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11,6%</a:t>
          </a:r>
        </a:p>
      </cdr:txBody>
    </cdr:sp>
  </cdr:relSizeAnchor>
  <cdr:relSizeAnchor xmlns:cdr="http://schemas.openxmlformats.org/drawingml/2006/chartDrawing">
    <cdr:from>
      <cdr:x>0.58083</cdr:x>
      <cdr:y>0.47037</cdr:y>
    </cdr:from>
    <cdr:to>
      <cdr:x>0.65872</cdr:x>
      <cdr:y>0.51843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F373A162-572E-48BF-9179-A6C47758E766}"/>
            </a:ext>
          </a:extLst>
        </cdr:cNvPr>
        <cdr:cNvSpPr txBox="1"/>
      </cdr:nvSpPr>
      <cdr:spPr>
        <a:xfrm xmlns:a="http://schemas.openxmlformats.org/drawingml/2006/main">
          <a:off x="4720948" y="2548776"/>
          <a:ext cx="633136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28,6%</a:t>
          </a:r>
        </a:p>
      </cdr:txBody>
    </cdr:sp>
  </cdr:relSizeAnchor>
  <cdr:relSizeAnchor xmlns:cdr="http://schemas.openxmlformats.org/drawingml/2006/chartDrawing">
    <cdr:from>
      <cdr:x>0.75995</cdr:x>
      <cdr:y>0.47037</cdr:y>
    </cdr:from>
    <cdr:to>
      <cdr:x>0.83785</cdr:x>
      <cdr:y>0.51843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3B6E4AC5-691D-4AA3-80F9-D1AB6D0C4A9C}"/>
            </a:ext>
          </a:extLst>
        </cdr:cNvPr>
        <cdr:cNvSpPr txBox="1"/>
      </cdr:nvSpPr>
      <cdr:spPr>
        <a:xfrm xmlns:a="http://schemas.openxmlformats.org/drawingml/2006/main">
          <a:off x="6176886" y="2548776"/>
          <a:ext cx="633136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13,7%</a:t>
          </a:r>
        </a:p>
      </cdr:txBody>
    </cdr:sp>
  </cdr:relSizeAnchor>
  <cdr:relSizeAnchor xmlns:cdr="http://schemas.openxmlformats.org/drawingml/2006/chartDrawing">
    <cdr:from>
      <cdr:x>0.84842</cdr:x>
      <cdr:y>0.47037</cdr:y>
    </cdr:from>
    <cdr:to>
      <cdr:x>0.92632</cdr:x>
      <cdr:y>0.51843</cdr:y>
    </cdr:to>
    <cdr:sp macro="" textlink="">
      <cdr:nvSpPr>
        <cdr:cNvPr id="8" name="TextBox 1">
          <a:extLst xmlns:a="http://schemas.openxmlformats.org/drawingml/2006/main">
            <a:ext uri="{FF2B5EF4-FFF2-40B4-BE49-F238E27FC236}">
              <a16:creationId xmlns:a16="http://schemas.microsoft.com/office/drawing/2014/main" id="{475FF478-469B-41AC-96CB-8CE7925093C9}"/>
            </a:ext>
          </a:extLst>
        </cdr:cNvPr>
        <cdr:cNvSpPr txBox="1"/>
      </cdr:nvSpPr>
      <cdr:spPr>
        <a:xfrm xmlns:a="http://schemas.openxmlformats.org/drawingml/2006/main">
          <a:off x="6895977" y="2548776"/>
          <a:ext cx="633136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17,4%</a:t>
          </a:r>
        </a:p>
      </cdr:txBody>
    </cdr:sp>
  </cdr:relSizeAnchor>
  <cdr:relSizeAnchor xmlns:cdr="http://schemas.openxmlformats.org/drawingml/2006/chartDrawing">
    <cdr:from>
      <cdr:x>0.93731</cdr:x>
      <cdr:y>0.47472</cdr:y>
    </cdr:from>
    <cdr:to>
      <cdr:x>0.98833</cdr:x>
      <cdr:y>0.51408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74744E22-45AE-4CCC-9BEE-B5BD4F5AE366}"/>
            </a:ext>
          </a:extLst>
        </cdr:cNvPr>
        <cdr:cNvSpPr txBox="1"/>
      </cdr:nvSpPr>
      <cdr:spPr>
        <a:xfrm xmlns:a="http://schemas.openxmlformats.org/drawingml/2006/main">
          <a:off x="7739570" y="2572353"/>
          <a:ext cx="421260" cy="2132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5,1%</a:t>
          </a:r>
        </a:p>
      </cdr:txBody>
    </cdr:sp>
  </cdr:relSizeAnchor>
  <cdr:relSizeAnchor xmlns:cdr="http://schemas.openxmlformats.org/drawingml/2006/chartDrawing">
    <cdr:from>
      <cdr:x>0.22011</cdr:x>
      <cdr:y>0.47037</cdr:y>
    </cdr:from>
    <cdr:to>
      <cdr:x>0.298</cdr:x>
      <cdr:y>0.51843</cdr:y>
    </cdr:to>
    <cdr:sp macro="" textlink="">
      <cdr:nvSpPr>
        <cdr:cNvPr id="10" name="TextBox 1">
          <a:extLst xmlns:a="http://schemas.openxmlformats.org/drawingml/2006/main">
            <a:ext uri="{FF2B5EF4-FFF2-40B4-BE49-F238E27FC236}">
              <a16:creationId xmlns:a16="http://schemas.microsoft.com/office/drawing/2014/main" id="{7E7AD391-FE4A-49C7-B03F-1DCB8633F901}"/>
            </a:ext>
          </a:extLst>
        </cdr:cNvPr>
        <cdr:cNvSpPr txBox="1"/>
      </cdr:nvSpPr>
      <cdr:spPr>
        <a:xfrm xmlns:a="http://schemas.openxmlformats.org/drawingml/2006/main">
          <a:off x="1940227" y="2548776"/>
          <a:ext cx="686643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0%</a:t>
          </a:r>
        </a:p>
      </cdr:txBody>
    </cdr:sp>
  </cdr:relSizeAnchor>
  <cdr:relSizeAnchor xmlns:cdr="http://schemas.openxmlformats.org/drawingml/2006/chartDrawing">
    <cdr:from>
      <cdr:x>0.13582</cdr:x>
      <cdr:y>0.47037</cdr:y>
    </cdr:from>
    <cdr:to>
      <cdr:x>0.21372</cdr:x>
      <cdr:y>0.51843</cdr:y>
    </cdr:to>
    <cdr:sp macro="" textlink="">
      <cdr:nvSpPr>
        <cdr:cNvPr id="11" name="TextBox 1">
          <a:extLst xmlns:a="http://schemas.openxmlformats.org/drawingml/2006/main">
            <a:ext uri="{FF2B5EF4-FFF2-40B4-BE49-F238E27FC236}">
              <a16:creationId xmlns:a16="http://schemas.microsoft.com/office/drawing/2014/main" id="{6F64C28A-079F-4FB3-9A26-D056455EFB88}"/>
            </a:ext>
          </a:extLst>
        </cdr:cNvPr>
        <cdr:cNvSpPr txBox="1"/>
      </cdr:nvSpPr>
      <cdr:spPr>
        <a:xfrm xmlns:a="http://schemas.openxmlformats.org/drawingml/2006/main">
          <a:off x="1197277" y="2548776"/>
          <a:ext cx="686643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0%</a:t>
          </a:r>
        </a:p>
      </cdr:txBody>
    </cdr:sp>
  </cdr:relSizeAnchor>
  <cdr:relSizeAnchor xmlns:cdr="http://schemas.openxmlformats.org/drawingml/2006/chartDrawing">
    <cdr:from>
      <cdr:x>0.66277</cdr:x>
      <cdr:y>0.47037</cdr:y>
    </cdr:from>
    <cdr:to>
      <cdr:x>0.74067</cdr:x>
      <cdr:y>0.51843</cdr:y>
    </cdr:to>
    <cdr:sp macro="" textlink="">
      <cdr:nvSpPr>
        <cdr:cNvPr id="12" name="TextBox 1">
          <a:extLst xmlns:a="http://schemas.openxmlformats.org/drawingml/2006/main">
            <a:ext uri="{FF2B5EF4-FFF2-40B4-BE49-F238E27FC236}">
              <a16:creationId xmlns:a16="http://schemas.microsoft.com/office/drawing/2014/main" id="{93F47915-65F7-43EA-BBCD-103E3B4BF9CC}"/>
            </a:ext>
          </a:extLst>
        </cdr:cNvPr>
        <cdr:cNvSpPr txBox="1"/>
      </cdr:nvSpPr>
      <cdr:spPr>
        <a:xfrm xmlns:a="http://schemas.openxmlformats.org/drawingml/2006/main">
          <a:off x="5842267" y="2548776"/>
          <a:ext cx="686643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0%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0.01725</cdr:x>
      <cdr:y>0.51478</cdr:y>
    </cdr:from>
    <cdr:to>
      <cdr:x>0.09515</cdr:x>
      <cdr:y>0.56284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8A8607D-F5B0-4142-884D-549E7E24DEF1}"/>
            </a:ext>
          </a:extLst>
        </cdr:cNvPr>
        <cdr:cNvSpPr txBox="1"/>
      </cdr:nvSpPr>
      <cdr:spPr>
        <a:xfrm xmlns:a="http://schemas.openxmlformats.org/drawingml/2006/main">
          <a:off x="140208" y="2789419"/>
          <a:ext cx="633136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/>
            <a:t>млн </a:t>
          </a:r>
          <a:r>
            <a:rPr lang="ru-RU" sz="1100" dirty="0" smtClean="0"/>
            <a:t>рублей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0.30878</cdr:x>
      <cdr:y>0.38354</cdr:y>
    </cdr:from>
    <cdr:to>
      <cdr:x>0.38668</cdr:x>
      <cdr:y>0.4316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64E467F1-6E31-4D29-90A6-8791980D077F}"/>
            </a:ext>
          </a:extLst>
        </cdr:cNvPr>
        <cdr:cNvSpPr txBox="1"/>
      </cdr:nvSpPr>
      <cdr:spPr>
        <a:xfrm xmlns:a="http://schemas.openxmlformats.org/drawingml/2006/main">
          <a:off x="2549651" y="2078260"/>
          <a:ext cx="643237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99,9%</a:t>
          </a:r>
        </a:p>
      </cdr:txBody>
    </cdr:sp>
  </cdr:relSizeAnchor>
  <cdr:relSizeAnchor xmlns:cdr="http://schemas.openxmlformats.org/drawingml/2006/chartDrawing">
    <cdr:from>
      <cdr:x>0.39737</cdr:x>
      <cdr:y>0.44634</cdr:y>
    </cdr:from>
    <cdr:to>
      <cdr:x>0.47527</cdr:x>
      <cdr:y>0.4944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DC0F0443-5DD2-417F-904F-13D8ECC84E5D}"/>
            </a:ext>
          </a:extLst>
        </cdr:cNvPr>
        <cdr:cNvSpPr txBox="1"/>
      </cdr:nvSpPr>
      <cdr:spPr>
        <a:xfrm xmlns:a="http://schemas.openxmlformats.org/drawingml/2006/main">
          <a:off x="3281186" y="2418565"/>
          <a:ext cx="643237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100%</a:t>
          </a:r>
        </a:p>
      </cdr:txBody>
    </cdr:sp>
  </cdr:relSizeAnchor>
  <cdr:relSizeAnchor xmlns:cdr="http://schemas.openxmlformats.org/drawingml/2006/chartDrawing">
    <cdr:from>
      <cdr:x>0.49218</cdr:x>
      <cdr:y>0.44856</cdr:y>
    </cdr:from>
    <cdr:to>
      <cdr:x>0.57008</cdr:x>
      <cdr:y>0.49663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:a16="http://schemas.microsoft.com/office/drawing/2014/main" id="{260D1751-35B2-4029-9C68-F5227FDB7C7C}"/>
            </a:ext>
          </a:extLst>
        </cdr:cNvPr>
        <cdr:cNvSpPr txBox="1"/>
      </cdr:nvSpPr>
      <cdr:spPr>
        <a:xfrm xmlns:a="http://schemas.openxmlformats.org/drawingml/2006/main">
          <a:off x="4064000" y="2430624"/>
          <a:ext cx="643237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100%</a:t>
          </a:r>
        </a:p>
      </cdr:txBody>
    </cdr:sp>
  </cdr:relSizeAnchor>
  <cdr:relSizeAnchor xmlns:cdr="http://schemas.openxmlformats.org/drawingml/2006/chartDrawing">
    <cdr:from>
      <cdr:x>0.58298</cdr:x>
      <cdr:y>0.37371</cdr:y>
    </cdr:from>
    <cdr:to>
      <cdr:x>0.66087</cdr:x>
      <cdr:y>0.42177</cdr:y>
    </cdr:to>
    <cdr:sp macro="" textlink="">
      <cdr:nvSpPr>
        <cdr:cNvPr id="6" name="TextBox 1">
          <a:extLst xmlns:a="http://schemas.openxmlformats.org/drawingml/2006/main">
            <a:ext uri="{FF2B5EF4-FFF2-40B4-BE49-F238E27FC236}">
              <a16:creationId xmlns:a16="http://schemas.microsoft.com/office/drawing/2014/main" id="{F373A162-572E-48BF-9179-A6C47758E766}"/>
            </a:ext>
          </a:extLst>
        </cdr:cNvPr>
        <cdr:cNvSpPr txBox="1"/>
      </cdr:nvSpPr>
      <cdr:spPr>
        <a:xfrm xmlns:a="http://schemas.openxmlformats.org/drawingml/2006/main">
          <a:off x="4813796" y="2024995"/>
          <a:ext cx="643155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100%</a:t>
          </a:r>
        </a:p>
      </cdr:txBody>
    </cdr:sp>
  </cdr:relSizeAnchor>
  <cdr:relSizeAnchor xmlns:cdr="http://schemas.openxmlformats.org/drawingml/2006/chartDrawing">
    <cdr:from>
      <cdr:x>0.75776</cdr:x>
      <cdr:y>0.3819</cdr:y>
    </cdr:from>
    <cdr:to>
      <cdr:x>0.83566</cdr:x>
      <cdr:y>0.42996</cdr:y>
    </cdr:to>
    <cdr:sp macro="" textlink="">
      <cdr:nvSpPr>
        <cdr:cNvPr id="7" name="TextBox 1">
          <a:extLst xmlns:a="http://schemas.openxmlformats.org/drawingml/2006/main">
            <a:ext uri="{FF2B5EF4-FFF2-40B4-BE49-F238E27FC236}">
              <a16:creationId xmlns:a16="http://schemas.microsoft.com/office/drawing/2014/main" id="{3B6E4AC5-691D-4AA3-80F9-D1AB6D0C4A9C}"/>
            </a:ext>
          </a:extLst>
        </cdr:cNvPr>
        <cdr:cNvSpPr txBox="1"/>
      </cdr:nvSpPr>
      <cdr:spPr>
        <a:xfrm xmlns:a="http://schemas.openxmlformats.org/drawingml/2006/main">
          <a:off x="6256981" y="2069384"/>
          <a:ext cx="643238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99,6%</a:t>
          </a:r>
        </a:p>
      </cdr:txBody>
    </cdr:sp>
  </cdr:relSizeAnchor>
  <cdr:relSizeAnchor xmlns:cdr="http://schemas.openxmlformats.org/drawingml/2006/chartDrawing">
    <cdr:from>
      <cdr:x>0.85057</cdr:x>
      <cdr:y>0.09683</cdr:y>
    </cdr:from>
    <cdr:to>
      <cdr:x>0.92847</cdr:x>
      <cdr:y>0.14489</cdr:y>
    </cdr:to>
    <cdr:sp macro="" textlink="">
      <cdr:nvSpPr>
        <cdr:cNvPr id="8" name="TextBox 1">
          <a:extLst xmlns:a="http://schemas.openxmlformats.org/drawingml/2006/main">
            <a:ext uri="{FF2B5EF4-FFF2-40B4-BE49-F238E27FC236}">
              <a16:creationId xmlns:a16="http://schemas.microsoft.com/office/drawing/2014/main" id="{475FF478-469B-41AC-96CB-8CE7925093C9}"/>
            </a:ext>
          </a:extLst>
        </cdr:cNvPr>
        <cdr:cNvSpPr txBox="1"/>
      </cdr:nvSpPr>
      <cdr:spPr>
        <a:xfrm xmlns:a="http://schemas.openxmlformats.org/drawingml/2006/main">
          <a:off x="7023346" y="524670"/>
          <a:ext cx="643237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89,7%</a:t>
          </a:r>
        </a:p>
      </cdr:txBody>
    </cdr:sp>
  </cdr:relSizeAnchor>
  <cdr:relSizeAnchor xmlns:cdr="http://schemas.openxmlformats.org/drawingml/2006/chartDrawing">
    <cdr:from>
      <cdr:x>0.93731</cdr:x>
      <cdr:y>0.43536</cdr:y>
    </cdr:from>
    <cdr:to>
      <cdr:x>0.98833</cdr:x>
      <cdr:y>0.47472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74744E22-45AE-4CCC-9BEE-B5BD4F5AE366}"/>
            </a:ext>
          </a:extLst>
        </cdr:cNvPr>
        <cdr:cNvSpPr txBox="1"/>
      </cdr:nvSpPr>
      <cdr:spPr>
        <a:xfrm xmlns:a="http://schemas.openxmlformats.org/drawingml/2006/main">
          <a:off x="7739558" y="2359070"/>
          <a:ext cx="421283" cy="2132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100%</a:t>
          </a:r>
        </a:p>
      </cdr:txBody>
    </cdr:sp>
  </cdr:relSizeAnchor>
  <cdr:relSizeAnchor xmlns:cdr="http://schemas.openxmlformats.org/drawingml/2006/chartDrawing">
    <cdr:from>
      <cdr:x>0.65828</cdr:x>
      <cdr:y>0.47037</cdr:y>
    </cdr:from>
    <cdr:to>
      <cdr:x>0.73618</cdr:x>
      <cdr:y>0.51843</cdr:y>
    </cdr:to>
    <cdr:sp macro="" textlink="">
      <cdr:nvSpPr>
        <cdr:cNvPr id="10" name="TextBox 1">
          <a:extLst xmlns:a="http://schemas.openxmlformats.org/drawingml/2006/main">
            <a:ext uri="{FF2B5EF4-FFF2-40B4-BE49-F238E27FC236}">
              <a16:creationId xmlns:a16="http://schemas.microsoft.com/office/drawing/2014/main" id="{886F1CAF-8BD9-4540-8FC6-EE60BBAA0EC5}"/>
            </a:ext>
          </a:extLst>
        </cdr:cNvPr>
        <cdr:cNvSpPr txBox="1"/>
      </cdr:nvSpPr>
      <cdr:spPr>
        <a:xfrm xmlns:a="http://schemas.openxmlformats.org/drawingml/2006/main">
          <a:off x="5435600" y="2548776"/>
          <a:ext cx="643237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0%</a:t>
          </a:r>
        </a:p>
      </cdr:txBody>
    </cdr:sp>
  </cdr:relSizeAnchor>
  <cdr:relSizeAnchor xmlns:cdr="http://schemas.openxmlformats.org/drawingml/2006/chartDrawing">
    <cdr:from>
      <cdr:x>0.21302</cdr:x>
      <cdr:y>0.47037</cdr:y>
    </cdr:from>
    <cdr:to>
      <cdr:x>0.29092</cdr:x>
      <cdr:y>0.51843</cdr:y>
    </cdr:to>
    <cdr:sp macro="" textlink="">
      <cdr:nvSpPr>
        <cdr:cNvPr id="11" name="TextBox 1">
          <a:extLst xmlns:a="http://schemas.openxmlformats.org/drawingml/2006/main">
            <a:ext uri="{FF2B5EF4-FFF2-40B4-BE49-F238E27FC236}">
              <a16:creationId xmlns:a16="http://schemas.microsoft.com/office/drawing/2014/main" id="{13AC8D0B-37F0-4E20-B29F-AE601EE74B5E}"/>
            </a:ext>
          </a:extLst>
        </cdr:cNvPr>
        <cdr:cNvSpPr txBox="1"/>
      </cdr:nvSpPr>
      <cdr:spPr>
        <a:xfrm xmlns:a="http://schemas.openxmlformats.org/drawingml/2006/main">
          <a:off x="1758950" y="2548776"/>
          <a:ext cx="643237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0%</a:t>
          </a:r>
        </a:p>
      </cdr:txBody>
    </cdr:sp>
  </cdr:relSizeAnchor>
  <cdr:relSizeAnchor xmlns:cdr="http://schemas.openxmlformats.org/drawingml/2006/chartDrawing">
    <cdr:from>
      <cdr:x>0.12189</cdr:x>
      <cdr:y>0.47037</cdr:y>
    </cdr:from>
    <cdr:to>
      <cdr:x>0.19979</cdr:x>
      <cdr:y>0.51843</cdr:y>
    </cdr:to>
    <cdr:sp macro="" textlink="">
      <cdr:nvSpPr>
        <cdr:cNvPr id="12" name="TextBox 1">
          <a:extLst xmlns:a="http://schemas.openxmlformats.org/drawingml/2006/main">
            <a:ext uri="{FF2B5EF4-FFF2-40B4-BE49-F238E27FC236}">
              <a16:creationId xmlns:a16="http://schemas.microsoft.com/office/drawing/2014/main" id="{2CEAD71E-979E-49AB-96EF-457F26D56745}"/>
            </a:ext>
          </a:extLst>
        </cdr:cNvPr>
        <cdr:cNvSpPr txBox="1"/>
      </cdr:nvSpPr>
      <cdr:spPr>
        <a:xfrm xmlns:a="http://schemas.openxmlformats.org/drawingml/2006/main">
          <a:off x="1006475" y="2548776"/>
          <a:ext cx="643237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/>
            <a:t>0%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2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30.06.2021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4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C54C25-816F-47BB-8EE8-CC03D7D46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796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54C25-816F-47BB-8EE8-CC03D7D46282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1465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A6502-4F50-4CCD-B0CF-9216937166FB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012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13E1F-69CB-439F-B675-032978B7B4D3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996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EE938-8823-44AB-88D4-0A487800E797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145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703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1753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66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65684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65620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215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71736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95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FD90-DD58-4785-87E9-ED81E2965C14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75715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3445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A24CB-654A-4BE0-8EF9-C66145A203CB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6558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7F799-49CA-4B40-80D6-5FEB35711C3E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87582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6F2F-F84C-455A-8DDD-51AB006AC445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61179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17D0E-4013-4730-9273-3A9E24A3A041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7710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4101-4F40-4916-928C-4C159648B0DF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46192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11CF1-B73F-4FA7-A00F-AF7D2609F09F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37997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9187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8401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768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A8EDE-0009-44CF-99A1-8A03BA90E611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5155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68911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1938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1753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64325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8898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76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9418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68516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57802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99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E6F5E-45BC-4AF2-B852-50E74F4E16C8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2342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4208-CF3E-472B-AC20-B4174AFDFBA2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7379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1221D-EAE7-497E-9B87-261FB1155E2B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7635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A5098-41DF-4135-AE43-DF1EF328A347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616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D412F-BC32-47F8-95A3-04BE0596BBBB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4767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23D2C-EEA0-4E75-8351-732DDC5BABE0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519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B1227-133A-4D2A-9B06-9DDD9865B4B5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98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AB5F4B-3564-493D-A7CE-A18B3823E2A5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5399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  <p:sldLayoutId id="2147483840" r:id="rId16"/>
    <p:sldLayoutId id="2147483841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B1227-133A-4D2A-9B06-9DDD9865B4B5}" type="datetime1">
              <a:rPr lang="ru-RU" smtClean="0"/>
              <a:t>30.06.2021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985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66833" y="548681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46219" y="2774888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</a:t>
            </a:r>
            <a:r>
              <a:rPr lang="ru-RU" sz="3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КРАЕВОГО БЮДЖЕТА </a:t>
            </a:r>
          </a:p>
          <a:p>
            <a:pPr algn="ctr"/>
            <a:r>
              <a:rPr lang="ru-RU" sz="3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ЗА 1 </a:t>
            </a:r>
            <a:r>
              <a:rPr lang="ru-RU" sz="3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КВАРТАЛ 2021 ГОДА</a:t>
            </a: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219" y="243112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93126"/>
          </a:xfrm>
        </p:spPr>
        <p:txBody>
          <a:bodyPr spcCol="720000"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параметров краевого бюджета </a:t>
            </a:r>
            <a:r>
              <a:rPr lang="ru-RU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квартал 2021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краевого бюджета в 2021 году осуществляется на основании Закона Камчатского края от 26.11.2020 № 521 «О краевом бюджете на 2021 год и на плановый период 2022 и 2023 годов»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192608" y="48998"/>
            <a:ext cx="99939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Слайд 1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961291" y="2901850"/>
            <a:ext cx="3086100" cy="2021454"/>
          </a:xfrm>
          <a:prstGeom prst="hexagon">
            <a:avLst/>
          </a:prstGeom>
          <a:solidFill>
            <a:srgbClr val="8DF3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4383" y="3035414"/>
            <a:ext cx="28399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2021 год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доходы           расходы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20,8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              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20,0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профицит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0,8</a:t>
            </a:r>
          </a:p>
        </p:txBody>
      </p:sp>
      <p:sp>
        <p:nvSpPr>
          <p:cNvPr id="21" name="Шестиугольник 20"/>
          <p:cNvSpPr/>
          <p:nvPr/>
        </p:nvSpPr>
        <p:spPr>
          <a:xfrm>
            <a:off x="7658099" y="2901850"/>
            <a:ext cx="3130062" cy="2021454"/>
          </a:xfrm>
          <a:prstGeom prst="hexagon">
            <a:avLst/>
          </a:prstGeom>
          <a:solidFill>
            <a:srgbClr val="8DF3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38342" y="3035414"/>
            <a:ext cx="27695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2020 год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доходы             расходы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18,4             18,3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профицит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 0,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0785" y="2532518"/>
            <a:ext cx="1651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млрд рублей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495692" y="2532518"/>
            <a:ext cx="1858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Times New Roman" panose="02020603050405020304" pitchFamily="18" charset="0"/>
              </a:rPr>
              <a:t>млрд рублей</a:t>
            </a: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2927839" y="5292637"/>
            <a:ext cx="2562958" cy="1266426"/>
          </a:xfrm>
          <a:prstGeom prst="round2DiagRect">
            <a:avLst/>
          </a:prstGeom>
          <a:solidFill>
            <a:srgbClr val="94F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 rot="10800000" flipH="1">
            <a:off x="6471138" y="5292635"/>
            <a:ext cx="2690447" cy="1266428"/>
          </a:xfrm>
          <a:prstGeom prst="round2DiagRect">
            <a:avLst/>
          </a:prstGeom>
          <a:solidFill>
            <a:srgbClr val="94F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7392" y="4861758"/>
            <a:ext cx="3610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% от утвержденного плана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27839" y="5292635"/>
            <a:ext cx="2562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2021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доходы            расходы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 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22,4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                 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21,0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71137" y="5292635"/>
            <a:ext cx="2690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2020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доходы             расходы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 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21,2               20,9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0028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41533" y="189469"/>
            <a:ext cx="10972800" cy="8206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chemeClr val="accent1">
                  <a:lumMod val="75000"/>
                </a:schemeClr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311100" y="159635"/>
            <a:ext cx="3433665" cy="188478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rgbClr val="0070C0"/>
            </a:solidFill>
          </a:ln>
          <a:scene3d>
            <a:camera prst="orthographicFront"/>
            <a:lightRig rig="threePt" dir="t"/>
          </a:scene3d>
          <a:sp3d prstMaterial="plastic">
            <a:bevelT w="1587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Доходы бюджета ВСЕГО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00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20,8</a:t>
            </a:r>
            <a:r>
              <a:rPr lang="ru-RU" sz="208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 млрд рублей</a:t>
            </a:r>
            <a:endParaRPr lang="ru-RU" sz="2080" i="1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242171" y="2700881"/>
            <a:ext cx="3293705" cy="2249487"/>
          </a:xfrm>
          <a:prstGeom prst="flowChartDocumen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203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0000"/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Налоговые доходы</a:t>
            </a:r>
          </a:p>
          <a:p>
            <a:pPr algn="ctr"/>
            <a:r>
              <a:rPr lang="ru-RU" sz="400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26,5%</a:t>
            </a:r>
          </a:p>
          <a:p>
            <a:pPr algn="ctr"/>
            <a:endParaRPr lang="ru-RU" sz="2000" i="1" dirty="0">
              <a:solidFill>
                <a:srgbClr val="000000"/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5,5</a:t>
            </a:r>
            <a:r>
              <a:rPr lang="ru-RU" sz="200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 млрд рублей</a:t>
            </a:r>
            <a:endParaRPr lang="ru-RU" sz="2000" i="1" dirty="0"/>
          </a:p>
        </p:txBody>
      </p:sp>
      <p:sp>
        <p:nvSpPr>
          <p:cNvPr id="11" name="Блок-схема: документ 10"/>
          <p:cNvSpPr/>
          <p:nvPr/>
        </p:nvSpPr>
        <p:spPr>
          <a:xfrm flipH="1">
            <a:off x="8660363" y="1833662"/>
            <a:ext cx="3330551" cy="2782382"/>
          </a:xfrm>
          <a:prstGeom prst="flowChartDocumen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203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0000"/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Безвозмездные поступления </a:t>
            </a:r>
          </a:p>
          <a:p>
            <a:pPr algn="ctr"/>
            <a:r>
              <a:rPr lang="ru-RU" sz="400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70,2%</a:t>
            </a:r>
          </a:p>
          <a:p>
            <a:pPr algn="ctr"/>
            <a:r>
              <a:rPr lang="ru-RU" sz="400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14,6 </a:t>
            </a:r>
            <a:r>
              <a:rPr lang="ru-RU" sz="200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млрд рублей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65185" y="3825624"/>
            <a:ext cx="3756449" cy="2101361"/>
          </a:xfrm>
          <a:prstGeom prst="roundRect">
            <a:avLst>
              <a:gd name="adj" fmla="val 30056"/>
            </a:avLst>
          </a:prstGeom>
          <a:solidFill>
            <a:schemeClr val="accent1">
              <a:lumMod val="20000"/>
              <a:lumOff val="80000"/>
            </a:schemeClr>
          </a:solidFill>
          <a:ln w="25400" cmpd="sng">
            <a:solidFill>
              <a:srgbClr val="0070C0"/>
            </a:solidFill>
            <a:prstDash val="solid"/>
          </a:ln>
          <a:scene3d>
            <a:camera prst="orthographicFront"/>
            <a:lightRig rig="threePt" dir="t"/>
          </a:scene3d>
          <a:sp3d>
            <a:bevelT w="2032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cs typeface="Times New Roman" panose="02020603050405020304" pitchFamily="18" charset="0"/>
              </a:rPr>
              <a:t>Неналоговые доходы</a:t>
            </a:r>
          </a:p>
          <a:p>
            <a:pPr algn="ctr"/>
            <a:r>
              <a:rPr lang="ru-RU" sz="400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3,3 %</a:t>
            </a:r>
          </a:p>
          <a:p>
            <a:pPr algn="ctr"/>
            <a:r>
              <a:rPr lang="ru-RU" sz="400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0,7 </a:t>
            </a:r>
            <a:r>
              <a:rPr lang="ru-RU" sz="2000" i="1" dirty="0">
                <a:solidFill>
                  <a:srgbClr val="000000"/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>млрд рублей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5785336" y="2337420"/>
            <a:ext cx="485192" cy="1240474"/>
          </a:xfrm>
          <a:prstGeom prst="downArrow">
            <a:avLst/>
          </a:prstGeom>
          <a:solidFill>
            <a:schemeClr val="accent1"/>
          </a:solidFill>
          <a:ln w="19050">
            <a:solidFill>
              <a:srgbClr val="0070C0"/>
            </a:solidFill>
          </a:ln>
          <a:scene3d>
            <a:camera prst="orthographicFront"/>
            <a:lightRig rig="contrasting" dir="t"/>
          </a:scene3d>
          <a:sp3d prstMaterial="plastic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 rot="17805052">
            <a:off x="7837208" y="1436461"/>
            <a:ext cx="485192" cy="1316286"/>
          </a:xfrm>
          <a:prstGeom prst="downArrow">
            <a:avLst/>
          </a:prstGeom>
          <a:solidFill>
            <a:schemeClr val="accent1"/>
          </a:solidFill>
          <a:ln w="19050">
            <a:solidFill>
              <a:srgbClr val="0070C0"/>
            </a:solidFill>
          </a:ln>
          <a:scene3d>
            <a:camera prst="orthographicFront"/>
            <a:lightRig rig="contrasting" dir="t"/>
          </a:scene3d>
          <a:sp3d prstMaterial="plastic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 rot="3042899">
            <a:off x="3569942" y="1436462"/>
            <a:ext cx="485192" cy="1316286"/>
          </a:xfrm>
          <a:prstGeom prst="downArrow">
            <a:avLst/>
          </a:prstGeom>
          <a:solidFill>
            <a:schemeClr val="accent1"/>
          </a:solidFill>
          <a:ln w="19050">
            <a:solidFill>
              <a:srgbClr val="0070C0"/>
            </a:solidFill>
          </a:ln>
          <a:scene3d>
            <a:camera prst="orthographicFront"/>
            <a:lightRig rig="contrasting" dir="t"/>
          </a:scene3d>
          <a:sp3d prstMaterial="plastic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59283" y="52131"/>
            <a:ext cx="1031631" cy="274675"/>
          </a:xfrm>
        </p:spPr>
        <p:txBody>
          <a:bodyPr/>
          <a:lstStyle/>
          <a:p>
            <a:r>
              <a:rPr lang="ru-RU" dirty="0" smtClean="0"/>
              <a:t>Слайд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3234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1485" y="217715"/>
            <a:ext cx="10526485" cy="1306286"/>
          </a:xfrm>
        </p:spPr>
        <p:txBody>
          <a:bodyPr lIns="0" tIns="0" rIns="0" bIns="0">
            <a:normAutofit fontScale="90000"/>
          </a:bodyPr>
          <a:lstStyle/>
          <a:p>
            <a:pPr algn="ctr"/>
            <a:r>
              <a:rPr lang="ru-RU" sz="31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</a:t>
            </a:r>
            <a:r>
              <a:rPr lang="ru-RU" sz="3100" b="1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</a:t>
            </a:r>
            <a:r>
              <a:rPr lang="ru-RU" sz="31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краевого бюджета за 1 квартал 2021 года по разделам классификации расходов бюджетов</a:t>
            </a:r>
            <a:r>
              <a:rPr lang="ru-RU" sz="310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6942813"/>
              </p:ext>
            </p:extLst>
          </p:nvPr>
        </p:nvGraphicFramePr>
        <p:xfrm>
          <a:off x="101600" y="1013044"/>
          <a:ext cx="11887201" cy="5854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9400">
                  <a:extLst>
                    <a:ext uri="{9D8B030D-6E8A-4147-A177-3AD203B41FA5}">
                      <a16:colId xmlns:a16="http://schemas.microsoft.com/office/drawing/2014/main" val="2541184680"/>
                    </a:ext>
                  </a:extLst>
                </a:gridCol>
                <a:gridCol w="5311063">
                  <a:extLst>
                    <a:ext uri="{9D8B030D-6E8A-4147-A177-3AD203B41FA5}">
                      <a16:colId xmlns:a16="http://schemas.microsoft.com/office/drawing/2014/main" val="4135995687"/>
                    </a:ext>
                  </a:extLst>
                </a:gridCol>
                <a:gridCol w="1573647">
                  <a:extLst>
                    <a:ext uri="{9D8B030D-6E8A-4147-A177-3AD203B41FA5}">
                      <a16:colId xmlns:a16="http://schemas.microsoft.com/office/drawing/2014/main" val="2666215518"/>
                    </a:ext>
                  </a:extLst>
                </a:gridCol>
                <a:gridCol w="1205348">
                  <a:extLst>
                    <a:ext uri="{9D8B030D-6E8A-4147-A177-3AD203B41FA5}">
                      <a16:colId xmlns:a16="http://schemas.microsoft.com/office/drawing/2014/main" val="969182743"/>
                    </a:ext>
                  </a:extLst>
                </a:gridCol>
                <a:gridCol w="837047">
                  <a:extLst>
                    <a:ext uri="{9D8B030D-6E8A-4147-A177-3AD203B41FA5}">
                      <a16:colId xmlns:a16="http://schemas.microsoft.com/office/drawing/2014/main" val="1406384768"/>
                    </a:ext>
                  </a:extLst>
                </a:gridCol>
                <a:gridCol w="1205348">
                  <a:extLst>
                    <a:ext uri="{9D8B030D-6E8A-4147-A177-3AD203B41FA5}">
                      <a16:colId xmlns:a16="http://schemas.microsoft.com/office/drawing/2014/main" val="222622259"/>
                    </a:ext>
                  </a:extLst>
                </a:gridCol>
                <a:gridCol w="1205348">
                  <a:extLst>
                    <a:ext uri="{9D8B030D-6E8A-4147-A177-3AD203B41FA5}">
                      <a16:colId xmlns:a16="http://schemas.microsoft.com/office/drawing/2014/main" val="2788185126"/>
                    </a:ext>
                  </a:extLst>
                </a:gridCol>
              </a:tblGrid>
              <a:tr h="10067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Разделы классификации расходов 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Годовой объем ассигнований на 2021 </a:t>
                      </a:r>
                      <a:r>
                        <a:rPr lang="ru-RU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год, </a:t>
                      </a:r>
                    </a:p>
                    <a:p>
                      <a:pPr algn="ctr" fontAlgn="ctr"/>
                      <a:r>
                        <a:rPr lang="ru-RU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млн рублей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на 01.04.2021 </a:t>
                      </a:r>
                      <a:r>
                        <a:rPr lang="ru-RU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года, </a:t>
                      </a:r>
                    </a:p>
                    <a:p>
                      <a:pPr algn="ctr" fontAlgn="ctr"/>
                      <a:r>
                        <a:rPr lang="ru-RU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млн рублей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 общем объеме расходов по плану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 общем объеме расходов по исполнению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8591392"/>
                  </a:ext>
                </a:extLst>
              </a:tr>
              <a:tr h="2142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8664774"/>
                  </a:ext>
                </a:extLst>
              </a:tr>
              <a:tr h="2992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3 932,2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754,0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1879450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18,3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811060"/>
                  </a:ext>
                </a:extLst>
              </a:tr>
              <a:tr h="4947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1 351,6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321,7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23,8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3734950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24 881,4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4 693,6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18,9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26,1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429409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12 691,9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3 417,8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26,9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13,3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4943859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584,7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622073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16 348,6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3 627,2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4994066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1 152,2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181,1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3138498"/>
                  </a:ext>
                </a:extLst>
              </a:tr>
              <a:tr h="385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9 789,1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1 291,4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137385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16 101,7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3 843,4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8527156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1 559,7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7116703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8795917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229,1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165217"/>
                  </a:ext>
                </a:extLst>
              </a:tr>
              <a:tr h="4947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6 591,8</a:t>
                      </a:r>
                      <a:endParaRPr lang="ru-RU" sz="1600" b="0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1 448,5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9305961"/>
                  </a:ext>
                </a:extLst>
              </a:tr>
              <a:tr h="2677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95 327,6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20 058,7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4167760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245362" y="88151"/>
            <a:ext cx="743439" cy="193204"/>
          </a:xfrm>
        </p:spPr>
        <p:txBody>
          <a:bodyPr/>
          <a:lstStyle/>
          <a:p>
            <a:r>
              <a:rPr lang="ru-RU" dirty="0" smtClean="0"/>
              <a:t>Слайд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2690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2048" y="386675"/>
            <a:ext cx="10477542" cy="606856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</a:rPr>
              <a:t>Исполнение </a:t>
            </a: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</a:rPr>
              <a:t>расходов </a:t>
            </a: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</a:rPr>
              <a:t>краевого бюджета за 1 квартал 2021 года </a:t>
            </a:r>
            <a:b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</a:rPr>
            </a:br>
            <a:r>
              <a:rPr lang="ru-RU" sz="1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в общем объеме расходов по исполнению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i="1" dirty="0">
              <a:solidFill>
                <a:schemeClr val="accent1">
                  <a:lumMod val="75000"/>
                </a:schemeClr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017617" y="1392518"/>
          <a:ext cx="10829883" cy="52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2048" y="131885"/>
            <a:ext cx="10477542" cy="712177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solidFill>
                  <a:srgbClr val="7030A0"/>
                </a:solidFill>
                <a:latin typeface="Palatino Linotype" panose="02040502050505030304" pitchFamily="18" charset="0"/>
              </a:rPr>
              <a:t>Исполнение кассового плана по расходам краевого бюджета за 1 квартал 2021 года по разделам классификации расходов бюджетов</a:t>
            </a:r>
            <a:r>
              <a:rPr lang="ru-RU" sz="2000" b="1" dirty="0">
                <a:solidFill>
                  <a:srgbClr val="B91D4A"/>
                </a:solidFill>
                <a:latin typeface="Palatino Linotype" panose="02040502050505030304" pitchFamily="18" charset="0"/>
              </a:rPr>
              <a:t> </a:t>
            </a:r>
            <a:endParaRPr lang="ru-RU" sz="1200" b="1" dirty="0">
              <a:solidFill>
                <a:srgbClr val="B91D4A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271739" y="65842"/>
            <a:ext cx="697452" cy="294644"/>
          </a:xfrm>
        </p:spPr>
        <p:txBody>
          <a:bodyPr/>
          <a:lstStyle/>
          <a:p>
            <a:r>
              <a:rPr lang="ru-RU" dirty="0" smtClean="0"/>
              <a:t>Слайд 5</a:t>
            </a:r>
            <a:endParaRPr lang="ru-RU" dirty="0"/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3DC9AE19-C000-4969-BDAA-F58980E063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8544739"/>
              </p:ext>
            </p:extLst>
          </p:nvPr>
        </p:nvGraphicFramePr>
        <p:xfrm>
          <a:off x="790113" y="1063869"/>
          <a:ext cx="10937289" cy="5567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92177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616" y="106232"/>
            <a:ext cx="11283885" cy="96642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>Исполнение расходов краевого бюджета, </a:t>
            </a:r>
            <a:r>
              <a:rPr lang="ru-RU" sz="2400" b="1" dirty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>направленных на </a:t>
            </a:r>
            <a:br>
              <a:rPr lang="ru-RU" sz="2400" b="1" dirty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</a:br>
            <a:r>
              <a:rPr lang="ru-RU" sz="2400" b="1" dirty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>реализацию национальных проектов в Камчатском крае </a:t>
            </a:r>
            <a:r>
              <a:rPr lang="ru-RU" sz="2400" b="1" dirty="0" smtClean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>(от утвержденных годовых ассигнований) в </a:t>
            </a:r>
            <a:r>
              <a:rPr lang="ru-RU" sz="2400" b="1" dirty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>1 квартале 2021 года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2108" y="106232"/>
            <a:ext cx="814754" cy="365125"/>
          </a:xfrm>
        </p:spPr>
        <p:txBody>
          <a:bodyPr/>
          <a:lstStyle/>
          <a:p>
            <a:r>
              <a:rPr lang="ru-RU" smtClean="0"/>
              <a:t>Слайд 6</a:t>
            </a:r>
            <a:endParaRPr lang="ru-RU" dirty="0"/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51EE4FDA-82FB-49F8-B7ED-3F610583A7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917110"/>
              </p:ext>
            </p:extLst>
          </p:nvPr>
        </p:nvGraphicFramePr>
        <p:xfrm>
          <a:off x="1967390" y="998376"/>
          <a:ext cx="881491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349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7901" y="141402"/>
            <a:ext cx="11283885" cy="8569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Исполнение кассового плана по расходам краевого </a:t>
            </a:r>
            <a:r>
              <a:rPr lang="ru-RU" sz="2400" b="1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бюджета, </a:t>
            </a:r>
            <a:r>
              <a:rPr lang="ru-RU" sz="2400" b="1" dirty="0" smtClean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>направленных</a:t>
            </a:r>
            <a:r>
              <a:rPr lang="ru-RU" sz="2400" b="1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 </a:t>
            </a:r>
            <a:r>
              <a:rPr lang="ru-RU" sz="2400" b="1" dirty="0" smtClean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>на реализацию </a:t>
            </a:r>
            <a:r>
              <a:rPr lang="ru-RU" sz="2400" b="1" dirty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>национальных проектов в Камчатском крае </a:t>
            </a:r>
            <a:r>
              <a:rPr lang="ru-RU" sz="2400" b="1" dirty="0" smtClean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/>
            </a:r>
            <a:br>
              <a:rPr lang="ru-RU" sz="2400" b="1" dirty="0" smtClean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</a:br>
            <a:r>
              <a:rPr lang="ru-RU" sz="2400" b="1" dirty="0" smtClean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>в </a:t>
            </a:r>
            <a:r>
              <a:rPr lang="ru-RU" sz="2400" b="1" dirty="0">
                <a:solidFill>
                  <a:srgbClr val="5B9BD5">
                    <a:lumMod val="75000"/>
                  </a:srgbClr>
                </a:solidFill>
                <a:latin typeface="Palatino Linotype" panose="02040502050505030304" pitchFamily="18" charset="0"/>
              </a:rPr>
              <a:t>1 квартале 2021 года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65169" y="0"/>
            <a:ext cx="726831" cy="365125"/>
          </a:xfrm>
        </p:spPr>
        <p:txBody>
          <a:bodyPr/>
          <a:lstStyle/>
          <a:p>
            <a:r>
              <a:rPr lang="ru-RU" dirty="0" smtClean="0"/>
              <a:t>Слайд 7</a:t>
            </a:r>
            <a:endParaRPr lang="ru-RU" dirty="0"/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51EE4FDA-82FB-49F8-B7ED-3F610583A7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2315900"/>
              </p:ext>
            </p:extLst>
          </p:nvPr>
        </p:nvGraphicFramePr>
        <p:xfrm>
          <a:off x="2032000" y="998376"/>
          <a:ext cx="825722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0791815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араллакс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20265</TotalTime>
  <Words>558</Words>
  <Application>Microsoft Office PowerPoint</Application>
  <PresentationFormat>Широкоэкранный</PresentationFormat>
  <Paragraphs>239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Arial</vt:lpstr>
      <vt:lpstr>Calibri</vt:lpstr>
      <vt:lpstr>Calibri Light</vt:lpstr>
      <vt:lpstr>Corbel</vt:lpstr>
      <vt:lpstr>Palatino Linotype</vt:lpstr>
      <vt:lpstr>Times New Roman</vt:lpstr>
      <vt:lpstr>Office Theme</vt:lpstr>
      <vt:lpstr>Параллакс</vt:lpstr>
      <vt:lpstr>Тема Office</vt:lpstr>
      <vt:lpstr>Министерство финансов Камчатского края</vt:lpstr>
      <vt:lpstr>Исполнение параметров краевого бюджета за  1 квартал 2021  Исполнение краевого бюджета в 2021 году осуществляется на основании Закона Камчатского края от 26.11.2020 № 521 «О краевом бюджете на 2021 год и на плановый период 2022 и 2023 годов»</vt:lpstr>
      <vt:lpstr> </vt:lpstr>
      <vt:lpstr>Исполнение расходов краевого бюджета за 1 квартал 2021 года по разделам классификации расходов бюджетов         </vt:lpstr>
      <vt:lpstr>Исполнение расходов краевого бюджета за 1 квартал 2021 года  % в общем объеме расходов по исполнению </vt:lpstr>
      <vt:lpstr>Исполнение кассового плана по расходам краевого бюджета за 1 квартал 2021 года по разделам классификации расходов бюджетов </vt:lpstr>
      <vt:lpstr>Исполнение расходов краевого бюджета, направленных на  реализацию национальных проектов в Камчатском крае (от утвержденных годовых ассигнований) в 1 квартале 2021 года</vt:lpstr>
      <vt:lpstr>Исполнение кассового плана по расходам краевого бюджета, направленных на реализацию национальных проектов в Камчатском крае  в 1 квартале 2021 года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Хамлова Наталья Львовна</cp:lastModifiedBy>
  <cp:revision>1747</cp:revision>
  <cp:lastPrinted>2021-06-30T03:29:40Z</cp:lastPrinted>
  <dcterms:created xsi:type="dcterms:W3CDTF">2016-10-20T03:59:01Z</dcterms:created>
  <dcterms:modified xsi:type="dcterms:W3CDTF">2021-06-30T05:37:42Z</dcterms:modified>
</cp:coreProperties>
</file>