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13"/>
  </p:notesMasterIdLst>
  <p:sldIdLst>
    <p:sldId id="267" r:id="rId3"/>
    <p:sldId id="261" r:id="rId4"/>
    <p:sldId id="260" r:id="rId5"/>
    <p:sldId id="263" r:id="rId6"/>
    <p:sldId id="262" r:id="rId7"/>
    <p:sldId id="264" r:id="rId8"/>
    <p:sldId id="268" r:id="rId9"/>
    <p:sldId id="271" r:id="rId10"/>
    <p:sldId id="265" r:id="rId11"/>
    <p:sldId id="266" r:id="rId12"/>
  </p:sldIdLst>
  <p:sldSz cx="12192000" cy="6858000"/>
  <p:notesSz cx="6858000" cy="987266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958" userDrawn="1">
          <p15:clr>
            <a:srgbClr val="F26B43"/>
          </p15:clr>
        </p15:guide>
        <p15:guide id="2" pos="960" userDrawn="1">
          <p15:clr>
            <a:srgbClr val="A4A3A4"/>
          </p15:clr>
        </p15:guide>
        <p15:guide id="3" pos="1119" userDrawn="1">
          <p15:clr>
            <a:srgbClr val="A4A3A4"/>
          </p15:clr>
        </p15:guide>
        <p15:guide id="4" pos="1760" userDrawn="1">
          <p15:clr>
            <a:srgbClr val="A4A3A4"/>
          </p15:clr>
        </p15:guide>
        <p15:guide id="5" pos="1919" userDrawn="1">
          <p15:clr>
            <a:srgbClr val="A4A3A4"/>
          </p15:clr>
        </p15:guide>
        <p15:guide id="6" pos="2561" userDrawn="1">
          <p15:clr>
            <a:srgbClr val="A4A3A4"/>
          </p15:clr>
        </p15:guide>
        <p15:guide id="7" pos="2721" userDrawn="1">
          <p15:clr>
            <a:srgbClr val="A4A3A4"/>
          </p15:clr>
        </p15:guide>
        <p15:guide id="8" pos="3362" userDrawn="1">
          <p15:clr>
            <a:srgbClr val="A4A3A4"/>
          </p15:clr>
        </p15:guide>
        <p15:guide id="9" pos="3521" userDrawn="1">
          <p15:clr>
            <a:srgbClr val="A4A3A4"/>
          </p15:clr>
        </p15:guide>
        <p15:guide id="10" pos="4158" userDrawn="1">
          <p15:clr>
            <a:srgbClr val="A4A3A4"/>
          </p15:clr>
        </p15:guide>
        <p15:guide id="11" pos="4316" userDrawn="1">
          <p15:clr>
            <a:srgbClr val="A4A3A4"/>
          </p15:clr>
        </p15:guide>
        <p15:guide id="12" pos="4961" userDrawn="1">
          <p15:clr>
            <a:srgbClr val="A4A3A4"/>
          </p15:clr>
        </p15:guide>
        <p15:guide id="13" pos="5121" userDrawn="1">
          <p15:clr>
            <a:srgbClr val="A4A3A4"/>
          </p15:clr>
        </p15:guide>
        <p15:guide id="14" pos="5745" userDrawn="1">
          <p15:clr>
            <a:srgbClr val="A4A3A4"/>
          </p15:clr>
        </p15:guide>
        <p15:guide id="15" pos="5922" userDrawn="1">
          <p15:clr>
            <a:srgbClr val="A4A3A4"/>
          </p15:clr>
        </p15:guide>
        <p15:guide id="16" pos="6562" userDrawn="1">
          <p15:clr>
            <a:srgbClr val="A4A3A4"/>
          </p15:clr>
        </p15:guide>
        <p15:guide id="17" pos="6723" userDrawn="1">
          <p15:clr>
            <a:srgbClr val="A4A3A4"/>
          </p15:clr>
        </p15:guide>
        <p15:guide id="18" orient="horz" pos="1117" userDrawn="1">
          <p15:clr>
            <a:srgbClr val="F26B43"/>
          </p15:clr>
        </p15:guide>
        <p15:guide id="19" pos="320" userDrawn="1">
          <p15:clr>
            <a:srgbClr val="A4A3A4"/>
          </p15:clr>
        </p15:guide>
        <p15:guide id="20" pos="7362" userDrawn="1">
          <p15:clr>
            <a:srgbClr val="A4A3A4"/>
          </p15:clr>
        </p15:guide>
        <p15:guide id="21" orient="horz" pos="323" userDrawn="1">
          <p15:clr>
            <a:srgbClr val="A4A3A4"/>
          </p15:clr>
        </p15:guide>
        <p15:guide id="22" orient="horz" pos="4005" userDrawn="1">
          <p15:clr>
            <a:srgbClr val="A4A3A4"/>
          </p15:clr>
        </p15:guide>
        <p15:guide id="26" orient="horz" pos="1440" userDrawn="1">
          <p15:clr>
            <a:srgbClr val="A4A3A4"/>
          </p15:clr>
        </p15:guide>
        <p15:guide id="27" orient="horz" pos="1521" userDrawn="1">
          <p15:clr>
            <a:srgbClr val="A4A3A4"/>
          </p15:clr>
        </p15:guide>
        <p15:guide id="28" orient="horz" pos="1601" userDrawn="1">
          <p15:clr>
            <a:srgbClr val="A4A3A4"/>
          </p15:clr>
        </p15:guide>
        <p15:guide id="29" orient="horz" pos="1680" userDrawn="1">
          <p15:clr>
            <a:srgbClr val="A4A3A4"/>
          </p15:clr>
        </p15:guide>
        <p15:guide id="30" orient="horz" pos="1760" userDrawn="1">
          <p15:clr>
            <a:srgbClr val="A4A3A4"/>
          </p15:clr>
        </p15:guide>
        <p15:guide id="31" orient="horz" pos="1842" userDrawn="1">
          <p15:clr>
            <a:srgbClr val="A4A3A4"/>
          </p15:clr>
        </p15:guide>
        <p15:guide id="32" orient="horz" pos="1922" userDrawn="1">
          <p15:clr>
            <a:srgbClr val="A4A3A4"/>
          </p15:clr>
        </p15:guide>
        <p15:guide id="33" orient="horz" pos="2001" userDrawn="1">
          <p15:clr>
            <a:srgbClr val="A4A3A4"/>
          </p15:clr>
        </p15:guide>
        <p15:guide id="34" orient="horz" pos="3924" userDrawn="1">
          <p15:clr>
            <a:srgbClr val="A4A3A4"/>
          </p15:clr>
        </p15:guide>
        <p15:guide id="35" orient="horz" pos="3524" userDrawn="1">
          <p15:clr>
            <a:srgbClr val="A4A3A4"/>
          </p15:clr>
        </p15:guide>
        <p15:guide id="36" orient="horz" pos="3765" userDrawn="1">
          <p15:clr>
            <a:srgbClr val="A4A3A4"/>
          </p15:clr>
        </p15:guide>
        <p15:guide id="37" orient="horz" pos="3603" userDrawn="1">
          <p15:clr>
            <a:srgbClr val="A4A3A4"/>
          </p15:clr>
        </p15:guide>
        <p15:guide id="38" orient="horz" pos="3684" userDrawn="1">
          <p15:clr>
            <a:srgbClr val="A4A3A4"/>
          </p15:clr>
        </p15:guide>
        <p15:guide id="39" orient="horz" pos="3845" userDrawn="1">
          <p15:clr>
            <a:srgbClr val="A4A3A4"/>
          </p15:clr>
        </p15:guide>
        <p15:guide id="40" orient="horz" pos="2963" userDrawn="1">
          <p15:clr>
            <a:srgbClr val="A4A3A4"/>
          </p15:clr>
        </p15:guide>
        <p15:guide id="41" orient="horz" pos="3042" userDrawn="1">
          <p15:clr>
            <a:srgbClr val="A4A3A4"/>
          </p15:clr>
        </p15:guide>
        <p15:guide id="42" orient="horz" pos="3363" userDrawn="1">
          <p15:clr>
            <a:srgbClr val="A4A3A4"/>
          </p15:clr>
        </p15:guide>
        <p15:guide id="43" orient="horz" pos="3123" userDrawn="1">
          <p15:clr>
            <a:srgbClr val="A4A3A4"/>
          </p15:clr>
        </p15:guide>
        <p15:guide id="44" orient="horz" pos="3204" userDrawn="1">
          <p15:clr>
            <a:srgbClr val="A4A3A4"/>
          </p15:clr>
        </p15:guide>
        <p15:guide id="45" orient="horz" pos="2723" userDrawn="1">
          <p15:clr>
            <a:srgbClr val="A4A3A4"/>
          </p15:clr>
        </p15:guide>
        <p15:guide id="46" orient="horz" pos="2886" userDrawn="1">
          <p15:clr>
            <a:srgbClr val="A4A3A4"/>
          </p15:clr>
        </p15:guide>
        <p15:guide id="47" orient="horz" pos="3284" userDrawn="1">
          <p15:clr>
            <a:srgbClr val="A4A3A4"/>
          </p15:clr>
        </p15:guide>
        <p15:guide id="48" orient="horz" pos="2804" userDrawn="1">
          <p15:clr>
            <a:srgbClr val="A4A3A4"/>
          </p15:clr>
        </p15:guide>
        <p15:guide id="49" orient="horz" pos="3444" userDrawn="1">
          <p15:clr>
            <a:srgbClr val="A4A3A4"/>
          </p15:clr>
        </p15:guide>
        <p15:guide id="50" orient="horz" pos="2643" userDrawn="1">
          <p15:clr>
            <a:srgbClr val="A4A3A4"/>
          </p15:clr>
        </p15:guide>
        <p15:guide id="51" orient="horz" pos="2562" userDrawn="1">
          <p15:clr>
            <a:srgbClr val="A4A3A4"/>
          </p15:clr>
        </p15:guide>
        <p15:guide id="52" orient="horz" pos="2481" userDrawn="1">
          <p15:clr>
            <a:srgbClr val="A4A3A4"/>
          </p15:clr>
        </p15:guide>
        <p15:guide id="53" orient="horz" pos="2402" userDrawn="1">
          <p15:clr>
            <a:srgbClr val="A4A3A4"/>
          </p15:clr>
        </p15:guide>
        <p15:guide id="54" orient="horz" pos="2319" userDrawn="1">
          <p15:clr>
            <a:srgbClr val="A4A3A4"/>
          </p15:clr>
        </p15:guide>
        <p15:guide id="55" orient="horz" pos="2243" userDrawn="1">
          <p15:clr>
            <a:srgbClr val="A4A3A4"/>
          </p15:clr>
        </p15:guide>
        <p15:guide id="56" orient="horz" pos="2082" userDrawn="1">
          <p15:clr>
            <a:srgbClr val="A4A3A4"/>
          </p15:clr>
        </p15:guide>
        <p15:guide id="57" orient="horz" pos="2162" userDrawn="1">
          <p15:clr>
            <a:srgbClr val="A4A3A4"/>
          </p15:clr>
        </p15:guide>
        <p15:guide id="58" pos="7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10" userDrawn="1">
          <p15:clr>
            <a:srgbClr val="A4A3A4"/>
          </p15:clr>
        </p15:guide>
        <p15:guide id="2" pos="2161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A3E"/>
    <a:srgbClr val="240C3C"/>
    <a:srgbClr val="007B3E"/>
    <a:srgbClr val="87C1C7"/>
    <a:srgbClr val="008000"/>
    <a:srgbClr val="000099"/>
    <a:srgbClr val="0000FF"/>
    <a:srgbClr val="007B87"/>
    <a:srgbClr val="CDFAFF"/>
    <a:srgbClr val="55A67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184" autoAdjust="0"/>
    <p:restoredTop sz="96374" autoAdjust="0"/>
  </p:normalViewPr>
  <p:slideViewPr>
    <p:cSldViewPr snapToGrid="0">
      <p:cViewPr varScale="1">
        <p:scale>
          <a:sx n="83" d="100"/>
          <a:sy n="83" d="100"/>
        </p:scale>
        <p:origin x="154" y="82"/>
      </p:cViewPr>
      <p:guideLst>
        <p:guide orient="horz" pos="958"/>
        <p:guide pos="960"/>
        <p:guide pos="1119"/>
        <p:guide pos="1760"/>
        <p:guide pos="1919"/>
        <p:guide pos="2561"/>
        <p:guide pos="2721"/>
        <p:guide pos="3362"/>
        <p:guide pos="3521"/>
        <p:guide pos="4158"/>
        <p:guide pos="4316"/>
        <p:guide pos="4961"/>
        <p:guide pos="5121"/>
        <p:guide pos="5745"/>
        <p:guide pos="5922"/>
        <p:guide pos="6562"/>
        <p:guide pos="6723"/>
        <p:guide orient="horz" pos="1117"/>
        <p:guide pos="320"/>
        <p:guide pos="7362"/>
        <p:guide orient="horz" pos="323"/>
        <p:guide orient="horz" pos="4005"/>
        <p:guide orient="horz" pos="1440"/>
        <p:guide orient="horz" pos="1521"/>
        <p:guide orient="horz" pos="1601"/>
        <p:guide orient="horz" pos="1680"/>
        <p:guide orient="horz" pos="1760"/>
        <p:guide orient="horz" pos="1842"/>
        <p:guide orient="horz" pos="1922"/>
        <p:guide orient="horz" pos="2001"/>
        <p:guide orient="horz" pos="3924"/>
        <p:guide orient="horz" pos="3524"/>
        <p:guide orient="horz" pos="3765"/>
        <p:guide orient="horz" pos="3603"/>
        <p:guide orient="horz" pos="3684"/>
        <p:guide orient="horz" pos="3845"/>
        <p:guide orient="horz" pos="2963"/>
        <p:guide orient="horz" pos="3042"/>
        <p:guide orient="horz" pos="3363"/>
        <p:guide orient="horz" pos="3123"/>
        <p:guide orient="horz" pos="3204"/>
        <p:guide orient="horz" pos="2723"/>
        <p:guide orient="horz" pos="2886"/>
        <p:guide orient="horz" pos="3284"/>
        <p:guide orient="horz" pos="2804"/>
        <p:guide orient="horz" pos="3444"/>
        <p:guide orient="horz" pos="2643"/>
        <p:guide orient="horz" pos="2562"/>
        <p:guide orient="horz" pos="2481"/>
        <p:guide orient="horz" pos="2402"/>
        <p:guide orient="horz" pos="2319"/>
        <p:guide orient="horz" pos="2243"/>
        <p:guide orient="horz" pos="2082"/>
        <p:guide orient="horz" pos="2162"/>
        <p:guide pos="7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howGuides="1">
      <p:cViewPr varScale="1">
        <p:scale>
          <a:sx n="87" d="100"/>
          <a:sy n="87" d="100"/>
        </p:scale>
        <p:origin x="3840" y="90"/>
      </p:cViewPr>
      <p:guideLst>
        <p:guide orient="horz" pos="3110"/>
        <p:guide pos="2161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534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9534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C2963EA-0E7E-4D85-B6AB-F484D26806DF}" type="datetimeFigureOut">
              <a:rPr lang="ru-RU" smtClean="0"/>
              <a:t>23.08.2023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68313" y="1235075"/>
            <a:ext cx="5921375" cy="3330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751219"/>
            <a:ext cx="5486400" cy="388736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377318"/>
            <a:ext cx="2971800" cy="49534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377318"/>
            <a:ext cx="2971800" cy="49534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60DC233-E2B6-4F21-B5CB-2A98D2DD012C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363520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5299075" y="33338"/>
            <a:ext cx="3913188" cy="2201862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411" name="Заметки 2"/>
          <p:cNvSpPr>
            <a:spLocks noGrp="1"/>
          </p:cNvSpPr>
          <p:nvPr>
            <p:ph type="body" idx="1"/>
          </p:nvPr>
        </p:nvSpPr>
        <p:spPr>
          <a:xfrm>
            <a:off x="220763" y="2261672"/>
            <a:ext cx="14122657" cy="2400929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indent="287463" algn="just">
              <a:spcAft>
                <a:spcPts val="300"/>
              </a:spcAft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87830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8/23/2023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53878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8/23/2023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29054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8/23/2023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944565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8"/>
            <a:ext cx="10363200" cy="14700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356363"/>
            <a:ext cx="2844800" cy="365125"/>
          </a:xfrm>
          <a:prstGeom prst="rect">
            <a:avLst/>
          </a:prstGeom>
        </p:spPr>
        <p:txBody>
          <a:bodyPr/>
          <a:lstStyle/>
          <a:p>
            <a:fld id="{D551E537-6E6A-4BE4-A027-C3CB6CB49923}" type="datetime1">
              <a:rPr lang="ru-RU" smtClean="0">
                <a:solidFill>
                  <a:prstClr val="black"/>
                </a:solidFill>
              </a:rPr>
              <a:t>23.08.2023</a:t>
            </a:fld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63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0" y="6356363"/>
            <a:ext cx="2844800" cy="365125"/>
          </a:xfrm>
          <a:prstGeom prst="rect">
            <a:avLst/>
          </a:prstGeom>
        </p:spPr>
        <p:txBody>
          <a:bodyPr/>
          <a:lstStyle/>
          <a:p>
            <a:fld id="{5F91366C-C707-45FC-9663-1DE7BB98C4B2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 dirty="0">
              <a:solidFill>
                <a:prstClr val="black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7219" y="273554"/>
            <a:ext cx="6642637" cy="234446"/>
          </a:xfrm>
          <a:prstGeom prst="rect">
            <a:avLst/>
          </a:prstGeom>
        </p:spPr>
      </p:pic>
      <p:sp>
        <p:nvSpPr>
          <p:cNvPr id="8" name="Slide Number Placeholder 12"/>
          <p:cNvSpPr txBox="1">
            <a:spLocks/>
          </p:cNvSpPr>
          <p:nvPr/>
        </p:nvSpPr>
        <p:spPr>
          <a:xfrm>
            <a:off x="11355351" y="97634"/>
            <a:ext cx="1131732" cy="53746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2200" kern="1200">
                <a:solidFill>
                  <a:srgbClr val="DEAA46"/>
                </a:solidFill>
                <a:latin typeface="DINPro-Light"/>
                <a:ea typeface="+mn-ea"/>
                <a:cs typeface="DINPro-Light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2D350B4-811D-9C49-8D4A-B431FFD45952}" type="slidenum">
              <a:rPr lang="en-US" sz="2200" smtClean="0"/>
              <a:pPr/>
              <a:t>‹#›</a:t>
            </a:fld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346575647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12"/>
          <p:cNvSpPr txBox="1">
            <a:spLocks/>
          </p:cNvSpPr>
          <p:nvPr/>
        </p:nvSpPr>
        <p:spPr>
          <a:xfrm>
            <a:off x="11355351" y="97634"/>
            <a:ext cx="1131732" cy="53746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2200" kern="1200">
                <a:solidFill>
                  <a:srgbClr val="DEAA46"/>
                </a:solidFill>
                <a:latin typeface="DINPro-Light"/>
                <a:ea typeface="+mn-ea"/>
                <a:cs typeface="DINPro-Light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2D350B4-811D-9C49-8D4A-B431FFD45952}" type="slidenum">
              <a:rPr lang="en-US" sz="2200" smtClean="0"/>
              <a:pPr/>
              <a:t>‹#›</a:t>
            </a:fld>
            <a:endParaRPr lang="en-US" sz="2200" dirty="0"/>
          </a:p>
        </p:txBody>
      </p:sp>
      <p:sp>
        <p:nvSpPr>
          <p:cNvPr id="3" name="Slide Number Placeholder 12"/>
          <p:cNvSpPr txBox="1">
            <a:spLocks/>
          </p:cNvSpPr>
          <p:nvPr userDrawn="1"/>
        </p:nvSpPr>
        <p:spPr>
          <a:xfrm>
            <a:off x="11355351" y="97634"/>
            <a:ext cx="1131732" cy="53746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2200" kern="1200">
                <a:solidFill>
                  <a:srgbClr val="DEAA46"/>
                </a:solidFill>
                <a:latin typeface="DINPro-Light"/>
                <a:ea typeface="+mn-ea"/>
                <a:cs typeface="DINPro-Light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2D350B4-811D-9C49-8D4A-B431FFD45952}" type="slidenum">
              <a:rPr lang="en-US" sz="2200" smtClean="0"/>
              <a:pPr/>
              <a:t>‹#›</a:t>
            </a:fld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395367932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708690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6"/>
            <a:ext cx="53848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09600" y="6356363"/>
            <a:ext cx="2844800" cy="365125"/>
          </a:xfrm>
          <a:prstGeom prst="rect">
            <a:avLst/>
          </a:prstGeom>
        </p:spPr>
        <p:txBody>
          <a:bodyPr/>
          <a:lstStyle/>
          <a:p>
            <a:fld id="{2FC115E2-4D98-4A5E-B37B-D0674795F38A}" type="datetime1">
              <a:rPr lang="ru-RU" smtClean="0">
                <a:solidFill>
                  <a:prstClr val="black"/>
                </a:solidFill>
              </a:rPr>
              <a:t>23.08.2023</a:t>
            </a:fld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356363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737600" y="6356363"/>
            <a:ext cx="2844800" cy="365125"/>
          </a:xfrm>
          <a:prstGeom prst="rect">
            <a:avLst/>
          </a:prstGeom>
        </p:spPr>
        <p:txBody>
          <a:bodyPr/>
          <a:lstStyle/>
          <a:p>
            <a:fld id="{5F91366C-C707-45FC-9663-1DE7BB98C4B2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100908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73" y="1535113"/>
            <a:ext cx="5389033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73" y="2174875"/>
            <a:ext cx="5389033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09600" y="6356363"/>
            <a:ext cx="2844800" cy="365125"/>
          </a:xfrm>
          <a:prstGeom prst="rect">
            <a:avLst/>
          </a:prstGeom>
        </p:spPr>
        <p:txBody>
          <a:bodyPr/>
          <a:lstStyle/>
          <a:p>
            <a:fld id="{9EDF404F-1C92-4AB6-A9F3-5719BEE5C748}" type="datetime1">
              <a:rPr lang="ru-RU" smtClean="0">
                <a:solidFill>
                  <a:prstClr val="black"/>
                </a:solidFill>
              </a:rPr>
              <a:t>23.08.2023</a:t>
            </a:fld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165600" y="6356363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737600" y="6356363"/>
            <a:ext cx="2844800" cy="365125"/>
          </a:xfrm>
          <a:prstGeom prst="rect">
            <a:avLst/>
          </a:prstGeom>
        </p:spPr>
        <p:txBody>
          <a:bodyPr/>
          <a:lstStyle/>
          <a:p>
            <a:fld id="{5F91366C-C707-45FC-9663-1DE7BB98C4B2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670813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09600" y="6356363"/>
            <a:ext cx="2844800" cy="365125"/>
          </a:xfrm>
          <a:prstGeom prst="rect">
            <a:avLst/>
          </a:prstGeom>
        </p:spPr>
        <p:txBody>
          <a:bodyPr/>
          <a:lstStyle/>
          <a:p>
            <a:fld id="{3AF49ADA-76A6-44C3-AA35-29D787903EE2}" type="datetime1">
              <a:rPr lang="ru-RU" smtClean="0">
                <a:solidFill>
                  <a:prstClr val="black"/>
                </a:solidFill>
              </a:rPr>
              <a:t>23.08.2023</a:t>
            </a:fld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165600" y="6356363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737600" y="6356363"/>
            <a:ext cx="2844800" cy="365125"/>
          </a:xfrm>
          <a:prstGeom prst="rect">
            <a:avLst/>
          </a:prstGeom>
        </p:spPr>
        <p:txBody>
          <a:bodyPr/>
          <a:lstStyle/>
          <a:p>
            <a:fld id="{5F91366C-C707-45FC-9663-1DE7BB98C4B2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283814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09600" y="6356363"/>
            <a:ext cx="2844800" cy="365125"/>
          </a:xfrm>
          <a:prstGeom prst="rect">
            <a:avLst/>
          </a:prstGeom>
        </p:spPr>
        <p:txBody>
          <a:bodyPr/>
          <a:lstStyle/>
          <a:p>
            <a:fld id="{3495B947-F3D6-4994-8BB6-E13081670F3D}" type="datetime1">
              <a:rPr lang="ru-RU" smtClean="0">
                <a:solidFill>
                  <a:prstClr val="black"/>
                </a:solidFill>
              </a:rPr>
              <a:t>23.08.2023</a:t>
            </a:fld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165600" y="6356363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737600" y="6356363"/>
            <a:ext cx="2844800" cy="365125"/>
          </a:xfrm>
          <a:prstGeom prst="rect">
            <a:avLst/>
          </a:prstGeom>
        </p:spPr>
        <p:txBody>
          <a:bodyPr/>
          <a:lstStyle/>
          <a:p>
            <a:fld id="{5F91366C-C707-45FC-9663-1DE7BB98C4B2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453197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5" y="273063"/>
            <a:ext cx="6815667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3"/>
            <a:ext cx="4011084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09600" y="6356363"/>
            <a:ext cx="2844800" cy="365125"/>
          </a:xfrm>
          <a:prstGeom prst="rect">
            <a:avLst/>
          </a:prstGeom>
        </p:spPr>
        <p:txBody>
          <a:bodyPr/>
          <a:lstStyle/>
          <a:p>
            <a:fld id="{BF3E28EE-6098-4399-A771-486940E9F97C}" type="datetime1">
              <a:rPr lang="ru-RU" smtClean="0">
                <a:solidFill>
                  <a:prstClr val="black"/>
                </a:solidFill>
              </a:rPr>
              <a:t>23.08.2023</a:t>
            </a:fld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356363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737600" y="6356363"/>
            <a:ext cx="2844800" cy="365125"/>
          </a:xfrm>
          <a:prstGeom prst="rect">
            <a:avLst/>
          </a:prstGeom>
        </p:spPr>
        <p:txBody>
          <a:bodyPr/>
          <a:lstStyle/>
          <a:p>
            <a:fld id="{5F91366C-C707-45FC-9663-1DE7BB98C4B2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79894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8/23/2023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913845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09600" y="6356363"/>
            <a:ext cx="2844800" cy="365125"/>
          </a:xfrm>
          <a:prstGeom prst="rect">
            <a:avLst/>
          </a:prstGeom>
        </p:spPr>
        <p:txBody>
          <a:bodyPr/>
          <a:lstStyle/>
          <a:p>
            <a:fld id="{AA503879-6ABA-4910-BD14-13A4D8BE4A9D}" type="datetime1">
              <a:rPr lang="ru-RU" smtClean="0">
                <a:solidFill>
                  <a:prstClr val="black"/>
                </a:solidFill>
              </a:rPr>
              <a:t>23.08.2023</a:t>
            </a:fld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356363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737600" y="6356363"/>
            <a:ext cx="2844800" cy="365125"/>
          </a:xfrm>
          <a:prstGeom prst="rect">
            <a:avLst/>
          </a:prstGeom>
        </p:spPr>
        <p:txBody>
          <a:bodyPr/>
          <a:lstStyle/>
          <a:p>
            <a:fld id="{5F91366C-C707-45FC-9663-1DE7BB98C4B2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446558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1600206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356363"/>
            <a:ext cx="2844800" cy="365125"/>
          </a:xfrm>
          <a:prstGeom prst="rect">
            <a:avLst/>
          </a:prstGeom>
        </p:spPr>
        <p:txBody>
          <a:bodyPr/>
          <a:lstStyle/>
          <a:p>
            <a:fld id="{A3F8B675-2B99-4301-B2DB-A03649C82A7B}" type="datetime1">
              <a:rPr lang="ru-RU" smtClean="0">
                <a:solidFill>
                  <a:prstClr val="black"/>
                </a:solidFill>
              </a:rPr>
              <a:t>23.08.2023</a:t>
            </a:fld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63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0" y="6356363"/>
            <a:ext cx="2844800" cy="365125"/>
          </a:xfrm>
          <a:prstGeom prst="rect">
            <a:avLst/>
          </a:prstGeom>
        </p:spPr>
        <p:txBody>
          <a:bodyPr/>
          <a:lstStyle/>
          <a:p>
            <a:fld id="{5F91366C-C707-45FC-9663-1DE7BB98C4B2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912090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51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51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356363"/>
            <a:ext cx="2844800" cy="365125"/>
          </a:xfrm>
          <a:prstGeom prst="rect">
            <a:avLst/>
          </a:prstGeom>
        </p:spPr>
        <p:txBody>
          <a:bodyPr/>
          <a:lstStyle/>
          <a:p>
            <a:fld id="{E5A5B64A-7B08-4FDB-A6F0-1BABB251BEE4}" type="datetime1">
              <a:rPr lang="ru-RU" smtClean="0">
                <a:solidFill>
                  <a:prstClr val="black"/>
                </a:solidFill>
              </a:rPr>
              <a:t>23.08.2023</a:t>
            </a:fld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63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0" y="6356363"/>
            <a:ext cx="2844800" cy="365125"/>
          </a:xfrm>
          <a:prstGeom prst="rect">
            <a:avLst/>
          </a:prstGeom>
        </p:spPr>
        <p:txBody>
          <a:bodyPr/>
          <a:lstStyle/>
          <a:p>
            <a:fld id="{5F91366C-C707-45FC-9663-1DE7BB98C4B2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623505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 userDrawn="1"/>
        </p:nvSpPr>
        <p:spPr>
          <a:xfrm>
            <a:off x="721791" y="13"/>
            <a:ext cx="618067" cy="379413"/>
          </a:xfrm>
          <a:prstGeom prst="rect">
            <a:avLst/>
          </a:prstGeom>
        </p:spPr>
        <p:txBody>
          <a:bodyPr wrap="none">
            <a:normAutofit lnSpcReduction="10000"/>
          </a:bodyPr>
          <a:lstStyle/>
          <a:p>
            <a:pPr>
              <a:defRPr/>
            </a:pPr>
            <a:r>
              <a:rPr lang="ru-RU" sz="2000" dirty="0">
                <a:solidFill>
                  <a:srgbClr val="53548A">
                    <a:lumMod val="20000"/>
                    <a:lumOff val="80000"/>
                  </a:srgbClr>
                </a:solidFill>
              </a:rPr>
              <a:t>М</a:t>
            </a:r>
            <a:endParaRPr lang="ru-RU" sz="1800" dirty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8" name="Прямоугольник 11"/>
          <p:cNvSpPr>
            <a:spLocks noChangeArrowheads="1"/>
          </p:cNvSpPr>
          <p:nvPr userDrawn="1"/>
        </p:nvSpPr>
        <p:spPr bwMode="auto">
          <a:xfrm>
            <a:off x="1284817" y="-20638"/>
            <a:ext cx="247184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sz="1600" dirty="0">
                <a:solidFill>
                  <a:srgbClr val="DBDBE9"/>
                </a:solidFill>
              </a:rPr>
              <a:t>]</a:t>
            </a:r>
            <a:endParaRPr lang="ru-RU" sz="1800" dirty="0">
              <a:solidFill>
                <a:srgbClr val="DBDBE9"/>
              </a:solidFill>
            </a:endParaRPr>
          </a:p>
        </p:txBody>
      </p:sp>
      <p:sp>
        <p:nvSpPr>
          <p:cNvPr id="9" name="TextBox 13"/>
          <p:cNvSpPr txBox="1">
            <a:spLocks noChangeArrowheads="1"/>
          </p:cNvSpPr>
          <p:nvPr userDrawn="1"/>
        </p:nvSpPr>
        <p:spPr bwMode="auto">
          <a:xfrm>
            <a:off x="1032935" y="-61913"/>
            <a:ext cx="385042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>
              <a:defRPr/>
            </a:pPr>
            <a:r>
              <a:rPr lang="ru-RU" sz="2200" i="1" dirty="0" smtClean="0">
                <a:solidFill>
                  <a:prstClr val="white"/>
                </a:solidFill>
                <a:latin typeface="Times New Roman" pitchFamily="18" charset="0"/>
              </a:rPr>
              <a:t>ф</a:t>
            </a:r>
            <a:endParaRPr lang="ru-RU" sz="2200" dirty="0" smtClean="0">
              <a:solidFill>
                <a:srgbClr val="DBDBE9"/>
              </a:solidFill>
              <a:latin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0" y="0"/>
            <a:ext cx="12192000" cy="311150"/>
          </a:xfrm>
          <a:prstGeom prst="rect">
            <a:avLst/>
          </a:prstGeom>
          <a:solidFill>
            <a:srgbClr val="004821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 bwMode="invGray">
          <a:xfrm>
            <a:off x="12113684" y="-1585"/>
            <a:ext cx="76200" cy="312737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 bwMode="invGray">
          <a:xfrm>
            <a:off x="12058651" y="-1585"/>
            <a:ext cx="38100" cy="312737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 bwMode="invGray">
          <a:xfrm>
            <a:off x="12033265" y="-1585"/>
            <a:ext cx="12700" cy="312737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 bwMode="invGray">
          <a:xfrm>
            <a:off x="11969751" y="-1585"/>
            <a:ext cx="33867" cy="312737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grpSp>
        <p:nvGrpSpPr>
          <p:cNvPr id="24" name="Group 23"/>
          <p:cNvGrpSpPr/>
          <p:nvPr userDrawn="1"/>
        </p:nvGrpSpPr>
        <p:grpSpPr>
          <a:xfrm>
            <a:off x="11834297" y="-785"/>
            <a:ext cx="127001" cy="333443"/>
            <a:chOff x="8875715" y="-787"/>
            <a:chExt cx="95251" cy="295141"/>
          </a:xfrm>
        </p:grpSpPr>
        <p:sp>
          <p:nvSpPr>
            <p:cNvPr id="15" name="Прямоугольник 14"/>
            <p:cNvSpPr/>
            <p:nvPr/>
          </p:nvSpPr>
          <p:spPr bwMode="invGray">
            <a:xfrm>
              <a:off x="8915403" y="-787"/>
              <a:ext cx="55563" cy="295141"/>
            </a:xfrm>
            <a:prstGeom prst="rect">
              <a:avLst/>
            </a:prstGeom>
            <a:solidFill>
              <a:srgbClr val="FFFFFF">
                <a:alpha val="20000"/>
              </a:srgbClr>
            </a:solidFill>
            <a:ln w="50800" cap="rnd" cmpd="thickThin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800" dirty="0">
                <a:solidFill>
                  <a:prstClr val="white"/>
                </a:solidFill>
              </a:endParaRPr>
            </a:p>
          </p:txBody>
        </p:sp>
        <p:sp>
          <p:nvSpPr>
            <p:cNvPr id="16" name="Прямоугольник 15"/>
            <p:cNvSpPr/>
            <p:nvPr/>
          </p:nvSpPr>
          <p:spPr bwMode="invGray">
            <a:xfrm>
              <a:off x="8875715" y="-787"/>
              <a:ext cx="6350" cy="295141"/>
            </a:xfrm>
            <a:prstGeom prst="rect">
              <a:avLst/>
            </a:prstGeom>
            <a:solidFill>
              <a:srgbClr val="FFFFFF">
                <a:alpha val="30196"/>
              </a:srgbClr>
            </a:solidFill>
            <a:ln w="50800" cap="rnd" cmpd="thickThin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800" dirty="0">
                <a:solidFill>
                  <a:prstClr val="white"/>
                </a:solidFill>
              </a:endParaRPr>
            </a:p>
          </p:txBody>
        </p:sp>
      </p:grpSp>
      <p:sp>
        <p:nvSpPr>
          <p:cNvPr id="17" name="Прямоугольник 16"/>
          <p:cNvSpPr/>
          <p:nvPr userDrawn="1"/>
        </p:nvSpPr>
        <p:spPr>
          <a:xfrm>
            <a:off x="721791" y="13"/>
            <a:ext cx="618067" cy="379413"/>
          </a:xfrm>
          <a:prstGeom prst="rect">
            <a:avLst/>
          </a:prstGeom>
        </p:spPr>
        <p:txBody>
          <a:bodyPr wrap="none">
            <a:normAutofit lnSpcReduction="10000"/>
          </a:bodyPr>
          <a:lstStyle/>
          <a:p>
            <a:pPr>
              <a:defRPr/>
            </a:pPr>
            <a:r>
              <a:rPr lang="ru-RU" sz="2000" dirty="0" smtClean="0">
                <a:solidFill>
                  <a:srgbClr val="53548A">
                    <a:lumMod val="20000"/>
                    <a:lumOff val="80000"/>
                  </a:srgbClr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endParaRPr lang="ru-RU" sz="2000" dirty="0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18" name="Прямоугольник 27"/>
          <p:cNvSpPr>
            <a:spLocks noChangeArrowheads="1"/>
          </p:cNvSpPr>
          <p:nvPr userDrawn="1"/>
        </p:nvSpPr>
        <p:spPr bwMode="auto">
          <a:xfrm>
            <a:off x="1284817" y="-20638"/>
            <a:ext cx="247184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sz="1600" dirty="0">
                <a:solidFill>
                  <a:srgbClr val="DBDBE9"/>
                </a:solidFill>
              </a:rPr>
              <a:t>]</a:t>
            </a:r>
            <a:endParaRPr lang="ru-RU" sz="1800" dirty="0">
              <a:solidFill>
                <a:srgbClr val="DBDBE9"/>
              </a:solidFill>
            </a:endParaRPr>
          </a:p>
        </p:txBody>
      </p:sp>
      <p:sp>
        <p:nvSpPr>
          <p:cNvPr id="19" name="TextBox 13"/>
          <p:cNvSpPr txBox="1">
            <a:spLocks noChangeArrowheads="1"/>
          </p:cNvSpPr>
          <p:nvPr userDrawn="1"/>
        </p:nvSpPr>
        <p:spPr bwMode="auto">
          <a:xfrm>
            <a:off x="1032935" y="-61913"/>
            <a:ext cx="385042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>
              <a:defRPr/>
            </a:pPr>
            <a:r>
              <a:rPr lang="ru-RU" sz="2200" i="1" dirty="0" smtClean="0">
                <a:solidFill>
                  <a:prstClr val="white"/>
                </a:solidFill>
                <a:latin typeface="Times New Roman" pitchFamily="18" charset="0"/>
              </a:rPr>
              <a:t>ф</a:t>
            </a:r>
            <a:endParaRPr lang="ru-RU" sz="2200" dirty="0" smtClean="0">
              <a:solidFill>
                <a:srgbClr val="DBDBE9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135756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 userDrawn="1"/>
        </p:nvSpPr>
        <p:spPr>
          <a:xfrm>
            <a:off x="721791" y="5"/>
            <a:ext cx="618067" cy="379413"/>
          </a:xfrm>
          <a:prstGeom prst="rect">
            <a:avLst/>
          </a:prstGeom>
        </p:spPr>
        <p:txBody>
          <a:bodyPr wrap="none">
            <a:normAutofit lnSpcReduction="10000"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dirty="0">
                <a:solidFill>
                  <a:srgbClr val="53548A">
                    <a:lumMod val="20000"/>
                    <a:lumOff val="80000"/>
                  </a:srgbClr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endParaRPr lang="ru-RU" sz="1800" dirty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8" name="Прямоугольник 11"/>
          <p:cNvSpPr>
            <a:spLocks noChangeArrowheads="1"/>
          </p:cNvSpPr>
          <p:nvPr userDrawn="1"/>
        </p:nvSpPr>
        <p:spPr bwMode="auto">
          <a:xfrm>
            <a:off x="1284817" y="-20638"/>
            <a:ext cx="25359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1600" dirty="0">
                <a:solidFill>
                  <a:srgbClr val="DBDBE9"/>
                </a:solidFill>
                <a:latin typeface="Times New Roman" pitchFamily="18" charset="0"/>
                <a:cs typeface="Times New Roman" pitchFamily="18" charset="0"/>
              </a:rPr>
              <a:t>]</a:t>
            </a:r>
            <a:endParaRPr lang="ru-RU" sz="1800" dirty="0">
              <a:solidFill>
                <a:srgbClr val="DBDBE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13"/>
          <p:cNvSpPr txBox="1">
            <a:spLocks noChangeArrowheads="1"/>
          </p:cNvSpPr>
          <p:nvPr userDrawn="1"/>
        </p:nvSpPr>
        <p:spPr bwMode="auto">
          <a:xfrm>
            <a:off x="1032935" y="-61913"/>
            <a:ext cx="385042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200" i="1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ф</a:t>
            </a:r>
            <a:endParaRPr lang="ru-RU" sz="2200" dirty="0">
              <a:solidFill>
                <a:srgbClr val="DBDBE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0" y="0"/>
            <a:ext cx="12192000" cy="311150"/>
          </a:xfrm>
          <a:prstGeom prst="rect">
            <a:avLst/>
          </a:prstGeom>
          <a:solidFill>
            <a:srgbClr val="004821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 bwMode="invGray">
          <a:xfrm>
            <a:off x="12113684" y="-1587"/>
            <a:ext cx="76200" cy="312737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 bwMode="invGray">
          <a:xfrm>
            <a:off x="12058651" y="-1587"/>
            <a:ext cx="38100" cy="312737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 bwMode="invGray">
          <a:xfrm>
            <a:off x="12033258" y="-1587"/>
            <a:ext cx="12700" cy="312737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 bwMode="invGray">
          <a:xfrm>
            <a:off x="11969751" y="-1587"/>
            <a:ext cx="33867" cy="312737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grpSp>
        <p:nvGrpSpPr>
          <p:cNvPr id="24" name="Group 23"/>
          <p:cNvGrpSpPr/>
          <p:nvPr userDrawn="1"/>
        </p:nvGrpSpPr>
        <p:grpSpPr>
          <a:xfrm>
            <a:off x="11834290" y="-787"/>
            <a:ext cx="127001" cy="333443"/>
            <a:chOff x="8875715" y="-787"/>
            <a:chExt cx="95251" cy="295141"/>
          </a:xfrm>
        </p:grpSpPr>
        <p:sp>
          <p:nvSpPr>
            <p:cNvPr id="15" name="Прямоугольник 14"/>
            <p:cNvSpPr/>
            <p:nvPr/>
          </p:nvSpPr>
          <p:spPr bwMode="invGray">
            <a:xfrm>
              <a:off x="8915403" y="-787"/>
              <a:ext cx="55563" cy="295141"/>
            </a:xfrm>
            <a:prstGeom prst="rect">
              <a:avLst/>
            </a:prstGeom>
            <a:solidFill>
              <a:srgbClr val="FFFFFF">
                <a:alpha val="20000"/>
              </a:srgbClr>
            </a:solidFill>
            <a:ln w="50800" cap="rnd" cmpd="thickThin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800" dirty="0">
                <a:solidFill>
                  <a:prstClr val="white"/>
                </a:solidFill>
              </a:endParaRPr>
            </a:p>
          </p:txBody>
        </p:sp>
        <p:sp>
          <p:nvSpPr>
            <p:cNvPr id="16" name="Прямоугольник 15"/>
            <p:cNvSpPr/>
            <p:nvPr/>
          </p:nvSpPr>
          <p:spPr bwMode="invGray">
            <a:xfrm>
              <a:off x="8875715" y="-787"/>
              <a:ext cx="6350" cy="295141"/>
            </a:xfrm>
            <a:prstGeom prst="rect">
              <a:avLst/>
            </a:prstGeom>
            <a:solidFill>
              <a:srgbClr val="FFFFFF">
                <a:alpha val="30196"/>
              </a:srgbClr>
            </a:solidFill>
            <a:ln w="50800" cap="rnd" cmpd="thickThin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800" dirty="0">
                <a:solidFill>
                  <a:prstClr val="white"/>
                </a:solidFill>
              </a:endParaRPr>
            </a:p>
          </p:txBody>
        </p:sp>
      </p:grpSp>
      <p:sp>
        <p:nvSpPr>
          <p:cNvPr id="17" name="Прямоугольник 16"/>
          <p:cNvSpPr/>
          <p:nvPr userDrawn="1"/>
        </p:nvSpPr>
        <p:spPr>
          <a:xfrm>
            <a:off x="721791" y="5"/>
            <a:ext cx="618067" cy="379413"/>
          </a:xfrm>
          <a:prstGeom prst="rect">
            <a:avLst/>
          </a:prstGeom>
        </p:spPr>
        <p:txBody>
          <a:bodyPr wrap="none">
            <a:normAutofit lnSpcReduction="10000"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dirty="0">
                <a:solidFill>
                  <a:srgbClr val="53548A">
                    <a:lumMod val="20000"/>
                    <a:lumOff val="80000"/>
                  </a:srgbClr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endParaRPr lang="ru-RU" sz="1800" dirty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18" name="Прямоугольник 27"/>
          <p:cNvSpPr>
            <a:spLocks noChangeArrowheads="1"/>
          </p:cNvSpPr>
          <p:nvPr userDrawn="1"/>
        </p:nvSpPr>
        <p:spPr bwMode="auto">
          <a:xfrm>
            <a:off x="1284817" y="-20638"/>
            <a:ext cx="25359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1600" dirty="0">
                <a:solidFill>
                  <a:srgbClr val="DBDBE9"/>
                </a:solidFill>
                <a:latin typeface="Times New Roman" pitchFamily="18" charset="0"/>
                <a:cs typeface="Times New Roman" pitchFamily="18" charset="0"/>
              </a:rPr>
              <a:t>]</a:t>
            </a:r>
            <a:endParaRPr lang="ru-RU" sz="1800" dirty="0">
              <a:solidFill>
                <a:srgbClr val="DBDBE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3"/>
          <p:cNvSpPr txBox="1">
            <a:spLocks noChangeArrowheads="1"/>
          </p:cNvSpPr>
          <p:nvPr userDrawn="1"/>
        </p:nvSpPr>
        <p:spPr bwMode="auto">
          <a:xfrm>
            <a:off x="1032935" y="-61913"/>
            <a:ext cx="385042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200" i="1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ф</a:t>
            </a:r>
            <a:endParaRPr lang="ru-RU" sz="2200" dirty="0">
              <a:solidFill>
                <a:srgbClr val="DBDBE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Номер слайда 26"/>
          <p:cNvSpPr>
            <a:spLocks noGrp="1"/>
          </p:cNvSpPr>
          <p:nvPr userDrawn="1">
            <p:ph type="sldNum" sz="quarter" idx="11"/>
          </p:nvPr>
        </p:nvSpPr>
        <p:spPr>
          <a:xfrm>
            <a:off x="8737600" y="6356355"/>
            <a:ext cx="2844800" cy="365125"/>
          </a:xfrm>
          <a:prstGeom prst="rect">
            <a:avLst/>
          </a:prstGeom>
        </p:spPr>
        <p:txBody>
          <a:bodyPr rtlCol="0"/>
          <a:lstStyle>
            <a:lvl1pPr>
              <a:defRPr>
                <a:latin typeface="+mn-lt"/>
              </a:defRPr>
            </a:lvl1pPr>
          </a:lstStyle>
          <a:p>
            <a:pPr>
              <a:defRPr/>
            </a:pPr>
            <a:fld id="{7C948A7D-6C52-4157-BEA1-1B3B6891AEA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pic>
        <p:nvPicPr>
          <p:cNvPr id="25" name="Picture 11" descr="MF_emblema [Converted]"/>
          <p:cNvPicPr>
            <a:picLocks noChangeAspect="1" noChangeArrowheads="1"/>
          </p:cNvPicPr>
          <p:nvPr userDrawn="1"/>
        </p:nvPicPr>
        <p:blipFill>
          <a:blip r:embed="rId2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317" y="19050"/>
            <a:ext cx="516467" cy="439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Дата 2"/>
          <p:cNvSpPr>
            <a:spLocks noGrp="1"/>
          </p:cNvSpPr>
          <p:nvPr>
            <p:ph type="dt" sz="half" idx="10"/>
          </p:nvPr>
        </p:nvSpPr>
        <p:spPr>
          <a:xfrm>
            <a:off x="9935641" y="6356350"/>
            <a:ext cx="1898649" cy="234950"/>
          </a:xfrm>
          <a:prstGeom prst="rect">
            <a:avLst/>
          </a:prstGeom>
        </p:spPr>
        <p:txBody>
          <a:bodyPr/>
          <a:lstStyle/>
          <a:p>
            <a:pPr algn="r">
              <a:defRPr/>
            </a:pPr>
            <a:fld id="{4436B84F-63F4-49CC-8FA1-A93D6D580994}" type="datetime1">
              <a:rPr lang="ru-RU" b="1" smtClean="0">
                <a:solidFill>
                  <a:prstClr val="black"/>
                </a:solidFill>
                <a:latin typeface="Trebuchet MS" panose="020B0603020202020204" pitchFamily="34" charset="0"/>
              </a:rPr>
              <a:t>23.08.2023</a:t>
            </a:fld>
            <a:endParaRPr lang="ru-RU" b="1" dirty="0">
              <a:solidFill>
                <a:prstClr val="black"/>
              </a:solidFill>
              <a:latin typeface="Trebuchet MS" panose="020B06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637485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9601" y="4912538"/>
            <a:ext cx="5647441" cy="258532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FEDF4E-F981-4A5A-BF3E-C0614A4651E3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23.08.2023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1FCD68-0AFD-4048-852E-53B764BC6EE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0124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8/23/2023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15245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8/23/2023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30920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8/23/2023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31723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8/23/2023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03125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8/23/2023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63889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8/23/2023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18414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8/23/2023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89582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6" Type="http://schemas.openxmlformats.org/officeDocument/2006/relationships/image" Target="../media/image1.emf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6CE7D5-CF57-46EF-B807-FDD0502418D4}" type="datetimeFigureOut">
              <a:rPr lang="en-US" smtClean="0"/>
              <a:t>8/23/2023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0EA680-D336-4FF7-8B7A-9848BB0A1C3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09540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16">
            <a:alphaModFix amt="33000"/>
            <a:lum bright="20000"/>
          </a:blip>
          <a:stretch>
            <a:fillRect/>
          </a:stretch>
        </p:blipFill>
        <p:spPr>
          <a:xfrm>
            <a:off x="7113012" y="-451827"/>
            <a:ext cx="6112803" cy="5030792"/>
          </a:xfrm>
          <a:prstGeom prst="rect">
            <a:avLst/>
          </a:prstGeom>
        </p:spPr>
      </p:pic>
      <p:sp>
        <p:nvSpPr>
          <p:cNvPr id="982" name="AutoShape 981"/>
          <p:cNvSpPr>
            <a:spLocks noChangeAspect="1" noChangeArrowheads="1" noTextEdit="1"/>
          </p:cNvSpPr>
          <p:nvPr/>
        </p:nvSpPr>
        <p:spPr bwMode="auto">
          <a:xfrm>
            <a:off x="412759" y="247650"/>
            <a:ext cx="2383367" cy="46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grpSp>
        <p:nvGrpSpPr>
          <p:cNvPr id="983" name="Group 1183"/>
          <p:cNvGrpSpPr>
            <a:grpSpLocks/>
          </p:cNvGrpSpPr>
          <p:nvPr/>
        </p:nvGrpSpPr>
        <p:grpSpPr bwMode="auto">
          <a:xfrm>
            <a:off x="412760" y="244475"/>
            <a:ext cx="334433" cy="481013"/>
            <a:chOff x="195" y="154"/>
            <a:chExt cx="158" cy="303"/>
          </a:xfrm>
        </p:grpSpPr>
        <p:sp>
          <p:nvSpPr>
            <p:cNvPr id="1758" name="Freeform 983"/>
            <p:cNvSpPr>
              <a:spLocks noEditPoints="1"/>
            </p:cNvSpPr>
            <p:nvPr userDrawn="1"/>
          </p:nvSpPr>
          <p:spPr bwMode="auto">
            <a:xfrm>
              <a:off x="195" y="196"/>
              <a:ext cx="136" cy="261"/>
            </a:xfrm>
            <a:custGeom>
              <a:avLst/>
              <a:gdLst>
                <a:gd name="T0" fmla="*/ 284 w 304"/>
                <a:gd name="T1" fmla="*/ 540 h 573"/>
                <a:gd name="T2" fmla="*/ 283 w 304"/>
                <a:gd name="T3" fmla="*/ 491 h 573"/>
                <a:gd name="T4" fmla="*/ 252 w 304"/>
                <a:gd name="T5" fmla="*/ 499 h 573"/>
                <a:gd name="T6" fmla="*/ 248 w 304"/>
                <a:gd name="T7" fmla="*/ 484 h 573"/>
                <a:gd name="T8" fmla="*/ 244 w 304"/>
                <a:gd name="T9" fmla="*/ 514 h 573"/>
                <a:gd name="T10" fmla="*/ 304 w 304"/>
                <a:gd name="T11" fmla="*/ 573 h 573"/>
                <a:gd name="T12" fmla="*/ 272 w 304"/>
                <a:gd name="T13" fmla="*/ 559 h 573"/>
                <a:gd name="T14" fmla="*/ 206 w 304"/>
                <a:gd name="T15" fmla="*/ 522 h 573"/>
                <a:gd name="T16" fmla="*/ 184 w 304"/>
                <a:gd name="T17" fmla="*/ 521 h 573"/>
                <a:gd name="T18" fmla="*/ 207 w 304"/>
                <a:gd name="T19" fmla="*/ 466 h 573"/>
                <a:gd name="T20" fmla="*/ 273 w 304"/>
                <a:gd name="T21" fmla="*/ 446 h 573"/>
                <a:gd name="T22" fmla="*/ 258 w 304"/>
                <a:gd name="T23" fmla="*/ 395 h 573"/>
                <a:gd name="T24" fmla="*/ 244 w 304"/>
                <a:gd name="T25" fmla="*/ 433 h 573"/>
                <a:gd name="T26" fmla="*/ 214 w 304"/>
                <a:gd name="T27" fmla="*/ 427 h 573"/>
                <a:gd name="T28" fmla="*/ 193 w 304"/>
                <a:gd name="T29" fmla="*/ 433 h 573"/>
                <a:gd name="T30" fmla="*/ 181 w 304"/>
                <a:gd name="T31" fmla="*/ 416 h 573"/>
                <a:gd name="T32" fmla="*/ 168 w 304"/>
                <a:gd name="T33" fmla="*/ 375 h 573"/>
                <a:gd name="T34" fmla="*/ 218 w 304"/>
                <a:gd name="T35" fmla="*/ 344 h 573"/>
                <a:gd name="T36" fmla="*/ 209 w 304"/>
                <a:gd name="T37" fmla="*/ 297 h 573"/>
                <a:gd name="T38" fmla="*/ 190 w 304"/>
                <a:gd name="T39" fmla="*/ 332 h 573"/>
                <a:gd name="T40" fmla="*/ 164 w 304"/>
                <a:gd name="T41" fmla="*/ 301 h 573"/>
                <a:gd name="T42" fmla="*/ 124 w 304"/>
                <a:gd name="T43" fmla="*/ 330 h 573"/>
                <a:gd name="T44" fmla="*/ 97 w 304"/>
                <a:gd name="T45" fmla="*/ 339 h 573"/>
                <a:gd name="T46" fmla="*/ 86 w 304"/>
                <a:gd name="T47" fmla="*/ 318 h 573"/>
                <a:gd name="T48" fmla="*/ 92 w 304"/>
                <a:gd name="T49" fmla="*/ 275 h 573"/>
                <a:gd name="T50" fmla="*/ 64 w 304"/>
                <a:gd name="T51" fmla="*/ 262 h 573"/>
                <a:gd name="T52" fmla="*/ 7 w 304"/>
                <a:gd name="T53" fmla="*/ 225 h 573"/>
                <a:gd name="T54" fmla="*/ 33 w 304"/>
                <a:gd name="T55" fmla="*/ 178 h 573"/>
                <a:gd name="T56" fmla="*/ 6 w 304"/>
                <a:gd name="T57" fmla="*/ 105 h 573"/>
                <a:gd name="T58" fmla="*/ 66 w 304"/>
                <a:gd name="T59" fmla="*/ 93 h 573"/>
                <a:gd name="T60" fmla="*/ 102 w 304"/>
                <a:gd name="T61" fmla="*/ 87 h 573"/>
                <a:gd name="T62" fmla="*/ 136 w 304"/>
                <a:gd name="T63" fmla="*/ 113 h 573"/>
                <a:gd name="T64" fmla="*/ 177 w 304"/>
                <a:gd name="T65" fmla="*/ 216 h 573"/>
                <a:gd name="T66" fmla="*/ 229 w 304"/>
                <a:gd name="T67" fmla="*/ 193 h 573"/>
                <a:gd name="T68" fmla="*/ 242 w 304"/>
                <a:gd name="T69" fmla="*/ 167 h 573"/>
                <a:gd name="T70" fmla="*/ 220 w 304"/>
                <a:gd name="T71" fmla="*/ 108 h 573"/>
                <a:gd name="T72" fmla="*/ 185 w 304"/>
                <a:gd name="T73" fmla="*/ 122 h 573"/>
                <a:gd name="T74" fmla="*/ 149 w 304"/>
                <a:gd name="T75" fmla="*/ 111 h 573"/>
                <a:gd name="T76" fmla="*/ 174 w 304"/>
                <a:gd name="T77" fmla="*/ 95 h 573"/>
                <a:gd name="T78" fmla="*/ 151 w 304"/>
                <a:gd name="T79" fmla="*/ 83 h 573"/>
                <a:gd name="T80" fmla="*/ 186 w 304"/>
                <a:gd name="T81" fmla="*/ 47 h 573"/>
                <a:gd name="T82" fmla="*/ 251 w 304"/>
                <a:gd name="T83" fmla="*/ 61 h 573"/>
                <a:gd name="T84" fmla="*/ 295 w 304"/>
                <a:gd name="T85" fmla="*/ 82 h 573"/>
                <a:gd name="T86" fmla="*/ 304 w 304"/>
                <a:gd name="T87" fmla="*/ 573 h 5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04" h="573">
                  <a:moveTo>
                    <a:pt x="283" y="491"/>
                  </a:moveTo>
                  <a:lnTo>
                    <a:pt x="283" y="491"/>
                  </a:lnTo>
                  <a:cubicBezTo>
                    <a:pt x="278" y="504"/>
                    <a:pt x="269" y="533"/>
                    <a:pt x="284" y="540"/>
                  </a:cubicBezTo>
                  <a:cubicBezTo>
                    <a:pt x="283" y="530"/>
                    <a:pt x="285" y="505"/>
                    <a:pt x="290" y="489"/>
                  </a:cubicBezTo>
                  <a:cubicBezTo>
                    <a:pt x="292" y="480"/>
                    <a:pt x="301" y="445"/>
                    <a:pt x="298" y="439"/>
                  </a:cubicBezTo>
                  <a:cubicBezTo>
                    <a:pt x="297" y="452"/>
                    <a:pt x="291" y="474"/>
                    <a:pt x="283" y="491"/>
                  </a:cubicBezTo>
                  <a:close/>
                  <a:moveTo>
                    <a:pt x="248" y="484"/>
                  </a:moveTo>
                  <a:lnTo>
                    <a:pt x="248" y="484"/>
                  </a:lnTo>
                  <a:cubicBezTo>
                    <a:pt x="246" y="489"/>
                    <a:pt x="244" y="498"/>
                    <a:pt x="252" y="499"/>
                  </a:cubicBezTo>
                  <a:cubicBezTo>
                    <a:pt x="256" y="488"/>
                    <a:pt x="261" y="481"/>
                    <a:pt x="267" y="473"/>
                  </a:cubicBezTo>
                  <a:cubicBezTo>
                    <a:pt x="272" y="467"/>
                    <a:pt x="280" y="457"/>
                    <a:pt x="284" y="451"/>
                  </a:cubicBezTo>
                  <a:cubicBezTo>
                    <a:pt x="274" y="463"/>
                    <a:pt x="253" y="475"/>
                    <a:pt x="248" y="484"/>
                  </a:cubicBezTo>
                  <a:close/>
                  <a:moveTo>
                    <a:pt x="244" y="522"/>
                  </a:moveTo>
                  <a:lnTo>
                    <a:pt x="244" y="522"/>
                  </a:lnTo>
                  <a:cubicBezTo>
                    <a:pt x="244" y="519"/>
                    <a:pt x="244" y="518"/>
                    <a:pt x="244" y="514"/>
                  </a:cubicBezTo>
                  <a:cubicBezTo>
                    <a:pt x="241" y="514"/>
                    <a:pt x="236" y="513"/>
                    <a:pt x="233" y="509"/>
                  </a:cubicBezTo>
                  <a:cubicBezTo>
                    <a:pt x="229" y="517"/>
                    <a:pt x="235" y="522"/>
                    <a:pt x="244" y="522"/>
                  </a:cubicBezTo>
                  <a:close/>
                  <a:moveTo>
                    <a:pt x="304" y="573"/>
                  </a:moveTo>
                  <a:lnTo>
                    <a:pt x="304" y="573"/>
                  </a:lnTo>
                  <a:cubicBezTo>
                    <a:pt x="296" y="569"/>
                    <a:pt x="289" y="562"/>
                    <a:pt x="286" y="555"/>
                  </a:cubicBezTo>
                  <a:cubicBezTo>
                    <a:pt x="282" y="557"/>
                    <a:pt x="277" y="559"/>
                    <a:pt x="272" y="559"/>
                  </a:cubicBezTo>
                  <a:cubicBezTo>
                    <a:pt x="260" y="560"/>
                    <a:pt x="249" y="551"/>
                    <a:pt x="246" y="542"/>
                  </a:cubicBezTo>
                  <a:cubicBezTo>
                    <a:pt x="237" y="550"/>
                    <a:pt x="227" y="549"/>
                    <a:pt x="220" y="546"/>
                  </a:cubicBezTo>
                  <a:cubicBezTo>
                    <a:pt x="210" y="541"/>
                    <a:pt x="206" y="530"/>
                    <a:pt x="206" y="522"/>
                  </a:cubicBezTo>
                  <a:cubicBezTo>
                    <a:pt x="204" y="524"/>
                    <a:pt x="204" y="528"/>
                    <a:pt x="203" y="532"/>
                  </a:cubicBezTo>
                  <a:cubicBezTo>
                    <a:pt x="202" y="537"/>
                    <a:pt x="198" y="541"/>
                    <a:pt x="193" y="542"/>
                  </a:cubicBezTo>
                  <a:cubicBezTo>
                    <a:pt x="197" y="530"/>
                    <a:pt x="187" y="530"/>
                    <a:pt x="184" y="521"/>
                  </a:cubicBezTo>
                  <a:cubicBezTo>
                    <a:pt x="181" y="509"/>
                    <a:pt x="187" y="500"/>
                    <a:pt x="195" y="496"/>
                  </a:cubicBezTo>
                  <a:cubicBezTo>
                    <a:pt x="189" y="493"/>
                    <a:pt x="187" y="486"/>
                    <a:pt x="190" y="477"/>
                  </a:cubicBezTo>
                  <a:cubicBezTo>
                    <a:pt x="192" y="470"/>
                    <a:pt x="201" y="465"/>
                    <a:pt x="207" y="466"/>
                  </a:cubicBezTo>
                  <a:cubicBezTo>
                    <a:pt x="201" y="472"/>
                    <a:pt x="205" y="480"/>
                    <a:pt x="212" y="480"/>
                  </a:cubicBezTo>
                  <a:cubicBezTo>
                    <a:pt x="220" y="480"/>
                    <a:pt x="228" y="469"/>
                    <a:pt x="239" y="463"/>
                  </a:cubicBezTo>
                  <a:cubicBezTo>
                    <a:pt x="251" y="456"/>
                    <a:pt x="261" y="455"/>
                    <a:pt x="273" y="446"/>
                  </a:cubicBezTo>
                  <a:cubicBezTo>
                    <a:pt x="265" y="445"/>
                    <a:pt x="258" y="448"/>
                    <a:pt x="254" y="454"/>
                  </a:cubicBezTo>
                  <a:cubicBezTo>
                    <a:pt x="252" y="441"/>
                    <a:pt x="263" y="436"/>
                    <a:pt x="270" y="431"/>
                  </a:cubicBezTo>
                  <a:cubicBezTo>
                    <a:pt x="285" y="421"/>
                    <a:pt x="269" y="398"/>
                    <a:pt x="258" y="395"/>
                  </a:cubicBezTo>
                  <a:cubicBezTo>
                    <a:pt x="242" y="391"/>
                    <a:pt x="232" y="400"/>
                    <a:pt x="233" y="412"/>
                  </a:cubicBezTo>
                  <a:cubicBezTo>
                    <a:pt x="235" y="426"/>
                    <a:pt x="248" y="422"/>
                    <a:pt x="253" y="419"/>
                  </a:cubicBezTo>
                  <a:cubicBezTo>
                    <a:pt x="253" y="427"/>
                    <a:pt x="247" y="432"/>
                    <a:pt x="244" y="433"/>
                  </a:cubicBezTo>
                  <a:cubicBezTo>
                    <a:pt x="240" y="435"/>
                    <a:pt x="230" y="436"/>
                    <a:pt x="224" y="430"/>
                  </a:cubicBezTo>
                  <a:cubicBezTo>
                    <a:pt x="223" y="434"/>
                    <a:pt x="222" y="436"/>
                    <a:pt x="219" y="438"/>
                  </a:cubicBezTo>
                  <a:cubicBezTo>
                    <a:pt x="217" y="432"/>
                    <a:pt x="217" y="431"/>
                    <a:pt x="214" y="427"/>
                  </a:cubicBezTo>
                  <a:cubicBezTo>
                    <a:pt x="212" y="436"/>
                    <a:pt x="206" y="440"/>
                    <a:pt x="199" y="439"/>
                  </a:cubicBezTo>
                  <a:cubicBezTo>
                    <a:pt x="201" y="435"/>
                    <a:pt x="200" y="430"/>
                    <a:pt x="199" y="427"/>
                  </a:cubicBezTo>
                  <a:cubicBezTo>
                    <a:pt x="198" y="429"/>
                    <a:pt x="196" y="431"/>
                    <a:pt x="193" y="433"/>
                  </a:cubicBezTo>
                  <a:cubicBezTo>
                    <a:pt x="192" y="431"/>
                    <a:pt x="192" y="429"/>
                    <a:pt x="191" y="428"/>
                  </a:cubicBezTo>
                  <a:cubicBezTo>
                    <a:pt x="188" y="432"/>
                    <a:pt x="183" y="435"/>
                    <a:pt x="177" y="435"/>
                  </a:cubicBezTo>
                  <a:cubicBezTo>
                    <a:pt x="181" y="431"/>
                    <a:pt x="183" y="423"/>
                    <a:pt x="181" y="416"/>
                  </a:cubicBezTo>
                  <a:cubicBezTo>
                    <a:pt x="176" y="425"/>
                    <a:pt x="156" y="427"/>
                    <a:pt x="153" y="411"/>
                  </a:cubicBezTo>
                  <a:cubicBezTo>
                    <a:pt x="160" y="414"/>
                    <a:pt x="165" y="411"/>
                    <a:pt x="166" y="407"/>
                  </a:cubicBezTo>
                  <a:cubicBezTo>
                    <a:pt x="168" y="401"/>
                    <a:pt x="161" y="386"/>
                    <a:pt x="168" y="375"/>
                  </a:cubicBezTo>
                  <a:cubicBezTo>
                    <a:pt x="173" y="366"/>
                    <a:pt x="178" y="361"/>
                    <a:pt x="192" y="359"/>
                  </a:cubicBezTo>
                  <a:cubicBezTo>
                    <a:pt x="191" y="357"/>
                    <a:pt x="190" y="356"/>
                    <a:pt x="190" y="353"/>
                  </a:cubicBezTo>
                  <a:cubicBezTo>
                    <a:pt x="202" y="358"/>
                    <a:pt x="213" y="354"/>
                    <a:pt x="218" y="344"/>
                  </a:cubicBezTo>
                  <a:cubicBezTo>
                    <a:pt x="216" y="345"/>
                    <a:pt x="212" y="346"/>
                    <a:pt x="209" y="346"/>
                  </a:cubicBezTo>
                  <a:cubicBezTo>
                    <a:pt x="220" y="337"/>
                    <a:pt x="219" y="312"/>
                    <a:pt x="211" y="298"/>
                  </a:cubicBezTo>
                  <a:cubicBezTo>
                    <a:pt x="210" y="298"/>
                    <a:pt x="210" y="297"/>
                    <a:pt x="209" y="297"/>
                  </a:cubicBezTo>
                  <a:cubicBezTo>
                    <a:pt x="206" y="302"/>
                    <a:pt x="199" y="302"/>
                    <a:pt x="195" y="306"/>
                  </a:cubicBezTo>
                  <a:cubicBezTo>
                    <a:pt x="194" y="304"/>
                    <a:pt x="193" y="304"/>
                    <a:pt x="192" y="303"/>
                  </a:cubicBezTo>
                  <a:cubicBezTo>
                    <a:pt x="192" y="303"/>
                    <a:pt x="191" y="323"/>
                    <a:pt x="190" y="332"/>
                  </a:cubicBezTo>
                  <a:cubicBezTo>
                    <a:pt x="188" y="341"/>
                    <a:pt x="179" y="340"/>
                    <a:pt x="175" y="345"/>
                  </a:cubicBezTo>
                  <a:cubicBezTo>
                    <a:pt x="169" y="339"/>
                    <a:pt x="159" y="339"/>
                    <a:pt x="160" y="328"/>
                  </a:cubicBezTo>
                  <a:cubicBezTo>
                    <a:pt x="162" y="317"/>
                    <a:pt x="164" y="308"/>
                    <a:pt x="164" y="301"/>
                  </a:cubicBezTo>
                  <a:cubicBezTo>
                    <a:pt x="161" y="307"/>
                    <a:pt x="155" y="331"/>
                    <a:pt x="153" y="339"/>
                  </a:cubicBezTo>
                  <a:cubicBezTo>
                    <a:pt x="149" y="349"/>
                    <a:pt x="139" y="346"/>
                    <a:pt x="133" y="349"/>
                  </a:cubicBezTo>
                  <a:cubicBezTo>
                    <a:pt x="129" y="342"/>
                    <a:pt x="120" y="340"/>
                    <a:pt x="124" y="330"/>
                  </a:cubicBezTo>
                  <a:cubicBezTo>
                    <a:pt x="125" y="327"/>
                    <a:pt x="140" y="295"/>
                    <a:pt x="142" y="289"/>
                  </a:cubicBezTo>
                  <a:cubicBezTo>
                    <a:pt x="137" y="297"/>
                    <a:pt x="123" y="325"/>
                    <a:pt x="118" y="332"/>
                  </a:cubicBezTo>
                  <a:cubicBezTo>
                    <a:pt x="113" y="341"/>
                    <a:pt x="104" y="337"/>
                    <a:pt x="97" y="339"/>
                  </a:cubicBezTo>
                  <a:cubicBezTo>
                    <a:pt x="96" y="333"/>
                    <a:pt x="87" y="326"/>
                    <a:pt x="93" y="316"/>
                  </a:cubicBezTo>
                  <a:cubicBezTo>
                    <a:pt x="102" y="302"/>
                    <a:pt x="120" y="278"/>
                    <a:pt x="122" y="275"/>
                  </a:cubicBezTo>
                  <a:cubicBezTo>
                    <a:pt x="118" y="279"/>
                    <a:pt x="88" y="316"/>
                    <a:pt x="86" y="318"/>
                  </a:cubicBezTo>
                  <a:cubicBezTo>
                    <a:pt x="79" y="324"/>
                    <a:pt x="69" y="319"/>
                    <a:pt x="63" y="319"/>
                  </a:cubicBezTo>
                  <a:cubicBezTo>
                    <a:pt x="63" y="312"/>
                    <a:pt x="57" y="305"/>
                    <a:pt x="65" y="297"/>
                  </a:cubicBezTo>
                  <a:cubicBezTo>
                    <a:pt x="72" y="290"/>
                    <a:pt x="88" y="278"/>
                    <a:pt x="92" y="275"/>
                  </a:cubicBezTo>
                  <a:cubicBezTo>
                    <a:pt x="81" y="282"/>
                    <a:pt x="68" y="294"/>
                    <a:pt x="60" y="296"/>
                  </a:cubicBezTo>
                  <a:cubicBezTo>
                    <a:pt x="47" y="299"/>
                    <a:pt x="42" y="294"/>
                    <a:pt x="37" y="292"/>
                  </a:cubicBezTo>
                  <a:cubicBezTo>
                    <a:pt x="41" y="280"/>
                    <a:pt x="36" y="274"/>
                    <a:pt x="64" y="262"/>
                  </a:cubicBezTo>
                  <a:cubicBezTo>
                    <a:pt x="39" y="271"/>
                    <a:pt x="28" y="266"/>
                    <a:pt x="20" y="259"/>
                  </a:cubicBezTo>
                  <a:cubicBezTo>
                    <a:pt x="23" y="250"/>
                    <a:pt x="32" y="243"/>
                    <a:pt x="39" y="240"/>
                  </a:cubicBezTo>
                  <a:cubicBezTo>
                    <a:pt x="24" y="241"/>
                    <a:pt x="14" y="234"/>
                    <a:pt x="7" y="225"/>
                  </a:cubicBezTo>
                  <a:cubicBezTo>
                    <a:pt x="13" y="218"/>
                    <a:pt x="24" y="212"/>
                    <a:pt x="36" y="211"/>
                  </a:cubicBezTo>
                  <a:cubicBezTo>
                    <a:pt x="18" y="208"/>
                    <a:pt x="3" y="196"/>
                    <a:pt x="1" y="183"/>
                  </a:cubicBezTo>
                  <a:cubicBezTo>
                    <a:pt x="9" y="178"/>
                    <a:pt x="21" y="177"/>
                    <a:pt x="33" y="178"/>
                  </a:cubicBezTo>
                  <a:cubicBezTo>
                    <a:pt x="14" y="171"/>
                    <a:pt x="0" y="156"/>
                    <a:pt x="0" y="143"/>
                  </a:cubicBezTo>
                  <a:cubicBezTo>
                    <a:pt x="10" y="140"/>
                    <a:pt x="21" y="142"/>
                    <a:pt x="30" y="144"/>
                  </a:cubicBezTo>
                  <a:cubicBezTo>
                    <a:pt x="20" y="137"/>
                    <a:pt x="5" y="124"/>
                    <a:pt x="6" y="105"/>
                  </a:cubicBezTo>
                  <a:cubicBezTo>
                    <a:pt x="16" y="102"/>
                    <a:pt x="33" y="109"/>
                    <a:pt x="40" y="112"/>
                  </a:cubicBezTo>
                  <a:cubicBezTo>
                    <a:pt x="17" y="99"/>
                    <a:pt x="9" y="69"/>
                    <a:pt x="21" y="52"/>
                  </a:cubicBezTo>
                  <a:cubicBezTo>
                    <a:pt x="28" y="56"/>
                    <a:pt x="60" y="89"/>
                    <a:pt x="66" y="93"/>
                  </a:cubicBezTo>
                  <a:cubicBezTo>
                    <a:pt x="49" y="74"/>
                    <a:pt x="41" y="60"/>
                    <a:pt x="37" y="47"/>
                  </a:cubicBezTo>
                  <a:cubicBezTo>
                    <a:pt x="31" y="33"/>
                    <a:pt x="31" y="8"/>
                    <a:pt x="48" y="0"/>
                  </a:cubicBezTo>
                  <a:cubicBezTo>
                    <a:pt x="56" y="19"/>
                    <a:pt x="85" y="67"/>
                    <a:pt x="102" y="87"/>
                  </a:cubicBezTo>
                  <a:cubicBezTo>
                    <a:pt x="103" y="86"/>
                    <a:pt x="105" y="84"/>
                    <a:pt x="107" y="83"/>
                  </a:cubicBezTo>
                  <a:cubicBezTo>
                    <a:pt x="111" y="96"/>
                    <a:pt x="122" y="112"/>
                    <a:pt x="132" y="120"/>
                  </a:cubicBezTo>
                  <a:cubicBezTo>
                    <a:pt x="133" y="119"/>
                    <a:pt x="134" y="116"/>
                    <a:pt x="136" y="113"/>
                  </a:cubicBezTo>
                  <a:cubicBezTo>
                    <a:pt x="147" y="129"/>
                    <a:pt x="175" y="152"/>
                    <a:pt x="184" y="165"/>
                  </a:cubicBezTo>
                  <a:cubicBezTo>
                    <a:pt x="191" y="176"/>
                    <a:pt x="192" y="185"/>
                    <a:pt x="182" y="195"/>
                  </a:cubicBezTo>
                  <a:cubicBezTo>
                    <a:pt x="178" y="199"/>
                    <a:pt x="170" y="206"/>
                    <a:pt x="177" y="216"/>
                  </a:cubicBezTo>
                  <a:cubicBezTo>
                    <a:pt x="187" y="231"/>
                    <a:pt x="211" y="231"/>
                    <a:pt x="218" y="217"/>
                  </a:cubicBezTo>
                  <a:cubicBezTo>
                    <a:pt x="203" y="216"/>
                    <a:pt x="198" y="197"/>
                    <a:pt x="208" y="186"/>
                  </a:cubicBezTo>
                  <a:cubicBezTo>
                    <a:pt x="212" y="193"/>
                    <a:pt x="220" y="197"/>
                    <a:pt x="229" y="193"/>
                  </a:cubicBezTo>
                  <a:cubicBezTo>
                    <a:pt x="235" y="191"/>
                    <a:pt x="239" y="188"/>
                    <a:pt x="241" y="185"/>
                  </a:cubicBezTo>
                  <a:cubicBezTo>
                    <a:pt x="229" y="189"/>
                    <a:pt x="219" y="182"/>
                    <a:pt x="220" y="169"/>
                  </a:cubicBezTo>
                  <a:cubicBezTo>
                    <a:pt x="230" y="178"/>
                    <a:pt x="240" y="169"/>
                    <a:pt x="242" y="167"/>
                  </a:cubicBezTo>
                  <a:cubicBezTo>
                    <a:pt x="248" y="160"/>
                    <a:pt x="250" y="152"/>
                    <a:pt x="248" y="139"/>
                  </a:cubicBezTo>
                  <a:cubicBezTo>
                    <a:pt x="245" y="128"/>
                    <a:pt x="234" y="111"/>
                    <a:pt x="227" y="105"/>
                  </a:cubicBezTo>
                  <a:cubicBezTo>
                    <a:pt x="226" y="106"/>
                    <a:pt x="224" y="108"/>
                    <a:pt x="220" y="108"/>
                  </a:cubicBezTo>
                  <a:cubicBezTo>
                    <a:pt x="218" y="107"/>
                    <a:pt x="214" y="105"/>
                    <a:pt x="212" y="105"/>
                  </a:cubicBezTo>
                  <a:cubicBezTo>
                    <a:pt x="205" y="102"/>
                    <a:pt x="197" y="104"/>
                    <a:pt x="193" y="107"/>
                  </a:cubicBezTo>
                  <a:cubicBezTo>
                    <a:pt x="184" y="112"/>
                    <a:pt x="185" y="118"/>
                    <a:pt x="185" y="122"/>
                  </a:cubicBezTo>
                  <a:cubicBezTo>
                    <a:pt x="172" y="115"/>
                    <a:pt x="177" y="103"/>
                    <a:pt x="193" y="98"/>
                  </a:cubicBezTo>
                  <a:cubicBezTo>
                    <a:pt x="182" y="98"/>
                    <a:pt x="172" y="109"/>
                    <a:pt x="170" y="110"/>
                  </a:cubicBezTo>
                  <a:cubicBezTo>
                    <a:pt x="163" y="115"/>
                    <a:pt x="154" y="114"/>
                    <a:pt x="149" y="111"/>
                  </a:cubicBezTo>
                  <a:cubicBezTo>
                    <a:pt x="139" y="106"/>
                    <a:pt x="136" y="94"/>
                    <a:pt x="139" y="91"/>
                  </a:cubicBezTo>
                  <a:cubicBezTo>
                    <a:pt x="140" y="96"/>
                    <a:pt x="144" y="100"/>
                    <a:pt x="149" y="100"/>
                  </a:cubicBezTo>
                  <a:cubicBezTo>
                    <a:pt x="158" y="101"/>
                    <a:pt x="167" y="98"/>
                    <a:pt x="174" y="95"/>
                  </a:cubicBezTo>
                  <a:cubicBezTo>
                    <a:pt x="179" y="92"/>
                    <a:pt x="189" y="91"/>
                    <a:pt x="195" y="91"/>
                  </a:cubicBezTo>
                  <a:cubicBezTo>
                    <a:pt x="183" y="84"/>
                    <a:pt x="165" y="85"/>
                    <a:pt x="159" y="95"/>
                  </a:cubicBezTo>
                  <a:cubicBezTo>
                    <a:pt x="155" y="92"/>
                    <a:pt x="152" y="89"/>
                    <a:pt x="151" y="83"/>
                  </a:cubicBezTo>
                  <a:cubicBezTo>
                    <a:pt x="148" y="65"/>
                    <a:pt x="161" y="56"/>
                    <a:pt x="176" y="56"/>
                  </a:cubicBezTo>
                  <a:cubicBezTo>
                    <a:pt x="176" y="52"/>
                    <a:pt x="179" y="50"/>
                    <a:pt x="183" y="51"/>
                  </a:cubicBezTo>
                  <a:cubicBezTo>
                    <a:pt x="182" y="49"/>
                    <a:pt x="184" y="47"/>
                    <a:pt x="186" y="47"/>
                  </a:cubicBezTo>
                  <a:lnTo>
                    <a:pt x="243" y="47"/>
                  </a:lnTo>
                  <a:cubicBezTo>
                    <a:pt x="255" y="47"/>
                    <a:pt x="275" y="46"/>
                    <a:pt x="277" y="43"/>
                  </a:cubicBezTo>
                  <a:cubicBezTo>
                    <a:pt x="277" y="50"/>
                    <a:pt x="261" y="59"/>
                    <a:pt x="251" y="61"/>
                  </a:cubicBezTo>
                  <a:cubicBezTo>
                    <a:pt x="259" y="62"/>
                    <a:pt x="267" y="61"/>
                    <a:pt x="274" y="58"/>
                  </a:cubicBezTo>
                  <a:cubicBezTo>
                    <a:pt x="270" y="63"/>
                    <a:pt x="266" y="67"/>
                    <a:pt x="259" y="69"/>
                  </a:cubicBezTo>
                  <a:cubicBezTo>
                    <a:pt x="266" y="78"/>
                    <a:pt x="281" y="83"/>
                    <a:pt x="295" y="82"/>
                  </a:cubicBezTo>
                  <a:cubicBezTo>
                    <a:pt x="291" y="86"/>
                    <a:pt x="285" y="89"/>
                    <a:pt x="279" y="88"/>
                  </a:cubicBezTo>
                  <a:cubicBezTo>
                    <a:pt x="291" y="106"/>
                    <a:pt x="301" y="126"/>
                    <a:pt x="304" y="153"/>
                  </a:cubicBezTo>
                  <a:lnTo>
                    <a:pt x="304" y="57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759" name="Freeform 984"/>
            <p:cNvSpPr>
              <a:spLocks/>
            </p:cNvSpPr>
            <p:nvPr userDrawn="1"/>
          </p:nvSpPr>
          <p:spPr bwMode="auto">
            <a:xfrm>
              <a:off x="324" y="447"/>
              <a:ext cx="7" cy="7"/>
            </a:xfrm>
            <a:custGeom>
              <a:avLst/>
              <a:gdLst>
                <a:gd name="T0" fmla="*/ 15 w 15"/>
                <a:gd name="T1" fmla="*/ 13 h 17"/>
                <a:gd name="T2" fmla="*/ 15 w 15"/>
                <a:gd name="T3" fmla="*/ 13 h 17"/>
                <a:gd name="T4" fmla="*/ 15 w 15"/>
                <a:gd name="T5" fmla="*/ 17 h 17"/>
                <a:gd name="T6" fmla="*/ 0 w 15"/>
                <a:gd name="T7" fmla="*/ 2 h 17"/>
                <a:gd name="T8" fmla="*/ 1 w 15"/>
                <a:gd name="T9" fmla="*/ 0 h 17"/>
                <a:gd name="T10" fmla="*/ 15 w 15"/>
                <a:gd name="T11" fmla="*/ 1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7">
                  <a:moveTo>
                    <a:pt x="15" y="13"/>
                  </a:moveTo>
                  <a:lnTo>
                    <a:pt x="15" y="13"/>
                  </a:lnTo>
                  <a:lnTo>
                    <a:pt x="15" y="17"/>
                  </a:lnTo>
                  <a:cubicBezTo>
                    <a:pt x="10" y="16"/>
                    <a:pt x="1" y="8"/>
                    <a:pt x="0" y="2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3" y="5"/>
                    <a:pt x="9" y="13"/>
                    <a:pt x="15" y="1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760" name="Freeform 985"/>
            <p:cNvSpPr>
              <a:spLocks/>
            </p:cNvSpPr>
            <p:nvPr userDrawn="1"/>
          </p:nvSpPr>
          <p:spPr bwMode="auto">
            <a:xfrm>
              <a:off x="323" y="398"/>
              <a:ext cx="8" cy="53"/>
            </a:xfrm>
            <a:custGeom>
              <a:avLst/>
              <a:gdLst>
                <a:gd name="T0" fmla="*/ 19 w 19"/>
                <a:gd name="T1" fmla="*/ 108 h 116"/>
                <a:gd name="T2" fmla="*/ 19 w 19"/>
                <a:gd name="T3" fmla="*/ 108 h 116"/>
                <a:gd name="T4" fmla="*/ 19 w 19"/>
                <a:gd name="T5" fmla="*/ 116 h 116"/>
                <a:gd name="T6" fmla="*/ 7 w 19"/>
                <a:gd name="T7" fmla="*/ 104 h 116"/>
                <a:gd name="T8" fmla="*/ 12 w 19"/>
                <a:gd name="T9" fmla="*/ 94 h 116"/>
                <a:gd name="T10" fmla="*/ 6 w 19"/>
                <a:gd name="T11" fmla="*/ 96 h 116"/>
                <a:gd name="T12" fmla="*/ 7 w 19"/>
                <a:gd name="T13" fmla="*/ 71 h 116"/>
                <a:gd name="T14" fmla="*/ 4 w 19"/>
                <a:gd name="T15" fmla="*/ 96 h 116"/>
                <a:gd name="T16" fmla="*/ 2 w 19"/>
                <a:gd name="T17" fmla="*/ 96 h 116"/>
                <a:gd name="T18" fmla="*/ 7 w 19"/>
                <a:gd name="T19" fmla="*/ 45 h 116"/>
                <a:gd name="T20" fmla="*/ 16 w 19"/>
                <a:gd name="T21" fmla="*/ 0 h 116"/>
                <a:gd name="T22" fmla="*/ 18 w 19"/>
                <a:gd name="T23" fmla="*/ 54 h 116"/>
                <a:gd name="T24" fmla="*/ 19 w 19"/>
                <a:gd name="T25" fmla="*/ 108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" h="116">
                  <a:moveTo>
                    <a:pt x="19" y="108"/>
                  </a:moveTo>
                  <a:lnTo>
                    <a:pt x="19" y="108"/>
                  </a:lnTo>
                  <a:lnTo>
                    <a:pt x="19" y="116"/>
                  </a:lnTo>
                  <a:cubicBezTo>
                    <a:pt x="13" y="114"/>
                    <a:pt x="8" y="107"/>
                    <a:pt x="7" y="104"/>
                  </a:cubicBezTo>
                  <a:cubicBezTo>
                    <a:pt x="10" y="101"/>
                    <a:pt x="11" y="97"/>
                    <a:pt x="12" y="94"/>
                  </a:cubicBezTo>
                  <a:cubicBezTo>
                    <a:pt x="9" y="96"/>
                    <a:pt x="8" y="96"/>
                    <a:pt x="6" y="96"/>
                  </a:cubicBezTo>
                  <a:cubicBezTo>
                    <a:pt x="5" y="90"/>
                    <a:pt x="6" y="79"/>
                    <a:pt x="7" y="71"/>
                  </a:cubicBezTo>
                  <a:cubicBezTo>
                    <a:pt x="5" y="76"/>
                    <a:pt x="3" y="89"/>
                    <a:pt x="4" y="96"/>
                  </a:cubicBezTo>
                  <a:cubicBezTo>
                    <a:pt x="4" y="96"/>
                    <a:pt x="2" y="96"/>
                    <a:pt x="2" y="96"/>
                  </a:cubicBezTo>
                  <a:cubicBezTo>
                    <a:pt x="0" y="82"/>
                    <a:pt x="3" y="61"/>
                    <a:pt x="7" y="45"/>
                  </a:cubicBezTo>
                  <a:cubicBezTo>
                    <a:pt x="11" y="28"/>
                    <a:pt x="14" y="17"/>
                    <a:pt x="16" y="0"/>
                  </a:cubicBezTo>
                  <a:cubicBezTo>
                    <a:pt x="18" y="14"/>
                    <a:pt x="18" y="36"/>
                    <a:pt x="18" y="54"/>
                  </a:cubicBezTo>
                  <a:cubicBezTo>
                    <a:pt x="17" y="60"/>
                    <a:pt x="18" y="99"/>
                    <a:pt x="19" y="10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761" name="Freeform 986"/>
            <p:cNvSpPr>
              <a:spLocks/>
            </p:cNvSpPr>
            <p:nvPr userDrawn="1"/>
          </p:nvSpPr>
          <p:spPr bwMode="auto">
            <a:xfrm>
              <a:off x="306" y="393"/>
              <a:ext cx="22" cy="57"/>
            </a:xfrm>
            <a:custGeom>
              <a:avLst/>
              <a:gdLst>
                <a:gd name="T0" fmla="*/ 48 w 50"/>
                <a:gd name="T1" fmla="*/ 0 h 125"/>
                <a:gd name="T2" fmla="*/ 48 w 50"/>
                <a:gd name="T3" fmla="*/ 0 h 125"/>
                <a:gd name="T4" fmla="*/ 38 w 50"/>
                <a:gd name="T5" fmla="*/ 47 h 125"/>
                <a:gd name="T6" fmla="*/ 25 w 50"/>
                <a:gd name="T7" fmla="*/ 84 h 125"/>
                <a:gd name="T8" fmla="*/ 45 w 50"/>
                <a:gd name="T9" fmla="*/ 111 h 125"/>
                <a:gd name="T10" fmla="*/ 31 w 50"/>
                <a:gd name="T11" fmla="*/ 122 h 125"/>
                <a:gd name="T12" fmla="*/ 4 w 50"/>
                <a:gd name="T13" fmla="*/ 112 h 125"/>
                <a:gd name="T14" fmla="*/ 2 w 50"/>
                <a:gd name="T15" fmla="*/ 107 h 125"/>
                <a:gd name="T16" fmla="*/ 11 w 50"/>
                <a:gd name="T17" fmla="*/ 108 h 125"/>
                <a:gd name="T18" fmla="*/ 0 w 50"/>
                <a:gd name="T19" fmla="*/ 89 h 125"/>
                <a:gd name="T20" fmla="*/ 1 w 50"/>
                <a:gd name="T21" fmla="*/ 81 h 125"/>
                <a:gd name="T22" fmla="*/ 13 w 50"/>
                <a:gd name="T23" fmla="*/ 65 h 125"/>
                <a:gd name="T24" fmla="*/ 8 w 50"/>
                <a:gd name="T25" fmla="*/ 66 h 125"/>
                <a:gd name="T26" fmla="*/ 29 w 50"/>
                <a:gd name="T27" fmla="*/ 33 h 125"/>
                <a:gd name="T28" fmla="*/ 48 w 50"/>
                <a:gd name="T29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0" h="125">
                  <a:moveTo>
                    <a:pt x="48" y="0"/>
                  </a:moveTo>
                  <a:lnTo>
                    <a:pt x="48" y="0"/>
                  </a:lnTo>
                  <a:cubicBezTo>
                    <a:pt x="50" y="12"/>
                    <a:pt x="42" y="34"/>
                    <a:pt x="38" y="47"/>
                  </a:cubicBezTo>
                  <a:cubicBezTo>
                    <a:pt x="33" y="59"/>
                    <a:pt x="26" y="69"/>
                    <a:pt x="25" y="84"/>
                  </a:cubicBezTo>
                  <a:cubicBezTo>
                    <a:pt x="24" y="101"/>
                    <a:pt x="30" y="113"/>
                    <a:pt x="45" y="111"/>
                  </a:cubicBezTo>
                  <a:cubicBezTo>
                    <a:pt x="43" y="117"/>
                    <a:pt x="38" y="120"/>
                    <a:pt x="31" y="122"/>
                  </a:cubicBezTo>
                  <a:cubicBezTo>
                    <a:pt x="19" y="125"/>
                    <a:pt x="9" y="119"/>
                    <a:pt x="4" y="112"/>
                  </a:cubicBezTo>
                  <a:cubicBezTo>
                    <a:pt x="3" y="110"/>
                    <a:pt x="3" y="109"/>
                    <a:pt x="2" y="107"/>
                  </a:cubicBezTo>
                  <a:cubicBezTo>
                    <a:pt x="5" y="104"/>
                    <a:pt x="10" y="106"/>
                    <a:pt x="11" y="108"/>
                  </a:cubicBezTo>
                  <a:cubicBezTo>
                    <a:pt x="16" y="97"/>
                    <a:pt x="10" y="91"/>
                    <a:pt x="0" y="89"/>
                  </a:cubicBezTo>
                  <a:cubicBezTo>
                    <a:pt x="0" y="86"/>
                    <a:pt x="0" y="83"/>
                    <a:pt x="1" y="81"/>
                  </a:cubicBezTo>
                  <a:cubicBezTo>
                    <a:pt x="10" y="80"/>
                    <a:pt x="13" y="70"/>
                    <a:pt x="13" y="65"/>
                  </a:cubicBezTo>
                  <a:cubicBezTo>
                    <a:pt x="11" y="66"/>
                    <a:pt x="9" y="66"/>
                    <a:pt x="8" y="66"/>
                  </a:cubicBezTo>
                  <a:cubicBezTo>
                    <a:pt x="11" y="56"/>
                    <a:pt x="21" y="43"/>
                    <a:pt x="29" y="33"/>
                  </a:cubicBezTo>
                  <a:cubicBezTo>
                    <a:pt x="36" y="25"/>
                    <a:pt x="45" y="13"/>
                    <a:pt x="4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762" name="Freeform 987"/>
            <p:cNvSpPr>
              <a:spLocks/>
            </p:cNvSpPr>
            <p:nvPr userDrawn="1"/>
          </p:nvSpPr>
          <p:spPr bwMode="auto">
            <a:xfrm>
              <a:off x="278" y="388"/>
              <a:ext cx="49" cy="58"/>
            </a:xfrm>
            <a:custGeom>
              <a:avLst/>
              <a:gdLst>
                <a:gd name="T0" fmla="*/ 105 w 110"/>
                <a:gd name="T1" fmla="*/ 0 h 127"/>
                <a:gd name="T2" fmla="*/ 105 w 110"/>
                <a:gd name="T3" fmla="*/ 0 h 127"/>
                <a:gd name="T4" fmla="*/ 102 w 110"/>
                <a:gd name="T5" fmla="*/ 20 h 127"/>
                <a:gd name="T6" fmla="*/ 73 w 110"/>
                <a:gd name="T7" fmla="*/ 48 h 127"/>
                <a:gd name="T8" fmla="*/ 60 w 110"/>
                <a:gd name="T9" fmla="*/ 61 h 127"/>
                <a:gd name="T10" fmla="*/ 66 w 110"/>
                <a:gd name="T11" fmla="*/ 81 h 127"/>
                <a:gd name="T12" fmla="*/ 71 w 110"/>
                <a:gd name="T13" fmla="*/ 80 h 127"/>
                <a:gd name="T14" fmla="*/ 66 w 110"/>
                <a:gd name="T15" fmla="*/ 87 h 127"/>
                <a:gd name="T16" fmla="*/ 48 w 110"/>
                <a:gd name="T17" fmla="*/ 82 h 127"/>
                <a:gd name="T18" fmla="*/ 52 w 110"/>
                <a:gd name="T19" fmla="*/ 103 h 127"/>
                <a:gd name="T20" fmla="*/ 72 w 110"/>
                <a:gd name="T21" fmla="*/ 114 h 127"/>
                <a:gd name="T22" fmla="*/ 57 w 110"/>
                <a:gd name="T23" fmla="*/ 118 h 127"/>
                <a:gd name="T24" fmla="*/ 27 w 110"/>
                <a:gd name="T25" fmla="*/ 110 h 127"/>
                <a:gd name="T26" fmla="*/ 25 w 110"/>
                <a:gd name="T27" fmla="*/ 93 h 127"/>
                <a:gd name="T28" fmla="*/ 12 w 110"/>
                <a:gd name="T29" fmla="*/ 114 h 127"/>
                <a:gd name="T30" fmla="*/ 3 w 110"/>
                <a:gd name="T31" fmla="*/ 97 h 127"/>
                <a:gd name="T32" fmla="*/ 22 w 110"/>
                <a:gd name="T33" fmla="*/ 74 h 127"/>
                <a:gd name="T34" fmla="*/ 8 w 110"/>
                <a:gd name="T35" fmla="*/ 65 h 127"/>
                <a:gd name="T36" fmla="*/ 16 w 110"/>
                <a:gd name="T37" fmla="*/ 48 h 127"/>
                <a:gd name="T38" fmla="*/ 34 w 110"/>
                <a:gd name="T39" fmla="*/ 60 h 127"/>
                <a:gd name="T40" fmla="*/ 56 w 110"/>
                <a:gd name="T41" fmla="*/ 43 h 127"/>
                <a:gd name="T42" fmla="*/ 90 w 110"/>
                <a:gd name="T43" fmla="*/ 26 h 127"/>
                <a:gd name="T44" fmla="*/ 105 w 110"/>
                <a:gd name="T45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0" h="127">
                  <a:moveTo>
                    <a:pt x="105" y="0"/>
                  </a:moveTo>
                  <a:lnTo>
                    <a:pt x="105" y="0"/>
                  </a:lnTo>
                  <a:cubicBezTo>
                    <a:pt x="110" y="8"/>
                    <a:pt x="106" y="15"/>
                    <a:pt x="102" y="20"/>
                  </a:cubicBezTo>
                  <a:cubicBezTo>
                    <a:pt x="94" y="31"/>
                    <a:pt x="84" y="40"/>
                    <a:pt x="73" y="48"/>
                  </a:cubicBezTo>
                  <a:cubicBezTo>
                    <a:pt x="69" y="52"/>
                    <a:pt x="63" y="55"/>
                    <a:pt x="60" y="61"/>
                  </a:cubicBezTo>
                  <a:cubicBezTo>
                    <a:pt x="56" y="68"/>
                    <a:pt x="57" y="80"/>
                    <a:pt x="66" y="81"/>
                  </a:cubicBezTo>
                  <a:cubicBezTo>
                    <a:pt x="68" y="81"/>
                    <a:pt x="70" y="80"/>
                    <a:pt x="71" y="80"/>
                  </a:cubicBezTo>
                  <a:cubicBezTo>
                    <a:pt x="71" y="82"/>
                    <a:pt x="69" y="86"/>
                    <a:pt x="66" y="87"/>
                  </a:cubicBezTo>
                  <a:cubicBezTo>
                    <a:pt x="59" y="92"/>
                    <a:pt x="51" y="86"/>
                    <a:pt x="48" y="82"/>
                  </a:cubicBezTo>
                  <a:cubicBezTo>
                    <a:pt x="39" y="90"/>
                    <a:pt x="44" y="101"/>
                    <a:pt x="52" y="103"/>
                  </a:cubicBezTo>
                  <a:cubicBezTo>
                    <a:pt x="61" y="104"/>
                    <a:pt x="73" y="104"/>
                    <a:pt x="72" y="114"/>
                  </a:cubicBezTo>
                  <a:cubicBezTo>
                    <a:pt x="65" y="111"/>
                    <a:pt x="61" y="115"/>
                    <a:pt x="57" y="118"/>
                  </a:cubicBezTo>
                  <a:cubicBezTo>
                    <a:pt x="45" y="127"/>
                    <a:pt x="32" y="121"/>
                    <a:pt x="27" y="110"/>
                  </a:cubicBezTo>
                  <a:cubicBezTo>
                    <a:pt x="26" y="107"/>
                    <a:pt x="24" y="97"/>
                    <a:pt x="25" y="93"/>
                  </a:cubicBezTo>
                  <a:cubicBezTo>
                    <a:pt x="13" y="98"/>
                    <a:pt x="17" y="109"/>
                    <a:pt x="12" y="114"/>
                  </a:cubicBezTo>
                  <a:cubicBezTo>
                    <a:pt x="12" y="106"/>
                    <a:pt x="4" y="103"/>
                    <a:pt x="3" y="97"/>
                  </a:cubicBezTo>
                  <a:cubicBezTo>
                    <a:pt x="0" y="87"/>
                    <a:pt x="8" y="74"/>
                    <a:pt x="22" y="74"/>
                  </a:cubicBezTo>
                  <a:cubicBezTo>
                    <a:pt x="14" y="74"/>
                    <a:pt x="9" y="71"/>
                    <a:pt x="8" y="65"/>
                  </a:cubicBezTo>
                  <a:cubicBezTo>
                    <a:pt x="6" y="55"/>
                    <a:pt x="11" y="50"/>
                    <a:pt x="16" y="48"/>
                  </a:cubicBezTo>
                  <a:cubicBezTo>
                    <a:pt x="12" y="56"/>
                    <a:pt x="21" y="67"/>
                    <a:pt x="34" y="60"/>
                  </a:cubicBezTo>
                  <a:cubicBezTo>
                    <a:pt x="40" y="57"/>
                    <a:pt x="48" y="47"/>
                    <a:pt x="56" y="43"/>
                  </a:cubicBezTo>
                  <a:cubicBezTo>
                    <a:pt x="68" y="37"/>
                    <a:pt x="77" y="35"/>
                    <a:pt x="90" y="26"/>
                  </a:cubicBezTo>
                  <a:cubicBezTo>
                    <a:pt x="98" y="21"/>
                    <a:pt x="105" y="12"/>
                    <a:pt x="10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763" name="Freeform 988"/>
            <p:cNvSpPr>
              <a:spLocks/>
            </p:cNvSpPr>
            <p:nvPr userDrawn="1"/>
          </p:nvSpPr>
          <p:spPr bwMode="auto">
            <a:xfrm>
              <a:off x="311" y="383"/>
              <a:ext cx="13" cy="16"/>
            </a:xfrm>
            <a:custGeom>
              <a:avLst/>
              <a:gdLst>
                <a:gd name="T0" fmla="*/ 20 w 30"/>
                <a:gd name="T1" fmla="*/ 0 h 34"/>
                <a:gd name="T2" fmla="*/ 20 w 30"/>
                <a:gd name="T3" fmla="*/ 0 h 34"/>
                <a:gd name="T4" fmla="*/ 15 w 30"/>
                <a:gd name="T5" fmla="*/ 30 h 34"/>
                <a:gd name="T6" fmla="*/ 0 w 30"/>
                <a:gd name="T7" fmla="*/ 34 h 34"/>
                <a:gd name="T8" fmla="*/ 14 w 30"/>
                <a:gd name="T9" fmla="*/ 22 h 34"/>
                <a:gd name="T10" fmla="*/ 20 w 30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34">
                  <a:moveTo>
                    <a:pt x="20" y="0"/>
                  </a:moveTo>
                  <a:lnTo>
                    <a:pt x="20" y="0"/>
                  </a:lnTo>
                  <a:cubicBezTo>
                    <a:pt x="30" y="15"/>
                    <a:pt x="24" y="31"/>
                    <a:pt x="15" y="30"/>
                  </a:cubicBezTo>
                  <a:cubicBezTo>
                    <a:pt x="8" y="30"/>
                    <a:pt x="5" y="30"/>
                    <a:pt x="0" y="34"/>
                  </a:cubicBezTo>
                  <a:cubicBezTo>
                    <a:pt x="2" y="27"/>
                    <a:pt x="11" y="24"/>
                    <a:pt x="14" y="22"/>
                  </a:cubicBezTo>
                  <a:cubicBezTo>
                    <a:pt x="19" y="18"/>
                    <a:pt x="22" y="14"/>
                    <a:pt x="2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764" name="Freeform 989"/>
            <p:cNvSpPr>
              <a:spLocks/>
            </p:cNvSpPr>
            <p:nvPr userDrawn="1"/>
          </p:nvSpPr>
          <p:spPr bwMode="auto">
            <a:xfrm>
              <a:off x="281" y="377"/>
              <a:ext cx="4" cy="14"/>
            </a:xfrm>
            <a:custGeom>
              <a:avLst/>
              <a:gdLst>
                <a:gd name="T0" fmla="*/ 4 w 9"/>
                <a:gd name="T1" fmla="*/ 0 h 31"/>
                <a:gd name="T2" fmla="*/ 4 w 9"/>
                <a:gd name="T3" fmla="*/ 0 h 31"/>
                <a:gd name="T4" fmla="*/ 4 w 9"/>
                <a:gd name="T5" fmla="*/ 12 h 31"/>
                <a:gd name="T6" fmla="*/ 9 w 9"/>
                <a:gd name="T7" fmla="*/ 8 h 31"/>
                <a:gd name="T8" fmla="*/ 8 w 9"/>
                <a:gd name="T9" fmla="*/ 25 h 31"/>
                <a:gd name="T10" fmla="*/ 3 w 9"/>
                <a:gd name="T11" fmla="*/ 31 h 31"/>
                <a:gd name="T12" fmla="*/ 2 w 9"/>
                <a:gd name="T13" fmla="*/ 26 h 31"/>
                <a:gd name="T14" fmla="*/ 0 w 9"/>
                <a:gd name="T15" fmla="*/ 9 h 31"/>
                <a:gd name="T16" fmla="*/ 4 w 9"/>
                <a:gd name="T17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31">
                  <a:moveTo>
                    <a:pt x="4" y="0"/>
                  </a:moveTo>
                  <a:lnTo>
                    <a:pt x="4" y="0"/>
                  </a:lnTo>
                  <a:cubicBezTo>
                    <a:pt x="3" y="5"/>
                    <a:pt x="3" y="8"/>
                    <a:pt x="4" y="12"/>
                  </a:cubicBezTo>
                  <a:cubicBezTo>
                    <a:pt x="6" y="11"/>
                    <a:pt x="8" y="9"/>
                    <a:pt x="9" y="8"/>
                  </a:cubicBezTo>
                  <a:cubicBezTo>
                    <a:pt x="8" y="12"/>
                    <a:pt x="8" y="20"/>
                    <a:pt x="8" y="25"/>
                  </a:cubicBezTo>
                  <a:cubicBezTo>
                    <a:pt x="7" y="26"/>
                    <a:pt x="5" y="29"/>
                    <a:pt x="3" y="31"/>
                  </a:cubicBezTo>
                  <a:cubicBezTo>
                    <a:pt x="3" y="31"/>
                    <a:pt x="2" y="28"/>
                    <a:pt x="2" y="26"/>
                  </a:cubicBezTo>
                  <a:cubicBezTo>
                    <a:pt x="4" y="20"/>
                    <a:pt x="3" y="14"/>
                    <a:pt x="0" y="9"/>
                  </a:cubicBezTo>
                  <a:cubicBezTo>
                    <a:pt x="0" y="8"/>
                    <a:pt x="3" y="2"/>
                    <a:pt x="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765" name="Freeform 990"/>
            <p:cNvSpPr>
              <a:spLocks/>
            </p:cNvSpPr>
            <p:nvPr userDrawn="1"/>
          </p:nvSpPr>
          <p:spPr bwMode="auto">
            <a:xfrm>
              <a:off x="285" y="377"/>
              <a:ext cx="7" cy="17"/>
            </a:xfrm>
            <a:custGeom>
              <a:avLst/>
              <a:gdLst>
                <a:gd name="T0" fmla="*/ 10 w 15"/>
                <a:gd name="T1" fmla="*/ 1 h 37"/>
                <a:gd name="T2" fmla="*/ 10 w 15"/>
                <a:gd name="T3" fmla="*/ 1 h 37"/>
                <a:gd name="T4" fmla="*/ 15 w 15"/>
                <a:gd name="T5" fmla="*/ 0 h 37"/>
                <a:gd name="T6" fmla="*/ 10 w 15"/>
                <a:gd name="T7" fmla="*/ 12 h 37"/>
                <a:gd name="T8" fmla="*/ 2 w 15"/>
                <a:gd name="T9" fmla="*/ 37 h 37"/>
                <a:gd name="T10" fmla="*/ 2 w 15"/>
                <a:gd name="T11" fmla="*/ 31 h 37"/>
                <a:gd name="T12" fmla="*/ 2 w 15"/>
                <a:gd name="T13" fmla="*/ 6 h 37"/>
                <a:gd name="T14" fmla="*/ 7 w 15"/>
                <a:gd name="T15" fmla="*/ 2 h 37"/>
                <a:gd name="T16" fmla="*/ 5 w 15"/>
                <a:gd name="T17" fmla="*/ 19 h 37"/>
                <a:gd name="T18" fmla="*/ 10 w 15"/>
                <a:gd name="T19" fmla="*/ 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37">
                  <a:moveTo>
                    <a:pt x="10" y="1"/>
                  </a:moveTo>
                  <a:lnTo>
                    <a:pt x="10" y="1"/>
                  </a:lnTo>
                  <a:cubicBezTo>
                    <a:pt x="11" y="0"/>
                    <a:pt x="13" y="0"/>
                    <a:pt x="15" y="0"/>
                  </a:cubicBezTo>
                  <a:cubicBezTo>
                    <a:pt x="12" y="4"/>
                    <a:pt x="11" y="8"/>
                    <a:pt x="10" y="12"/>
                  </a:cubicBezTo>
                  <a:cubicBezTo>
                    <a:pt x="9" y="23"/>
                    <a:pt x="12" y="33"/>
                    <a:pt x="2" y="37"/>
                  </a:cubicBezTo>
                  <a:cubicBezTo>
                    <a:pt x="2" y="37"/>
                    <a:pt x="2" y="32"/>
                    <a:pt x="2" y="31"/>
                  </a:cubicBezTo>
                  <a:cubicBezTo>
                    <a:pt x="0" y="21"/>
                    <a:pt x="1" y="12"/>
                    <a:pt x="2" y="6"/>
                  </a:cubicBezTo>
                  <a:cubicBezTo>
                    <a:pt x="3" y="5"/>
                    <a:pt x="5" y="3"/>
                    <a:pt x="7" y="2"/>
                  </a:cubicBezTo>
                  <a:cubicBezTo>
                    <a:pt x="5" y="7"/>
                    <a:pt x="4" y="14"/>
                    <a:pt x="5" y="19"/>
                  </a:cubicBezTo>
                  <a:cubicBezTo>
                    <a:pt x="6" y="12"/>
                    <a:pt x="6" y="7"/>
                    <a:pt x="1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766" name="Freeform 991"/>
            <p:cNvSpPr>
              <a:spLocks/>
            </p:cNvSpPr>
            <p:nvPr userDrawn="1"/>
          </p:nvSpPr>
          <p:spPr bwMode="auto">
            <a:xfrm>
              <a:off x="290" y="374"/>
              <a:ext cx="7" cy="19"/>
            </a:xfrm>
            <a:custGeom>
              <a:avLst/>
              <a:gdLst>
                <a:gd name="T0" fmla="*/ 16 w 16"/>
                <a:gd name="T1" fmla="*/ 0 h 42"/>
                <a:gd name="T2" fmla="*/ 16 w 16"/>
                <a:gd name="T3" fmla="*/ 0 h 42"/>
                <a:gd name="T4" fmla="*/ 8 w 16"/>
                <a:gd name="T5" fmla="*/ 24 h 42"/>
                <a:gd name="T6" fmla="*/ 9 w 16"/>
                <a:gd name="T7" fmla="*/ 42 h 42"/>
                <a:gd name="T8" fmla="*/ 2 w 16"/>
                <a:gd name="T9" fmla="*/ 27 h 42"/>
                <a:gd name="T10" fmla="*/ 16 w 16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42">
                  <a:moveTo>
                    <a:pt x="16" y="0"/>
                  </a:moveTo>
                  <a:lnTo>
                    <a:pt x="16" y="0"/>
                  </a:lnTo>
                  <a:cubicBezTo>
                    <a:pt x="9" y="7"/>
                    <a:pt x="6" y="15"/>
                    <a:pt x="8" y="24"/>
                  </a:cubicBezTo>
                  <a:cubicBezTo>
                    <a:pt x="8" y="31"/>
                    <a:pt x="12" y="33"/>
                    <a:pt x="9" y="42"/>
                  </a:cubicBezTo>
                  <a:cubicBezTo>
                    <a:pt x="9" y="37"/>
                    <a:pt x="3" y="34"/>
                    <a:pt x="2" y="27"/>
                  </a:cubicBezTo>
                  <a:cubicBezTo>
                    <a:pt x="0" y="14"/>
                    <a:pt x="8" y="4"/>
                    <a:pt x="16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767" name="Freeform 992"/>
            <p:cNvSpPr>
              <a:spLocks/>
            </p:cNvSpPr>
            <p:nvPr userDrawn="1"/>
          </p:nvSpPr>
          <p:spPr bwMode="auto">
            <a:xfrm>
              <a:off x="316" y="372"/>
              <a:ext cx="9" cy="21"/>
            </a:xfrm>
            <a:custGeom>
              <a:avLst/>
              <a:gdLst>
                <a:gd name="T0" fmla="*/ 0 w 21"/>
                <a:gd name="T1" fmla="*/ 0 h 46"/>
                <a:gd name="T2" fmla="*/ 0 w 21"/>
                <a:gd name="T3" fmla="*/ 0 h 46"/>
                <a:gd name="T4" fmla="*/ 13 w 21"/>
                <a:gd name="T5" fmla="*/ 16 h 46"/>
                <a:gd name="T6" fmla="*/ 16 w 21"/>
                <a:gd name="T7" fmla="*/ 46 h 46"/>
                <a:gd name="T8" fmla="*/ 6 w 21"/>
                <a:gd name="T9" fmla="*/ 21 h 46"/>
                <a:gd name="T10" fmla="*/ 0 w 21"/>
                <a:gd name="T11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46">
                  <a:moveTo>
                    <a:pt x="0" y="0"/>
                  </a:moveTo>
                  <a:lnTo>
                    <a:pt x="0" y="0"/>
                  </a:lnTo>
                  <a:cubicBezTo>
                    <a:pt x="4" y="9"/>
                    <a:pt x="11" y="15"/>
                    <a:pt x="13" y="16"/>
                  </a:cubicBezTo>
                  <a:cubicBezTo>
                    <a:pt x="18" y="30"/>
                    <a:pt x="21" y="37"/>
                    <a:pt x="16" y="46"/>
                  </a:cubicBezTo>
                  <a:cubicBezTo>
                    <a:pt x="16" y="33"/>
                    <a:pt x="12" y="27"/>
                    <a:pt x="6" y="21"/>
                  </a:cubicBezTo>
                  <a:cubicBezTo>
                    <a:pt x="5" y="18"/>
                    <a:pt x="1" y="5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768" name="Freeform 993"/>
            <p:cNvSpPr>
              <a:spLocks/>
            </p:cNvSpPr>
            <p:nvPr userDrawn="1"/>
          </p:nvSpPr>
          <p:spPr bwMode="auto">
            <a:xfrm>
              <a:off x="291" y="372"/>
              <a:ext cx="19" cy="21"/>
            </a:xfrm>
            <a:custGeom>
              <a:avLst/>
              <a:gdLst>
                <a:gd name="T0" fmla="*/ 26 w 43"/>
                <a:gd name="T1" fmla="*/ 0 h 47"/>
                <a:gd name="T2" fmla="*/ 26 w 43"/>
                <a:gd name="T3" fmla="*/ 0 h 47"/>
                <a:gd name="T4" fmla="*/ 43 w 43"/>
                <a:gd name="T5" fmla="*/ 4 h 47"/>
                <a:gd name="T6" fmla="*/ 16 w 43"/>
                <a:gd name="T7" fmla="*/ 21 h 47"/>
                <a:gd name="T8" fmla="*/ 31 w 43"/>
                <a:gd name="T9" fmla="*/ 38 h 47"/>
                <a:gd name="T10" fmla="*/ 21 w 43"/>
                <a:gd name="T11" fmla="*/ 40 h 47"/>
                <a:gd name="T12" fmla="*/ 35 w 43"/>
                <a:gd name="T13" fmla="*/ 37 h 47"/>
                <a:gd name="T14" fmla="*/ 11 w 43"/>
                <a:gd name="T15" fmla="*/ 38 h 47"/>
                <a:gd name="T16" fmla="*/ 26 w 43"/>
                <a:gd name="T17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47">
                  <a:moveTo>
                    <a:pt x="26" y="0"/>
                  </a:moveTo>
                  <a:lnTo>
                    <a:pt x="26" y="0"/>
                  </a:lnTo>
                  <a:cubicBezTo>
                    <a:pt x="31" y="0"/>
                    <a:pt x="38" y="1"/>
                    <a:pt x="43" y="4"/>
                  </a:cubicBezTo>
                  <a:cubicBezTo>
                    <a:pt x="27" y="2"/>
                    <a:pt x="17" y="9"/>
                    <a:pt x="16" y="21"/>
                  </a:cubicBezTo>
                  <a:cubicBezTo>
                    <a:pt x="14" y="29"/>
                    <a:pt x="19" y="39"/>
                    <a:pt x="31" y="38"/>
                  </a:cubicBezTo>
                  <a:cubicBezTo>
                    <a:pt x="30" y="39"/>
                    <a:pt x="26" y="41"/>
                    <a:pt x="21" y="40"/>
                  </a:cubicBezTo>
                  <a:cubicBezTo>
                    <a:pt x="27" y="43"/>
                    <a:pt x="31" y="40"/>
                    <a:pt x="35" y="37"/>
                  </a:cubicBezTo>
                  <a:cubicBezTo>
                    <a:pt x="31" y="45"/>
                    <a:pt x="17" y="47"/>
                    <a:pt x="11" y="38"/>
                  </a:cubicBezTo>
                  <a:cubicBezTo>
                    <a:pt x="0" y="24"/>
                    <a:pt x="10" y="2"/>
                    <a:pt x="26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769" name="Freeform 994"/>
            <p:cNvSpPr>
              <a:spLocks/>
            </p:cNvSpPr>
            <p:nvPr userDrawn="1"/>
          </p:nvSpPr>
          <p:spPr bwMode="auto">
            <a:xfrm>
              <a:off x="321" y="370"/>
              <a:ext cx="10" cy="27"/>
            </a:xfrm>
            <a:custGeom>
              <a:avLst/>
              <a:gdLst>
                <a:gd name="T0" fmla="*/ 22 w 22"/>
                <a:gd name="T1" fmla="*/ 50 h 60"/>
                <a:gd name="T2" fmla="*/ 22 w 22"/>
                <a:gd name="T3" fmla="*/ 50 h 60"/>
                <a:gd name="T4" fmla="*/ 22 w 22"/>
                <a:gd name="T5" fmla="*/ 60 h 60"/>
                <a:gd name="T6" fmla="*/ 0 w 22"/>
                <a:gd name="T7" fmla="*/ 0 h 60"/>
                <a:gd name="T8" fmla="*/ 11 w 22"/>
                <a:gd name="T9" fmla="*/ 26 h 60"/>
                <a:gd name="T10" fmla="*/ 21 w 22"/>
                <a:gd name="T11" fmla="*/ 41 h 60"/>
                <a:gd name="T12" fmla="*/ 22 w 22"/>
                <a:gd name="T13" fmla="*/ 5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60">
                  <a:moveTo>
                    <a:pt x="22" y="50"/>
                  </a:moveTo>
                  <a:lnTo>
                    <a:pt x="22" y="50"/>
                  </a:lnTo>
                  <a:lnTo>
                    <a:pt x="22" y="60"/>
                  </a:lnTo>
                  <a:cubicBezTo>
                    <a:pt x="13" y="44"/>
                    <a:pt x="1" y="27"/>
                    <a:pt x="0" y="0"/>
                  </a:cubicBezTo>
                  <a:cubicBezTo>
                    <a:pt x="2" y="10"/>
                    <a:pt x="6" y="18"/>
                    <a:pt x="11" y="26"/>
                  </a:cubicBezTo>
                  <a:cubicBezTo>
                    <a:pt x="14" y="30"/>
                    <a:pt x="20" y="35"/>
                    <a:pt x="21" y="41"/>
                  </a:cubicBezTo>
                  <a:cubicBezTo>
                    <a:pt x="21" y="44"/>
                    <a:pt x="20" y="47"/>
                    <a:pt x="22" y="5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770" name="Freeform 995"/>
            <p:cNvSpPr>
              <a:spLocks/>
            </p:cNvSpPr>
            <p:nvPr userDrawn="1"/>
          </p:nvSpPr>
          <p:spPr bwMode="auto">
            <a:xfrm>
              <a:off x="283" y="369"/>
              <a:ext cx="11" cy="11"/>
            </a:xfrm>
            <a:custGeom>
              <a:avLst/>
              <a:gdLst>
                <a:gd name="T0" fmla="*/ 20 w 25"/>
                <a:gd name="T1" fmla="*/ 0 h 24"/>
                <a:gd name="T2" fmla="*/ 20 w 25"/>
                <a:gd name="T3" fmla="*/ 0 h 24"/>
                <a:gd name="T4" fmla="*/ 8 w 25"/>
                <a:gd name="T5" fmla="*/ 12 h 24"/>
                <a:gd name="T6" fmla="*/ 25 w 25"/>
                <a:gd name="T7" fmla="*/ 3 h 24"/>
                <a:gd name="T8" fmla="*/ 17 w 25"/>
                <a:gd name="T9" fmla="*/ 15 h 24"/>
                <a:gd name="T10" fmla="*/ 0 w 25"/>
                <a:gd name="T11" fmla="*/ 24 h 24"/>
                <a:gd name="T12" fmla="*/ 20 w 25"/>
                <a:gd name="T1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24">
                  <a:moveTo>
                    <a:pt x="20" y="0"/>
                  </a:moveTo>
                  <a:lnTo>
                    <a:pt x="20" y="0"/>
                  </a:lnTo>
                  <a:cubicBezTo>
                    <a:pt x="19" y="2"/>
                    <a:pt x="12" y="8"/>
                    <a:pt x="8" y="12"/>
                  </a:cubicBezTo>
                  <a:cubicBezTo>
                    <a:pt x="13" y="10"/>
                    <a:pt x="19" y="5"/>
                    <a:pt x="25" y="3"/>
                  </a:cubicBezTo>
                  <a:cubicBezTo>
                    <a:pt x="24" y="4"/>
                    <a:pt x="18" y="14"/>
                    <a:pt x="17" y="15"/>
                  </a:cubicBezTo>
                  <a:cubicBezTo>
                    <a:pt x="10" y="17"/>
                    <a:pt x="5" y="20"/>
                    <a:pt x="0" y="24"/>
                  </a:cubicBezTo>
                  <a:cubicBezTo>
                    <a:pt x="0" y="7"/>
                    <a:pt x="8" y="2"/>
                    <a:pt x="2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771" name="Freeform 996"/>
            <p:cNvSpPr>
              <a:spLocks/>
            </p:cNvSpPr>
            <p:nvPr userDrawn="1"/>
          </p:nvSpPr>
          <p:spPr bwMode="auto">
            <a:xfrm>
              <a:off x="282" y="369"/>
              <a:ext cx="4" cy="3"/>
            </a:xfrm>
            <a:custGeom>
              <a:avLst/>
              <a:gdLst>
                <a:gd name="T0" fmla="*/ 4 w 9"/>
                <a:gd name="T1" fmla="*/ 1 h 6"/>
                <a:gd name="T2" fmla="*/ 4 w 9"/>
                <a:gd name="T3" fmla="*/ 1 h 6"/>
                <a:gd name="T4" fmla="*/ 9 w 9"/>
                <a:gd name="T5" fmla="*/ 0 h 6"/>
                <a:gd name="T6" fmla="*/ 0 w 9"/>
                <a:gd name="T7" fmla="*/ 6 h 6"/>
                <a:gd name="T8" fmla="*/ 4 w 9"/>
                <a:gd name="T9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6">
                  <a:moveTo>
                    <a:pt x="4" y="1"/>
                  </a:moveTo>
                  <a:lnTo>
                    <a:pt x="4" y="1"/>
                  </a:lnTo>
                  <a:lnTo>
                    <a:pt x="9" y="0"/>
                  </a:lnTo>
                  <a:lnTo>
                    <a:pt x="0" y="6"/>
                  </a:lnTo>
                  <a:lnTo>
                    <a:pt x="4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772" name="Freeform 997"/>
            <p:cNvSpPr>
              <a:spLocks/>
            </p:cNvSpPr>
            <p:nvPr userDrawn="1"/>
          </p:nvSpPr>
          <p:spPr bwMode="auto">
            <a:xfrm>
              <a:off x="277" y="370"/>
              <a:ext cx="10" cy="12"/>
            </a:xfrm>
            <a:custGeom>
              <a:avLst/>
              <a:gdLst>
                <a:gd name="T0" fmla="*/ 4 w 24"/>
                <a:gd name="T1" fmla="*/ 3 h 27"/>
                <a:gd name="T2" fmla="*/ 4 w 24"/>
                <a:gd name="T3" fmla="*/ 3 h 27"/>
                <a:gd name="T4" fmla="*/ 13 w 24"/>
                <a:gd name="T5" fmla="*/ 0 h 27"/>
                <a:gd name="T6" fmla="*/ 8 w 24"/>
                <a:gd name="T7" fmla="*/ 10 h 27"/>
                <a:gd name="T8" fmla="*/ 19 w 24"/>
                <a:gd name="T9" fmla="*/ 0 h 27"/>
                <a:gd name="T10" fmla="*/ 24 w 24"/>
                <a:gd name="T11" fmla="*/ 1 h 27"/>
                <a:gd name="T12" fmla="*/ 7 w 24"/>
                <a:gd name="T13" fmla="*/ 27 h 27"/>
                <a:gd name="T14" fmla="*/ 4 w 24"/>
                <a:gd name="T15" fmla="*/ 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" h="27">
                  <a:moveTo>
                    <a:pt x="4" y="3"/>
                  </a:moveTo>
                  <a:lnTo>
                    <a:pt x="4" y="3"/>
                  </a:lnTo>
                  <a:cubicBezTo>
                    <a:pt x="7" y="2"/>
                    <a:pt x="14" y="0"/>
                    <a:pt x="13" y="0"/>
                  </a:cubicBezTo>
                  <a:cubicBezTo>
                    <a:pt x="12" y="1"/>
                    <a:pt x="9" y="5"/>
                    <a:pt x="8" y="10"/>
                  </a:cubicBezTo>
                  <a:cubicBezTo>
                    <a:pt x="10" y="6"/>
                    <a:pt x="16" y="2"/>
                    <a:pt x="19" y="0"/>
                  </a:cubicBezTo>
                  <a:cubicBezTo>
                    <a:pt x="20" y="1"/>
                    <a:pt x="23" y="0"/>
                    <a:pt x="24" y="1"/>
                  </a:cubicBezTo>
                  <a:cubicBezTo>
                    <a:pt x="14" y="9"/>
                    <a:pt x="10" y="18"/>
                    <a:pt x="7" y="27"/>
                  </a:cubicBezTo>
                  <a:cubicBezTo>
                    <a:pt x="0" y="19"/>
                    <a:pt x="1" y="11"/>
                    <a:pt x="4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773" name="Freeform 998"/>
            <p:cNvSpPr>
              <a:spLocks/>
            </p:cNvSpPr>
            <p:nvPr userDrawn="1"/>
          </p:nvSpPr>
          <p:spPr bwMode="auto">
            <a:xfrm>
              <a:off x="272" y="368"/>
              <a:ext cx="10" cy="24"/>
            </a:xfrm>
            <a:custGeom>
              <a:avLst/>
              <a:gdLst>
                <a:gd name="T0" fmla="*/ 12 w 22"/>
                <a:gd name="T1" fmla="*/ 0 h 53"/>
                <a:gd name="T2" fmla="*/ 12 w 22"/>
                <a:gd name="T3" fmla="*/ 0 h 53"/>
                <a:gd name="T4" fmla="*/ 12 w 22"/>
                <a:gd name="T5" fmla="*/ 7 h 53"/>
                <a:gd name="T6" fmla="*/ 18 w 22"/>
                <a:gd name="T7" fmla="*/ 34 h 53"/>
                <a:gd name="T8" fmla="*/ 19 w 22"/>
                <a:gd name="T9" fmla="*/ 30 h 53"/>
                <a:gd name="T10" fmla="*/ 21 w 22"/>
                <a:gd name="T11" fmla="*/ 41 h 53"/>
                <a:gd name="T12" fmla="*/ 11 w 22"/>
                <a:gd name="T13" fmla="*/ 53 h 53"/>
                <a:gd name="T14" fmla="*/ 10 w 22"/>
                <a:gd name="T15" fmla="*/ 32 h 53"/>
                <a:gd name="T16" fmla="*/ 12 w 22"/>
                <a:gd name="T17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53">
                  <a:moveTo>
                    <a:pt x="12" y="0"/>
                  </a:moveTo>
                  <a:lnTo>
                    <a:pt x="12" y="0"/>
                  </a:lnTo>
                  <a:cubicBezTo>
                    <a:pt x="12" y="0"/>
                    <a:pt x="11" y="4"/>
                    <a:pt x="12" y="7"/>
                  </a:cubicBezTo>
                  <a:cubicBezTo>
                    <a:pt x="9" y="15"/>
                    <a:pt x="8" y="26"/>
                    <a:pt x="18" y="34"/>
                  </a:cubicBezTo>
                  <a:cubicBezTo>
                    <a:pt x="18" y="32"/>
                    <a:pt x="18" y="31"/>
                    <a:pt x="19" y="30"/>
                  </a:cubicBezTo>
                  <a:cubicBezTo>
                    <a:pt x="21" y="32"/>
                    <a:pt x="22" y="38"/>
                    <a:pt x="21" y="41"/>
                  </a:cubicBezTo>
                  <a:cubicBezTo>
                    <a:pt x="20" y="47"/>
                    <a:pt x="16" y="51"/>
                    <a:pt x="11" y="53"/>
                  </a:cubicBezTo>
                  <a:cubicBezTo>
                    <a:pt x="15" y="45"/>
                    <a:pt x="10" y="33"/>
                    <a:pt x="10" y="32"/>
                  </a:cubicBezTo>
                  <a:cubicBezTo>
                    <a:pt x="5" y="21"/>
                    <a:pt x="0" y="9"/>
                    <a:pt x="1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774" name="Freeform 999"/>
            <p:cNvSpPr>
              <a:spLocks/>
            </p:cNvSpPr>
            <p:nvPr userDrawn="1"/>
          </p:nvSpPr>
          <p:spPr bwMode="auto">
            <a:xfrm>
              <a:off x="322" y="368"/>
              <a:ext cx="9" cy="19"/>
            </a:xfrm>
            <a:custGeom>
              <a:avLst/>
              <a:gdLst>
                <a:gd name="T0" fmla="*/ 20 w 20"/>
                <a:gd name="T1" fmla="*/ 32 h 42"/>
                <a:gd name="T2" fmla="*/ 20 w 20"/>
                <a:gd name="T3" fmla="*/ 32 h 42"/>
                <a:gd name="T4" fmla="*/ 20 w 20"/>
                <a:gd name="T5" fmla="*/ 42 h 42"/>
                <a:gd name="T6" fmla="*/ 0 w 20"/>
                <a:gd name="T7" fmla="*/ 0 h 42"/>
                <a:gd name="T8" fmla="*/ 20 w 20"/>
                <a:gd name="T9" fmla="*/ 3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42">
                  <a:moveTo>
                    <a:pt x="20" y="32"/>
                  </a:moveTo>
                  <a:lnTo>
                    <a:pt x="20" y="32"/>
                  </a:lnTo>
                  <a:lnTo>
                    <a:pt x="20" y="42"/>
                  </a:lnTo>
                  <a:cubicBezTo>
                    <a:pt x="11" y="31"/>
                    <a:pt x="2" y="17"/>
                    <a:pt x="0" y="0"/>
                  </a:cubicBezTo>
                  <a:cubicBezTo>
                    <a:pt x="13" y="3"/>
                    <a:pt x="18" y="14"/>
                    <a:pt x="20" y="3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775" name="Freeform 1000"/>
            <p:cNvSpPr>
              <a:spLocks/>
            </p:cNvSpPr>
            <p:nvPr userDrawn="1"/>
          </p:nvSpPr>
          <p:spPr bwMode="auto">
            <a:xfrm>
              <a:off x="290" y="368"/>
              <a:ext cx="8" cy="5"/>
            </a:xfrm>
            <a:custGeom>
              <a:avLst/>
              <a:gdLst>
                <a:gd name="T0" fmla="*/ 8 w 17"/>
                <a:gd name="T1" fmla="*/ 4 h 11"/>
                <a:gd name="T2" fmla="*/ 8 w 17"/>
                <a:gd name="T3" fmla="*/ 4 h 11"/>
                <a:gd name="T4" fmla="*/ 17 w 17"/>
                <a:gd name="T5" fmla="*/ 0 h 11"/>
                <a:gd name="T6" fmla="*/ 12 w 17"/>
                <a:gd name="T7" fmla="*/ 5 h 11"/>
                <a:gd name="T8" fmla="*/ 0 w 17"/>
                <a:gd name="T9" fmla="*/ 11 h 11"/>
                <a:gd name="T10" fmla="*/ 8 w 17"/>
                <a:gd name="T11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11">
                  <a:moveTo>
                    <a:pt x="8" y="4"/>
                  </a:moveTo>
                  <a:lnTo>
                    <a:pt x="8" y="4"/>
                  </a:lnTo>
                  <a:cubicBezTo>
                    <a:pt x="10" y="3"/>
                    <a:pt x="13" y="2"/>
                    <a:pt x="17" y="0"/>
                  </a:cubicBezTo>
                  <a:cubicBezTo>
                    <a:pt x="15" y="2"/>
                    <a:pt x="13" y="4"/>
                    <a:pt x="12" y="5"/>
                  </a:cubicBezTo>
                  <a:cubicBezTo>
                    <a:pt x="8" y="6"/>
                    <a:pt x="3" y="9"/>
                    <a:pt x="0" y="11"/>
                  </a:cubicBezTo>
                  <a:cubicBezTo>
                    <a:pt x="0" y="10"/>
                    <a:pt x="6" y="5"/>
                    <a:pt x="8" y="4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776" name="Freeform 1001"/>
            <p:cNvSpPr>
              <a:spLocks/>
            </p:cNvSpPr>
            <p:nvPr userDrawn="1"/>
          </p:nvSpPr>
          <p:spPr bwMode="auto">
            <a:xfrm>
              <a:off x="317" y="368"/>
              <a:ext cx="1" cy="2"/>
            </a:xfrm>
            <a:custGeom>
              <a:avLst/>
              <a:gdLst>
                <a:gd name="T0" fmla="*/ 0 w 2"/>
                <a:gd name="T1" fmla="*/ 0 h 5"/>
                <a:gd name="T2" fmla="*/ 0 w 2"/>
                <a:gd name="T3" fmla="*/ 0 h 5"/>
                <a:gd name="T4" fmla="*/ 1 w 2"/>
                <a:gd name="T5" fmla="*/ 0 h 5"/>
                <a:gd name="T6" fmla="*/ 2 w 2"/>
                <a:gd name="T7" fmla="*/ 5 h 5"/>
                <a:gd name="T8" fmla="*/ 0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2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777" name="Freeform 1002"/>
            <p:cNvSpPr>
              <a:spLocks/>
            </p:cNvSpPr>
            <p:nvPr userDrawn="1"/>
          </p:nvSpPr>
          <p:spPr bwMode="auto">
            <a:xfrm>
              <a:off x="315" y="367"/>
              <a:ext cx="7" cy="11"/>
            </a:xfrm>
            <a:custGeom>
              <a:avLst/>
              <a:gdLst>
                <a:gd name="T0" fmla="*/ 0 w 16"/>
                <a:gd name="T1" fmla="*/ 1 h 23"/>
                <a:gd name="T2" fmla="*/ 0 w 16"/>
                <a:gd name="T3" fmla="*/ 1 h 23"/>
                <a:gd name="T4" fmla="*/ 4 w 16"/>
                <a:gd name="T5" fmla="*/ 1 h 23"/>
                <a:gd name="T6" fmla="*/ 10 w 16"/>
                <a:gd name="T7" fmla="*/ 12 h 23"/>
                <a:gd name="T8" fmla="*/ 9 w 16"/>
                <a:gd name="T9" fmla="*/ 1 h 23"/>
                <a:gd name="T10" fmla="*/ 14 w 16"/>
                <a:gd name="T11" fmla="*/ 1 h 23"/>
                <a:gd name="T12" fmla="*/ 16 w 16"/>
                <a:gd name="T13" fmla="*/ 23 h 23"/>
                <a:gd name="T14" fmla="*/ 8 w 16"/>
                <a:gd name="T15" fmla="*/ 15 h 23"/>
                <a:gd name="T16" fmla="*/ 0 w 16"/>
                <a:gd name="T17" fmla="*/ 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23">
                  <a:moveTo>
                    <a:pt x="0" y="1"/>
                  </a:moveTo>
                  <a:lnTo>
                    <a:pt x="0" y="1"/>
                  </a:lnTo>
                  <a:lnTo>
                    <a:pt x="4" y="1"/>
                  </a:lnTo>
                  <a:cubicBezTo>
                    <a:pt x="5" y="3"/>
                    <a:pt x="6" y="6"/>
                    <a:pt x="10" y="12"/>
                  </a:cubicBezTo>
                  <a:cubicBezTo>
                    <a:pt x="10" y="6"/>
                    <a:pt x="9" y="1"/>
                    <a:pt x="9" y="1"/>
                  </a:cubicBezTo>
                  <a:cubicBezTo>
                    <a:pt x="9" y="1"/>
                    <a:pt x="13" y="0"/>
                    <a:pt x="14" y="1"/>
                  </a:cubicBezTo>
                  <a:cubicBezTo>
                    <a:pt x="13" y="10"/>
                    <a:pt x="15" y="16"/>
                    <a:pt x="16" y="23"/>
                  </a:cubicBezTo>
                  <a:cubicBezTo>
                    <a:pt x="13" y="22"/>
                    <a:pt x="8" y="16"/>
                    <a:pt x="8" y="15"/>
                  </a:cubicBezTo>
                  <a:cubicBezTo>
                    <a:pt x="5" y="11"/>
                    <a:pt x="2" y="5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778" name="Freeform 1003"/>
            <p:cNvSpPr>
              <a:spLocks/>
            </p:cNvSpPr>
            <p:nvPr userDrawn="1"/>
          </p:nvSpPr>
          <p:spPr bwMode="auto">
            <a:xfrm>
              <a:off x="308" y="367"/>
              <a:ext cx="9" cy="12"/>
            </a:xfrm>
            <a:custGeom>
              <a:avLst/>
              <a:gdLst>
                <a:gd name="T0" fmla="*/ 0 w 21"/>
                <a:gd name="T1" fmla="*/ 0 h 27"/>
                <a:gd name="T2" fmla="*/ 0 w 21"/>
                <a:gd name="T3" fmla="*/ 0 h 27"/>
                <a:gd name="T4" fmla="*/ 4 w 21"/>
                <a:gd name="T5" fmla="*/ 1 h 27"/>
                <a:gd name="T6" fmla="*/ 12 w 21"/>
                <a:gd name="T7" fmla="*/ 12 h 27"/>
                <a:gd name="T8" fmla="*/ 8 w 21"/>
                <a:gd name="T9" fmla="*/ 1 h 27"/>
                <a:gd name="T10" fmla="*/ 12 w 21"/>
                <a:gd name="T11" fmla="*/ 1 h 27"/>
                <a:gd name="T12" fmla="*/ 21 w 21"/>
                <a:gd name="T13" fmla="*/ 27 h 27"/>
                <a:gd name="T14" fmla="*/ 0 w 21"/>
                <a:gd name="T1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27">
                  <a:moveTo>
                    <a:pt x="0" y="0"/>
                  </a:moveTo>
                  <a:lnTo>
                    <a:pt x="0" y="0"/>
                  </a:lnTo>
                  <a:cubicBezTo>
                    <a:pt x="1" y="1"/>
                    <a:pt x="4" y="1"/>
                    <a:pt x="4" y="1"/>
                  </a:cubicBezTo>
                  <a:cubicBezTo>
                    <a:pt x="5" y="2"/>
                    <a:pt x="11" y="11"/>
                    <a:pt x="12" y="12"/>
                  </a:cubicBezTo>
                  <a:cubicBezTo>
                    <a:pt x="11" y="7"/>
                    <a:pt x="9" y="3"/>
                    <a:pt x="8" y="1"/>
                  </a:cubicBezTo>
                  <a:lnTo>
                    <a:pt x="12" y="1"/>
                  </a:lnTo>
                  <a:cubicBezTo>
                    <a:pt x="13" y="2"/>
                    <a:pt x="21" y="27"/>
                    <a:pt x="21" y="27"/>
                  </a:cubicBezTo>
                  <a:cubicBezTo>
                    <a:pt x="18" y="24"/>
                    <a:pt x="2" y="7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779" name="Freeform 1004"/>
            <p:cNvSpPr>
              <a:spLocks/>
            </p:cNvSpPr>
            <p:nvPr userDrawn="1"/>
          </p:nvSpPr>
          <p:spPr bwMode="auto">
            <a:xfrm>
              <a:off x="303" y="367"/>
              <a:ext cx="4" cy="1"/>
            </a:xfrm>
            <a:custGeom>
              <a:avLst/>
              <a:gdLst>
                <a:gd name="T0" fmla="*/ 7 w 10"/>
                <a:gd name="T1" fmla="*/ 0 h 3"/>
                <a:gd name="T2" fmla="*/ 7 w 10"/>
                <a:gd name="T3" fmla="*/ 0 h 3"/>
                <a:gd name="T4" fmla="*/ 9 w 10"/>
                <a:gd name="T5" fmla="*/ 0 h 3"/>
                <a:gd name="T6" fmla="*/ 10 w 10"/>
                <a:gd name="T7" fmla="*/ 1 h 3"/>
                <a:gd name="T8" fmla="*/ 0 w 10"/>
                <a:gd name="T9" fmla="*/ 3 h 3"/>
                <a:gd name="T10" fmla="*/ 7 w 10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3">
                  <a:moveTo>
                    <a:pt x="7" y="0"/>
                  </a:moveTo>
                  <a:lnTo>
                    <a:pt x="7" y="0"/>
                  </a:lnTo>
                  <a:lnTo>
                    <a:pt x="9" y="0"/>
                  </a:lnTo>
                  <a:lnTo>
                    <a:pt x="10" y="1"/>
                  </a:lnTo>
                  <a:lnTo>
                    <a:pt x="0" y="3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780" name="Freeform 1005"/>
            <p:cNvSpPr>
              <a:spLocks/>
            </p:cNvSpPr>
            <p:nvPr userDrawn="1"/>
          </p:nvSpPr>
          <p:spPr bwMode="auto">
            <a:xfrm>
              <a:off x="292" y="365"/>
              <a:ext cx="18" cy="11"/>
            </a:xfrm>
            <a:custGeom>
              <a:avLst/>
              <a:gdLst>
                <a:gd name="T0" fmla="*/ 22 w 41"/>
                <a:gd name="T1" fmla="*/ 0 h 24"/>
                <a:gd name="T2" fmla="*/ 22 w 41"/>
                <a:gd name="T3" fmla="*/ 0 h 24"/>
                <a:gd name="T4" fmla="*/ 30 w 41"/>
                <a:gd name="T5" fmla="*/ 4 h 24"/>
                <a:gd name="T6" fmla="*/ 17 w 41"/>
                <a:gd name="T7" fmla="*/ 10 h 24"/>
                <a:gd name="T8" fmla="*/ 35 w 41"/>
                <a:gd name="T9" fmla="*/ 7 h 24"/>
                <a:gd name="T10" fmla="*/ 41 w 41"/>
                <a:gd name="T11" fmla="*/ 17 h 24"/>
                <a:gd name="T12" fmla="*/ 0 w 41"/>
                <a:gd name="T13" fmla="*/ 24 h 24"/>
                <a:gd name="T14" fmla="*/ 22 w 41"/>
                <a:gd name="T1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" h="24">
                  <a:moveTo>
                    <a:pt x="22" y="0"/>
                  </a:moveTo>
                  <a:lnTo>
                    <a:pt x="22" y="0"/>
                  </a:lnTo>
                  <a:cubicBezTo>
                    <a:pt x="24" y="1"/>
                    <a:pt x="27" y="3"/>
                    <a:pt x="30" y="4"/>
                  </a:cubicBezTo>
                  <a:cubicBezTo>
                    <a:pt x="27" y="5"/>
                    <a:pt x="20" y="7"/>
                    <a:pt x="17" y="10"/>
                  </a:cubicBezTo>
                  <a:cubicBezTo>
                    <a:pt x="19" y="10"/>
                    <a:pt x="30" y="7"/>
                    <a:pt x="35" y="7"/>
                  </a:cubicBezTo>
                  <a:cubicBezTo>
                    <a:pt x="37" y="10"/>
                    <a:pt x="41" y="16"/>
                    <a:pt x="41" y="17"/>
                  </a:cubicBezTo>
                  <a:cubicBezTo>
                    <a:pt x="30" y="10"/>
                    <a:pt x="13" y="12"/>
                    <a:pt x="0" y="24"/>
                  </a:cubicBezTo>
                  <a:cubicBezTo>
                    <a:pt x="4" y="15"/>
                    <a:pt x="19" y="1"/>
                    <a:pt x="2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781" name="Freeform 1006"/>
            <p:cNvSpPr>
              <a:spLocks/>
            </p:cNvSpPr>
            <p:nvPr userDrawn="1"/>
          </p:nvSpPr>
          <p:spPr bwMode="auto">
            <a:xfrm>
              <a:off x="287" y="362"/>
              <a:ext cx="7" cy="2"/>
            </a:xfrm>
            <a:custGeom>
              <a:avLst/>
              <a:gdLst>
                <a:gd name="T0" fmla="*/ 15 w 15"/>
                <a:gd name="T1" fmla="*/ 0 h 5"/>
                <a:gd name="T2" fmla="*/ 15 w 15"/>
                <a:gd name="T3" fmla="*/ 0 h 5"/>
                <a:gd name="T4" fmla="*/ 9 w 15"/>
                <a:gd name="T5" fmla="*/ 4 h 5"/>
                <a:gd name="T6" fmla="*/ 0 w 15"/>
                <a:gd name="T7" fmla="*/ 5 h 5"/>
                <a:gd name="T8" fmla="*/ 7 w 15"/>
                <a:gd name="T9" fmla="*/ 2 h 5"/>
                <a:gd name="T10" fmla="*/ 15 w 15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5">
                  <a:moveTo>
                    <a:pt x="15" y="0"/>
                  </a:moveTo>
                  <a:lnTo>
                    <a:pt x="15" y="0"/>
                  </a:lnTo>
                  <a:cubicBezTo>
                    <a:pt x="13" y="1"/>
                    <a:pt x="11" y="3"/>
                    <a:pt x="9" y="4"/>
                  </a:cubicBezTo>
                  <a:cubicBezTo>
                    <a:pt x="7" y="4"/>
                    <a:pt x="5" y="5"/>
                    <a:pt x="0" y="5"/>
                  </a:cubicBezTo>
                  <a:cubicBezTo>
                    <a:pt x="1" y="5"/>
                    <a:pt x="6" y="2"/>
                    <a:pt x="7" y="2"/>
                  </a:cubicBezTo>
                  <a:cubicBezTo>
                    <a:pt x="10" y="2"/>
                    <a:pt x="12" y="1"/>
                    <a:pt x="1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782" name="Freeform 1007"/>
            <p:cNvSpPr>
              <a:spLocks/>
            </p:cNvSpPr>
            <p:nvPr userDrawn="1"/>
          </p:nvSpPr>
          <p:spPr bwMode="auto">
            <a:xfrm>
              <a:off x="278" y="362"/>
              <a:ext cx="12" cy="8"/>
            </a:xfrm>
            <a:custGeom>
              <a:avLst/>
              <a:gdLst>
                <a:gd name="T0" fmla="*/ 13 w 28"/>
                <a:gd name="T1" fmla="*/ 0 h 18"/>
                <a:gd name="T2" fmla="*/ 13 w 28"/>
                <a:gd name="T3" fmla="*/ 0 h 18"/>
                <a:gd name="T4" fmla="*/ 24 w 28"/>
                <a:gd name="T5" fmla="*/ 2 h 18"/>
                <a:gd name="T6" fmla="*/ 10 w 28"/>
                <a:gd name="T7" fmla="*/ 9 h 18"/>
                <a:gd name="T8" fmla="*/ 28 w 28"/>
                <a:gd name="T9" fmla="*/ 5 h 18"/>
                <a:gd name="T10" fmla="*/ 21 w 28"/>
                <a:gd name="T11" fmla="*/ 11 h 18"/>
                <a:gd name="T12" fmla="*/ 0 w 28"/>
                <a:gd name="T13" fmla="*/ 18 h 18"/>
                <a:gd name="T14" fmla="*/ 13 w 28"/>
                <a:gd name="T15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18">
                  <a:moveTo>
                    <a:pt x="13" y="0"/>
                  </a:moveTo>
                  <a:lnTo>
                    <a:pt x="13" y="0"/>
                  </a:lnTo>
                  <a:cubicBezTo>
                    <a:pt x="17" y="1"/>
                    <a:pt x="20" y="2"/>
                    <a:pt x="24" y="2"/>
                  </a:cubicBezTo>
                  <a:cubicBezTo>
                    <a:pt x="19" y="4"/>
                    <a:pt x="15" y="5"/>
                    <a:pt x="10" y="9"/>
                  </a:cubicBezTo>
                  <a:cubicBezTo>
                    <a:pt x="17" y="6"/>
                    <a:pt x="23" y="6"/>
                    <a:pt x="28" y="5"/>
                  </a:cubicBezTo>
                  <a:cubicBezTo>
                    <a:pt x="26" y="7"/>
                    <a:pt x="22" y="10"/>
                    <a:pt x="21" y="11"/>
                  </a:cubicBezTo>
                  <a:cubicBezTo>
                    <a:pt x="14" y="15"/>
                    <a:pt x="6" y="17"/>
                    <a:pt x="0" y="18"/>
                  </a:cubicBezTo>
                  <a:cubicBezTo>
                    <a:pt x="0" y="10"/>
                    <a:pt x="4" y="3"/>
                    <a:pt x="1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783" name="Freeform 1008"/>
            <p:cNvSpPr>
              <a:spLocks/>
            </p:cNvSpPr>
            <p:nvPr userDrawn="1"/>
          </p:nvSpPr>
          <p:spPr bwMode="auto">
            <a:xfrm>
              <a:off x="267" y="360"/>
              <a:ext cx="16" cy="27"/>
            </a:xfrm>
            <a:custGeom>
              <a:avLst/>
              <a:gdLst>
                <a:gd name="T0" fmla="*/ 33 w 36"/>
                <a:gd name="T1" fmla="*/ 0 h 59"/>
                <a:gd name="T2" fmla="*/ 33 w 36"/>
                <a:gd name="T3" fmla="*/ 0 h 59"/>
                <a:gd name="T4" fmla="*/ 36 w 36"/>
                <a:gd name="T5" fmla="*/ 3 h 59"/>
                <a:gd name="T6" fmla="*/ 24 w 36"/>
                <a:gd name="T7" fmla="*/ 14 h 59"/>
                <a:gd name="T8" fmla="*/ 16 w 36"/>
                <a:gd name="T9" fmla="*/ 25 h 59"/>
                <a:gd name="T10" fmla="*/ 18 w 36"/>
                <a:gd name="T11" fmla="*/ 43 h 59"/>
                <a:gd name="T12" fmla="*/ 7 w 36"/>
                <a:gd name="T13" fmla="*/ 55 h 59"/>
                <a:gd name="T14" fmla="*/ 19 w 36"/>
                <a:gd name="T15" fmla="*/ 46 h 59"/>
                <a:gd name="T16" fmla="*/ 13 w 36"/>
                <a:gd name="T17" fmla="*/ 58 h 59"/>
                <a:gd name="T18" fmla="*/ 0 w 36"/>
                <a:gd name="T19" fmla="*/ 55 h 59"/>
                <a:gd name="T20" fmla="*/ 10 w 36"/>
                <a:gd name="T21" fmla="*/ 15 h 59"/>
                <a:gd name="T22" fmla="*/ 33 w 36"/>
                <a:gd name="T23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6" h="59">
                  <a:moveTo>
                    <a:pt x="33" y="0"/>
                  </a:moveTo>
                  <a:lnTo>
                    <a:pt x="33" y="0"/>
                  </a:lnTo>
                  <a:cubicBezTo>
                    <a:pt x="34" y="1"/>
                    <a:pt x="35" y="2"/>
                    <a:pt x="36" y="3"/>
                  </a:cubicBezTo>
                  <a:cubicBezTo>
                    <a:pt x="30" y="5"/>
                    <a:pt x="25" y="12"/>
                    <a:pt x="24" y="14"/>
                  </a:cubicBezTo>
                  <a:cubicBezTo>
                    <a:pt x="22" y="15"/>
                    <a:pt x="17" y="19"/>
                    <a:pt x="16" y="25"/>
                  </a:cubicBezTo>
                  <a:cubicBezTo>
                    <a:pt x="14" y="31"/>
                    <a:pt x="15" y="36"/>
                    <a:pt x="18" y="43"/>
                  </a:cubicBezTo>
                  <a:cubicBezTo>
                    <a:pt x="17" y="49"/>
                    <a:pt x="14" y="55"/>
                    <a:pt x="7" y="55"/>
                  </a:cubicBezTo>
                  <a:cubicBezTo>
                    <a:pt x="14" y="56"/>
                    <a:pt x="17" y="52"/>
                    <a:pt x="19" y="46"/>
                  </a:cubicBezTo>
                  <a:cubicBezTo>
                    <a:pt x="21" y="51"/>
                    <a:pt x="18" y="56"/>
                    <a:pt x="13" y="58"/>
                  </a:cubicBezTo>
                  <a:cubicBezTo>
                    <a:pt x="9" y="59"/>
                    <a:pt x="3" y="59"/>
                    <a:pt x="0" y="55"/>
                  </a:cubicBezTo>
                  <a:cubicBezTo>
                    <a:pt x="19" y="52"/>
                    <a:pt x="2" y="29"/>
                    <a:pt x="10" y="15"/>
                  </a:cubicBezTo>
                  <a:cubicBezTo>
                    <a:pt x="13" y="9"/>
                    <a:pt x="20" y="2"/>
                    <a:pt x="3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784" name="Freeform 1009"/>
            <p:cNvSpPr>
              <a:spLocks/>
            </p:cNvSpPr>
            <p:nvPr userDrawn="1"/>
          </p:nvSpPr>
          <p:spPr bwMode="auto">
            <a:xfrm>
              <a:off x="286" y="360"/>
              <a:ext cx="15" cy="9"/>
            </a:xfrm>
            <a:custGeom>
              <a:avLst/>
              <a:gdLst>
                <a:gd name="T0" fmla="*/ 26 w 33"/>
                <a:gd name="T1" fmla="*/ 0 h 20"/>
                <a:gd name="T2" fmla="*/ 26 w 33"/>
                <a:gd name="T3" fmla="*/ 0 h 20"/>
                <a:gd name="T4" fmla="*/ 28 w 33"/>
                <a:gd name="T5" fmla="*/ 4 h 20"/>
                <a:gd name="T6" fmla="*/ 15 w 33"/>
                <a:gd name="T7" fmla="*/ 13 h 20"/>
                <a:gd name="T8" fmla="*/ 30 w 33"/>
                <a:gd name="T9" fmla="*/ 7 h 20"/>
                <a:gd name="T10" fmla="*/ 33 w 33"/>
                <a:gd name="T11" fmla="*/ 10 h 20"/>
                <a:gd name="T12" fmla="*/ 0 w 33"/>
                <a:gd name="T13" fmla="*/ 20 h 20"/>
                <a:gd name="T14" fmla="*/ 26 w 33"/>
                <a:gd name="T15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" h="20">
                  <a:moveTo>
                    <a:pt x="26" y="0"/>
                  </a:moveTo>
                  <a:lnTo>
                    <a:pt x="26" y="0"/>
                  </a:lnTo>
                  <a:cubicBezTo>
                    <a:pt x="27" y="1"/>
                    <a:pt x="27" y="2"/>
                    <a:pt x="28" y="4"/>
                  </a:cubicBezTo>
                  <a:cubicBezTo>
                    <a:pt x="24" y="6"/>
                    <a:pt x="19" y="10"/>
                    <a:pt x="15" y="13"/>
                  </a:cubicBezTo>
                  <a:cubicBezTo>
                    <a:pt x="20" y="11"/>
                    <a:pt x="26" y="8"/>
                    <a:pt x="30" y="7"/>
                  </a:cubicBezTo>
                  <a:cubicBezTo>
                    <a:pt x="31" y="8"/>
                    <a:pt x="32" y="9"/>
                    <a:pt x="33" y="10"/>
                  </a:cubicBezTo>
                  <a:cubicBezTo>
                    <a:pt x="20" y="19"/>
                    <a:pt x="6" y="20"/>
                    <a:pt x="0" y="20"/>
                  </a:cubicBezTo>
                  <a:cubicBezTo>
                    <a:pt x="5" y="11"/>
                    <a:pt x="20" y="3"/>
                    <a:pt x="26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785" name="Freeform 1010"/>
            <p:cNvSpPr>
              <a:spLocks/>
            </p:cNvSpPr>
            <p:nvPr userDrawn="1"/>
          </p:nvSpPr>
          <p:spPr bwMode="auto">
            <a:xfrm>
              <a:off x="282" y="348"/>
              <a:ext cx="16" cy="16"/>
            </a:xfrm>
            <a:custGeom>
              <a:avLst/>
              <a:gdLst>
                <a:gd name="T0" fmla="*/ 33 w 35"/>
                <a:gd name="T1" fmla="*/ 0 h 35"/>
                <a:gd name="T2" fmla="*/ 33 w 35"/>
                <a:gd name="T3" fmla="*/ 0 h 35"/>
                <a:gd name="T4" fmla="*/ 33 w 35"/>
                <a:gd name="T5" fmla="*/ 7 h 35"/>
                <a:gd name="T6" fmla="*/ 25 w 35"/>
                <a:gd name="T7" fmla="*/ 19 h 35"/>
                <a:gd name="T8" fmla="*/ 33 w 35"/>
                <a:gd name="T9" fmla="*/ 11 h 35"/>
                <a:gd name="T10" fmla="*/ 35 w 35"/>
                <a:gd name="T11" fmla="*/ 25 h 35"/>
                <a:gd name="T12" fmla="*/ 27 w 35"/>
                <a:gd name="T13" fmla="*/ 29 h 35"/>
                <a:gd name="T14" fmla="*/ 0 w 35"/>
                <a:gd name="T15" fmla="*/ 23 h 35"/>
                <a:gd name="T16" fmla="*/ 26 w 35"/>
                <a:gd name="T17" fmla="*/ 26 h 35"/>
                <a:gd name="T18" fmla="*/ 4 w 35"/>
                <a:gd name="T19" fmla="*/ 24 h 35"/>
                <a:gd name="T20" fmla="*/ 26 w 35"/>
                <a:gd name="T21" fmla="*/ 8 h 35"/>
                <a:gd name="T22" fmla="*/ 33 w 35"/>
                <a:gd name="T23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" h="35">
                  <a:moveTo>
                    <a:pt x="33" y="0"/>
                  </a:moveTo>
                  <a:lnTo>
                    <a:pt x="33" y="0"/>
                  </a:lnTo>
                  <a:lnTo>
                    <a:pt x="33" y="7"/>
                  </a:lnTo>
                  <a:cubicBezTo>
                    <a:pt x="32" y="12"/>
                    <a:pt x="27" y="17"/>
                    <a:pt x="25" y="19"/>
                  </a:cubicBezTo>
                  <a:cubicBezTo>
                    <a:pt x="28" y="18"/>
                    <a:pt x="32" y="13"/>
                    <a:pt x="33" y="11"/>
                  </a:cubicBezTo>
                  <a:cubicBezTo>
                    <a:pt x="33" y="18"/>
                    <a:pt x="34" y="21"/>
                    <a:pt x="35" y="25"/>
                  </a:cubicBezTo>
                  <a:cubicBezTo>
                    <a:pt x="34" y="26"/>
                    <a:pt x="30" y="28"/>
                    <a:pt x="27" y="29"/>
                  </a:cubicBezTo>
                  <a:cubicBezTo>
                    <a:pt x="15" y="35"/>
                    <a:pt x="3" y="30"/>
                    <a:pt x="0" y="23"/>
                  </a:cubicBezTo>
                  <a:cubicBezTo>
                    <a:pt x="4" y="27"/>
                    <a:pt x="16" y="32"/>
                    <a:pt x="26" y="26"/>
                  </a:cubicBezTo>
                  <a:cubicBezTo>
                    <a:pt x="18" y="29"/>
                    <a:pt x="9" y="28"/>
                    <a:pt x="4" y="24"/>
                  </a:cubicBezTo>
                  <a:cubicBezTo>
                    <a:pt x="11" y="24"/>
                    <a:pt x="23" y="21"/>
                    <a:pt x="26" y="8"/>
                  </a:cubicBezTo>
                  <a:cubicBezTo>
                    <a:pt x="29" y="6"/>
                    <a:pt x="32" y="3"/>
                    <a:pt x="3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786" name="Freeform 1011"/>
            <p:cNvSpPr>
              <a:spLocks/>
            </p:cNvSpPr>
            <p:nvPr userDrawn="1"/>
          </p:nvSpPr>
          <p:spPr bwMode="auto">
            <a:xfrm>
              <a:off x="291" y="332"/>
              <a:ext cx="6" cy="19"/>
            </a:xfrm>
            <a:custGeom>
              <a:avLst/>
              <a:gdLst>
                <a:gd name="T0" fmla="*/ 13 w 13"/>
                <a:gd name="T1" fmla="*/ 0 h 41"/>
                <a:gd name="T2" fmla="*/ 13 w 13"/>
                <a:gd name="T3" fmla="*/ 0 h 41"/>
                <a:gd name="T4" fmla="*/ 13 w 13"/>
                <a:gd name="T5" fmla="*/ 30 h 41"/>
                <a:gd name="T6" fmla="*/ 2 w 13"/>
                <a:gd name="T7" fmla="*/ 41 h 41"/>
                <a:gd name="T8" fmla="*/ 0 w 13"/>
                <a:gd name="T9" fmla="*/ 1 h 41"/>
                <a:gd name="T10" fmla="*/ 7 w 13"/>
                <a:gd name="T11" fmla="*/ 5 h 41"/>
                <a:gd name="T12" fmla="*/ 9 w 13"/>
                <a:gd name="T13" fmla="*/ 25 h 41"/>
                <a:gd name="T14" fmla="*/ 10 w 13"/>
                <a:gd name="T15" fmla="*/ 5 h 41"/>
                <a:gd name="T16" fmla="*/ 13 w 13"/>
                <a:gd name="T1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41">
                  <a:moveTo>
                    <a:pt x="13" y="0"/>
                  </a:moveTo>
                  <a:lnTo>
                    <a:pt x="13" y="0"/>
                  </a:lnTo>
                  <a:lnTo>
                    <a:pt x="13" y="30"/>
                  </a:lnTo>
                  <a:cubicBezTo>
                    <a:pt x="12" y="34"/>
                    <a:pt x="7" y="40"/>
                    <a:pt x="2" y="41"/>
                  </a:cubicBezTo>
                  <a:cubicBezTo>
                    <a:pt x="7" y="30"/>
                    <a:pt x="8" y="15"/>
                    <a:pt x="0" y="1"/>
                  </a:cubicBezTo>
                  <a:cubicBezTo>
                    <a:pt x="2" y="2"/>
                    <a:pt x="6" y="4"/>
                    <a:pt x="7" y="5"/>
                  </a:cubicBezTo>
                  <a:cubicBezTo>
                    <a:pt x="8" y="8"/>
                    <a:pt x="9" y="18"/>
                    <a:pt x="9" y="25"/>
                  </a:cubicBezTo>
                  <a:cubicBezTo>
                    <a:pt x="11" y="18"/>
                    <a:pt x="10" y="7"/>
                    <a:pt x="10" y="5"/>
                  </a:cubicBezTo>
                  <a:cubicBezTo>
                    <a:pt x="10" y="3"/>
                    <a:pt x="11" y="2"/>
                    <a:pt x="1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787" name="Freeform 1012"/>
            <p:cNvSpPr>
              <a:spLocks/>
            </p:cNvSpPr>
            <p:nvPr userDrawn="1"/>
          </p:nvSpPr>
          <p:spPr bwMode="auto">
            <a:xfrm>
              <a:off x="268" y="331"/>
              <a:ext cx="12" cy="20"/>
            </a:xfrm>
            <a:custGeom>
              <a:avLst/>
              <a:gdLst>
                <a:gd name="T0" fmla="*/ 15 w 27"/>
                <a:gd name="T1" fmla="*/ 1 h 44"/>
                <a:gd name="T2" fmla="*/ 15 w 27"/>
                <a:gd name="T3" fmla="*/ 1 h 44"/>
                <a:gd name="T4" fmla="*/ 14 w 27"/>
                <a:gd name="T5" fmla="*/ 28 h 44"/>
                <a:gd name="T6" fmla="*/ 21 w 27"/>
                <a:gd name="T7" fmla="*/ 0 h 44"/>
                <a:gd name="T8" fmla="*/ 27 w 27"/>
                <a:gd name="T9" fmla="*/ 5 h 44"/>
                <a:gd name="T10" fmla="*/ 26 w 27"/>
                <a:gd name="T11" fmla="*/ 32 h 44"/>
                <a:gd name="T12" fmla="*/ 13 w 27"/>
                <a:gd name="T13" fmla="*/ 44 h 44"/>
                <a:gd name="T14" fmla="*/ 1 w 27"/>
                <a:gd name="T15" fmla="*/ 33 h 44"/>
                <a:gd name="T16" fmla="*/ 6 w 27"/>
                <a:gd name="T17" fmla="*/ 4 h 44"/>
                <a:gd name="T18" fmla="*/ 15 w 27"/>
                <a:gd name="T19" fmla="*/ 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" h="44">
                  <a:moveTo>
                    <a:pt x="15" y="1"/>
                  </a:moveTo>
                  <a:lnTo>
                    <a:pt x="15" y="1"/>
                  </a:lnTo>
                  <a:cubicBezTo>
                    <a:pt x="15" y="6"/>
                    <a:pt x="14" y="20"/>
                    <a:pt x="14" y="28"/>
                  </a:cubicBezTo>
                  <a:cubicBezTo>
                    <a:pt x="16" y="23"/>
                    <a:pt x="20" y="2"/>
                    <a:pt x="21" y="0"/>
                  </a:cubicBezTo>
                  <a:cubicBezTo>
                    <a:pt x="21" y="3"/>
                    <a:pt x="25" y="3"/>
                    <a:pt x="27" y="5"/>
                  </a:cubicBezTo>
                  <a:cubicBezTo>
                    <a:pt x="26" y="9"/>
                    <a:pt x="26" y="30"/>
                    <a:pt x="26" y="32"/>
                  </a:cubicBezTo>
                  <a:cubicBezTo>
                    <a:pt x="25" y="43"/>
                    <a:pt x="17" y="41"/>
                    <a:pt x="13" y="44"/>
                  </a:cubicBezTo>
                  <a:cubicBezTo>
                    <a:pt x="9" y="41"/>
                    <a:pt x="0" y="39"/>
                    <a:pt x="1" y="33"/>
                  </a:cubicBezTo>
                  <a:cubicBezTo>
                    <a:pt x="3" y="22"/>
                    <a:pt x="5" y="13"/>
                    <a:pt x="6" y="4"/>
                  </a:cubicBezTo>
                  <a:cubicBezTo>
                    <a:pt x="9" y="2"/>
                    <a:pt x="12" y="3"/>
                    <a:pt x="15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788" name="Freeform 1013"/>
            <p:cNvSpPr>
              <a:spLocks/>
            </p:cNvSpPr>
            <p:nvPr userDrawn="1"/>
          </p:nvSpPr>
          <p:spPr bwMode="auto">
            <a:xfrm>
              <a:off x="251" y="327"/>
              <a:ext cx="17" cy="26"/>
            </a:xfrm>
            <a:custGeom>
              <a:avLst/>
              <a:gdLst>
                <a:gd name="T0" fmla="*/ 28 w 38"/>
                <a:gd name="T1" fmla="*/ 0 h 57"/>
                <a:gd name="T2" fmla="*/ 28 w 38"/>
                <a:gd name="T3" fmla="*/ 0 h 57"/>
                <a:gd name="T4" fmla="*/ 18 w 38"/>
                <a:gd name="T5" fmla="*/ 36 h 57"/>
                <a:gd name="T6" fmla="*/ 34 w 38"/>
                <a:gd name="T7" fmla="*/ 1 h 57"/>
                <a:gd name="T8" fmla="*/ 38 w 38"/>
                <a:gd name="T9" fmla="*/ 8 h 57"/>
                <a:gd name="T10" fmla="*/ 25 w 38"/>
                <a:gd name="T11" fmla="*/ 50 h 57"/>
                <a:gd name="T12" fmla="*/ 11 w 38"/>
                <a:gd name="T13" fmla="*/ 57 h 57"/>
                <a:gd name="T14" fmla="*/ 2 w 38"/>
                <a:gd name="T15" fmla="*/ 43 h 57"/>
                <a:gd name="T16" fmla="*/ 21 w 38"/>
                <a:gd name="T17" fmla="*/ 1 h 57"/>
                <a:gd name="T18" fmla="*/ 28 w 38"/>
                <a:gd name="T19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" h="57">
                  <a:moveTo>
                    <a:pt x="28" y="0"/>
                  </a:moveTo>
                  <a:lnTo>
                    <a:pt x="28" y="0"/>
                  </a:lnTo>
                  <a:cubicBezTo>
                    <a:pt x="26" y="8"/>
                    <a:pt x="19" y="32"/>
                    <a:pt x="18" y="36"/>
                  </a:cubicBezTo>
                  <a:cubicBezTo>
                    <a:pt x="23" y="29"/>
                    <a:pt x="31" y="8"/>
                    <a:pt x="34" y="1"/>
                  </a:cubicBezTo>
                  <a:cubicBezTo>
                    <a:pt x="35" y="4"/>
                    <a:pt x="37" y="6"/>
                    <a:pt x="38" y="8"/>
                  </a:cubicBezTo>
                  <a:cubicBezTo>
                    <a:pt x="35" y="19"/>
                    <a:pt x="27" y="46"/>
                    <a:pt x="25" y="50"/>
                  </a:cubicBezTo>
                  <a:cubicBezTo>
                    <a:pt x="23" y="56"/>
                    <a:pt x="14" y="54"/>
                    <a:pt x="11" y="57"/>
                  </a:cubicBezTo>
                  <a:cubicBezTo>
                    <a:pt x="8" y="54"/>
                    <a:pt x="0" y="50"/>
                    <a:pt x="2" y="43"/>
                  </a:cubicBezTo>
                  <a:cubicBezTo>
                    <a:pt x="5" y="34"/>
                    <a:pt x="17" y="9"/>
                    <a:pt x="21" y="1"/>
                  </a:cubicBezTo>
                  <a:cubicBezTo>
                    <a:pt x="23" y="1"/>
                    <a:pt x="26" y="1"/>
                    <a:pt x="2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789" name="Freeform 1014"/>
            <p:cNvSpPr>
              <a:spLocks/>
            </p:cNvSpPr>
            <p:nvPr userDrawn="1"/>
          </p:nvSpPr>
          <p:spPr bwMode="auto">
            <a:xfrm>
              <a:off x="237" y="320"/>
              <a:ext cx="20" cy="29"/>
            </a:xfrm>
            <a:custGeom>
              <a:avLst/>
              <a:gdLst>
                <a:gd name="T0" fmla="*/ 32 w 46"/>
                <a:gd name="T1" fmla="*/ 2 h 63"/>
                <a:gd name="T2" fmla="*/ 32 w 46"/>
                <a:gd name="T3" fmla="*/ 2 h 63"/>
                <a:gd name="T4" fmla="*/ 44 w 46"/>
                <a:gd name="T5" fmla="*/ 0 h 63"/>
                <a:gd name="T6" fmla="*/ 19 w 46"/>
                <a:gd name="T7" fmla="*/ 40 h 63"/>
                <a:gd name="T8" fmla="*/ 44 w 46"/>
                <a:gd name="T9" fmla="*/ 8 h 63"/>
                <a:gd name="T10" fmla="*/ 46 w 46"/>
                <a:gd name="T11" fmla="*/ 15 h 63"/>
                <a:gd name="T12" fmla="*/ 21 w 46"/>
                <a:gd name="T13" fmla="*/ 59 h 63"/>
                <a:gd name="T14" fmla="*/ 6 w 46"/>
                <a:gd name="T15" fmla="*/ 62 h 63"/>
                <a:gd name="T16" fmla="*/ 1 w 46"/>
                <a:gd name="T17" fmla="*/ 48 h 63"/>
                <a:gd name="T18" fmla="*/ 32 w 46"/>
                <a:gd name="T19" fmla="*/ 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" h="63">
                  <a:moveTo>
                    <a:pt x="32" y="2"/>
                  </a:moveTo>
                  <a:lnTo>
                    <a:pt x="32" y="2"/>
                  </a:lnTo>
                  <a:cubicBezTo>
                    <a:pt x="35" y="2"/>
                    <a:pt x="40" y="2"/>
                    <a:pt x="44" y="0"/>
                  </a:cubicBezTo>
                  <a:cubicBezTo>
                    <a:pt x="43" y="1"/>
                    <a:pt x="23" y="31"/>
                    <a:pt x="19" y="40"/>
                  </a:cubicBezTo>
                  <a:cubicBezTo>
                    <a:pt x="24" y="36"/>
                    <a:pt x="39" y="14"/>
                    <a:pt x="44" y="8"/>
                  </a:cubicBezTo>
                  <a:cubicBezTo>
                    <a:pt x="45" y="10"/>
                    <a:pt x="46" y="12"/>
                    <a:pt x="46" y="15"/>
                  </a:cubicBezTo>
                  <a:cubicBezTo>
                    <a:pt x="43" y="21"/>
                    <a:pt x="24" y="57"/>
                    <a:pt x="21" y="59"/>
                  </a:cubicBezTo>
                  <a:cubicBezTo>
                    <a:pt x="17" y="63"/>
                    <a:pt x="11" y="60"/>
                    <a:pt x="6" y="62"/>
                  </a:cubicBezTo>
                  <a:cubicBezTo>
                    <a:pt x="4" y="58"/>
                    <a:pt x="0" y="55"/>
                    <a:pt x="1" y="48"/>
                  </a:cubicBezTo>
                  <a:cubicBezTo>
                    <a:pt x="2" y="42"/>
                    <a:pt x="29" y="7"/>
                    <a:pt x="32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790" name="Freeform 1015"/>
            <p:cNvSpPr>
              <a:spLocks/>
            </p:cNvSpPr>
            <p:nvPr userDrawn="1"/>
          </p:nvSpPr>
          <p:spPr bwMode="auto">
            <a:xfrm>
              <a:off x="288" y="314"/>
              <a:ext cx="10" cy="19"/>
            </a:xfrm>
            <a:custGeom>
              <a:avLst/>
              <a:gdLst>
                <a:gd name="T0" fmla="*/ 23 w 24"/>
                <a:gd name="T1" fmla="*/ 30 h 43"/>
                <a:gd name="T2" fmla="*/ 23 w 24"/>
                <a:gd name="T3" fmla="*/ 30 h 43"/>
                <a:gd name="T4" fmla="*/ 16 w 24"/>
                <a:gd name="T5" fmla="*/ 43 h 43"/>
                <a:gd name="T6" fmla="*/ 3 w 24"/>
                <a:gd name="T7" fmla="*/ 35 h 43"/>
                <a:gd name="T8" fmla="*/ 0 w 24"/>
                <a:gd name="T9" fmla="*/ 4 h 43"/>
                <a:gd name="T10" fmla="*/ 6 w 24"/>
                <a:gd name="T11" fmla="*/ 6 h 43"/>
                <a:gd name="T12" fmla="*/ 13 w 24"/>
                <a:gd name="T13" fmla="*/ 27 h 43"/>
                <a:gd name="T14" fmla="*/ 11 w 24"/>
                <a:gd name="T15" fmla="*/ 4 h 43"/>
                <a:gd name="T16" fmla="*/ 15 w 24"/>
                <a:gd name="T17" fmla="*/ 0 h 43"/>
                <a:gd name="T18" fmla="*/ 23 w 24"/>
                <a:gd name="T19" fmla="*/ 3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43">
                  <a:moveTo>
                    <a:pt x="23" y="30"/>
                  </a:moveTo>
                  <a:lnTo>
                    <a:pt x="23" y="30"/>
                  </a:lnTo>
                  <a:cubicBezTo>
                    <a:pt x="24" y="37"/>
                    <a:pt x="19" y="38"/>
                    <a:pt x="16" y="43"/>
                  </a:cubicBezTo>
                  <a:cubicBezTo>
                    <a:pt x="12" y="40"/>
                    <a:pt x="4" y="39"/>
                    <a:pt x="3" y="35"/>
                  </a:cubicBezTo>
                  <a:cubicBezTo>
                    <a:pt x="2" y="29"/>
                    <a:pt x="1" y="11"/>
                    <a:pt x="0" y="4"/>
                  </a:cubicBezTo>
                  <a:cubicBezTo>
                    <a:pt x="2" y="5"/>
                    <a:pt x="4" y="5"/>
                    <a:pt x="6" y="6"/>
                  </a:cubicBezTo>
                  <a:cubicBezTo>
                    <a:pt x="7" y="11"/>
                    <a:pt x="12" y="23"/>
                    <a:pt x="13" y="27"/>
                  </a:cubicBezTo>
                  <a:cubicBezTo>
                    <a:pt x="13" y="21"/>
                    <a:pt x="11" y="4"/>
                    <a:pt x="11" y="4"/>
                  </a:cubicBezTo>
                  <a:cubicBezTo>
                    <a:pt x="11" y="4"/>
                    <a:pt x="14" y="1"/>
                    <a:pt x="15" y="0"/>
                  </a:cubicBezTo>
                  <a:cubicBezTo>
                    <a:pt x="17" y="8"/>
                    <a:pt x="21" y="19"/>
                    <a:pt x="23" y="3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791" name="Freeform 1016"/>
            <p:cNvSpPr>
              <a:spLocks/>
            </p:cNvSpPr>
            <p:nvPr userDrawn="1"/>
          </p:nvSpPr>
          <p:spPr bwMode="auto">
            <a:xfrm>
              <a:off x="277" y="313"/>
              <a:ext cx="11" cy="20"/>
            </a:xfrm>
            <a:custGeom>
              <a:avLst/>
              <a:gdLst>
                <a:gd name="T0" fmla="*/ 14 w 23"/>
                <a:gd name="T1" fmla="*/ 3 h 46"/>
                <a:gd name="T2" fmla="*/ 14 w 23"/>
                <a:gd name="T3" fmla="*/ 3 h 46"/>
                <a:gd name="T4" fmla="*/ 16 w 23"/>
                <a:gd name="T5" fmla="*/ 0 h 46"/>
                <a:gd name="T6" fmla="*/ 21 w 23"/>
                <a:gd name="T7" fmla="*/ 6 h 46"/>
                <a:gd name="T8" fmla="*/ 22 w 23"/>
                <a:gd name="T9" fmla="*/ 36 h 46"/>
                <a:gd name="T10" fmla="*/ 12 w 23"/>
                <a:gd name="T11" fmla="*/ 46 h 46"/>
                <a:gd name="T12" fmla="*/ 0 w 23"/>
                <a:gd name="T13" fmla="*/ 35 h 46"/>
                <a:gd name="T14" fmla="*/ 3 w 23"/>
                <a:gd name="T15" fmla="*/ 8 h 46"/>
                <a:gd name="T16" fmla="*/ 5 w 23"/>
                <a:gd name="T17" fmla="*/ 10 h 46"/>
                <a:gd name="T18" fmla="*/ 10 w 23"/>
                <a:gd name="T19" fmla="*/ 6 h 46"/>
                <a:gd name="T20" fmla="*/ 12 w 23"/>
                <a:gd name="T21" fmla="*/ 29 h 46"/>
                <a:gd name="T22" fmla="*/ 14 w 23"/>
                <a:gd name="T23" fmla="*/ 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" h="46">
                  <a:moveTo>
                    <a:pt x="14" y="3"/>
                  </a:moveTo>
                  <a:lnTo>
                    <a:pt x="14" y="3"/>
                  </a:lnTo>
                  <a:cubicBezTo>
                    <a:pt x="15" y="2"/>
                    <a:pt x="16" y="2"/>
                    <a:pt x="16" y="0"/>
                  </a:cubicBezTo>
                  <a:cubicBezTo>
                    <a:pt x="17" y="3"/>
                    <a:pt x="19" y="5"/>
                    <a:pt x="21" y="6"/>
                  </a:cubicBezTo>
                  <a:cubicBezTo>
                    <a:pt x="21" y="11"/>
                    <a:pt x="22" y="33"/>
                    <a:pt x="22" y="36"/>
                  </a:cubicBezTo>
                  <a:cubicBezTo>
                    <a:pt x="23" y="42"/>
                    <a:pt x="16" y="43"/>
                    <a:pt x="12" y="46"/>
                  </a:cubicBezTo>
                  <a:cubicBezTo>
                    <a:pt x="7" y="42"/>
                    <a:pt x="0" y="41"/>
                    <a:pt x="0" y="35"/>
                  </a:cubicBezTo>
                  <a:cubicBezTo>
                    <a:pt x="0" y="27"/>
                    <a:pt x="3" y="14"/>
                    <a:pt x="3" y="8"/>
                  </a:cubicBezTo>
                  <a:cubicBezTo>
                    <a:pt x="4" y="8"/>
                    <a:pt x="5" y="9"/>
                    <a:pt x="5" y="10"/>
                  </a:cubicBezTo>
                  <a:cubicBezTo>
                    <a:pt x="7" y="7"/>
                    <a:pt x="9" y="7"/>
                    <a:pt x="10" y="6"/>
                  </a:cubicBezTo>
                  <a:cubicBezTo>
                    <a:pt x="10" y="9"/>
                    <a:pt x="10" y="21"/>
                    <a:pt x="12" y="29"/>
                  </a:cubicBezTo>
                  <a:cubicBezTo>
                    <a:pt x="13" y="21"/>
                    <a:pt x="13" y="11"/>
                    <a:pt x="14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792" name="Freeform 1017"/>
            <p:cNvSpPr>
              <a:spLocks/>
            </p:cNvSpPr>
            <p:nvPr userDrawn="1"/>
          </p:nvSpPr>
          <p:spPr bwMode="auto">
            <a:xfrm>
              <a:off x="273" y="313"/>
              <a:ext cx="3" cy="6"/>
            </a:xfrm>
            <a:custGeom>
              <a:avLst/>
              <a:gdLst>
                <a:gd name="T0" fmla="*/ 3 w 5"/>
                <a:gd name="T1" fmla="*/ 0 h 12"/>
                <a:gd name="T2" fmla="*/ 3 w 5"/>
                <a:gd name="T3" fmla="*/ 0 h 12"/>
                <a:gd name="T4" fmla="*/ 5 w 5"/>
                <a:gd name="T5" fmla="*/ 1 h 12"/>
                <a:gd name="T6" fmla="*/ 0 w 5"/>
                <a:gd name="T7" fmla="*/ 12 h 12"/>
                <a:gd name="T8" fmla="*/ 3 w 5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2">
                  <a:moveTo>
                    <a:pt x="3" y="0"/>
                  </a:moveTo>
                  <a:lnTo>
                    <a:pt x="3" y="0"/>
                  </a:lnTo>
                  <a:lnTo>
                    <a:pt x="5" y="1"/>
                  </a:lnTo>
                  <a:lnTo>
                    <a:pt x="0" y="12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793" name="Freeform 1018"/>
            <p:cNvSpPr>
              <a:spLocks/>
            </p:cNvSpPr>
            <p:nvPr userDrawn="1"/>
          </p:nvSpPr>
          <p:spPr bwMode="auto">
            <a:xfrm>
              <a:off x="265" y="312"/>
              <a:ext cx="13" cy="19"/>
            </a:xfrm>
            <a:custGeom>
              <a:avLst/>
              <a:gdLst>
                <a:gd name="T0" fmla="*/ 20 w 28"/>
                <a:gd name="T1" fmla="*/ 0 h 42"/>
                <a:gd name="T2" fmla="*/ 20 w 28"/>
                <a:gd name="T3" fmla="*/ 0 h 42"/>
                <a:gd name="T4" fmla="*/ 15 w 28"/>
                <a:gd name="T5" fmla="*/ 24 h 42"/>
                <a:gd name="T6" fmla="*/ 24 w 28"/>
                <a:gd name="T7" fmla="*/ 4 h 42"/>
                <a:gd name="T8" fmla="*/ 28 w 28"/>
                <a:gd name="T9" fmla="*/ 7 h 42"/>
                <a:gd name="T10" fmla="*/ 23 w 28"/>
                <a:gd name="T11" fmla="*/ 35 h 42"/>
                <a:gd name="T12" fmla="*/ 9 w 28"/>
                <a:gd name="T13" fmla="*/ 42 h 42"/>
                <a:gd name="T14" fmla="*/ 4 w 28"/>
                <a:gd name="T15" fmla="*/ 25 h 42"/>
                <a:gd name="T16" fmla="*/ 14 w 28"/>
                <a:gd name="T17" fmla="*/ 3 h 42"/>
                <a:gd name="T18" fmla="*/ 20 w 28"/>
                <a:gd name="T1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" h="42">
                  <a:moveTo>
                    <a:pt x="20" y="0"/>
                  </a:moveTo>
                  <a:lnTo>
                    <a:pt x="20" y="0"/>
                  </a:lnTo>
                  <a:cubicBezTo>
                    <a:pt x="19" y="7"/>
                    <a:pt x="16" y="19"/>
                    <a:pt x="15" y="24"/>
                  </a:cubicBezTo>
                  <a:cubicBezTo>
                    <a:pt x="19" y="18"/>
                    <a:pt x="22" y="9"/>
                    <a:pt x="24" y="4"/>
                  </a:cubicBezTo>
                  <a:lnTo>
                    <a:pt x="28" y="7"/>
                  </a:lnTo>
                  <a:cubicBezTo>
                    <a:pt x="27" y="14"/>
                    <a:pt x="24" y="31"/>
                    <a:pt x="23" y="35"/>
                  </a:cubicBezTo>
                  <a:cubicBezTo>
                    <a:pt x="21" y="41"/>
                    <a:pt x="15" y="40"/>
                    <a:pt x="9" y="42"/>
                  </a:cubicBezTo>
                  <a:cubicBezTo>
                    <a:pt x="6" y="37"/>
                    <a:pt x="0" y="34"/>
                    <a:pt x="4" y="25"/>
                  </a:cubicBezTo>
                  <a:cubicBezTo>
                    <a:pt x="6" y="20"/>
                    <a:pt x="12" y="6"/>
                    <a:pt x="14" y="3"/>
                  </a:cubicBezTo>
                  <a:cubicBezTo>
                    <a:pt x="16" y="2"/>
                    <a:pt x="18" y="3"/>
                    <a:pt x="2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794" name="Freeform 1019"/>
            <p:cNvSpPr>
              <a:spLocks/>
            </p:cNvSpPr>
            <p:nvPr userDrawn="1"/>
          </p:nvSpPr>
          <p:spPr bwMode="auto">
            <a:xfrm>
              <a:off x="295" y="311"/>
              <a:ext cx="2" cy="9"/>
            </a:xfrm>
            <a:custGeom>
              <a:avLst/>
              <a:gdLst>
                <a:gd name="T0" fmla="*/ 0 w 5"/>
                <a:gd name="T1" fmla="*/ 3 h 20"/>
                <a:gd name="T2" fmla="*/ 0 w 5"/>
                <a:gd name="T3" fmla="*/ 3 h 20"/>
                <a:gd name="T4" fmla="*/ 1 w 5"/>
                <a:gd name="T5" fmla="*/ 0 h 20"/>
                <a:gd name="T6" fmla="*/ 5 w 5"/>
                <a:gd name="T7" fmla="*/ 2 h 20"/>
                <a:gd name="T8" fmla="*/ 5 w 5"/>
                <a:gd name="T9" fmla="*/ 20 h 20"/>
                <a:gd name="T10" fmla="*/ 0 w 5"/>
                <a:gd name="T11" fmla="*/ 3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20">
                  <a:moveTo>
                    <a:pt x="0" y="3"/>
                  </a:moveTo>
                  <a:lnTo>
                    <a:pt x="0" y="3"/>
                  </a:lnTo>
                  <a:cubicBezTo>
                    <a:pt x="1" y="2"/>
                    <a:pt x="1" y="1"/>
                    <a:pt x="1" y="0"/>
                  </a:cubicBezTo>
                  <a:cubicBezTo>
                    <a:pt x="2" y="1"/>
                    <a:pt x="4" y="2"/>
                    <a:pt x="5" y="2"/>
                  </a:cubicBezTo>
                  <a:lnTo>
                    <a:pt x="5" y="2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795" name="Freeform 1020"/>
            <p:cNvSpPr>
              <a:spLocks/>
            </p:cNvSpPr>
            <p:nvPr userDrawn="1"/>
          </p:nvSpPr>
          <p:spPr bwMode="auto">
            <a:xfrm>
              <a:off x="256" y="309"/>
              <a:ext cx="15" cy="18"/>
            </a:xfrm>
            <a:custGeom>
              <a:avLst/>
              <a:gdLst>
                <a:gd name="T0" fmla="*/ 19 w 32"/>
                <a:gd name="T1" fmla="*/ 0 h 39"/>
                <a:gd name="T2" fmla="*/ 19 w 32"/>
                <a:gd name="T3" fmla="*/ 0 h 39"/>
                <a:gd name="T4" fmla="*/ 22 w 32"/>
                <a:gd name="T5" fmla="*/ 5 h 39"/>
                <a:gd name="T6" fmla="*/ 14 w 32"/>
                <a:gd name="T7" fmla="*/ 25 h 39"/>
                <a:gd name="T8" fmla="*/ 26 w 32"/>
                <a:gd name="T9" fmla="*/ 8 h 39"/>
                <a:gd name="T10" fmla="*/ 32 w 32"/>
                <a:gd name="T11" fmla="*/ 9 h 39"/>
                <a:gd name="T12" fmla="*/ 20 w 32"/>
                <a:gd name="T13" fmla="*/ 34 h 39"/>
                <a:gd name="T14" fmla="*/ 5 w 32"/>
                <a:gd name="T15" fmla="*/ 39 h 39"/>
                <a:gd name="T16" fmla="*/ 2 w 32"/>
                <a:gd name="T17" fmla="*/ 25 h 39"/>
                <a:gd name="T18" fmla="*/ 19 w 32"/>
                <a:gd name="T1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39">
                  <a:moveTo>
                    <a:pt x="19" y="0"/>
                  </a:moveTo>
                  <a:lnTo>
                    <a:pt x="19" y="0"/>
                  </a:lnTo>
                  <a:cubicBezTo>
                    <a:pt x="20" y="2"/>
                    <a:pt x="21" y="3"/>
                    <a:pt x="22" y="5"/>
                  </a:cubicBezTo>
                  <a:cubicBezTo>
                    <a:pt x="20" y="11"/>
                    <a:pt x="15" y="20"/>
                    <a:pt x="14" y="25"/>
                  </a:cubicBezTo>
                  <a:cubicBezTo>
                    <a:pt x="17" y="23"/>
                    <a:pt x="24" y="11"/>
                    <a:pt x="26" y="8"/>
                  </a:cubicBezTo>
                  <a:cubicBezTo>
                    <a:pt x="28" y="8"/>
                    <a:pt x="30" y="9"/>
                    <a:pt x="32" y="9"/>
                  </a:cubicBezTo>
                  <a:cubicBezTo>
                    <a:pt x="29" y="15"/>
                    <a:pt x="25" y="24"/>
                    <a:pt x="20" y="34"/>
                  </a:cubicBezTo>
                  <a:cubicBezTo>
                    <a:pt x="18" y="39"/>
                    <a:pt x="10" y="38"/>
                    <a:pt x="5" y="39"/>
                  </a:cubicBezTo>
                  <a:cubicBezTo>
                    <a:pt x="3" y="33"/>
                    <a:pt x="0" y="30"/>
                    <a:pt x="2" y="25"/>
                  </a:cubicBezTo>
                  <a:cubicBezTo>
                    <a:pt x="5" y="18"/>
                    <a:pt x="15" y="6"/>
                    <a:pt x="1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796" name="Freeform 1021"/>
            <p:cNvSpPr>
              <a:spLocks/>
            </p:cNvSpPr>
            <p:nvPr userDrawn="1"/>
          </p:nvSpPr>
          <p:spPr bwMode="auto">
            <a:xfrm>
              <a:off x="247" y="305"/>
              <a:ext cx="17" cy="15"/>
            </a:xfrm>
            <a:custGeom>
              <a:avLst/>
              <a:gdLst>
                <a:gd name="T0" fmla="*/ 26 w 40"/>
                <a:gd name="T1" fmla="*/ 0 h 33"/>
                <a:gd name="T2" fmla="*/ 26 w 40"/>
                <a:gd name="T3" fmla="*/ 0 h 33"/>
                <a:gd name="T4" fmla="*/ 30 w 40"/>
                <a:gd name="T5" fmla="*/ 2 h 33"/>
                <a:gd name="T6" fmla="*/ 17 w 40"/>
                <a:gd name="T7" fmla="*/ 19 h 33"/>
                <a:gd name="T8" fmla="*/ 36 w 40"/>
                <a:gd name="T9" fmla="*/ 3 h 33"/>
                <a:gd name="T10" fmla="*/ 40 w 40"/>
                <a:gd name="T11" fmla="*/ 1 h 33"/>
                <a:gd name="T12" fmla="*/ 40 w 40"/>
                <a:gd name="T13" fmla="*/ 6 h 33"/>
                <a:gd name="T14" fmla="*/ 23 w 40"/>
                <a:gd name="T15" fmla="*/ 28 h 33"/>
                <a:gd name="T16" fmla="*/ 5 w 40"/>
                <a:gd name="T17" fmla="*/ 33 h 33"/>
                <a:gd name="T18" fmla="*/ 6 w 40"/>
                <a:gd name="T19" fmla="*/ 15 h 33"/>
                <a:gd name="T20" fmla="*/ 26 w 40"/>
                <a:gd name="T21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" h="33">
                  <a:moveTo>
                    <a:pt x="26" y="0"/>
                  </a:moveTo>
                  <a:lnTo>
                    <a:pt x="26" y="0"/>
                  </a:lnTo>
                  <a:cubicBezTo>
                    <a:pt x="28" y="1"/>
                    <a:pt x="29" y="1"/>
                    <a:pt x="30" y="2"/>
                  </a:cubicBezTo>
                  <a:cubicBezTo>
                    <a:pt x="26" y="6"/>
                    <a:pt x="21" y="13"/>
                    <a:pt x="17" y="19"/>
                  </a:cubicBezTo>
                  <a:cubicBezTo>
                    <a:pt x="22" y="15"/>
                    <a:pt x="34" y="4"/>
                    <a:pt x="36" y="3"/>
                  </a:cubicBezTo>
                  <a:cubicBezTo>
                    <a:pt x="38" y="3"/>
                    <a:pt x="39" y="2"/>
                    <a:pt x="40" y="1"/>
                  </a:cubicBezTo>
                  <a:cubicBezTo>
                    <a:pt x="40" y="3"/>
                    <a:pt x="40" y="5"/>
                    <a:pt x="40" y="6"/>
                  </a:cubicBezTo>
                  <a:cubicBezTo>
                    <a:pt x="37" y="11"/>
                    <a:pt x="26" y="24"/>
                    <a:pt x="23" y="28"/>
                  </a:cubicBezTo>
                  <a:cubicBezTo>
                    <a:pt x="18" y="32"/>
                    <a:pt x="12" y="32"/>
                    <a:pt x="5" y="33"/>
                  </a:cubicBezTo>
                  <a:cubicBezTo>
                    <a:pt x="4" y="26"/>
                    <a:pt x="0" y="20"/>
                    <a:pt x="6" y="15"/>
                  </a:cubicBezTo>
                  <a:cubicBezTo>
                    <a:pt x="9" y="11"/>
                    <a:pt x="24" y="1"/>
                    <a:pt x="26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797" name="Freeform 1022"/>
            <p:cNvSpPr>
              <a:spLocks/>
            </p:cNvSpPr>
            <p:nvPr userDrawn="1"/>
          </p:nvSpPr>
          <p:spPr bwMode="auto">
            <a:xfrm>
              <a:off x="239" y="299"/>
              <a:ext cx="18" cy="13"/>
            </a:xfrm>
            <a:custGeom>
              <a:avLst/>
              <a:gdLst>
                <a:gd name="T0" fmla="*/ 9 w 40"/>
                <a:gd name="T1" fmla="*/ 6 h 27"/>
                <a:gd name="T2" fmla="*/ 9 w 40"/>
                <a:gd name="T3" fmla="*/ 6 h 27"/>
                <a:gd name="T4" fmla="*/ 36 w 40"/>
                <a:gd name="T5" fmla="*/ 0 h 27"/>
                <a:gd name="T6" fmla="*/ 36 w 40"/>
                <a:gd name="T7" fmla="*/ 5 h 27"/>
                <a:gd name="T8" fmla="*/ 15 w 40"/>
                <a:gd name="T9" fmla="*/ 14 h 27"/>
                <a:gd name="T10" fmla="*/ 36 w 40"/>
                <a:gd name="T11" fmla="*/ 10 h 27"/>
                <a:gd name="T12" fmla="*/ 40 w 40"/>
                <a:gd name="T13" fmla="*/ 12 h 27"/>
                <a:gd name="T14" fmla="*/ 20 w 40"/>
                <a:gd name="T15" fmla="*/ 23 h 27"/>
                <a:gd name="T16" fmla="*/ 0 w 40"/>
                <a:gd name="T17" fmla="*/ 21 h 27"/>
                <a:gd name="T18" fmla="*/ 9 w 40"/>
                <a:gd name="T19" fmla="*/ 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" h="27">
                  <a:moveTo>
                    <a:pt x="9" y="6"/>
                  </a:moveTo>
                  <a:lnTo>
                    <a:pt x="9" y="6"/>
                  </a:lnTo>
                  <a:cubicBezTo>
                    <a:pt x="12" y="5"/>
                    <a:pt x="36" y="0"/>
                    <a:pt x="36" y="0"/>
                  </a:cubicBezTo>
                  <a:cubicBezTo>
                    <a:pt x="36" y="2"/>
                    <a:pt x="36" y="3"/>
                    <a:pt x="36" y="5"/>
                  </a:cubicBezTo>
                  <a:cubicBezTo>
                    <a:pt x="29" y="8"/>
                    <a:pt x="21" y="12"/>
                    <a:pt x="15" y="14"/>
                  </a:cubicBezTo>
                  <a:cubicBezTo>
                    <a:pt x="23" y="14"/>
                    <a:pt x="34" y="10"/>
                    <a:pt x="36" y="10"/>
                  </a:cubicBezTo>
                  <a:cubicBezTo>
                    <a:pt x="37" y="10"/>
                    <a:pt x="40" y="12"/>
                    <a:pt x="40" y="12"/>
                  </a:cubicBezTo>
                  <a:cubicBezTo>
                    <a:pt x="36" y="14"/>
                    <a:pt x="28" y="20"/>
                    <a:pt x="20" y="23"/>
                  </a:cubicBezTo>
                  <a:cubicBezTo>
                    <a:pt x="12" y="27"/>
                    <a:pt x="3" y="23"/>
                    <a:pt x="0" y="21"/>
                  </a:cubicBezTo>
                  <a:cubicBezTo>
                    <a:pt x="1" y="15"/>
                    <a:pt x="3" y="8"/>
                    <a:pt x="9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798" name="Freeform 1023"/>
            <p:cNvSpPr>
              <a:spLocks/>
            </p:cNvSpPr>
            <p:nvPr userDrawn="1"/>
          </p:nvSpPr>
          <p:spPr bwMode="auto">
            <a:xfrm>
              <a:off x="223" y="298"/>
              <a:ext cx="10" cy="1"/>
            </a:xfrm>
            <a:custGeom>
              <a:avLst/>
              <a:gdLst>
                <a:gd name="T0" fmla="*/ 0 w 23"/>
                <a:gd name="T1" fmla="*/ 2 h 3"/>
                <a:gd name="T2" fmla="*/ 0 w 23"/>
                <a:gd name="T3" fmla="*/ 2 h 3"/>
                <a:gd name="T4" fmla="*/ 23 w 23"/>
                <a:gd name="T5" fmla="*/ 0 h 3"/>
                <a:gd name="T6" fmla="*/ 23 w 23"/>
                <a:gd name="T7" fmla="*/ 2 h 3"/>
                <a:gd name="T8" fmla="*/ 0 w 23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3">
                  <a:moveTo>
                    <a:pt x="0" y="2"/>
                  </a:moveTo>
                  <a:lnTo>
                    <a:pt x="0" y="2"/>
                  </a:lnTo>
                  <a:cubicBezTo>
                    <a:pt x="11" y="0"/>
                    <a:pt x="20" y="0"/>
                    <a:pt x="23" y="0"/>
                  </a:cubicBezTo>
                  <a:cubicBezTo>
                    <a:pt x="23" y="1"/>
                    <a:pt x="23" y="2"/>
                    <a:pt x="23" y="2"/>
                  </a:cubicBezTo>
                  <a:cubicBezTo>
                    <a:pt x="16" y="3"/>
                    <a:pt x="11" y="2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799" name="Freeform 1024"/>
            <p:cNvSpPr>
              <a:spLocks/>
            </p:cNvSpPr>
            <p:nvPr userDrawn="1"/>
          </p:nvSpPr>
          <p:spPr bwMode="auto">
            <a:xfrm>
              <a:off x="200" y="293"/>
              <a:ext cx="38" cy="12"/>
            </a:xfrm>
            <a:custGeom>
              <a:avLst/>
              <a:gdLst>
                <a:gd name="T0" fmla="*/ 0 w 84"/>
                <a:gd name="T1" fmla="*/ 12 h 27"/>
                <a:gd name="T2" fmla="*/ 0 w 84"/>
                <a:gd name="T3" fmla="*/ 12 h 27"/>
                <a:gd name="T4" fmla="*/ 36 w 84"/>
                <a:gd name="T5" fmla="*/ 0 h 27"/>
                <a:gd name="T6" fmla="*/ 80 w 84"/>
                <a:gd name="T7" fmla="*/ 2 h 27"/>
                <a:gd name="T8" fmla="*/ 74 w 84"/>
                <a:gd name="T9" fmla="*/ 9 h 27"/>
                <a:gd name="T10" fmla="*/ 34 w 84"/>
                <a:gd name="T11" fmla="*/ 13 h 27"/>
                <a:gd name="T12" fmla="*/ 76 w 84"/>
                <a:gd name="T13" fmla="*/ 14 h 27"/>
                <a:gd name="T14" fmla="*/ 84 w 84"/>
                <a:gd name="T15" fmla="*/ 20 h 27"/>
                <a:gd name="T16" fmla="*/ 35 w 84"/>
                <a:gd name="T17" fmla="*/ 26 h 27"/>
                <a:gd name="T18" fmla="*/ 0 w 84"/>
                <a:gd name="T19" fmla="*/ 1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4" h="27">
                  <a:moveTo>
                    <a:pt x="0" y="12"/>
                  </a:moveTo>
                  <a:lnTo>
                    <a:pt x="0" y="12"/>
                  </a:lnTo>
                  <a:cubicBezTo>
                    <a:pt x="8" y="5"/>
                    <a:pt x="21" y="0"/>
                    <a:pt x="36" y="0"/>
                  </a:cubicBezTo>
                  <a:cubicBezTo>
                    <a:pt x="50" y="1"/>
                    <a:pt x="64" y="1"/>
                    <a:pt x="80" y="2"/>
                  </a:cubicBezTo>
                  <a:cubicBezTo>
                    <a:pt x="77" y="4"/>
                    <a:pt x="75" y="7"/>
                    <a:pt x="74" y="9"/>
                  </a:cubicBezTo>
                  <a:cubicBezTo>
                    <a:pt x="60" y="10"/>
                    <a:pt x="50" y="10"/>
                    <a:pt x="34" y="13"/>
                  </a:cubicBezTo>
                  <a:cubicBezTo>
                    <a:pt x="49" y="15"/>
                    <a:pt x="71" y="15"/>
                    <a:pt x="76" y="14"/>
                  </a:cubicBezTo>
                  <a:cubicBezTo>
                    <a:pt x="77" y="17"/>
                    <a:pt x="80" y="19"/>
                    <a:pt x="84" y="20"/>
                  </a:cubicBezTo>
                  <a:cubicBezTo>
                    <a:pt x="63" y="23"/>
                    <a:pt x="48" y="25"/>
                    <a:pt x="35" y="26"/>
                  </a:cubicBezTo>
                  <a:cubicBezTo>
                    <a:pt x="18" y="27"/>
                    <a:pt x="7" y="23"/>
                    <a:pt x="0" y="1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800" name="Freeform 1025"/>
            <p:cNvSpPr>
              <a:spLocks/>
            </p:cNvSpPr>
            <p:nvPr userDrawn="1"/>
          </p:nvSpPr>
          <p:spPr bwMode="auto">
            <a:xfrm>
              <a:off x="234" y="292"/>
              <a:ext cx="24" cy="10"/>
            </a:xfrm>
            <a:custGeom>
              <a:avLst/>
              <a:gdLst>
                <a:gd name="T0" fmla="*/ 13 w 52"/>
                <a:gd name="T1" fmla="*/ 2 h 22"/>
                <a:gd name="T2" fmla="*/ 13 w 52"/>
                <a:gd name="T3" fmla="*/ 2 h 22"/>
                <a:gd name="T4" fmla="*/ 42 w 52"/>
                <a:gd name="T5" fmla="*/ 1 h 22"/>
                <a:gd name="T6" fmla="*/ 46 w 52"/>
                <a:gd name="T7" fmla="*/ 5 h 22"/>
                <a:gd name="T8" fmla="*/ 23 w 52"/>
                <a:gd name="T9" fmla="*/ 10 h 22"/>
                <a:gd name="T10" fmla="*/ 52 w 52"/>
                <a:gd name="T11" fmla="*/ 9 h 22"/>
                <a:gd name="T12" fmla="*/ 48 w 52"/>
                <a:gd name="T13" fmla="*/ 15 h 22"/>
                <a:gd name="T14" fmla="*/ 18 w 52"/>
                <a:gd name="T15" fmla="*/ 20 h 22"/>
                <a:gd name="T16" fmla="*/ 0 w 52"/>
                <a:gd name="T17" fmla="*/ 13 h 22"/>
                <a:gd name="T18" fmla="*/ 13 w 52"/>
                <a:gd name="T19" fmla="*/ 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2" h="22">
                  <a:moveTo>
                    <a:pt x="13" y="2"/>
                  </a:moveTo>
                  <a:lnTo>
                    <a:pt x="13" y="2"/>
                  </a:lnTo>
                  <a:cubicBezTo>
                    <a:pt x="21" y="1"/>
                    <a:pt x="37" y="0"/>
                    <a:pt x="42" y="1"/>
                  </a:cubicBezTo>
                  <a:cubicBezTo>
                    <a:pt x="43" y="2"/>
                    <a:pt x="45" y="4"/>
                    <a:pt x="46" y="5"/>
                  </a:cubicBezTo>
                  <a:cubicBezTo>
                    <a:pt x="41" y="7"/>
                    <a:pt x="30" y="8"/>
                    <a:pt x="23" y="10"/>
                  </a:cubicBezTo>
                  <a:cubicBezTo>
                    <a:pt x="30" y="11"/>
                    <a:pt x="45" y="9"/>
                    <a:pt x="52" y="9"/>
                  </a:cubicBezTo>
                  <a:cubicBezTo>
                    <a:pt x="49" y="11"/>
                    <a:pt x="48" y="13"/>
                    <a:pt x="48" y="15"/>
                  </a:cubicBezTo>
                  <a:cubicBezTo>
                    <a:pt x="42" y="17"/>
                    <a:pt x="18" y="20"/>
                    <a:pt x="18" y="20"/>
                  </a:cubicBezTo>
                  <a:cubicBezTo>
                    <a:pt x="7" y="22"/>
                    <a:pt x="4" y="18"/>
                    <a:pt x="0" y="13"/>
                  </a:cubicBezTo>
                  <a:cubicBezTo>
                    <a:pt x="2" y="7"/>
                    <a:pt x="7" y="2"/>
                    <a:pt x="13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801" name="Freeform 1026"/>
            <p:cNvSpPr>
              <a:spLocks/>
            </p:cNvSpPr>
            <p:nvPr userDrawn="1"/>
          </p:nvSpPr>
          <p:spPr bwMode="auto">
            <a:xfrm>
              <a:off x="245" y="286"/>
              <a:ext cx="7" cy="2"/>
            </a:xfrm>
            <a:custGeom>
              <a:avLst/>
              <a:gdLst>
                <a:gd name="T0" fmla="*/ 0 w 15"/>
                <a:gd name="T1" fmla="*/ 0 h 3"/>
                <a:gd name="T2" fmla="*/ 0 w 15"/>
                <a:gd name="T3" fmla="*/ 0 h 3"/>
                <a:gd name="T4" fmla="*/ 15 w 15"/>
                <a:gd name="T5" fmla="*/ 1 h 3"/>
                <a:gd name="T6" fmla="*/ 13 w 15"/>
                <a:gd name="T7" fmla="*/ 3 h 3"/>
                <a:gd name="T8" fmla="*/ 0 w 15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3">
                  <a:moveTo>
                    <a:pt x="0" y="0"/>
                  </a:moveTo>
                  <a:lnTo>
                    <a:pt x="0" y="0"/>
                  </a:lnTo>
                  <a:cubicBezTo>
                    <a:pt x="5" y="0"/>
                    <a:pt x="11" y="1"/>
                    <a:pt x="15" y="1"/>
                  </a:cubicBezTo>
                  <a:cubicBezTo>
                    <a:pt x="15" y="1"/>
                    <a:pt x="14" y="2"/>
                    <a:pt x="13" y="3"/>
                  </a:cubicBezTo>
                  <a:cubicBezTo>
                    <a:pt x="9" y="2"/>
                    <a:pt x="3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802" name="Freeform 1027"/>
            <p:cNvSpPr>
              <a:spLocks/>
            </p:cNvSpPr>
            <p:nvPr userDrawn="1"/>
          </p:nvSpPr>
          <p:spPr bwMode="auto">
            <a:xfrm>
              <a:off x="222" y="286"/>
              <a:ext cx="9" cy="2"/>
            </a:xfrm>
            <a:custGeom>
              <a:avLst/>
              <a:gdLst>
                <a:gd name="T0" fmla="*/ 0 w 21"/>
                <a:gd name="T1" fmla="*/ 0 h 4"/>
                <a:gd name="T2" fmla="*/ 0 w 21"/>
                <a:gd name="T3" fmla="*/ 0 h 4"/>
                <a:gd name="T4" fmla="*/ 19 w 21"/>
                <a:gd name="T5" fmla="*/ 2 h 4"/>
                <a:gd name="T6" fmla="*/ 21 w 21"/>
                <a:gd name="T7" fmla="*/ 4 h 4"/>
                <a:gd name="T8" fmla="*/ 0 w 21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4">
                  <a:moveTo>
                    <a:pt x="0" y="0"/>
                  </a:moveTo>
                  <a:lnTo>
                    <a:pt x="0" y="0"/>
                  </a:lnTo>
                  <a:cubicBezTo>
                    <a:pt x="4" y="0"/>
                    <a:pt x="19" y="2"/>
                    <a:pt x="19" y="2"/>
                  </a:cubicBezTo>
                  <a:cubicBezTo>
                    <a:pt x="20" y="3"/>
                    <a:pt x="20" y="4"/>
                    <a:pt x="21" y="4"/>
                  </a:cubicBezTo>
                  <a:cubicBezTo>
                    <a:pt x="21" y="4"/>
                    <a:pt x="4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803" name="Freeform 1028"/>
            <p:cNvSpPr>
              <a:spLocks/>
            </p:cNvSpPr>
            <p:nvPr userDrawn="1"/>
          </p:nvSpPr>
          <p:spPr bwMode="auto">
            <a:xfrm>
              <a:off x="285" y="284"/>
              <a:ext cx="12" cy="11"/>
            </a:xfrm>
            <a:custGeom>
              <a:avLst/>
              <a:gdLst>
                <a:gd name="T0" fmla="*/ 6 w 26"/>
                <a:gd name="T1" fmla="*/ 0 h 24"/>
                <a:gd name="T2" fmla="*/ 6 w 26"/>
                <a:gd name="T3" fmla="*/ 0 h 24"/>
                <a:gd name="T4" fmla="*/ 26 w 26"/>
                <a:gd name="T5" fmla="*/ 3 h 24"/>
                <a:gd name="T6" fmla="*/ 26 w 26"/>
                <a:gd name="T7" fmla="*/ 22 h 24"/>
                <a:gd name="T8" fmla="*/ 6 w 26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4">
                  <a:moveTo>
                    <a:pt x="6" y="0"/>
                  </a:moveTo>
                  <a:lnTo>
                    <a:pt x="6" y="0"/>
                  </a:lnTo>
                  <a:cubicBezTo>
                    <a:pt x="13" y="5"/>
                    <a:pt x="18" y="5"/>
                    <a:pt x="26" y="3"/>
                  </a:cubicBezTo>
                  <a:lnTo>
                    <a:pt x="26" y="22"/>
                  </a:lnTo>
                  <a:cubicBezTo>
                    <a:pt x="13" y="24"/>
                    <a:pt x="0" y="14"/>
                    <a:pt x="6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804" name="Freeform 1029"/>
            <p:cNvSpPr>
              <a:spLocks/>
            </p:cNvSpPr>
            <p:nvPr userDrawn="1"/>
          </p:nvSpPr>
          <p:spPr bwMode="auto">
            <a:xfrm>
              <a:off x="324" y="280"/>
              <a:ext cx="2" cy="5"/>
            </a:xfrm>
            <a:custGeom>
              <a:avLst/>
              <a:gdLst>
                <a:gd name="T0" fmla="*/ 3 w 4"/>
                <a:gd name="T1" fmla="*/ 0 h 11"/>
                <a:gd name="T2" fmla="*/ 3 w 4"/>
                <a:gd name="T3" fmla="*/ 0 h 11"/>
                <a:gd name="T4" fmla="*/ 4 w 4"/>
                <a:gd name="T5" fmla="*/ 11 h 11"/>
                <a:gd name="T6" fmla="*/ 0 w 4"/>
                <a:gd name="T7" fmla="*/ 11 h 11"/>
                <a:gd name="T8" fmla="*/ 3 w 4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1">
                  <a:moveTo>
                    <a:pt x="3" y="0"/>
                  </a:moveTo>
                  <a:lnTo>
                    <a:pt x="3" y="0"/>
                  </a:lnTo>
                  <a:cubicBezTo>
                    <a:pt x="4" y="3"/>
                    <a:pt x="4" y="7"/>
                    <a:pt x="4" y="11"/>
                  </a:cubicBezTo>
                  <a:lnTo>
                    <a:pt x="0" y="11"/>
                  </a:lnTo>
                  <a:cubicBezTo>
                    <a:pt x="0" y="8"/>
                    <a:pt x="2" y="4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805" name="Freeform 1030"/>
            <p:cNvSpPr>
              <a:spLocks/>
            </p:cNvSpPr>
            <p:nvPr userDrawn="1"/>
          </p:nvSpPr>
          <p:spPr bwMode="auto">
            <a:xfrm>
              <a:off x="232" y="280"/>
              <a:ext cx="23" cy="11"/>
            </a:xfrm>
            <a:custGeom>
              <a:avLst/>
              <a:gdLst>
                <a:gd name="T0" fmla="*/ 0 w 53"/>
                <a:gd name="T1" fmla="*/ 11 h 24"/>
                <a:gd name="T2" fmla="*/ 0 w 53"/>
                <a:gd name="T3" fmla="*/ 11 h 24"/>
                <a:gd name="T4" fmla="*/ 24 w 53"/>
                <a:gd name="T5" fmla="*/ 2 h 24"/>
                <a:gd name="T6" fmla="*/ 53 w 53"/>
                <a:gd name="T7" fmla="*/ 8 h 24"/>
                <a:gd name="T8" fmla="*/ 47 w 53"/>
                <a:gd name="T9" fmla="*/ 13 h 24"/>
                <a:gd name="T10" fmla="*/ 21 w 53"/>
                <a:gd name="T11" fmla="*/ 13 h 24"/>
                <a:gd name="T12" fmla="*/ 43 w 53"/>
                <a:gd name="T13" fmla="*/ 17 h 24"/>
                <a:gd name="T14" fmla="*/ 46 w 53"/>
                <a:gd name="T15" fmla="*/ 23 h 24"/>
                <a:gd name="T16" fmla="*/ 17 w 53"/>
                <a:gd name="T17" fmla="*/ 23 h 24"/>
                <a:gd name="T18" fmla="*/ 0 w 53"/>
                <a:gd name="T19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" h="24">
                  <a:moveTo>
                    <a:pt x="0" y="11"/>
                  </a:moveTo>
                  <a:lnTo>
                    <a:pt x="0" y="11"/>
                  </a:lnTo>
                  <a:cubicBezTo>
                    <a:pt x="4" y="2"/>
                    <a:pt x="14" y="0"/>
                    <a:pt x="24" y="2"/>
                  </a:cubicBezTo>
                  <a:cubicBezTo>
                    <a:pt x="34" y="5"/>
                    <a:pt x="42" y="6"/>
                    <a:pt x="53" y="8"/>
                  </a:cubicBezTo>
                  <a:cubicBezTo>
                    <a:pt x="50" y="9"/>
                    <a:pt x="49" y="10"/>
                    <a:pt x="47" y="13"/>
                  </a:cubicBezTo>
                  <a:cubicBezTo>
                    <a:pt x="40" y="13"/>
                    <a:pt x="30" y="11"/>
                    <a:pt x="21" y="13"/>
                  </a:cubicBezTo>
                  <a:cubicBezTo>
                    <a:pt x="28" y="15"/>
                    <a:pt x="37" y="17"/>
                    <a:pt x="43" y="17"/>
                  </a:cubicBezTo>
                  <a:cubicBezTo>
                    <a:pt x="44" y="19"/>
                    <a:pt x="46" y="23"/>
                    <a:pt x="46" y="23"/>
                  </a:cubicBezTo>
                  <a:cubicBezTo>
                    <a:pt x="40" y="23"/>
                    <a:pt x="26" y="24"/>
                    <a:pt x="17" y="23"/>
                  </a:cubicBezTo>
                  <a:cubicBezTo>
                    <a:pt x="9" y="22"/>
                    <a:pt x="3" y="16"/>
                    <a:pt x="0" y="1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806" name="Freeform 1031"/>
            <p:cNvSpPr>
              <a:spLocks/>
            </p:cNvSpPr>
            <p:nvPr userDrawn="1"/>
          </p:nvSpPr>
          <p:spPr bwMode="auto">
            <a:xfrm>
              <a:off x="314" y="278"/>
              <a:ext cx="2" cy="7"/>
            </a:xfrm>
            <a:custGeom>
              <a:avLst/>
              <a:gdLst>
                <a:gd name="T0" fmla="*/ 6 w 6"/>
                <a:gd name="T1" fmla="*/ 0 h 16"/>
                <a:gd name="T2" fmla="*/ 6 w 6"/>
                <a:gd name="T3" fmla="*/ 0 h 16"/>
                <a:gd name="T4" fmla="*/ 5 w 6"/>
                <a:gd name="T5" fmla="*/ 16 h 16"/>
                <a:gd name="T6" fmla="*/ 0 w 6"/>
                <a:gd name="T7" fmla="*/ 16 h 16"/>
                <a:gd name="T8" fmla="*/ 6 w 6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6">
                  <a:moveTo>
                    <a:pt x="6" y="0"/>
                  </a:moveTo>
                  <a:lnTo>
                    <a:pt x="6" y="0"/>
                  </a:lnTo>
                  <a:cubicBezTo>
                    <a:pt x="6" y="6"/>
                    <a:pt x="5" y="12"/>
                    <a:pt x="5" y="16"/>
                  </a:cubicBezTo>
                  <a:lnTo>
                    <a:pt x="0" y="16"/>
                  </a:lnTo>
                  <a:cubicBezTo>
                    <a:pt x="2" y="11"/>
                    <a:pt x="5" y="7"/>
                    <a:pt x="6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807" name="Freeform 1032"/>
            <p:cNvSpPr>
              <a:spLocks/>
            </p:cNvSpPr>
            <p:nvPr userDrawn="1"/>
          </p:nvSpPr>
          <p:spPr bwMode="auto">
            <a:xfrm>
              <a:off x="307" y="276"/>
              <a:ext cx="5" cy="9"/>
            </a:xfrm>
            <a:custGeom>
              <a:avLst/>
              <a:gdLst>
                <a:gd name="T0" fmla="*/ 12 w 12"/>
                <a:gd name="T1" fmla="*/ 0 h 20"/>
                <a:gd name="T2" fmla="*/ 12 w 12"/>
                <a:gd name="T3" fmla="*/ 0 h 20"/>
                <a:gd name="T4" fmla="*/ 6 w 12"/>
                <a:gd name="T5" fmla="*/ 20 h 20"/>
                <a:gd name="T6" fmla="*/ 0 w 12"/>
                <a:gd name="T7" fmla="*/ 20 h 20"/>
                <a:gd name="T8" fmla="*/ 12 w 12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20">
                  <a:moveTo>
                    <a:pt x="12" y="0"/>
                  </a:moveTo>
                  <a:lnTo>
                    <a:pt x="12" y="0"/>
                  </a:lnTo>
                  <a:cubicBezTo>
                    <a:pt x="11" y="7"/>
                    <a:pt x="7" y="16"/>
                    <a:pt x="6" y="20"/>
                  </a:cubicBezTo>
                  <a:lnTo>
                    <a:pt x="0" y="20"/>
                  </a:lnTo>
                  <a:cubicBezTo>
                    <a:pt x="2" y="16"/>
                    <a:pt x="10" y="7"/>
                    <a:pt x="1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808" name="Freeform 1033"/>
            <p:cNvSpPr>
              <a:spLocks/>
            </p:cNvSpPr>
            <p:nvPr userDrawn="1"/>
          </p:nvSpPr>
          <p:spPr bwMode="auto">
            <a:xfrm>
              <a:off x="197" y="278"/>
              <a:ext cx="41" cy="14"/>
            </a:xfrm>
            <a:custGeom>
              <a:avLst/>
              <a:gdLst>
                <a:gd name="T0" fmla="*/ 0 w 90"/>
                <a:gd name="T1" fmla="*/ 6 h 32"/>
                <a:gd name="T2" fmla="*/ 0 w 90"/>
                <a:gd name="T3" fmla="*/ 6 h 32"/>
                <a:gd name="T4" fmla="*/ 42 w 90"/>
                <a:gd name="T5" fmla="*/ 4 h 32"/>
                <a:gd name="T6" fmla="*/ 76 w 90"/>
                <a:gd name="T7" fmla="*/ 12 h 32"/>
                <a:gd name="T8" fmla="*/ 73 w 90"/>
                <a:gd name="T9" fmla="*/ 17 h 32"/>
                <a:gd name="T10" fmla="*/ 74 w 90"/>
                <a:gd name="T11" fmla="*/ 19 h 32"/>
                <a:gd name="T12" fmla="*/ 34 w 90"/>
                <a:gd name="T13" fmla="*/ 15 h 32"/>
                <a:gd name="T14" fmla="*/ 78 w 90"/>
                <a:gd name="T15" fmla="*/ 24 h 32"/>
                <a:gd name="T16" fmla="*/ 90 w 90"/>
                <a:gd name="T17" fmla="*/ 31 h 32"/>
                <a:gd name="T18" fmla="*/ 37 w 90"/>
                <a:gd name="T19" fmla="*/ 30 h 32"/>
                <a:gd name="T20" fmla="*/ 0 w 90"/>
                <a:gd name="T21" fmla="*/ 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0" h="32">
                  <a:moveTo>
                    <a:pt x="0" y="6"/>
                  </a:moveTo>
                  <a:lnTo>
                    <a:pt x="0" y="6"/>
                  </a:lnTo>
                  <a:cubicBezTo>
                    <a:pt x="11" y="0"/>
                    <a:pt x="30" y="1"/>
                    <a:pt x="42" y="4"/>
                  </a:cubicBezTo>
                  <a:cubicBezTo>
                    <a:pt x="52" y="6"/>
                    <a:pt x="70" y="10"/>
                    <a:pt x="76" y="12"/>
                  </a:cubicBezTo>
                  <a:cubicBezTo>
                    <a:pt x="75" y="13"/>
                    <a:pt x="74" y="15"/>
                    <a:pt x="73" y="17"/>
                  </a:cubicBezTo>
                  <a:cubicBezTo>
                    <a:pt x="73" y="18"/>
                    <a:pt x="73" y="18"/>
                    <a:pt x="74" y="19"/>
                  </a:cubicBezTo>
                  <a:cubicBezTo>
                    <a:pt x="73" y="19"/>
                    <a:pt x="48" y="14"/>
                    <a:pt x="34" y="15"/>
                  </a:cubicBezTo>
                  <a:cubicBezTo>
                    <a:pt x="47" y="20"/>
                    <a:pt x="77" y="24"/>
                    <a:pt x="78" y="24"/>
                  </a:cubicBezTo>
                  <a:cubicBezTo>
                    <a:pt x="81" y="28"/>
                    <a:pt x="86" y="30"/>
                    <a:pt x="90" y="31"/>
                  </a:cubicBezTo>
                  <a:cubicBezTo>
                    <a:pt x="86" y="32"/>
                    <a:pt x="46" y="31"/>
                    <a:pt x="37" y="30"/>
                  </a:cubicBezTo>
                  <a:cubicBezTo>
                    <a:pt x="24" y="28"/>
                    <a:pt x="4" y="20"/>
                    <a:pt x="0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809" name="Freeform 1034"/>
            <p:cNvSpPr>
              <a:spLocks/>
            </p:cNvSpPr>
            <p:nvPr userDrawn="1"/>
          </p:nvSpPr>
          <p:spPr bwMode="auto">
            <a:xfrm>
              <a:off x="317" y="277"/>
              <a:ext cx="4" cy="8"/>
            </a:xfrm>
            <a:custGeom>
              <a:avLst/>
              <a:gdLst>
                <a:gd name="T0" fmla="*/ 7 w 9"/>
                <a:gd name="T1" fmla="*/ 0 h 19"/>
                <a:gd name="T2" fmla="*/ 7 w 9"/>
                <a:gd name="T3" fmla="*/ 0 h 19"/>
                <a:gd name="T4" fmla="*/ 8 w 9"/>
                <a:gd name="T5" fmla="*/ 19 h 19"/>
                <a:gd name="T6" fmla="*/ 0 w 9"/>
                <a:gd name="T7" fmla="*/ 19 h 19"/>
                <a:gd name="T8" fmla="*/ 7 w 9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9">
                  <a:moveTo>
                    <a:pt x="7" y="0"/>
                  </a:moveTo>
                  <a:lnTo>
                    <a:pt x="7" y="0"/>
                  </a:lnTo>
                  <a:cubicBezTo>
                    <a:pt x="8" y="5"/>
                    <a:pt x="9" y="13"/>
                    <a:pt x="8" y="19"/>
                  </a:cubicBezTo>
                  <a:lnTo>
                    <a:pt x="0" y="19"/>
                  </a:lnTo>
                  <a:cubicBezTo>
                    <a:pt x="1" y="12"/>
                    <a:pt x="5" y="6"/>
                    <a:pt x="7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810" name="Freeform 1035"/>
            <p:cNvSpPr>
              <a:spLocks/>
            </p:cNvSpPr>
            <p:nvPr userDrawn="1"/>
          </p:nvSpPr>
          <p:spPr bwMode="auto">
            <a:xfrm>
              <a:off x="327" y="276"/>
              <a:ext cx="4" cy="9"/>
            </a:xfrm>
            <a:custGeom>
              <a:avLst/>
              <a:gdLst>
                <a:gd name="T0" fmla="*/ 8 w 9"/>
                <a:gd name="T1" fmla="*/ 0 h 20"/>
                <a:gd name="T2" fmla="*/ 8 w 9"/>
                <a:gd name="T3" fmla="*/ 0 h 20"/>
                <a:gd name="T4" fmla="*/ 9 w 9"/>
                <a:gd name="T5" fmla="*/ 20 h 20"/>
                <a:gd name="T6" fmla="*/ 0 w 9"/>
                <a:gd name="T7" fmla="*/ 20 h 20"/>
                <a:gd name="T8" fmla="*/ 8 w 9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20">
                  <a:moveTo>
                    <a:pt x="8" y="0"/>
                  </a:moveTo>
                  <a:lnTo>
                    <a:pt x="8" y="0"/>
                  </a:lnTo>
                  <a:cubicBezTo>
                    <a:pt x="9" y="6"/>
                    <a:pt x="8" y="15"/>
                    <a:pt x="9" y="20"/>
                  </a:cubicBezTo>
                  <a:lnTo>
                    <a:pt x="0" y="20"/>
                  </a:lnTo>
                  <a:cubicBezTo>
                    <a:pt x="2" y="13"/>
                    <a:pt x="6" y="8"/>
                    <a:pt x="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811" name="Freeform 1036"/>
            <p:cNvSpPr>
              <a:spLocks/>
            </p:cNvSpPr>
            <p:nvPr userDrawn="1"/>
          </p:nvSpPr>
          <p:spPr bwMode="auto">
            <a:xfrm>
              <a:off x="222" y="274"/>
              <a:ext cx="11" cy="4"/>
            </a:xfrm>
            <a:custGeom>
              <a:avLst/>
              <a:gdLst>
                <a:gd name="T0" fmla="*/ 0 w 24"/>
                <a:gd name="T1" fmla="*/ 0 h 9"/>
                <a:gd name="T2" fmla="*/ 0 w 24"/>
                <a:gd name="T3" fmla="*/ 0 h 9"/>
                <a:gd name="T4" fmla="*/ 22 w 24"/>
                <a:gd name="T5" fmla="*/ 6 h 9"/>
                <a:gd name="T6" fmla="*/ 24 w 24"/>
                <a:gd name="T7" fmla="*/ 9 h 9"/>
                <a:gd name="T8" fmla="*/ 0 w 24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9">
                  <a:moveTo>
                    <a:pt x="0" y="0"/>
                  </a:moveTo>
                  <a:lnTo>
                    <a:pt x="0" y="0"/>
                  </a:lnTo>
                  <a:cubicBezTo>
                    <a:pt x="7" y="2"/>
                    <a:pt x="19" y="5"/>
                    <a:pt x="22" y="6"/>
                  </a:cubicBezTo>
                  <a:cubicBezTo>
                    <a:pt x="23" y="7"/>
                    <a:pt x="23" y="8"/>
                    <a:pt x="24" y="9"/>
                  </a:cubicBezTo>
                  <a:cubicBezTo>
                    <a:pt x="23" y="8"/>
                    <a:pt x="6" y="3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812" name="Freeform 1037"/>
            <p:cNvSpPr>
              <a:spLocks/>
            </p:cNvSpPr>
            <p:nvPr userDrawn="1"/>
          </p:nvSpPr>
          <p:spPr bwMode="auto">
            <a:xfrm>
              <a:off x="320" y="268"/>
              <a:ext cx="5" cy="17"/>
            </a:xfrm>
            <a:custGeom>
              <a:avLst/>
              <a:gdLst>
                <a:gd name="T0" fmla="*/ 7 w 11"/>
                <a:gd name="T1" fmla="*/ 0 h 38"/>
                <a:gd name="T2" fmla="*/ 7 w 11"/>
                <a:gd name="T3" fmla="*/ 0 h 38"/>
                <a:gd name="T4" fmla="*/ 11 w 11"/>
                <a:gd name="T5" fmla="*/ 24 h 38"/>
                <a:gd name="T6" fmla="*/ 5 w 11"/>
                <a:gd name="T7" fmla="*/ 38 h 38"/>
                <a:gd name="T8" fmla="*/ 2 w 11"/>
                <a:gd name="T9" fmla="*/ 38 h 38"/>
                <a:gd name="T10" fmla="*/ 0 w 11"/>
                <a:gd name="T11" fmla="*/ 17 h 38"/>
                <a:gd name="T12" fmla="*/ 2 w 11"/>
                <a:gd name="T13" fmla="*/ 6 h 38"/>
                <a:gd name="T14" fmla="*/ 5 w 11"/>
                <a:gd name="T15" fmla="*/ 25 h 38"/>
                <a:gd name="T16" fmla="*/ 7 w 11"/>
                <a:gd name="T1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38">
                  <a:moveTo>
                    <a:pt x="7" y="0"/>
                  </a:moveTo>
                  <a:lnTo>
                    <a:pt x="7" y="0"/>
                  </a:lnTo>
                  <a:cubicBezTo>
                    <a:pt x="7" y="0"/>
                    <a:pt x="11" y="18"/>
                    <a:pt x="11" y="24"/>
                  </a:cubicBezTo>
                  <a:cubicBezTo>
                    <a:pt x="9" y="29"/>
                    <a:pt x="7" y="34"/>
                    <a:pt x="5" y="38"/>
                  </a:cubicBezTo>
                  <a:lnTo>
                    <a:pt x="2" y="38"/>
                  </a:lnTo>
                  <a:cubicBezTo>
                    <a:pt x="2" y="33"/>
                    <a:pt x="2" y="24"/>
                    <a:pt x="0" y="17"/>
                  </a:cubicBezTo>
                  <a:cubicBezTo>
                    <a:pt x="1" y="13"/>
                    <a:pt x="2" y="9"/>
                    <a:pt x="2" y="6"/>
                  </a:cubicBezTo>
                  <a:cubicBezTo>
                    <a:pt x="4" y="13"/>
                    <a:pt x="4" y="16"/>
                    <a:pt x="5" y="25"/>
                  </a:cubicBezTo>
                  <a:cubicBezTo>
                    <a:pt x="6" y="16"/>
                    <a:pt x="7" y="7"/>
                    <a:pt x="7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813" name="Freeform 1038"/>
            <p:cNvSpPr>
              <a:spLocks/>
            </p:cNvSpPr>
            <p:nvPr userDrawn="1"/>
          </p:nvSpPr>
          <p:spPr bwMode="auto">
            <a:xfrm>
              <a:off x="311" y="269"/>
              <a:ext cx="6" cy="16"/>
            </a:xfrm>
            <a:custGeom>
              <a:avLst/>
              <a:gdLst>
                <a:gd name="T0" fmla="*/ 11 w 15"/>
                <a:gd name="T1" fmla="*/ 0 h 36"/>
                <a:gd name="T2" fmla="*/ 11 w 15"/>
                <a:gd name="T3" fmla="*/ 0 h 36"/>
                <a:gd name="T4" fmla="*/ 5 w 15"/>
                <a:gd name="T5" fmla="*/ 36 h 36"/>
                <a:gd name="T6" fmla="*/ 0 w 15"/>
                <a:gd name="T7" fmla="*/ 36 h 36"/>
                <a:gd name="T8" fmla="*/ 6 w 15"/>
                <a:gd name="T9" fmla="*/ 1 h 36"/>
                <a:gd name="T10" fmla="*/ 7 w 15"/>
                <a:gd name="T11" fmla="*/ 21 h 36"/>
                <a:gd name="T12" fmla="*/ 11 w 15"/>
                <a:gd name="T13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36">
                  <a:moveTo>
                    <a:pt x="11" y="0"/>
                  </a:moveTo>
                  <a:lnTo>
                    <a:pt x="11" y="0"/>
                  </a:lnTo>
                  <a:cubicBezTo>
                    <a:pt x="15" y="20"/>
                    <a:pt x="11" y="27"/>
                    <a:pt x="5" y="36"/>
                  </a:cubicBezTo>
                  <a:lnTo>
                    <a:pt x="0" y="36"/>
                  </a:lnTo>
                  <a:cubicBezTo>
                    <a:pt x="3" y="30"/>
                    <a:pt x="6" y="12"/>
                    <a:pt x="6" y="1"/>
                  </a:cubicBezTo>
                  <a:cubicBezTo>
                    <a:pt x="6" y="2"/>
                    <a:pt x="8" y="13"/>
                    <a:pt x="7" y="21"/>
                  </a:cubicBezTo>
                  <a:cubicBezTo>
                    <a:pt x="9" y="13"/>
                    <a:pt x="10" y="8"/>
                    <a:pt x="1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814" name="Freeform 1039"/>
            <p:cNvSpPr>
              <a:spLocks/>
            </p:cNvSpPr>
            <p:nvPr userDrawn="1"/>
          </p:nvSpPr>
          <p:spPr bwMode="auto">
            <a:xfrm>
              <a:off x="295" y="267"/>
              <a:ext cx="13" cy="14"/>
            </a:xfrm>
            <a:custGeom>
              <a:avLst/>
              <a:gdLst>
                <a:gd name="T0" fmla="*/ 28 w 28"/>
                <a:gd name="T1" fmla="*/ 0 h 31"/>
                <a:gd name="T2" fmla="*/ 28 w 28"/>
                <a:gd name="T3" fmla="*/ 0 h 31"/>
                <a:gd name="T4" fmla="*/ 16 w 28"/>
                <a:gd name="T5" fmla="*/ 23 h 31"/>
                <a:gd name="T6" fmla="*/ 27 w 28"/>
                <a:gd name="T7" fmla="*/ 13 h 31"/>
                <a:gd name="T8" fmla="*/ 24 w 28"/>
                <a:gd name="T9" fmla="*/ 24 h 31"/>
                <a:gd name="T10" fmla="*/ 0 w 28"/>
                <a:gd name="T11" fmla="*/ 20 h 31"/>
                <a:gd name="T12" fmla="*/ 28 w 28"/>
                <a:gd name="T13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31">
                  <a:moveTo>
                    <a:pt x="28" y="0"/>
                  </a:moveTo>
                  <a:lnTo>
                    <a:pt x="28" y="0"/>
                  </a:lnTo>
                  <a:cubicBezTo>
                    <a:pt x="28" y="10"/>
                    <a:pt x="23" y="20"/>
                    <a:pt x="16" y="23"/>
                  </a:cubicBezTo>
                  <a:cubicBezTo>
                    <a:pt x="24" y="21"/>
                    <a:pt x="27" y="13"/>
                    <a:pt x="27" y="13"/>
                  </a:cubicBezTo>
                  <a:cubicBezTo>
                    <a:pt x="27" y="15"/>
                    <a:pt x="26" y="21"/>
                    <a:pt x="24" y="24"/>
                  </a:cubicBezTo>
                  <a:cubicBezTo>
                    <a:pt x="16" y="31"/>
                    <a:pt x="3" y="29"/>
                    <a:pt x="0" y="20"/>
                  </a:cubicBezTo>
                  <a:cubicBezTo>
                    <a:pt x="14" y="26"/>
                    <a:pt x="24" y="15"/>
                    <a:pt x="2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815" name="Freeform 1040"/>
            <p:cNvSpPr>
              <a:spLocks/>
            </p:cNvSpPr>
            <p:nvPr userDrawn="1"/>
          </p:nvSpPr>
          <p:spPr bwMode="auto">
            <a:xfrm>
              <a:off x="231" y="268"/>
              <a:ext cx="26" cy="15"/>
            </a:xfrm>
            <a:custGeom>
              <a:avLst/>
              <a:gdLst>
                <a:gd name="T0" fmla="*/ 0 w 59"/>
                <a:gd name="T1" fmla="*/ 7 h 34"/>
                <a:gd name="T2" fmla="*/ 0 w 59"/>
                <a:gd name="T3" fmla="*/ 7 h 34"/>
                <a:gd name="T4" fmla="*/ 24 w 59"/>
                <a:gd name="T5" fmla="*/ 4 h 34"/>
                <a:gd name="T6" fmla="*/ 47 w 59"/>
                <a:gd name="T7" fmla="*/ 15 h 34"/>
                <a:gd name="T8" fmla="*/ 48 w 59"/>
                <a:gd name="T9" fmla="*/ 21 h 34"/>
                <a:gd name="T10" fmla="*/ 24 w 59"/>
                <a:gd name="T11" fmla="*/ 15 h 34"/>
                <a:gd name="T12" fmla="*/ 50 w 59"/>
                <a:gd name="T13" fmla="*/ 25 h 34"/>
                <a:gd name="T14" fmla="*/ 59 w 59"/>
                <a:gd name="T15" fmla="*/ 34 h 34"/>
                <a:gd name="T16" fmla="*/ 13 w 59"/>
                <a:gd name="T17" fmla="*/ 24 h 34"/>
                <a:gd name="T18" fmla="*/ 0 w 59"/>
                <a:gd name="T19" fmla="*/ 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34">
                  <a:moveTo>
                    <a:pt x="0" y="7"/>
                  </a:moveTo>
                  <a:lnTo>
                    <a:pt x="0" y="7"/>
                  </a:lnTo>
                  <a:cubicBezTo>
                    <a:pt x="6" y="2"/>
                    <a:pt x="15" y="0"/>
                    <a:pt x="24" y="4"/>
                  </a:cubicBezTo>
                  <a:cubicBezTo>
                    <a:pt x="26" y="5"/>
                    <a:pt x="41" y="12"/>
                    <a:pt x="47" y="15"/>
                  </a:cubicBezTo>
                  <a:cubicBezTo>
                    <a:pt x="47" y="17"/>
                    <a:pt x="48" y="20"/>
                    <a:pt x="48" y="21"/>
                  </a:cubicBezTo>
                  <a:cubicBezTo>
                    <a:pt x="43" y="19"/>
                    <a:pt x="33" y="16"/>
                    <a:pt x="24" y="15"/>
                  </a:cubicBezTo>
                  <a:cubicBezTo>
                    <a:pt x="34" y="21"/>
                    <a:pt x="46" y="24"/>
                    <a:pt x="50" y="25"/>
                  </a:cubicBezTo>
                  <a:cubicBezTo>
                    <a:pt x="52" y="28"/>
                    <a:pt x="54" y="31"/>
                    <a:pt x="59" y="34"/>
                  </a:cubicBezTo>
                  <a:cubicBezTo>
                    <a:pt x="44" y="31"/>
                    <a:pt x="25" y="29"/>
                    <a:pt x="13" y="24"/>
                  </a:cubicBezTo>
                  <a:cubicBezTo>
                    <a:pt x="9" y="22"/>
                    <a:pt x="1" y="15"/>
                    <a:pt x="0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816" name="Freeform 1041"/>
            <p:cNvSpPr>
              <a:spLocks/>
            </p:cNvSpPr>
            <p:nvPr userDrawn="1"/>
          </p:nvSpPr>
          <p:spPr bwMode="auto">
            <a:xfrm>
              <a:off x="250" y="268"/>
              <a:ext cx="6" cy="3"/>
            </a:xfrm>
            <a:custGeom>
              <a:avLst/>
              <a:gdLst>
                <a:gd name="T0" fmla="*/ 0 w 14"/>
                <a:gd name="T1" fmla="*/ 0 h 8"/>
                <a:gd name="T2" fmla="*/ 0 w 14"/>
                <a:gd name="T3" fmla="*/ 0 h 8"/>
                <a:gd name="T4" fmla="*/ 14 w 14"/>
                <a:gd name="T5" fmla="*/ 8 h 8"/>
                <a:gd name="T6" fmla="*/ 12 w 14"/>
                <a:gd name="T7" fmla="*/ 8 h 8"/>
                <a:gd name="T8" fmla="*/ 0 w 14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8">
                  <a:moveTo>
                    <a:pt x="0" y="0"/>
                  </a:moveTo>
                  <a:lnTo>
                    <a:pt x="0" y="0"/>
                  </a:lnTo>
                  <a:cubicBezTo>
                    <a:pt x="5" y="2"/>
                    <a:pt x="10" y="6"/>
                    <a:pt x="14" y="8"/>
                  </a:cubicBezTo>
                  <a:lnTo>
                    <a:pt x="12" y="8"/>
                  </a:lnTo>
                  <a:cubicBezTo>
                    <a:pt x="8" y="6"/>
                    <a:pt x="5" y="3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817" name="Freeform 1042"/>
            <p:cNvSpPr>
              <a:spLocks/>
            </p:cNvSpPr>
            <p:nvPr userDrawn="1"/>
          </p:nvSpPr>
          <p:spPr bwMode="auto">
            <a:xfrm>
              <a:off x="298" y="263"/>
              <a:ext cx="16" cy="22"/>
            </a:xfrm>
            <a:custGeom>
              <a:avLst/>
              <a:gdLst>
                <a:gd name="T0" fmla="*/ 34 w 37"/>
                <a:gd name="T1" fmla="*/ 0 h 50"/>
                <a:gd name="T2" fmla="*/ 34 w 37"/>
                <a:gd name="T3" fmla="*/ 0 h 50"/>
                <a:gd name="T4" fmla="*/ 18 w 37"/>
                <a:gd name="T5" fmla="*/ 50 h 50"/>
                <a:gd name="T6" fmla="*/ 0 w 37"/>
                <a:gd name="T7" fmla="*/ 50 h 50"/>
                <a:gd name="T8" fmla="*/ 2 w 37"/>
                <a:gd name="T9" fmla="*/ 49 h 50"/>
                <a:gd name="T10" fmla="*/ 32 w 37"/>
                <a:gd name="T11" fmla="*/ 0 h 50"/>
                <a:gd name="T12" fmla="*/ 31 w 37"/>
                <a:gd name="T13" fmla="*/ 19 h 50"/>
                <a:gd name="T14" fmla="*/ 34 w 37"/>
                <a:gd name="T15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50">
                  <a:moveTo>
                    <a:pt x="34" y="0"/>
                  </a:moveTo>
                  <a:lnTo>
                    <a:pt x="34" y="0"/>
                  </a:lnTo>
                  <a:cubicBezTo>
                    <a:pt x="37" y="21"/>
                    <a:pt x="31" y="38"/>
                    <a:pt x="18" y="50"/>
                  </a:cubicBezTo>
                  <a:lnTo>
                    <a:pt x="0" y="50"/>
                  </a:lnTo>
                  <a:lnTo>
                    <a:pt x="2" y="49"/>
                  </a:lnTo>
                  <a:cubicBezTo>
                    <a:pt x="21" y="42"/>
                    <a:pt x="29" y="25"/>
                    <a:pt x="32" y="0"/>
                  </a:cubicBezTo>
                  <a:cubicBezTo>
                    <a:pt x="32" y="5"/>
                    <a:pt x="32" y="14"/>
                    <a:pt x="31" y="19"/>
                  </a:cubicBezTo>
                  <a:cubicBezTo>
                    <a:pt x="33" y="13"/>
                    <a:pt x="33" y="6"/>
                    <a:pt x="3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818" name="Freeform 1043"/>
            <p:cNvSpPr>
              <a:spLocks/>
            </p:cNvSpPr>
            <p:nvPr userDrawn="1"/>
          </p:nvSpPr>
          <p:spPr bwMode="auto">
            <a:xfrm>
              <a:off x="197" y="261"/>
              <a:ext cx="39" cy="21"/>
            </a:xfrm>
            <a:custGeom>
              <a:avLst/>
              <a:gdLst>
                <a:gd name="T0" fmla="*/ 0 w 87"/>
                <a:gd name="T1" fmla="*/ 3 h 45"/>
                <a:gd name="T2" fmla="*/ 0 w 87"/>
                <a:gd name="T3" fmla="*/ 3 h 45"/>
                <a:gd name="T4" fmla="*/ 40 w 87"/>
                <a:gd name="T5" fmla="*/ 8 h 45"/>
                <a:gd name="T6" fmla="*/ 72 w 87"/>
                <a:gd name="T7" fmla="*/ 23 h 45"/>
                <a:gd name="T8" fmla="*/ 76 w 87"/>
                <a:gd name="T9" fmla="*/ 31 h 45"/>
                <a:gd name="T10" fmla="*/ 28 w 87"/>
                <a:gd name="T11" fmla="*/ 17 h 45"/>
                <a:gd name="T12" fmla="*/ 83 w 87"/>
                <a:gd name="T13" fmla="*/ 38 h 45"/>
                <a:gd name="T14" fmla="*/ 87 w 87"/>
                <a:gd name="T15" fmla="*/ 42 h 45"/>
                <a:gd name="T16" fmla="*/ 80 w 87"/>
                <a:gd name="T17" fmla="*/ 45 h 45"/>
                <a:gd name="T18" fmla="*/ 43 w 87"/>
                <a:gd name="T19" fmla="*/ 37 h 45"/>
                <a:gd name="T20" fmla="*/ 0 w 87"/>
                <a:gd name="T21" fmla="*/ 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7" h="45">
                  <a:moveTo>
                    <a:pt x="0" y="3"/>
                  </a:moveTo>
                  <a:lnTo>
                    <a:pt x="0" y="3"/>
                  </a:lnTo>
                  <a:cubicBezTo>
                    <a:pt x="10" y="0"/>
                    <a:pt x="30" y="4"/>
                    <a:pt x="40" y="8"/>
                  </a:cubicBezTo>
                  <a:cubicBezTo>
                    <a:pt x="46" y="11"/>
                    <a:pt x="67" y="19"/>
                    <a:pt x="72" y="23"/>
                  </a:cubicBezTo>
                  <a:cubicBezTo>
                    <a:pt x="74" y="26"/>
                    <a:pt x="74" y="28"/>
                    <a:pt x="76" y="31"/>
                  </a:cubicBezTo>
                  <a:cubicBezTo>
                    <a:pt x="68" y="28"/>
                    <a:pt x="49" y="21"/>
                    <a:pt x="28" y="17"/>
                  </a:cubicBezTo>
                  <a:cubicBezTo>
                    <a:pt x="43" y="24"/>
                    <a:pt x="68" y="33"/>
                    <a:pt x="83" y="38"/>
                  </a:cubicBezTo>
                  <a:cubicBezTo>
                    <a:pt x="84" y="39"/>
                    <a:pt x="86" y="41"/>
                    <a:pt x="87" y="42"/>
                  </a:cubicBezTo>
                  <a:cubicBezTo>
                    <a:pt x="84" y="42"/>
                    <a:pt x="82" y="44"/>
                    <a:pt x="80" y="45"/>
                  </a:cubicBezTo>
                  <a:cubicBezTo>
                    <a:pt x="75" y="45"/>
                    <a:pt x="49" y="39"/>
                    <a:pt x="43" y="37"/>
                  </a:cubicBezTo>
                  <a:cubicBezTo>
                    <a:pt x="24" y="31"/>
                    <a:pt x="2" y="18"/>
                    <a:pt x="0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819" name="Freeform 1044"/>
            <p:cNvSpPr>
              <a:spLocks/>
            </p:cNvSpPr>
            <p:nvPr userDrawn="1"/>
          </p:nvSpPr>
          <p:spPr bwMode="auto">
            <a:xfrm>
              <a:off x="222" y="260"/>
              <a:ext cx="13" cy="8"/>
            </a:xfrm>
            <a:custGeom>
              <a:avLst/>
              <a:gdLst>
                <a:gd name="T0" fmla="*/ 0 w 29"/>
                <a:gd name="T1" fmla="*/ 0 h 16"/>
                <a:gd name="T2" fmla="*/ 0 w 29"/>
                <a:gd name="T3" fmla="*/ 0 h 16"/>
                <a:gd name="T4" fmla="*/ 29 w 29"/>
                <a:gd name="T5" fmla="*/ 15 h 16"/>
                <a:gd name="T6" fmla="*/ 25 w 29"/>
                <a:gd name="T7" fmla="*/ 16 h 16"/>
                <a:gd name="T8" fmla="*/ 0 w 29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6">
                  <a:moveTo>
                    <a:pt x="0" y="0"/>
                  </a:moveTo>
                  <a:lnTo>
                    <a:pt x="0" y="0"/>
                  </a:lnTo>
                  <a:cubicBezTo>
                    <a:pt x="10" y="5"/>
                    <a:pt x="27" y="14"/>
                    <a:pt x="29" y="15"/>
                  </a:cubicBezTo>
                  <a:cubicBezTo>
                    <a:pt x="28" y="15"/>
                    <a:pt x="27" y="15"/>
                    <a:pt x="25" y="16"/>
                  </a:cubicBezTo>
                  <a:cubicBezTo>
                    <a:pt x="25" y="16"/>
                    <a:pt x="7" y="6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820" name="Freeform 1045"/>
            <p:cNvSpPr>
              <a:spLocks/>
            </p:cNvSpPr>
            <p:nvPr userDrawn="1"/>
          </p:nvSpPr>
          <p:spPr bwMode="auto">
            <a:xfrm>
              <a:off x="315" y="257"/>
              <a:ext cx="6" cy="25"/>
            </a:xfrm>
            <a:custGeom>
              <a:avLst/>
              <a:gdLst>
                <a:gd name="T0" fmla="*/ 3 w 12"/>
                <a:gd name="T1" fmla="*/ 0 h 55"/>
                <a:gd name="T2" fmla="*/ 3 w 12"/>
                <a:gd name="T3" fmla="*/ 0 h 55"/>
                <a:gd name="T4" fmla="*/ 12 w 12"/>
                <a:gd name="T5" fmla="*/ 27 h 55"/>
                <a:gd name="T6" fmla="*/ 3 w 12"/>
                <a:gd name="T7" fmla="*/ 55 h 55"/>
                <a:gd name="T8" fmla="*/ 0 w 12"/>
                <a:gd name="T9" fmla="*/ 24 h 55"/>
                <a:gd name="T10" fmla="*/ 1 w 12"/>
                <a:gd name="T11" fmla="*/ 1 h 55"/>
                <a:gd name="T12" fmla="*/ 7 w 12"/>
                <a:gd name="T13" fmla="*/ 28 h 55"/>
                <a:gd name="T14" fmla="*/ 3 w 12"/>
                <a:gd name="T15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55">
                  <a:moveTo>
                    <a:pt x="3" y="0"/>
                  </a:moveTo>
                  <a:lnTo>
                    <a:pt x="3" y="0"/>
                  </a:lnTo>
                  <a:cubicBezTo>
                    <a:pt x="6" y="6"/>
                    <a:pt x="12" y="22"/>
                    <a:pt x="12" y="27"/>
                  </a:cubicBezTo>
                  <a:cubicBezTo>
                    <a:pt x="12" y="39"/>
                    <a:pt x="6" y="48"/>
                    <a:pt x="3" y="55"/>
                  </a:cubicBezTo>
                  <a:cubicBezTo>
                    <a:pt x="4" y="45"/>
                    <a:pt x="3" y="33"/>
                    <a:pt x="0" y="24"/>
                  </a:cubicBezTo>
                  <a:cubicBezTo>
                    <a:pt x="1" y="17"/>
                    <a:pt x="1" y="8"/>
                    <a:pt x="1" y="1"/>
                  </a:cubicBezTo>
                  <a:cubicBezTo>
                    <a:pt x="2" y="4"/>
                    <a:pt x="6" y="19"/>
                    <a:pt x="7" y="28"/>
                  </a:cubicBezTo>
                  <a:cubicBezTo>
                    <a:pt x="7" y="20"/>
                    <a:pt x="4" y="6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821" name="Freeform 1046"/>
            <p:cNvSpPr>
              <a:spLocks/>
            </p:cNvSpPr>
            <p:nvPr userDrawn="1"/>
          </p:nvSpPr>
          <p:spPr bwMode="auto">
            <a:xfrm>
              <a:off x="323" y="257"/>
              <a:ext cx="7" cy="27"/>
            </a:xfrm>
            <a:custGeom>
              <a:avLst/>
              <a:gdLst>
                <a:gd name="T0" fmla="*/ 0 w 15"/>
                <a:gd name="T1" fmla="*/ 0 h 60"/>
                <a:gd name="T2" fmla="*/ 0 w 15"/>
                <a:gd name="T3" fmla="*/ 0 h 60"/>
                <a:gd name="T4" fmla="*/ 7 w 15"/>
                <a:gd name="T5" fmla="*/ 29 h 60"/>
                <a:gd name="T6" fmla="*/ 2 w 15"/>
                <a:gd name="T7" fmla="*/ 1 h 60"/>
                <a:gd name="T8" fmla="*/ 7 w 15"/>
                <a:gd name="T9" fmla="*/ 15 h 60"/>
                <a:gd name="T10" fmla="*/ 15 w 15"/>
                <a:gd name="T11" fmla="*/ 42 h 60"/>
                <a:gd name="T12" fmla="*/ 7 w 15"/>
                <a:gd name="T13" fmla="*/ 60 h 60"/>
                <a:gd name="T14" fmla="*/ 4 w 15"/>
                <a:gd name="T15" fmla="*/ 31 h 60"/>
                <a:gd name="T16" fmla="*/ 1 w 15"/>
                <a:gd name="T17" fmla="*/ 20 h 60"/>
                <a:gd name="T18" fmla="*/ 0 w 15"/>
                <a:gd name="T19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60">
                  <a:moveTo>
                    <a:pt x="0" y="0"/>
                  </a:moveTo>
                  <a:lnTo>
                    <a:pt x="0" y="0"/>
                  </a:lnTo>
                  <a:cubicBezTo>
                    <a:pt x="1" y="6"/>
                    <a:pt x="7" y="26"/>
                    <a:pt x="7" y="29"/>
                  </a:cubicBezTo>
                  <a:cubicBezTo>
                    <a:pt x="6" y="19"/>
                    <a:pt x="4" y="10"/>
                    <a:pt x="2" y="1"/>
                  </a:cubicBezTo>
                  <a:cubicBezTo>
                    <a:pt x="2" y="1"/>
                    <a:pt x="6" y="12"/>
                    <a:pt x="7" y="15"/>
                  </a:cubicBezTo>
                  <a:cubicBezTo>
                    <a:pt x="9" y="22"/>
                    <a:pt x="14" y="35"/>
                    <a:pt x="15" y="42"/>
                  </a:cubicBezTo>
                  <a:cubicBezTo>
                    <a:pt x="13" y="49"/>
                    <a:pt x="10" y="54"/>
                    <a:pt x="7" y="60"/>
                  </a:cubicBezTo>
                  <a:cubicBezTo>
                    <a:pt x="7" y="50"/>
                    <a:pt x="6" y="41"/>
                    <a:pt x="4" y="31"/>
                  </a:cubicBezTo>
                  <a:cubicBezTo>
                    <a:pt x="3" y="28"/>
                    <a:pt x="1" y="24"/>
                    <a:pt x="1" y="20"/>
                  </a:cubicBezTo>
                  <a:cubicBezTo>
                    <a:pt x="0" y="14"/>
                    <a:pt x="0" y="4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822" name="Freeform 1047"/>
            <p:cNvSpPr>
              <a:spLocks/>
            </p:cNvSpPr>
            <p:nvPr userDrawn="1"/>
          </p:nvSpPr>
          <p:spPr bwMode="auto">
            <a:xfrm>
              <a:off x="235" y="256"/>
              <a:ext cx="26" cy="18"/>
            </a:xfrm>
            <a:custGeom>
              <a:avLst/>
              <a:gdLst>
                <a:gd name="T0" fmla="*/ 0 w 58"/>
                <a:gd name="T1" fmla="*/ 0 h 39"/>
                <a:gd name="T2" fmla="*/ 0 w 58"/>
                <a:gd name="T3" fmla="*/ 0 h 39"/>
                <a:gd name="T4" fmla="*/ 58 w 58"/>
                <a:gd name="T5" fmla="*/ 34 h 39"/>
                <a:gd name="T6" fmla="*/ 51 w 58"/>
                <a:gd name="T7" fmla="*/ 34 h 39"/>
                <a:gd name="T8" fmla="*/ 23 w 58"/>
                <a:gd name="T9" fmla="*/ 18 h 39"/>
                <a:gd name="T10" fmla="*/ 45 w 58"/>
                <a:gd name="T11" fmla="*/ 35 h 39"/>
                <a:gd name="T12" fmla="*/ 38 w 58"/>
                <a:gd name="T13" fmla="*/ 39 h 39"/>
                <a:gd name="T14" fmla="*/ 12 w 58"/>
                <a:gd name="T15" fmla="*/ 26 h 39"/>
                <a:gd name="T16" fmla="*/ 0 w 58"/>
                <a:gd name="T1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8" h="39">
                  <a:moveTo>
                    <a:pt x="0" y="0"/>
                  </a:moveTo>
                  <a:lnTo>
                    <a:pt x="0" y="0"/>
                  </a:lnTo>
                  <a:cubicBezTo>
                    <a:pt x="27" y="2"/>
                    <a:pt x="41" y="22"/>
                    <a:pt x="58" y="34"/>
                  </a:cubicBezTo>
                  <a:cubicBezTo>
                    <a:pt x="56" y="34"/>
                    <a:pt x="54" y="34"/>
                    <a:pt x="51" y="34"/>
                  </a:cubicBezTo>
                  <a:cubicBezTo>
                    <a:pt x="48" y="33"/>
                    <a:pt x="33" y="22"/>
                    <a:pt x="23" y="18"/>
                  </a:cubicBezTo>
                  <a:cubicBezTo>
                    <a:pt x="28" y="25"/>
                    <a:pt x="38" y="29"/>
                    <a:pt x="45" y="35"/>
                  </a:cubicBezTo>
                  <a:cubicBezTo>
                    <a:pt x="43" y="36"/>
                    <a:pt x="41" y="37"/>
                    <a:pt x="38" y="39"/>
                  </a:cubicBezTo>
                  <a:cubicBezTo>
                    <a:pt x="34" y="37"/>
                    <a:pt x="18" y="28"/>
                    <a:pt x="12" y="26"/>
                  </a:cubicBezTo>
                  <a:cubicBezTo>
                    <a:pt x="5" y="18"/>
                    <a:pt x="0" y="8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823" name="Freeform 1048"/>
            <p:cNvSpPr>
              <a:spLocks/>
            </p:cNvSpPr>
            <p:nvPr userDrawn="1"/>
          </p:nvSpPr>
          <p:spPr bwMode="auto">
            <a:xfrm>
              <a:off x="251" y="255"/>
              <a:ext cx="3" cy="4"/>
            </a:xfrm>
            <a:custGeom>
              <a:avLst/>
              <a:gdLst>
                <a:gd name="T0" fmla="*/ 0 w 7"/>
                <a:gd name="T1" fmla="*/ 0 h 10"/>
                <a:gd name="T2" fmla="*/ 0 w 7"/>
                <a:gd name="T3" fmla="*/ 0 h 10"/>
                <a:gd name="T4" fmla="*/ 7 w 7"/>
                <a:gd name="T5" fmla="*/ 7 h 10"/>
                <a:gd name="T6" fmla="*/ 7 w 7"/>
                <a:gd name="T7" fmla="*/ 10 h 10"/>
                <a:gd name="T8" fmla="*/ 0 w 7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0">
                  <a:moveTo>
                    <a:pt x="0" y="0"/>
                  </a:moveTo>
                  <a:lnTo>
                    <a:pt x="0" y="0"/>
                  </a:lnTo>
                  <a:cubicBezTo>
                    <a:pt x="2" y="2"/>
                    <a:pt x="5" y="5"/>
                    <a:pt x="7" y="7"/>
                  </a:cubicBezTo>
                  <a:cubicBezTo>
                    <a:pt x="7" y="8"/>
                    <a:pt x="7" y="9"/>
                    <a:pt x="7" y="10"/>
                  </a:cubicBezTo>
                  <a:cubicBezTo>
                    <a:pt x="5" y="7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824" name="Freeform 1049"/>
            <p:cNvSpPr>
              <a:spLocks/>
            </p:cNvSpPr>
            <p:nvPr userDrawn="1"/>
          </p:nvSpPr>
          <p:spPr bwMode="auto">
            <a:xfrm>
              <a:off x="252" y="251"/>
              <a:ext cx="45" cy="64"/>
            </a:xfrm>
            <a:custGeom>
              <a:avLst/>
              <a:gdLst>
                <a:gd name="T0" fmla="*/ 13 w 100"/>
                <a:gd name="T1" fmla="*/ 95 h 142"/>
                <a:gd name="T2" fmla="*/ 13 w 100"/>
                <a:gd name="T3" fmla="*/ 95 h 142"/>
                <a:gd name="T4" fmla="*/ 0 w 100"/>
                <a:gd name="T5" fmla="*/ 82 h 142"/>
                <a:gd name="T6" fmla="*/ 16 w 100"/>
                <a:gd name="T7" fmla="*/ 74 h 142"/>
                <a:gd name="T8" fmla="*/ 30 w 100"/>
                <a:gd name="T9" fmla="*/ 78 h 142"/>
                <a:gd name="T10" fmla="*/ 31 w 100"/>
                <a:gd name="T11" fmla="*/ 76 h 142"/>
                <a:gd name="T12" fmla="*/ 2 w 100"/>
                <a:gd name="T13" fmla="*/ 51 h 142"/>
                <a:gd name="T14" fmla="*/ 37 w 100"/>
                <a:gd name="T15" fmla="*/ 61 h 142"/>
                <a:gd name="T16" fmla="*/ 38 w 100"/>
                <a:gd name="T17" fmla="*/ 60 h 142"/>
                <a:gd name="T18" fmla="*/ 14 w 100"/>
                <a:gd name="T19" fmla="*/ 36 h 142"/>
                <a:gd name="T20" fmla="*/ 8 w 100"/>
                <a:gd name="T21" fmla="*/ 0 h 142"/>
                <a:gd name="T22" fmla="*/ 55 w 100"/>
                <a:gd name="T23" fmla="*/ 52 h 142"/>
                <a:gd name="T24" fmla="*/ 42 w 100"/>
                <a:gd name="T25" fmla="*/ 83 h 142"/>
                <a:gd name="T26" fmla="*/ 62 w 100"/>
                <a:gd name="T27" fmla="*/ 110 h 142"/>
                <a:gd name="T28" fmla="*/ 93 w 100"/>
                <a:gd name="T29" fmla="*/ 98 h 142"/>
                <a:gd name="T30" fmla="*/ 100 w 100"/>
                <a:gd name="T31" fmla="*/ 98 h 142"/>
                <a:gd name="T32" fmla="*/ 100 w 100"/>
                <a:gd name="T33" fmla="*/ 110 h 142"/>
                <a:gd name="T34" fmla="*/ 98 w 100"/>
                <a:gd name="T35" fmla="*/ 112 h 142"/>
                <a:gd name="T36" fmla="*/ 100 w 100"/>
                <a:gd name="T37" fmla="*/ 120 h 142"/>
                <a:gd name="T38" fmla="*/ 100 w 100"/>
                <a:gd name="T39" fmla="*/ 129 h 142"/>
                <a:gd name="T40" fmla="*/ 96 w 100"/>
                <a:gd name="T41" fmla="*/ 126 h 142"/>
                <a:gd name="T42" fmla="*/ 100 w 100"/>
                <a:gd name="T43" fmla="*/ 131 h 142"/>
                <a:gd name="T44" fmla="*/ 100 w 100"/>
                <a:gd name="T45" fmla="*/ 133 h 142"/>
                <a:gd name="T46" fmla="*/ 96 w 100"/>
                <a:gd name="T47" fmla="*/ 131 h 142"/>
                <a:gd name="T48" fmla="*/ 91 w 100"/>
                <a:gd name="T49" fmla="*/ 115 h 142"/>
                <a:gd name="T50" fmla="*/ 89 w 100"/>
                <a:gd name="T51" fmla="*/ 116 h 142"/>
                <a:gd name="T52" fmla="*/ 94 w 100"/>
                <a:gd name="T53" fmla="*/ 130 h 142"/>
                <a:gd name="T54" fmla="*/ 87 w 100"/>
                <a:gd name="T55" fmla="*/ 142 h 142"/>
                <a:gd name="T56" fmla="*/ 74 w 100"/>
                <a:gd name="T57" fmla="*/ 134 h 142"/>
                <a:gd name="T58" fmla="*/ 72 w 100"/>
                <a:gd name="T59" fmla="*/ 120 h 142"/>
                <a:gd name="T60" fmla="*/ 70 w 100"/>
                <a:gd name="T61" fmla="*/ 120 h 142"/>
                <a:gd name="T62" fmla="*/ 71 w 100"/>
                <a:gd name="T63" fmla="*/ 133 h 142"/>
                <a:gd name="T64" fmla="*/ 61 w 100"/>
                <a:gd name="T65" fmla="*/ 142 h 142"/>
                <a:gd name="T66" fmla="*/ 52 w 100"/>
                <a:gd name="T67" fmla="*/ 132 h 142"/>
                <a:gd name="T68" fmla="*/ 55 w 100"/>
                <a:gd name="T69" fmla="*/ 119 h 142"/>
                <a:gd name="T70" fmla="*/ 54 w 100"/>
                <a:gd name="T71" fmla="*/ 118 h 142"/>
                <a:gd name="T72" fmla="*/ 48 w 100"/>
                <a:gd name="T73" fmla="*/ 133 h 142"/>
                <a:gd name="T74" fmla="*/ 34 w 100"/>
                <a:gd name="T75" fmla="*/ 134 h 142"/>
                <a:gd name="T76" fmla="*/ 30 w 100"/>
                <a:gd name="T77" fmla="*/ 121 h 142"/>
                <a:gd name="T78" fmla="*/ 38 w 100"/>
                <a:gd name="T79" fmla="*/ 111 h 142"/>
                <a:gd name="T80" fmla="*/ 36 w 100"/>
                <a:gd name="T81" fmla="*/ 110 h 142"/>
                <a:gd name="T82" fmla="*/ 26 w 100"/>
                <a:gd name="T83" fmla="*/ 120 h 142"/>
                <a:gd name="T84" fmla="*/ 8 w 100"/>
                <a:gd name="T85" fmla="*/ 116 h 142"/>
                <a:gd name="T86" fmla="*/ 14 w 100"/>
                <a:gd name="T87" fmla="*/ 100 h 142"/>
                <a:gd name="T88" fmla="*/ 28 w 100"/>
                <a:gd name="T89" fmla="*/ 97 h 142"/>
                <a:gd name="T90" fmla="*/ 27 w 100"/>
                <a:gd name="T91" fmla="*/ 95 h 142"/>
                <a:gd name="T92" fmla="*/ 13 w 100"/>
                <a:gd name="T93" fmla="*/ 95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00" h="142">
                  <a:moveTo>
                    <a:pt x="13" y="95"/>
                  </a:moveTo>
                  <a:lnTo>
                    <a:pt x="13" y="95"/>
                  </a:lnTo>
                  <a:cubicBezTo>
                    <a:pt x="5" y="94"/>
                    <a:pt x="2" y="86"/>
                    <a:pt x="0" y="82"/>
                  </a:cubicBezTo>
                  <a:cubicBezTo>
                    <a:pt x="3" y="80"/>
                    <a:pt x="8" y="72"/>
                    <a:pt x="16" y="74"/>
                  </a:cubicBezTo>
                  <a:cubicBezTo>
                    <a:pt x="21" y="75"/>
                    <a:pt x="26" y="76"/>
                    <a:pt x="30" y="78"/>
                  </a:cubicBezTo>
                  <a:cubicBezTo>
                    <a:pt x="31" y="77"/>
                    <a:pt x="31" y="77"/>
                    <a:pt x="31" y="76"/>
                  </a:cubicBezTo>
                  <a:cubicBezTo>
                    <a:pt x="14" y="72"/>
                    <a:pt x="2" y="65"/>
                    <a:pt x="2" y="51"/>
                  </a:cubicBezTo>
                  <a:cubicBezTo>
                    <a:pt x="15" y="42"/>
                    <a:pt x="28" y="50"/>
                    <a:pt x="37" y="61"/>
                  </a:cubicBezTo>
                  <a:lnTo>
                    <a:pt x="38" y="60"/>
                  </a:lnTo>
                  <a:cubicBezTo>
                    <a:pt x="31" y="49"/>
                    <a:pt x="22" y="44"/>
                    <a:pt x="14" y="36"/>
                  </a:cubicBezTo>
                  <a:cubicBezTo>
                    <a:pt x="7" y="28"/>
                    <a:pt x="4" y="12"/>
                    <a:pt x="8" y="0"/>
                  </a:cubicBezTo>
                  <a:cubicBezTo>
                    <a:pt x="23" y="19"/>
                    <a:pt x="49" y="37"/>
                    <a:pt x="55" y="52"/>
                  </a:cubicBezTo>
                  <a:cubicBezTo>
                    <a:pt x="62" y="68"/>
                    <a:pt x="45" y="72"/>
                    <a:pt x="42" y="83"/>
                  </a:cubicBezTo>
                  <a:cubicBezTo>
                    <a:pt x="39" y="96"/>
                    <a:pt x="47" y="105"/>
                    <a:pt x="62" y="110"/>
                  </a:cubicBezTo>
                  <a:cubicBezTo>
                    <a:pt x="74" y="114"/>
                    <a:pt x="88" y="110"/>
                    <a:pt x="93" y="98"/>
                  </a:cubicBezTo>
                  <a:cubicBezTo>
                    <a:pt x="96" y="98"/>
                    <a:pt x="97" y="99"/>
                    <a:pt x="100" y="98"/>
                  </a:cubicBezTo>
                  <a:lnTo>
                    <a:pt x="100" y="110"/>
                  </a:lnTo>
                  <a:cubicBezTo>
                    <a:pt x="98" y="111"/>
                    <a:pt x="100" y="110"/>
                    <a:pt x="98" y="112"/>
                  </a:cubicBezTo>
                  <a:cubicBezTo>
                    <a:pt x="99" y="115"/>
                    <a:pt x="100" y="118"/>
                    <a:pt x="100" y="120"/>
                  </a:cubicBezTo>
                  <a:lnTo>
                    <a:pt x="100" y="129"/>
                  </a:lnTo>
                  <a:cubicBezTo>
                    <a:pt x="99" y="129"/>
                    <a:pt x="98" y="129"/>
                    <a:pt x="96" y="126"/>
                  </a:cubicBezTo>
                  <a:cubicBezTo>
                    <a:pt x="97" y="129"/>
                    <a:pt x="98" y="130"/>
                    <a:pt x="100" y="131"/>
                  </a:cubicBezTo>
                  <a:lnTo>
                    <a:pt x="100" y="133"/>
                  </a:lnTo>
                  <a:cubicBezTo>
                    <a:pt x="99" y="133"/>
                    <a:pt x="97" y="132"/>
                    <a:pt x="96" y="131"/>
                  </a:cubicBezTo>
                  <a:cubicBezTo>
                    <a:pt x="94" y="127"/>
                    <a:pt x="93" y="119"/>
                    <a:pt x="91" y="115"/>
                  </a:cubicBezTo>
                  <a:cubicBezTo>
                    <a:pt x="91" y="114"/>
                    <a:pt x="89" y="114"/>
                    <a:pt x="89" y="116"/>
                  </a:cubicBezTo>
                  <a:cubicBezTo>
                    <a:pt x="90" y="118"/>
                    <a:pt x="93" y="128"/>
                    <a:pt x="94" y="130"/>
                  </a:cubicBezTo>
                  <a:cubicBezTo>
                    <a:pt x="95" y="137"/>
                    <a:pt x="90" y="138"/>
                    <a:pt x="87" y="142"/>
                  </a:cubicBezTo>
                  <a:cubicBezTo>
                    <a:pt x="81" y="139"/>
                    <a:pt x="75" y="141"/>
                    <a:pt x="74" y="134"/>
                  </a:cubicBezTo>
                  <a:cubicBezTo>
                    <a:pt x="73" y="129"/>
                    <a:pt x="73" y="125"/>
                    <a:pt x="72" y="120"/>
                  </a:cubicBezTo>
                  <a:cubicBezTo>
                    <a:pt x="72" y="119"/>
                    <a:pt x="70" y="119"/>
                    <a:pt x="70" y="120"/>
                  </a:cubicBezTo>
                  <a:cubicBezTo>
                    <a:pt x="71" y="125"/>
                    <a:pt x="71" y="132"/>
                    <a:pt x="71" y="133"/>
                  </a:cubicBezTo>
                  <a:cubicBezTo>
                    <a:pt x="71" y="139"/>
                    <a:pt x="65" y="139"/>
                    <a:pt x="61" y="142"/>
                  </a:cubicBezTo>
                  <a:cubicBezTo>
                    <a:pt x="57" y="139"/>
                    <a:pt x="51" y="138"/>
                    <a:pt x="52" y="132"/>
                  </a:cubicBezTo>
                  <a:cubicBezTo>
                    <a:pt x="52" y="130"/>
                    <a:pt x="55" y="122"/>
                    <a:pt x="55" y="119"/>
                  </a:cubicBezTo>
                  <a:cubicBezTo>
                    <a:pt x="56" y="118"/>
                    <a:pt x="54" y="118"/>
                    <a:pt x="54" y="118"/>
                  </a:cubicBezTo>
                  <a:cubicBezTo>
                    <a:pt x="53" y="122"/>
                    <a:pt x="50" y="129"/>
                    <a:pt x="48" y="133"/>
                  </a:cubicBezTo>
                  <a:cubicBezTo>
                    <a:pt x="45" y="138"/>
                    <a:pt x="40" y="134"/>
                    <a:pt x="34" y="134"/>
                  </a:cubicBezTo>
                  <a:cubicBezTo>
                    <a:pt x="32" y="130"/>
                    <a:pt x="26" y="126"/>
                    <a:pt x="30" y="121"/>
                  </a:cubicBezTo>
                  <a:cubicBezTo>
                    <a:pt x="31" y="119"/>
                    <a:pt x="38" y="111"/>
                    <a:pt x="38" y="111"/>
                  </a:cubicBezTo>
                  <a:cubicBezTo>
                    <a:pt x="38" y="110"/>
                    <a:pt x="37" y="109"/>
                    <a:pt x="36" y="110"/>
                  </a:cubicBezTo>
                  <a:cubicBezTo>
                    <a:pt x="34" y="111"/>
                    <a:pt x="31" y="115"/>
                    <a:pt x="26" y="120"/>
                  </a:cubicBezTo>
                  <a:cubicBezTo>
                    <a:pt x="21" y="124"/>
                    <a:pt x="11" y="116"/>
                    <a:pt x="8" y="116"/>
                  </a:cubicBezTo>
                  <a:cubicBezTo>
                    <a:pt x="9" y="111"/>
                    <a:pt x="8" y="103"/>
                    <a:pt x="14" y="100"/>
                  </a:cubicBezTo>
                  <a:cubicBezTo>
                    <a:pt x="19" y="98"/>
                    <a:pt x="26" y="97"/>
                    <a:pt x="28" y="97"/>
                  </a:cubicBezTo>
                  <a:cubicBezTo>
                    <a:pt x="28" y="96"/>
                    <a:pt x="27" y="95"/>
                    <a:pt x="27" y="95"/>
                  </a:cubicBezTo>
                  <a:cubicBezTo>
                    <a:pt x="23" y="96"/>
                    <a:pt x="17" y="96"/>
                    <a:pt x="13" y="9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825" name="Freeform 1050"/>
            <p:cNvSpPr>
              <a:spLocks/>
            </p:cNvSpPr>
            <p:nvPr userDrawn="1"/>
          </p:nvSpPr>
          <p:spPr bwMode="auto">
            <a:xfrm>
              <a:off x="224" y="248"/>
              <a:ext cx="10" cy="7"/>
            </a:xfrm>
            <a:custGeom>
              <a:avLst/>
              <a:gdLst>
                <a:gd name="T0" fmla="*/ 0 w 22"/>
                <a:gd name="T1" fmla="*/ 0 h 16"/>
                <a:gd name="T2" fmla="*/ 0 w 22"/>
                <a:gd name="T3" fmla="*/ 0 h 16"/>
                <a:gd name="T4" fmla="*/ 22 w 22"/>
                <a:gd name="T5" fmla="*/ 14 h 16"/>
                <a:gd name="T6" fmla="*/ 20 w 22"/>
                <a:gd name="T7" fmla="*/ 14 h 16"/>
                <a:gd name="T8" fmla="*/ 20 w 22"/>
                <a:gd name="T9" fmla="*/ 16 h 16"/>
                <a:gd name="T10" fmla="*/ 0 w 22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16">
                  <a:moveTo>
                    <a:pt x="0" y="0"/>
                  </a:moveTo>
                  <a:lnTo>
                    <a:pt x="0" y="0"/>
                  </a:lnTo>
                  <a:cubicBezTo>
                    <a:pt x="6" y="3"/>
                    <a:pt x="19" y="11"/>
                    <a:pt x="22" y="14"/>
                  </a:cubicBezTo>
                  <a:cubicBezTo>
                    <a:pt x="21" y="14"/>
                    <a:pt x="21" y="14"/>
                    <a:pt x="20" y="14"/>
                  </a:cubicBezTo>
                  <a:cubicBezTo>
                    <a:pt x="20" y="15"/>
                    <a:pt x="20" y="16"/>
                    <a:pt x="20" y="16"/>
                  </a:cubicBezTo>
                  <a:cubicBezTo>
                    <a:pt x="16" y="12"/>
                    <a:pt x="5" y="4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826" name="Freeform 1051"/>
            <p:cNvSpPr>
              <a:spLocks/>
            </p:cNvSpPr>
            <p:nvPr userDrawn="1"/>
          </p:nvSpPr>
          <p:spPr bwMode="auto">
            <a:xfrm>
              <a:off x="315" y="243"/>
              <a:ext cx="8" cy="31"/>
            </a:xfrm>
            <a:custGeom>
              <a:avLst/>
              <a:gdLst>
                <a:gd name="T0" fmla="*/ 2 w 17"/>
                <a:gd name="T1" fmla="*/ 0 h 68"/>
                <a:gd name="T2" fmla="*/ 2 w 17"/>
                <a:gd name="T3" fmla="*/ 0 h 68"/>
                <a:gd name="T4" fmla="*/ 9 w 17"/>
                <a:gd name="T5" fmla="*/ 14 h 68"/>
                <a:gd name="T6" fmla="*/ 16 w 17"/>
                <a:gd name="T7" fmla="*/ 68 h 68"/>
                <a:gd name="T8" fmla="*/ 0 w 17"/>
                <a:gd name="T9" fmla="*/ 16 h 68"/>
                <a:gd name="T10" fmla="*/ 14 w 17"/>
                <a:gd name="T11" fmla="*/ 42 h 68"/>
                <a:gd name="T12" fmla="*/ 2 w 17"/>
                <a:gd name="T13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68">
                  <a:moveTo>
                    <a:pt x="2" y="0"/>
                  </a:moveTo>
                  <a:lnTo>
                    <a:pt x="2" y="0"/>
                  </a:lnTo>
                  <a:cubicBezTo>
                    <a:pt x="2" y="0"/>
                    <a:pt x="8" y="12"/>
                    <a:pt x="9" y="14"/>
                  </a:cubicBezTo>
                  <a:cubicBezTo>
                    <a:pt x="16" y="25"/>
                    <a:pt x="17" y="44"/>
                    <a:pt x="16" y="68"/>
                  </a:cubicBezTo>
                  <a:cubicBezTo>
                    <a:pt x="12" y="44"/>
                    <a:pt x="1" y="26"/>
                    <a:pt x="0" y="16"/>
                  </a:cubicBezTo>
                  <a:cubicBezTo>
                    <a:pt x="5" y="22"/>
                    <a:pt x="10" y="31"/>
                    <a:pt x="14" y="42"/>
                  </a:cubicBezTo>
                  <a:cubicBezTo>
                    <a:pt x="13" y="36"/>
                    <a:pt x="5" y="7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827" name="Freeform 1052"/>
            <p:cNvSpPr>
              <a:spLocks/>
            </p:cNvSpPr>
            <p:nvPr userDrawn="1"/>
          </p:nvSpPr>
          <p:spPr bwMode="auto">
            <a:xfrm>
              <a:off x="199" y="245"/>
              <a:ext cx="40" cy="25"/>
            </a:xfrm>
            <a:custGeom>
              <a:avLst/>
              <a:gdLst>
                <a:gd name="T0" fmla="*/ 1 w 88"/>
                <a:gd name="T1" fmla="*/ 1 h 55"/>
                <a:gd name="T2" fmla="*/ 1 w 88"/>
                <a:gd name="T3" fmla="*/ 1 h 55"/>
                <a:gd name="T4" fmla="*/ 45 w 88"/>
                <a:gd name="T5" fmla="*/ 15 h 55"/>
                <a:gd name="T6" fmla="*/ 79 w 88"/>
                <a:gd name="T7" fmla="*/ 37 h 55"/>
                <a:gd name="T8" fmla="*/ 88 w 88"/>
                <a:gd name="T9" fmla="*/ 49 h 55"/>
                <a:gd name="T10" fmla="*/ 81 w 88"/>
                <a:gd name="T11" fmla="*/ 49 h 55"/>
                <a:gd name="T12" fmla="*/ 31 w 88"/>
                <a:gd name="T13" fmla="*/ 23 h 55"/>
                <a:gd name="T14" fmla="*/ 73 w 88"/>
                <a:gd name="T15" fmla="*/ 51 h 55"/>
                <a:gd name="T16" fmla="*/ 67 w 88"/>
                <a:gd name="T17" fmla="*/ 55 h 55"/>
                <a:gd name="T18" fmla="*/ 27 w 88"/>
                <a:gd name="T19" fmla="*/ 37 h 55"/>
                <a:gd name="T20" fmla="*/ 1 w 88"/>
                <a:gd name="T21" fmla="*/ 1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8" h="55">
                  <a:moveTo>
                    <a:pt x="1" y="1"/>
                  </a:moveTo>
                  <a:lnTo>
                    <a:pt x="1" y="1"/>
                  </a:lnTo>
                  <a:cubicBezTo>
                    <a:pt x="16" y="0"/>
                    <a:pt x="33" y="8"/>
                    <a:pt x="45" y="15"/>
                  </a:cubicBezTo>
                  <a:cubicBezTo>
                    <a:pt x="53" y="20"/>
                    <a:pt x="68" y="29"/>
                    <a:pt x="79" y="37"/>
                  </a:cubicBezTo>
                  <a:cubicBezTo>
                    <a:pt x="81" y="42"/>
                    <a:pt x="82" y="41"/>
                    <a:pt x="88" y="49"/>
                  </a:cubicBezTo>
                  <a:cubicBezTo>
                    <a:pt x="83" y="48"/>
                    <a:pt x="83" y="49"/>
                    <a:pt x="81" y="49"/>
                  </a:cubicBezTo>
                  <a:cubicBezTo>
                    <a:pt x="75" y="45"/>
                    <a:pt x="47" y="29"/>
                    <a:pt x="31" y="23"/>
                  </a:cubicBezTo>
                  <a:cubicBezTo>
                    <a:pt x="44" y="34"/>
                    <a:pt x="68" y="48"/>
                    <a:pt x="73" y="51"/>
                  </a:cubicBezTo>
                  <a:cubicBezTo>
                    <a:pt x="70" y="52"/>
                    <a:pt x="68" y="54"/>
                    <a:pt x="67" y="55"/>
                  </a:cubicBezTo>
                  <a:cubicBezTo>
                    <a:pt x="58" y="52"/>
                    <a:pt x="35" y="43"/>
                    <a:pt x="27" y="37"/>
                  </a:cubicBezTo>
                  <a:cubicBezTo>
                    <a:pt x="15" y="29"/>
                    <a:pt x="0" y="18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828" name="Freeform 1053"/>
            <p:cNvSpPr>
              <a:spLocks/>
            </p:cNvSpPr>
            <p:nvPr userDrawn="1"/>
          </p:nvSpPr>
          <p:spPr bwMode="auto">
            <a:xfrm>
              <a:off x="317" y="243"/>
              <a:ext cx="14" cy="32"/>
            </a:xfrm>
            <a:custGeom>
              <a:avLst/>
              <a:gdLst>
                <a:gd name="T0" fmla="*/ 0 w 31"/>
                <a:gd name="T1" fmla="*/ 0 h 72"/>
                <a:gd name="T2" fmla="*/ 0 w 31"/>
                <a:gd name="T3" fmla="*/ 0 h 72"/>
                <a:gd name="T4" fmla="*/ 27 w 31"/>
                <a:gd name="T5" fmla="*/ 38 h 72"/>
                <a:gd name="T6" fmla="*/ 30 w 31"/>
                <a:gd name="T7" fmla="*/ 72 h 72"/>
                <a:gd name="T8" fmla="*/ 0 w 31"/>
                <a:gd name="T9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72">
                  <a:moveTo>
                    <a:pt x="0" y="0"/>
                  </a:moveTo>
                  <a:lnTo>
                    <a:pt x="0" y="0"/>
                  </a:lnTo>
                  <a:cubicBezTo>
                    <a:pt x="10" y="12"/>
                    <a:pt x="23" y="29"/>
                    <a:pt x="27" y="38"/>
                  </a:cubicBezTo>
                  <a:cubicBezTo>
                    <a:pt x="31" y="52"/>
                    <a:pt x="30" y="64"/>
                    <a:pt x="30" y="72"/>
                  </a:cubicBezTo>
                  <a:cubicBezTo>
                    <a:pt x="25" y="46"/>
                    <a:pt x="15" y="23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829" name="Freeform 1054"/>
            <p:cNvSpPr>
              <a:spLocks/>
            </p:cNvSpPr>
            <p:nvPr userDrawn="1"/>
          </p:nvSpPr>
          <p:spPr bwMode="auto">
            <a:xfrm>
              <a:off x="305" y="243"/>
              <a:ext cx="11" cy="33"/>
            </a:xfrm>
            <a:custGeom>
              <a:avLst/>
              <a:gdLst>
                <a:gd name="T0" fmla="*/ 10 w 25"/>
                <a:gd name="T1" fmla="*/ 0 h 74"/>
                <a:gd name="T2" fmla="*/ 10 w 25"/>
                <a:gd name="T3" fmla="*/ 0 h 74"/>
                <a:gd name="T4" fmla="*/ 23 w 25"/>
                <a:gd name="T5" fmla="*/ 16 h 74"/>
                <a:gd name="T6" fmla="*/ 21 w 25"/>
                <a:gd name="T7" fmla="*/ 69 h 74"/>
                <a:gd name="T8" fmla="*/ 13 w 25"/>
                <a:gd name="T9" fmla="*/ 29 h 74"/>
                <a:gd name="T10" fmla="*/ 6 w 25"/>
                <a:gd name="T11" fmla="*/ 74 h 74"/>
                <a:gd name="T12" fmla="*/ 6 w 25"/>
                <a:gd name="T13" fmla="*/ 20 h 74"/>
                <a:gd name="T14" fmla="*/ 0 w 25"/>
                <a:gd name="T15" fmla="*/ 8 h 74"/>
                <a:gd name="T16" fmla="*/ 20 w 25"/>
                <a:gd name="T17" fmla="*/ 30 h 74"/>
                <a:gd name="T18" fmla="*/ 10 w 25"/>
                <a:gd name="T19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" h="74">
                  <a:moveTo>
                    <a:pt x="10" y="0"/>
                  </a:moveTo>
                  <a:lnTo>
                    <a:pt x="10" y="0"/>
                  </a:lnTo>
                  <a:cubicBezTo>
                    <a:pt x="14" y="4"/>
                    <a:pt x="21" y="11"/>
                    <a:pt x="23" y="16"/>
                  </a:cubicBezTo>
                  <a:cubicBezTo>
                    <a:pt x="25" y="30"/>
                    <a:pt x="24" y="56"/>
                    <a:pt x="21" y="69"/>
                  </a:cubicBezTo>
                  <a:cubicBezTo>
                    <a:pt x="21" y="56"/>
                    <a:pt x="19" y="37"/>
                    <a:pt x="13" y="29"/>
                  </a:cubicBezTo>
                  <a:cubicBezTo>
                    <a:pt x="17" y="43"/>
                    <a:pt x="14" y="58"/>
                    <a:pt x="6" y="74"/>
                  </a:cubicBezTo>
                  <a:cubicBezTo>
                    <a:pt x="10" y="60"/>
                    <a:pt x="11" y="34"/>
                    <a:pt x="6" y="20"/>
                  </a:cubicBezTo>
                  <a:cubicBezTo>
                    <a:pt x="5" y="16"/>
                    <a:pt x="2" y="11"/>
                    <a:pt x="0" y="8"/>
                  </a:cubicBezTo>
                  <a:cubicBezTo>
                    <a:pt x="6" y="11"/>
                    <a:pt x="17" y="23"/>
                    <a:pt x="20" y="30"/>
                  </a:cubicBezTo>
                  <a:cubicBezTo>
                    <a:pt x="17" y="18"/>
                    <a:pt x="14" y="10"/>
                    <a:pt x="1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830" name="Freeform 1055"/>
            <p:cNvSpPr>
              <a:spLocks/>
            </p:cNvSpPr>
            <p:nvPr userDrawn="1"/>
          </p:nvSpPr>
          <p:spPr bwMode="auto">
            <a:xfrm>
              <a:off x="276" y="241"/>
              <a:ext cx="14" cy="8"/>
            </a:xfrm>
            <a:custGeom>
              <a:avLst/>
              <a:gdLst>
                <a:gd name="T0" fmla="*/ 5 w 32"/>
                <a:gd name="T1" fmla="*/ 6 h 16"/>
                <a:gd name="T2" fmla="*/ 5 w 32"/>
                <a:gd name="T3" fmla="*/ 6 h 16"/>
                <a:gd name="T4" fmla="*/ 32 w 32"/>
                <a:gd name="T5" fmla="*/ 2 h 16"/>
                <a:gd name="T6" fmla="*/ 2 w 32"/>
                <a:gd name="T7" fmla="*/ 16 h 16"/>
                <a:gd name="T8" fmla="*/ 5 w 32"/>
                <a:gd name="T9" fmla="*/ 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16">
                  <a:moveTo>
                    <a:pt x="5" y="6"/>
                  </a:moveTo>
                  <a:lnTo>
                    <a:pt x="5" y="6"/>
                  </a:lnTo>
                  <a:cubicBezTo>
                    <a:pt x="12" y="1"/>
                    <a:pt x="20" y="0"/>
                    <a:pt x="32" y="2"/>
                  </a:cubicBezTo>
                  <a:cubicBezTo>
                    <a:pt x="23" y="2"/>
                    <a:pt x="6" y="0"/>
                    <a:pt x="2" y="16"/>
                  </a:cubicBezTo>
                  <a:cubicBezTo>
                    <a:pt x="0" y="13"/>
                    <a:pt x="1" y="8"/>
                    <a:pt x="5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831" name="Freeform 1056"/>
            <p:cNvSpPr>
              <a:spLocks/>
            </p:cNvSpPr>
            <p:nvPr userDrawn="1"/>
          </p:nvSpPr>
          <p:spPr bwMode="auto">
            <a:xfrm>
              <a:off x="259" y="238"/>
              <a:ext cx="26" cy="9"/>
            </a:xfrm>
            <a:custGeom>
              <a:avLst/>
              <a:gdLst>
                <a:gd name="T0" fmla="*/ 44 w 59"/>
                <a:gd name="T1" fmla="*/ 2 h 20"/>
                <a:gd name="T2" fmla="*/ 44 w 59"/>
                <a:gd name="T3" fmla="*/ 2 h 20"/>
                <a:gd name="T4" fmla="*/ 59 w 59"/>
                <a:gd name="T5" fmla="*/ 3 h 20"/>
                <a:gd name="T6" fmla="*/ 22 w 59"/>
                <a:gd name="T7" fmla="*/ 18 h 20"/>
                <a:gd name="T8" fmla="*/ 0 w 59"/>
                <a:gd name="T9" fmla="*/ 9 h 20"/>
                <a:gd name="T10" fmla="*/ 19 w 59"/>
                <a:gd name="T11" fmla="*/ 10 h 20"/>
                <a:gd name="T12" fmla="*/ 44 w 59"/>
                <a:gd name="T13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20">
                  <a:moveTo>
                    <a:pt x="44" y="2"/>
                  </a:moveTo>
                  <a:lnTo>
                    <a:pt x="44" y="2"/>
                  </a:lnTo>
                  <a:cubicBezTo>
                    <a:pt x="47" y="1"/>
                    <a:pt x="54" y="0"/>
                    <a:pt x="59" y="3"/>
                  </a:cubicBezTo>
                  <a:cubicBezTo>
                    <a:pt x="33" y="3"/>
                    <a:pt x="32" y="15"/>
                    <a:pt x="22" y="18"/>
                  </a:cubicBezTo>
                  <a:cubicBezTo>
                    <a:pt x="14" y="20"/>
                    <a:pt x="4" y="17"/>
                    <a:pt x="0" y="9"/>
                  </a:cubicBezTo>
                  <a:cubicBezTo>
                    <a:pt x="6" y="12"/>
                    <a:pt x="12" y="12"/>
                    <a:pt x="19" y="10"/>
                  </a:cubicBezTo>
                  <a:cubicBezTo>
                    <a:pt x="27" y="8"/>
                    <a:pt x="34" y="3"/>
                    <a:pt x="44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832" name="Freeform 1057"/>
            <p:cNvSpPr>
              <a:spLocks/>
            </p:cNvSpPr>
            <p:nvPr userDrawn="1"/>
          </p:nvSpPr>
          <p:spPr bwMode="auto">
            <a:xfrm>
              <a:off x="308" y="236"/>
              <a:ext cx="12" cy="19"/>
            </a:xfrm>
            <a:custGeom>
              <a:avLst/>
              <a:gdLst>
                <a:gd name="T0" fmla="*/ 0 w 26"/>
                <a:gd name="T1" fmla="*/ 0 h 42"/>
                <a:gd name="T2" fmla="*/ 0 w 26"/>
                <a:gd name="T3" fmla="*/ 0 h 42"/>
                <a:gd name="T4" fmla="*/ 15 w 26"/>
                <a:gd name="T5" fmla="*/ 20 h 42"/>
                <a:gd name="T6" fmla="*/ 2 w 26"/>
                <a:gd name="T7" fmla="*/ 0 h 42"/>
                <a:gd name="T8" fmla="*/ 14 w 26"/>
                <a:gd name="T9" fmla="*/ 9 h 42"/>
                <a:gd name="T10" fmla="*/ 26 w 26"/>
                <a:gd name="T11" fmla="*/ 42 h 42"/>
                <a:gd name="T12" fmla="*/ 3 w 26"/>
                <a:gd name="T13" fmla="*/ 13 h 42"/>
                <a:gd name="T14" fmla="*/ 0 w 26"/>
                <a:gd name="T15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" h="42">
                  <a:moveTo>
                    <a:pt x="0" y="0"/>
                  </a:moveTo>
                  <a:lnTo>
                    <a:pt x="0" y="0"/>
                  </a:lnTo>
                  <a:cubicBezTo>
                    <a:pt x="3" y="4"/>
                    <a:pt x="11" y="16"/>
                    <a:pt x="15" y="20"/>
                  </a:cubicBezTo>
                  <a:cubicBezTo>
                    <a:pt x="12" y="13"/>
                    <a:pt x="6" y="6"/>
                    <a:pt x="2" y="0"/>
                  </a:cubicBezTo>
                  <a:cubicBezTo>
                    <a:pt x="4" y="3"/>
                    <a:pt x="11" y="7"/>
                    <a:pt x="14" y="9"/>
                  </a:cubicBezTo>
                  <a:cubicBezTo>
                    <a:pt x="18" y="16"/>
                    <a:pt x="24" y="33"/>
                    <a:pt x="26" y="42"/>
                  </a:cubicBezTo>
                  <a:cubicBezTo>
                    <a:pt x="18" y="30"/>
                    <a:pt x="8" y="18"/>
                    <a:pt x="3" y="13"/>
                  </a:cubicBezTo>
                  <a:cubicBezTo>
                    <a:pt x="3" y="9"/>
                    <a:pt x="1" y="4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833" name="Freeform 1058"/>
            <p:cNvSpPr>
              <a:spLocks/>
            </p:cNvSpPr>
            <p:nvPr userDrawn="1"/>
          </p:nvSpPr>
          <p:spPr bwMode="auto">
            <a:xfrm>
              <a:off x="238" y="237"/>
              <a:ext cx="17" cy="28"/>
            </a:xfrm>
            <a:custGeom>
              <a:avLst/>
              <a:gdLst>
                <a:gd name="T0" fmla="*/ 8 w 38"/>
                <a:gd name="T1" fmla="*/ 0 h 62"/>
                <a:gd name="T2" fmla="*/ 8 w 38"/>
                <a:gd name="T3" fmla="*/ 0 h 62"/>
                <a:gd name="T4" fmla="*/ 35 w 38"/>
                <a:gd name="T5" fmla="*/ 34 h 62"/>
                <a:gd name="T6" fmla="*/ 34 w 38"/>
                <a:gd name="T7" fmla="*/ 44 h 62"/>
                <a:gd name="T8" fmla="*/ 19 w 38"/>
                <a:gd name="T9" fmla="*/ 28 h 62"/>
                <a:gd name="T10" fmla="*/ 35 w 38"/>
                <a:gd name="T11" fmla="*/ 51 h 62"/>
                <a:gd name="T12" fmla="*/ 38 w 38"/>
                <a:gd name="T13" fmla="*/ 62 h 62"/>
                <a:gd name="T14" fmla="*/ 15 w 38"/>
                <a:gd name="T15" fmla="*/ 42 h 62"/>
                <a:gd name="T16" fmla="*/ 8 w 38"/>
                <a:gd name="T17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62">
                  <a:moveTo>
                    <a:pt x="8" y="0"/>
                  </a:moveTo>
                  <a:lnTo>
                    <a:pt x="8" y="0"/>
                  </a:lnTo>
                  <a:cubicBezTo>
                    <a:pt x="13" y="14"/>
                    <a:pt x="27" y="28"/>
                    <a:pt x="35" y="34"/>
                  </a:cubicBezTo>
                  <a:cubicBezTo>
                    <a:pt x="34" y="38"/>
                    <a:pt x="34" y="41"/>
                    <a:pt x="34" y="44"/>
                  </a:cubicBezTo>
                  <a:cubicBezTo>
                    <a:pt x="32" y="42"/>
                    <a:pt x="25" y="34"/>
                    <a:pt x="19" y="28"/>
                  </a:cubicBezTo>
                  <a:cubicBezTo>
                    <a:pt x="23" y="38"/>
                    <a:pt x="31" y="47"/>
                    <a:pt x="35" y="51"/>
                  </a:cubicBezTo>
                  <a:cubicBezTo>
                    <a:pt x="35" y="54"/>
                    <a:pt x="36" y="58"/>
                    <a:pt x="38" y="62"/>
                  </a:cubicBezTo>
                  <a:cubicBezTo>
                    <a:pt x="32" y="57"/>
                    <a:pt x="20" y="47"/>
                    <a:pt x="15" y="42"/>
                  </a:cubicBezTo>
                  <a:cubicBezTo>
                    <a:pt x="5" y="31"/>
                    <a:pt x="0" y="14"/>
                    <a:pt x="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834" name="Freeform 1059"/>
            <p:cNvSpPr>
              <a:spLocks/>
            </p:cNvSpPr>
            <p:nvPr userDrawn="1"/>
          </p:nvSpPr>
          <p:spPr bwMode="auto">
            <a:xfrm>
              <a:off x="228" y="231"/>
              <a:ext cx="10" cy="14"/>
            </a:xfrm>
            <a:custGeom>
              <a:avLst/>
              <a:gdLst>
                <a:gd name="T0" fmla="*/ 0 w 23"/>
                <a:gd name="T1" fmla="*/ 0 h 30"/>
                <a:gd name="T2" fmla="*/ 0 w 23"/>
                <a:gd name="T3" fmla="*/ 0 h 30"/>
                <a:gd name="T4" fmla="*/ 23 w 23"/>
                <a:gd name="T5" fmla="*/ 26 h 30"/>
                <a:gd name="T6" fmla="*/ 23 w 23"/>
                <a:gd name="T7" fmla="*/ 30 h 30"/>
                <a:gd name="T8" fmla="*/ 0 w 23"/>
                <a:gd name="T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30">
                  <a:moveTo>
                    <a:pt x="0" y="0"/>
                  </a:moveTo>
                  <a:lnTo>
                    <a:pt x="0" y="0"/>
                  </a:lnTo>
                  <a:cubicBezTo>
                    <a:pt x="7" y="10"/>
                    <a:pt x="21" y="25"/>
                    <a:pt x="23" y="26"/>
                  </a:cubicBezTo>
                  <a:cubicBezTo>
                    <a:pt x="23" y="27"/>
                    <a:pt x="23" y="28"/>
                    <a:pt x="23" y="30"/>
                  </a:cubicBezTo>
                  <a:cubicBezTo>
                    <a:pt x="16" y="23"/>
                    <a:pt x="5" y="9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835" name="Freeform 1060"/>
            <p:cNvSpPr>
              <a:spLocks/>
            </p:cNvSpPr>
            <p:nvPr userDrawn="1"/>
          </p:nvSpPr>
          <p:spPr bwMode="auto">
            <a:xfrm>
              <a:off x="311" y="233"/>
              <a:ext cx="17" cy="24"/>
            </a:xfrm>
            <a:custGeom>
              <a:avLst/>
              <a:gdLst>
                <a:gd name="T0" fmla="*/ 0 w 38"/>
                <a:gd name="T1" fmla="*/ 0 h 52"/>
                <a:gd name="T2" fmla="*/ 0 w 38"/>
                <a:gd name="T3" fmla="*/ 0 h 52"/>
                <a:gd name="T4" fmla="*/ 18 w 38"/>
                <a:gd name="T5" fmla="*/ 19 h 52"/>
                <a:gd name="T6" fmla="*/ 1 w 38"/>
                <a:gd name="T7" fmla="*/ 0 h 52"/>
                <a:gd name="T8" fmla="*/ 16 w 38"/>
                <a:gd name="T9" fmla="*/ 6 h 52"/>
                <a:gd name="T10" fmla="*/ 38 w 38"/>
                <a:gd name="T11" fmla="*/ 52 h 52"/>
                <a:gd name="T12" fmla="*/ 0 w 38"/>
                <a:gd name="T13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52">
                  <a:moveTo>
                    <a:pt x="0" y="0"/>
                  </a:moveTo>
                  <a:lnTo>
                    <a:pt x="0" y="0"/>
                  </a:lnTo>
                  <a:cubicBezTo>
                    <a:pt x="4" y="3"/>
                    <a:pt x="15" y="17"/>
                    <a:pt x="18" y="19"/>
                  </a:cubicBezTo>
                  <a:cubicBezTo>
                    <a:pt x="16" y="13"/>
                    <a:pt x="5" y="4"/>
                    <a:pt x="1" y="0"/>
                  </a:cubicBezTo>
                  <a:cubicBezTo>
                    <a:pt x="5" y="2"/>
                    <a:pt x="11" y="5"/>
                    <a:pt x="16" y="6"/>
                  </a:cubicBezTo>
                  <a:cubicBezTo>
                    <a:pt x="19" y="10"/>
                    <a:pt x="34" y="34"/>
                    <a:pt x="38" y="52"/>
                  </a:cubicBezTo>
                  <a:cubicBezTo>
                    <a:pt x="24" y="29"/>
                    <a:pt x="10" y="2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836" name="Freeform 1061"/>
            <p:cNvSpPr>
              <a:spLocks/>
            </p:cNvSpPr>
            <p:nvPr userDrawn="1"/>
          </p:nvSpPr>
          <p:spPr bwMode="auto">
            <a:xfrm>
              <a:off x="292" y="231"/>
              <a:ext cx="20" cy="21"/>
            </a:xfrm>
            <a:custGeom>
              <a:avLst/>
              <a:gdLst>
                <a:gd name="T0" fmla="*/ 11 w 44"/>
                <a:gd name="T1" fmla="*/ 0 h 47"/>
                <a:gd name="T2" fmla="*/ 11 w 44"/>
                <a:gd name="T3" fmla="*/ 0 h 47"/>
                <a:gd name="T4" fmla="*/ 35 w 44"/>
                <a:gd name="T5" fmla="*/ 22 h 47"/>
                <a:gd name="T6" fmla="*/ 44 w 44"/>
                <a:gd name="T7" fmla="*/ 47 h 47"/>
                <a:gd name="T8" fmla="*/ 26 w 44"/>
                <a:gd name="T9" fmla="*/ 32 h 47"/>
                <a:gd name="T10" fmla="*/ 9 w 44"/>
                <a:gd name="T11" fmla="*/ 18 h 47"/>
                <a:gd name="T12" fmla="*/ 0 w 44"/>
                <a:gd name="T13" fmla="*/ 6 h 47"/>
                <a:gd name="T14" fmla="*/ 32 w 44"/>
                <a:gd name="T15" fmla="*/ 29 h 47"/>
                <a:gd name="T16" fmla="*/ 11 w 44"/>
                <a:gd name="T17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47">
                  <a:moveTo>
                    <a:pt x="11" y="0"/>
                  </a:moveTo>
                  <a:lnTo>
                    <a:pt x="11" y="0"/>
                  </a:lnTo>
                  <a:cubicBezTo>
                    <a:pt x="19" y="4"/>
                    <a:pt x="32" y="15"/>
                    <a:pt x="35" y="22"/>
                  </a:cubicBezTo>
                  <a:cubicBezTo>
                    <a:pt x="38" y="28"/>
                    <a:pt x="44" y="45"/>
                    <a:pt x="44" y="47"/>
                  </a:cubicBezTo>
                  <a:cubicBezTo>
                    <a:pt x="39" y="41"/>
                    <a:pt x="34" y="35"/>
                    <a:pt x="26" y="32"/>
                  </a:cubicBezTo>
                  <a:cubicBezTo>
                    <a:pt x="22" y="27"/>
                    <a:pt x="15" y="21"/>
                    <a:pt x="9" y="18"/>
                  </a:cubicBezTo>
                  <a:cubicBezTo>
                    <a:pt x="7" y="15"/>
                    <a:pt x="2" y="9"/>
                    <a:pt x="0" y="6"/>
                  </a:cubicBezTo>
                  <a:cubicBezTo>
                    <a:pt x="6" y="11"/>
                    <a:pt x="23" y="24"/>
                    <a:pt x="32" y="29"/>
                  </a:cubicBezTo>
                  <a:cubicBezTo>
                    <a:pt x="26" y="18"/>
                    <a:pt x="18" y="7"/>
                    <a:pt x="1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837" name="Freeform 1062"/>
            <p:cNvSpPr>
              <a:spLocks/>
            </p:cNvSpPr>
            <p:nvPr userDrawn="1"/>
          </p:nvSpPr>
          <p:spPr bwMode="auto">
            <a:xfrm>
              <a:off x="301" y="227"/>
              <a:ext cx="13" cy="12"/>
            </a:xfrm>
            <a:custGeom>
              <a:avLst/>
              <a:gdLst>
                <a:gd name="T0" fmla="*/ 0 w 29"/>
                <a:gd name="T1" fmla="*/ 0 h 26"/>
                <a:gd name="T2" fmla="*/ 0 w 29"/>
                <a:gd name="T3" fmla="*/ 0 h 26"/>
                <a:gd name="T4" fmla="*/ 12 w 29"/>
                <a:gd name="T5" fmla="*/ 2 h 26"/>
                <a:gd name="T6" fmla="*/ 29 w 29"/>
                <a:gd name="T7" fmla="*/ 26 h 26"/>
                <a:gd name="T8" fmla="*/ 0 w 29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6">
                  <a:moveTo>
                    <a:pt x="0" y="0"/>
                  </a:moveTo>
                  <a:lnTo>
                    <a:pt x="0" y="0"/>
                  </a:lnTo>
                  <a:cubicBezTo>
                    <a:pt x="4" y="1"/>
                    <a:pt x="9" y="2"/>
                    <a:pt x="12" y="2"/>
                  </a:cubicBezTo>
                  <a:cubicBezTo>
                    <a:pt x="17" y="6"/>
                    <a:pt x="23" y="15"/>
                    <a:pt x="29" y="26"/>
                  </a:cubicBezTo>
                  <a:cubicBezTo>
                    <a:pt x="17" y="19"/>
                    <a:pt x="6" y="6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838" name="Freeform 1063"/>
            <p:cNvSpPr>
              <a:spLocks/>
            </p:cNvSpPr>
            <p:nvPr userDrawn="1"/>
          </p:nvSpPr>
          <p:spPr bwMode="auto">
            <a:xfrm>
              <a:off x="307" y="228"/>
              <a:ext cx="16" cy="8"/>
            </a:xfrm>
            <a:custGeom>
              <a:avLst/>
              <a:gdLst>
                <a:gd name="T0" fmla="*/ 5 w 34"/>
                <a:gd name="T1" fmla="*/ 0 h 18"/>
                <a:gd name="T2" fmla="*/ 5 w 34"/>
                <a:gd name="T3" fmla="*/ 0 h 18"/>
                <a:gd name="T4" fmla="*/ 34 w 34"/>
                <a:gd name="T5" fmla="*/ 15 h 18"/>
                <a:gd name="T6" fmla="*/ 0 w 34"/>
                <a:gd name="T7" fmla="*/ 0 h 18"/>
                <a:gd name="T8" fmla="*/ 5 w 34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8">
                  <a:moveTo>
                    <a:pt x="5" y="0"/>
                  </a:moveTo>
                  <a:lnTo>
                    <a:pt x="5" y="0"/>
                  </a:lnTo>
                  <a:cubicBezTo>
                    <a:pt x="8" y="6"/>
                    <a:pt x="21" y="14"/>
                    <a:pt x="34" y="15"/>
                  </a:cubicBezTo>
                  <a:cubicBezTo>
                    <a:pt x="20" y="18"/>
                    <a:pt x="4" y="8"/>
                    <a:pt x="0" y="0"/>
                  </a:cubicBezTo>
                  <a:cubicBezTo>
                    <a:pt x="1" y="0"/>
                    <a:pt x="5" y="0"/>
                    <a:pt x="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839" name="Freeform 1064"/>
            <p:cNvSpPr>
              <a:spLocks/>
            </p:cNvSpPr>
            <p:nvPr userDrawn="1"/>
          </p:nvSpPr>
          <p:spPr bwMode="auto">
            <a:xfrm>
              <a:off x="289" y="224"/>
              <a:ext cx="2" cy="1"/>
            </a:xfrm>
            <a:custGeom>
              <a:avLst/>
              <a:gdLst>
                <a:gd name="T0" fmla="*/ 5 w 5"/>
                <a:gd name="T1" fmla="*/ 0 h 3"/>
                <a:gd name="T2" fmla="*/ 5 w 5"/>
                <a:gd name="T3" fmla="*/ 0 h 3"/>
                <a:gd name="T4" fmla="*/ 0 w 5"/>
                <a:gd name="T5" fmla="*/ 3 h 3"/>
                <a:gd name="T6" fmla="*/ 5 w 5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3">
                  <a:moveTo>
                    <a:pt x="5" y="0"/>
                  </a:moveTo>
                  <a:lnTo>
                    <a:pt x="5" y="0"/>
                  </a:lnTo>
                  <a:cubicBezTo>
                    <a:pt x="4" y="1"/>
                    <a:pt x="1" y="3"/>
                    <a:pt x="0" y="3"/>
                  </a:cubicBezTo>
                  <a:cubicBezTo>
                    <a:pt x="2" y="1"/>
                    <a:pt x="4" y="0"/>
                    <a:pt x="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840" name="Freeform 1065"/>
            <p:cNvSpPr>
              <a:spLocks/>
            </p:cNvSpPr>
            <p:nvPr userDrawn="1"/>
          </p:nvSpPr>
          <p:spPr bwMode="auto">
            <a:xfrm>
              <a:off x="286" y="223"/>
              <a:ext cx="4" cy="2"/>
            </a:xfrm>
            <a:custGeom>
              <a:avLst/>
              <a:gdLst>
                <a:gd name="T0" fmla="*/ 0 w 9"/>
                <a:gd name="T1" fmla="*/ 0 h 5"/>
                <a:gd name="T2" fmla="*/ 0 w 9"/>
                <a:gd name="T3" fmla="*/ 0 h 5"/>
                <a:gd name="T4" fmla="*/ 9 w 9"/>
                <a:gd name="T5" fmla="*/ 1 h 5"/>
                <a:gd name="T6" fmla="*/ 1 w 9"/>
                <a:gd name="T7" fmla="*/ 5 h 5"/>
                <a:gd name="T8" fmla="*/ 0 w 9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5">
                  <a:moveTo>
                    <a:pt x="0" y="0"/>
                  </a:moveTo>
                  <a:lnTo>
                    <a:pt x="0" y="0"/>
                  </a:lnTo>
                  <a:cubicBezTo>
                    <a:pt x="3" y="0"/>
                    <a:pt x="8" y="1"/>
                    <a:pt x="9" y="1"/>
                  </a:cubicBezTo>
                  <a:cubicBezTo>
                    <a:pt x="7" y="2"/>
                    <a:pt x="3" y="4"/>
                    <a:pt x="1" y="5"/>
                  </a:cubicBezTo>
                  <a:cubicBezTo>
                    <a:pt x="2" y="3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FEFEFE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841" name="Freeform 1066"/>
            <p:cNvSpPr>
              <a:spLocks/>
            </p:cNvSpPr>
            <p:nvPr userDrawn="1"/>
          </p:nvSpPr>
          <p:spPr bwMode="auto">
            <a:xfrm>
              <a:off x="283" y="223"/>
              <a:ext cx="2" cy="3"/>
            </a:xfrm>
            <a:custGeom>
              <a:avLst/>
              <a:gdLst>
                <a:gd name="T0" fmla="*/ 1 w 4"/>
                <a:gd name="T1" fmla="*/ 0 h 6"/>
                <a:gd name="T2" fmla="*/ 1 w 4"/>
                <a:gd name="T3" fmla="*/ 0 h 6"/>
                <a:gd name="T4" fmla="*/ 3 w 4"/>
                <a:gd name="T5" fmla="*/ 3 h 6"/>
                <a:gd name="T6" fmla="*/ 4 w 4"/>
                <a:gd name="T7" fmla="*/ 6 h 6"/>
                <a:gd name="T8" fmla="*/ 1 w 4"/>
                <a:gd name="T9" fmla="*/ 3 h 6"/>
                <a:gd name="T10" fmla="*/ 1 w 4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6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2" y="1"/>
                    <a:pt x="3" y="3"/>
                  </a:cubicBezTo>
                  <a:cubicBezTo>
                    <a:pt x="3" y="3"/>
                    <a:pt x="4" y="6"/>
                    <a:pt x="4" y="6"/>
                  </a:cubicBezTo>
                  <a:cubicBezTo>
                    <a:pt x="4" y="6"/>
                    <a:pt x="1" y="5"/>
                    <a:pt x="1" y="3"/>
                  </a:cubicBezTo>
                  <a:cubicBezTo>
                    <a:pt x="0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FEFEFE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842" name="Freeform 1067"/>
            <p:cNvSpPr>
              <a:spLocks/>
            </p:cNvSpPr>
            <p:nvPr userDrawn="1"/>
          </p:nvSpPr>
          <p:spPr bwMode="auto">
            <a:xfrm>
              <a:off x="282" y="223"/>
              <a:ext cx="3" cy="5"/>
            </a:xfrm>
            <a:custGeom>
              <a:avLst/>
              <a:gdLst>
                <a:gd name="T0" fmla="*/ 0 w 8"/>
                <a:gd name="T1" fmla="*/ 0 h 10"/>
                <a:gd name="T2" fmla="*/ 0 w 8"/>
                <a:gd name="T3" fmla="*/ 0 h 10"/>
                <a:gd name="T4" fmla="*/ 2 w 8"/>
                <a:gd name="T5" fmla="*/ 0 h 10"/>
                <a:gd name="T6" fmla="*/ 8 w 8"/>
                <a:gd name="T7" fmla="*/ 7 h 10"/>
                <a:gd name="T8" fmla="*/ 5 w 8"/>
                <a:gd name="T9" fmla="*/ 10 h 10"/>
                <a:gd name="T10" fmla="*/ 0 w 8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0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2" y="0"/>
                    <a:pt x="2" y="0"/>
                  </a:cubicBezTo>
                  <a:cubicBezTo>
                    <a:pt x="2" y="4"/>
                    <a:pt x="3" y="6"/>
                    <a:pt x="8" y="7"/>
                  </a:cubicBezTo>
                  <a:cubicBezTo>
                    <a:pt x="7" y="8"/>
                    <a:pt x="6" y="9"/>
                    <a:pt x="5" y="10"/>
                  </a:cubicBezTo>
                  <a:cubicBezTo>
                    <a:pt x="2" y="8"/>
                    <a:pt x="0" y="2"/>
                    <a:pt x="0" y="0"/>
                  </a:cubicBezTo>
                  <a:close/>
                </a:path>
              </a:pathLst>
            </a:custGeom>
            <a:solidFill>
              <a:srgbClr val="FEFEFE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843" name="Freeform 1068"/>
            <p:cNvSpPr>
              <a:spLocks/>
            </p:cNvSpPr>
            <p:nvPr userDrawn="1"/>
          </p:nvSpPr>
          <p:spPr bwMode="auto">
            <a:xfrm>
              <a:off x="264" y="223"/>
              <a:ext cx="31" cy="22"/>
            </a:xfrm>
            <a:custGeom>
              <a:avLst/>
              <a:gdLst>
                <a:gd name="T0" fmla="*/ 2 w 71"/>
                <a:gd name="T1" fmla="*/ 12 h 47"/>
                <a:gd name="T2" fmla="*/ 2 w 71"/>
                <a:gd name="T3" fmla="*/ 12 h 47"/>
                <a:gd name="T4" fmla="*/ 24 w 71"/>
                <a:gd name="T5" fmla="*/ 0 h 47"/>
                <a:gd name="T6" fmla="*/ 71 w 71"/>
                <a:gd name="T7" fmla="*/ 44 h 47"/>
                <a:gd name="T8" fmla="*/ 59 w 71"/>
                <a:gd name="T9" fmla="*/ 39 h 47"/>
                <a:gd name="T10" fmla="*/ 26 w 71"/>
                <a:gd name="T11" fmla="*/ 25 h 47"/>
                <a:gd name="T12" fmla="*/ 5 w 71"/>
                <a:gd name="T13" fmla="*/ 32 h 47"/>
                <a:gd name="T14" fmla="*/ 2 w 71"/>
                <a:gd name="T15" fmla="*/ 1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" h="47">
                  <a:moveTo>
                    <a:pt x="2" y="12"/>
                  </a:moveTo>
                  <a:lnTo>
                    <a:pt x="2" y="12"/>
                  </a:lnTo>
                  <a:cubicBezTo>
                    <a:pt x="4" y="6"/>
                    <a:pt x="13" y="0"/>
                    <a:pt x="24" y="0"/>
                  </a:cubicBezTo>
                  <a:cubicBezTo>
                    <a:pt x="37" y="19"/>
                    <a:pt x="51" y="32"/>
                    <a:pt x="71" y="44"/>
                  </a:cubicBezTo>
                  <a:cubicBezTo>
                    <a:pt x="69" y="47"/>
                    <a:pt x="63" y="41"/>
                    <a:pt x="59" y="39"/>
                  </a:cubicBezTo>
                  <a:cubicBezTo>
                    <a:pt x="50" y="33"/>
                    <a:pt x="38" y="25"/>
                    <a:pt x="26" y="25"/>
                  </a:cubicBezTo>
                  <a:cubicBezTo>
                    <a:pt x="17" y="24"/>
                    <a:pt x="10" y="27"/>
                    <a:pt x="5" y="32"/>
                  </a:cubicBezTo>
                  <a:cubicBezTo>
                    <a:pt x="1" y="28"/>
                    <a:pt x="0" y="18"/>
                    <a:pt x="2" y="1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844" name="Freeform 1069"/>
            <p:cNvSpPr>
              <a:spLocks/>
            </p:cNvSpPr>
            <p:nvPr userDrawn="1"/>
          </p:nvSpPr>
          <p:spPr bwMode="auto">
            <a:xfrm>
              <a:off x="202" y="222"/>
              <a:ext cx="41" cy="38"/>
            </a:xfrm>
            <a:custGeom>
              <a:avLst/>
              <a:gdLst>
                <a:gd name="T0" fmla="*/ 7 w 93"/>
                <a:gd name="T1" fmla="*/ 0 h 83"/>
                <a:gd name="T2" fmla="*/ 7 w 93"/>
                <a:gd name="T3" fmla="*/ 0 h 83"/>
                <a:gd name="T4" fmla="*/ 93 w 93"/>
                <a:gd name="T5" fmla="*/ 75 h 83"/>
                <a:gd name="T6" fmla="*/ 75 w 93"/>
                <a:gd name="T7" fmla="*/ 71 h 83"/>
                <a:gd name="T8" fmla="*/ 32 w 93"/>
                <a:gd name="T9" fmla="*/ 41 h 83"/>
                <a:gd name="T10" fmla="*/ 71 w 93"/>
                <a:gd name="T11" fmla="*/ 76 h 83"/>
                <a:gd name="T12" fmla="*/ 73 w 93"/>
                <a:gd name="T13" fmla="*/ 83 h 83"/>
                <a:gd name="T14" fmla="*/ 19 w 93"/>
                <a:gd name="T15" fmla="*/ 46 h 83"/>
                <a:gd name="T16" fmla="*/ 7 w 93"/>
                <a:gd name="T17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3" h="83">
                  <a:moveTo>
                    <a:pt x="7" y="0"/>
                  </a:moveTo>
                  <a:lnTo>
                    <a:pt x="7" y="0"/>
                  </a:lnTo>
                  <a:cubicBezTo>
                    <a:pt x="16" y="6"/>
                    <a:pt x="56" y="50"/>
                    <a:pt x="93" y="75"/>
                  </a:cubicBezTo>
                  <a:cubicBezTo>
                    <a:pt x="88" y="73"/>
                    <a:pt x="80" y="71"/>
                    <a:pt x="75" y="71"/>
                  </a:cubicBezTo>
                  <a:cubicBezTo>
                    <a:pt x="72" y="69"/>
                    <a:pt x="45" y="49"/>
                    <a:pt x="32" y="41"/>
                  </a:cubicBezTo>
                  <a:cubicBezTo>
                    <a:pt x="43" y="54"/>
                    <a:pt x="65" y="71"/>
                    <a:pt x="71" y="76"/>
                  </a:cubicBezTo>
                  <a:cubicBezTo>
                    <a:pt x="71" y="77"/>
                    <a:pt x="71" y="80"/>
                    <a:pt x="73" y="83"/>
                  </a:cubicBezTo>
                  <a:cubicBezTo>
                    <a:pt x="59" y="74"/>
                    <a:pt x="35" y="62"/>
                    <a:pt x="19" y="46"/>
                  </a:cubicBezTo>
                  <a:cubicBezTo>
                    <a:pt x="7" y="35"/>
                    <a:pt x="0" y="17"/>
                    <a:pt x="7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845" name="Freeform 1070"/>
            <p:cNvSpPr>
              <a:spLocks/>
            </p:cNvSpPr>
            <p:nvPr userDrawn="1"/>
          </p:nvSpPr>
          <p:spPr bwMode="auto">
            <a:xfrm>
              <a:off x="274" y="220"/>
              <a:ext cx="34" cy="40"/>
            </a:xfrm>
            <a:custGeom>
              <a:avLst/>
              <a:gdLst>
                <a:gd name="T0" fmla="*/ 2 w 76"/>
                <a:gd name="T1" fmla="*/ 6 h 89"/>
                <a:gd name="T2" fmla="*/ 2 w 76"/>
                <a:gd name="T3" fmla="*/ 6 h 89"/>
                <a:gd name="T4" fmla="*/ 7 w 76"/>
                <a:gd name="T5" fmla="*/ 3 h 89"/>
                <a:gd name="T6" fmla="*/ 23 w 76"/>
                <a:gd name="T7" fmla="*/ 28 h 89"/>
                <a:gd name="T8" fmla="*/ 45 w 76"/>
                <a:gd name="T9" fmla="*/ 42 h 89"/>
                <a:gd name="T10" fmla="*/ 68 w 76"/>
                <a:gd name="T11" fmla="*/ 62 h 89"/>
                <a:gd name="T12" fmla="*/ 75 w 76"/>
                <a:gd name="T13" fmla="*/ 89 h 89"/>
                <a:gd name="T14" fmla="*/ 46 w 76"/>
                <a:gd name="T15" fmla="*/ 48 h 89"/>
                <a:gd name="T16" fmla="*/ 17 w 76"/>
                <a:gd name="T17" fmla="*/ 25 h 89"/>
                <a:gd name="T18" fmla="*/ 2 w 76"/>
                <a:gd name="T19" fmla="*/ 6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6" h="89">
                  <a:moveTo>
                    <a:pt x="2" y="6"/>
                  </a:moveTo>
                  <a:lnTo>
                    <a:pt x="2" y="6"/>
                  </a:lnTo>
                  <a:cubicBezTo>
                    <a:pt x="0" y="2"/>
                    <a:pt x="6" y="0"/>
                    <a:pt x="7" y="3"/>
                  </a:cubicBezTo>
                  <a:cubicBezTo>
                    <a:pt x="11" y="13"/>
                    <a:pt x="17" y="22"/>
                    <a:pt x="23" y="28"/>
                  </a:cubicBezTo>
                  <a:cubicBezTo>
                    <a:pt x="28" y="33"/>
                    <a:pt x="38" y="39"/>
                    <a:pt x="45" y="42"/>
                  </a:cubicBezTo>
                  <a:cubicBezTo>
                    <a:pt x="52" y="46"/>
                    <a:pt x="64" y="55"/>
                    <a:pt x="68" y="62"/>
                  </a:cubicBezTo>
                  <a:cubicBezTo>
                    <a:pt x="72" y="69"/>
                    <a:pt x="76" y="79"/>
                    <a:pt x="75" y="89"/>
                  </a:cubicBezTo>
                  <a:cubicBezTo>
                    <a:pt x="71" y="75"/>
                    <a:pt x="59" y="56"/>
                    <a:pt x="46" y="48"/>
                  </a:cubicBezTo>
                  <a:cubicBezTo>
                    <a:pt x="35" y="41"/>
                    <a:pt x="24" y="34"/>
                    <a:pt x="17" y="25"/>
                  </a:cubicBezTo>
                  <a:cubicBezTo>
                    <a:pt x="12" y="19"/>
                    <a:pt x="6" y="13"/>
                    <a:pt x="2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846" name="Freeform 1071"/>
            <p:cNvSpPr>
              <a:spLocks/>
            </p:cNvSpPr>
            <p:nvPr userDrawn="1"/>
          </p:nvSpPr>
          <p:spPr bwMode="auto">
            <a:xfrm>
              <a:off x="278" y="218"/>
              <a:ext cx="38" cy="24"/>
            </a:xfrm>
            <a:custGeom>
              <a:avLst/>
              <a:gdLst>
                <a:gd name="T0" fmla="*/ 2 w 85"/>
                <a:gd name="T1" fmla="*/ 1 h 53"/>
                <a:gd name="T2" fmla="*/ 2 w 85"/>
                <a:gd name="T3" fmla="*/ 1 h 53"/>
                <a:gd name="T4" fmla="*/ 78 w 85"/>
                <a:gd name="T5" fmla="*/ 2 h 53"/>
                <a:gd name="T6" fmla="*/ 85 w 85"/>
                <a:gd name="T7" fmla="*/ 0 h 53"/>
                <a:gd name="T8" fmla="*/ 77 w 85"/>
                <a:gd name="T9" fmla="*/ 6 h 53"/>
                <a:gd name="T10" fmla="*/ 30 w 85"/>
                <a:gd name="T11" fmla="*/ 12 h 53"/>
                <a:gd name="T12" fmla="*/ 7 w 85"/>
                <a:gd name="T13" fmla="*/ 10 h 53"/>
                <a:gd name="T14" fmla="*/ 13 w 85"/>
                <a:gd name="T15" fmla="*/ 23 h 53"/>
                <a:gd name="T16" fmla="*/ 30 w 85"/>
                <a:gd name="T17" fmla="*/ 16 h 53"/>
                <a:gd name="T18" fmla="*/ 59 w 85"/>
                <a:gd name="T19" fmla="*/ 14 h 53"/>
                <a:gd name="T20" fmla="*/ 81 w 85"/>
                <a:gd name="T21" fmla="*/ 15 h 53"/>
                <a:gd name="T22" fmla="*/ 46 w 85"/>
                <a:gd name="T23" fmla="*/ 18 h 53"/>
                <a:gd name="T24" fmla="*/ 69 w 85"/>
                <a:gd name="T25" fmla="*/ 50 h 53"/>
                <a:gd name="T26" fmla="*/ 35 w 85"/>
                <a:gd name="T27" fmla="*/ 21 h 53"/>
                <a:gd name="T28" fmla="*/ 60 w 85"/>
                <a:gd name="T29" fmla="*/ 53 h 53"/>
                <a:gd name="T30" fmla="*/ 27 w 85"/>
                <a:gd name="T31" fmla="*/ 27 h 53"/>
                <a:gd name="T32" fmla="*/ 39 w 85"/>
                <a:gd name="T33" fmla="*/ 45 h 53"/>
                <a:gd name="T34" fmla="*/ 19 w 85"/>
                <a:gd name="T35" fmla="*/ 32 h 53"/>
                <a:gd name="T36" fmla="*/ 0 w 85"/>
                <a:gd name="T37" fmla="*/ 4 h 53"/>
                <a:gd name="T38" fmla="*/ 2 w 85"/>
                <a:gd name="T39" fmla="*/ 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5" h="53">
                  <a:moveTo>
                    <a:pt x="2" y="1"/>
                  </a:moveTo>
                  <a:lnTo>
                    <a:pt x="2" y="1"/>
                  </a:lnTo>
                  <a:cubicBezTo>
                    <a:pt x="16" y="1"/>
                    <a:pt x="61" y="2"/>
                    <a:pt x="78" y="2"/>
                  </a:cubicBezTo>
                  <a:cubicBezTo>
                    <a:pt x="80" y="2"/>
                    <a:pt x="83" y="1"/>
                    <a:pt x="85" y="0"/>
                  </a:cubicBezTo>
                  <a:cubicBezTo>
                    <a:pt x="84" y="2"/>
                    <a:pt x="79" y="4"/>
                    <a:pt x="77" y="6"/>
                  </a:cubicBezTo>
                  <a:cubicBezTo>
                    <a:pt x="64" y="12"/>
                    <a:pt x="47" y="14"/>
                    <a:pt x="30" y="12"/>
                  </a:cubicBezTo>
                  <a:cubicBezTo>
                    <a:pt x="26" y="11"/>
                    <a:pt x="15" y="7"/>
                    <a:pt x="7" y="10"/>
                  </a:cubicBezTo>
                  <a:cubicBezTo>
                    <a:pt x="7" y="14"/>
                    <a:pt x="12" y="21"/>
                    <a:pt x="13" y="23"/>
                  </a:cubicBezTo>
                  <a:cubicBezTo>
                    <a:pt x="18" y="19"/>
                    <a:pt x="23" y="18"/>
                    <a:pt x="30" y="16"/>
                  </a:cubicBezTo>
                  <a:cubicBezTo>
                    <a:pt x="39" y="13"/>
                    <a:pt x="49" y="13"/>
                    <a:pt x="59" y="14"/>
                  </a:cubicBezTo>
                  <a:cubicBezTo>
                    <a:pt x="65" y="15"/>
                    <a:pt x="74" y="16"/>
                    <a:pt x="81" y="15"/>
                  </a:cubicBezTo>
                  <a:cubicBezTo>
                    <a:pt x="73" y="21"/>
                    <a:pt x="60" y="22"/>
                    <a:pt x="46" y="18"/>
                  </a:cubicBezTo>
                  <a:cubicBezTo>
                    <a:pt x="56" y="25"/>
                    <a:pt x="67" y="37"/>
                    <a:pt x="69" y="50"/>
                  </a:cubicBezTo>
                  <a:cubicBezTo>
                    <a:pt x="61" y="38"/>
                    <a:pt x="48" y="28"/>
                    <a:pt x="35" y="21"/>
                  </a:cubicBezTo>
                  <a:cubicBezTo>
                    <a:pt x="45" y="30"/>
                    <a:pt x="56" y="45"/>
                    <a:pt x="60" y="53"/>
                  </a:cubicBezTo>
                  <a:cubicBezTo>
                    <a:pt x="49" y="47"/>
                    <a:pt x="35" y="36"/>
                    <a:pt x="27" y="27"/>
                  </a:cubicBezTo>
                  <a:cubicBezTo>
                    <a:pt x="29" y="32"/>
                    <a:pt x="34" y="40"/>
                    <a:pt x="39" y="45"/>
                  </a:cubicBezTo>
                  <a:cubicBezTo>
                    <a:pt x="37" y="44"/>
                    <a:pt x="26" y="39"/>
                    <a:pt x="19" y="32"/>
                  </a:cubicBezTo>
                  <a:cubicBezTo>
                    <a:pt x="12" y="26"/>
                    <a:pt x="4" y="13"/>
                    <a:pt x="0" y="4"/>
                  </a:cubicBezTo>
                  <a:cubicBezTo>
                    <a:pt x="0" y="2"/>
                    <a:pt x="1" y="1"/>
                    <a:pt x="2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847" name="Freeform 1072"/>
            <p:cNvSpPr>
              <a:spLocks/>
            </p:cNvSpPr>
            <p:nvPr userDrawn="1"/>
          </p:nvSpPr>
          <p:spPr bwMode="auto">
            <a:xfrm>
              <a:off x="210" y="199"/>
              <a:ext cx="32" cy="55"/>
            </a:xfrm>
            <a:custGeom>
              <a:avLst/>
              <a:gdLst>
                <a:gd name="T0" fmla="*/ 13 w 70"/>
                <a:gd name="T1" fmla="*/ 0 h 121"/>
                <a:gd name="T2" fmla="*/ 13 w 70"/>
                <a:gd name="T3" fmla="*/ 0 h 121"/>
                <a:gd name="T4" fmla="*/ 66 w 70"/>
                <a:gd name="T5" fmla="*/ 84 h 121"/>
                <a:gd name="T6" fmla="*/ 63 w 70"/>
                <a:gd name="T7" fmla="*/ 95 h 121"/>
                <a:gd name="T8" fmla="*/ 24 w 70"/>
                <a:gd name="T9" fmla="*/ 47 h 121"/>
                <a:gd name="T10" fmla="*/ 63 w 70"/>
                <a:gd name="T11" fmla="*/ 104 h 121"/>
                <a:gd name="T12" fmla="*/ 70 w 70"/>
                <a:gd name="T13" fmla="*/ 121 h 121"/>
                <a:gd name="T14" fmla="*/ 7 w 70"/>
                <a:gd name="T15" fmla="*/ 40 h 121"/>
                <a:gd name="T16" fmla="*/ 13 w 70"/>
                <a:gd name="T17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0" h="121">
                  <a:moveTo>
                    <a:pt x="13" y="0"/>
                  </a:moveTo>
                  <a:lnTo>
                    <a:pt x="13" y="0"/>
                  </a:lnTo>
                  <a:cubicBezTo>
                    <a:pt x="19" y="12"/>
                    <a:pt x="47" y="63"/>
                    <a:pt x="66" y="84"/>
                  </a:cubicBezTo>
                  <a:cubicBezTo>
                    <a:pt x="65" y="87"/>
                    <a:pt x="63" y="91"/>
                    <a:pt x="63" y="95"/>
                  </a:cubicBezTo>
                  <a:cubicBezTo>
                    <a:pt x="52" y="83"/>
                    <a:pt x="38" y="62"/>
                    <a:pt x="24" y="47"/>
                  </a:cubicBezTo>
                  <a:cubicBezTo>
                    <a:pt x="32" y="67"/>
                    <a:pt x="52" y="94"/>
                    <a:pt x="63" y="104"/>
                  </a:cubicBezTo>
                  <a:cubicBezTo>
                    <a:pt x="64" y="108"/>
                    <a:pt x="66" y="116"/>
                    <a:pt x="70" y="121"/>
                  </a:cubicBezTo>
                  <a:cubicBezTo>
                    <a:pt x="44" y="101"/>
                    <a:pt x="14" y="64"/>
                    <a:pt x="7" y="40"/>
                  </a:cubicBezTo>
                  <a:cubicBezTo>
                    <a:pt x="0" y="17"/>
                    <a:pt x="6" y="6"/>
                    <a:pt x="1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848" name="Freeform 1073"/>
            <p:cNvSpPr>
              <a:spLocks/>
            </p:cNvSpPr>
            <p:nvPr userDrawn="1"/>
          </p:nvSpPr>
          <p:spPr bwMode="auto">
            <a:xfrm>
              <a:off x="305" y="278"/>
              <a:ext cx="4" cy="5"/>
            </a:xfrm>
            <a:custGeom>
              <a:avLst/>
              <a:gdLst>
                <a:gd name="T0" fmla="*/ 9 w 9"/>
                <a:gd name="T1" fmla="*/ 0 h 11"/>
                <a:gd name="T2" fmla="*/ 9 w 9"/>
                <a:gd name="T3" fmla="*/ 0 h 11"/>
                <a:gd name="T4" fmla="*/ 0 w 9"/>
                <a:gd name="T5" fmla="*/ 11 h 11"/>
                <a:gd name="T6" fmla="*/ 9 w 9"/>
                <a:gd name="T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1">
                  <a:moveTo>
                    <a:pt x="9" y="0"/>
                  </a:moveTo>
                  <a:lnTo>
                    <a:pt x="9" y="0"/>
                  </a:lnTo>
                  <a:cubicBezTo>
                    <a:pt x="8" y="4"/>
                    <a:pt x="5" y="8"/>
                    <a:pt x="0" y="11"/>
                  </a:cubicBezTo>
                  <a:cubicBezTo>
                    <a:pt x="4" y="7"/>
                    <a:pt x="5" y="5"/>
                    <a:pt x="9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849" name="Freeform 1074"/>
            <p:cNvSpPr>
              <a:spLocks/>
            </p:cNvSpPr>
            <p:nvPr userDrawn="1"/>
          </p:nvSpPr>
          <p:spPr bwMode="auto">
            <a:xfrm>
              <a:off x="288" y="285"/>
              <a:ext cx="6" cy="7"/>
            </a:xfrm>
            <a:custGeom>
              <a:avLst/>
              <a:gdLst>
                <a:gd name="T0" fmla="*/ 3 w 13"/>
                <a:gd name="T1" fmla="*/ 0 h 15"/>
                <a:gd name="T2" fmla="*/ 3 w 13"/>
                <a:gd name="T3" fmla="*/ 0 h 15"/>
                <a:gd name="T4" fmla="*/ 13 w 13"/>
                <a:gd name="T5" fmla="*/ 4 h 15"/>
                <a:gd name="T6" fmla="*/ 4 w 13"/>
                <a:gd name="T7" fmla="*/ 4 h 15"/>
                <a:gd name="T8" fmla="*/ 10 w 13"/>
                <a:gd name="T9" fmla="*/ 15 h 15"/>
                <a:gd name="T10" fmla="*/ 3 w 13"/>
                <a:gd name="T1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5">
                  <a:moveTo>
                    <a:pt x="3" y="0"/>
                  </a:moveTo>
                  <a:lnTo>
                    <a:pt x="3" y="0"/>
                  </a:lnTo>
                  <a:cubicBezTo>
                    <a:pt x="5" y="2"/>
                    <a:pt x="9" y="4"/>
                    <a:pt x="13" y="4"/>
                  </a:cubicBezTo>
                  <a:cubicBezTo>
                    <a:pt x="10" y="5"/>
                    <a:pt x="7" y="5"/>
                    <a:pt x="4" y="4"/>
                  </a:cubicBezTo>
                  <a:cubicBezTo>
                    <a:pt x="4" y="6"/>
                    <a:pt x="6" y="12"/>
                    <a:pt x="10" y="15"/>
                  </a:cubicBezTo>
                  <a:cubicBezTo>
                    <a:pt x="4" y="13"/>
                    <a:pt x="0" y="4"/>
                    <a:pt x="3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850" name="Freeform 1075"/>
            <p:cNvSpPr>
              <a:spLocks/>
            </p:cNvSpPr>
            <p:nvPr userDrawn="1"/>
          </p:nvSpPr>
          <p:spPr bwMode="auto">
            <a:xfrm>
              <a:off x="268" y="230"/>
              <a:ext cx="4" cy="4"/>
            </a:xfrm>
            <a:custGeom>
              <a:avLst/>
              <a:gdLst>
                <a:gd name="T0" fmla="*/ 5 w 8"/>
                <a:gd name="T1" fmla="*/ 1 h 7"/>
                <a:gd name="T2" fmla="*/ 5 w 8"/>
                <a:gd name="T3" fmla="*/ 1 h 7"/>
                <a:gd name="T4" fmla="*/ 6 w 8"/>
                <a:gd name="T5" fmla="*/ 4 h 7"/>
                <a:gd name="T6" fmla="*/ 8 w 8"/>
                <a:gd name="T7" fmla="*/ 5 h 7"/>
                <a:gd name="T8" fmla="*/ 0 w 8"/>
                <a:gd name="T9" fmla="*/ 7 h 7"/>
                <a:gd name="T10" fmla="*/ 5 w 8"/>
                <a:gd name="T11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7">
                  <a:moveTo>
                    <a:pt x="5" y="1"/>
                  </a:moveTo>
                  <a:lnTo>
                    <a:pt x="5" y="1"/>
                  </a:lnTo>
                  <a:cubicBezTo>
                    <a:pt x="8" y="0"/>
                    <a:pt x="6" y="3"/>
                    <a:pt x="6" y="4"/>
                  </a:cubicBezTo>
                  <a:cubicBezTo>
                    <a:pt x="8" y="3"/>
                    <a:pt x="8" y="4"/>
                    <a:pt x="8" y="5"/>
                  </a:cubicBezTo>
                  <a:cubicBezTo>
                    <a:pt x="5" y="5"/>
                    <a:pt x="3" y="6"/>
                    <a:pt x="0" y="7"/>
                  </a:cubicBezTo>
                  <a:cubicBezTo>
                    <a:pt x="1" y="5"/>
                    <a:pt x="2" y="2"/>
                    <a:pt x="5" y="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851" name="Freeform 1076"/>
            <p:cNvSpPr>
              <a:spLocks/>
            </p:cNvSpPr>
            <p:nvPr userDrawn="1"/>
          </p:nvSpPr>
          <p:spPr bwMode="auto">
            <a:xfrm>
              <a:off x="246" y="221"/>
              <a:ext cx="2" cy="3"/>
            </a:xfrm>
            <a:custGeom>
              <a:avLst/>
              <a:gdLst>
                <a:gd name="T0" fmla="*/ 5 w 5"/>
                <a:gd name="T1" fmla="*/ 0 h 6"/>
                <a:gd name="T2" fmla="*/ 5 w 5"/>
                <a:gd name="T3" fmla="*/ 0 h 6"/>
                <a:gd name="T4" fmla="*/ 3 w 5"/>
                <a:gd name="T5" fmla="*/ 6 h 6"/>
                <a:gd name="T6" fmla="*/ 5 w 5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6">
                  <a:moveTo>
                    <a:pt x="5" y="0"/>
                  </a:moveTo>
                  <a:lnTo>
                    <a:pt x="5" y="0"/>
                  </a:lnTo>
                  <a:cubicBezTo>
                    <a:pt x="3" y="2"/>
                    <a:pt x="3" y="3"/>
                    <a:pt x="3" y="6"/>
                  </a:cubicBezTo>
                  <a:cubicBezTo>
                    <a:pt x="0" y="4"/>
                    <a:pt x="2" y="0"/>
                    <a:pt x="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852" name="Freeform 1077"/>
            <p:cNvSpPr>
              <a:spLocks/>
            </p:cNvSpPr>
            <p:nvPr userDrawn="1"/>
          </p:nvSpPr>
          <p:spPr bwMode="auto">
            <a:xfrm>
              <a:off x="209" y="201"/>
              <a:ext cx="16" cy="29"/>
            </a:xfrm>
            <a:custGeom>
              <a:avLst/>
              <a:gdLst>
                <a:gd name="T0" fmla="*/ 16 w 36"/>
                <a:gd name="T1" fmla="*/ 0 h 63"/>
                <a:gd name="T2" fmla="*/ 16 w 36"/>
                <a:gd name="T3" fmla="*/ 0 h 63"/>
                <a:gd name="T4" fmla="*/ 36 w 36"/>
                <a:gd name="T5" fmla="*/ 36 h 63"/>
                <a:gd name="T6" fmla="*/ 15 w 36"/>
                <a:gd name="T7" fmla="*/ 5 h 63"/>
                <a:gd name="T8" fmla="*/ 26 w 36"/>
                <a:gd name="T9" fmla="*/ 63 h 63"/>
                <a:gd name="T10" fmla="*/ 16 w 36"/>
                <a:gd name="T11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63">
                  <a:moveTo>
                    <a:pt x="16" y="0"/>
                  </a:moveTo>
                  <a:lnTo>
                    <a:pt x="16" y="0"/>
                  </a:lnTo>
                  <a:cubicBezTo>
                    <a:pt x="18" y="5"/>
                    <a:pt x="29" y="25"/>
                    <a:pt x="36" y="36"/>
                  </a:cubicBezTo>
                  <a:cubicBezTo>
                    <a:pt x="29" y="26"/>
                    <a:pt x="19" y="12"/>
                    <a:pt x="15" y="5"/>
                  </a:cubicBezTo>
                  <a:cubicBezTo>
                    <a:pt x="5" y="20"/>
                    <a:pt x="20" y="48"/>
                    <a:pt x="26" y="63"/>
                  </a:cubicBezTo>
                  <a:cubicBezTo>
                    <a:pt x="17" y="49"/>
                    <a:pt x="0" y="15"/>
                    <a:pt x="1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853" name="Freeform 1078"/>
            <p:cNvSpPr>
              <a:spLocks/>
            </p:cNvSpPr>
            <p:nvPr userDrawn="1"/>
          </p:nvSpPr>
          <p:spPr bwMode="auto">
            <a:xfrm>
              <a:off x="201" y="247"/>
              <a:ext cx="17" cy="15"/>
            </a:xfrm>
            <a:custGeom>
              <a:avLst/>
              <a:gdLst>
                <a:gd name="T0" fmla="*/ 0 w 38"/>
                <a:gd name="T1" fmla="*/ 0 h 34"/>
                <a:gd name="T2" fmla="*/ 0 w 38"/>
                <a:gd name="T3" fmla="*/ 0 h 34"/>
                <a:gd name="T4" fmla="*/ 38 w 38"/>
                <a:gd name="T5" fmla="*/ 14 h 34"/>
                <a:gd name="T6" fmla="*/ 3 w 38"/>
                <a:gd name="T7" fmla="*/ 3 h 34"/>
                <a:gd name="T8" fmla="*/ 29 w 38"/>
                <a:gd name="T9" fmla="*/ 34 h 34"/>
                <a:gd name="T10" fmla="*/ 0 w 38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34">
                  <a:moveTo>
                    <a:pt x="0" y="0"/>
                  </a:moveTo>
                  <a:lnTo>
                    <a:pt x="0" y="0"/>
                  </a:lnTo>
                  <a:cubicBezTo>
                    <a:pt x="12" y="1"/>
                    <a:pt x="29" y="7"/>
                    <a:pt x="38" y="14"/>
                  </a:cubicBezTo>
                  <a:cubicBezTo>
                    <a:pt x="32" y="10"/>
                    <a:pt x="13" y="4"/>
                    <a:pt x="3" y="3"/>
                  </a:cubicBezTo>
                  <a:cubicBezTo>
                    <a:pt x="8" y="21"/>
                    <a:pt x="19" y="27"/>
                    <a:pt x="29" y="34"/>
                  </a:cubicBezTo>
                  <a:cubicBezTo>
                    <a:pt x="18" y="28"/>
                    <a:pt x="0" y="14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854" name="Freeform 1079"/>
            <p:cNvSpPr>
              <a:spLocks/>
            </p:cNvSpPr>
            <p:nvPr userDrawn="1"/>
          </p:nvSpPr>
          <p:spPr bwMode="auto">
            <a:xfrm>
              <a:off x="203" y="225"/>
              <a:ext cx="17" cy="21"/>
            </a:xfrm>
            <a:custGeom>
              <a:avLst/>
              <a:gdLst>
                <a:gd name="T0" fmla="*/ 6 w 39"/>
                <a:gd name="T1" fmla="*/ 0 h 48"/>
                <a:gd name="T2" fmla="*/ 6 w 39"/>
                <a:gd name="T3" fmla="*/ 0 h 48"/>
                <a:gd name="T4" fmla="*/ 39 w 39"/>
                <a:gd name="T5" fmla="*/ 31 h 48"/>
                <a:gd name="T6" fmla="*/ 8 w 39"/>
                <a:gd name="T7" fmla="*/ 5 h 48"/>
                <a:gd name="T8" fmla="*/ 27 w 39"/>
                <a:gd name="T9" fmla="*/ 48 h 48"/>
                <a:gd name="T10" fmla="*/ 6 w 39"/>
                <a:gd name="T1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48">
                  <a:moveTo>
                    <a:pt x="6" y="0"/>
                  </a:moveTo>
                  <a:lnTo>
                    <a:pt x="6" y="0"/>
                  </a:lnTo>
                  <a:cubicBezTo>
                    <a:pt x="11" y="3"/>
                    <a:pt x="33" y="24"/>
                    <a:pt x="39" y="31"/>
                  </a:cubicBezTo>
                  <a:cubicBezTo>
                    <a:pt x="31" y="24"/>
                    <a:pt x="17" y="10"/>
                    <a:pt x="8" y="5"/>
                  </a:cubicBezTo>
                  <a:cubicBezTo>
                    <a:pt x="6" y="24"/>
                    <a:pt x="22" y="42"/>
                    <a:pt x="27" y="48"/>
                  </a:cubicBezTo>
                  <a:cubicBezTo>
                    <a:pt x="17" y="40"/>
                    <a:pt x="0" y="20"/>
                    <a:pt x="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855" name="Freeform 1080"/>
            <p:cNvSpPr>
              <a:spLocks/>
            </p:cNvSpPr>
            <p:nvPr userDrawn="1"/>
          </p:nvSpPr>
          <p:spPr bwMode="auto">
            <a:xfrm>
              <a:off x="240" y="239"/>
              <a:ext cx="9" cy="19"/>
            </a:xfrm>
            <a:custGeom>
              <a:avLst/>
              <a:gdLst>
                <a:gd name="T0" fmla="*/ 5 w 20"/>
                <a:gd name="T1" fmla="*/ 0 h 41"/>
                <a:gd name="T2" fmla="*/ 5 w 20"/>
                <a:gd name="T3" fmla="*/ 0 h 41"/>
                <a:gd name="T4" fmla="*/ 15 w 20"/>
                <a:gd name="T5" fmla="*/ 16 h 41"/>
                <a:gd name="T6" fmla="*/ 6 w 20"/>
                <a:gd name="T7" fmla="*/ 8 h 41"/>
                <a:gd name="T8" fmla="*/ 20 w 20"/>
                <a:gd name="T9" fmla="*/ 41 h 41"/>
                <a:gd name="T10" fmla="*/ 5 w 20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41">
                  <a:moveTo>
                    <a:pt x="5" y="0"/>
                  </a:moveTo>
                  <a:lnTo>
                    <a:pt x="5" y="0"/>
                  </a:lnTo>
                  <a:cubicBezTo>
                    <a:pt x="8" y="6"/>
                    <a:pt x="10" y="11"/>
                    <a:pt x="15" y="16"/>
                  </a:cubicBezTo>
                  <a:cubicBezTo>
                    <a:pt x="11" y="14"/>
                    <a:pt x="6" y="9"/>
                    <a:pt x="6" y="8"/>
                  </a:cubicBezTo>
                  <a:cubicBezTo>
                    <a:pt x="4" y="17"/>
                    <a:pt x="13" y="34"/>
                    <a:pt x="20" y="41"/>
                  </a:cubicBezTo>
                  <a:cubicBezTo>
                    <a:pt x="4" y="29"/>
                    <a:pt x="0" y="11"/>
                    <a:pt x="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856" name="Freeform 1081"/>
            <p:cNvSpPr>
              <a:spLocks/>
            </p:cNvSpPr>
            <p:nvPr userDrawn="1"/>
          </p:nvSpPr>
          <p:spPr bwMode="auto">
            <a:xfrm>
              <a:off x="237" y="257"/>
              <a:ext cx="10" cy="11"/>
            </a:xfrm>
            <a:custGeom>
              <a:avLst/>
              <a:gdLst>
                <a:gd name="T0" fmla="*/ 0 w 23"/>
                <a:gd name="T1" fmla="*/ 0 h 23"/>
                <a:gd name="T2" fmla="*/ 0 w 23"/>
                <a:gd name="T3" fmla="*/ 0 h 23"/>
                <a:gd name="T4" fmla="*/ 23 w 23"/>
                <a:gd name="T5" fmla="*/ 10 h 23"/>
                <a:gd name="T6" fmla="*/ 3 w 23"/>
                <a:gd name="T7" fmla="*/ 3 h 23"/>
                <a:gd name="T8" fmla="*/ 15 w 23"/>
                <a:gd name="T9" fmla="*/ 23 h 23"/>
                <a:gd name="T10" fmla="*/ 0 w 23"/>
                <a:gd name="T1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23">
                  <a:moveTo>
                    <a:pt x="0" y="0"/>
                  </a:moveTo>
                  <a:lnTo>
                    <a:pt x="0" y="0"/>
                  </a:lnTo>
                  <a:cubicBezTo>
                    <a:pt x="7" y="0"/>
                    <a:pt x="20" y="7"/>
                    <a:pt x="23" y="10"/>
                  </a:cubicBezTo>
                  <a:cubicBezTo>
                    <a:pt x="17" y="7"/>
                    <a:pt x="11" y="4"/>
                    <a:pt x="3" y="3"/>
                  </a:cubicBezTo>
                  <a:cubicBezTo>
                    <a:pt x="4" y="8"/>
                    <a:pt x="10" y="17"/>
                    <a:pt x="15" y="23"/>
                  </a:cubicBezTo>
                  <a:cubicBezTo>
                    <a:pt x="6" y="17"/>
                    <a:pt x="0" y="6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857" name="Freeform 1082"/>
            <p:cNvSpPr>
              <a:spLocks/>
            </p:cNvSpPr>
            <p:nvPr userDrawn="1"/>
          </p:nvSpPr>
          <p:spPr bwMode="auto">
            <a:xfrm>
              <a:off x="199" y="263"/>
              <a:ext cx="16" cy="13"/>
            </a:xfrm>
            <a:custGeom>
              <a:avLst/>
              <a:gdLst>
                <a:gd name="T0" fmla="*/ 0 w 35"/>
                <a:gd name="T1" fmla="*/ 1 h 28"/>
                <a:gd name="T2" fmla="*/ 0 w 35"/>
                <a:gd name="T3" fmla="*/ 1 h 28"/>
                <a:gd name="T4" fmla="*/ 35 w 35"/>
                <a:gd name="T5" fmla="*/ 8 h 28"/>
                <a:gd name="T6" fmla="*/ 4 w 35"/>
                <a:gd name="T7" fmla="*/ 4 h 28"/>
                <a:gd name="T8" fmla="*/ 33 w 35"/>
                <a:gd name="T9" fmla="*/ 28 h 28"/>
                <a:gd name="T10" fmla="*/ 0 w 35"/>
                <a:gd name="T11" fmla="*/ 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28">
                  <a:moveTo>
                    <a:pt x="0" y="1"/>
                  </a:moveTo>
                  <a:lnTo>
                    <a:pt x="0" y="1"/>
                  </a:lnTo>
                  <a:cubicBezTo>
                    <a:pt x="11" y="0"/>
                    <a:pt x="27" y="4"/>
                    <a:pt x="35" y="8"/>
                  </a:cubicBezTo>
                  <a:cubicBezTo>
                    <a:pt x="24" y="6"/>
                    <a:pt x="19" y="3"/>
                    <a:pt x="4" y="4"/>
                  </a:cubicBezTo>
                  <a:cubicBezTo>
                    <a:pt x="8" y="11"/>
                    <a:pt x="22" y="23"/>
                    <a:pt x="33" y="28"/>
                  </a:cubicBezTo>
                  <a:cubicBezTo>
                    <a:pt x="15" y="22"/>
                    <a:pt x="2" y="9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858" name="Freeform 1083"/>
            <p:cNvSpPr>
              <a:spLocks/>
            </p:cNvSpPr>
            <p:nvPr userDrawn="1"/>
          </p:nvSpPr>
          <p:spPr bwMode="auto">
            <a:xfrm>
              <a:off x="233" y="269"/>
              <a:ext cx="9" cy="9"/>
            </a:xfrm>
            <a:custGeom>
              <a:avLst/>
              <a:gdLst>
                <a:gd name="T0" fmla="*/ 22 w 22"/>
                <a:gd name="T1" fmla="*/ 5 h 20"/>
                <a:gd name="T2" fmla="*/ 22 w 22"/>
                <a:gd name="T3" fmla="*/ 5 h 20"/>
                <a:gd name="T4" fmla="*/ 3 w 22"/>
                <a:gd name="T5" fmla="*/ 6 h 20"/>
                <a:gd name="T6" fmla="*/ 16 w 22"/>
                <a:gd name="T7" fmla="*/ 20 h 20"/>
                <a:gd name="T8" fmla="*/ 0 w 22"/>
                <a:gd name="T9" fmla="*/ 5 h 20"/>
                <a:gd name="T10" fmla="*/ 22 w 22"/>
                <a:gd name="T11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20">
                  <a:moveTo>
                    <a:pt x="22" y="5"/>
                  </a:moveTo>
                  <a:lnTo>
                    <a:pt x="22" y="5"/>
                  </a:lnTo>
                  <a:cubicBezTo>
                    <a:pt x="15" y="3"/>
                    <a:pt x="10" y="2"/>
                    <a:pt x="3" y="6"/>
                  </a:cubicBezTo>
                  <a:cubicBezTo>
                    <a:pt x="4" y="12"/>
                    <a:pt x="11" y="18"/>
                    <a:pt x="16" y="20"/>
                  </a:cubicBezTo>
                  <a:cubicBezTo>
                    <a:pt x="9" y="19"/>
                    <a:pt x="1" y="13"/>
                    <a:pt x="0" y="5"/>
                  </a:cubicBezTo>
                  <a:cubicBezTo>
                    <a:pt x="7" y="0"/>
                    <a:pt x="16" y="2"/>
                    <a:pt x="22" y="5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859" name="Freeform 1084"/>
            <p:cNvSpPr>
              <a:spLocks/>
            </p:cNvSpPr>
            <p:nvPr userDrawn="1"/>
          </p:nvSpPr>
          <p:spPr bwMode="auto">
            <a:xfrm>
              <a:off x="246" y="276"/>
              <a:ext cx="7" cy="3"/>
            </a:xfrm>
            <a:custGeom>
              <a:avLst/>
              <a:gdLst>
                <a:gd name="T0" fmla="*/ 0 w 15"/>
                <a:gd name="T1" fmla="*/ 0 h 6"/>
                <a:gd name="T2" fmla="*/ 0 w 15"/>
                <a:gd name="T3" fmla="*/ 0 h 6"/>
                <a:gd name="T4" fmla="*/ 15 w 15"/>
                <a:gd name="T5" fmla="*/ 4 h 6"/>
                <a:gd name="T6" fmla="*/ 15 w 15"/>
                <a:gd name="T7" fmla="*/ 6 h 6"/>
                <a:gd name="T8" fmla="*/ 0 w 1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6">
                  <a:moveTo>
                    <a:pt x="0" y="0"/>
                  </a:moveTo>
                  <a:lnTo>
                    <a:pt x="0" y="0"/>
                  </a:lnTo>
                  <a:cubicBezTo>
                    <a:pt x="5" y="1"/>
                    <a:pt x="10" y="2"/>
                    <a:pt x="15" y="4"/>
                  </a:cubicBezTo>
                  <a:lnTo>
                    <a:pt x="15" y="6"/>
                  </a:lnTo>
                  <a:cubicBezTo>
                    <a:pt x="11" y="4"/>
                    <a:pt x="5" y="3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860" name="Freeform 1085"/>
            <p:cNvSpPr>
              <a:spLocks/>
            </p:cNvSpPr>
            <p:nvPr userDrawn="1"/>
          </p:nvSpPr>
          <p:spPr bwMode="auto">
            <a:xfrm>
              <a:off x="255" y="273"/>
              <a:ext cx="8" cy="8"/>
            </a:xfrm>
            <a:custGeom>
              <a:avLst/>
              <a:gdLst>
                <a:gd name="T0" fmla="*/ 19 w 19"/>
                <a:gd name="T1" fmla="*/ 4 h 19"/>
                <a:gd name="T2" fmla="*/ 19 w 19"/>
                <a:gd name="T3" fmla="*/ 4 h 19"/>
                <a:gd name="T4" fmla="*/ 3 w 19"/>
                <a:gd name="T5" fmla="*/ 5 h 19"/>
                <a:gd name="T6" fmla="*/ 10 w 19"/>
                <a:gd name="T7" fmla="*/ 19 h 19"/>
                <a:gd name="T8" fmla="*/ 0 w 19"/>
                <a:gd name="T9" fmla="*/ 4 h 19"/>
                <a:gd name="T10" fmla="*/ 19 w 19"/>
                <a:gd name="T11" fmla="*/ 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9">
                  <a:moveTo>
                    <a:pt x="19" y="4"/>
                  </a:moveTo>
                  <a:lnTo>
                    <a:pt x="19" y="4"/>
                  </a:lnTo>
                  <a:cubicBezTo>
                    <a:pt x="13" y="3"/>
                    <a:pt x="7" y="3"/>
                    <a:pt x="3" y="5"/>
                  </a:cubicBezTo>
                  <a:cubicBezTo>
                    <a:pt x="3" y="10"/>
                    <a:pt x="6" y="16"/>
                    <a:pt x="10" y="19"/>
                  </a:cubicBezTo>
                  <a:cubicBezTo>
                    <a:pt x="4" y="17"/>
                    <a:pt x="0" y="9"/>
                    <a:pt x="0" y="4"/>
                  </a:cubicBezTo>
                  <a:cubicBezTo>
                    <a:pt x="4" y="2"/>
                    <a:pt x="11" y="0"/>
                    <a:pt x="19" y="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861" name="Freeform 1086"/>
            <p:cNvSpPr>
              <a:spLocks/>
            </p:cNvSpPr>
            <p:nvPr userDrawn="1"/>
          </p:nvSpPr>
          <p:spPr bwMode="auto">
            <a:xfrm>
              <a:off x="255" y="253"/>
              <a:ext cx="8" cy="16"/>
            </a:xfrm>
            <a:custGeom>
              <a:avLst/>
              <a:gdLst>
                <a:gd name="T0" fmla="*/ 3 w 17"/>
                <a:gd name="T1" fmla="*/ 0 h 34"/>
                <a:gd name="T2" fmla="*/ 3 w 17"/>
                <a:gd name="T3" fmla="*/ 0 h 34"/>
                <a:gd name="T4" fmla="*/ 17 w 17"/>
                <a:gd name="T5" fmla="*/ 15 h 34"/>
                <a:gd name="T6" fmla="*/ 5 w 17"/>
                <a:gd name="T7" fmla="*/ 6 h 34"/>
                <a:gd name="T8" fmla="*/ 14 w 17"/>
                <a:gd name="T9" fmla="*/ 34 h 34"/>
                <a:gd name="T10" fmla="*/ 3 w 17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34">
                  <a:moveTo>
                    <a:pt x="3" y="0"/>
                  </a:moveTo>
                  <a:lnTo>
                    <a:pt x="3" y="0"/>
                  </a:lnTo>
                  <a:cubicBezTo>
                    <a:pt x="6" y="4"/>
                    <a:pt x="14" y="12"/>
                    <a:pt x="17" y="15"/>
                  </a:cubicBezTo>
                  <a:cubicBezTo>
                    <a:pt x="12" y="12"/>
                    <a:pt x="8" y="10"/>
                    <a:pt x="5" y="6"/>
                  </a:cubicBezTo>
                  <a:cubicBezTo>
                    <a:pt x="3" y="16"/>
                    <a:pt x="11" y="31"/>
                    <a:pt x="14" y="34"/>
                  </a:cubicBezTo>
                  <a:cubicBezTo>
                    <a:pt x="4" y="26"/>
                    <a:pt x="0" y="13"/>
                    <a:pt x="3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862" name="Freeform 1087"/>
            <p:cNvSpPr>
              <a:spLocks/>
            </p:cNvSpPr>
            <p:nvPr userDrawn="1"/>
          </p:nvSpPr>
          <p:spPr bwMode="auto">
            <a:xfrm>
              <a:off x="263" y="264"/>
              <a:ext cx="9" cy="9"/>
            </a:xfrm>
            <a:custGeom>
              <a:avLst/>
              <a:gdLst>
                <a:gd name="T0" fmla="*/ 0 w 20"/>
                <a:gd name="T1" fmla="*/ 0 h 21"/>
                <a:gd name="T2" fmla="*/ 0 w 20"/>
                <a:gd name="T3" fmla="*/ 0 h 21"/>
                <a:gd name="T4" fmla="*/ 20 w 20"/>
                <a:gd name="T5" fmla="*/ 18 h 21"/>
                <a:gd name="T6" fmla="*/ 20 w 20"/>
                <a:gd name="T7" fmla="*/ 20 h 21"/>
                <a:gd name="T8" fmla="*/ 18 w 20"/>
                <a:gd name="T9" fmla="*/ 21 h 21"/>
                <a:gd name="T10" fmla="*/ 0 w 20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21">
                  <a:moveTo>
                    <a:pt x="0" y="0"/>
                  </a:moveTo>
                  <a:lnTo>
                    <a:pt x="0" y="0"/>
                  </a:lnTo>
                  <a:cubicBezTo>
                    <a:pt x="8" y="5"/>
                    <a:pt x="20" y="18"/>
                    <a:pt x="20" y="18"/>
                  </a:cubicBezTo>
                  <a:lnTo>
                    <a:pt x="20" y="20"/>
                  </a:lnTo>
                  <a:lnTo>
                    <a:pt x="18" y="21"/>
                  </a:lnTo>
                  <a:cubicBezTo>
                    <a:pt x="18" y="21"/>
                    <a:pt x="4" y="7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863" name="Freeform 1088"/>
            <p:cNvSpPr>
              <a:spLocks/>
            </p:cNvSpPr>
            <p:nvPr userDrawn="1"/>
          </p:nvSpPr>
          <p:spPr bwMode="auto">
            <a:xfrm>
              <a:off x="267" y="268"/>
              <a:ext cx="4" cy="5"/>
            </a:xfrm>
            <a:custGeom>
              <a:avLst/>
              <a:gdLst>
                <a:gd name="T0" fmla="*/ 0 w 10"/>
                <a:gd name="T1" fmla="*/ 0 h 11"/>
                <a:gd name="T2" fmla="*/ 0 w 10"/>
                <a:gd name="T3" fmla="*/ 0 h 11"/>
                <a:gd name="T4" fmla="*/ 10 w 10"/>
                <a:gd name="T5" fmla="*/ 10 h 11"/>
                <a:gd name="T6" fmla="*/ 9 w 10"/>
                <a:gd name="T7" fmla="*/ 11 h 11"/>
                <a:gd name="T8" fmla="*/ 0 w 10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1">
                  <a:moveTo>
                    <a:pt x="0" y="0"/>
                  </a:moveTo>
                  <a:lnTo>
                    <a:pt x="0" y="0"/>
                  </a:lnTo>
                  <a:cubicBezTo>
                    <a:pt x="1" y="0"/>
                    <a:pt x="10" y="10"/>
                    <a:pt x="10" y="10"/>
                  </a:cubicBezTo>
                  <a:lnTo>
                    <a:pt x="9" y="11"/>
                  </a:lnTo>
                  <a:cubicBezTo>
                    <a:pt x="9" y="11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864" name="Freeform 1089"/>
            <p:cNvSpPr>
              <a:spLocks/>
            </p:cNvSpPr>
            <p:nvPr userDrawn="1"/>
          </p:nvSpPr>
          <p:spPr bwMode="auto">
            <a:xfrm>
              <a:off x="261" y="278"/>
              <a:ext cx="7" cy="5"/>
            </a:xfrm>
            <a:custGeom>
              <a:avLst/>
              <a:gdLst>
                <a:gd name="T0" fmla="*/ 0 w 15"/>
                <a:gd name="T1" fmla="*/ 0 h 11"/>
                <a:gd name="T2" fmla="*/ 0 w 15"/>
                <a:gd name="T3" fmla="*/ 0 h 11"/>
                <a:gd name="T4" fmla="*/ 15 w 15"/>
                <a:gd name="T5" fmla="*/ 8 h 11"/>
                <a:gd name="T6" fmla="*/ 15 w 15"/>
                <a:gd name="T7" fmla="*/ 10 h 11"/>
                <a:gd name="T8" fmla="*/ 13 w 15"/>
                <a:gd name="T9" fmla="*/ 11 h 11"/>
                <a:gd name="T10" fmla="*/ 0 w 15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1">
                  <a:moveTo>
                    <a:pt x="0" y="0"/>
                  </a:moveTo>
                  <a:lnTo>
                    <a:pt x="0" y="0"/>
                  </a:lnTo>
                  <a:cubicBezTo>
                    <a:pt x="8" y="3"/>
                    <a:pt x="13" y="6"/>
                    <a:pt x="15" y="8"/>
                  </a:cubicBezTo>
                  <a:cubicBezTo>
                    <a:pt x="15" y="8"/>
                    <a:pt x="15" y="10"/>
                    <a:pt x="15" y="10"/>
                  </a:cubicBezTo>
                  <a:lnTo>
                    <a:pt x="13" y="11"/>
                  </a:lnTo>
                  <a:cubicBezTo>
                    <a:pt x="10" y="9"/>
                    <a:pt x="6" y="5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865" name="Freeform 1090"/>
            <p:cNvSpPr>
              <a:spLocks/>
            </p:cNvSpPr>
            <p:nvPr userDrawn="1"/>
          </p:nvSpPr>
          <p:spPr bwMode="auto">
            <a:xfrm>
              <a:off x="264" y="280"/>
              <a:ext cx="3" cy="2"/>
            </a:xfrm>
            <a:custGeom>
              <a:avLst/>
              <a:gdLst>
                <a:gd name="T0" fmla="*/ 0 w 6"/>
                <a:gd name="T1" fmla="*/ 0 h 4"/>
                <a:gd name="T2" fmla="*/ 0 w 6"/>
                <a:gd name="T3" fmla="*/ 0 h 4"/>
                <a:gd name="T4" fmla="*/ 6 w 6"/>
                <a:gd name="T5" fmla="*/ 3 h 4"/>
                <a:gd name="T6" fmla="*/ 5 w 6"/>
                <a:gd name="T7" fmla="*/ 4 h 4"/>
                <a:gd name="T8" fmla="*/ 0 w 6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4">
                  <a:moveTo>
                    <a:pt x="0" y="0"/>
                  </a:moveTo>
                  <a:lnTo>
                    <a:pt x="0" y="0"/>
                  </a:lnTo>
                  <a:cubicBezTo>
                    <a:pt x="1" y="0"/>
                    <a:pt x="6" y="3"/>
                    <a:pt x="6" y="3"/>
                  </a:cubicBezTo>
                  <a:lnTo>
                    <a:pt x="5" y="4"/>
                  </a:lnTo>
                  <a:cubicBezTo>
                    <a:pt x="5" y="4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866" name="Freeform 1091"/>
            <p:cNvSpPr>
              <a:spLocks/>
            </p:cNvSpPr>
            <p:nvPr userDrawn="1"/>
          </p:nvSpPr>
          <p:spPr bwMode="auto">
            <a:xfrm>
              <a:off x="223" y="314"/>
              <a:ext cx="25" cy="28"/>
            </a:xfrm>
            <a:custGeom>
              <a:avLst/>
              <a:gdLst>
                <a:gd name="T0" fmla="*/ 53 w 56"/>
                <a:gd name="T1" fmla="*/ 0 h 63"/>
                <a:gd name="T2" fmla="*/ 53 w 56"/>
                <a:gd name="T3" fmla="*/ 0 h 63"/>
                <a:gd name="T4" fmla="*/ 53 w 56"/>
                <a:gd name="T5" fmla="*/ 5 h 63"/>
                <a:gd name="T6" fmla="*/ 24 w 56"/>
                <a:gd name="T7" fmla="*/ 40 h 63"/>
                <a:gd name="T8" fmla="*/ 54 w 56"/>
                <a:gd name="T9" fmla="*/ 11 h 63"/>
                <a:gd name="T10" fmla="*/ 56 w 56"/>
                <a:gd name="T11" fmla="*/ 17 h 63"/>
                <a:gd name="T12" fmla="*/ 23 w 56"/>
                <a:gd name="T13" fmla="*/ 56 h 63"/>
                <a:gd name="T14" fmla="*/ 3 w 56"/>
                <a:gd name="T15" fmla="*/ 58 h 63"/>
                <a:gd name="T16" fmla="*/ 6 w 56"/>
                <a:gd name="T17" fmla="*/ 40 h 63"/>
                <a:gd name="T18" fmla="*/ 53 w 56"/>
                <a:gd name="T19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6" h="63">
                  <a:moveTo>
                    <a:pt x="53" y="0"/>
                  </a:moveTo>
                  <a:lnTo>
                    <a:pt x="53" y="0"/>
                  </a:lnTo>
                  <a:cubicBezTo>
                    <a:pt x="53" y="2"/>
                    <a:pt x="53" y="4"/>
                    <a:pt x="53" y="5"/>
                  </a:cubicBezTo>
                  <a:cubicBezTo>
                    <a:pt x="50" y="9"/>
                    <a:pt x="31" y="30"/>
                    <a:pt x="24" y="40"/>
                  </a:cubicBezTo>
                  <a:cubicBezTo>
                    <a:pt x="31" y="33"/>
                    <a:pt x="49" y="17"/>
                    <a:pt x="54" y="11"/>
                  </a:cubicBezTo>
                  <a:cubicBezTo>
                    <a:pt x="54" y="11"/>
                    <a:pt x="56" y="14"/>
                    <a:pt x="56" y="17"/>
                  </a:cubicBezTo>
                  <a:cubicBezTo>
                    <a:pt x="55" y="17"/>
                    <a:pt x="28" y="50"/>
                    <a:pt x="23" y="56"/>
                  </a:cubicBezTo>
                  <a:cubicBezTo>
                    <a:pt x="17" y="63"/>
                    <a:pt x="9" y="58"/>
                    <a:pt x="3" y="58"/>
                  </a:cubicBezTo>
                  <a:cubicBezTo>
                    <a:pt x="3" y="52"/>
                    <a:pt x="0" y="47"/>
                    <a:pt x="6" y="40"/>
                  </a:cubicBezTo>
                  <a:cubicBezTo>
                    <a:pt x="9" y="37"/>
                    <a:pt x="48" y="4"/>
                    <a:pt x="5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867" name="Freeform 1092"/>
            <p:cNvSpPr>
              <a:spLocks/>
            </p:cNvSpPr>
            <p:nvPr userDrawn="1"/>
          </p:nvSpPr>
          <p:spPr bwMode="auto">
            <a:xfrm>
              <a:off x="213" y="310"/>
              <a:ext cx="34" cy="22"/>
            </a:xfrm>
            <a:custGeom>
              <a:avLst/>
              <a:gdLst>
                <a:gd name="T0" fmla="*/ 0 w 76"/>
                <a:gd name="T1" fmla="*/ 39 h 47"/>
                <a:gd name="T2" fmla="*/ 0 w 76"/>
                <a:gd name="T3" fmla="*/ 39 h 47"/>
                <a:gd name="T4" fmla="*/ 19 w 76"/>
                <a:gd name="T5" fmla="*/ 15 h 47"/>
                <a:gd name="T6" fmla="*/ 57 w 76"/>
                <a:gd name="T7" fmla="*/ 0 h 47"/>
                <a:gd name="T8" fmla="*/ 61 w 76"/>
                <a:gd name="T9" fmla="*/ 1 h 47"/>
                <a:gd name="T10" fmla="*/ 28 w 76"/>
                <a:gd name="T11" fmla="*/ 23 h 47"/>
                <a:gd name="T12" fmla="*/ 67 w 76"/>
                <a:gd name="T13" fmla="*/ 3 h 47"/>
                <a:gd name="T14" fmla="*/ 76 w 76"/>
                <a:gd name="T15" fmla="*/ 2 h 47"/>
                <a:gd name="T16" fmla="*/ 24 w 76"/>
                <a:gd name="T17" fmla="*/ 39 h 47"/>
                <a:gd name="T18" fmla="*/ 0 w 76"/>
                <a:gd name="T19" fmla="*/ 3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6" h="47">
                  <a:moveTo>
                    <a:pt x="0" y="39"/>
                  </a:moveTo>
                  <a:lnTo>
                    <a:pt x="0" y="39"/>
                  </a:lnTo>
                  <a:cubicBezTo>
                    <a:pt x="1" y="33"/>
                    <a:pt x="1" y="22"/>
                    <a:pt x="19" y="15"/>
                  </a:cubicBezTo>
                  <a:cubicBezTo>
                    <a:pt x="24" y="13"/>
                    <a:pt x="52" y="1"/>
                    <a:pt x="57" y="0"/>
                  </a:cubicBezTo>
                  <a:cubicBezTo>
                    <a:pt x="59" y="0"/>
                    <a:pt x="61" y="1"/>
                    <a:pt x="61" y="1"/>
                  </a:cubicBezTo>
                  <a:cubicBezTo>
                    <a:pt x="57" y="3"/>
                    <a:pt x="39" y="15"/>
                    <a:pt x="28" y="23"/>
                  </a:cubicBezTo>
                  <a:cubicBezTo>
                    <a:pt x="41" y="19"/>
                    <a:pt x="65" y="4"/>
                    <a:pt x="67" y="3"/>
                  </a:cubicBezTo>
                  <a:cubicBezTo>
                    <a:pt x="69" y="3"/>
                    <a:pt x="72" y="4"/>
                    <a:pt x="76" y="2"/>
                  </a:cubicBezTo>
                  <a:cubicBezTo>
                    <a:pt x="69" y="7"/>
                    <a:pt x="34" y="34"/>
                    <a:pt x="24" y="39"/>
                  </a:cubicBezTo>
                  <a:cubicBezTo>
                    <a:pt x="9" y="47"/>
                    <a:pt x="5" y="41"/>
                    <a:pt x="0" y="39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868" name="Freeform 1093"/>
            <p:cNvSpPr>
              <a:spLocks/>
            </p:cNvSpPr>
            <p:nvPr userDrawn="1"/>
          </p:nvSpPr>
          <p:spPr bwMode="auto">
            <a:xfrm>
              <a:off x="205" y="302"/>
              <a:ext cx="36" cy="15"/>
            </a:xfrm>
            <a:custGeom>
              <a:avLst/>
              <a:gdLst>
                <a:gd name="T0" fmla="*/ 79 w 79"/>
                <a:gd name="T1" fmla="*/ 0 h 33"/>
                <a:gd name="T2" fmla="*/ 79 w 79"/>
                <a:gd name="T3" fmla="*/ 0 h 33"/>
                <a:gd name="T4" fmla="*/ 75 w 79"/>
                <a:gd name="T5" fmla="*/ 6 h 33"/>
                <a:gd name="T6" fmla="*/ 35 w 79"/>
                <a:gd name="T7" fmla="*/ 17 h 33"/>
                <a:gd name="T8" fmla="*/ 74 w 79"/>
                <a:gd name="T9" fmla="*/ 11 h 33"/>
                <a:gd name="T10" fmla="*/ 74 w 79"/>
                <a:gd name="T11" fmla="*/ 15 h 33"/>
                <a:gd name="T12" fmla="*/ 33 w 79"/>
                <a:gd name="T13" fmla="*/ 29 h 33"/>
                <a:gd name="T14" fmla="*/ 0 w 79"/>
                <a:gd name="T15" fmla="*/ 25 h 33"/>
                <a:gd name="T16" fmla="*/ 24 w 79"/>
                <a:gd name="T17" fmla="*/ 8 h 33"/>
                <a:gd name="T18" fmla="*/ 79 w 79"/>
                <a:gd name="T1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9" h="33">
                  <a:moveTo>
                    <a:pt x="79" y="0"/>
                  </a:moveTo>
                  <a:lnTo>
                    <a:pt x="79" y="0"/>
                  </a:lnTo>
                  <a:cubicBezTo>
                    <a:pt x="77" y="2"/>
                    <a:pt x="76" y="4"/>
                    <a:pt x="75" y="6"/>
                  </a:cubicBezTo>
                  <a:cubicBezTo>
                    <a:pt x="73" y="7"/>
                    <a:pt x="48" y="12"/>
                    <a:pt x="35" y="17"/>
                  </a:cubicBezTo>
                  <a:cubicBezTo>
                    <a:pt x="49" y="17"/>
                    <a:pt x="74" y="11"/>
                    <a:pt x="74" y="11"/>
                  </a:cubicBezTo>
                  <a:cubicBezTo>
                    <a:pt x="74" y="12"/>
                    <a:pt x="74" y="14"/>
                    <a:pt x="74" y="15"/>
                  </a:cubicBezTo>
                  <a:cubicBezTo>
                    <a:pt x="65" y="20"/>
                    <a:pt x="38" y="27"/>
                    <a:pt x="33" y="29"/>
                  </a:cubicBezTo>
                  <a:cubicBezTo>
                    <a:pt x="23" y="33"/>
                    <a:pt x="5" y="31"/>
                    <a:pt x="0" y="25"/>
                  </a:cubicBezTo>
                  <a:cubicBezTo>
                    <a:pt x="5" y="15"/>
                    <a:pt x="15" y="9"/>
                    <a:pt x="24" y="8"/>
                  </a:cubicBezTo>
                  <a:cubicBezTo>
                    <a:pt x="36" y="6"/>
                    <a:pt x="65" y="2"/>
                    <a:pt x="7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869" name="Freeform 1094"/>
            <p:cNvSpPr>
              <a:spLocks/>
            </p:cNvSpPr>
            <p:nvPr userDrawn="1"/>
          </p:nvSpPr>
          <p:spPr bwMode="auto">
            <a:xfrm>
              <a:off x="202" y="294"/>
              <a:ext cx="16" cy="10"/>
            </a:xfrm>
            <a:custGeom>
              <a:avLst/>
              <a:gdLst>
                <a:gd name="T0" fmla="*/ 29 w 35"/>
                <a:gd name="T1" fmla="*/ 0 h 22"/>
                <a:gd name="T2" fmla="*/ 29 w 35"/>
                <a:gd name="T3" fmla="*/ 0 h 22"/>
                <a:gd name="T4" fmla="*/ 4 w 35"/>
                <a:gd name="T5" fmla="*/ 10 h 22"/>
                <a:gd name="T6" fmla="*/ 35 w 35"/>
                <a:gd name="T7" fmla="*/ 20 h 22"/>
                <a:gd name="T8" fmla="*/ 0 w 35"/>
                <a:gd name="T9" fmla="*/ 10 h 22"/>
                <a:gd name="T10" fmla="*/ 29 w 35"/>
                <a:gd name="T1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22">
                  <a:moveTo>
                    <a:pt x="29" y="0"/>
                  </a:moveTo>
                  <a:lnTo>
                    <a:pt x="29" y="0"/>
                  </a:lnTo>
                  <a:cubicBezTo>
                    <a:pt x="20" y="1"/>
                    <a:pt x="9" y="5"/>
                    <a:pt x="4" y="10"/>
                  </a:cubicBezTo>
                  <a:cubicBezTo>
                    <a:pt x="8" y="17"/>
                    <a:pt x="26" y="20"/>
                    <a:pt x="35" y="20"/>
                  </a:cubicBezTo>
                  <a:cubicBezTo>
                    <a:pt x="19" y="22"/>
                    <a:pt x="4" y="18"/>
                    <a:pt x="0" y="10"/>
                  </a:cubicBezTo>
                  <a:cubicBezTo>
                    <a:pt x="6" y="3"/>
                    <a:pt x="20" y="0"/>
                    <a:pt x="29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870" name="Freeform 1095"/>
            <p:cNvSpPr>
              <a:spLocks/>
            </p:cNvSpPr>
            <p:nvPr userDrawn="1"/>
          </p:nvSpPr>
          <p:spPr bwMode="auto">
            <a:xfrm>
              <a:off x="199" y="279"/>
              <a:ext cx="17" cy="11"/>
            </a:xfrm>
            <a:custGeom>
              <a:avLst/>
              <a:gdLst>
                <a:gd name="T0" fmla="*/ 36 w 36"/>
                <a:gd name="T1" fmla="*/ 3 h 23"/>
                <a:gd name="T2" fmla="*/ 36 w 36"/>
                <a:gd name="T3" fmla="*/ 3 h 23"/>
                <a:gd name="T4" fmla="*/ 6 w 36"/>
                <a:gd name="T5" fmla="*/ 6 h 23"/>
                <a:gd name="T6" fmla="*/ 35 w 36"/>
                <a:gd name="T7" fmla="*/ 23 h 23"/>
                <a:gd name="T8" fmla="*/ 0 w 36"/>
                <a:gd name="T9" fmla="*/ 4 h 23"/>
                <a:gd name="T10" fmla="*/ 36 w 36"/>
                <a:gd name="T11" fmla="*/ 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23">
                  <a:moveTo>
                    <a:pt x="36" y="3"/>
                  </a:moveTo>
                  <a:lnTo>
                    <a:pt x="36" y="3"/>
                  </a:lnTo>
                  <a:cubicBezTo>
                    <a:pt x="26" y="2"/>
                    <a:pt x="14" y="2"/>
                    <a:pt x="6" y="6"/>
                  </a:cubicBezTo>
                  <a:cubicBezTo>
                    <a:pt x="9" y="11"/>
                    <a:pt x="21" y="20"/>
                    <a:pt x="35" y="23"/>
                  </a:cubicBezTo>
                  <a:cubicBezTo>
                    <a:pt x="24" y="22"/>
                    <a:pt x="4" y="14"/>
                    <a:pt x="0" y="4"/>
                  </a:cubicBezTo>
                  <a:cubicBezTo>
                    <a:pt x="9" y="0"/>
                    <a:pt x="29" y="0"/>
                    <a:pt x="36" y="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871" name="Freeform 1096"/>
            <p:cNvSpPr>
              <a:spLocks/>
            </p:cNvSpPr>
            <p:nvPr userDrawn="1"/>
          </p:nvSpPr>
          <p:spPr bwMode="auto">
            <a:xfrm>
              <a:off x="233" y="281"/>
              <a:ext cx="9" cy="9"/>
            </a:xfrm>
            <a:custGeom>
              <a:avLst/>
              <a:gdLst>
                <a:gd name="T0" fmla="*/ 21 w 21"/>
                <a:gd name="T1" fmla="*/ 3 h 19"/>
                <a:gd name="T2" fmla="*/ 21 w 21"/>
                <a:gd name="T3" fmla="*/ 3 h 19"/>
                <a:gd name="T4" fmla="*/ 3 w 21"/>
                <a:gd name="T5" fmla="*/ 9 h 19"/>
                <a:gd name="T6" fmla="*/ 16 w 21"/>
                <a:gd name="T7" fmla="*/ 19 h 19"/>
                <a:gd name="T8" fmla="*/ 0 w 21"/>
                <a:gd name="T9" fmla="*/ 8 h 19"/>
                <a:gd name="T10" fmla="*/ 21 w 21"/>
                <a:gd name="T11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9">
                  <a:moveTo>
                    <a:pt x="21" y="3"/>
                  </a:moveTo>
                  <a:lnTo>
                    <a:pt x="21" y="3"/>
                  </a:lnTo>
                  <a:cubicBezTo>
                    <a:pt x="12" y="2"/>
                    <a:pt x="6" y="5"/>
                    <a:pt x="3" y="9"/>
                  </a:cubicBezTo>
                  <a:cubicBezTo>
                    <a:pt x="5" y="14"/>
                    <a:pt x="11" y="18"/>
                    <a:pt x="16" y="19"/>
                  </a:cubicBezTo>
                  <a:cubicBezTo>
                    <a:pt x="9" y="19"/>
                    <a:pt x="2" y="14"/>
                    <a:pt x="0" y="8"/>
                  </a:cubicBezTo>
                  <a:cubicBezTo>
                    <a:pt x="4" y="3"/>
                    <a:pt x="14" y="0"/>
                    <a:pt x="21" y="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872" name="Freeform 1097"/>
            <p:cNvSpPr>
              <a:spLocks/>
            </p:cNvSpPr>
            <p:nvPr userDrawn="1"/>
          </p:nvSpPr>
          <p:spPr bwMode="auto">
            <a:xfrm>
              <a:off x="254" y="284"/>
              <a:ext cx="7" cy="9"/>
            </a:xfrm>
            <a:custGeom>
              <a:avLst/>
              <a:gdLst>
                <a:gd name="T0" fmla="*/ 16 w 16"/>
                <a:gd name="T1" fmla="*/ 2 h 19"/>
                <a:gd name="T2" fmla="*/ 16 w 16"/>
                <a:gd name="T3" fmla="*/ 2 h 19"/>
                <a:gd name="T4" fmla="*/ 3 w 16"/>
                <a:gd name="T5" fmla="*/ 8 h 19"/>
                <a:gd name="T6" fmla="*/ 11 w 16"/>
                <a:gd name="T7" fmla="*/ 19 h 19"/>
                <a:gd name="T8" fmla="*/ 0 w 16"/>
                <a:gd name="T9" fmla="*/ 8 h 19"/>
                <a:gd name="T10" fmla="*/ 16 w 16"/>
                <a:gd name="T11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19">
                  <a:moveTo>
                    <a:pt x="16" y="2"/>
                  </a:moveTo>
                  <a:lnTo>
                    <a:pt x="16" y="2"/>
                  </a:lnTo>
                  <a:cubicBezTo>
                    <a:pt x="10" y="2"/>
                    <a:pt x="6" y="5"/>
                    <a:pt x="3" y="8"/>
                  </a:cubicBezTo>
                  <a:cubicBezTo>
                    <a:pt x="5" y="12"/>
                    <a:pt x="7" y="17"/>
                    <a:pt x="11" y="19"/>
                  </a:cubicBezTo>
                  <a:cubicBezTo>
                    <a:pt x="5" y="18"/>
                    <a:pt x="2" y="13"/>
                    <a:pt x="0" y="8"/>
                  </a:cubicBezTo>
                  <a:cubicBezTo>
                    <a:pt x="3" y="5"/>
                    <a:pt x="8" y="0"/>
                    <a:pt x="16" y="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873" name="Freeform 1098"/>
            <p:cNvSpPr>
              <a:spLocks/>
            </p:cNvSpPr>
            <p:nvPr userDrawn="1"/>
          </p:nvSpPr>
          <p:spPr bwMode="auto">
            <a:xfrm>
              <a:off x="229" y="305"/>
              <a:ext cx="10" cy="3"/>
            </a:xfrm>
            <a:custGeom>
              <a:avLst/>
              <a:gdLst>
                <a:gd name="T0" fmla="*/ 0 w 22"/>
                <a:gd name="T1" fmla="*/ 6 h 6"/>
                <a:gd name="T2" fmla="*/ 0 w 22"/>
                <a:gd name="T3" fmla="*/ 6 h 6"/>
                <a:gd name="T4" fmla="*/ 22 w 22"/>
                <a:gd name="T5" fmla="*/ 0 h 6"/>
                <a:gd name="T6" fmla="*/ 21 w 22"/>
                <a:gd name="T7" fmla="*/ 2 h 6"/>
                <a:gd name="T8" fmla="*/ 0 w 22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6">
                  <a:moveTo>
                    <a:pt x="0" y="6"/>
                  </a:moveTo>
                  <a:lnTo>
                    <a:pt x="0" y="6"/>
                  </a:lnTo>
                  <a:cubicBezTo>
                    <a:pt x="11" y="3"/>
                    <a:pt x="17" y="1"/>
                    <a:pt x="22" y="0"/>
                  </a:cubicBezTo>
                  <a:lnTo>
                    <a:pt x="21" y="2"/>
                  </a:lnTo>
                  <a:cubicBezTo>
                    <a:pt x="15" y="4"/>
                    <a:pt x="9" y="4"/>
                    <a:pt x="0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874" name="Freeform 1099"/>
            <p:cNvSpPr>
              <a:spLocks/>
            </p:cNvSpPr>
            <p:nvPr userDrawn="1"/>
          </p:nvSpPr>
          <p:spPr bwMode="auto">
            <a:xfrm>
              <a:off x="207" y="307"/>
              <a:ext cx="13" cy="9"/>
            </a:xfrm>
            <a:custGeom>
              <a:avLst/>
              <a:gdLst>
                <a:gd name="T0" fmla="*/ 23 w 30"/>
                <a:gd name="T1" fmla="*/ 0 h 21"/>
                <a:gd name="T2" fmla="*/ 23 w 30"/>
                <a:gd name="T3" fmla="*/ 0 h 21"/>
                <a:gd name="T4" fmla="*/ 4 w 30"/>
                <a:gd name="T5" fmla="*/ 13 h 21"/>
                <a:gd name="T6" fmla="*/ 30 w 30"/>
                <a:gd name="T7" fmla="*/ 17 h 21"/>
                <a:gd name="T8" fmla="*/ 0 w 30"/>
                <a:gd name="T9" fmla="*/ 14 h 21"/>
                <a:gd name="T10" fmla="*/ 23 w 30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21">
                  <a:moveTo>
                    <a:pt x="23" y="0"/>
                  </a:moveTo>
                  <a:lnTo>
                    <a:pt x="23" y="0"/>
                  </a:lnTo>
                  <a:cubicBezTo>
                    <a:pt x="16" y="1"/>
                    <a:pt x="8" y="7"/>
                    <a:pt x="4" y="13"/>
                  </a:cubicBezTo>
                  <a:cubicBezTo>
                    <a:pt x="13" y="20"/>
                    <a:pt x="23" y="18"/>
                    <a:pt x="30" y="17"/>
                  </a:cubicBezTo>
                  <a:cubicBezTo>
                    <a:pt x="22" y="20"/>
                    <a:pt x="9" y="21"/>
                    <a:pt x="0" y="14"/>
                  </a:cubicBezTo>
                  <a:cubicBezTo>
                    <a:pt x="5" y="5"/>
                    <a:pt x="15" y="0"/>
                    <a:pt x="23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875" name="Freeform 1100"/>
            <p:cNvSpPr>
              <a:spLocks/>
            </p:cNvSpPr>
            <p:nvPr userDrawn="1"/>
          </p:nvSpPr>
          <p:spPr bwMode="auto">
            <a:xfrm>
              <a:off x="286" y="428"/>
              <a:ext cx="10" cy="14"/>
            </a:xfrm>
            <a:custGeom>
              <a:avLst/>
              <a:gdLst>
                <a:gd name="T0" fmla="*/ 12 w 23"/>
                <a:gd name="T1" fmla="*/ 2 h 31"/>
                <a:gd name="T2" fmla="*/ 12 w 23"/>
                <a:gd name="T3" fmla="*/ 2 h 31"/>
                <a:gd name="T4" fmla="*/ 23 w 23"/>
                <a:gd name="T5" fmla="*/ 31 h 31"/>
                <a:gd name="T6" fmla="*/ 9 w 23"/>
                <a:gd name="T7" fmla="*/ 3 h 31"/>
                <a:gd name="T8" fmla="*/ 0 w 23"/>
                <a:gd name="T9" fmla="*/ 8 h 31"/>
                <a:gd name="T10" fmla="*/ 12 w 23"/>
                <a:gd name="T11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31">
                  <a:moveTo>
                    <a:pt x="12" y="2"/>
                  </a:moveTo>
                  <a:lnTo>
                    <a:pt x="12" y="2"/>
                  </a:lnTo>
                  <a:cubicBezTo>
                    <a:pt x="11" y="8"/>
                    <a:pt x="10" y="26"/>
                    <a:pt x="23" y="31"/>
                  </a:cubicBezTo>
                  <a:cubicBezTo>
                    <a:pt x="10" y="28"/>
                    <a:pt x="7" y="13"/>
                    <a:pt x="9" y="3"/>
                  </a:cubicBezTo>
                  <a:cubicBezTo>
                    <a:pt x="7" y="3"/>
                    <a:pt x="3" y="5"/>
                    <a:pt x="0" y="8"/>
                  </a:cubicBezTo>
                  <a:cubicBezTo>
                    <a:pt x="2" y="3"/>
                    <a:pt x="6" y="0"/>
                    <a:pt x="12" y="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876" name="Freeform 1101"/>
            <p:cNvSpPr>
              <a:spLocks/>
            </p:cNvSpPr>
            <p:nvPr userDrawn="1"/>
          </p:nvSpPr>
          <p:spPr bwMode="auto">
            <a:xfrm>
              <a:off x="281" y="424"/>
              <a:ext cx="9" cy="9"/>
            </a:xfrm>
            <a:custGeom>
              <a:avLst/>
              <a:gdLst>
                <a:gd name="T0" fmla="*/ 19 w 19"/>
                <a:gd name="T1" fmla="*/ 0 h 21"/>
                <a:gd name="T2" fmla="*/ 19 w 19"/>
                <a:gd name="T3" fmla="*/ 0 h 21"/>
                <a:gd name="T4" fmla="*/ 4 w 19"/>
                <a:gd name="T5" fmla="*/ 21 h 21"/>
                <a:gd name="T6" fmla="*/ 19 w 19"/>
                <a:gd name="T7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1">
                  <a:moveTo>
                    <a:pt x="19" y="0"/>
                  </a:moveTo>
                  <a:lnTo>
                    <a:pt x="19" y="0"/>
                  </a:lnTo>
                  <a:cubicBezTo>
                    <a:pt x="5" y="4"/>
                    <a:pt x="4" y="15"/>
                    <a:pt x="4" y="21"/>
                  </a:cubicBezTo>
                  <a:cubicBezTo>
                    <a:pt x="0" y="9"/>
                    <a:pt x="7" y="2"/>
                    <a:pt x="19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877" name="Freeform 1102"/>
            <p:cNvSpPr>
              <a:spLocks/>
            </p:cNvSpPr>
            <p:nvPr userDrawn="1"/>
          </p:nvSpPr>
          <p:spPr bwMode="auto">
            <a:xfrm>
              <a:off x="288" y="418"/>
              <a:ext cx="5" cy="1"/>
            </a:xfrm>
            <a:custGeom>
              <a:avLst/>
              <a:gdLst>
                <a:gd name="T0" fmla="*/ 6 w 11"/>
                <a:gd name="T1" fmla="*/ 0 h 2"/>
                <a:gd name="T2" fmla="*/ 6 w 11"/>
                <a:gd name="T3" fmla="*/ 0 h 2"/>
                <a:gd name="T4" fmla="*/ 4 w 11"/>
                <a:gd name="T5" fmla="*/ 2 h 2"/>
                <a:gd name="T6" fmla="*/ 0 w 11"/>
                <a:gd name="T7" fmla="*/ 1 h 2"/>
                <a:gd name="T8" fmla="*/ 6 w 1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2">
                  <a:moveTo>
                    <a:pt x="6" y="0"/>
                  </a:moveTo>
                  <a:lnTo>
                    <a:pt x="6" y="0"/>
                  </a:lnTo>
                  <a:cubicBezTo>
                    <a:pt x="11" y="0"/>
                    <a:pt x="5" y="2"/>
                    <a:pt x="4" y="2"/>
                  </a:cubicBezTo>
                  <a:cubicBezTo>
                    <a:pt x="1" y="2"/>
                    <a:pt x="1" y="1"/>
                    <a:pt x="0" y="1"/>
                  </a:cubicBezTo>
                  <a:cubicBezTo>
                    <a:pt x="2" y="1"/>
                    <a:pt x="5" y="0"/>
                    <a:pt x="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878" name="Freeform 1103"/>
            <p:cNvSpPr>
              <a:spLocks/>
            </p:cNvSpPr>
            <p:nvPr userDrawn="1"/>
          </p:nvSpPr>
          <p:spPr bwMode="auto">
            <a:xfrm>
              <a:off x="281" y="413"/>
              <a:ext cx="6" cy="8"/>
            </a:xfrm>
            <a:custGeom>
              <a:avLst/>
              <a:gdLst>
                <a:gd name="T0" fmla="*/ 5 w 14"/>
                <a:gd name="T1" fmla="*/ 0 h 16"/>
                <a:gd name="T2" fmla="*/ 5 w 14"/>
                <a:gd name="T3" fmla="*/ 0 h 16"/>
                <a:gd name="T4" fmla="*/ 14 w 14"/>
                <a:gd name="T5" fmla="*/ 15 h 16"/>
                <a:gd name="T6" fmla="*/ 5 w 14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6">
                  <a:moveTo>
                    <a:pt x="5" y="0"/>
                  </a:moveTo>
                  <a:lnTo>
                    <a:pt x="5" y="0"/>
                  </a:lnTo>
                  <a:cubicBezTo>
                    <a:pt x="5" y="5"/>
                    <a:pt x="6" y="12"/>
                    <a:pt x="14" y="15"/>
                  </a:cubicBezTo>
                  <a:cubicBezTo>
                    <a:pt x="7" y="16"/>
                    <a:pt x="0" y="8"/>
                    <a:pt x="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879" name="Freeform 1104"/>
            <p:cNvSpPr>
              <a:spLocks/>
            </p:cNvSpPr>
            <p:nvPr userDrawn="1"/>
          </p:nvSpPr>
          <p:spPr bwMode="auto">
            <a:xfrm>
              <a:off x="310" y="407"/>
              <a:ext cx="13" cy="37"/>
            </a:xfrm>
            <a:custGeom>
              <a:avLst/>
              <a:gdLst>
                <a:gd name="T0" fmla="*/ 28 w 28"/>
                <a:gd name="T1" fmla="*/ 0 h 83"/>
                <a:gd name="T2" fmla="*/ 28 w 28"/>
                <a:gd name="T3" fmla="*/ 0 h 83"/>
                <a:gd name="T4" fmla="*/ 6 w 28"/>
                <a:gd name="T5" fmla="*/ 45 h 83"/>
                <a:gd name="T6" fmla="*/ 16 w 28"/>
                <a:gd name="T7" fmla="*/ 83 h 83"/>
                <a:gd name="T8" fmla="*/ 4 w 28"/>
                <a:gd name="T9" fmla="*/ 45 h 83"/>
                <a:gd name="T10" fmla="*/ 28 w 28"/>
                <a:gd name="T11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83">
                  <a:moveTo>
                    <a:pt x="28" y="0"/>
                  </a:moveTo>
                  <a:lnTo>
                    <a:pt x="28" y="0"/>
                  </a:lnTo>
                  <a:cubicBezTo>
                    <a:pt x="23" y="12"/>
                    <a:pt x="10" y="28"/>
                    <a:pt x="6" y="45"/>
                  </a:cubicBezTo>
                  <a:cubicBezTo>
                    <a:pt x="3" y="61"/>
                    <a:pt x="8" y="77"/>
                    <a:pt x="16" y="83"/>
                  </a:cubicBezTo>
                  <a:cubicBezTo>
                    <a:pt x="7" y="78"/>
                    <a:pt x="0" y="64"/>
                    <a:pt x="4" y="45"/>
                  </a:cubicBezTo>
                  <a:cubicBezTo>
                    <a:pt x="8" y="28"/>
                    <a:pt x="19" y="14"/>
                    <a:pt x="28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880" name="Freeform 1105"/>
            <p:cNvSpPr>
              <a:spLocks/>
            </p:cNvSpPr>
            <p:nvPr userDrawn="1"/>
          </p:nvSpPr>
          <p:spPr bwMode="auto">
            <a:xfrm>
              <a:off x="290" y="403"/>
              <a:ext cx="26" cy="36"/>
            </a:xfrm>
            <a:custGeom>
              <a:avLst/>
              <a:gdLst>
                <a:gd name="T0" fmla="*/ 58 w 58"/>
                <a:gd name="T1" fmla="*/ 0 h 80"/>
                <a:gd name="T2" fmla="*/ 58 w 58"/>
                <a:gd name="T3" fmla="*/ 0 h 80"/>
                <a:gd name="T4" fmla="*/ 34 w 58"/>
                <a:gd name="T5" fmla="*/ 16 h 80"/>
                <a:gd name="T6" fmla="*/ 8 w 58"/>
                <a:gd name="T7" fmla="*/ 59 h 80"/>
                <a:gd name="T8" fmla="*/ 24 w 58"/>
                <a:gd name="T9" fmla="*/ 78 h 80"/>
                <a:gd name="T10" fmla="*/ 8 w 58"/>
                <a:gd name="T11" fmla="*/ 71 h 80"/>
                <a:gd name="T12" fmla="*/ 26 w 58"/>
                <a:gd name="T13" fmla="*/ 18 h 80"/>
                <a:gd name="T14" fmla="*/ 58 w 58"/>
                <a:gd name="T15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8" h="80">
                  <a:moveTo>
                    <a:pt x="58" y="0"/>
                  </a:moveTo>
                  <a:lnTo>
                    <a:pt x="58" y="0"/>
                  </a:lnTo>
                  <a:cubicBezTo>
                    <a:pt x="51" y="6"/>
                    <a:pt x="38" y="13"/>
                    <a:pt x="34" y="16"/>
                  </a:cubicBezTo>
                  <a:cubicBezTo>
                    <a:pt x="23" y="23"/>
                    <a:pt x="6" y="36"/>
                    <a:pt x="8" y="59"/>
                  </a:cubicBezTo>
                  <a:cubicBezTo>
                    <a:pt x="10" y="78"/>
                    <a:pt x="19" y="78"/>
                    <a:pt x="24" y="78"/>
                  </a:cubicBezTo>
                  <a:cubicBezTo>
                    <a:pt x="17" y="80"/>
                    <a:pt x="11" y="77"/>
                    <a:pt x="8" y="71"/>
                  </a:cubicBezTo>
                  <a:cubicBezTo>
                    <a:pt x="0" y="54"/>
                    <a:pt x="8" y="31"/>
                    <a:pt x="26" y="18"/>
                  </a:cubicBezTo>
                  <a:cubicBezTo>
                    <a:pt x="36" y="12"/>
                    <a:pt x="46" y="7"/>
                    <a:pt x="58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881" name="Freeform 1106"/>
            <p:cNvSpPr>
              <a:spLocks/>
            </p:cNvSpPr>
            <p:nvPr userDrawn="1"/>
          </p:nvSpPr>
          <p:spPr bwMode="auto">
            <a:xfrm>
              <a:off x="300" y="424"/>
              <a:ext cx="8" cy="4"/>
            </a:xfrm>
            <a:custGeom>
              <a:avLst/>
              <a:gdLst>
                <a:gd name="T0" fmla="*/ 0 w 18"/>
                <a:gd name="T1" fmla="*/ 0 h 9"/>
                <a:gd name="T2" fmla="*/ 0 w 18"/>
                <a:gd name="T3" fmla="*/ 0 h 9"/>
                <a:gd name="T4" fmla="*/ 18 w 18"/>
                <a:gd name="T5" fmla="*/ 4 h 9"/>
                <a:gd name="T6" fmla="*/ 0 w 18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9">
                  <a:moveTo>
                    <a:pt x="0" y="0"/>
                  </a:moveTo>
                  <a:lnTo>
                    <a:pt x="0" y="0"/>
                  </a:lnTo>
                  <a:cubicBezTo>
                    <a:pt x="3" y="4"/>
                    <a:pt x="12" y="6"/>
                    <a:pt x="18" y="4"/>
                  </a:cubicBezTo>
                  <a:cubicBezTo>
                    <a:pt x="13" y="9"/>
                    <a:pt x="3" y="7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882" name="Freeform 1107"/>
            <p:cNvSpPr>
              <a:spLocks/>
            </p:cNvSpPr>
            <p:nvPr userDrawn="1"/>
          </p:nvSpPr>
          <p:spPr bwMode="auto">
            <a:xfrm>
              <a:off x="311" y="368"/>
              <a:ext cx="1" cy="2"/>
            </a:xfrm>
            <a:custGeom>
              <a:avLst/>
              <a:gdLst>
                <a:gd name="T0" fmla="*/ 0 w 3"/>
                <a:gd name="T1" fmla="*/ 0 h 5"/>
                <a:gd name="T2" fmla="*/ 0 w 3"/>
                <a:gd name="T3" fmla="*/ 0 h 5"/>
                <a:gd name="T4" fmla="*/ 1 w 3"/>
                <a:gd name="T5" fmla="*/ 0 h 5"/>
                <a:gd name="T6" fmla="*/ 3 w 3"/>
                <a:gd name="T7" fmla="*/ 5 h 5"/>
                <a:gd name="T8" fmla="*/ 0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3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883" name="Freeform 1108"/>
            <p:cNvSpPr>
              <a:spLocks/>
            </p:cNvSpPr>
            <p:nvPr userDrawn="1"/>
          </p:nvSpPr>
          <p:spPr bwMode="auto">
            <a:xfrm>
              <a:off x="296" y="363"/>
              <a:ext cx="3" cy="1"/>
            </a:xfrm>
            <a:custGeom>
              <a:avLst/>
              <a:gdLst>
                <a:gd name="T0" fmla="*/ 7 w 7"/>
                <a:gd name="T1" fmla="*/ 1 h 4"/>
                <a:gd name="T2" fmla="*/ 7 w 7"/>
                <a:gd name="T3" fmla="*/ 1 h 4"/>
                <a:gd name="T4" fmla="*/ 0 w 7"/>
                <a:gd name="T5" fmla="*/ 4 h 4"/>
                <a:gd name="T6" fmla="*/ 7 w 7"/>
                <a:gd name="T7" fmla="*/ 0 h 4"/>
                <a:gd name="T8" fmla="*/ 7 w 7"/>
                <a:gd name="T9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">
                  <a:moveTo>
                    <a:pt x="7" y="1"/>
                  </a:moveTo>
                  <a:lnTo>
                    <a:pt x="7" y="1"/>
                  </a:lnTo>
                  <a:lnTo>
                    <a:pt x="0" y="4"/>
                  </a:lnTo>
                  <a:lnTo>
                    <a:pt x="7" y="0"/>
                  </a:lnTo>
                  <a:lnTo>
                    <a:pt x="7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884" name="Freeform 1109"/>
            <p:cNvSpPr>
              <a:spLocks/>
            </p:cNvSpPr>
            <p:nvPr userDrawn="1"/>
          </p:nvSpPr>
          <p:spPr bwMode="auto">
            <a:xfrm>
              <a:off x="215" y="319"/>
              <a:ext cx="8" cy="10"/>
            </a:xfrm>
            <a:custGeom>
              <a:avLst/>
              <a:gdLst>
                <a:gd name="T0" fmla="*/ 12 w 18"/>
                <a:gd name="T1" fmla="*/ 0 h 22"/>
                <a:gd name="T2" fmla="*/ 12 w 18"/>
                <a:gd name="T3" fmla="*/ 0 h 22"/>
                <a:gd name="T4" fmla="*/ 2 w 18"/>
                <a:gd name="T5" fmla="*/ 16 h 22"/>
                <a:gd name="T6" fmla="*/ 18 w 18"/>
                <a:gd name="T7" fmla="*/ 18 h 22"/>
                <a:gd name="T8" fmla="*/ 0 w 18"/>
                <a:gd name="T9" fmla="*/ 18 h 22"/>
                <a:gd name="T10" fmla="*/ 12 w 18"/>
                <a:gd name="T1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22">
                  <a:moveTo>
                    <a:pt x="12" y="0"/>
                  </a:moveTo>
                  <a:lnTo>
                    <a:pt x="12" y="0"/>
                  </a:lnTo>
                  <a:cubicBezTo>
                    <a:pt x="4" y="4"/>
                    <a:pt x="4" y="11"/>
                    <a:pt x="2" y="16"/>
                  </a:cubicBezTo>
                  <a:cubicBezTo>
                    <a:pt x="8" y="16"/>
                    <a:pt x="11" y="20"/>
                    <a:pt x="18" y="18"/>
                  </a:cubicBezTo>
                  <a:cubicBezTo>
                    <a:pt x="9" y="22"/>
                    <a:pt x="7" y="19"/>
                    <a:pt x="0" y="18"/>
                  </a:cubicBezTo>
                  <a:cubicBezTo>
                    <a:pt x="1" y="10"/>
                    <a:pt x="2" y="5"/>
                    <a:pt x="12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885" name="Freeform 1110"/>
            <p:cNvSpPr>
              <a:spLocks/>
            </p:cNvSpPr>
            <p:nvPr userDrawn="1"/>
          </p:nvSpPr>
          <p:spPr bwMode="auto">
            <a:xfrm>
              <a:off x="234" y="311"/>
              <a:ext cx="8" cy="5"/>
            </a:xfrm>
            <a:custGeom>
              <a:avLst/>
              <a:gdLst>
                <a:gd name="T0" fmla="*/ 0 w 20"/>
                <a:gd name="T1" fmla="*/ 11 h 11"/>
                <a:gd name="T2" fmla="*/ 0 w 20"/>
                <a:gd name="T3" fmla="*/ 11 h 11"/>
                <a:gd name="T4" fmla="*/ 18 w 20"/>
                <a:gd name="T5" fmla="*/ 0 h 11"/>
                <a:gd name="T6" fmla="*/ 20 w 20"/>
                <a:gd name="T7" fmla="*/ 0 h 11"/>
                <a:gd name="T8" fmla="*/ 0 w 20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1">
                  <a:moveTo>
                    <a:pt x="0" y="11"/>
                  </a:moveTo>
                  <a:lnTo>
                    <a:pt x="0" y="11"/>
                  </a:lnTo>
                  <a:lnTo>
                    <a:pt x="18" y="0"/>
                  </a:lnTo>
                  <a:lnTo>
                    <a:pt x="20" y="0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886" name="Freeform 1111"/>
            <p:cNvSpPr>
              <a:spLocks/>
            </p:cNvSpPr>
            <p:nvPr userDrawn="1"/>
          </p:nvSpPr>
          <p:spPr bwMode="auto">
            <a:xfrm>
              <a:off x="240" y="317"/>
              <a:ext cx="7" cy="8"/>
            </a:xfrm>
            <a:custGeom>
              <a:avLst/>
              <a:gdLst>
                <a:gd name="T0" fmla="*/ 0 w 16"/>
                <a:gd name="T1" fmla="*/ 18 h 18"/>
                <a:gd name="T2" fmla="*/ 0 w 16"/>
                <a:gd name="T3" fmla="*/ 18 h 18"/>
                <a:gd name="T4" fmla="*/ 16 w 16"/>
                <a:gd name="T5" fmla="*/ 0 h 18"/>
                <a:gd name="T6" fmla="*/ 16 w 16"/>
                <a:gd name="T7" fmla="*/ 2 h 18"/>
                <a:gd name="T8" fmla="*/ 0 w 16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8">
                  <a:moveTo>
                    <a:pt x="0" y="18"/>
                  </a:moveTo>
                  <a:lnTo>
                    <a:pt x="0" y="18"/>
                  </a:lnTo>
                  <a:lnTo>
                    <a:pt x="16" y="0"/>
                  </a:lnTo>
                  <a:lnTo>
                    <a:pt x="16" y="2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887" name="Freeform 1112"/>
            <p:cNvSpPr>
              <a:spLocks/>
            </p:cNvSpPr>
            <p:nvPr userDrawn="1"/>
          </p:nvSpPr>
          <p:spPr bwMode="auto">
            <a:xfrm>
              <a:off x="225" y="331"/>
              <a:ext cx="9" cy="10"/>
            </a:xfrm>
            <a:custGeom>
              <a:avLst/>
              <a:gdLst>
                <a:gd name="T0" fmla="*/ 8 w 20"/>
                <a:gd name="T1" fmla="*/ 0 h 21"/>
                <a:gd name="T2" fmla="*/ 8 w 20"/>
                <a:gd name="T3" fmla="*/ 0 h 21"/>
                <a:gd name="T4" fmla="*/ 3 w 20"/>
                <a:gd name="T5" fmla="*/ 16 h 21"/>
                <a:gd name="T6" fmla="*/ 20 w 20"/>
                <a:gd name="T7" fmla="*/ 12 h 21"/>
                <a:gd name="T8" fmla="*/ 2 w 20"/>
                <a:gd name="T9" fmla="*/ 18 h 21"/>
                <a:gd name="T10" fmla="*/ 8 w 20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21">
                  <a:moveTo>
                    <a:pt x="8" y="0"/>
                  </a:moveTo>
                  <a:lnTo>
                    <a:pt x="8" y="0"/>
                  </a:lnTo>
                  <a:cubicBezTo>
                    <a:pt x="2" y="6"/>
                    <a:pt x="3" y="11"/>
                    <a:pt x="3" y="16"/>
                  </a:cubicBezTo>
                  <a:cubicBezTo>
                    <a:pt x="10" y="16"/>
                    <a:pt x="14" y="18"/>
                    <a:pt x="20" y="12"/>
                  </a:cubicBezTo>
                  <a:cubicBezTo>
                    <a:pt x="14" y="21"/>
                    <a:pt x="8" y="17"/>
                    <a:pt x="2" y="18"/>
                  </a:cubicBezTo>
                  <a:cubicBezTo>
                    <a:pt x="1" y="9"/>
                    <a:pt x="0" y="7"/>
                    <a:pt x="8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888" name="Freeform 1113"/>
            <p:cNvSpPr>
              <a:spLocks/>
            </p:cNvSpPr>
            <p:nvPr userDrawn="1"/>
          </p:nvSpPr>
          <p:spPr bwMode="auto">
            <a:xfrm>
              <a:off x="250" y="322"/>
              <a:ext cx="6" cy="9"/>
            </a:xfrm>
            <a:custGeom>
              <a:avLst/>
              <a:gdLst>
                <a:gd name="T0" fmla="*/ 0 w 13"/>
                <a:gd name="T1" fmla="*/ 19 h 19"/>
                <a:gd name="T2" fmla="*/ 0 w 13"/>
                <a:gd name="T3" fmla="*/ 19 h 19"/>
                <a:gd name="T4" fmla="*/ 13 w 13"/>
                <a:gd name="T5" fmla="*/ 0 h 19"/>
                <a:gd name="T6" fmla="*/ 13 w 13"/>
                <a:gd name="T7" fmla="*/ 2 h 19"/>
                <a:gd name="T8" fmla="*/ 0 w 13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9">
                  <a:moveTo>
                    <a:pt x="0" y="19"/>
                  </a:moveTo>
                  <a:lnTo>
                    <a:pt x="0" y="19"/>
                  </a:lnTo>
                  <a:lnTo>
                    <a:pt x="13" y="0"/>
                  </a:lnTo>
                  <a:lnTo>
                    <a:pt x="13" y="2"/>
                  </a:lnTo>
                  <a:lnTo>
                    <a:pt x="0" y="19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889" name="Freeform 1114"/>
            <p:cNvSpPr>
              <a:spLocks/>
            </p:cNvSpPr>
            <p:nvPr userDrawn="1"/>
          </p:nvSpPr>
          <p:spPr bwMode="auto">
            <a:xfrm>
              <a:off x="237" y="339"/>
              <a:ext cx="10" cy="9"/>
            </a:xfrm>
            <a:custGeom>
              <a:avLst/>
              <a:gdLst>
                <a:gd name="T0" fmla="*/ 8 w 24"/>
                <a:gd name="T1" fmla="*/ 0 h 20"/>
                <a:gd name="T2" fmla="*/ 8 w 24"/>
                <a:gd name="T3" fmla="*/ 0 h 20"/>
                <a:gd name="T4" fmla="*/ 9 w 24"/>
                <a:gd name="T5" fmla="*/ 16 h 20"/>
                <a:gd name="T6" fmla="*/ 24 w 24"/>
                <a:gd name="T7" fmla="*/ 7 h 20"/>
                <a:gd name="T8" fmla="*/ 8 w 24"/>
                <a:gd name="T9" fmla="*/ 18 h 20"/>
                <a:gd name="T10" fmla="*/ 8 w 24"/>
                <a:gd name="T11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20">
                  <a:moveTo>
                    <a:pt x="8" y="0"/>
                  </a:moveTo>
                  <a:lnTo>
                    <a:pt x="8" y="0"/>
                  </a:lnTo>
                  <a:cubicBezTo>
                    <a:pt x="4" y="9"/>
                    <a:pt x="7" y="11"/>
                    <a:pt x="9" y="16"/>
                  </a:cubicBezTo>
                  <a:cubicBezTo>
                    <a:pt x="15" y="14"/>
                    <a:pt x="20" y="17"/>
                    <a:pt x="24" y="7"/>
                  </a:cubicBezTo>
                  <a:cubicBezTo>
                    <a:pt x="20" y="20"/>
                    <a:pt x="14" y="16"/>
                    <a:pt x="8" y="18"/>
                  </a:cubicBezTo>
                  <a:cubicBezTo>
                    <a:pt x="4" y="10"/>
                    <a:pt x="0" y="10"/>
                    <a:pt x="8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890" name="Freeform 1115"/>
            <p:cNvSpPr>
              <a:spLocks/>
            </p:cNvSpPr>
            <p:nvPr userDrawn="1"/>
          </p:nvSpPr>
          <p:spPr bwMode="auto">
            <a:xfrm>
              <a:off x="261" y="326"/>
              <a:ext cx="4" cy="11"/>
            </a:xfrm>
            <a:custGeom>
              <a:avLst/>
              <a:gdLst>
                <a:gd name="T0" fmla="*/ 0 w 10"/>
                <a:gd name="T1" fmla="*/ 24 h 24"/>
                <a:gd name="T2" fmla="*/ 0 w 10"/>
                <a:gd name="T3" fmla="*/ 24 h 24"/>
                <a:gd name="T4" fmla="*/ 7 w 10"/>
                <a:gd name="T5" fmla="*/ 2 h 24"/>
                <a:gd name="T6" fmla="*/ 10 w 10"/>
                <a:gd name="T7" fmla="*/ 0 h 24"/>
                <a:gd name="T8" fmla="*/ 10 w 10"/>
                <a:gd name="T9" fmla="*/ 2 h 24"/>
                <a:gd name="T10" fmla="*/ 0 w 10"/>
                <a:gd name="T11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24">
                  <a:moveTo>
                    <a:pt x="0" y="24"/>
                  </a:moveTo>
                  <a:lnTo>
                    <a:pt x="0" y="24"/>
                  </a:lnTo>
                  <a:lnTo>
                    <a:pt x="7" y="2"/>
                  </a:lnTo>
                  <a:cubicBezTo>
                    <a:pt x="8" y="2"/>
                    <a:pt x="9" y="1"/>
                    <a:pt x="10" y="0"/>
                  </a:cubicBezTo>
                  <a:lnTo>
                    <a:pt x="10" y="2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891" name="Freeform 1116"/>
            <p:cNvSpPr>
              <a:spLocks/>
            </p:cNvSpPr>
            <p:nvPr userDrawn="1"/>
          </p:nvSpPr>
          <p:spPr bwMode="auto">
            <a:xfrm>
              <a:off x="251" y="344"/>
              <a:ext cx="11" cy="8"/>
            </a:xfrm>
            <a:custGeom>
              <a:avLst/>
              <a:gdLst>
                <a:gd name="T0" fmla="*/ 5 w 24"/>
                <a:gd name="T1" fmla="*/ 0 h 17"/>
                <a:gd name="T2" fmla="*/ 5 w 24"/>
                <a:gd name="T3" fmla="*/ 0 h 17"/>
                <a:gd name="T4" fmla="*/ 10 w 24"/>
                <a:gd name="T5" fmla="*/ 15 h 17"/>
                <a:gd name="T6" fmla="*/ 24 w 24"/>
                <a:gd name="T7" fmla="*/ 4 h 17"/>
                <a:gd name="T8" fmla="*/ 9 w 24"/>
                <a:gd name="T9" fmla="*/ 17 h 17"/>
                <a:gd name="T10" fmla="*/ 5 w 24"/>
                <a:gd name="T11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17">
                  <a:moveTo>
                    <a:pt x="5" y="0"/>
                  </a:moveTo>
                  <a:lnTo>
                    <a:pt x="5" y="0"/>
                  </a:lnTo>
                  <a:cubicBezTo>
                    <a:pt x="3" y="10"/>
                    <a:pt x="7" y="10"/>
                    <a:pt x="10" y="15"/>
                  </a:cubicBezTo>
                  <a:cubicBezTo>
                    <a:pt x="16" y="12"/>
                    <a:pt x="21" y="14"/>
                    <a:pt x="24" y="4"/>
                  </a:cubicBezTo>
                  <a:cubicBezTo>
                    <a:pt x="22" y="17"/>
                    <a:pt x="15" y="14"/>
                    <a:pt x="9" y="17"/>
                  </a:cubicBezTo>
                  <a:cubicBezTo>
                    <a:pt x="4" y="10"/>
                    <a:pt x="0" y="12"/>
                    <a:pt x="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892" name="Freeform 1117"/>
            <p:cNvSpPr>
              <a:spLocks/>
            </p:cNvSpPr>
            <p:nvPr userDrawn="1"/>
          </p:nvSpPr>
          <p:spPr bwMode="auto">
            <a:xfrm>
              <a:off x="275" y="329"/>
              <a:ext cx="2" cy="9"/>
            </a:xfrm>
            <a:custGeom>
              <a:avLst/>
              <a:gdLst>
                <a:gd name="T0" fmla="*/ 0 w 4"/>
                <a:gd name="T1" fmla="*/ 19 h 19"/>
                <a:gd name="T2" fmla="*/ 0 w 4"/>
                <a:gd name="T3" fmla="*/ 19 h 19"/>
                <a:gd name="T4" fmla="*/ 1 w 4"/>
                <a:gd name="T5" fmla="*/ 3 h 19"/>
                <a:gd name="T6" fmla="*/ 4 w 4"/>
                <a:gd name="T7" fmla="*/ 0 h 19"/>
                <a:gd name="T8" fmla="*/ 0 w 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9">
                  <a:moveTo>
                    <a:pt x="0" y="19"/>
                  </a:moveTo>
                  <a:lnTo>
                    <a:pt x="0" y="19"/>
                  </a:lnTo>
                  <a:lnTo>
                    <a:pt x="1" y="3"/>
                  </a:lnTo>
                  <a:cubicBezTo>
                    <a:pt x="2" y="2"/>
                    <a:pt x="3" y="1"/>
                    <a:pt x="4" y="0"/>
                  </a:cubicBezTo>
                  <a:lnTo>
                    <a:pt x="0" y="19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893" name="Freeform 1118"/>
            <p:cNvSpPr>
              <a:spLocks/>
            </p:cNvSpPr>
            <p:nvPr userDrawn="1"/>
          </p:nvSpPr>
          <p:spPr bwMode="auto">
            <a:xfrm>
              <a:off x="268" y="343"/>
              <a:ext cx="11" cy="6"/>
            </a:xfrm>
            <a:custGeom>
              <a:avLst/>
              <a:gdLst>
                <a:gd name="T0" fmla="*/ 2 w 24"/>
                <a:gd name="T1" fmla="*/ 0 h 14"/>
                <a:gd name="T2" fmla="*/ 2 w 24"/>
                <a:gd name="T3" fmla="*/ 0 h 14"/>
                <a:gd name="T4" fmla="*/ 11 w 24"/>
                <a:gd name="T5" fmla="*/ 12 h 14"/>
                <a:gd name="T6" fmla="*/ 22 w 24"/>
                <a:gd name="T7" fmla="*/ 0 h 14"/>
                <a:gd name="T8" fmla="*/ 11 w 24"/>
                <a:gd name="T9" fmla="*/ 14 h 14"/>
                <a:gd name="T10" fmla="*/ 2 w 24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14">
                  <a:moveTo>
                    <a:pt x="2" y="0"/>
                  </a:moveTo>
                  <a:lnTo>
                    <a:pt x="2" y="0"/>
                  </a:lnTo>
                  <a:cubicBezTo>
                    <a:pt x="2" y="10"/>
                    <a:pt x="8" y="8"/>
                    <a:pt x="11" y="12"/>
                  </a:cubicBezTo>
                  <a:cubicBezTo>
                    <a:pt x="16" y="8"/>
                    <a:pt x="22" y="11"/>
                    <a:pt x="22" y="0"/>
                  </a:cubicBezTo>
                  <a:cubicBezTo>
                    <a:pt x="24" y="14"/>
                    <a:pt x="16" y="10"/>
                    <a:pt x="11" y="14"/>
                  </a:cubicBezTo>
                  <a:cubicBezTo>
                    <a:pt x="5" y="8"/>
                    <a:pt x="0" y="12"/>
                    <a:pt x="2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894" name="Freeform 1119"/>
            <p:cNvSpPr>
              <a:spLocks/>
            </p:cNvSpPr>
            <p:nvPr userDrawn="1"/>
          </p:nvSpPr>
          <p:spPr bwMode="auto">
            <a:xfrm>
              <a:off x="249" y="294"/>
              <a:ext cx="9" cy="2"/>
            </a:xfrm>
            <a:custGeom>
              <a:avLst/>
              <a:gdLst>
                <a:gd name="T0" fmla="*/ 0 w 20"/>
                <a:gd name="T1" fmla="*/ 3 h 3"/>
                <a:gd name="T2" fmla="*/ 0 w 20"/>
                <a:gd name="T3" fmla="*/ 3 h 3"/>
                <a:gd name="T4" fmla="*/ 16 w 20"/>
                <a:gd name="T5" fmla="*/ 0 h 3"/>
                <a:gd name="T6" fmla="*/ 20 w 20"/>
                <a:gd name="T7" fmla="*/ 2 h 3"/>
                <a:gd name="T8" fmla="*/ 0 w 20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3">
                  <a:moveTo>
                    <a:pt x="0" y="3"/>
                  </a:moveTo>
                  <a:lnTo>
                    <a:pt x="0" y="3"/>
                  </a:lnTo>
                  <a:cubicBezTo>
                    <a:pt x="0" y="3"/>
                    <a:pt x="13" y="1"/>
                    <a:pt x="16" y="0"/>
                  </a:cubicBezTo>
                  <a:cubicBezTo>
                    <a:pt x="17" y="1"/>
                    <a:pt x="20" y="2"/>
                    <a:pt x="20" y="2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895" name="Freeform 1120"/>
            <p:cNvSpPr>
              <a:spLocks/>
            </p:cNvSpPr>
            <p:nvPr userDrawn="1"/>
          </p:nvSpPr>
          <p:spPr bwMode="auto">
            <a:xfrm>
              <a:off x="236" y="293"/>
              <a:ext cx="8" cy="7"/>
            </a:xfrm>
            <a:custGeom>
              <a:avLst/>
              <a:gdLst>
                <a:gd name="T0" fmla="*/ 17 w 18"/>
                <a:gd name="T1" fmla="*/ 0 h 16"/>
                <a:gd name="T2" fmla="*/ 17 w 18"/>
                <a:gd name="T3" fmla="*/ 0 h 16"/>
                <a:gd name="T4" fmla="*/ 3 w 18"/>
                <a:gd name="T5" fmla="*/ 9 h 16"/>
                <a:gd name="T6" fmla="*/ 18 w 18"/>
                <a:gd name="T7" fmla="*/ 15 h 16"/>
                <a:gd name="T8" fmla="*/ 0 w 18"/>
                <a:gd name="T9" fmla="*/ 10 h 16"/>
                <a:gd name="T10" fmla="*/ 17 w 18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16">
                  <a:moveTo>
                    <a:pt x="17" y="0"/>
                  </a:moveTo>
                  <a:lnTo>
                    <a:pt x="17" y="0"/>
                  </a:lnTo>
                  <a:cubicBezTo>
                    <a:pt x="8" y="2"/>
                    <a:pt x="5" y="4"/>
                    <a:pt x="3" y="9"/>
                  </a:cubicBezTo>
                  <a:cubicBezTo>
                    <a:pt x="6" y="13"/>
                    <a:pt x="13" y="15"/>
                    <a:pt x="18" y="15"/>
                  </a:cubicBezTo>
                  <a:cubicBezTo>
                    <a:pt x="10" y="16"/>
                    <a:pt x="3" y="14"/>
                    <a:pt x="0" y="10"/>
                  </a:cubicBezTo>
                  <a:cubicBezTo>
                    <a:pt x="3" y="3"/>
                    <a:pt x="8" y="0"/>
                    <a:pt x="17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896" name="Freeform 1121"/>
            <p:cNvSpPr>
              <a:spLocks/>
            </p:cNvSpPr>
            <p:nvPr userDrawn="1"/>
          </p:nvSpPr>
          <p:spPr bwMode="auto">
            <a:xfrm>
              <a:off x="251" y="303"/>
              <a:ext cx="4" cy="1"/>
            </a:xfrm>
            <a:custGeom>
              <a:avLst/>
              <a:gdLst>
                <a:gd name="T0" fmla="*/ 0 w 9"/>
                <a:gd name="T1" fmla="*/ 4 h 4"/>
                <a:gd name="T2" fmla="*/ 0 w 9"/>
                <a:gd name="T3" fmla="*/ 4 h 4"/>
                <a:gd name="T4" fmla="*/ 9 w 9"/>
                <a:gd name="T5" fmla="*/ 0 h 4"/>
                <a:gd name="T6" fmla="*/ 9 w 9"/>
                <a:gd name="T7" fmla="*/ 1 h 4"/>
                <a:gd name="T8" fmla="*/ 0 w 9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4">
                  <a:moveTo>
                    <a:pt x="0" y="4"/>
                  </a:moveTo>
                  <a:lnTo>
                    <a:pt x="0" y="4"/>
                  </a:lnTo>
                  <a:lnTo>
                    <a:pt x="9" y="0"/>
                  </a:lnTo>
                  <a:lnTo>
                    <a:pt x="9" y="1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897" name="Freeform 1122"/>
            <p:cNvSpPr>
              <a:spLocks/>
            </p:cNvSpPr>
            <p:nvPr userDrawn="1"/>
          </p:nvSpPr>
          <p:spPr bwMode="auto">
            <a:xfrm>
              <a:off x="241" y="303"/>
              <a:ext cx="7" cy="8"/>
            </a:xfrm>
            <a:custGeom>
              <a:avLst/>
              <a:gdLst>
                <a:gd name="T0" fmla="*/ 11 w 16"/>
                <a:gd name="T1" fmla="*/ 0 h 18"/>
                <a:gd name="T2" fmla="*/ 11 w 16"/>
                <a:gd name="T3" fmla="*/ 0 h 18"/>
                <a:gd name="T4" fmla="*/ 3 w 16"/>
                <a:gd name="T5" fmla="*/ 11 h 18"/>
                <a:gd name="T6" fmla="*/ 16 w 16"/>
                <a:gd name="T7" fmla="*/ 14 h 18"/>
                <a:gd name="T8" fmla="*/ 0 w 16"/>
                <a:gd name="T9" fmla="*/ 12 h 18"/>
                <a:gd name="T10" fmla="*/ 11 w 16"/>
                <a:gd name="T11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18">
                  <a:moveTo>
                    <a:pt x="11" y="0"/>
                  </a:moveTo>
                  <a:lnTo>
                    <a:pt x="11" y="0"/>
                  </a:lnTo>
                  <a:cubicBezTo>
                    <a:pt x="4" y="2"/>
                    <a:pt x="4" y="6"/>
                    <a:pt x="3" y="11"/>
                  </a:cubicBezTo>
                  <a:cubicBezTo>
                    <a:pt x="6" y="14"/>
                    <a:pt x="12" y="16"/>
                    <a:pt x="16" y="14"/>
                  </a:cubicBezTo>
                  <a:cubicBezTo>
                    <a:pt x="9" y="18"/>
                    <a:pt x="4" y="14"/>
                    <a:pt x="0" y="12"/>
                  </a:cubicBezTo>
                  <a:cubicBezTo>
                    <a:pt x="2" y="5"/>
                    <a:pt x="3" y="1"/>
                    <a:pt x="1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898" name="Freeform 1123"/>
            <p:cNvSpPr>
              <a:spLocks/>
            </p:cNvSpPr>
            <p:nvPr userDrawn="1"/>
          </p:nvSpPr>
          <p:spPr bwMode="auto">
            <a:xfrm>
              <a:off x="248" y="311"/>
              <a:ext cx="9" cy="8"/>
            </a:xfrm>
            <a:custGeom>
              <a:avLst/>
              <a:gdLst>
                <a:gd name="T0" fmla="*/ 7 w 19"/>
                <a:gd name="T1" fmla="*/ 0 h 18"/>
                <a:gd name="T2" fmla="*/ 7 w 19"/>
                <a:gd name="T3" fmla="*/ 0 h 18"/>
                <a:gd name="T4" fmla="*/ 5 w 19"/>
                <a:gd name="T5" fmla="*/ 14 h 18"/>
                <a:gd name="T6" fmla="*/ 19 w 19"/>
                <a:gd name="T7" fmla="*/ 11 h 18"/>
                <a:gd name="T8" fmla="*/ 3 w 19"/>
                <a:gd name="T9" fmla="*/ 17 h 18"/>
                <a:gd name="T10" fmla="*/ 7 w 19"/>
                <a:gd name="T11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8">
                  <a:moveTo>
                    <a:pt x="7" y="0"/>
                  </a:moveTo>
                  <a:lnTo>
                    <a:pt x="7" y="0"/>
                  </a:lnTo>
                  <a:cubicBezTo>
                    <a:pt x="2" y="5"/>
                    <a:pt x="4" y="9"/>
                    <a:pt x="5" y="14"/>
                  </a:cubicBezTo>
                  <a:cubicBezTo>
                    <a:pt x="10" y="14"/>
                    <a:pt x="15" y="15"/>
                    <a:pt x="19" y="11"/>
                  </a:cubicBezTo>
                  <a:cubicBezTo>
                    <a:pt x="14" y="18"/>
                    <a:pt x="9" y="16"/>
                    <a:pt x="3" y="17"/>
                  </a:cubicBezTo>
                  <a:cubicBezTo>
                    <a:pt x="1" y="8"/>
                    <a:pt x="0" y="5"/>
                    <a:pt x="7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899" name="Freeform 1124"/>
            <p:cNvSpPr>
              <a:spLocks/>
            </p:cNvSpPr>
            <p:nvPr userDrawn="1"/>
          </p:nvSpPr>
          <p:spPr bwMode="auto">
            <a:xfrm>
              <a:off x="258" y="306"/>
              <a:ext cx="4" cy="4"/>
            </a:xfrm>
            <a:custGeom>
              <a:avLst/>
              <a:gdLst>
                <a:gd name="T0" fmla="*/ 0 w 9"/>
                <a:gd name="T1" fmla="*/ 8 h 8"/>
                <a:gd name="T2" fmla="*/ 0 w 9"/>
                <a:gd name="T3" fmla="*/ 8 h 8"/>
                <a:gd name="T4" fmla="*/ 7 w 9"/>
                <a:gd name="T5" fmla="*/ 0 h 8"/>
                <a:gd name="T6" fmla="*/ 9 w 9"/>
                <a:gd name="T7" fmla="*/ 1 h 8"/>
                <a:gd name="T8" fmla="*/ 0 w 9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0" y="8"/>
                  </a:moveTo>
                  <a:lnTo>
                    <a:pt x="0" y="8"/>
                  </a:lnTo>
                  <a:lnTo>
                    <a:pt x="7" y="0"/>
                  </a:lnTo>
                  <a:lnTo>
                    <a:pt x="9" y="1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900" name="Freeform 1125"/>
            <p:cNvSpPr>
              <a:spLocks/>
            </p:cNvSpPr>
            <p:nvPr userDrawn="1"/>
          </p:nvSpPr>
          <p:spPr bwMode="auto">
            <a:xfrm>
              <a:off x="265" y="312"/>
              <a:ext cx="2" cy="4"/>
            </a:xfrm>
            <a:custGeom>
              <a:avLst/>
              <a:gdLst>
                <a:gd name="T0" fmla="*/ 0 w 5"/>
                <a:gd name="T1" fmla="*/ 10 h 10"/>
                <a:gd name="T2" fmla="*/ 0 w 5"/>
                <a:gd name="T3" fmla="*/ 10 h 10"/>
                <a:gd name="T4" fmla="*/ 4 w 5"/>
                <a:gd name="T5" fmla="*/ 0 h 10"/>
                <a:gd name="T6" fmla="*/ 5 w 5"/>
                <a:gd name="T7" fmla="*/ 2 h 10"/>
                <a:gd name="T8" fmla="*/ 0 w 5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0">
                  <a:moveTo>
                    <a:pt x="0" y="10"/>
                  </a:moveTo>
                  <a:lnTo>
                    <a:pt x="0" y="10"/>
                  </a:lnTo>
                  <a:lnTo>
                    <a:pt x="4" y="0"/>
                  </a:lnTo>
                  <a:lnTo>
                    <a:pt x="5" y="2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901" name="Freeform 1126"/>
            <p:cNvSpPr>
              <a:spLocks/>
            </p:cNvSpPr>
            <p:nvPr userDrawn="1"/>
          </p:nvSpPr>
          <p:spPr bwMode="auto">
            <a:xfrm>
              <a:off x="257" y="319"/>
              <a:ext cx="8" cy="7"/>
            </a:xfrm>
            <a:custGeom>
              <a:avLst/>
              <a:gdLst>
                <a:gd name="T0" fmla="*/ 5 w 19"/>
                <a:gd name="T1" fmla="*/ 0 h 16"/>
                <a:gd name="T2" fmla="*/ 5 w 19"/>
                <a:gd name="T3" fmla="*/ 0 h 16"/>
                <a:gd name="T4" fmla="*/ 7 w 19"/>
                <a:gd name="T5" fmla="*/ 12 h 16"/>
                <a:gd name="T6" fmla="*/ 19 w 19"/>
                <a:gd name="T7" fmla="*/ 8 h 16"/>
                <a:gd name="T8" fmla="*/ 6 w 19"/>
                <a:gd name="T9" fmla="*/ 14 h 16"/>
                <a:gd name="T10" fmla="*/ 5 w 19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6">
                  <a:moveTo>
                    <a:pt x="5" y="0"/>
                  </a:moveTo>
                  <a:lnTo>
                    <a:pt x="5" y="0"/>
                  </a:lnTo>
                  <a:cubicBezTo>
                    <a:pt x="2" y="5"/>
                    <a:pt x="6" y="8"/>
                    <a:pt x="7" y="12"/>
                  </a:cubicBezTo>
                  <a:cubicBezTo>
                    <a:pt x="12" y="12"/>
                    <a:pt x="16" y="12"/>
                    <a:pt x="19" y="8"/>
                  </a:cubicBezTo>
                  <a:cubicBezTo>
                    <a:pt x="16" y="16"/>
                    <a:pt x="11" y="13"/>
                    <a:pt x="6" y="14"/>
                  </a:cubicBezTo>
                  <a:cubicBezTo>
                    <a:pt x="4" y="9"/>
                    <a:pt x="0" y="7"/>
                    <a:pt x="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902" name="Freeform 1127"/>
            <p:cNvSpPr>
              <a:spLocks/>
            </p:cNvSpPr>
            <p:nvPr userDrawn="1"/>
          </p:nvSpPr>
          <p:spPr bwMode="auto">
            <a:xfrm>
              <a:off x="266" y="324"/>
              <a:ext cx="9" cy="6"/>
            </a:xfrm>
            <a:custGeom>
              <a:avLst/>
              <a:gdLst>
                <a:gd name="T0" fmla="*/ 4 w 20"/>
                <a:gd name="T1" fmla="*/ 0 h 14"/>
                <a:gd name="T2" fmla="*/ 4 w 20"/>
                <a:gd name="T3" fmla="*/ 0 h 14"/>
                <a:gd name="T4" fmla="*/ 8 w 20"/>
                <a:gd name="T5" fmla="*/ 11 h 14"/>
                <a:gd name="T6" fmla="*/ 20 w 20"/>
                <a:gd name="T7" fmla="*/ 4 h 14"/>
                <a:gd name="T8" fmla="*/ 8 w 20"/>
                <a:gd name="T9" fmla="*/ 14 h 14"/>
                <a:gd name="T10" fmla="*/ 4 w 20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4">
                  <a:moveTo>
                    <a:pt x="4" y="0"/>
                  </a:moveTo>
                  <a:lnTo>
                    <a:pt x="4" y="0"/>
                  </a:lnTo>
                  <a:cubicBezTo>
                    <a:pt x="2" y="6"/>
                    <a:pt x="6" y="7"/>
                    <a:pt x="8" y="11"/>
                  </a:cubicBezTo>
                  <a:cubicBezTo>
                    <a:pt x="14" y="9"/>
                    <a:pt x="18" y="9"/>
                    <a:pt x="20" y="4"/>
                  </a:cubicBezTo>
                  <a:cubicBezTo>
                    <a:pt x="19" y="12"/>
                    <a:pt x="13" y="11"/>
                    <a:pt x="8" y="14"/>
                  </a:cubicBezTo>
                  <a:cubicBezTo>
                    <a:pt x="6" y="9"/>
                    <a:pt x="0" y="7"/>
                    <a:pt x="4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903" name="Freeform 1128"/>
            <p:cNvSpPr>
              <a:spLocks/>
            </p:cNvSpPr>
            <p:nvPr userDrawn="1"/>
          </p:nvSpPr>
          <p:spPr bwMode="auto">
            <a:xfrm>
              <a:off x="278" y="327"/>
              <a:ext cx="9" cy="5"/>
            </a:xfrm>
            <a:custGeom>
              <a:avLst/>
              <a:gdLst>
                <a:gd name="T0" fmla="*/ 1 w 21"/>
                <a:gd name="T1" fmla="*/ 0 h 12"/>
                <a:gd name="T2" fmla="*/ 1 w 21"/>
                <a:gd name="T3" fmla="*/ 0 h 12"/>
                <a:gd name="T4" fmla="*/ 11 w 21"/>
                <a:gd name="T5" fmla="*/ 9 h 12"/>
                <a:gd name="T6" fmla="*/ 19 w 21"/>
                <a:gd name="T7" fmla="*/ 1 h 12"/>
                <a:gd name="T8" fmla="*/ 11 w 21"/>
                <a:gd name="T9" fmla="*/ 12 h 12"/>
                <a:gd name="T10" fmla="*/ 1 w 21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2">
                  <a:moveTo>
                    <a:pt x="1" y="0"/>
                  </a:moveTo>
                  <a:lnTo>
                    <a:pt x="1" y="0"/>
                  </a:lnTo>
                  <a:cubicBezTo>
                    <a:pt x="1" y="6"/>
                    <a:pt x="8" y="6"/>
                    <a:pt x="11" y="9"/>
                  </a:cubicBezTo>
                  <a:cubicBezTo>
                    <a:pt x="15" y="7"/>
                    <a:pt x="19" y="7"/>
                    <a:pt x="19" y="1"/>
                  </a:cubicBezTo>
                  <a:cubicBezTo>
                    <a:pt x="21" y="10"/>
                    <a:pt x="15" y="8"/>
                    <a:pt x="11" y="12"/>
                  </a:cubicBezTo>
                  <a:cubicBezTo>
                    <a:pt x="7" y="8"/>
                    <a:pt x="0" y="9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904" name="Freeform 1129"/>
            <p:cNvSpPr>
              <a:spLocks/>
            </p:cNvSpPr>
            <p:nvPr userDrawn="1"/>
          </p:nvSpPr>
          <p:spPr bwMode="auto">
            <a:xfrm>
              <a:off x="282" y="314"/>
              <a:ext cx="1" cy="7"/>
            </a:xfrm>
            <a:custGeom>
              <a:avLst/>
              <a:gdLst>
                <a:gd name="T0" fmla="*/ 0 w 2"/>
                <a:gd name="T1" fmla="*/ 1 h 15"/>
                <a:gd name="T2" fmla="*/ 0 w 2"/>
                <a:gd name="T3" fmla="*/ 1 h 15"/>
                <a:gd name="T4" fmla="*/ 2 w 2"/>
                <a:gd name="T5" fmla="*/ 0 h 15"/>
                <a:gd name="T6" fmla="*/ 1 w 2"/>
                <a:gd name="T7" fmla="*/ 15 h 15"/>
                <a:gd name="T8" fmla="*/ 0 w 2"/>
                <a:gd name="T9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5">
                  <a:moveTo>
                    <a:pt x="0" y="1"/>
                  </a:moveTo>
                  <a:lnTo>
                    <a:pt x="0" y="1"/>
                  </a:lnTo>
                  <a:lnTo>
                    <a:pt x="2" y="0"/>
                  </a:lnTo>
                  <a:lnTo>
                    <a:pt x="1" y="15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905" name="Freeform 1130"/>
            <p:cNvSpPr>
              <a:spLocks/>
            </p:cNvSpPr>
            <p:nvPr userDrawn="1"/>
          </p:nvSpPr>
          <p:spPr bwMode="auto">
            <a:xfrm>
              <a:off x="290" y="326"/>
              <a:ext cx="8" cy="6"/>
            </a:xfrm>
            <a:custGeom>
              <a:avLst/>
              <a:gdLst>
                <a:gd name="T0" fmla="*/ 16 w 20"/>
                <a:gd name="T1" fmla="*/ 0 h 12"/>
                <a:gd name="T2" fmla="*/ 16 w 20"/>
                <a:gd name="T3" fmla="*/ 0 h 12"/>
                <a:gd name="T4" fmla="*/ 11 w 20"/>
                <a:gd name="T5" fmla="*/ 12 h 12"/>
                <a:gd name="T6" fmla="*/ 0 w 20"/>
                <a:gd name="T7" fmla="*/ 2 h 12"/>
                <a:gd name="T8" fmla="*/ 11 w 20"/>
                <a:gd name="T9" fmla="*/ 10 h 12"/>
                <a:gd name="T10" fmla="*/ 16 w 20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2">
                  <a:moveTo>
                    <a:pt x="16" y="0"/>
                  </a:moveTo>
                  <a:lnTo>
                    <a:pt x="16" y="0"/>
                  </a:lnTo>
                  <a:cubicBezTo>
                    <a:pt x="20" y="7"/>
                    <a:pt x="14" y="8"/>
                    <a:pt x="11" y="12"/>
                  </a:cubicBezTo>
                  <a:cubicBezTo>
                    <a:pt x="7" y="9"/>
                    <a:pt x="0" y="10"/>
                    <a:pt x="0" y="2"/>
                  </a:cubicBezTo>
                  <a:cubicBezTo>
                    <a:pt x="1" y="7"/>
                    <a:pt x="6" y="7"/>
                    <a:pt x="11" y="10"/>
                  </a:cubicBezTo>
                  <a:cubicBezTo>
                    <a:pt x="14" y="6"/>
                    <a:pt x="17" y="6"/>
                    <a:pt x="1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906" name="Freeform 1131"/>
            <p:cNvSpPr>
              <a:spLocks/>
            </p:cNvSpPr>
            <p:nvPr userDrawn="1"/>
          </p:nvSpPr>
          <p:spPr bwMode="auto">
            <a:xfrm>
              <a:off x="291" y="316"/>
              <a:ext cx="2" cy="6"/>
            </a:xfrm>
            <a:custGeom>
              <a:avLst/>
              <a:gdLst>
                <a:gd name="T0" fmla="*/ 0 w 4"/>
                <a:gd name="T1" fmla="*/ 1 h 14"/>
                <a:gd name="T2" fmla="*/ 0 w 4"/>
                <a:gd name="T3" fmla="*/ 1 h 14"/>
                <a:gd name="T4" fmla="*/ 1 w 4"/>
                <a:gd name="T5" fmla="*/ 2 h 14"/>
                <a:gd name="T6" fmla="*/ 2 w 4"/>
                <a:gd name="T7" fmla="*/ 0 h 14"/>
                <a:gd name="T8" fmla="*/ 4 w 4"/>
                <a:gd name="T9" fmla="*/ 14 h 14"/>
                <a:gd name="T10" fmla="*/ 0 w 4"/>
                <a:gd name="T11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14">
                  <a:moveTo>
                    <a:pt x="0" y="1"/>
                  </a:moveTo>
                  <a:lnTo>
                    <a:pt x="0" y="1"/>
                  </a:lnTo>
                  <a:lnTo>
                    <a:pt x="1" y="2"/>
                  </a:lnTo>
                  <a:lnTo>
                    <a:pt x="2" y="0"/>
                  </a:lnTo>
                  <a:lnTo>
                    <a:pt x="4" y="14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907" name="Freeform 1132"/>
            <p:cNvSpPr>
              <a:spLocks/>
            </p:cNvSpPr>
            <p:nvPr userDrawn="1"/>
          </p:nvSpPr>
          <p:spPr bwMode="auto">
            <a:xfrm>
              <a:off x="256" y="297"/>
              <a:ext cx="8" cy="9"/>
            </a:xfrm>
            <a:custGeom>
              <a:avLst/>
              <a:gdLst>
                <a:gd name="T0" fmla="*/ 9 w 18"/>
                <a:gd name="T1" fmla="*/ 0 h 21"/>
                <a:gd name="T2" fmla="*/ 9 w 18"/>
                <a:gd name="T3" fmla="*/ 0 h 21"/>
                <a:gd name="T4" fmla="*/ 4 w 18"/>
                <a:gd name="T5" fmla="*/ 12 h 21"/>
                <a:gd name="T6" fmla="*/ 18 w 18"/>
                <a:gd name="T7" fmla="*/ 15 h 21"/>
                <a:gd name="T8" fmla="*/ 1 w 18"/>
                <a:gd name="T9" fmla="*/ 13 h 21"/>
                <a:gd name="T10" fmla="*/ 9 w 18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21">
                  <a:moveTo>
                    <a:pt x="9" y="0"/>
                  </a:moveTo>
                  <a:lnTo>
                    <a:pt x="9" y="0"/>
                  </a:lnTo>
                  <a:cubicBezTo>
                    <a:pt x="3" y="2"/>
                    <a:pt x="5" y="6"/>
                    <a:pt x="4" y="12"/>
                  </a:cubicBezTo>
                  <a:cubicBezTo>
                    <a:pt x="9" y="14"/>
                    <a:pt x="13" y="18"/>
                    <a:pt x="18" y="15"/>
                  </a:cubicBezTo>
                  <a:cubicBezTo>
                    <a:pt x="12" y="21"/>
                    <a:pt x="7" y="15"/>
                    <a:pt x="1" y="13"/>
                  </a:cubicBezTo>
                  <a:cubicBezTo>
                    <a:pt x="4" y="5"/>
                    <a:pt x="0" y="3"/>
                    <a:pt x="9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908" name="Freeform 1133"/>
            <p:cNvSpPr>
              <a:spLocks noEditPoints="1"/>
            </p:cNvSpPr>
            <p:nvPr userDrawn="1"/>
          </p:nvSpPr>
          <p:spPr bwMode="auto">
            <a:xfrm>
              <a:off x="259" y="289"/>
              <a:ext cx="8" cy="2"/>
            </a:xfrm>
            <a:custGeom>
              <a:avLst/>
              <a:gdLst>
                <a:gd name="T0" fmla="*/ 9 w 18"/>
                <a:gd name="T1" fmla="*/ 2 h 5"/>
                <a:gd name="T2" fmla="*/ 9 w 18"/>
                <a:gd name="T3" fmla="*/ 2 h 5"/>
                <a:gd name="T4" fmla="*/ 16 w 18"/>
                <a:gd name="T5" fmla="*/ 4 h 5"/>
                <a:gd name="T6" fmla="*/ 16 w 18"/>
                <a:gd name="T7" fmla="*/ 3 h 5"/>
                <a:gd name="T8" fmla="*/ 9 w 18"/>
                <a:gd name="T9" fmla="*/ 2 h 5"/>
                <a:gd name="T10" fmla="*/ 0 w 18"/>
                <a:gd name="T11" fmla="*/ 1 h 5"/>
                <a:gd name="T12" fmla="*/ 0 w 18"/>
                <a:gd name="T13" fmla="*/ 1 h 5"/>
                <a:gd name="T14" fmla="*/ 17 w 18"/>
                <a:gd name="T15" fmla="*/ 2 h 5"/>
                <a:gd name="T16" fmla="*/ 18 w 18"/>
                <a:gd name="T17" fmla="*/ 4 h 5"/>
                <a:gd name="T18" fmla="*/ 16 w 18"/>
                <a:gd name="T19" fmla="*/ 5 h 5"/>
                <a:gd name="T20" fmla="*/ 0 w 18"/>
                <a:gd name="T21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" h="5">
                  <a:moveTo>
                    <a:pt x="9" y="2"/>
                  </a:moveTo>
                  <a:lnTo>
                    <a:pt x="9" y="2"/>
                  </a:lnTo>
                  <a:cubicBezTo>
                    <a:pt x="10" y="3"/>
                    <a:pt x="16" y="4"/>
                    <a:pt x="16" y="4"/>
                  </a:cubicBezTo>
                  <a:lnTo>
                    <a:pt x="16" y="3"/>
                  </a:lnTo>
                  <a:cubicBezTo>
                    <a:pt x="16" y="3"/>
                    <a:pt x="10" y="2"/>
                    <a:pt x="9" y="2"/>
                  </a:cubicBezTo>
                  <a:close/>
                  <a:moveTo>
                    <a:pt x="0" y="1"/>
                  </a:moveTo>
                  <a:lnTo>
                    <a:pt x="0" y="1"/>
                  </a:lnTo>
                  <a:cubicBezTo>
                    <a:pt x="8" y="0"/>
                    <a:pt x="17" y="2"/>
                    <a:pt x="17" y="2"/>
                  </a:cubicBezTo>
                  <a:lnTo>
                    <a:pt x="18" y="4"/>
                  </a:lnTo>
                  <a:lnTo>
                    <a:pt x="16" y="5"/>
                  </a:lnTo>
                  <a:cubicBezTo>
                    <a:pt x="12" y="5"/>
                    <a:pt x="8" y="3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909" name="Freeform 1134"/>
            <p:cNvSpPr>
              <a:spLocks noEditPoints="1"/>
            </p:cNvSpPr>
            <p:nvPr userDrawn="1"/>
          </p:nvSpPr>
          <p:spPr bwMode="auto">
            <a:xfrm>
              <a:off x="261" y="297"/>
              <a:ext cx="7" cy="4"/>
            </a:xfrm>
            <a:custGeom>
              <a:avLst/>
              <a:gdLst>
                <a:gd name="T0" fmla="*/ 9 w 15"/>
                <a:gd name="T1" fmla="*/ 5 h 10"/>
                <a:gd name="T2" fmla="*/ 9 w 15"/>
                <a:gd name="T3" fmla="*/ 5 h 10"/>
                <a:gd name="T4" fmla="*/ 14 w 15"/>
                <a:gd name="T5" fmla="*/ 2 h 10"/>
                <a:gd name="T6" fmla="*/ 14 w 15"/>
                <a:gd name="T7" fmla="*/ 1 h 10"/>
                <a:gd name="T8" fmla="*/ 9 w 15"/>
                <a:gd name="T9" fmla="*/ 5 h 10"/>
                <a:gd name="T10" fmla="*/ 0 w 15"/>
                <a:gd name="T11" fmla="*/ 10 h 10"/>
                <a:gd name="T12" fmla="*/ 0 w 15"/>
                <a:gd name="T13" fmla="*/ 10 h 10"/>
                <a:gd name="T14" fmla="*/ 13 w 15"/>
                <a:gd name="T15" fmla="*/ 0 h 10"/>
                <a:gd name="T16" fmla="*/ 15 w 15"/>
                <a:gd name="T17" fmla="*/ 1 h 10"/>
                <a:gd name="T18" fmla="*/ 15 w 15"/>
                <a:gd name="T19" fmla="*/ 3 h 10"/>
                <a:gd name="T20" fmla="*/ 0 w 15"/>
                <a:gd name="T2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" h="10">
                  <a:moveTo>
                    <a:pt x="9" y="5"/>
                  </a:moveTo>
                  <a:lnTo>
                    <a:pt x="9" y="5"/>
                  </a:lnTo>
                  <a:cubicBezTo>
                    <a:pt x="10" y="5"/>
                    <a:pt x="14" y="2"/>
                    <a:pt x="14" y="2"/>
                  </a:cubicBezTo>
                  <a:lnTo>
                    <a:pt x="14" y="1"/>
                  </a:lnTo>
                  <a:cubicBezTo>
                    <a:pt x="14" y="1"/>
                    <a:pt x="10" y="4"/>
                    <a:pt x="9" y="5"/>
                  </a:cubicBezTo>
                  <a:close/>
                  <a:moveTo>
                    <a:pt x="0" y="10"/>
                  </a:moveTo>
                  <a:lnTo>
                    <a:pt x="0" y="10"/>
                  </a:lnTo>
                  <a:cubicBezTo>
                    <a:pt x="7" y="4"/>
                    <a:pt x="13" y="0"/>
                    <a:pt x="13" y="0"/>
                  </a:cubicBezTo>
                  <a:lnTo>
                    <a:pt x="15" y="1"/>
                  </a:lnTo>
                  <a:lnTo>
                    <a:pt x="15" y="3"/>
                  </a:lnTo>
                  <a:cubicBezTo>
                    <a:pt x="15" y="3"/>
                    <a:pt x="8" y="8"/>
                    <a:pt x="0" y="1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910" name="Freeform 1135"/>
            <p:cNvSpPr>
              <a:spLocks/>
            </p:cNvSpPr>
            <p:nvPr userDrawn="1"/>
          </p:nvSpPr>
          <p:spPr bwMode="auto">
            <a:xfrm>
              <a:off x="265" y="305"/>
              <a:ext cx="9" cy="8"/>
            </a:xfrm>
            <a:custGeom>
              <a:avLst/>
              <a:gdLst>
                <a:gd name="T0" fmla="*/ 5 w 20"/>
                <a:gd name="T1" fmla="*/ 0 h 16"/>
                <a:gd name="T2" fmla="*/ 5 w 20"/>
                <a:gd name="T3" fmla="*/ 0 h 16"/>
                <a:gd name="T4" fmla="*/ 8 w 20"/>
                <a:gd name="T5" fmla="*/ 10 h 16"/>
                <a:gd name="T6" fmla="*/ 20 w 20"/>
                <a:gd name="T7" fmla="*/ 10 h 16"/>
                <a:gd name="T8" fmla="*/ 7 w 20"/>
                <a:gd name="T9" fmla="*/ 12 h 16"/>
                <a:gd name="T10" fmla="*/ 5 w 20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6">
                  <a:moveTo>
                    <a:pt x="5" y="0"/>
                  </a:moveTo>
                  <a:lnTo>
                    <a:pt x="5" y="0"/>
                  </a:lnTo>
                  <a:cubicBezTo>
                    <a:pt x="2" y="5"/>
                    <a:pt x="7" y="6"/>
                    <a:pt x="8" y="10"/>
                  </a:cubicBezTo>
                  <a:cubicBezTo>
                    <a:pt x="14" y="9"/>
                    <a:pt x="17" y="14"/>
                    <a:pt x="20" y="10"/>
                  </a:cubicBezTo>
                  <a:cubicBezTo>
                    <a:pt x="16" y="16"/>
                    <a:pt x="12" y="11"/>
                    <a:pt x="7" y="12"/>
                  </a:cubicBezTo>
                  <a:cubicBezTo>
                    <a:pt x="6" y="8"/>
                    <a:pt x="0" y="6"/>
                    <a:pt x="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911" name="Freeform 1136"/>
            <p:cNvSpPr>
              <a:spLocks noEditPoints="1"/>
            </p:cNvSpPr>
            <p:nvPr userDrawn="1"/>
          </p:nvSpPr>
          <p:spPr bwMode="auto">
            <a:xfrm>
              <a:off x="270" y="302"/>
              <a:ext cx="4" cy="5"/>
            </a:xfrm>
            <a:custGeom>
              <a:avLst/>
              <a:gdLst>
                <a:gd name="T0" fmla="*/ 4 w 8"/>
                <a:gd name="T1" fmla="*/ 5 h 12"/>
                <a:gd name="T2" fmla="*/ 4 w 8"/>
                <a:gd name="T3" fmla="*/ 5 h 12"/>
                <a:gd name="T4" fmla="*/ 7 w 8"/>
                <a:gd name="T5" fmla="*/ 1 h 12"/>
                <a:gd name="T6" fmla="*/ 6 w 8"/>
                <a:gd name="T7" fmla="*/ 1 h 12"/>
                <a:gd name="T8" fmla="*/ 4 w 8"/>
                <a:gd name="T9" fmla="*/ 5 h 12"/>
                <a:gd name="T10" fmla="*/ 0 w 8"/>
                <a:gd name="T11" fmla="*/ 12 h 12"/>
                <a:gd name="T12" fmla="*/ 0 w 8"/>
                <a:gd name="T13" fmla="*/ 12 h 12"/>
                <a:gd name="T14" fmla="*/ 5 w 8"/>
                <a:gd name="T15" fmla="*/ 0 h 12"/>
                <a:gd name="T16" fmla="*/ 7 w 8"/>
                <a:gd name="T17" fmla="*/ 0 h 12"/>
                <a:gd name="T18" fmla="*/ 8 w 8"/>
                <a:gd name="T19" fmla="*/ 1 h 12"/>
                <a:gd name="T20" fmla="*/ 0 w 8"/>
                <a:gd name="T2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" h="12">
                  <a:moveTo>
                    <a:pt x="4" y="5"/>
                  </a:moveTo>
                  <a:lnTo>
                    <a:pt x="4" y="5"/>
                  </a:lnTo>
                  <a:cubicBezTo>
                    <a:pt x="5" y="4"/>
                    <a:pt x="7" y="1"/>
                    <a:pt x="7" y="1"/>
                  </a:cubicBezTo>
                  <a:lnTo>
                    <a:pt x="6" y="1"/>
                  </a:lnTo>
                  <a:cubicBezTo>
                    <a:pt x="6" y="1"/>
                    <a:pt x="4" y="4"/>
                    <a:pt x="4" y="5"/>
                  </a:cubicBezTo>
                  <a:close/>
                  <a:moveTo>
                    <a:pt x="0" y="12"/>
                  </a:moveTo>
                  <a:lnTo>
                    <a:pt x="0" y="12"/>
                  </a:lnTo>
                  <a:cubicBezTo>
                    <a:pt x="3" y="4"/>
                    <a:pt x="5" y="0"/>
                    <a:pt x="5" y="0"/>
                  </a:cubicBezTo>
                  <a:lnTo>
                    <a:pt x="7" y="0"/>
                  </a:lnTo>
                  <a:lnTo>
                    <a:pt x="8" y="1"/>
                  </a:lnTo>
                  <a:cubicBezTo>
                    <a:pt x="8" y="1"/>
                    <a:pt x="6" y="7"/>
                    <a:pt x="0" y="1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912" name="Freeform 1137"/>
            <p:cNvSpPr>
              <a:spLocks noEditPoints="1"/>
            </p:cNvSpPr>
            <p:nvPr userDrawn="1"/>
          </p:nvSpPr>
          <p:spPr bwMode="auto">
            <a:xfrm>
              <a:off x="280" y="304"/>
              <a:ext cx="1" cy="6"/>
            </a:xfrm>
            <a:custGeom>
              <a:avLst/>
              <a:gdLst>
                <a:gd name="T0" fmla="*/ 1 w 4"/>
                <a:gd name="T1" fmla="*/ 6 h 12"/>
                <a:gd name="T2" fmla="*/ 1 w 4"/>
                <a:gd name="T3" fmla="*/ 6 h 12"/>
                <a:gd name="T4" fmla="*/ 3 w 4"/>
                <a:gd name="T5" fmla="*/ 1 h 12"/>
                <a:gd name="T6" fmla="*/ 2 w 4"/>
                <a:gd name="T7" fmla="*/ 1 h 12"/>
                <a:gd name="T8" fmla="*/ 1 w 4"/>
                <a:gd name="T9" fmla="*/ 6 h 12"/>
                <a:gd name="T10" fmla="*/ 1 w 4"/>
                <a:gd name="T11" fmla="*/ 12 h 12"/>
                <a:gd name="T12" fmla="*/ 1 w 4"/>
                <a:gd name="T13" fmla="*/ 12 h 12"/>
                <a:gd name="T14" fmla="*/ 0 w 4"/>
                <a:gd name="T15" fmla="*/ 1 h 12"/>
                <a:gd name="T16" fmla="*/ 2 w 4"/>
                <a:gd name="T17" fmla="*/ 0 h 12"/>
                <a:gd name="T18" fmla="*/ 4 w 4"/>
                <a:gd name="T19" fmla="*/ 1 h 12"/>
                <a:gd name="T20" fmla="*/ 1 w 4"/>
                <a:gd name="T2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" h="12">
                  <a:moveTo>
                    <a:pt x="1" y="6"/>
                  </a:moveTo>
                  <a:lnTo>
                    <a:pt x="1" y="6"/>
                  </a:lnTo>
                  <a:cubicBezTo>
                    <a:pt x="2" y="5"/>
                    <a:pt x="3" y="1"/>
                    <a:pt x="3" y="1"/>
                  </a:cubicBezTo>
                  <a:lnTo>
                    <a:pt x="2" y="1"/>
                  </a:lnTo>
                  <a:cubicBezTo>
                    <a:pt x="2" y="1"/>
                    <a:pt x="1" y="5"/>
                    <a:pt x="1" y="6"/>
                  </a:cubicBezTo>
                  <a:close/>
                  <a:moveTo>
                    <a:pt x="1" y="12"/>
                  </a:moveTo>
                  <a:lnTo>
                    <a:pt x="1" y="12"/>
                  </a:lnTo>
                  <a:cubicBezTo>
                    <a:pt x="0" y="7"/>
                    <a:pt x="0" y="1"/>
                    <a:pt x="0" y="1"/>
                  </a:cubicBezTo>
                  <a:lnTo>
                    <a:pt x="2" y="0"/>
                  </a:lnTo>
                  <a:lnTo>
                    <a:pt x="4" y="1"/>
                  </a:lnTo>
                  <a:cubicBezTo>
                    <a:pt x="4" y="1"/>
                    <a:pt x="3" y="7"/>
                    <a:pt x="1" y="1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913" name="Freeform 1138"/>
            <p:cNvSpPr>
              <a:spLocks/>
            </p:cNvSpPr>
            <p:nvPr userDrawn="1"/>
          </p:nvSpPr>
          <p:spPr bwMode="auto">
            <a:xfrm>
              <a:off x="276" y="310"/>
              <a:ext cx="8" cy="4"/>
            </a:xfrm>
            <a:custGeom>
              <a:avLst/>
              <a:gdLst>
                <a:gd name="T0" fmla="*/ 1 w 17"/>
                <a:gd name="T1" fmla="*/ 0 h 10"/>
                <a:gd name="T2" fmla="*/ 1 w 17"/>
                <a:gd name="T3" fmla="*/ 0 h 10"/>
                <a:gd name="T4" fmla="*/ 8 w 17"/>
                <a:gd name="T5" fmla="*/ 8 h 10"/>
                <a:gd name="T6" fmla="*/ 17 w 17"/>
                <a:gd name="T7" fmla="*/ 1 h 10"/>
                <a:gd name="T8" fmla="*/ 8 w 17"/>
                <a:gd name="T9" fmla="*/ 10 h 10"/>
                <a:gd name="T10" fmla="*/ 1 w 17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10">
                  <a:moveTo>
                    <a:pt x="1" y="0"/>
                  </a:moveTo>
                  <a:lnTo>
                    <a:pt x="1" y="0"/>
                  </a:lnTo>
                  <a:cubicBezTo>
                    <a:pt x="1" y="6"/>
                    <a:pt x="6" y="5"/>
                    <a:pt x="8" y="8"/>
                  </a:cubicBezTo>
                  <a:cubicBezTo>
                    <a:pt x="12" y="4"/>
                    <a:pt x="16" y="6"/>
                    <a:pt x="17" y="1"/>
                  </a:cubicBezTo>
                  <a:cubicBezTo>
                    <a:pt x="17" y="9"/>
                    <a:pt x="11" y="6"/>
                    <a:pt x="8" y="10"/>
                  </a:cubicBezTo>
                  <a:cubicBezTo>
                    <a:pt x="6" y="6"/>
                    <a:pt x="0" y="8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914" name="Freeform 1139"/>
            <p:cNvSpPr>
              <a:spLocks noEditPoints="1"/>
            </p:cNvSpPr>
            <p:nvPr userDrawn="1"/>
          </p:nvSpPr>
          <p:spPr bwMode="auto">
            <a:xfrm>
              <a:off x="288" y="304"/>
              <a:ext cx="2" cy="6"/>
            </a:xfrm>
            <a:custGeom>
              <a:avLst/>
              <a:gdLst>
                <a:gd name="T0" fmla="*/ 3 w 5"/>
                <a:gd name="T1" fmla="*/ 8 h 14"/>
                <a:gd name="T2" fmla="*/ 3 w 5"/>
                <a:gd name="T3" fmla="*/ 8 h 14"/>
                <a:gd name="T4" fmla="*/ 2 w 5"/>
                <a:gd name="T5" fmla="*/ 1 h 14"/>
                <a:gd name="T6" fmla="*/ 1 w 5"/>
                <a:gd name="T7" fmla="*/ 2 h 14"/>
                <a:gd name="T8" fmla="*/ 3 w 5"/>
                <a:gd name="T9" fmla="*/ 8 h 14"/>
                <a:gd name="T10" fmla="*/ 4 w 5"/>
                <a:gd name="T11" fmla="*/ 14 h 14"/>
                <a:gd name="T12" fmla="*/ 4 w 5"/>
                <a:gd name="T13" fmla="*/ 14 h 14"/>
                <a:gd name="T14" fmla="*/ 0 w 5"/>
                <a:gd name="T15" fmla="*/ 2 h 14"/>
                <a:gd name="T16" fmla="*/ 2 w 5"/>
                <a:gd name="T17" fmla="*/ 0 h 14"/>
                <a:gd name="T18" fmla="*/ 3 w 5"/>
                <a:gd name="T19" fmla="*/ 1 h 14"/>
                <a:gd name="T20" fmla="*/ 4 w 5"/>
                <a:gd name="T21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" h="14">
                  <a:moveTo>
                    <a:pt x="3" y="8"/>
                  </a:moveTo>
                  <a:lnTo>
                    <a:pt x="3" y="8"/>
                  </a:lnTo>
                  <a:cubicBezTo>
                    <a:pt x="3" y="7"/>
                    <a:pt x="2" y="1"/>
                    <a:pt x="2" y="1"/>
                  </a:cubicBezTo>
                  <a:lnTo>
                    <a:pt x="1" y="2"/>
                  </a:lnTo>
                  <a:cubicBezTo>
                    <a:pt x="1" y="2"/>
                    <a:pt x="3" y="7"/>
                    <a:pt x="3" y="8"/>
                  </a:cubicBezTo>
                  <a:close/>
                  <a:moveTo>
                    <a:pt x="4" y="14"/>
                  </a:moveTo>
                  <a:lnTo>
                    <a:pt x="4" y="14"/>
                  </a:lnTo>
                  <a:cubicBezTo>
                    <a:pt x="1" y="6"/>
                    <a:pt x="0" y="2"/>
                    <a:pt x="0" y="2"/>
                  </a:cubicBezTo>
                  <a:lnTo>
                    <a:pt x="2" y="0"/>
                  </a:lnTo>
                  <a:lnTo>
                    <a:pt x="3" y="1"/>
                  </a:lnTo>
                  <a:cubicBezTo>
                    <a:pt x="3" y="1"/>
                    <a:pt x="5" y="6"/>
                    <a:pt x="4" y="1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915" name="Freeform 1140"/>
            <p:cNvSpPr>
              <a:spLocks/>
            </p:cNvSpPr>
            <p:nvPr userDrawn="1"/>
          </p:nvSpPr>
          <p:spPr bwMode="auto">
            <a:xfrm>
              <a:off x="286" y="309"/>
              <a:ext cx="8" cy="5"/>
            </a:xfrm>
            <a:custGeom>
              <a:avLst/>
              <a:gdLst>
                <a:gd name="T0" fmla="*/ 0 w 19"/>
                <a:gd name="T1" fmla="*/ 4 h 12"/>
                <a:gd name="T2" fmla="*/ 0 w 19"/>
                <a:gd name="T3" fmla="*/ 4 h 12"/>
                <a:gd name="T4" fmla="*/ 10 w 19"/>
                <a:gd name="T5" fmla="*/ 9 h 12"/>
                <a:gd name="T6" fmla="*/ 17 w 19"/>
                <a:gd name="T7" fmla="*/ 0 h 12"/>
                <a:gd name="T8" fmla="*/ 11 w 19"/>
                <a:gd name="T9" fmla="*/ 11 h 12"/>
                <a:gd name="T10" fmla="*/ 0 w 19"/>
                <a:gd name="T11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2">
                  <a:moveTo>
                    <a:pt x="0" y="4"/>
                  </a:moveTo>
                  <a:lnTo>
                    <a:pt x="0" y="4"/>
                  </a:lnTo>
                  <a:cubicBezTo>
                    <a:pt x="2" y="10"/>
                    <a:pt x="7" y="7"/>
                    <a:pt x="10" y="9"/>
                  </a:cubicBezTo>
                  <a:cubicBezTo>
                    <a:pt x="13" y="5"/>
                    <a:pt x="18" y="5"/>
                    <a:pt x="17" y="0"/>
                  </a:cubicBezTo>
                  <a:cubicBezTo>
                    <a:pt x="19" y="8"/>
                    <a:pt x="13" y="7"/>
                    <a:pt x="11" y="11"/>
                  </a:cubicBezTo>
                  <a:cubicBezTo>
                    <a:pt x="6" y="9"/>
                    <a:pt x="1" y="12"/>
                    <a:pt x="0" y="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916" name="Freeform 1141"/>
            <p:cNvSpPr>
              <a:spLocks/>
            </p:cNvSpPr>
            <p:nvPr userDrawn="1"/>
          </p:nvSpPr>
          <p:spPr bwMode="auto">
            <a:xfrm>
              <a:off x="297" y="302"/>
              <a:ext cx="0" cy="2"/>
            </a:xfrm>
            <a:custGeom>
              <a:avLst/>
              <a:gdLst>
                <a:gd name="T0" fmla="*/ 1 w 1"/>
                <a:gd name="T1" fmla="*/ 4 h 4"/>
                <a:gd name="T2" fmla="*/ 1 w 1"/>
                <a:gd name="T3" fmla="*/ 4 h 4"/>
                <a:gd name="T4" fmla="*/ 0 w 1"/>
                <a:gd name="T5" fmla="*/ 0 h 4"/>
                <a:gd name="T6" fmla="*/ 1 w 1"/>
                <a:gd name="T7" fmla="*/ 0 h 4"/>
                <a:gd name="T8" fmla="*/ 1 w 1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4">
                  <a:moveTo>
                    <a:pt x="1" y="4"/>
                  </a:moveTo>
                  <a:lnTo>
                    <a:pt x="1" y="4"/>
                  </a:lnTo>
                  <a:cubicBezTo>
                    <a:pt x="1" y="3"/>
                    <a:pt x="0" y="0"/>
                    <a:pt x="0" y="0"/>
                  </a:cubicBezTo>
                  <a:lnTo>
                    <a:pt x="1" y="0"/>
                  </a:lnTo>
                  <a:lnTo>
                    <a:pt x="1" y="4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917" name="Freeform 1142"/>
            <p:cNvSpPr>
              <a:spLocks/>
            </p:cNvSpPr>
            <p:nvPr userDrawn="1"/>
          </p:nvSpPr>
          <p:spPr bwMode="auto">
            <a:xfrm>
              <a:off x="309" y="154"/>
              <a:ext cx="44" cy="53"/>
            </a:xfrm>
            <a:custGeom>
              <a:avLst/>
              <a:gdLst>
                <a:gd name="T0" fmla="*/ 79 w 99"/>
                <a:gd name="T1" fmla="*/ 113 h 116"/>
                <a:gd name="T2" fmla="*/ 79 w 99"/>
                <a:gd name="T3" fmla="*/ 113 h 116"/>
                <a:gd name="T4" fmla="*/ 50 w 99"/>
                <a:gd name="T5" fmla="*/ 116 h 116"/>
                <a:gd name="T6" fmla="*/ 20 w 99"/>
                <a:gd name="T7" fmla="*/ 113 h 116"/>
                <a:gd name="T8" fmla="*/ 20 w 99"/>
                <a:gd name="T9" fmla="*/ 99 h 116"/>
                <a:gd name="T10" fmla="*/ 8 w 99"/>
                <a:gd name="T11" fmla="*/ 74 h 116"/>
                <a:gd name="T12" fmla="*/ 31 w 99"/>
                <a:gd name="T13" fmla="*/ 38 h 116"/>
                <a:gd name="T14" fmla="*/ 39 w 99"/>
                <a:gd name="T15" fmla="*/ 37 h 116"/>
                <a:gd name="T16" fmla="*/ 39 w 99"/>
                <a:gd name="T17" fmla="*/ 41 h 116"/>
                <a:gd name="T18" fmla="*/ 43 w 99"/>
                <a:gd name="T19" fmla="*/ 40 h 116"/>
                <a:gd name="T20" fmla="*/ 43 w 99"/>
                <a:gd name="T21" fmla="*/ 36 h 116"/>
                <a:gd name="T22" fmla="*/ 45 w 99"/>
                <a:gd name="T23" fmla="*/ 36 h 116"/>
                <a:gd name="T24" fmla="*/ 41 w 99"/>
                <a:gd name="T25" fmla="*/ 28 h 116"/>
                <a:gd name="T26" fmla="*/ 44 w 99"/>
                <a:gd name="T27" fmla="*/ 21 h 116"/>
                <a:gd name="T28" fmla="*/ 41 w 99"/>
                <a:gd name="T29" fmla="*/ 21 h 116"/>
                <a:gd name="T30" fmla="*/ 46 w 99"/>
                <a:gd name="T31" fmla="*/ 14 h 116"/>
                <a:gd name="T32" fmla="*/ 39 w 99"/>
                <a:gd name="T33" fmla="*/ 19 h 116"/>
                <a:gd name="T34" fmla="*/ 39 w 99"/>
                <a:gd name="T35" fmla="*/ 2 h 116"/>
                <a:gd name="T36" fmla="*/ 46 w 99"/>
                <a:gd name="T37" fmla="*/ 6 h 116"/>
                <a:gd name="T38" fmla="*/ 41 w 99"/>
                <a:gd name="T39" fmla="*/ 0 h 116"/>
                <a:gd name="T40" fmla="*/ 59 w 99"/>
                <a:gd name="T41" fmla="*/ 0 h 116"/>
                <a:gd name="T42" fmla="*/ 53 w 99"/>
                <a:gd name="T43" fmla="*/ 6 h 116"/>
                <a:gd name="T44" fmla="*/ 61 w 99"/>
                <a:gd name="T45" fmla="*/ 2 h 116"/>
                <a:gd name="T46" fmla="*/ 61 w 99"/>
                <a:gd name="T47" fmla="*/ 19 h 116"/>
                <a:gd name="T48" fmla="*/ 53 w 99"/>
                <a:gd name="T49" fmla="*/ 14 h 116"/>
                <a:gd name="T50" fmla="*/ 59 w 99"/>
                <a:gd name="T51" fmla="*/ 21 h 116"/>
                <a:gd name="T52" fmla="*/ 56 w 99"/>
                <a:gd name="T53" fmla="*/ 21 h 116"/>
                <a:gd name="T54" fmla="*/ 59 w 99"/>
                <a:gd name="T55" fmla="*/ 28 h 116"/>
                <a:gd name="T56" fmla="*/ 54 w 99"/>
                <a:gd name="T57" fmla="*/ 36 h 116"/>
                <a:gd name="T58" fmla="*/ 56 w 99"/>
                <a:gd name="T59" fmla="*/ 36 h 116"/>
                <a:gd name="T60" fmla="*/ 56 w 99"/>
                <a:gd name="T61" fmla="*/ 40 h 116"/>
                <a:gd name="T62" fmla="*/ 60 w 99"/>
                <a:gd name="T63" fmla="*/ 41 h 116"/>
                <a:gd name="T64" fmla="*/ 61 w 99"/>
                <a:gd name="T65" fmla="*/ 37 h 116"/>
                <a:gd name="T66" fmla="*/ 68 w 99"/>
                <a:gd name="T67" fmla="*/ 38 h 116"/>
                <a:gd name="T68" fmla="*/ 91 w 99"/>
                <a:gd name="T69" fmla="*/ 74 h 116"/>
                <a:gd name="T70" fmla="*/ 79 w 99"/>
                <a:gd name="T71" fmla="*/ 99 h 116"/>
                <a:gd name="T72" fmla="*/ 79 w 99"/>
                <a:gd name="T73" fmla="*/ 113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99" h="116">
                  <a:moveTo>
                    <a:pt x="79" y="113"/>
                  </a:moveTo>
                  <a:lnTo>
                    <a:pt x="79" y="113"/>
                  </a:lnTo>
                  <a:cubicBezTo>
                    <a:pt x="74" y="115"/>
                    <a:pt x="63" y="116"/>
                    <a:pt x="50" y="116"/>
                  </a:cubicBezTo>
                  <a:cubicBezTo>
                    <a:pt x="36" y="116"/>
                    <a:pt x="25" y="115"/>
                    <a:pt x="20" y="113"/>
                  </a:cubicBezTo>
                  <a:lnTo>
                    <a:pt x="20" y="99"/>
                  </a:lnTo>
                  <a:cubicBezTo>
                    <a:pt x="15" y="91"/>
                    <a:pt x="11" y="82"/>
                    <a:pt x="8" y="74"/>
                  </a:cubicBezTo>
                  <a:cubicBezTo>
                    <a:pt x="0" y="52"/>
                    <a:pt x="12" y="42"/>
                    <a:pt x="31" y="38"/>
                  </a:cubicBezTo>
                  <a:cubicBezTo>
                    <a:pt x="33" y="37"/>
                    <a:pt x="36" y="36"/>
                    <a:pt x="39" y="37"/>
                  </a:cubicBezTo>
                  <a:lnTo>
                    <a:pt x="39" y="41"/>
                  </a:lnTo>
                  <a:lnTo>
                    <a:pt x="43" y="40"/>
                  </a:lnTo>
                  <a:lnTo>
                    <a:pt x="43" y="36"/>
                  </a:lnTo>
                  <a:cubicBezTo>
                    <a:pt x="44" y="36"/>
                    <a:pt x="45" y="36"/>
                    <a:pt x="45" y="36"/>
                  </a:cubicBezTo>
                  <a:cubicBezTo>
                    <a:pt x="42" y="35"/>
                    <a:pt x="41" y="32"/>
                    <a:pt x="41" y="28"/>
                  </a:cubicBezTo>
                  <a:cubicBezTo>
                    <a:pt x="41" y="25"/>
                    <a:pt x="42" y="23"/>
                    <a:pt x="44" y="21"/>
                  </a:cubicBezTo>
                  <a:lnTo>
                    <a:pt x="41" y="21"/>
                  </a:lnTo>
                  <a:cubicBezTo>
                    <a:pt x="42" y="19"/>
                    <a:pt x="46" y="16"/>
                    <a:pt x="46" y="14"/>
                  </a:cubicBezTo>
                  <a:cubicBezTo>
                    <a:pt x="44" y="14"/>
                    <a:pt x="40" y="17"/>
                    <a:pt x="39" y="19"/>
                  </a:cubicBezTo>
                  <a:lnTo>
                    <a:pt x="39" y="2"/>
                  </a:lnTo>
                  <a:cubicBezTo>
                    <a:pt x="40" y="4"/>
                    <a:pt x="44" y="6"/>
                    <a:pt x="46" y="6"/>
                  </a:cubicBezTo>
                  <a:cubicBezTo>
                    <a:pt x="46" y="4"/>
                    <a:pt x="42" y="2"/>
                    <a:pt x="41" y="0"/>
                  </a:cubicBezTo>
                  <a:lnTo>
                    <a:pt x="59" y="0"/>
                  </a:lnTo>
                  <a:cubicBezTo>
                    <a:pt x="57" y="2"/>
                    <a:pt x="54" y="4"/>
                    <a:pt x="53" y="6"/>
                  </a:cubicBezTo>
                  <a:cubicBezTo>
                    <a:pt x="55" y="6"/>
                    <a:pt x="59" y="4"/>
                    <a:pt x="61" y="2"/>
                  </a:cubicBezTo>
                  <a:lnTo>
                    <a:pt x="61" y="19"/>
                  </a:lnTo>
                  <a:cubicBezTo>
                    <a:pt x="59" y="17"/>
                    <a:pt x="55" y="14"/>
                    <a:pt x="53" y="14"/>
                  </a:cubicBezTo>
                  <a:cubicBezTo>
                    <a:pt x="54" y="16"/>
                    <a:pt x="57" y="19"/>
                    <a:pt x="59" y="21"/>
                  </a:cubicBezTo>
                  <a:lnTo>
                    <a:pt x="56" y="21"/>
                  </a:lnTo>
                  <a:cubicBezTo>
                    <a:pt x="58" y="23"/>
                    <a:pt x="59" y="25"/>
                    <a:pt x="59" y="28"/>
                  </a:cubicBezTo>
                  <a:cubicBezTo>
                    <a:pt x="59" y="32"/>
                    <a:pt x="57" y="35"/>
                    <a:pt x="54" y="36"/>
                  </a:cubicBezTo>
                  <a:cubicBezTo>
                    <a:pt x="55" y="36"/>
                    <a:pt x="56" y="36"/>
                    <a:pt x="56" y="36"/>
                  </a:cubicBezTo>
                  <a:lnTo>
                    <a:pt x="56" y="40"/>
                  </a:lnTo>
                  <a:lnTo>
                    <a:pt x="60" y="41"/>
                  </a:lnTo>
                  <a:lnTo>
                    <a:pt x="61" y="37"/>
                  </a:lnTo>
                  <a:cubicBezTo>
                    <a:pt x="64" y="36"/>
                    <a:pt x="66" y="37"/>
                    <a:pt x="68" y="38"/>
                  </a:cubicBezTo>
                  <a:cubicBezTo>
                    <a:pt x="87" y="42"/>
                    <a:pt x="99" y="52"/>
                    <a:pt x="91" y="74"/>
                  </a:cubicBezTo>
                  <a:cubicBezTo>
                    <a:pt x="88" y="82"/>
                    <a:pt x="84" y="91"/>
                    <a:pt x="79" y="99"/>
                  </a:cubicBezTo>
                  <a:lnTo>
                    <a:pt x="79" y="11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918" name="Freeform 1143"/>
            <p:cNvSpPr>
              <a:spLocks/>
            </p:cNvSpPr>
            <p:nvPr userDrawn="1"/>
          </p:nvSpPr>
          <p:spPr bwMode="auto">
            <a:xfrm>
              <a:off x="320" y="202"/>
              <a:ext cx="21" cy="2"/>
            </a:xfrm>
            <a:custGeom>
              <a:avLst/>
              <a:gdLst>
                <a:gd name="T0" fmla="*/ 24 w 47"/>
                <a:gd name="T1" fmla="*/ 4 h 4"/>
                <a:gd name="T2" fmla="*/ 24 w 47"/>
                <a:gd name="T3" fmla="*/ 4 h 4"/>
                <a:gd name="T4" fmla="*/ 0 w 47"/>
                <a:gd name="T5" fmla="*/ 2 h 4"/>
                <a:gd name="T6" fmla="*/ 24 w 47"/>
                <a:gd name="T7" fmla="*/ 0 h 4"/>
                <a:gd name="T8" fmla="*/ 47 w 47"/>
                <a:gd name="T9" fmla="*/ 2 h 4"/>
                <a:gd name="T10" fmla="*/ 24 w 47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" h="4">
                  <a:moveTo>
                    <a:pt x="24" y="4"/>
                  </a:moveTo>
                  <a:lnTo>
                    <a:pt x="24" y="4"/>
                  </a:lnTo>
                  <a:cubicBezTo>
                    <a:pt x="15" y="4"/>
                    <a:pt x="6" y="3"/>
                    <a:pt x="0" y="2"/>
                  </a:cubicBezTo>
                  <a:cubicBezTo>
                    <a:pt x="6" y="0"/>
                    <a:pt x="15" y="0"/>
                    <a:pt x="24" y="0"/>
                  </a:cubicBezTo>
                  <a:cubicBezTo>
                    <a:pt x="33" y="0"/>
                    <a:pt x="42" y="0"/>
                    <a:pt x="47" y="2"/>
                  </a:cubicBezTo>
                  <a:cubicBezTo>
                    <a:pt x="41" y="3"/>
                    <a:pt x="32" y="4"/>
                    <a:pt x="24" y="4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919" name="Freeform 1144"/>
            <p:cNvSpPr>
              <a:spLocks/>
            </p:cNvSpPr>
            <p:nvPr userDrawn="1"/>
          </p:nvSpPr>
          <p:spPr bwMode="auto">
            <a:xfrm>
              <a:off x="319" y="204"/>
              <a:ext cx="24" cy="2"/>
            </a:xfrm>
            <a:custGeom>
              <a:avLst/>
              <a:gdLst>
                <a:gd name="T0" fmla="*/ 0 w 53"/>
                <a:gd name="T1" fmla="*/ 2 h 5"/>
                <a:gd name="T2" fmla="*/ 0 w 53"/>
                <a:gd name="T3" fmla="*/ 2 h 5"/>
                <a:gd name="T4" fmla="*/ 0 w 53"/>
                <a:gd name="T5" fmla="*/ 0 h 5"/>
                <a:gd name="T6" fmla="*/ 27 w 53"/>
                <a:gd name="T7" fmla="*/ 3 h 5"/>
                <a:gd name="T8" fmla="*/ 53 w 53"/>
                <a:gd name="T9" fmla="*/ 0 h 5"/>
                <a:gd name="T10" fmla="*/ 53 w 53"/>
                <a:gd name="T11" fmla="*/ 2 h 5"/>
                <a:gd name="T12" fmla="*/ 27 w 53"/>
                <a:gd name="T13" fmla="*/ 5 h 5"/>
                <a:gd name="T14" fmla="*/ 0 w 53"/>
                <a:gd name="T15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3" h="5">
                  <a:moveTo>
                    <a:pt x="0" y="2"/>
                  </a:moveTo>
                  <a:lnTo>
                    <a:pt x="0" y="2"/>
                  </a:lnTo>
                  <a:lnTo>
                    <a:pt x="0" y="0"/>
                  </a:lnTo>
                  <a:cubicBezTo>
                    <a:pt x="5" y="2"/>
                    <a:pt x="16" y="3"/>
                    <a:pt x="27" y="3"/>
                  </a:cubicBezTo>
                  <a:cubicBezTo>
                    <a:pt x="37" y="3"/>
                    <a:pt x="48" y="2"/>
                    <a:pt x="53" y="0"/>
                  </a:cubicBezTo>
                  <a:lnTo>
                    <a:pt x="53" y="2"/>
                  </a:lnTo>
                  <a:cubicBezTo>
                    <a:pt x="48" y="4"/>
                    <a:pt x="40" y="5"/>
                    <a:pt x="27" y="5"/>
                  </a:cubicBezTo>
                  <a:cubicBezTo>
                    <a:pt x="14" y="5"/>
                    <a:pt x="5" y="4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920" name="Freeform 1145"/>
            <p:cNvSpPr>
              <a:spLocks/>
            </p:cNvSpPr>
            <p:nvPr userDrawn="1"/>
          </p:nvSpPr>
          <p:spPr bwMode="auto">
            <a:xfrm>
              <a:off x="343" y="200"/>
              <a:ext cx="0" cy="1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1 w 1"/>
                <a:gd name="T5" fmla="*/ 2 h 2"/>
                <a:gd name="T6" fmla="*/ 0 w 1"/>
                <a:gd name="T7" fmla="*/ 1 h 2"/>
                <a:gd name="T8" fmla="*/ 1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lnTo>
                    <a:pt x="1" y="2"/>
                  </a:lnTo>
                  <a:cubicBezTo>
                    <a:pt x="1" y="2"/>
                    <a:pt x="0" y="2"/>
                    <a:pt x="0" y="1"/>
                  </a:cubicBezTo>
                  <a:cubicBezTo>
                    <a:pt x="0" y="1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921" name="Freeform 1146"/>
            <p:cNvSpPr>
              <a:spLocks/>
            </p:cNvSpPr>
            <p:nvPr userDrawn="1"/>
          </p:nvSpPr>
          <p:spPr bwMode="auto">
            <a:xfrm>
              <a:off x="333" y="186"/>
              <a:ext cx="1" cy="1"/>
            </a:xfrm>
            <a:custGeom>
              <a:avLst/>
              <a:gdLst>
                <a:gd name="T0" fmla="*/ 1 w 1"/>
                <a:gd name="T1" fmla="*/ 2 h 2"/>
                <a:gd name="T2" fmla="*/ 1 w 1"/>
                <a:gd name="T3" fmla="*/ 2 h 2"/>
                <a:gd name="T4" fmla="*/ 0 w 1"/>
                <a:gd name="T5" fmla="*/ 0 h 2"/>
                <a:gd name="T6" fmla="*/ 1 w 1"/>
                <a:gd name="T7" fmla="*/ 0 h 2"/>
                <a:gd name="T8" fmla="*/ 1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lnTo>
                    <a:pt x="1" y="2"/>
                  </a:lnTo>
                  <a:cubicBezTo>
                    <a:pt x="1" y="1"/>
                    <a:pt x="0" y="0"/>
                    <a:pt x="0" y="0"/>
                  </a:cubicBezTo>
                  <a:lnTo>
                    <a:pt x="1" y="0"/>
                  </a:lnTo>
                  <a:lnTo>
                    <a:pt x="1" y="2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922" name="Freeform 1147"/>
            <p:cNvSpPr>
              <a:spLocks/>
            </p:cNvSpPr>
            <p:nvPr userDrawn="1"/>
          </p:nvSpPr>
          <p:spPr bwMode="auto">
            <a:xfrm>
              <a:off x="347" y="186"/>
              <a:ext cx="2" cy="4"/>
            </a:xfrm>
            <a:custGeom>
              <a:avLst/>
              <a:gdLst>
                <a:gd name="T0" fmla="*/ 3 w 4"/>
                <a:gd name="T1" fmla="*/ 2 h 7"/>
                <a:gd name="T2" fmla="*/ 3 w 4"/>
                <a:gd name="T3" fmla="*/ 2 h 7"/>
                <a:gd name="T4" fmla="*/ 1 w 4"/>
                <a:gd name="T5" fmla="*/ 7 h 7"/>
                <a:gd name="T6" fmla="*/ 0 w 4"/>
                <a:gd name="T7" fmla="*/ 4 h 7"/>
                <a:gd name="T8" fmla="*/ 3 w 4"/>
                <a:gd name="T9" fmla="*/ 0 h 7"/>
                <a:gd name="T10" fmla="*/ 4 w 4"/>
                <a:gd name="T11" fmla="*/ 0 h 7"/>
                <a:gd name="T12" fmla="*/ 3 w 4"/>
                <a:gd name="T13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7">
                  <a:moveTo>
                    <a:pt x="3" y="2"/>
                  </a:moveTo>
                  <a:lnTo>
                    <a:pt x="3" y="2"/>
                  </a:lnTo>
                  <a:cubicBezTo>
                    <a:pt x="3" y="3"/>
                    <a:pt x="2" y="5"/>
                    <a:pt x="1" y="7"/>
                  </a:cubicBezTo>
                  <a:cubicBezTo>
                    <a:pt x="1" y="6"/>
                    <a:pt x="0" y="5"/>
                    <a:pt x="0" y="4"/>
                  </a:cubicBezTo>
                  <a:cubicBezTo>
                    <a:pt x="1" y="3"/>
                    <a:pt x="2" y="2"/>
                    <a:pt x="3" y="0"/>
                  </a:cubicBezTo>
                  <a:lnTo>
                    <a:pt x="4" y="0"/>
                  </a:lnTo>
                  <a:cubicBezTo>
                    <a:pt x="3" y="1"/>
                    <a:pt x="3" y="1"/>
                    <a:pt x="3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923" name="Freeform 1148"/>
            <p:cNvSpPr>
              <a:spLocks/>
            </p:cNvSpPr>
            <p:nvPr userDrawn="1"/>
          </p:nvSpPr>
          <p:spPr bwMode="auto">
            <a:xfrm>
              <a:off x="348" y="181"/>
              <a:ext cx="2" cy="5"/>
            </a:xfrm>
            <a:custGeom>
              <a:avLst/>
              <a:gdLst>
                <a:gd name="T0" fmla="*/ 3 w 4"/>
                <a:gd name="T1" fmla="*/ 9 h 10"/>
                <a:gd name="T2" fmla="*/ 3 w 4"/>
                <a:gd name="T3" fmla="*/ 9 h 10"/>
                <a:gd name="T4" fmla="*/ 3 w 4"/>
                <a:gd name="T5" fmla="*/ 10 h 10"/>
                <a:gd name="T6" fmla="*/ 0 w 4"/>
                <a:gd name="T7" fmla="*/ 5 h 10"/>
                <a:gd name="T8" fmla="*/ 3 w 4"/>
                <a:gd name="T9" fmla="*/ 0 h 10"/>
                <a:gd name="T10" fmla="*/ 4 w 4"/>
                <a:gd name="T11" fmla="*/ 3 h 10"/>
                <a:gd name="T12" fmla="*/ 3 w 4"/>
                <a:gd name="T13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0">
                  <a:moveTo>
                    <a:pt x="3" y="9"/>
                  </a:moveTo>
                  <a:lnTo>
                    <a:pt x="3" y="9"/>
                  </a:lnTo>
                  <a:lnTo>
                    <a:pt x="3" y="10"/>
                  </a:lnTo>
                  <a:cubicBezTo>
                    <a:pt x="2" y="8"/>
                    <a:pt x="1" y="6"/>
                    <a:pt x="0" y="5"/>
                  </a:cubicBezTo>
                  <a:cubicBezTo>
                    <a:pt x="1" y="3"/>
                    <a:pt x="2" y="2"/>
                    <a:pt x="3" y="0"/>
                  </a:cubicBezTo>
                  <a:lnTo>
                    <a:pt x="4" y="3"/>
                  </a:lnTo>
                  <a:cubicBezTo>
                    <a:pt x="4" y="5"/>
                    <a:pt x="4" y="7"/>
                    <a:pt x="3" y="9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924" name="Freeform 1149"/>
            <p:cNvSpPr>
              <a:spLocks/>
            </p:cNvSpPr>
            <p:nvPr userDrawn="1"/>
          </p:nvSpPr>
          <p:spPr bwMode="auto">
            <a:xfrm>
              <a:off x="350" y="181"/>
              <a:ext cx="0" cy="1"/>
            </a:xfrm>
            <a:custGeom>
              <a:avLst/>
              <a:gdLst>
                <a:gd name="T0" fmla="*/ 3 h 3"/>
                <a:gd name="T1" fmla="*/ 3 h 3"/>
                <a:gd name="T2" fmla="*/ 1 h 3"/>
                <a:gd name="T3" fmla="*/ 0 h 3"/>
                <a:gd name="T4" fmla="*/ 3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3">
                  <a:moveTo>
                    <a:pt x="0" y="3"/>
                  </a:moveTo>
                  <a:lnTo>
                    <a:pt x="0" y="3"/>
                  </a:lnTo>
                  <a:lnTo>
                    <a:pt x="0" y="1"/>
                  </a:lnTo>
                  <a:lnTo>
                    <a:pt x="0" y="0"/>
                  </a:lnTo>
                  <a:cubicBezTo>
                    <a:pt x="0" y="1"/>
                    <a:pt x="0" y="2"/>
                    <a:pt x="0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925" name="Freeform 1150"/>
            <p:cNvSpPr>
              <a:spLocks/>
            </p:cNvSpPr>
            <p:nvPr userDrawn="1"/>
          </p:nvSpPr>
          <p:spPr bwMode="auto">
            <a:xfrm>
              <a:off x="347" y="177"/>
              <a:ext cx="3" cy="4"/>
            </a:xfrm>
            <a:custGeom>
              <a:avLst/>
              <a:gdLst>
                <a:gd name="T0" fmla="*/ 5 w 5"/>
                <a:gd name="T1" fmla="*/ 7 h 8"/>
                <a:gd name="T2" fmla="*/ 5 w 5"/>
                <a:gd name="T3" fmla="*/ 7 h 8"/>
                <a:gd name="T4" fmla="*/ 4 w 5"/>
                <a:gd name="T5" fmla="*/ 8 h 8"/>
                <a:gd name="T6" fmla="*/ 0 w 5"/>
                <a:gd name="T7" fmla="*/ 2 h 8"/>
                <a:gd name="T8" fmla="*/ 2 w 5"/>
                <a:gd name="T9" fmla="*/ 0 h 8"/>
                <a:gd name="T10" fmla="*/ 5 w 5"/>
                <a:gd name="T11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8">
                  <a:moveTo>
                    <a:pt x="5" y="7"/>
                  </a:moveTo>
                  <a:lnTo>
                    <a:pt x="5" y="7"/>
                  </a:lnTo>
                  <a:lnTo>
                    <a:pt x="4" y="8"/>
                  </a:lnTo>
                  <a:cubicBezTo>
                    <a:pt x="3" y="6"/>
                    <a:pt x="2" y="4"/>
                    <a:pt x="0" y="2"/>
                  </a:cubicBezTo>
                  <a:cubicBezTo>
                    <a:pt x="1" y="2"/>
                    <a:pt x="1" y="1"/>
                    <a:pt x="2" y="0"/>
                  </a:cubicBezTo>
                  <a:cubicBezTo>
                    <a:pt x="4" y="2"/>
                    <a:pt x="5" y="4"/>
                    <a:pt x="5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926" name="Freeform 1151"/>
            <p:cNvSpPr>
              <a:spLocks/>
            </p:cNvSpPr>
            <p:nvPr userDrawn="1"/>
          </p:nvSpPr>
          <p:spPr bwMode="auto">
            <a:xfrm>
              <a:off x="345" y="175"/>
              <a:ext cx="3" cy="2"/>
            </a:xfrm>
            <a:custGeom>
              <a:avLst/>
              <a:gdLst>
                <a:gd name="T0" fmla="*/ 5 w 5"/>
                <a:gd name="T1" fmla="*/ 3 h 5"/>
                <a:gd name="T2" fmla="*/ 5 w 5"/>
                <a:gd name="T3" fmla="*/ 3 h 5"/>
                <a:gd name="T4" fmla="*/ 4 w 5"/>
                <a:gd name="T5" fmla="*/ 5 h 5"/>
                <a:gd name="T6" fmla="*/ 0 w 5"/>
                <a:gd name="T7" fmla="*/ 0 h 5"/>
                <a:gd name="T8" fmla="*/ 0 w 5"/>
                <a:gd name="T9" fmla="*/ 0 h 5"/>
                <a:gd name="T10" fmla="*/ 5 w 5"/>
                <a:gd name="T11" fmla="*/ 3 h 5"/>
                <a:gd name="T12" fmla="*/ 5 w 5"/>
                <a:gd name="T1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5">
                  <a:moveTo>
                    <a:pt x="5" y="3"/>
                  </a:moveTo>
                  <a:lnTo>
                    <a:pt x="5" y="3"/>
                  </a:lnTo>
                  <a:cubicBezTo>
                    <a:pt x="5" y="4"/>
                    <a:pt x="4" y="5"/>
                    <a:pt x="4" y="5"/>
                  </a:cubicBezTo>
                  <a:cubicBezTo>
                    <a:pt x="3" y="4"/>
                    <a:pt x="1" y="2"/>
                    <a:pt x="0" y="0"/>
                  </a:cubicBezTo>
                  <a:lnTo>
                    <a:pt x="0" y="0"/>
                  </a:lnTo>
                  <a:cubicBezTo>
                    <a:pt x="1" y="1"/>
                    <a:pt x="3" y="2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927" name="Freeform 1152"/>
            <p:cNvSpPr>
              <a:spLocks/>
            </p:cNvSpPr>
            <p:nvPr userDrawn="1"/>
          </p:nvSpPr>
          <p:spPr bwMode="auto">
            <a:xfrm>
              <a:off x="345" y="175"/>
              <a:ext cx="0" cy="0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1 w 1"/>
                <a:gd name="T5" fmla="*/ 1 h 1"/>
                <a:gd name="T6" fmla="*/ 0 w 1"/>
                <a:gd name="T7" fmla="*/ 0 h 1"/>
                <a:gd name="T8" fmla="*/ 1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lnTo>
                    <a:pt x="1" y="0"/>
                  </a:lnTo>
                  <a:lnTo>
                    <a:pt x="1" y="1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928" name="Freeform 1153"/>
            <p:cNvSpPr>
              <a:spLocks/>
            </p:cNvSpPr>
            <p:nvPr userDrawn="1"/>
          </p:nvSpPr>
          <p:spPr bwMode="auto">
            <a:xfrm>
              <a:off x="341" y="174"/>
              <a:ext cx="4" cy="4"/>
            </a:xfrm>
            <a:custGeom>
              <a:avLst/>
              <a:gdLst>
                <a:gd name="T0" fmla="*/ 5 w 7"/>
                <a:gd name="T1" fmla="*/ 1 h 9"/>
                <a:gd name="T2" fmla="*/ 5 w 7"/>
                <a:gd name="T3" fmla="*/ 1 h 9"/>
                <a:gd name="T4" fmla="*/ 7 w 7"/>
                <a:gd name="T5" fmla="*/ 3 h 9"/>
                <a:gd name="T6" fmla="*/ 4 w 7"/>
                <a:gd name="T7" fmla="*/ 9 h 9"/>
                <a:gd name="T8" fmla="*/ 0 w 7"/>
                <a:gd name="T9" fmla="*/ 4 h 9"/>
                <a:gd name="T10" fmla="*/ 3 w 7"/>
                <a:gd name="T11" fmla="*/ 0 h 9"/>
                <a:gd name="T12" fmla="*/ 5 w 7"/>
                <a:gd name="T13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9">
                  <a:moveTo>
                    <a:pt x="5" y="1"/>
                  </a:moveTo>
                  <a:lnTo>
                    <a:pt x="5" y="1"/>
                  </a:lnTo>
                  <a:cubicBezTo>
                    <a:pt x="6" y="2"/>
                    <a:pt x="7" y="3"/>
                    <a:pt x="7" y="3"/>
                  </a:cubicBezTo>
                  <a:cubicBezTo>
                    <a:pt x="6" y="5"/>
                    <a:pt x="5" y="7"/>
                    <a:pt x="4" y="9"/>
                  </a:cubicBezTo>
                  <a:cubicBezTo>
                    <a:pt x="3" y="7"/>
                    <a:pt x="1" y="6"/>
                    <a:pt x="0" y="4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0"/>
                    <a:pt x="4" y="1"/>
                    <a:pt x="5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929" name="Freeform 1154"/>
            <p:cNvSpPr>
              <a:spLocks/>
            </p:cNvSpPr>
            <p:nvPr userDrawn="1"/>
          </p:nvSpPr>
          <p:spPr bwMode="auto">
            <a:xfrm>
              <a:off x="339" y="173"/>
              <a:ext cx="3" cy="2"/>
            </a:xfrm>
            <a:custGeom>
              <a:avLst/>
              <a:gdLst>
                <a:gd name="T0" fmla="*/ 7 w 7"/>
                <a:gd name="T1" fmla="*/ 2 h 5"/>
                <a:gd name="T2" fmla="*/ 7 w 7"/>
                <a:gd name="T3" fmla="*/ 2 h 5"/>
                <a:gd name="T4" fmla="*/ 4 w 7"/>
                <a:gd name="T5" fmla="*/ 5 h 5"/>
                <a:gd name="T6" fmla="*/ 0 w 7"/>
                <a:gd name="T7" fmla="*/ 2 h 5"/>
                <a:gd name="T8" fmla="*/ 1 w 7"/>
                <a:gd name="T9" fmla="*/ 0 h 5"/>
                <a:gd name="T10" fmla="*/ 7 w 7"/>
                <a:gd name="T11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5">
                  <a:moveTo>
                    <a:pt x="7" y="2"/>
                  </a:moveTo>
                  <a:lnTo>
                    <a:pt x="7" y="2"/>
                  </a:lnTo>
                  <a:cubicBezTo>
                    <a:pt x="6" y="3"/>
                    <a:pt x="5" y="4"/>
                    <a:pt x="4" y="5"/>
                  </a:cubicBezTo>
                  <a:cubicBezTo>
                    <a:pt x="3" y="4"/>
                    <a:pt x="2" y="3"/>
                    <a:pt x="0" y="2"/>
                  </a:cubicBezTo>
                  <a:lnTo>
                    <a:pt x="1" y="0"/>
                  </a:lnTo>
                  <a:cubicBezTo>
                    <a:pt x="3" y="0"/>
                    <a:pt x="5" y="1"/>
                    <a:pt x="7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930" name="Freeform 1155"/>
            <p:cNvSpPr>
              <a:spLocks/>
            </p:cNvSpPr>
            <p:nvPr userDrawn="1"/>
          </p:nvSpPr>
          <p:spPr bwMode="auto">
            <a:xfrm>
              <a:off x="339" y="174"/>
              <a:ext cx="2" cy="4"/>
            </a:xfrm>
            <a:custGeom>
              <a:avLst/>
              <a:gdLst>
                <a:gd name="T0" fmla="*/ 1 w 5"/>
                <a:gd name="T1" fmla="*/ 0 h 8"/>
                <a:gd name="T2" fmla="*/ 1 w 5"/>
                <a:gd name="T3" fmla="*/ 0 h 8"/>
                <a:gd name="T4" fmla="*/ 5 w 5"/>
                <a:gd name="T5" fmla="*/ 3 h 8"/>
                <a:gd name="T6" fmla="*/ 1 w 5"/>
                <a:gd name="T7" fmla="*/ 8 h 8"/>
                <a:gd name="T8" fmla="*/ 0 w 5"/>
                <a:gd name="T9" fmla="*/ 7 h 8"/>
                <a:gd name="T10" fmla="*/ 1 w 5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8">
                  <a:moveTo>
                    <a:pt x="1" y="0"/>
                  </a:moveTo>
                  <a:lnTo>
                    <a:pt x="1" y="0"/>
                  </a:lnTo>
                  <a:cubicBezTo>
                    <a:pt x="2" y="1"/>
                    <a:pt x="4" y="2"/>
                    <a:pt x="5" y="3"/>
                  </a:cubicBezTo>
                  <a:cubicBezTo>
                    <a:pt x="3" y="5"/>
                    <a:pt x="2" y="7"/>
                    <a:pt x="1" y="8"/>
                  </a:cubicBezTo>
                  <a:lnTo>
                    <a:pt x="0" y="7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931" name="Freeform 1156"/>
            <p:cNvSpPr>
              <a:spLocks/>
            </p:cNvSpPr>
            <p:nvPr userDrawn="1"/>
          </p:nvSpPr>
          <p:spPr bwMode="auto">
            <a:xfrm>
              <a:off x="338" y="178"/>
              <a:ext cx="1" cy="1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1 w 1"/>
                <a:gd name="T5" fmla="*/ 1 h 2"/>
                <a:gd name="T6" fmla="*/ 0 w 1"/>
                <a:gd name="T7" fmla="*/ 2 h 2"/>
                <a:gd name="T8" fmla="*/ 1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932" name="Freeform 1157"/>
            <p:cNvSpPr>
              <a:spLocks/>
            </p:cNvSpPr>
            <p:nvPr userDrawn="1"/>
          </p:nvSpPr>
          <p:spPr bwMode="auto">
            <a:xfrm>
              <a:off x="338" y="178"/>
              <a:ext cx="3" cy="4"/>
            </a:xfrm>
            <a:custGeom>
              <a:avLst/>
              <a:gdLst>
                <a:gd name="T0" fmla="*/ 1 w 7"/>
                <a:gd name="T1" fmla="*/ 3 h 9"/>
                <a:gd name="T2" fmla="*/ 1 w 7"/>
                <a:gd name="T3" fmla="*/ 3 h 9"/>
                <a:gd name="T4" fmla="*/ 3 w 7"/>
                <a:gd name="T5" fmla="*/ 0 h 9"/>
                <a:gd name="T6" fmla="*/ 7 w 7"/>
                <a:gd name="T7" fmla="*/ 5 h 9"/>
                <a:gd name="T8" fmla="*/ 3 w 7"/>
                <a:gd name="T9" fmla="*/ 9 h 9"/>
                <a:gd name="T10" fmla="*/ 0 w 7"/>
                <a:gd name="T11" fmla="*/ 6 h 9"/>
                <a:gd name="T12" fmla="*/ 1 w 7"/>
                <a:gd name="T13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9">
                  <a:moveTo>
                    <a:pt x="1" y="3"/>
                  </a:moveTo>
                  <a:lnTo>
                    <a:pt x="1" y="3"/>
                  </a:lnTo>
                  <a:cubicBezTo>
                    <a:pt x="1" y="2"/>
                    <a:pt x="2" y="1"/>
                    <a:pt x="3" y="0"/>
                  </a:cubicBezTo>
                  <a:cubicBezTo>
                    <a:pt x="4" y="2"/>
                    <a:pt x="6" y="4"/>
                    <a:pt x="7" y="5"/>
                  </a:cubicBezTo>
                  <a:cubicBezTo>
                    <a:pt x="6" y="7"/>
                    <a:pt x="5" y="8"/>
                    <a:pt x="3" y="9"/>
                  </a:cubicBezTo>
                  <a:cubicBezTo>
                    <a:pt x="2" y="8"/>
                    <a:pt x="1" y="7"/>
                    <a:pt x="0" y="6"/>
                  </a:cubicBezTo>
                  <a:lnTo>
                    <a:pt x="1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933" name="Freeform 1158"/>
            <p:cNvSpPr>
              <a:spLocks/>
            </p:cNvSpPr>
            <p:nvPr userDrawn="1"/>
          </p:nvSpPr>
          <p:spPr bwMode="auto">
            <a:xfrm>
              <a:off x="337" y="181"/>
              <a:ext cx="2" cy="4"/>
            </a:xfrm>
            <a:custGeom>
              <a:avLst/>
              <a:gdLst>
                <a:gd name="T0" fmla="*/ 1 w 4"/>
                <a:gd name="T1" fmla="*/ 0 h 7"/>
                <a:gd name="T2" fmla="*/ 1 w 4"/>
                <a:gd name="T3" fmla="*/ 0 h 7"/>
                <a:gd name="T4" fmla="*/ 4 w 4"/>
                <a:gd name="T5" fmla="*/ 3 h 7"/>
                <a:gd name="T6" fmla="*/ 0 w 4"/>
                <a:gd name="T7" fmla="*/ 7 h 7"/>
                <a:gd name="T8" fmla="*/ 1 w 4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7">
                  <a:moveTo>
                    <a:pt x="1" y="0"/>
                  </a:moveTo>
                  <a:lnTo>
                    <a:pt x="1" y="0"/>
                  </a:lnTo>
                  <a:cubicBezTo>
                    <a:pt x="2" y="1"/>
                    <a:pt x="3" y="2"/>
                    <a:pt x="4" y="3"/>
                  </a:cubicBezTo>
                  <a:cubicBezTo>
                    <a:pt x="2" y="4"/>
                    <a:pt x="1" y="6"/>
                    <a:pt x="0" y="7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934" name="Freeform 1159"/>
            <p:cNvSpPr>
              <a:spLocks/>
            </p:cNvSpPr>
            <p:nvPr userDrawn="1"/>
          </p:nvSpPr>
          <p:spPr bwMode="auto">
            <a:xfrm>
              <a:off x="337" y="185"/>
              <a:ext cx="2" cy="4"/>
            </a:xfrm>
            <a:custGeom>
              <a:avLst/>
              <a:gdLst>
                <a:gd name="T0" fmla="*/ 1 w 5"/>
                <a:gd name="T1" fmla="*/ 1 h 8"/>
                <a:gd name="T2" fmla="*/ 1 w 5"/>
                <a:gd name="T3" fmla="*/ 1 h 8"/>
                <a:gd name="T4" fmla="*/ 2 w 5"/>
                <a:gd name="T5" fmla="*/ 0 h 8"/>
                <a:gd name="T6" fmla="*/ 5 w 5"/>
                <a:gd name="T7" fmla="*/ 5 h 8"/>
                <a:gd name="T8" fmla="*/ 1 w 5"/>
                <a:gd name="T9" fmla="*/ 8 h 8"/>
                <a:gd name="T10" fmla="*/ 1 w 5"/>
                <a:gd name="T11" fmla="*/ 7 h 8"/>
                <a:gd name="T12" fmla="*/ 1 w 5"/>
                <a:gd name="T13" fmla="*/ 7 h 8"/>
                <a:gd name="T14" fmla="*/ 0 w 5"/>
                <a:gd name="T15" fmla="*/ 6 h 8"/>
                <a:gd name="T16" fmla="*/ 1 w 5"/>
                <a:gd name="T17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8">
                  <a:moveTo>
                    <a:pt x="1" y="1"/>
                  </a:moveTo>
                  <a:lnTo>
                    <a:pt x="1" y="1"/>
                  </a:lnTo>
                  <a:lnTo>
                    <a:pt x="2" y="0"/>
                  </a:lnTo>
                  <a:cubicBezTo>
                    <a:pt x="3" y="2"/>
                    <a:pt x="4" y="3"/>
                    <a:pt x="5" y="5"/>
                  </a:cubicBezTo>
                  <a:cubicBezTo>
                    <a:pt x="4" y="6"/>
                    <a:pt x="3" y="7"/>
                    <a:pt x="1" y="8"/>
                  </a:cubicBezTo>
                  <a:lnTo>
                    <a:pt x="1" y="7"/>
                  </a:lnTo>
                  <a:lnTo>
                    <a:pt x="1" y="7"/>
                  </a:lnTo>
                  <a:cubicBezTo>
                    <a:pt x="1" y="7"/>
                    <a:pt x="0" y="7"/>
                    <a:pt x="0" y="6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935" name="Freeform 1160"/>
            <p:cNvSpPr>
              <a:spLocks/>
            </p:cNvSpPr>
            <p:nvPr userDrawn="1"/>
          </p:nvSpPr>
          <p:spPr bwMode="auto">
            <a:xfrm>
              <a:off x="337" y="189"/>
              <a:ext cx="0" cy="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1 h 2"/>
                <a:gd name="T4" fmla="*/ 0 w 1"/>
                <a:gd name="T5" fmla="*/ 2 h 2"/>
                <a:gd name="T6" fmla="*/ 0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1"/>
                  </a:lnTo>
                  <a:cubicBezTo>
                    <a:pt x="0" y="1"/>
                    <a:pt x="0" y="2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936" name="Freeform 1161"/>
            <p:cNvSpPr>
              <a:spLocks/>
            </p:cNvSpPr>
            <p:nvPr userDrawn="1"/>
          </p:nvSpPr>
          <p:spPr bwMode="auto">
            <a:xfrm>
              <a:off x="342" y="196"/>
              <a:ext cx="3" cy="2"/>
            </a:xfrm>
            <a:custGeom>
              <a:avLst/>
              <a:gdLst>
                <a:gd name="T0" fmla="*/ 0 w 5"/>
                <a:gd name="T1" fmla="*/ 2 h 4"/>
                <a:gd name="T2" fmla="*/ 0 w 5"/>
                <a:gd name="T3" fmla="*/ 2 h 4"/>
                <a:gd name="T4" fmla="*/ 4 w 5"/>
                <a:gd name="T5" fmla="*/ 0 h 4"/>
                <a:gd name="T6" fmla="*/ 5 w 5"/>
                <a:gd name="T7" fmla="*/ 2 h 4"/>
                <a:gd name="T8" fmla="*/ 4 w 5"/>
                <a:gd name="T9" fmla="*/ 4 h 4"/>
                <a:gd name="T10" fmla="*/ 0 w 5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4">
                  <a:moveTo>
                    <a:pt x="0" y="2"/>
                  </a:moveTo>
                  <a:lnTo>
                    <a:pt x="0" y="2"/>
                  </a:lnTo>
                  <a:cubicBezTo>
                    <a:pt x="2" y="2"/>
                    <a:pt x="3" y="1"/>
                    <a:pt x="4" y="0"/>
                  </a:cubicBezTo>
                  <a:lnTo>
                    <a:pt x="5" y="2"/>
                  </a:lnTo>
                  <a:cubicBezTo>
                    <a:pt x="4" y="3"/>
                    <a:pt x="4" y="3"/>
                    <a:pt x="4" y="4"/>
                  </a:cubicBezTo>
                  <a:cubicBezTo>
                    <a:pt x="3" y="3"/>
                    <a:pt x="2" y="3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937" name="Freeform 1162"/>
            <p:cNvSpPr>
              <a:spLocks/>
            </p:cNvSpPr>
            <p:nvPr userDrawn="1"/>
          </p:nvSpPr>
          <p:spPr bwMode="auto">
            <a:xfrm>
              <a:off x="343" y="195"/>
              <a:ext cx="1" cy="0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0" y="0"/>
                    <a:pt x="0" y="0"/>
                  </a:cubicBez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938" name="Freeform 1163"/>
            <p:cNvSpPr>
              <a:spLocks/>
            </p:cNvSpPr>
            <p:nvPr userDrawn="1"/>
          </p:nvSpPr>
          <p:spPr bwMode="auto">
            <a:xfrm>
              <a:off x="344" y="193"/>
              <a:ext cx="2" cy="3"/>
            </a:xfrm>
            <a:custGeom>
              <a:avLst/>
              <a:gdLst>
                <a:gd name="T0" fmla="*/ 0 w 6"/>
                <a:gd name="T1" fmla="*/ 3 h 7"/>
                <a:gd name="T2" fmla="*/ 0 w 6"/>
                <a:gd name="T3" fmla="*/ 3 h 7"/>
                <a:gd name="T4" fmla="*/ 6 w 6"/>
                <a:gd name="T5" fmla="*/ 0 h 7"/>
                <a:gd name="T6" fmla="*/ 2 w 6"/>
                <a:gd name="T7" fmla="*/ 7 h 7"/>
                <a:gd name="T8" fmla="*/ 2 w 6"/>
                <a:gd name="T9" fmla="*/ 6 h 7"/>
                <a:gd name="T10" fmla="*/ 2 w 6"/>
                <a:gd name="T11" fmla="*/ 6 h 7"/>
                <a:gd name="T12" fmla="*/ 1 w 6"/>
                <a:gd name="T13" fmla="*/ 5 h 7"/>
                <a:gd name="T14" fmla="*/ 0 w 6"/>
                <a:gd name="T15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7">
                  <a:moveTo>
                    <a:pt x="0" y="3"/>
                  </a:moveTo>
                  <a:lnTo>
                    <a:pt x="0" y="3"/>
                  </a:lnTo>
                  <a:cubicBezTo>
                    <a:pt x="3" y="2"/>
                    <a:pt x="4" y="1"/>
                    <a:pt x="6" y="0"/>
                  </a:cubicBezTo>
                  <a:cubicBezTo>
                    <a:pt x="4" y="2"/>
                    <a:pt x="3" y="5"/>
                    <a:pt x="2" y="7"/>
                  </a:cubicBezTo>
                  <a:lnTo>
                    <a:pt x="2" y="6"/>
                  </a:lnTo>
                  <a:lnTo>
                    <a:pt x="2" y="6"/>
                  </a:lnTo>
                  <a:lnTo>
                    <a:pt x="1" y="5"/>
                  </a:lnTo>
                  <a:cubicBezTo>
                    <a:pt x="1" y="5"/>
                    <a:pt x="1" y="4"/>
                    <a:pt x="0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939" name="Freeform 1164"/>
            <p:cNvSpPr>
              <a:spLocks/>
            </p:cNvSpPr>
            <p:nvPr userDrawn="1"/>
          </p:nvSpPr>
          <p:spPr bwMode="auto">
            <a:xfrm>
              <a:off x="345" y="189"/>
              <a:ext cx="3" cy="4"/>
            </a:xfrm>
            <a:custGeom>
              <a:avLst/>
              <a:gdLst>
                <a:gd name="T0" fmla="*/ 3 w 6"/>
                <a:gd name="T1" fmla="*/ 8 h 9"/>
                <a:gd name="T2" fmla="*/ 3 w 6"/>
                <a:gd name="T3" fmla="*/ 8 h 9"/>
                <a:gd name="T4" fmla="*/ 3 w 6"/>
                <a:gd name="T5" fmla="*/ 9 h 9"/>
                <a:gd name="T6" fmla="*/ 0 w 6"/>
                <a:gd name="T7" fmla="*/ 4 h 9"/>
                <a:gd name="T8" fmla="*/ 4 w 6"/>
                <a:gd name="T9" fmla="*/ 0 h 9"/>
                <a:gd name="T10" fmla="*/ 6 w 6"/>
                <a:gd name="T11" fmla="*/ 3 h 9"/>
                <a:gd name="T12" fmla="*/ 3 w 6"/>
                <a:gd name="T13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9">
                  <a:moveTo>
                    <a:pt x="3" y="8"/>
                  </a:moveTo>
                  <a:lnTo>
                    <a:pt x="3" y="8"/>
                  </a:lnTo>
                  <a:lnTo>
                    <a:pt x="3" y="9"/>
                  </a:lnTo>
                  <a:cubicBezTo>
                    <a:pt x="2" y="7"/>
                    <a:pt x="1" y="5"/>
                    <a:pt x="0" y="4"/>
                  </a:cubicBezTo>
                  <a:cubicBezTo>
                    <a:pt x="1" y="2"/>
                    <a:pt x="3" y="1"/>
                    <a:pt x="4" y="0"/>
                  </a:cubicBezTo>
                  <a:cubicBezTo>
                    <a:pt x="5" y="1"/>
                    <a:pt x="5" y="2"/>
                    <a:pt x="6" y="3"/>
                  </a:cubicBezTo>
                  <a:cubicBezTo>
                    <a:pt x="5" y="5"/>
                    <a:pt x="4" y="6"/>
                    <a:pt x="3" y="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940" name="Freeform 1165"/>
            <p:cNvSpPr>
              <a:spLocks/>
            </p:cNvSpPr>
            <p:nvPr userDrawn="1"/>
          </p:nvSpPr>
          <p:spPr bwMode="auto">
            <a:xfrm>
              <a:off x="335" y="172"/>
              <a:ext cx="4" cy="14"/>
            </a:xfrm>
            <a:custGeom>
              <a:avLst/>
              <a:gdLst>
                <a:gd name="T0" fmla="*/ 5 w 9"/>
                <a:gd name="T1" fmla="*/ 0 h 32"/>
                <a:gd name="T2" fmla="*/ 5 w 9"/>
                <a:gd name="T3" fmla="*/ 0 h 32"/>
                <a:gd name="T4" fmla="*/ 9 w 9"/>
                <a:gd name="T5" fmla="*/ 1 h 32"/>
                <a:gd name="T6" fmla="*/ 2 w 9"/>
                <a:gd name="T7" fmla="*/ 32 h 32"/>
                <a:gd name="T8" fmla="*/ 2 w 9"/>
                <a:gd name="T9" fmla="*/ 31 h 32"/>
                <a:gd name="T10" fmla="*/ 1 w 9"/>
                <a:gd name="T11" fmla="*/ 32 h 32"/>
                <a:gd name="T12" fmla="*/ 0 w 9"/>
                <a:gd name="T13" fmla="*/ 32 h 32"/>
                <a:gd name="T14" fmla="*/ 5 w 9"/>
                <a:gd name="T15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32">
                  <a:moveTo>
                    <a:pt x="5" y="0"/>
                  </a:moveTo>
                  <a:lnTo>
                    <a:pt x="5" y="0"/>
                  </a:lnTo>
                  <a:cubicBezTo>
                    <a:pt x="6" y="0"/>
                    <a:pt x="8" y="0"/>
                    <a:pt x="9" y="1"/>
                  </a:cubicBezTo>
                  <a:lnTo>
                    <a:pt x="2" y="32"/>
                  </a:lnTo>
                  <a:cubicBezTo>
                    <a:pt x="2" y="32"/>
                    <a:pt x="2" y="32"/>
                    <a:pt x="2" y="31"/>
                  </a:cubicBezTo>
                  <a:lnTo>
                    <a:pt x="1" y="32"/>
                  </a:lnTo>
                  <a:cubicBezTo>
                    <a:pt x="1" y="32"/>
                    <a:pt x="1" y="32"/>
                    <a:pt x="0" y="32"/>
                  </a:cubicBezTo>
                  <a:lnTo>
                    <a:pt x="5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941" name="Freeform 1166"/>
            <p:cNvSpPr>
              <a:spLocks/>
            </p:cNvSpPr>
            <p:nvPr userDrawn="1"/>
          </p:nvSpPr>
          <p:spPr bwMode="auto">
            <a:xfrm>
              <a:off x="339" y="176"/>
              <a:ext cx="4" cy="4"/>
            </a:xfrm>
            <a:custGeom>
              <a:avLst/>
              <a:gdLst>
                <a:gd name="T0" fmla="*/ 4 w 8"/>
                <a:gd name="T1" fmla="*/ 0 h 9"/>
                <a:gd name="T2" fmla="*/ 4 w 8"/>
                <a:gd name="T3" fmla="*/ 0 h 9"/>
                <a:gd name="T4" fmla="*/ 8 w 8"/>
                <a:gd name="T5" fmla="*/ 5 h 9"/>
                <a:gd name="T6" fmla="*/ 5 w 8"/>
                <a:gd name="T7" fmla="*/ 9 h 9"/>
                <a:gd name="T8" fmla="*/ 0 w 8"/>
                <a:gd name="T9" fmla="*/ 5 h 9"/>
                <a:gd name="T10" fmla="*/ 4 w 8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9">
                  <a:moveTo>
                    <a:pt x="4" y="0"/>
                  </a:moveTo>
                  <a:lnTo>
                    <a:pt x="4" y="0"/>
                  </a:lnTo>
                  <a:cubicBezTo>
                    <a:pt x="6" y="1"/>
                    <a:pt x="7" y="3"/>
                    <a:pt x="8" y="5"/>
                  </a:cubicBezTo>
                  <a:cubicBezTo>
                    <a:pt x="7" y="6"/>
                    <a:pt x="6" y="8"/>
                    <a:pt x="5" y="9"/>
                  </a:cubicBezTo>
                  <a:cubicBezTo>
                    <a:pt x="3" y="8"/>
                    <a:pt x="2" y="6"/>
                    <a:pt x="0" y="5"/>
                  </a:cubicBezTo>
                  <a:cubicBezTo>
                    <a:pt x="2" y="3"/>
                    <a:pt x="3" y="1"/>
                    <a:pt x="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942" name="Freeform 1167"/>
            <p:cNvSpPr>
              <a:spLocks/>
            </p:cNvSpPr>
            <p:nvPr userDrawn="1"/>
          </p:nvSpPr>
          <p:spPr bwMode="auto">
            <a:xfrm>
              <a:off x="343" y="176"/>
              <a:ext cx="4" cy="5"/>
            </a:xfrm>
            <a:custGeom>
              <a:avLst/>
              <a:gdLst>
                <a:gd name="T0" fmla="*/ 4 w 8"/>
                <a:gd name="T1" fmla="*/ 11 h 11"/>
                <a:gd name="T2" fmla="*/ 4 w 8"/>
                <a:gd name="T3" fmla="*/ 11 h 11"/>
                <a:gd name="T4" fmla="*/ 0 w 8"/>
                <a:gd name="T5" fmla="*/ 6 h 11"/>
                <a:gd name="T6" fmla="*/ 4 w 8"/>
                <a:gd name="T7" fmla="*/ 0 h 11"/>
                <a:gd name="T8" fmla="*/ 8 w 8"/>
                <a:gd name="T9" fmla="*/ 5 h 11"/>
                <a:gd name="T10" fmla="*/ 4 w 8"/>
                <a:gd name="T1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1">
                  <a:moveTo>
                    <a:pt x="4" y="11"/>
                  </a:moveTo>
                  <a:lnTo>
                    <a:pt x="4" y="11"/>
                  </a:lnTo>
                  <a:cubicBezTo>
                    <a:pt x="3" y="9"/>
                    <a:pt x="2" y="7"/>
                    <a:pt x="0" y="6"/>
                  </a:cubicBezTo>
                  <a:cubicBezTo>
                    <a:pt x="2" y="4"/>
                    <a:pt x="3" y="2"/>
                    <a:pt x="4" y="0"/>
                  </a:cubicBezTo>
                  <a:cubicBezTo>
                    <a:pt x="6" y="2"/>
                    <a:pt x="7" y="4"/>
                    <a:pt x="8" y="5"/>
                  </a:cubicBezTo>
                  <a:cubicBezTo>
                    <a:pt x="7" y="7"/>
                    <a:pt x="6" y="9"/>
                    <a:pt x="4" y="1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943" name="Freeform 1168"/>
            <p:cNvSpPr>
              <a:spLocks/>
            </p:cNvSpPr>
            <p:nvPr userDrawn="1"/>
          </p:nvSpPr>
          <p:spPr bwMode="auto">
            <a:xfrm>
              <a:off x="341" y="178"/>
              <a:ext cx="4" cy="5"/>
            </a:xfrm>
            <a:custGeom>
              <a:avLst/>
              <a:gdLst>
                <a:gd name="T0" fmla="*/ 4 w 8"/>
                <a:gd name="T1" fmla="*/ 10 h 10"/>
                <a:gd name="T2" fmla="*/ 4 w 8"/>
                <a:gd name="T3" fmla="*/ 10 h 10"/>
                <a:gd name="T4" fmla="*/ 0 w 8"/>
                <a:gd name="T5" fmla="*/ 5 h 10"/>
                <a:gd name="T6" fmla="*/ 4 w 8"/>
                <a:gd name="T7" fmla="*/ 0 h 10"/>
                <a:gd name="T8" fmla="*/ 8 w 8"/>
                <a:gd name="T9" fmla="*/ 5 h 10"/>
                <a:gd name="T10" fmla="*/ 4 w 8"/>
                <a:gd name="T1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0">
                  <a:moveTo>
                    <a:pt x="4" y="10"/>
                  </a:moveTo>
                  <a:lnTo>
                    <a:pt x="4" y="10"/>
                  </a:lnTo>
                  <a:cubicBezTo>
                    <a:pt x="3" y="8"/>
                    <a:pt x="2" y="7"/>
                    <a:pt x="0" y="5"/>
                  </a:cubicBezTo>
                  <a:cubicBezTo>
                    <a:pt x="2" y="3"/>
                    <a:pt x="3" y="2"/>
                    <a:pt x="4" y="0"/>
                  </a:cubicBezTo>
                  <a:cubicBezTo>
                    <a:pt x="5" y="2"/>
                    <a:pt x="7" y="4"/>
                    <a:pt x="8" y="5"/>
                  </a:cubicBezTo>
                  <a:cubicBezTo>
                    <a:pt x="7" y="7"/>
                    <a:pt x="5" y="8"/>
                    <a:pt x="4" y="1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944" name="Freeform 1169"/>
            <p:cNvSpPr>
              <a:spLocks/>
            </p:cNvSpPr>
            <p:nvPr userDrawn="1"/>
          </p:nvSpPr>
          <p:spPr bwMode="auto">
            <a:xfrm>
              <a:off x="340" y="181"/>
              <a:ext cx="3" cy="4"/>
            </a:xfrm>
            <a:custGeom>
              <a:avLst/>
              <a:gdLst>
                <a:gd name="T0" fmla="*/ 4 w 8"/>
                <a:gd name="T1" fmla="*/ 9 h 9"/>
                <a:gd name="T2" fmla="*/ 4 w 8"/>
                <a:gd name="T3" fmla="*/ 9 h 9"/>
                <a:gd name="T4" fmla="*/ 0 w 8"/>
                <a:gd name="T5" fmla="*/ 4 h 9"/>
                <a:gd name="T6" fmla="*/ 4 w 8"/>
                <a:gd name="T7" fmla="*/ 0 h 9"/>
                <a:gd name="T8" fmla="*/ 8 w 8"/>
                <a:gd name="T9" fmla="*/ 4 h 9"/>
                <a:gd name="T10" fmla="*/ 4 w 8"/>
                <a:gd name="T11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9">
                  <a:moveTo>
                    <a:pt x="4" y="9"/>
                  </a:moveTo>
                  <a:lnTo>
                    <a:pt x="4" y="9"/>
                  </a:lnTo>
                  <a:cubicBezTo>
                    <a:pt x="2" y="7"/>
                    <a:pt x="1" y="6"/>
                    <a:pt x="0" y="4"/>
                  </a:cubicBezTo>
                  <a:cubicBezTo>
                    <a:pt x="1" y="3"/>
                    <a:pt x="2" y="1"/>
                    <a:pt x="4" y="0"/>
                  </a:cubicBezTo>
                  <a:cubicBezTo>
                    <a:pt x="5" y="1"/>
                    <a:pt x="6" y="3"/>
                    <a:pt x="8" y="4"/>
                  </a:cubicBezTo>
                  <a:cubicBezTo>
                    <a:pt x="6" y="6"/>
                    <a:pt x="5" y="7"/>
                    <a:pt x="4" y="9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945" name="Freeform 1170"/>
            <p:cNvSpPr>
              <a:spLocks/>
            </p:cNvSpPr>
            <p:nvPr userDrawn="1"/>
          </p:nvSpPr>
          <p:spPr bwMode="auto">
            <a:xfrm>
              <a:off x="337" y="183"/>
              <a:ext cx="4" cy="4"/>
            </a:xfrm>
            <a:custGeom>
              <a:avLst/>
              <a:gdLst>
                <a:gd name="T0" fmla="*/ 4 w 8"/>
                <a:gd name="T1" fmla="*/ 8 h 8"/>
                <a:gd name="T2" fmla="*/ 4 w 8"/>
                <a:gd name="T3" fmla="*/ 8 h 8"/>
                <a:gd name="T4" fmla="*/ 0 w 8"/>
                <a:gd name="T5" fmla="*/ 4 h 8"/>
                <a:gd name="T6" fmla="*/ 4 w 8"/>
                <a:gd name="T7" fmla="*/ 0 h 8"/>
                <a:gd name="T8" fmla="*/ 8 w 8"/>
                <a:gd name="T9" fmla="*/ 4 h 8"/>
                <a:gd name="T10" fmla="*/ 4 w 8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8">
                  <a:moveTo>
                    <a:pt x="4" y="8"/>
                  </a:moveTo>
                  <a:lnTo>
                    <a:pt x="4" y="8"/>
                  </a:lnTo>
                  <a:cubicBezTo>
                    <a:pt x="3" y="7"/>
                    <a:pt x="2" y="5"/>
                    <a:pt x="0" y="4"/>
                  </a:cubicBezTo>
                  <a:cubicBezTo>
                    <a:pt x="2" y="2"/>
                    <a:pt x="3" y="1"/>
                    <a:pt x="4" y="0"/>
                  </a:cubicBezTo>
                  <a:cubicBezTo>
                    <a:pt x="6" y="1"/>
                    <a:pt x="7" y="3"/>
                    <a:pt x="8" y="4"/>
                  </a:cubicBezTo>
                  <a:cubicBezTo>
                    <a:pt x="7" y="6"/>
                    <a:pt x="5" y="7"/>
                    <a:pt x="4" y="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946" name="Freeform 1171"/>
            <p:cNvSpPr>
              <a:spLocks/>
            </p:cNvSpPr>
            <p:nvPr userDrawn="1"/>
          </p:nvSpPr>
          <p:spPr bwMode="auto">
            <a:xfrm>
              <a:off x="345" y="178"/>
              <a:ext cx="4" cy="5"/>
            </a:xfrm>
            <a:custGeom>
              <a:avLst/>
              <a:gdLst>
                <a:gd name="T0" fmla="*/ 4 w 8"/>
                <a:gd name="T1" fmla="*/ 11 h 11"/>
                <a:gd name="T2" fmla="*/ 4 w 8"/>
                <a:gd name="T3" fmla="*/ 11 h 11"/>
                <a:gd name="T4" fmla="*/ 0 w 8"/>
                <a:gd name="T5" fmla="*/ 5 h 11"/>
                <a:gd name="T6" fmla="*/ 4 w 8"/>
                <a:gd name="T7" fmla="*/ 0 h 11"/>
                <a:gd name="T8" fmla="*/ 8 w 8"/>
                <a:gd name="T9" fmla="*/ 6 h 11"/>
                <a:gd name="T10" fmla="*/ 4 w 8"/>
                <a:gd name="T1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1">
                  <a:moveTo>
                    <a:pt x="4" y="11"/>
                  </a:moveTo>
                  <a:lnTo>
                    <a:pt x="4" y="11"/>
                  </a:lnTo>
                  <a:cubicBezTo>
                    <a:pt x="3" y="9"/>
                    <a:pt x="1" y="7"/>
                    <a:pt x="0" y="5"/>
                  </a:cubicBezTo>
                  <a:cubicBezTo>
                    <a:pt x="1" y="4"/>
                    <a:pt x="3" y="2"/>
                    <a:pt x="4" y="0"/>
                  </a:cubicBezTo>
                  <a:cubicBezTo>
                    <a:pt x="5" y="2"/>
                    <a:pt x="6" y="4"/>
                    <a:pt x="8" y="6"/>
                  </a:cubicBezTo>
                  <a:cubicBezTo>
                    <a:pt x="6" y="8"/>
                    <a:pt x="5" y="10"/>
                    <a:pt x="4" y="1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947" name="Freeform 1172"/>
            <p:cNvSpPr>
              <a:spLocks/>
            </p:cNvSpPr>
            <p:nvPr userDrawn="1"/>
          </p:nvSpPr>
          <p:spPr bwMode="auto">
            <a:xfrm>
              <a:off x="344" y="181"/>
              <a:ext cx="3" cy="5"/>
            </a:xfrm>
            <a:custGeom>
              <a:avLst/>
              <a:gdLst>
                <a:gd name="T0" fmla="*/ 4 w 7"/>
                <a:gd name="T1" fmla="*/ 10 h 10"/>
                <a:gd name="T2" fmla="*/ 4 w 7"/>
                <a:gd name="T3" fmla="*/ 10 h 10"/>
                <a:gd name="T4" fmla="*/ 0 w 7"/>
                <a:gd name="T5" fmla="*/ 5 h 10"/>
                <a:gd name="T6" fmla="*/ 3 w 7"/>
                <a:gd name="T7" fmla="*/ 0 h 10"/>
                <a:gd name="T8" fmla="*/ 7 w 7"/>
                <a:gd name="T9" fmla="*/ 6 h 10"/>
                <a:gd name="T10" fmla="*/ 4 w 7"/>
                <a:gd name="T1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10">
                  <a:moveTo>
                    <a:pt x="4" y="10"/>
                  </a:moveTo>
                  <a:lnTo>
                    <a:pt x="4" y="10"/>
                  </a:lnTo>
                  <a:cubicBezTo>
                    <a:pt x="3" y="8"/>
                    <a:pt x="1" y="6"/>
                    <a:pt x="0" y="5"/>
                  </a:cubicBezTo>
                  <a:cubicBezTo>
                    <a:pt x="1" y="3"/>
                    <a:pt x="2" y="2"/>
                    <a:pt x="3" y="0"/>
                  </a:cubicBezTo>
                  <a:cubicBezTo>
                    <a:pt x="5" y="2"/>
                    <a:pt x="6" y="4"/>
                    <a:pt x="7" y="6"/>
                  </a:cubicBezTo>
                  <a:cubicBezTo>
                    <a:pt x="6" y="7"/>
                    <a:pt x="5" y="9"/>
                    <a:pt x="4" y="1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948" name="Freeform 1173"/>
            <p:cNvSpPr>
              <a:spLocks/>
            </p:cNvSpPr>
            <p:nvPr userDrawn="1"/>
          </p:nvSpPr>
          <p:spPr bwMode="auto">
            <a:xfrm>
              <a:off x="341" y="183"/>
              <a:ext cx="4" cy="5"/>
            </a:xfrm>
            <a:custGeom>
              <a:avLst/>
              <a:gdLst>
                <a:gd name="T0" fmla="*/ 4 w 8"/>
                <a:gd name="T1" fmla="*/ 10 h 10"/>
                <a:gd name="T2" fmla="*/ 4 w 8"/>
                <a:gd name="T3" fmla="*/ 10 h 10"/>
                <a:gd name="T4" fmla="*/ 4 w 8"/>
                <a:gd name="T5" fmla="*/ 10 h 10"/>
                <a:gd name="T6" fmla="*/ 4 w 8"/>
                <a:gd name="T7" fmla="*/ 9 h 10"/>
                <a:gd name="T8" fmla="*/ 4 w 8"/>
                <a:gd name="T9" fmla="*/ 9 h 10"/>
                <a:gd name="T10" fmla="*/ 3 w 8"/>
                <a:gd name="T11" fmla="*/ 9 h 10"/>
                <a:gd name="T12" fmla="*/ 0 w 8"/>
                <a:gd name="T13" fmla="*/ 4 h 10"/>
                <a:gd name="T14" fmla="*/ 4 w 8"/>
                <a:gd name="T15" fmla="*/ 0 h 10"/>
                <a:gd name="T16" fmla="*/ 8 w 8"/>
                <a:gd name="T17" fmla="*/ 6 h 10"/>
                <a:gd name="T18" fmla="*/ 4 w 8"/>
                <a:gd name="T1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10">
                  <a:moveTo>
                    <a:pt x="4" y="10"/>
                  </a:moveTo>
                  <a:lnTo>
                    <a:pt x="4" y="10"/>
                  </a:lnTo>
                  <a:lnTo>
                    <a:pt x="4" y="10"/>
                  </a:lnTo>
                  <a:cubicBezTo>
                    <a:pt x="4" y="9"/>
                    <a:pt x="4" y="9"/>
                    <a:pt x="4" y="9"/>
                  </a:cubicBezTo>
                  <a:lnTo>
                    <a:pt x="4" y="9"/>
                  </a:lnTo>
                  <a:cubicBezTo>
                    <a:pt x="4" y="9"/>
                    <a:pt x="4" y="9"/>
                    <a:pt x="3" y="9"/>
                  </a:cubicBezTo>
                  <a:cubicBezTo>
                    <a:pt x="2" y="7"/>
                    <a:pt x="1" y="6"/>
                    <a:pt x="0" y="4"/>
                  </a:cubicBezTo>
                  <a:cubicBezTo>
                    <a:pt x="1" y="3"/>
                    <a:pt x="3" y="2"/>
                    <a:pt x="4" y="0"/>
                  </a:cubicBezTo>
                  <a:cubicBezTo>
                    <a:pt x="6" y="2"/>
                    <a:pt x="7" y="4"/>
                    <a:pt x="8" y="6"/>
                  </a:cubicBezTo>
                  <a:cubicBezTo>
                    <a:pt x="7" y="7"/>
                    <a:pt x="6" y="9"/>
                    <a:pt x="4" y="1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949" name="Freeform 1174"/>
            <p:cNvSpPr>
              <a:spLocks/>
            </p:cNvSpPr>
            <p:nvPr userDrawn="1"/>
          </p:nvSpPr>
          <p:spPr bwMode="auto">
            <a:xfrm>
              <a:off x="340" y="186"/>
              <a:ext cx="2" cy="2"/>
            </a:xfrm>
            <a:custGeom>
              <a:avLst/>
              <a:gdLst>
                <a:gd name="T0" fmla="*/ 6 w 6"/>
                <a:gd name="T1" fmla="*/ 4 h 5"/>
                <a:gd name="T2" fmla="*/ 6 w 6"/>
                <a:gd name="T3" fmla="*/ 4 h 5"/>
                <a:gd name="T4" fmla="*/ 1 w 6"/>
                <a:gd name="T5" fmla="*/ 5 h 5"/>
                <a:gd name="T6" fmla="*/ 0 w 6"/>
                <a:gd name="T7" fmla="*/ 4 h 5"/>
                <a:gd name="T8" fmla="*/ 4 w 6"/>
                <a:gd name="T9" fmla="*/ 0 h 5"/>
                <a:gd name="T10" fmla="*/ 6 w 6"/>
                <a:gd name="T11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5">
                  <a:moveTo>
                    <a:pt x="6" y="4"/>
                  </a:moveTo>
                  <a:lnTo>
                    <a:pt x="6" y="4"/>
                  </a:lnTo>
                  <a:cubicBezTo>
                    <a:pt x="5" y="4"/>
                    <a:pt x="3" y="4"/>
                    <a:pt x="1" y="5"/>
                  </a:cubicBezTo>
                  <a:cubicBezTo>
                    <a:pt x="0" y="5"/>
                    <a:pt x="0" y="4"/>
                    <a:pt x="0" y="4"/>
                  </a:cubicBezTo>
                  <a:cubicBezTo>
                    <a:pt x="1" y="2"/>
                    <a:pt x="2" y="1"/>
                    <a:pt x="4" y="0"/>
                  </a:cubicBezTo>
                  <a:cubicBezTo>
                    <a:pt x="4" y="1"/>
                    <a:pt x="5" y="2"/>
                    <a:pt x="6" y="4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950" name="Freeform 1175"/>
            <p:cNvSpPr>
              <a:spLocks/>
            </p:cNvSpPr>
            <p:nvPr userDrawn="1"/>
          </p:nvSpPr>
          <p:spPr bwMode="auto">
            <a:xfrm>
              <a:off x="343" y="188"/>
              <a:ext cx="0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1 w 1"/>
                <a:gd name="T4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1" y="0"/>
                  </a:cubicBez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951" name="Freeform 1176"/>
            <p:cNvSpPr>
              <a:spLocks/>
            </p:cNvSpPr>
            <p:nvPr userDrawn="1"/>
          </p:nvSpPr>
          <p:spPr bwMode="auto">
            <a:xfrm>
              <a:off x="337" y="187"/>
              <a:ext cx="3" cy="2"/>
            </a:xfrm>
            <a:custGeom>
              <a:avLst/>
              <a:gdLst>
                <a:gd name="T0" fmla="*/ 5 w 5"/>
                <a:gd name="T1" fmla="*/ 2 h 4"/>
                <a:gd name="T2" fmla="*/ 5 w 5"/>
                <a:gd name="T3" fmla="*/ 2 h 4"/>
                <a:gd name="T4" fmla="*/ 1 w 5"/>
                <a:gd name="T5" fmla="*/ 4 h 4"/>
                <a:gd name="T6" fmla="*/ 0 w 5"/>
                <a:gd name="T7" fmla="*/ 4 h 4"/>
                <a:gd name="T8" fmla="*/ 0 w 5"/>
                <a:gd name="T9" fmla="*/ 4 h 4"/>
                <a:gd name="T10" fmla="*/ 4 w 5"/>
                <a:gd name="T11" fmla="*/ 0 h 4"/>
                <a:gd name="T12" fmla="*/ 5 w 5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5" y="2"/>
                  </a:moveTo>
                  <a:lnTo>
                    <a:pt x="5" y="2"/>
                  </a:lnTo>
                  <a:cubicBezTo>
                    <a:pt x="4" y="2"/>
                    <a:pt x="3" y="3"/>
                    <a:pt x="1" y="4"/>
                  </a:cubicBezTo>
                  <a:cubicBezTo>
                    <a:pt x="1" y="4"/>
                    <a:pt x="1" y="4"/>
                    <a:pt x="0" y="4"/>
                  </a:cubicBezTo>
                  <a:lnTo>
                    <a:pt x="0" y="4"/>
                  </a:lnTo>
                  <a:cubicBezTo>
                    <a:pt x="1" y="2"/>
                    <a:pt x="3" y="1"/>
                    <a:pt x="4" y="0"/>
                  </a:cubicBezTo>
                  <a:cubicBezTo>
                    <a:pt x="4" y="1"/>
                    <a:pt x="5" y="1"/>
                    <a:pt x="5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952" name="Freeform 1177"/>
            <p:cNvSpPr>
              <a:spLocks/>
            </p:cNvSpPr>
            <p:nvPr userDrawn="1"/>
          </p:nvSpPr>
          <p:spPr bwMode="auto">
            <a:xfrm>
              <a:off x="341" y="191"/>
              <a:ext cx="0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1 w 1"/>
                <a:gd name="T4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953" name="Freeform 1178"/>
            <p:cNvSpPr>
              <a:spLocks/>
            </p:cNvSpPr>
            <p:nvPr userDrawn="1"/>
          </p:nvSpPr>
          <p:spPr bwMode="auto">
            <a:xfrm>
              <a:off x="340" y="192"/>
              <a:ext cx="2" cy="2"/>
            </a:xfrm>
            <a:custGeom>
              <a:avLst/>
              <a:gdLst>
                <a:gd name="T0" fmla="*/ 2 w 5"/>
                <a:gd name="T1" fmla="*/ 3 h 3"/>
                <a:gd name="T2" fmla="*/ 2 w 5"/>
                <a:gd name="T3" fmla="*/ 3 h 3"/>
                <a:gd name="T4" fmla="*/ 0 w 5"/>
                <a:gd name="T5" fmla="*/ 3 h 3"/>
                <a:gd name="T6" fmla="*/ 5 w 5"/>
                <a:gd name="T7" fmla="*/ 0 h 3"/>
                <a:gd name="T8" fmla="*/ 5 w 5"/>
                <a:gd name="T9" fmla="*/ 0 h 3"/>
                <a:gd name="T10" fmla="*/ 2 w 5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3">
                  <a:moveTo>
                    <a:pt x="2" y="3"/>
                  </a:moveTo>
                  <a:lnTo>
                    <a:pt x="2" y="3"/>
                  </a:lnTo>
                  <a:cubicBezTo>
                    <a:pt x="1" y="3"/>
                    <a:pt x="1" y="3"/>
                    <a:pt x="0" y="3"/>
                  </a:cubicBezTo>
                  <a:cubicBezTo>
                    <a:pt x="2" y="2"/>
                    <a:pt x="3" y="1"/>
                    <a:pt x="5" y="0"/>
                  </a:cubicBezTo>
                  <a:lnTo>
                    <a:pt x="5" y="0"/>
                  </a:lnTo>
                  <a:cubicBezTo>
                    <a:pt x="4" y="1"/>
                    <a:pt x="3" y="2"/>
                    <a:pt x="2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954" name="Freeform 1179"/>
            <p:cNvSpPr>
              <a:spLocks/>
            </p:cNvSpPr>
            <p:nvPr userDrawn="1"/>
          </p:nvSpPr>
          <p:spPr bwMode="auto">
            <a:xfrm>
              <a:off x="345" y="184"/>
              <a:ext cx="4" cy="4"/>
            </a:xfrm>
            <a:custGeom>
              <a:avLst/>
              <a:gdLst>
                <a:gd name="T0" fmla="*/ 3 w 7"/>
                <a:gd name="T1" fmla="*/ 9 h 9"/>
                <a:gd name="T2" fmla="*/ 3 w 7"/>
                <a:gd name="T3" fmla="*/ 9 h 9"/>
                <a:gd name="T4" fmla="*/ 0 w 7"/>
                <a:gd name="T5" fmla="*/ 4 h 9"/>
                <a:gd name="T6" fmla="*/ 4 w 7"/>
                <a:gd name="T7" fmla="*/ 0 h 9"/>
                <a:gd name="T8" fmla="*/ 7 w 7"/>
                <a:gd name="T9" fmla="*/ 4 h 9"/>
                <a:gd name="T10" fmla="*/ 3 w 7"/>
                <a:gd name="T11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9">
                  <a:moveTo>
                    <a:pt x="3" y="9"/>
                  </a:moveTo>
                  <a:lnTo>
                    <a:pt x="3" y="9"/>
                  </a:lnTo>
                  <a:cubicBezTo>
                    <a:pt x="2" y="7"/>
                    <a:pt x="1" y="6"/>
                    <a:pt x="0" y="4"/>
                  </a:cubicBezTo>
                  <a:cubicBezTo>
                    <a:pt x="2" y="3"/>
                    <a:pt x="3" y="1"/>
                    <a:pt x="4" y="0"/>
                  </a:cubicBezTo>
                  <a:cubicBezTo>
                    <a:pt x="5" y="1"/>
                    <a:pt x="6" y="3"/>
                    <a:pt x="7" y="4"/>
                  </a:cubicBezTo>
                  <a:cubicBezTo>
                    <a:pt x="6" y="6"/>
                    <a:pt x="4" y="7"/>
                    <a:pt x="3" y="9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955" name="Freeform 1180"/>
            <p:cNvSpPr>
              <a:spLocks/>
            </p:cNvSpPr>
            <p:nvPr userDrawn="1"/>
          </p:nvSpPr>
          <p:spPr bwMode="auto">
            <a:xfrm>
              <a:off x="344" y="186"/>
              <a:ext cx="3" cy="4"/>
            </a:xfrm>
            <a:custGeom>
              <a:avLst/>
              <a:gdLst>
                <a:gd name="T0" fmla="*/ 3 w 7"/>
                <a:gd name="T1" fmla="*/ 8 h 8"/>
                <a:gd name="T2" fmla="*/ 3 w 7"/>
                <a:gd name="T3" fmla="*/ 8 h 8"/>
                <a:gd name="T4" fmla="*/ 0 w 7"/>
                <a:gd name="T5" fmla="*/ 4 h 8"/>
                <a:gd name="T6" fmla="*/ 4 w 7"/>
                <a:gd name="T7" fmla="*/ 0 h 8"/>
                <a:gd name="T8" fmla="*/ 7 w 7"/>
                <a:gd name="T9" fmla="*/ 4 h 8"/>
                <a:gd name="T10" fmla="*/ 3 w 7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8">
                  <a:moveTo>
                    <a:pt x="3" y="8"/>
                  </a:moveTo>
                  <a:lnTo>
                    <a:pt x="3" y="8"/>
                  </a:lnTo>
                  <a:cubicBezTo>
                    <a:pt x="2" y="7"/>
                    <a:pt x="1" y="5"/>
                    <a:pt x="0" y="4"/>
                  </a:cubicBezTo>
                  <a:cubicBezTo>
                    <a:pt x="1" y="3"/>
                    <a:pt x="2" y="1"/>
                    <a:pt x="4" y="0"/>
                  </a:cubicBezTo>
                  <a:cubicBezTo>
                    <a:pt x="5" y="1"/>
                    <a:pt x="6" y="3"/>
                    <a:pt x="7" y="4"/>
                  </a:cubicBezTo>
                  <a:cubicBezTo>
                    <a:pt x="5" y="6"/>
                    <a:pt x="4" y="7"/>
                    <a:pt x="3" y="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956" name="Freeform 1181"/>
            <p:cNvSpPr>
              <a:spLocks/>
            </p:cNvSpPr>
            <p:nvPr userDrawn="1"/>
          </p:nvSpPr>
          <p:spPr bwMode="auto">
            <a:xfrm>
              <a:off x="341" y="189"/>
              <a:ext cx="4" cy="3"/>
            </a:xfrm>
            <a:custGeom>
              <a:avLst/>
              <a:gdLst>
                <a:gd name="T0" fmla="*/ 3 w 7"/>
                <a:gd name="T1" fmla="*/ 8 h 8"/>
                <a:gd name="T2" fmla="*/ 3 w 7"/>
                <a:gd name="T3" fmla="*/ 8 h 8"/>
                <a:gd name="T4" fmla="*/ 2 w 7"/>
                <a:gd name="T5" fmla="*/ 7 h 8"/>
                <a:gd name="T6" fmla="*/ 4 w 7"/>
                <a:gd name="T7" fmla="*/ 5 h 8"/>
                <a:gd name="T8" fmla="*/ 3 w 7"/>
                <a:gd name="T9" fmla="*/ 5 h 8"/>
                <a:gd name="T10" fmla="*/ 1 w 7"/>
                <a:gd name="T11" fmla="*/ 4 h 8"/>
                <a:gd name="T12" fmla="*/ 0 w 7"/>
                <a:gd name="T13" fmla="*/ 3 h 8"/>
                <a:gd name="T14" fmla="*/ 4 w 7"/>
                <a:gd name="T15" fmla="*/ 0 h 8"/>
                <a:gd name="T16" fmla="*/ 7 w 7"/>
                <a:gd name="T17" fmla="*/ 4 h 8"/>
                <a:gd name="T18" fmla="*/ 3 w 7"/>
                <a:gd name="T1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" h="8">
                  <a:moveTo>
                    <a:pt x="3" y="8"/>
                  </a:moveTo>
                  <a:lnTo>
                    <a:pt x="3" y="8"/>
                  </a:lnTo>
                  <a:lnTo>
                    <a:pt x="2" y="7"/>
                  </a:lnTo>
                  <a:cubicBezTo>
                    <a:pt x="3" y="6"/>
                    <a:pt x="4" y="6"/>
                    <a:pt x="4" y="5"/>
                  </a:cubicBezTo>
                  <a:lnTo>
                    <a:pt x="3" y="5"/>
                  </a:lnTo>
                  <a:cubicBezTo>
                    <a:pt x="3" y="5"/>
                    <a:pt x="2" y="4"/>
                    <a:pt x="1" y="4"/>
                  </a:cubicBezTo>
                  <a:lnTo>
                    <a:pt x="0" y="3"/>
                  </a:lnTo>
                  <a:cubicBezTo>
                    <a:pt x="2" y="2"/>
                    <a:pt x="3" y="1"/>
                    <a:pt x="4" y="0"/>
                  </a:cubicBezTo>
                  <a:cubicBezTo>
                    <a:pt x="5" y="1"/>
                    <a:pt x="6" y="2"/>
                    <a:pt x="7" y="4"/>
                  </a:cubicBezTo>
                  <a:cubicBezTo>
                    <a:pt x="5" y="5"/>
                    <a:pt x="4" y="6"/>
                    <a:pt x="3" y="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957" name="Freeform 1182"/>
            <p:cNvSpPr>
              <a:spLocks/>
            </p:cNvSpPr>
            <p:nvPr userDrawn="1"/>
          </p:nvSpPr>
          <p:spPr bwMode="auto">
            <a:xfrm>
              <a:off x="341" y="193"/>
              <a:ext cx="2" cy="2"/>
            </a:xfrm>
            <a:custGeom>
              <a:avLst/>
              <a:gdLst>
                <a:gd name="T0" fmla="*/ 3 w 5"/>
                <a:gd name="T1" fmla="*/ 0 h 5"/>
                <a:gd name="T2" fmla="*/ 3 w 5"/>
                <a:gd name="T3" fmla="*/ 0 h 5"/>
                <a:gd name="T4" fmla="*/ 5 w 5"/>
                <a:gd name="T5" fmla="*/ 4 h 5"/>
                <a:gd name="T6" fmla="*/ 4 w 5"/>
                <a:gd name="T7" fmla="*/ 5 h 5"/>
                <a:gd name="T8" fmla="*/ 0 w 5"/>
                <a:gd name="T9" fmla="*/ 4 h 5"/>
                <a:gd name="T10" fmla="*/ 0 w 5"/>
                <a:gd name="T11" fmla="*/ 4 h 5"/>
                <a:gd name="T12" fmla="*/ 1 w 5"/>
                <a:gd name="T13" fmla="*/ 2 h 5"/>
                <a:gd name="T14" fmla="*/ 1 w 5"/>
                <a:gd name="T15" fmla="*/ 2 h 5"/>
                <a:gd name="T16" fmla="*/ 3 w 5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5">
                  <a:moveTo>
                    <a:pt x="3" y="0"/>
                  </a:moveTo>
                  <a:lnTo>
                    <a:pt x="3" y="0"/>
                  </a:lnTo>
                  <a:cubicBezTo>
                    <a:pt x="4" y="1"/>
                    <a:pt x="5" y="3"/>
                    <a:pt x="5" y="4"/>
                  </a:cubicBezTo>
                  <a:lnTo>
                    <a:pt x="4" y="5"/>
                  </a:lnTo>
                  <a:cubicBezTo>
                    <a:pt x="3" y="5"/>
                    <a:pt x="1" y="4"/>
                    <a:pt x="0" y="4"/>
                  </a:cubicBezTo>
                  <a:lnTo>
                    <a:pt x="0" y="4"/>
                  </a:lnTo>
                  <a:cubicBezTo>
                    <a:pt x="0" y="4"/>
                    <a:pt x="1" y="3"/>
                    <a:pt x="1" y="2"/>
                  </a:cubicBezTo>
                  <a:lnTo>
                    <a:pt x="1" y="2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984" name="Group 1384"/>
          <p:cNvGrpSpPr>
            <a:grpSpLocks/>
          </p:cNvGrpSpPr>
          <p:nvPr/>
        </p:nvGrpSpPr>
        <p:grpSpPr bwMode="auto">
          <a:xfrm>
            <a:off x="493184" y="246076"/>
            <a:ext cx="245533" cy="117475"/>
            <a:chOff x="233" y="155"/>
            <a:chExt cx="116" cy="74"/>
          </a:xfrm>
        </p:grpSpPr>
        <p:sp>
          <p:nvSpPr>
            <p:cNvPr id="1558" name="Freeform 1184"/>
            <p:cNvSpPr>
              <a:spLocks/>
            </p:cNvSpPr>
            <p:nvPr userDrawn="1"/>
          </p:nvSpPr>
          <p:spPr bwMode="auto">
            <a:xfrm>
              <a:off x="343" y="191"/>
              <a:ext cx="3" cy="3"/>
            </a:xfrm>
            <a:custGeom>
              <a:avLst/>
              <a:gdLst>
                <a:gd name="T0" fmla="*/ 4 w 7"/>
                <a:gd name="T1" fmla="*/ 0 h 8"/>
                <a:gd name="T2" fmla="*/ 4 w 7"/>
                <a:gd name="T3" fmla="*/ 0 h 8"/>
                <a:gd name="T4" fmla="*/ 7 w 7"/>
                <a:gd name="T5" fmla="*/ 5 h 8"/>
                <a:gd name="T6" fmla="*/ 2 w 7"/>
                <a:gd name="T7" fmla="*/ 8 h 8"/>
                <a:gd name="T8" fmla="*/ 0 w 7"/>
                <a:gd name="T9" fmla="*/ 4 h 8"/>
                <a:gd name="T10" fmla="*/ 4 w 7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8">
                  <a:moveTo>
                    <a:pt x="4" y="0"/>
                  </a:moveTo>
                  <a:lnTo>
                    <a:pt x="4" y="0"/>
                  </a:lnTo>
                  <a:cubicBezTo>
                    <a:pt x="5" y="2"/>
                    <a:pt x="6" y="4"/>
                    <a:pt x="7" y="5"/>
                  </a:cubicBezTo>
                  <a:cubicBezTo>
                    <a:pt x="6" y="6"/>
                    <a:pt x="4" y="7"/>
                    <a:pt x="2" y="8"/>
                  </a:cubicBezTo>
                  <a:cubicBezTo>
                    <a:pt x="1" y="7"/>
                    <a:pt x="1" y="6"/>
                    <a:pt x="0" y="4"/>
                  </a:cubicBezTo>
                  <a:cubicBezTo>
                    <a:pt x="2" y="3"/>
                    <a:pt x="3" y="2"/>
                    <a:pt x="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559" name="Freeform 1185"/>
            <p:cNvSpPr>
              <a:spLocks/>
            </p:cNvSpPr>
            <p:nvPr userDrawn="1"/>
          </p:nvSpPr>
          <p:spPr bwMode="auto">
            <a:xfrm>
              <a:off x="333" y="184"/>
              <a:ext cx="1" cy="2"/>
            </a:xfrm>
            <a:custGeom>
              <a:avLst/>
              <a:gdLst>
                <a:gd name="T0" fmla="*/ 0 w 2"/>
                <a:gd name="T1" fmla="*/ 0 h 3"/>
                <a:gd name="T2" fmla="*/ 0 w 2"/>
                <a:gd name="T3" fmla="*/ 0 h 3"/>
                <a:gd name="T4" fmla="*/ 2 w 2"/>
                <a:gd name="T5" fmla="*/ 1 h 3"/>
                <a:gd name="T6" fmla="*/ 1 w 2"/>
                <a:gd name="T7" fmla="*/ 3 h 3"/>
                <a:gd name="T8" fmla="*/ 0 w 2"/>
                <a:gd name="T9" fmla="*/ 3 h 3"/>
                <a:gd name="T10" fmla="*/ 0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lnTo>
                    <a:pt x="0" y="0"/>
                  </a:lnTo>
                  <a:lnTo>
                    <a:pt x="2" y="1"/>
                  </a:lnTo>
                  <a:lnTo>
                    <a:pt x="1" y="3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560" name="Freeform 1186"/>
            <p:cNvSpPr>
              <a:spLocks/>
            </p:cNvSpPr>
            <p:nvPr userDrawn="1"/>
          </p:nvSpPr>
          <p:spPr bwMode="auto">
            <a:xfrm>
              <a:off x="333" y="182"/>
              <a:ext cx="1" cy="2"/>
            </a:xfrm>
            <a:custGeom>
              <a:avLst/>
              <a:gdLst>
                <a:gd name="T0" fmla="*/ 0 w 2"/>
                <a:gd name="T1" fmla="*/ 0 h 3"/>
                <a:gd name="T2" fmla="*/ 0 w 2"/>
                <a:gd name="T3" fmla="*/ 0 h 3"/>
                <a:gd name="T4" fmla="*/ 2 w 2"/>
                <a:gd name="T5" fmla="*/ 1 h 3"/>
                <a:gd name="T6" fmla="*/ 2 w 2"/>
                <a:gd name="T7" fmla="*/ 3 h 3"/>
                <a:gd name="T8" fmla="*/ 0 w 2"/>
                <a:gd name="T9" fmla="*/ 3 h 3"/>
                <a:gd name="T10" fmla="*/ 0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lnTo>
                    <a:pt x="0" y="0"/>
                  </a:lnTo>
                  <a:lnTo>
                    <a:pt x="2" y="1"/>
                  </a:lnTo>
                  <a:lnTo>
                    <a:pt x="2" y="3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561" name="Freeform 1187"/>
            <p:cNvSpPr>
              <a:spLocks/>
            </p:cNvSpPr>
            <p:nvPr userDrawn="1"/>
          </p:nvSpPr>
          <p:spPr bwMode="auto">
            <a:xfrm>
              <a:off x="333" y="181"/>
              <a:ext cx="2" cy="1"/>
            </a:xfrm>
            <a:custGeom>
              <a:avLst/>
              <a:gdLst>
                <a:gd name="T0" fmla="*/ 0 w 3"/>
                <a:gd name="T1" fmla="*/ 0 h 3"/>
                <a:gd name="T2" fmla="*/ 0 w 3"/>
                <a:gd name="T3" fmla="*/ 0 h 3"/>
                <a:gd name="T4" fmla="*/ 3 w 3"/>
                <a:gd name="T5" fmla="*/ 1 h 3"/>
                <a:gd name="T6" fmla="*/ 2 w 3"/>
                <a:gd name="T7" fmla="*/ 3 h 3"/>
                <a:gd name="T8" fmla="*/ 0 w 3"/>
                <a:gd name="T9" fmla="*/ 3 h 3"/>
                <a:gd name="T10" fmla="*/ 0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0" y="0"/>
                  </a:moveTo>
                  <a:lnTo>
                    <a:pt x="0" y="0"/>
                  </a:lnTo>
                  <a:lnTo>
                    <a:pt x="3" y="1"/>
                  </a:lnTo>
                  <a:lnTo>
                    <a:pt x="2" y="3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562" name="Freeform 1188"/>
            <p:cNvSpPr>
              <a:spLocks/>
            </p:cNvSpPr>
            <p:nvPr userDrawn="1"/>
          </p:nvSpPr>
          <p:spPr bwMode="auto">
            <a:xfrm>
              <a:off x="333" y="179"/>
              <a:ext cx="2" cy="1"/>
            </a:xfrm>
            <a:custGeom>
              <a:avLst/>
              <a:gdLst>
                <a:gd name="T0" fmla="*/ 1 w 3"/>
                <a:gd name="T1" fmla="*/ 0 h 3"/>
                <a:gd name="T2" fmla="*/ 1 w 3"/>
                <a:gd name="T3" fmla="*/ 0 h 3"/>
                <a:gd name="T4" fmla="*/ 3 w 3"/>
                <a:gd name="T5" fmla="*/ 1 h 3"/>
                <a:gd name="T6" fmla="*/ 3 w 3"/>
                <a:gd name="T7" fmla="*/ 3 h 3"/>
                <a:gd name="T8" fmla="*/ 0 w 3"/>
                <a:gd name="T9" fmla="*/ 2 h 3"/>
                <a:gd name="T10" fmla="*/ 1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1" y="0"/>
                  </a:moveTo>
                  <a:lnTo>
                    <a:pt x="1" y="0"/>
                  </a:lnTo>
                  <a:lnTo>
                    <a:pt x="3" y="1"/>
                  </a:lnTo>
                  <a:lnTo>
                    <a:pt x="3" y="3"/>
                  </a:ln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563" name="Freeform 1189"/>
            <p:cNvSpPr>
              <a:spLocks/>
            </p:cNvSpPr>
            <p:nvPr userDrawn="1"/>
          </p:nvSpPr>
          <p:spPr bwMode="auto">
            <a:xfrm>
              <a:off x="334" y="177"/>
              <a:ext cx="1" cy="1"/>
            </a:xfrm>
            <a:custGeom>
              <a:avLst/>
              <a:gdLst>
                <a:gd name="T0" fmla="*/ 0 w 3"/>
                <a:gd name="T1" fmla="*/ 0 h 3"/>
                <a:gd name="T2" fmla="*/ 0 w 3"/>
                <a:gd name="T3" fmla="*/ 0 h 3"/>
                <a:gd name="T4" fmla="*/ 3 w 3"/>
                <a:gd name="T5" fmla="*/ 1 h 3"/>
                <a:gd name="T6" fmla="*/ 2 w 3"/>
                <a:gd name="T7" fmla="*/ 3 h 3"/>
                <a:gd name="T8" fmla="*/ 0 w 3"/>
                <a:gd name="T9" fmla="*/ 2 h 3"/>
                <a:gd name="T10" fmla="*/ 0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0" y="0"/>
                  </a:moveTo>
                  <a:lnTo>
                    <a:pt x="0" y="0"/>
                  </a:lnTo>
                  <a:lnTo>
                    <a:pt x="3" y="1"/>
                  </a:lnTo>
                  <a:lnTo>
                    <a:pt x="2" y="3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564" name="Freeform 1190"/>
            <p:cNvSpPr>
              <a:spLocks/>
            </p:cNvSpPr>
            <p:nvPr userDrawn="1"/>
          </p:nvSpPr>
          <p:spPr bwMode="auto">
            <a:xfrm>
              <a:off x="334" y="176"/>
              <a:ext cx="1" cy="0"/>
            </a:xfrm>
            <a:custGeom>
              <a:avLst/>
              <a:gdLst>
                <a:gd name="T0" fmla="*/ 0 w 3"/>
                <a:gd name="T1" fmla="*/ 0 h 2"/>
                <a:gd name="T2" fmla="*/ 0 w 3"/>
                <a:gd name="T3" fmla="*/ 0 h 2"/>
                <a:gd name="T4" fmla="*/ 3 w 3"/>
                <a:gd name="T5" fmla="*/ 0 h 2"/>
                <a:gd name="T6" fmla="*/ 3 w 3"/>
                <a:gd name="T7" fmla="*/ 2 h 2"/>
                <a:gd name="T8" fmla="*/ 0 w 3"/>
                <a:gd name="T9" fmla="*/ 1 h 2"/>
                <a:gd name="T10" fmla="*/ 0 w 3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0" y="0"/>
                  </a:moveTo>
                  <a:lnTo>
                    <a:pt x="0" y="0"/>
                  </a:lnTo>
                  <a:lnTo>
                    <a:pt x="3" y="0"/>
                  </a:lnTo>
                  <a:lnTo>
                    <a:pt x="3" y="2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565" name="Freeform 1191"/>
            <p:cNvSpPr>
              <a:spLocks/>
            </p:cNvSpPr>
            <p:nvPr userDrawn="1"/>
          </p:nvSpPr>
          <p:spPr bwMode="auto">
            <a:xfrm>
              <a:off x="334" y="174"/>
              <a:ext cx="2" cy="1"/>
            </a:xfrm>
            <a:custGeom>
              <a:avLst/>
              <a:gdLst>
                <a:gd name="T0" fmla="*/ 0 w 4"/>
                <a:gd name="T1" fmla="*/ 0 h 2"/>
                <a:gd name="T2" fmla="*/ 0 w 4"/>
                <a:gd name="T3" fmla="*/ 0 h 2"/>
                <a:gd name="T4" fmla="*/ 4 w 4"/>
                <a:gd name="T5" fmla="*/ 0 h 2"/>
                <a:gd name="T6" fmla="*/ 4 w 4"/>
                <a:gd name="T7" fmla="*/ 2 h 2"/>
                <a:gd name="T8" fmla="*/ 0 w 4"/>
                <a:gd name="T9" fmla="*/ 1 h 2"/>
                <a:gd name="T10" fmla="*/ 0 w 4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2">
                  <a:moveTo>
                    <a:pt x="0" y="0"/>
                  </a:moveTo>
                  <a:lnTo>
                    <a:pt x="0" y="0"/>
                  </a:lnTo>
                  <a:lnTo>
                    <a:pt x="4" y="0"/>
                  </a:lnTo>
                  <a:lnTo>
                    <a:pt x="4" y="2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566" name="Freeform 1192"/>
            <p:cNvSpPr>
              <a:spLocks/>
            </p:cNvSpPr>
            <p:nvPr userDrawn="1"/>
          </p:nvSpPr>
          <p:spPr bwMode="auto">
            <a:xfrm>
              <a:off x="332" y="198"/>
              <a:ext cx="1" cy="1"/>
            </a:xfrm>
            <a:custGeom>
              <a:avLst/>
              <a:gdLst>
                <a:gd name="T0" fmla="*/ 1 w 2"/>
                <a:gd name="T1" fmla="*/ 1 h 1"/>
                <a:gd name="T2" fmla="*/ 1 w 2"/>
                <a:gd name="T3" fmla="*/ 1 h 1"/>
                <a:gd name="T4" fmla="*/ 0 w 2"/>
                <a:gd name="T5" fmla="*/ 0 h 1"/>
                <a:gd name="T6" fmla="*/ 2 w 2"/>
                <a:gd name="T7" fmla="*/ 0 h 1"/>
                <a:gd name="T8" fmla="*/ 1 w 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lnTo>
                    <a:pt x="1" y="1"/>
                  </a:lnTo>
                  <a:cubicBezTo>
                    <a:pt x="1" y="0"/>
                    <a:pt x="0" y="0"/>
                    <a:pt x="0" y="0"/>
                  </a:cubicBezTo>
                  <a:lnTo>
                    <a:pt x="2" y="0"/>
                  </a:lnTo>
                  <a:cubicBezTo>
                    <a:pt x="1" y="0"/>
                    <a:pt x="1" y="0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567" name="Freeform 1193"/>
            <p:cNvSpPr>
              <a:spLocks/>
            </p:cNvSpPr>
            <p:nvPr userDrawn="1"/>
          </p:nvSpPr>
          <p:spPr bwMode="auto">
            <a:xfrm>
              <a:off x="332" y="199"/>
              <a:ext cx="1" cy="1"/>
            </a:xfrm>
            <a:custGeom>
              <a:avLst/>
              <a:gdLst>
                <a:gd name="T0" fmla="*/ 2 w 2"/>
                <a:gd name="T1" fmla="*/ 2 h 2"/>
                <a:gd name="T2" fmla="*/ 2 w 2"/>
                <a:gd name="T3" fmla="*/ 2 h 2"/>
                <a:gd name="T4" fmla="*/ 0 w 2"/>
                <a:gd name="T5" fmla="*/ 2 h 2"/>
                <a:gd name="T6" fmla="*/ 1 w 2"/>
                <a:gd name="T7" fmla="*/ 0 h 2"/>
                <a:gd name="T8" fmla="*/ 2 w 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lnTo>
                    <a:pt x="2" y="2"/>
                  </a:lnTo>
                  <a:lnTo>
                    <a:pt x="0" y="2"/>
                  </a:lnTo>
                  <a:cubicBezTo>
                    <a:pt x="0" y="1"/>
                    <a:pt x="1" y="1"/>
                    <a:pt x="1" y="0"/>
                  </a:cubicBezTo>
                  <a:cubicBezTo>
                    <a:pt x="1" y="1"/>
                    <a:pt x="1" y="1"/>
                    <a:pt x="2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568" name="Freeform 1194"/>
            <p:cNvSpPr>
              <a:spLocks/>
            </p:cNvSpPr>
            <p:nvPr userDrawn="1"/>
          </p:nvSpPr>
          <p:spPr bwMode="auto">
            <a:xfrm>
              <a:off x="335" y="198"/>
              <a:ext cx="0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0"/>
                    <a:pt x="0" y="0"/>
                  </a:cubicBezTo>
                  <a:lnTo>
                    <a:pt x="1" y="0"/>
                  </a:lnTo>
                  <a:cubicBezTo>
                    <a:pt x="1" y="0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569" name="Freeform 1195"/>
            <p:cNvSpPr>
              <a:spLocks/>
            </p:cNvSpPr>
            <p:nvPr userDrawn="1"/>
          </p:nvSpPr>
          <p:spPr bwMode="auto">
            <a:xfrm>
              <a:off x="334" y="200"/>
              <a:ext cx="1" cy="0"/>
            </a:xfrm>
            <a:custGeom>
              <a:avLst/>
              <a:gdLst>
                <a:gd name="T0" fmla="*/ 2 w 2"/>
                <a:gd name="T1" fmla="*/ 1 h 1"/>
                <a:gd name="T2" fmla="*/ 2 w 2"/>
                <a:gd name="T3" fmla="*/ 1 h 1"/>
                <a:gd name="T4" fmla="*/ 0 w 2"/>
                <a:gd name="T5" fmla="*/ 1 h 1"/>
                <a:gd name="T6" fmla="*/ 1 w 2"/>
                <a:gd name="T7" fmla="*/ 0 h 1"/>
                <a:gd name="T8" fmla="*/ 2 w 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lnTo>
                    <a:pt x="2" y="1"/>
                  </a:lnTo>
                  <a:lnTo>
                    <a:pt x="0" y="1"/>
                  </a:ln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570" name="Freeform 1196"/>
            <p:cNvSpPr>
              <a:spLocks/>
            </p:cNvSpPr>
            <p:nvPr userDrawn="1"/>
          </p:nvSpPr>
          <p:spPr bwMode="auto">
            <a:xfrm>
              <a:off x="337" y="198"/>
              <a:ext cx="0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0"/>
                  </a:cubicBezTo>
                  <a:lnTo>
                    <a:pt x="1" y="0"/>
                  </a:lnTo>
                  <a:cubicBezTo>
                    <a:pt x="1" y="1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571" name="Freeform 1197"/>
            <p:cNvSpPr>
              <a:spLocks/>
            </p:cNvSpPr>
            <p:nvPr userDrawn="1"/>
          </p:nvSpPr>
          <p:spPr bwMode="auto">
            <a:xfrm>
              <a:off x="337" y="200"/>
              <a:ext cx="0" cy="0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0" y="1"/>
                  </a:lnTo>
                  <a:cubicBezTo>
                    <a:pt x="0" y="1"/>
                    <a:pt x="0" y="1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572" name="Freeform 1198"/>
            <p:cNvSpPr>
              <a:spLocks/>
            </p:cNvSpPr>
            <p:nvPr userDrawn="1"/>
          </p:nvSpPr>
          <p:spPr bwMode="auto">
            <a:xfrm>
              <a:off x="339" y="199"/>
              <a:ext cx="1" cy="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0"/>
                    <a:pt x="0" y="0"/>
                  </a:cubicBezTo>
                  <a:lnTo>
                    <a:pt x="1" y="0"/>
                  </a:lnTo>
                  <a:cubicBezTo>
                    <a:pt x="1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573" name="Freeform 1199"/>
            <p:cNvSpPr>
              <a:spLocks/>
            </p:cNvSpPr>
            <p:nvPr userDrawn="1"/>
          </p:nvSpPr>
          <p:spPr bwMode="auto">
            <a:xfrm>
              <a:off x="339" y="200"/>
              <a:ext cx="0" cy="0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0" y="1"/>
                  </a:ln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574" name="Freeform 1200"/>
            <p:cNvSpPr>
              <a:spLocks/>
            </p:cNvSpPr>
            <p:nvPr userDrawn="1"/>
          </p:nvSpPr>
          <p:spPr bwMode="auto">
            <a:xfrm>
              <a:off x="341" y="199"/>
              <a:ext cx="0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" y="0"/>
                    <a:pt x="0" y="0"/>
                  </a:cubicBezTo>
                  <a:lnTo>
                    <a:pt x="1" y="0"/>
                  </a:ln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575" name="Freeform 1201"/>
            <p:cNvSpPr>
              <a:spLocks/>
            </p:cNvSpPr>
            <p:nvPr userDrawn="1"/>
          </p:nvSpPr>
          <p:spPr bwMode="auto">
            <a:xfrm>
              <a:off x="341" y="20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576" name="Freeform 1202"/>
            <p:cNvSpPr>
              <a:spLocks/>
            </p:cNvSpPr>
            <p:nvPr userDrawn="1"/>
          </p:nvSpPr>
          <p:spPr bwMode="auto">
            <a:xfrm>
              <a:off x="333" y="198"/>
              <a:ext cx="1" cy="2"/>
            </a:xfrm>
            <a:custGeom>
              <a:avLst/>
              <a:gdLst>
                <a:gd name="T0" fmla="*/ 2 w 3"/>
                <a:gd name="T1" fmla="*/ 0 h 3"/>
                <a:gd name="T2" fmla="*/ 2 w 3"/>
                <a:gd name="T3" fmla="*/ 0 h 3"/>
                <a:gd name="T4" fmla="*/ 3 w 3"/>
                <a:gd name="T5" fmla="*/ 2 h 3"/>
                <a:gd name="T6" fmla="*/ 2 w 3"/>
                <a:gd name="T7" fmla="*/ 3 h 3"/>
                <a:gd name="T8" fmla="*/ 0 w 3"/>
                <a:gd name="T9" fmla="*/ 2 h 3"/>
                <a:gd name="T10" fmla="*/ 2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lnTo>
                    <a:pt x="2" y="0"/>
                  </a:lnTo>
                  <a:cubicBezTo>
                    <a:pt x="2" y="0"/>
                    <a:pt x="3" y="1"/>
                    <a:pt x="3" y="2"/>
                  </a:cubicBezTo>
                  <a:cubicBezTo>
                    <a:pt x="3" y="3"/>
                    <a:pt x="2" y="3"/>
                    <a:pt x="2" y="3"/>
                  </a:cubicBezTo>
                  <a:cubicBezTo>
                    <a:pt x="1" y="3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577" name="Freeform 1203"/>
            <p:cNvSpPr>
              <a:spLocks/>
            </p:cNvSpPr>
            <p:nvPr userDrawn="1"/>
          </p:nvSpPr>
          <p:spPr bwMode="auto">
            <a:xfrm>
              <a:off x="335" y="199"/>
              <a:ext cx="2" cy="1"/>
            </a:xfrm>
            <a:custGeom>
              <a:avLst/>
              <a:gdLst>
                <a:gd name="T0" fmla="*/ 2 w 3"/>
                <a:gd name="T1" fmla="*/ 0 h 3"/>
                <a:gd name="T2" fmla="*/ 2 w 3"/>
                <a:gd name="T3" fmla="*/ 0 h 3"/>
                <a:gd name="T4" fmla="*/ 3 w 3"/>
                <a:gd name="T5" fmla="*/ 1 h 3"/>
                <a:gd name="T6" fmla="*/ 2 w 3"/>
                <a:gd name="T7" fmla="*/ 3 h 3"/>
                <a:gd name="T8" fmla="*/ 0 w 3"/>
                <a:gd name="T9" fmla="*/ 1 h 3"/>
                <a:gd name="T10" fmla="*/ 2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lnTo>
                    <a:pt x="2" y="0"/>
                  </a:lnTo>
                  <a:cubicBezTo>
                    <a:pt x="3" y="0"/>
                    <a:pt x="3" y="0"/>
                    <a:pt x="3" y="1"/>
                  </a:cubicBezTo>
                  <a:cubicBezTo>
                    <a:pt x="3" y="2"/>
                    <a:pt x="3" y="3"/>
                    <a:pt x="2" y="3"/>
                  </a:cubicBezTo>
                  <a:cubicBezTo>
                    <a:pt x="1" y="3"/>
                    <a:pt x="0" y="2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578" name="Freeform 1204"/>
            <p:cNvSpPr>
              <a:spLocks/>
            </p:cNvSpPr>
            <p:nvPr userDrawn="1"/>
          </p:nvSpPr>
          <p:spPr bwMode="auto">
            <a:xfrm>
              <a:off x="337" y="199"/>
              <a:ext cx="2" cy="1"/>
            </a:xfrm>
            <a:custGeom>
              <a:avLst/>
              <a:gdLst>
                <a:gd name="T0" fmla="*/ 2 w 3"/>
                <a:gd name="T1" fmla="*/ 0 h 3"/>
                <a:gd name="T2" fmla="*/ 2 w 3"/>
                <a:gd name="T3" fmla="*/ 0 h 3"/>
                <a:gd name="T4" fmla="*/ 3 w 3"/>
                <a:gd name="T5" fmla="*/ 1 h 3"/>
                <a:gd name="T6" fmla="*/ 2 w 3"/>
                <a:gd name="T7" fmla="*/ 3 h 3"/>
                <a:gd name="T8" fmla="*/ 0 w 3"/>
                <a:gd name="T9" fmla="*/ 1 h 3"/>
                <a:gd name="T10" fmla="*/ 2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lnTo>
                    <a:pt x="2" y="0"/>
                  </a:lnTo>
                  <a:cubicBezTo>
                    <a:pt x="2" y="0"/>
                    <a:pt x="3" y="1"/>
                    <a:pt x="3" y="1"/>
                  </a:cubicBezTo>
                  <a:cubicBezTo>
                    <a:pt x="3" y="2"/>
                    <a:pt x="2" y="3"/>
                    <a:pt x="2" y="3"/>
                  </a:cubicBezTo>
                  <a:cubicBezTo>
                    <a:pt x="1" y="3"/>
                    <a:pt x="0" y="2"/>
                    <a:pt x="0" y="1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579" name="Freeform 1205"/>
            <p:cNvSpPr>
              <a:spLocks/>
            </p:cNvSpPr>
            <p:nvPr userDrawn="1"/>
          </p:nvSpPr>
          <p:spPr bwMode="auto">
            <a:xfrm>
              <a:off x="340" y="199"/>
              <a:ext cx="1" cy="1"/>
            </a:xfrm>
            <a:custGeom>
              <a:avLst/>
              <a:gdLst>
                <a:gd name="T0" fmla="*/ 1 w 3"/>
                <a:gd name="T1" fmla="*/ 0 h 3"/>
                <a:gd name="T2" fmla="*/ 1 w 3"/>
                <a:gd name="T3" fmla="*/ 0 h 3"/>
                <a:gd name="T4" fmla="*/ 3 w 3"/>
                <a:gd name="T5" fmla="*/ 1 h 3"/>
                <a:gd name="T6" fmla="*/ 1 w 3"/>
                <a:gd name="T7" fmla="*/ 3 h 3"/>
                <a:gd name="T8" fmla="*/ 0 w 3"/>
                <a:gd name="T9" fmla="*/ 1 h 3"/>
                <a:gd name="T10" fmla="*/ 1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1" y="0"/>
                  </a:moveTo>
                  <a:lnTo>
                    <a:pt x="1" y="0"/>
                  </a:lnTo>
                  <a:cubicBezTo>
                    <a:pt x="2" y="0"/>
                    <a:pt x="3" y="1"/>
                    <a:pt x="3" y="1"/>
                  </a:cubicBezTo>
                  <a:cubicBezTo>
                    <a:pt x="3" y="2"/>
                    <a:pt x="2" y="3"/>
                    <a:pt x="1" y="3"/>
                  </a:cubicBezTo>
                  <a:cubicBezTo>
                    <a:pt x="1" y="3"/>
                    <a:pt x="0" y="2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580" name="Freeform 1206"/>
            <p:cNvSpPr>
              <a:spLocks/>
            </p:cNvSpPr>
            <p:nvPr userDrawn="1"/>
          </p:nvSpPr>
          <p:spPr bwMode="auto">
            <a:xfrm>
              <a:off x="341" y="200"/>
              <a:ext cx="2" cy="1"/>
            </a:xfrm>
            <a:custGeom>
              <a:avLst/>
              <a:gdLst>
                <a:gd name="T0" fmla="*/ 2 w 3"/>
                <a:gd name="T1" fmla="*/ 0 h 3"/>
                <a:gd name="T2" fmla="*/ 2 w 3"/>
                <a:gd name="T3" fmla="*/ 0 h 3"/>
                <a:gd name="T4" fmla="*/ 3 w 3"/>
                <a:gd name="T5" fmla="*/ 2 h 3"/>
                <a:gd name="T6" fmla="*/ 2 w 3"/>
                <a:gd name="T7" fmla="*/ 3 h 3"/>
                <a:gd name="T8" fmla="*/ 0 w 3"/>
                <a:gd name="T9" fmla="*/ 2 h 3"/>
                <a:gd name="T10" fmla="*/ 2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lnTo>
                    <a:pt x="2" y="0"/>
                  </a:lnTo>
                  <a:cubicBezTo>
                    <a:pt x="2" y="0"/>
                    <a:pt x="3" y="1"/>
                    <a:pt x="3" y="2"/>
                  </a:cubicBezTo>
                  <a:cubicBezTo>
                    <a:pt x="3" y="2"/>
                    <a:pt x="2" y="3"/>
                    <a:pt x="2" y="3"/>
                  </a:cubicBezTo>
                  <a:cubicBezTo>
                    <a:pt x="1" y="3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581" name="Freeform 1207"/>
            <p:cNvSpPr>
              <a:spLocks/>
            </p:cNvSpPr>
            <p:nvPr userDrawn="1"/>
          </p:nvSpPr>
          <p:spPr bwMode="auto">
            <a:xfrm>
              <a:off x="341" y="177"/>
              <a:ext cx="1" cy="2"/>
            </a:xfrm>
            <a:custGeom>
              <a:avLst/>
              <a:gdLst>
                <a:gd name="T0" fmla="*/ 0 w 2"/>
                <a:gd name="T1" fmla="*/ 0 h 5"/>
                <a:gd name="T2" fmla="*/ 0 w 2"/>
                <a:gd name="T3" fmla="*/ 0 h 5"/>
                <a:gd name="T4" fmla="*/ 2 w 2"/>
                <a:gd name="T5" fmla="*/ 3 h 5"/>
                <a:gd name="T6" fmla="*/ 1 w 2"/>
                <a:gd name="T7" fmla="*/ 5 h 5"/>
                <a:gd name="T8" fmla="*/ 0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lnTo>
                    <a:pt x="0" y="0"/>
                  </a:lnTo>
                  <a:lnTo>
                    <a:pt x="2" y="3"/>
                  </a:lnTo>
                  <a:lnTo>
                    <a:pt x="1" y="5"/>
                  </a:lnTo>
                  <a:cubicBezTo>
                    <a:pt x="1" y="3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582" name="Freeform 1208"/>
            <p:cNvSpPr>
              <a:spLocks/>
            </p:cNvSpPr>
            <p:nvPr userDrawn="1"/>
          </p:nvSpPr>
          <p:spPr bwMode="auto">
            <a:xfrm>
              <a:off x="344" y="180"/>
              <a:ext cx="1" cy="1"/>
            </a:xfrm>
            <a:custGeom>
              <a:avLst/>
              <a:gdLst>
                <a:gd name="T0" fmla="*/ 0 w 2"/>
                <a:gd name="T1" fmla="*/ 0 h 4"/>
                <a:gd name="T2" fmla="*/ 0 w 2"/>
                <a:gd name="T3" fmla="*/ 0 h 4"/>
                <a:gd name="T4" fmla="*/ 2 w 2"/>
                <a:gd name="T5" fmla="*/ 2 h 4"/>
                <a:gd name="T6" fmla="*/ 0 w 2"/>
                <a:gd name="T7" fmla="*/ 4 h 4"/>
                <a:gd name="T8" fmla="*/ 0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4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583" name="Freeform 1209"/>
            <p:cNvSpPr>
              <a:spLocks/>
            </p:cNvSpPr>
            <p:nvPr userDrawn="1"/>
          </p:nvSpPr>
          <p:spPr bwMode="auto">
            <a:xfrm>
              <a:off x="346" y="182"/>
              <a:ext cx="1" cy="3"/>
            </a:xfrm>
            <a:custGeom>
              <a:avLst/>
              <a:gdLst>
                <a:gd name="T0" fmla="*/ 0 w 2"/>
                <a:gd name="T1" fmla="*/ 0 h 5"/>
                <a:gd name="T2" fmla="*/ 0 w 2"/>
                <a:gd name="T3" fmla="*/ 0 h 5"/>
                <a:gd name="T4" fmla="*/ 2 w 2"/>
                <a:gd name="T5" fmla="*/ 3 h 5"/>
                <a:gd name="T6" fmla="*/ 0 w 2"/>
                <a:gd name="T7" fmla="*/ 5 h 5"/>
                <a:gd name="T8" fmla="*/ 0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lnTo>
                    <a:pt x="0" y="0"/>
                  </a:lnTo>
                  <a:lnTo>
                    <a:pt x="2" y="3"/>
                  </a:lnTo>
                  <a:lnTo>
                    <a:pt x="0" y="5"/>
                  </a:lnTo>
                  <a:cubicBezTo>
                    <a:pt x="1" y="3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584" name="Freeform 1210"/>
            <p:cNvSpPr>
              <a:spLocks/>
            </p:cNvSpPr>
            <p:nvPr userDrawn="1"/>
          </p:nvSpPr>
          <p:spPr bwMode="auto">
            <a:xfrm>
              <a:off x="347" y="185"/>
              <a:ext cx="1" cy="2"/>
            </a:xfrm>
            <a:custGeom>
              <a:avLst/>
              <a:gdLst>
                <a:gd name="T0" fmla="*/ 0 w 2"/>
                <a:gd name="T1" fmla="*/ 0 h 4"/>
                <a:gd name="T2" fmla="*/ 0 w 2"/>
                <a:gd name="T3" fmla="*/ 0 h 4"/>
                <a:gd name="T4" fmla="*/ 2 w 2"/>
                <a:gd name="T5" fmla="*/ 2 h 4"/>
                <a:gd name="T6" fmla="*/ 0 w 2"/>
                <a:gd name="T7" fmla="*/ 4 h 4"/>
                <a:gd name="T8" fmla="*/ 0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4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585" name="Freeform 1211"/>
            <p:cNvSpPr>
              <a:spLocks/>
            </p:cNvSpPr>
            <p:nvPr userDrawn="1"/>
          </p:nvSpPr>
          <p:spPr bwMode="auto">
            <a:xfrm>
              <a:off x="344" y="185"/>
              <a:ext cx="1" cy="2"/>
            </a:xfrm>
            <a:custGeom>
              <a:avLst/>
              <a:gdLst>
                <a:gd name="T0" fmla="*/ 1 w 2"/>
                <a:gd name="T1" fmla="*/ 0 h 5"/>
                <a:gd name="T2" fmla="*/ 1 w 2"/>
                <a:gd name="T3" fmla="*/ 0 h 5"/>
                <a:gd name="T4" fmla="*/ 2 w 2"/>
                <a:gd name="T5" fmla="*/ 3 h 5"/>
                <a:gd name="T6" fmla="*/ 0 w 2"/>
                <a:gd name="T7" fmla="*/ 5 h 5"/>
                <a:gd name="T8" fmla="*/ 1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1" y="0"/>
                  </a:moveTo>
                  <a:lnTo>
                    <a:pt x="1" y="0"/>
                  </a:lnTo>
                  <a:lnTo>
                    <a:pt x="2" y="3"/>
                  </a:lnTo>
                  <a:lnTo>
                    <a:pt x="0" y="5"/>
                  </a:lnTo>
                  <a:cubicBezTo>
                    <a:pt x="1" y="3"/>
                    <a:pt x="1" y="2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586" name="Freeform 1212"/>
            <p:cNvSpPr>
              <a:spLocks/>
            </p:cNvSpPr>
            <p:nvPr userDrawn="1"/>
          </p:nvSpPr>
          <p:spPr bwMode="auto">
            <a:xfrm>
              <a:off x="340" y="184"/>
              <a:ext cx="1" cy="2"/>
            </a:xfrm>
            <a:custGeom>
              <a:avLst/>
              <a:gdLst>
                <a:gd name="T0" fmla="*/ 0 w 2"/>
                <a:gd name="T1" fmla="*/ 0 h 4"/>
                <a:gd name="T2" fmla="*/ 0 w 2"/>
                <a:gd name="T3" fmla="*/ 0 h 4"/>
                <a:gd name="T4" fmla="*/ 2 w 2"/>
                <a:gd name="T5" fmla="*/ 2 h 4"/>
                <a:gd name="T6" fmla="*/ 0 w 2"/>
                <a:gd name="T7" fmla="*/ 4 h 4"/>
                <a:gd name="T8" fmla="*/ 0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4"/>
                  </a:lnTo>
                  <a:cubicBezTo>
                    <a:pt x="1" y="3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587" name="Freeform 1213"/>
            <p:cNvSpPr>
              <a:spLocks/>
            </p:cNvSpPr>
            <p:nvPr userDrawn="1"/>
          </p:nvSpPr>
          <p:spPr bwMode="auto">
            <a:xfrm>
              <a:off x="342" y="182"/>
              <a:ext cx="1" cy="2"/>
            </a:xfrm>
            <a:custGeom>
              <a:avLst/>
              <a:gdLst>
                <a:gd name="T0" fmla="*/ 0 w 2"/>
                <a:gd name="T1" fmla="*/ 0 h 5"/>
                <a:gd name="T2" fmla="*/ 0 w 2"/>
                <a:gd name="T3" fmla="*/ 0 h 5"/>
                <a:gd name="T4" fmla="*/ 2 w 2"/>
                <a:gd name="T5" fmla="*/ 3 h 5"/>
                <a:gd name="T6" fmla="*/ 0 w 2"/>
                <a:gd name="T7" fmla="*/ 5 h 5"/>
                <a:gd name="T8" fmla="*/ 0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lnTo>
                    <a:pt x="0" y="0"/>
                  </a:lnTo>
                  <a:lnTo>
                    <a:pt x="2" y="3"/>
                  </a:lnTo>
                  <a:lnTo>
                    <a:pt x="0" y="5"/>
                  </a:lnTo>
                  <a:cubicBezTo>
                    <a:pt x="1" y="3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588" name="Freeform 1214"/>
            <p:cNvSpPr>
              <a:spLocks/>
            </p:cNvSpPr>
            <p:nvPr userDrawn="1"/>
          </p:nvSpPr>
          <p:spPr bwMode="auto">
            <a:xfrm>
              <a:off x="340" y="180"/>
              <a:ext cx="1" cy="1"/>
            </a:xfrm>
            <a:custGeom>
              <a:avLst/>
              <a:gdLst>
                <a:gd name="T0" fmla="*/ 0 w 2"/>
                <a:gd name="T1" fmla="*/ 0 h 4"/>
                <a:gd name="T2" fmla="*/ 0 w 2"/>
                <a:gd name="T3" fmla="*/ 0 h 4"/>
                <a:gd name="T4" fmla="*/ 2 w 2"/>
                <a:gd name="T5" fmla="*/ 2 h 4"/>
                <a:gd name="T6" fmla="*/ 0 w 2"/>
                <a:gd name="T7" fmla="*/ 4 h 4"/>
                <a:gd name="T8" fmla="*/ 0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4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589" name="Freeform 1215"/>
            <p:cNvSpPr>
              <a:spLocks/>
            </p:cNvSpPr>
            <p:nvPr userDrawn="1"/>
          </p:nvSpPr>
          <p:spPr bwMode="auto">
            <a:xfrm>
              <a:off x="344" y="174"/>
              <a:ext cx="1" cy="2"/>
            </a:xfrm>
            <a:custGeom>
              <a:avLst/>
              <a:gdLst>
                <a:gd name="T0" fmla="*/ 0 w 2"/>
                <a:gd name="T1" fmla="*/ 0 h 5"/>
                <a:gd name="T2" fmla="*/ 0 w 2"/>
                <a:gd name="T3" fmla="*/ 0 h 5"/>
                <a:gd name="T4" fmla="*/ 2 w 2"/>
                <a:gd name="T5" fmla="*/ 2 h 5"/>
                <a:gd name="T6" fmla="*/ 0 w 2"/>
                <a:gd name="T7" fmla="*/ 5 h 5"/>
                <a:gd name="T8" fmla="*/ 0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5"/>
                  </a:lnTo>
                  <a:cubicBezTo>
                    <a:pt x="1" y="3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590" name="Freeform 1216"/>
            <p:cNvSpPr>
              <a:spLocks/>
            </p:cNvSpPr>
            <p:nvPr userDrawn="1"/>
          </p:nvSpPr>
          <p:spPr bwMode="auto">
            <a:xfrm>
              <a:off x="346" y="177"/>
              <a:ext cx="1" cy="2"/>
            </a:xfrm>
            <a:custGeom>
              <a:avLst/>
              <a:gdLst>
                <a:gd name="T0" fmla="*/ 0 w 2"/>
                <a:gd name="T1" fmla="*/ 0 h 4"/>
                <a:gd name="T2" fmla="*/ 0 w 2"/>
                <a:gd name="T3" fmla="*/ 0 h 4"/>
                <a:gd name="T4" fmla="*/ 2 w 2"/>
                <a:gd name="T5" fmla="*/ 2 h 4"/>
                <a:gd name="T6" fmla="*/ 0 w 2"/>
                <a:gd name="T7" fmla="*/ 4 h 4"/>
                <a:gd name="T8" fmla="*/ 0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4"/>
                  </a:lnTo>
                  <a:cubicBezTo>
                    <a:pt x="1" y="3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591" name="Freeform 1217"/>
            <p:cNvSpPr>
              <a:spLocks/>
            </p:cNvSpPr>
            <p:nvPr userDrawn="1"/>
          </p:nvSpPr>
          <p:spPr bwMode="auto">
            <a:xfrm>
              <a:off x="348" y="180"/>
              <a:ext cx="1" cy="2"/>
            </a:xfrm>
            <a:custGeom>
              <a:avLst/>
              <a:gdLst>
                <a:gd name="T0" fmla="*/ 0 w 2"/>
                <a:gd name="T1" fmla="*/ 0 h 5"/>
                <a:gd name="T2" fmla="*/ 0 w 2"/>
                <a:gd name="T3" fmla="*/ 0 h 5"/>
                <a:gd name="T4" fmla="*/ 2 w 2"/>
                <a:gd name="T5" fmla="*/ 2 h 5"/>
                <a:gd name="T6" fmla="*/ 0 w 2"/>
                <a:gd name="T7" fmla="*/ 5 h 5"/>
                <a:gd name="T8" fmla="*/ 0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5"/>
                  </a:lnTo>
                  <a:cubicBezTo>
                    <a:pt x="1" y="3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592" name="Freeform 1218"/>
            <p:cNvSpPr>
              <a:spLocks/>
            </p:cNvSpPr>
            <p:nvPr userDrawn="1"/>
          </p:nvSpPr>
          <p:spPr bwMode="auto">
            <a:xfrm>
              <a:off x="345" y="187"/>
              <a:ext cx="1" cy="2"/>
            </a:xfrm>
            <a:custGeom>
              <a:avLst/>
              <a:gdLst>
                <a:gd name="T0" fmla="*/ 0 w 2"/>
                <a:gd name="T1" fmla="*/ 0 h 4"/>
                <a:gd name="T2" fmla="*/ 0 w 2"/>
                <a:gd name="T3" fmla="*/ 0 h 4"/>
                <a:gd name="T4" fmla="*/ 2 w 2"/>
                <a:gd name="T5" fmla="*/ 2 h 4"/>
                <a:gd name="T6" fmla="*/ 0 w 2"/>
                <a:gd name="T7" fmla="*/ 4 h 4"/>
                <a:gd name="T8" fmla="*/ 0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4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593" name="Freeform 1219"/>
            <p:cNvSpPr>
              <a:spLocks/>
            </p:cNvSpPr>
            <p:nvPr userDrawn="1"/>
          </p:nvSpPr>
          <p:spPr bwMode="auto">
            <a:xfrm>
              <a:off x="345" y="191"/>
              <a:ext cx="0" cy="3"/>
            </a:xfrm>
            <a:custGeom>
              <a:avLst/>
              <a:gdLst>
                <a:gd name="T0" fmla="*/ 1 w 2"/>
                <a:gd name="T1" fmla="*/ 0 h 5"/>
                <a:gd name="T2" fmla="*/ 1 w 2"/>
                <a:gd name="T3" fmla="*/ 0 h 5"/>
                <a:gd name="T4" fmla="*/ 2 w 2"/>
                <a:gd name="T5" fmla="*/ 3 h 5"/>
                <a:gd name="T6" fmla="*/ 0 w 2"/>
                <a:gd name="T7" fmla="*/ 5 h 5"/>
                <a:gd name="T8" fmla="*/ 1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1" y="0"/>
                  </a:moveTo>
                  <a:lnTo>
                    <a:pt x="1" y="0"/>
                  </a:lnTo>
                  <a:lnTo>
                    <a:pt x="2" y="3"/>
                  </a:lnTo>
                  <a:lnTo>
                    <a:pt x="0" y="5"/>
                  </a:lnTo>
                  <a:cubicBezTo>
                    <a:pt x="1" y="3"/>
                    <a:pt x="1" y="2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594" name="Freeform 1220"/>
            <p:cNvSpPr>
              <a:spLocks/>
            </p:cNvSpPr>
            <p:nvPr userDrawn="1"/>
          </p:nvSpPr>
          <p:spPr bwMode="auto">
            <a:xfrm>
              <a:off x="338" y="186"/>
              <a:ext cx="0" cy="2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2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2"/>
                  </a:lnTo>
                  <a:lnTo>
                    <a:pt x="0" y="3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595" name="Freeform 1221"/>
            <p:cNvSpPr>
              <a:spLocks/>
            </p:cNvSpPr>
            <p:nvPr userDrawn="1"/>
          </p:nvSpPr>
          <p:spPr bwMode="auto">
            <a:xfrm>
              <a:off x="343" y="189"/>
              <a:ext cx="1" cy="2"/>
            </a:xfrm>
            <a:custGeom>
              <a:avLst/>
              <a:gdLst>
                <a:gd name="T0" fmla="*/ 0 w 2"/>
                <a:gd name="T1" fmla="*/ 0 h 5"/>
                <a:gd name="T2" fmla="*/ 0 w 2"/>
                <a:gd name="T3" fmla="*/ 0 h 5"/>
                <a:gd name="T4" fmla="*/ 2 w 2"/>
                <a:gd name="T5" fmla="*/ 3 h 5"/>
                <a:gd name="T6" fmla="*/ 0 w 2"/>
                <a:gd name="T7" fmla="*/ 5 h 5"/>
                <a:gd name="T8" fmla="*/ 0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lnTo>
                    <a:pt x="0" y="0"/>
                  </a:lnTo>
                  <a:lnTo>
                    <a:pt x="2" y="3"/>
                  </a:lnTo>
                  <a:lnTo>
                    <a:pt x="0" y="5"/>
                  </a:lnTo>
                  <a:cubicBezTo>
                    <a:pt x="1" y="3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596" name="Freeform 1222"/>
            <p:cNvSpPr>
              <a:spLocks/>
            </p:cNvSpPr>
            <p:nvPr userDrawn="1"/>
          </p:nvSpPr>
          <p:spPr bwMode="auto">
            <a:xfrm>
              <a:off x="339" y="195"/>
              <a:ext cx="5" cy="2"/>
            </a:xfrm>
            <a:custGeom>
              <a:avLst/>
              <a:gdLst>
                <a:gd name="T0" fmla="*/ 11 w 11"/>
                <a:gd name="T1" fmla="*/ 2 h 4"/>
                <a:gd name="T2" fmla="*/ 11 w 11"/>
                <a:gd name="T3" fmla="*/ 2 h 4"/>
                <a:gd name="T4" fmla="*/ 6 w 11"/>
                <a:gd name="T5" fmla="*/ 4 h 4"/>
                <a:gd name="T6" fmla="*/ 0 w 11"/>
                <a:gd name="T7" fmla="*/ 2 h 4"/>
                <a:gd name="T8" fmla="*/ 3 w 11"/>
                <a:gd name="T9" fmla="*/ 0 h 4"/>
                <a:gd name="T10" fmla="*/ 11 w 11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4">
                  <a:moveTo>
                    <a:pt x="11" y="2"/>
                  </a:moveTo>
                  <a:lnTo>
                    <a:pt x="11" y="2"/>
                  </a:lnTo>
                  <a:cubicBezTo>
                    <a:pt x="10" y="3"/>
                    <a:pt x="8" y="3"/>
                    <a:pt x="6" y="4"/>
                  </a:cubicBezTo>
                  <a:cubicBezTo>
                    <a:pt x="4" y="3"/>
                    <a:pt x="2" y="3"/>
                    <a:pt x="0" y="2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6" y="0"/>
                    <a:pt x="9" y="1"/>
                    <a:pt x="11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597" name="Freeform 1223"/>
            <p:cNvSpPr>
              <a:spLocks/>
            </p:cNvSpPr>
            <p:nvPr userDrawn="1"/>
          </p:nvSpPr>
          <p:spPr bwMode="auto">
            <a:xfrm>
              <a:off x="337" y="188"/>
              <a:ext cx="6" cy="3"/>
            </a:xfrm>
            <a:custGeom>
              <a:avLst/>
              <a:gdLst>
                <a:gd name="T0" fmla="*/ 0 w 13"/>
                <a:gd name="T1" fmla="*/ 6 h 7"/>
                <a:gd name="T2" fmla="*/ 0 w 13"/>
                <a:gd name="T3" fmla="*/ 6 h 7"/>
                <a:gd name="T4" fmla="*/ 13 w 13"/>
                <a:gd name="T5" fmla="*/ 0 h 7"/>
                <a:gd name="T6" fmla="*/ 7 w 13"/>
                <a:gd name="T7" fmla="*/ 7 h 7"/>
                <a:gd name="T8" fmla="*/ 4 w 13"/>
                <a:gd name="T9" fmla="*/ 7 h 7"/>
                <a:gd name="T10" fmla="*/ 5 w 13"/>
                <a:gd name="T11" fmla="*/ 5 h 7"/>
                <a:gd name="T12" fmla="*/ 4 w 13"/>
                <a:gd name="T13" fmla="*/ 5 h 7"/>
                <a:gd name="T14" fmla="*/ 0 w 13"/>
                <a:gd name="T15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7">
                  <a:moveTo>
                    <a:pt x="0" y="6"/>
                  </a:moveTo>
                  <a:lnTo>
                    <a:pt x="0" y="6"/>
                  </a:lnTo>
                  <a:cubicBezTo>
                    <a:pt x="4" y="3"/>
                    <a:pt x="8" y="0"/>
                    <a:pt x="13" y="0"/>
                  </a:cubicBezTo>
                  <a:cubicBezTo>
                    <a:pt x="12" y="2"/>
                    <a:pt x="10" y="5"/>
                    <a:pt x="7" y="7"/>
                  </a:cubicBezTo>
                  <a:cubicBezTo>
                    <a:pt x="6" y="7"/>
                    <a:pt x="5" y="7"/>
                    <a:pt x="4" y="7"/>
                  </a:cubicBezTo>
                  <a:cubicBezTo>
                    <a:pt x="4" y="7"/>
                    <a:pt x="4" y="6"/>
                    <a:pt x="5" y="5"/>
                  </a:cubicBezTo>
                  <a:lnTo>
                    <a:pt x="4" y="5"/>
                  </a:lnTo>
                  <a:cubicBezTo>
                    <a:pt x="4" y="5"/>
                    <a:pt x="2" y="5"/>
                    <a:pt x="0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598" name="Freeform 1224"/>
            <p:cNvSpPr>
              <a:spLocks/>
            </p:cNvSpPr>
            <p:nvPr userDrawn="1"/>
          </p:nvSpPr>
          <p:spPr bwMode="auto">
            <a:xfrm>
              <a:off x="333" y="187"/>
              <a:ext cx="0" cy="2"/>
            </a:xfrm>
            <a:custGeom>
              <a:avLst/>
              <a:gdLst>
                <a:gd name="T0" fmla="*/ 1 w 2"/>
                <a:gd name="T1" fmla="*/ 0 h 5"/>
                <a:gd name="T2" fmla="*/ 1 w 2"/>
                <a:gd name="T3" fmla="*/ 0 h 5"/>
                <a:gd name="T4" fmla="*/ 2 w 2"/>
                <a:gd name="T5" fmla="*/ 3 h 5"/>
                <a:gd name="T6" fmla="*/ 0 w 2"/>
                <a:gd name="T7" fmla="*/ 5 h 5"/>
                <a:gd name="T8" fmla="*/ 0 w 2"/>
                <a:gd name="T9" fmla="*/ 2 h 5"/>
                <a:gd name="T10" fmla="*/ 1 w 2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5">
                  <a:moveTo>
                    <a:pt x="1" y="0"/>
                  </a:moveTo>
                  <a:lnTo>
                    <a:pt x="1" y="0"/>
                  </a:lnTo>
                  <a:cubicBezTo>
                    <a:pt x="2" y="1"/>
                    <a:pt x="2" y="2"/>
                    <a:pt x="2" y="3"/>
                  </a:cubicBezTo>
                  <a:cubicBezTo>
                    <a:pt x="1" y="3"/>
                    <a:pt x="1" y="4"/>
                    <a:pt x="0" y="5"/>
                  </a:cubicBezTo>
                  <a:cubicBezTo>
                    <a:pt x="0" y="4"/>
                    <a:pt x="0" y="3"/>
                    <a:pt x="0" y="2"/>
                  </a:cubicBezTo>
                  <a:cubicBezTo>
                    <a:pt x="0" y="2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599" name="Freeform 1225"/>
            <p:cNvSpPr>
              <a:spLocks/>
            </p:cNvSpPr>
            <p:nvPr userDrawn="1"/>
          </p:nvSpPr>
          <p:spPr bwMode="auto">
            <a:xfrm>
              <a:off x="335" y="189"/>
              <a:ext cx="2" cy="2"/>
            </a:xfrm>
            <a:custGeom>
              <a:avLst/>
              <a:gdLst>
                <a:gd name="T0" fmla="*/ 4 w 4"/>
                <a:gd name="T1" fmla="*/ 0 h 5"/>
                <a:gd name="T2" fmla="*/ 4 w 4"/>
                <a:gd name="T3" fmla="*/ 0 h 5"/>
                <a:gd name="T4" fmla="*/ 2 w 4"/>
                <a:gd name="T5" fmla="*/ 4 h 5"/>
                <a:gd name="T6" fmla="*/ 0 w 4"/>
                <a:gd name="T7" fmla="*/ 5 h 5"/>
                <a:gd name="T8" fmla="*/ 2 w 4"/>
                <a:gd name="T9" fmla="*/ 1 h 5"/>
                <a:gd name="T10" fmla="*/ 4 w 4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5">
                  <a:moveTo>
                    <a:pt x="4" y="0"/>
                  </a:moveTo>
                  <a:lnTo>
                    <a:pt x="4" y="0"/>
                  </a:lnTo>
                  <a:cubicBezTo>
                    <a:pt x="4" y="1"/>
                    <a:pt x="3" y="3"/>
                    <a:pt x="2" y="4"/>
                  </a:cubicBezTo>
                  <a:cubicBezTo>
                    <a:pt x="2" y="4"/>
                    <a:pt x="1" y="5"/>
                    <a:pt x="0" y="5"/>
                  </a:cubicBezTo>
                  <a:cubicBezTo>
                    <a:pt x="1" y="4"/>
                    <a:pt x="2" y="2"/>
                    <a:pt x="2" y="1"/>
                  </a:cubicBezTo>
                  <a:cubicBezTo>
                    <a:pt x="3" y="0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600" name="Freeform 1226"/>
            <p:cNvSpPr>
              <a:spLocks/>
            </p:cNvSpPr>
            <p:nvPr userDrawn="1"/>
          </p:nvSpPr>
          <p:spPr bwMode="auto">
            <a:xfrm>
              <a:off x="337" y="191"/>
              <a:ext cx="5" cy="3"/>
            </a:xfrm>
            <a:custGeom>
              <a:avLst/>
              <a:gdLst>
                <a:gd name="T0" fmla="*/ 4 w 13"/>
                <a:gd name="T1" fmla="*/ 2 h 6"/>
                <a:gd name="T2" fmla="*/ 4 w 13"/>
                <a:gd name="T3" fmla="*/ 2 h 6"/>
                <a:gd name="T4" fmla="*/ 13 w 13"/>
                <a:gd name="T5" fmla="*/ 1 h 6"/>
                <a:gd name="T6" fmla="*/ 6 w 13"/>
                <a:gd name="T7" fmla="*/ 5 h 6"/>
                <a:gd name="T8" fmla="*/ 0 w 13"/>
                <a:gd name="T9" fmla="*/ 6 h 6"/>
                <a:gd name="T10" fmla="*/ 4 w 13"/>
                <a:gd name="T11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6">
                  <a:moveTo>
                    <a:pt x="4" y="2"/>
                  </a:moveTo>
                  <a:lnTo>
                    <a:pt x="4" y="2"/>
                  </a:lnTo>
                  <a:cubicBezTo>
                    <a:pt x="7" y="1"/>
                    <a:pt x="10" y="0"/>
                    <a:pt x="13" y="1"/>
                  </a:cubicBezTo>
                  <a:cubicBezTo>
                    <a:pt x="11" y="3"/>
                    <a:pt x="9" y="4"/>
                    <a:pt x="6" y="5"/>
                  </a:cubicBezTo>
                  <a:cubicBezTo>
                    <a:pt x="5" y="5"/>
                    <a:pt x="3" y="6"/>
                    <a:pt x="0" y="6"/>
                  </a:cubicBezTo>
                  <a:cubicBezTo>
                    <a:pt x="2" y="5"/>
                    <a:pt x="3" y="3"/>
                    <a:pt x="4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601" name="Freeform 1227"/>
            <p:cNvSpPr>
              <a:spLocks/>
            </p:cNvSpPr>
            <p:nvPr userDrawn="1"/>
          </p:nvSpPr>
          <p:spPr bwMode="auto">
            <a:xfrm>
              <a:off x="332" y="187"/>
              <a:ext cx="3" cy="7"/>
            </a:xfrm>
            <a:custGeom>
              <a:avLst/>
              <a:gdLst>
                <a:gd name="T0" fmla="*/ 1 w 7"/>
                <a:gd name="T1" fmla="*/ 7 h 16"/>
                <a:gd name="T2" fmla="*/ 1 w 7"/>
                <a:gd name="T3" fmla="*/ 7 h 16"/>
                <a:gd name="T4" fmla="*/ 7 w 7"/>
                <a:gd name="T5" fmla="*/ 0 h 16"/>
                <a:gd name="T6" fmla="*/ 4 w 7"/>
                <a:gd name="T7" fmla="*/ 11 h 16"/>
                <a:gd name="T8" fmla="*/ 0 w 7"/>
                <a:gd name="T9" fmla="*/ 16 h 16"/>
                <a:gd name="T10" fmla="*/ 1 w 7"/>
                <a:gd name="T11" fmla="*/ 8 h 16"/>
                <a:gd name="T12" fmla="*/ 1 w 7"/>
                <a:gd name="T13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16">
                  <a:moveTo>
                    <a:pt x="1" y="7"/>
                  </a:moveTo>
                  <a:lnTo>
                    <a:pt x="1" y="7"/>
                  </a:lnTo>
                  <a:cubicBezTo>
                    <a:pt x="3" y="4"/>
                    <a:pt x="5" y="2"/>
                    <a:pt x="7" y="0"/>
                  </a:cubicBezTo>
                  <a:cubicBezTo>
                    <a:pt x="7" y="4"/>
                    <a:pt x="6" y="8"/>
                    <a:pt x="4" y="11"/>
                  </a:cubicBezTo>
                  <a:cubicBezTo>
                    <a:pt x="3" y="13"/>
                    <a:pt x="1" y="14"/>
                    <a:pt x="0" y="16"/>
                  </a:cubicBezTo>
                  <a:cubicBezTo>
                    <a:pt x="1" y="14"/>
                    <a:pt x="1" y="11"/>
                    <a:pt x="1" y="8"/>
                  </a:cubicBezTo>
                  <a:cubicBezTo>
                    <a:pt x="1" y="8"/>
                    <a:pt x="1" y="7"/>
                    <a:pt x="1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602" name="Freeform 1228"/>
            <p:cNvSpPr>
              <a:spLocks/>
            </p:cNvSpPr>
            <p:nvPr userDrawn="1"/>
          </p:nvSpPr>
          <p:spPr bwMode="auto">
            <a:xfrm>
              <a:off x="333" y="194"/>
              <a:ext cx="8" cy="2"/>
            </a:xfrm>
            <a:custGeom>
              <a:avLst/>
              <a:gdLst>
                <a:gd name="T0" fmla="*/ 16 w 16"/>
                <a:gd name="T1" fmla="*/ 1 h 5"/>
                <a:gd name="T2" fmla="*/ 16 w 16"/>
                <a:gd name="T3" fmla="*/ 1 h 5"/>
                <a:gd name="T4" fmla="*/ 9 w 16"/>
                <a:gd name="T5" fmla="*/ 5 h 5"/>
                <a:gd name="T6" fmla="*/ 0 w 16"/>
                <a:gd name="T7" fmla="*/ 5 h 5"/>
                <a:gd name="T8" fmla="*/ 16 w 16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5">
                  <a:moveTo>
                    <a:pt x="16" y="1"/>
                  </a:moveTo>
                  <a:lnTo>
                    <a:pt x="16" y="1"/>
                  </a:lnTo>
                  <a:cubicBezTo>
                    <a:pt x="14" y="3"/>
                    <a:pt x="12" y="4"/>
                    <a:pt x="9" y="5"/>
                  </a:cubicBezTo>
                  <a:cubicBezTo>
                    <a:pt x="6" y="5"/>
                    <a:pt x="3" y="5"/>
                    <a:pt x="0" y="5"/>
                  </a:cubicBezTo>
                  <a:cubicBezTo>
                    <a:pt x="5" y="1"/>
                    <a:pt x="11" y="0"/>
                    <a:pt x="16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603" name="Freeform 1229"/>
            <p:cNvSpPr>
              <a:spLocks/>
            </p:cNvSpPr>
            <p:nvPr userDrawn="1"/>
          </p:nvSpPr>
          <p:spPr bwMode="auto">
            <a:xfrm>
              <a:off x="332" y="191"/>
              <a:ext cx="6" cy="4"/>
            </a:xfrm>
            <a:custGeom>
              <a:avLst/>
              <a:gdLst>
                <a:gd name="T0" fmla="*/ 14 w 14"/>
                <a:gd name="T1" fmla="*/ 0 h 11"/>
                <a:gd name="T2" fmla="*/ 14 w 14"/>
                <a:gd name="T3" fmla="*/ 0 h 11"/>
                <a:gd name="T4" fmla="*/ 0 w 14"/>
                <a:gd name="T5" fmla="*/ 11 h 11"/>
                <a:gd name="T6" fmla="*/ 14 w 14"/>
                <a:gd name="T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1">
                  <a:moveTo>
                    <a:pt x="14" y="0"/>
                  </a:moveTo>
                  <a:lnTo>
                    <a:pt x="14" y="0"/>
                  </a:lnTo>
                  <a:cubicBezTo>
                    <a:pt x="12" y="6"/>
                    <a:pt x="5" y="10"/>
                    <a:pt x="0" y="11"/>
                  </a:cubicBezTo>
                  <a:cubicBezTo>
                    <a:pt x="2" y="6"/>
                    <a:pt x="8" y="1"/>
                    <a:pt x="1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604" name="Freeform 1230"/>
            <p:cNvSpPr>
              <a:spLocks/>
            </p:cNvSpPr>
            <p:nvPr userDrawn="1"/>
          </p:nvSpPr>
          <p:spPr bwMode="auto">
            <a:xfrm>
              <a:off x="319" y="200"/>
              <a:ext cx="0" cy="1"/>
            </a:xfrm>
            <a:custGeom>
              <a:avLst/>
              <a:gdLst>
                <a:gd name="T0" fmla="*/ 0 h 2"/>
                <a:gd name="T1" fmla="*/ 0 h 2"/>
                <a:gd name="T2" fmla="*/ 1 h 2"/>
                <a:gd name="T3" fmla="*/ 2 h 2"/>
                <a:gd name="T4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0"/>
                  </a:ln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605" name="Freeform 1231"/>
            <p:cNvSpPr>
              <a:spLocks/>
            </p:cNvSpPr>
            <p:nvPr userDrawn="1"/>
          </p:nvSpPr>
          <p:spPr bwMode="auto">
            <a:xfrm>
              <a:off x="328" y="186"/>
              <a:ext cx="0" cy="1"/>
            </a:xfrm>
            <a:custGeom>
              <a:avLst/>
              <a:gdLst>
                <a:gd name="T0" fmla="*/ 1 w 1"/>
                <a:gd name="T1" fmla="*/ 2 h 2"/>
                <a:gd name="T2" fmla="*/ 1 w 1"/>
                <a:gd name="T3" fmla="*/ 2 h 2"/>
                <a:gd name="T4" fmla="*/ 0 w 1"/>
                <a:gd name="T5" fmla="*/ 0 h 2"/>
                <a:gd name="T6" fmla="*/ 1 w 1"/>
                <a:gd name="T7" fmla="*/ 0 h 2"/>
                <a:gd name="T8" fmla="*/ 1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lnTo>
                    <a:pt x="1" y="2"/>
                  </a:lnTo>
                  <a:lnTo>
                    <a:pt x="0" y="0"/>
                  </a:lnTo>
                  <a:lnTo>
                    <a:pt x="1" y="0"/>
                  </a:lnTo>
                  <a:cubicBezTo>
                    <a:pt x="1" y="0"/>
                    <a:pt x="1" y="1"/>
                    <a:pt x="1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606" name="Freeform 1232"/>
            <p:cNvSpPr>
              <a:spLocks/>
            </p:cNvSpPr>
            <p:nvPr userDrawn="1"/>
          </p:nvSpPr>
          <p:spPr bwMode="auto">
            <a:xfrm>
              <a:off x="313" y="186"/>
              <a:ext cx="2" cy="4"/>
            </a:xfrm>
            <a:custGeom>
              <a:avLst/>
              <a:gdLst>
                <a:gd name="T0" fmla="*/ 0 w 4"/>
                <a:gd name="T1" fmla="*/ 2 h 7"/>
                <a:gd name="T2" fmla="*/ 0 w 4"/>
                <a:gd name="T3" fmla="*/ 2 h 7"/>
                <a:gd name="T4" fmla="*/ 0 w 4"/>
                <a:gd name="T5" fmla="*/ 0 h 7"/>
                <a:gd name="T6" fmla="*/ 0 w 4"/>
                <a:gd name="T7" fmla="*/ 0 h 7"/>
                <a:gd name="T8" fmla="*/ 4 w 4"/>
                <a:gd name="T9" fmla="*/ 4 h 7"/>
                <a:gd name="T10" fmla="*/ 2 w 4"/>
                <a:gd name="T11" fmla="*/ 7 h 7"/>
                <a:gd name="T12" fmla="*/ 0 w 4"/>
                <a:gd name="T13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7">
                  <a:moveTo>
                    <a:pt x="0" y="2"/>
                  </a:moveTo>
                  <a:lnTo>
                    <a:pt x="0" y="2"/>
                  </a:lnTo>
                  <a:cubicBezTo>
                    <a:pt x="0" y="1"/>
                    <a:pt x="0" y="1"/>
                    <a:pt x="0" y="0"/>
                  </a:cubicBezTo>
                  <a:lnTo>
                    <a:pt x="0" y="0"/>
                  </a:lnTo>
                  <a:cubicBezTo>
                    <a:pt x="1" y="2"/>
                    <a:pt x="3" y="3"/>
                    <a:pt x="4" y="4"/>
                  </a:cubicBezTo>
                  <a:cubicBezTo>
                    <a:pt x="3" y="5"/>
                    <a:pt x="3" y="6"/>
                    <a:pt x="2" y="7"/>
                  </a:cubicBezTo>
                  <a:cubicBezTo>
                    <a:pt x="2" y="5"/>
                    <a:pt x="1" y="3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607" name="Freeform 1233"/>
            <p:cNvSpPr>
              <a:spLocks/>
            </p:cNvSpPr>
            <p:nvPr userDrawn="1"/>
          </p:nvSpPr>
          <p:spPr bwMode="auto">
            <a:xfrm>
              <a:off x="312" y="181"/>
              <a:ext cx="3" cy="5"/>
            </a:xfrm>
            <a:custGeom>
              <a:avLst/>
              <a:gdLst>
                <a:gd name="T0" fmla="*/ 1 w 5"/>
                <a:gd name="T1" fmla="*/ 9 h 10"/>
                <a:gd name="T2" fmla="*/ 1 w 5"/>
                <a:gd name="T3" fmla="*/ 9 h 10"/>
                <a:gd name="T4" fmla="*/ 0 w 5"/>
                <a:gd name="T5" fmla="*/ 3 h 10"/>
                <a:gd name="T6" fmla="*/ 1 w 5"/>
                <a:gd name="T7" fmla="*/ 0 h 10"/>
                <a:gd name="T8" fmla="*/ 5 w 5"/>
                <a:gd name="T9" fmla="*/ 5 h 10"/>
                <a:gd name="T10" fmla="*/ 2 w 5"/>
                <a:gd name="T11" fmla="*/ 10 h 10"/>
                <a:gd name="T12" fmla="*/ 1 w 5"/>
                <a:gd name="T13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0">
                  <a:moveTo>
                    <a:pt x="1" y="9"/>
                  </a:moveTo>
                  <a:lnTo>
                    <a:pt x="1" y="9"/>
                  </a:lnTo>
                  <a:cubicBezTo>
                    <a:pt x="1" y="7"/>
                    <a:pt x="0" y="5"/>
                    <a:pt x="0" y="3"/>
                  </a:cubicBezTo>
                  <a:lnTo>
                    <a:pt x="1" y="0"/>
                  </a:lnTo>
                  <a:cubicBezTo>
                    <a:pt x="3" y="2"/>
                    <a:pt x="4" y="3"/>
                    <a:pt x="5" y="5"/>
                  </a:cubicBezTo>
                  <a:cubicBezTo>
                    <a:pt x="4" y="6"/>
                    <a:pt x="3" y="8"/>
                    <a:pt x="2" y="10"/>
                  </a:cubicBezTo>
                  <a:lnTo>
                    <a:pt x="1" y="9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608" name="Freeform 1234"/>
            <p:cNvSpPr>
              <a:spLocks/>
            </p:cNvSpPr>
            <p:nvPr userDrawn="1"/>
          </p:nvSpPr>
          <p:spPr bwMode="auto">
            <a:xfrm>
              <a:off x="312" y="181"/>
              <a:ext cx="1" cy="1"/>
            </a:xfrm>
            <a:custGeom>
              <a:avLst/>
              <a:gdLst>
                <a:gd name="T0" fmla="*/ 0 w 1"/>
                <a:gd name="T1" fmla="*/ 3 h 3"/>
                <a:gd name="T2" fmla="*/ 0 w 1"/>
                <a:gd name="T3" fmla="*/ 3 h 3"/>
                <a:gd name="T4" fmla="*/ 0 w 1"/>
                <a:gd name="T5" fmla="*/ 0 h 3"/>
                <a:gd name="T6" fmla="*/ 1 w 1"/>
                <a:gd name="T7" fmla="*/ 1 h 3"/>
                <a:gd name="T8" fmla="*/ 0 w 1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3"/>
                  </a:moveTo>
                  <a:lnTo>
                    <a:pt x="0" y="3"/>
                  </a:lnTo>
                  <a:cubicBezTo>
                    <a:pt x="0" y="2"/>
                    <a:pt x="0" y="1"/>
                    <a:pt x="0" y="0"/>
                  </a:cubicBezTo>
                  <a:lnTo>
                    <a:pt x="1" y="1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609" name="Freeform 1235"/>
            <p:cNvSpPr>
              <a:spLocks/>
            </p:cNvSpPr>
            <p:nvPr userDrawn="1"/>
          </p:nvSpPr>
          <p:spPr bwMode="auto">
            <a:xfrm>
              <a:off x="312" y="177"/>
              <a:ext cx="3" cy="4"/>
            </a:xfrm>
            <a:custGeom>
              <a:avLst/>
              <a:gdLst>
                <a:gd name="T0" fmla="*/ 0 w 5"/>
                <a:gd name="T1" fmla="*/ 7 h 8"/>
                <a:gd name="T2" fmla="*/ 0 w 5"/>
                <a:gd name="T3" fmla="*/ 7 h 8"/>
                <a:gd name="T4" fmla="*/ 4 w 5"/>
                <a:gd name="T5" fmla="*/ 0 h 8"/>
                <a:gd name="T6" fmla="*/ 5 w 5"/>
                <a:gd name="T7" fmla="*/ 2 h 8"/>
                <a:gd name="T8" fmla="*/ 1 w 5"/>
                <a:gd name="T9" fmla="*/ 8 h 8"/>
                <a:gd name="T10" fmla="*/ 0 w 5"/>
                <a:gd name="T11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8">
                  <a:moveTo>
                    <a:pt x="0" y="7"/>
                  </a:moveTo>
                  <a:lnTo>
                    <a:pt x="0" y="7"/>
                  </a:lnTo>
                  <a:cubicBezTo>
                    <a:pt x="1" y="4"/>
                    <a:pt x="2" y="2"/>
                    <a:pt x="4" y="0"/>
                  </a:cubicBezTo>
                  <a:cubicBezTo>
                    <a:pt x="4" y="1"/>
                    <a:pt x="5" y="2"/>
                    <a:pt x="5" y="2"/>
                  </a:cubicBezTo>
                  <a:cubicBezTo>
                    <a:pt x="4" y="4"/>
                    <a:pt x="3" y="6"/>
                    <a:pt x="1" y="8"/>
                  </a:cubicBezTo>
                  <a:lnTo>
                    <a:pt x="0" y="7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610" name="Freeform 1236"/>
            <p:cNvSpPr>
              <a:spLocks/>
            </p:cNvSpPr>
            <p:nvPr userDrawn="1"/>
          </p:nvSpPr>
          <p:spPr bwMode="auto">
            <a:xfrm>
              <a:off x="314" y="175"/>
              <a:ext cx="3" cy="2"/>
            </a:xfrm>
            <a:custGeom>
              <a:avLst/>
              <a:gdLst>
                <a:gd name="T0" fmla="*/ 0 w 6"/>
                <a:gd name="T1" fmla="*/ 3 h 5"/>
                <a:gd name="T2" fmla="*/ 0 w 6"/>
                <a:gd name="T3" fmla="*/ 3 h 5"/>
                <a:gd name="T4" fmla="*/ 1 w 6"/>
                <a:gd name="T5" fmla="*/ 3 h 5"/>
                <a:gd name="T6" fmla="*/ 6 w 6"/>
                <a:gd name="T7" fmla="*/ 0 h 5"/>
                <a:gd name="T8" fmla="*/ 6 w 6"/>
                <a:gd name="T9" fmla="*/ 0 h 5"/>
                <a:gd name="T10" fmla="*/ 2 w 6"/>
                <a:gd name="T11" fmla="*/ 5 h 5"/>
                <a:gd name="T12" fmla="*/ 0 w 6"/>
                <a:gd name="T1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5">
                  <a:moveTo>
                    <a:pt x="0" y="3"/>
                  </a:moveTo>
                  <a:lnTo>
                    <a:pt x="0" y="3"/>
                  </a:lnTo>
                  <a:cubicBezTo>
                    <a:pt x="0" y="3"/>
                    <a:pt x="1" y="3"/>
                    <a:pt x="1" y="3"/>
                  </a:cubicBezTo>
                  <a:cubicBezTo>
                    <a:pt x="2" y="2"/>
                    <a:pt x="4" y="1"/>
                    <a:pt x="6" y="0"/>
                  </a:cubicBezTo>
                  <a:lnTo>
                    <a:pt x="6" y="0"/>
                  </a:lnTo>
                  <a:cubicBezTo>
                    <a:pt x="4" y="2"/>
                    <a:pt x="3" y="4"/>
                    <a:pt x="2" y="5"/>
                  </a:cubicBezTo>
                  <a:cubicBezTo>
                    <a:pt x="1" y="5"/>
                    <a:pt x="1" y="4"/>
                    <a:pt x="0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611" name="Freeform 1237"/>
            <p:cNvSpPr>
              <a:spLocks/>
            </p:cNvSpPr>
            <p:nvPr userDrawn="1"/>
          </p:nvSpPr>
          <p:spPr bwMode="auto">
            <a:xfrm>
              <a:off x="317" y="175"/>
              <a:ext cx="0" cy="0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1 w 1"/>
                <a:gd name="T5" fmla="*/ 0 h 1"/>
                <a:gd name="T6" fmla="*/ 0 w 1"/>
                <a:gd name="T7" fmla="*/ 1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612" name="Freeform 1238"/>
            <p:cNvSpPr>
              <a:spLocks/>
            </p:cNvSpPr>
            <p:nvPr userDrawn="1"/>
          </p:nvSpPr>
          <p:spPr bwMode="auto">
            <a:xfrm>
              <a:off x="317" y="174"/>
              <a:ext cx="4" cy="4"/>
            </a:xfrm>
            <a:custGeom>
              <a:avLst/>
              <a:gdLst>
                <a:gd name="T0" fmla="*/ 2 w 8"/>
                <a:gd name="T1" fmla="*/ 1 h 9"/>
                <a:gd name="T2" fmla="*/ 2 w 8"/>
                <a:gd name="T3" fmla="*/ 1 h 9"/>
                <a:gd name="T4" fmla="*/ 5 w 8"/>
                <a:gd name="T5" fmla="*/ 0 h 9"/>
                <a:gd name="T6" fmla="*/ 8 w 8"/>
                <a:gd name="T7" fmla="*/ 4 h 9"/>
                <a:gd name="T8" fmla="*/ 4 w 8"/>
                <a:gd name="T9" fmla="*/ 9 h 9"/>
                <a:gd name="T10" fmla="*/ 0 w 8"/>
                <a:gd name="T11" fmla="*/ 3 h 9"/>
                <a:gd name="T12" fmla="*/ 2 w 8"/>
                <a:gd name="T13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9">
                  <a:moveTo>
                    <a:pt x="2" y="1"/>
                  </a:moveTo>
                  <a:lnTo>
                    <a:pt x="2" y="1"/>
                  </a:lnTo>
                  <a:cubicBezTo>
                    <a:pt x="3" y="1"/>
                    <a:pt x="4" y="0"/>
                    <a:pt x="5" y="0"/>
                  </a:cubicBezTo>
                  <a:cubicBezTo>
                    <a:pt x="5" y="1"/>
                    <a:pt x="6" y="2"/>
                    <a:pt x="8" y="4"/>
                  </a:cubicBezTo>
                  <a:cubicBezTo>
                    <a:pt x="6" y="6"/>
                    <a:pt x="5" y="7"/>
                    <a:pt x="4" y="9"/>
                  </a:cubicBezTo>
                  <a:cubicBezTo>
                    <a:pt x="2" y="7"/>
                    <a:pt x="1" y="5"/>
                    <a:pt x="0" y="3"/>
                  </a:cubicBezTo>
                  <a:cubicBezTo>
                    <a:pt x="1" y="3"/>
                    <a:pt x="1" y="2"/>
                    <a:pt x="2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613" name="Freeform 1239"/>
            <p:cNvSpPr>
              <a:spLocks/>
            </p:cNvSpPr>
            <p:nvPr userDrawn="1"/>
          </p:nvSpPr>
          <p:spPr bwMode="auto">
            <a:xfrm>
              <a:off x="320" y="173"/>
              <a:ext cx="3" cy="2"/>
            </a:xfrm>
            <a:custGeom>
              <a:avLst/>
              <a:gdLst>
                <a:gd name="T0" fmla="*/ 0 w 7"/>
                <a:gd name="T1" fmla="*/ 2 h 5"/>
                <a:gd name="T2" fmla="*/ 0 w 7"/>
                <a:gd name="T3" fmla="*/ 2 h 5"/>
                <a:gd name="T4" fmla="*/ 7 w 7"/>
                <a:gd name="T5" fmla="*/ 0 h 5"/>
                <a:gd name="T6" fmla="*/ 7 w 7"/>
                <a:gd name="T7" fmla="*/ 2 h 5"/>
                <a:gd name="T8" fmla="*/ 3 w 7"/>
                <a:gd name="T9" fmla="*/ 5 h 5"/>
                <a:gd name="T10" fmla="*/ 0 w 7"/>
                <a:gd name="T11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5">
                  <a:moveTo>
                    <a:pt x="0" y="2"/>
                  </a:moveTo>
                  <a:lnTo>
                    <a:pt x="0" y="2"/>
                  </a:lnTo>
                  <a:cubicBezTo>
                    <a:pt x="3" y="1"/>
                    <a:pt x="5" y="0"/>
                    <a:pt x="7" y="0"/>
                  </a:cubicBezTo>
                  <a:lnTo>
                    <a:pt x="7" y="2"/>
                  </a:lnTo>
                  <a:cubicBezTo>
                    <a:pt x="6" y="3"/>
                    <a:pt x="4" y="4"/>
                    <a:pt x="3" y="5"/>
                  </a:cubicBezTo>
                  <a:cubicBezTo>
                    <a:pt x="2" y="4"/>
                    <a:pt x="1" y="3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614" name="Freeform 1240"/>
            <p:cNvSpPr>
              <a:spLocks/>
            </p:cNvSpPr>
            <p:nvPr userDrawn="1"/>
          </p:nvSpPr>
          <p:spPr bwMode="auto">
            <a:xfrm>
              <a:off x="321" y="174"/>
              <a:ext cx="3" cy="4"/>
            </a:xfrm>
            <a:custGeom>
              <a:avLst/>
              <a:gdLst>
                <a:gd name="T0" fmla="*/ 3 w 5"/>
                <a:gd name="T1" fmla="*/ 0 h 8"/>
                <a:gd name="T2" fmla="*/ 3 w 5"/>
                <a:gd name="T3" fmla="*/ 0 h 8"/>
                <a:gd name="T4" fmla="*/ 5 w 5"/>
                <a:gd name="T5" fmla="*/ 7 h 8"/>
                <a:gd name="T6" fmla="*/ 4 w 5"/>
                <a:gd name="T7" fmla="*/ 8 h 8"/>
                <a:gd name="T8" fmla="*/ 0 w 5"/>
                <a:gd name="T9" fmla="*/ 3 h 8"/>
                <a:gd name="T10" fmla="*/ 3 w 5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8">
                  <a:moveTo>
                    <a:pt x="3" y="0"/>
                  </a:moveTo>
                  <a:lnTo>
                    <a:pt x="3" y="0"/>
                  </a:lnTo>
                  <a:lnTo>
                    <a:pt x="5" y="7"/>
                  </a:lnTo>
                  <a:lnTo>
                    <a:pt x="4" y="8"/>
                  </a:lnTo>
                  <a:cubicBezTo>
                    <a:pt x="2" y="7"/>
                    <a:pt x="1" y="5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615" name="Freeform 1241"/>
            <p:cNvSpPr>
              <a:spLocks/>
            </p:cNvSpPr>
            <p:nvPr userDrawn="1"/>
          </p:nvSpPr>
          <p:spPr bwMode="auto">
            <a:xfrm>
              <a:off x="323" y="178"/>
              <a:ext cx="1" cy="1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1 w 1"/>
                <a:gd name="T5" fmla="*/ 2 h 2"/>
                <a:gd name="T6" fmla="*/ 0 w 1"/>
                <a:gd name="T7" fmla="*/ 1 h 2"/>
                <a:gd name="T8" fmla="*/ 1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616" name="Freeform 1242"/>
            <p:cNvSpPr>
              <a:spLocks/>
            </p:cNvSpPr>
            <p:nvPr userDrawn="1"/>
          </p:nvSpPr>
          <p:spPr bwMode="auto">
            <a:xfrm>
              <a:off x="321" y="178"/>
              <a:ext cx="3" cy="4"/>
            </a:xfrm>
            <a:custGeom>
              <a:avLst/>
              <a:gdLst>
                <a:gd name="T0" fmla="*/ 7 w 7"/>
                <a:gd name="T1" fmla="*/ 3 h 9"/>
                <a:gd name="T2" fmla="*/ 7 w 7"/>
                <a:gd name="T3" fmla="*/ 3 h 9"/>
                <a:gd name="T4" fmla="*/ 7 w 7"/>
                <a:gd name="T5" fmla="*/ 6 h 9"/>
                <a:gd name="T6" fmla="*/ 4 w 7"/>
                <a:gd name="T7" fmla="*/ 9 h 9"/>
                <a:gd name="T8" fmla="*/ 0 w 7"/>
                <a:gd name="T9" fmla="*/ 5 h 9"/>
                <a:gd name="T10" fmla="*/ 5 w 7"/>
                <a:gd name="T11" fmla="*/ 0 h 9"/>
                <a:gd name="T12" fmla="*/ 7 w 7"/>
                <a:gd name="T13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9">
                  <a:moveTo>
                    <a:pt x="7" y="3"/>
                  </a:moveTo>
                  <a:lnTo>
                    <a:pt x="7" y="3"/>
                  </a:lnTo>
                  <a:lnTo>
                    <a:pt x="7" y="6"/>
                  </a:lnTo>
                  <a:cubicBezTo>
                    <a:pt x="6" y="7"/>
                    <a:pt x="5" y="8"/>
                    <a:pt x="4" y="9"/>
                  </a:cubicBezTo>
                  <a:cubicBezTo>
                    <a:pt x="3" y="8"/>
                    <a:pt x="2" y="7"/>
                    <a:pt x="0" y="5"/>
                  </a:cubicBezTo>
                  <a:cubicBezTo>
                    <a:pt x="2" y="4"/>
                    <a:pt x="3" y="2"/>
                    <a:pt x="5" y="0"/>
                  </a:cubicBezTo>
                  <a:cubicBezTo>
                    <a:pt x="5" y="1"/>
                    <a:pt x="6" y="2"/>
                    <a:pt x="7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617" name="Freeform 1243"/>
            <p:cNvSpPr>
              <a:spLocks/>
            </p:cNvSpPr>
            <p:nvPr userDrawn="1"/>
          </p:nvSpPr>
          <p:spPr bwMode="auto">
            <a:xfrm>
              <a:off x="323" y="181"/>
              <a:ext cx="2" cy="4"/>
            </a:xfrm>
            <a:custGeom>
              <a:avLst/>
              <a:gdLst>
                <a:gd name="T0" fmla="*/ 2 w 4"/>
                <a:gd name="T1" fmla="*/ 0 h 7"/>
                <a:gd name="T2" fmla="*/ 2 w 4"/>
                <a:gd name="T3" fmla="*/ 0 h 7"/>
                <a:gd name="T4" fmla="*/ 4 w 4"/>
                <a:gd name="T5" fmla="*/ 7 h 7"/>
                <a:gd name="T6" fmla="*/ 0 w 4"/>
                <a:gd name="T7" fmla="*/ 3 h 7"/>
                <a:gd name="T8" fmla="*/ 2 w 4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7">
                  <a:moveTo>
                    <a:pt x="2" y="0"/>
                  </a:moveTo>
                  <a:lnTo>
                    <a:pt x="2" y="0"/>
                  </a:lnTo>
                  <a:lnTo>
                    <a:pt x="4" y="7"/>
                  </a:lnTo>
                  <a:cubicBezTo>
                    <a:pt x="2" y="6"/>
                    <a:pt x="1" y="4"/>
                    <a:pt x="0" y="3"/>
                  </a:cubicBezTo>
                  <a:cubicBezTo>
                    <a:pt x="1" y="2"/>
                    <a:pt x="1" y="1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618" name="Freeform 1244"/>
            <p:cNvSpPr>
              <a:spLocks/>
            </p:cNvSpPr>
            <p:nvPr userDrawn="1"/>
          </p:nvSpPr>
          <p:spPr bwMode="auto">
            <a:xfrm>
              <a:off x="323" y="185"/>
              <a:ext cx="2" cy="4"/>
            </a:xfrm>
            <a:custGeom>
              <a:avLst/>
              <a:gdLst>
                <a:gd name="T0" fmla="*/ 4 w 5"/>
                <a:gd name="T1" fmla="*/ 1 h 8"/>
                <a:gd name="T2" fmla="*/ 4 w 5"/>
                <a:gd name="T3" fmla="*/ 1 h 8"/>
                <a:gd name="T4" fmla="*/ 5 w 5"/>
                <a:gd name="T5" fmla="*/ 6 h 8"/>
                <a:gd name="T6" fmla="*/ 4 w 5"/>
                <a:gd name="T7" fmla="*/ 7 h 8"/>
                <a:gd name="T8" fmla="*/ 4 w 5"/>
                <a:gd name="T9" fmla="*/ 7 h 8"/>
                <a:gd name="T10" fmla="*/ 4 w 5"/>
                <a:gd name="T11" fmla="*/ 8 h 8"/>
                <a:gd name="T12" fmla="*/ 0 w 5"/>
                <a:gd name="T13" fmla="*/ 5 h 8"/>
                <a:gd name="T14" fmla="*/ 4 w 5"/>
                <a:gd name="T15" fmla="*/ 0 h 8"/>
                <a:gd name="T16" fmla="*/ 4 w 5"/>
                <a:gd name="T17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8">
                  <a:moveTo>
                    <a:pt x="4" y="1"/>
                  </a:moveTo>
                  <a:lnTo>
                    <a:pt x="4" y="1"/>
                  </a:lnTo>
                  <a:lnTo>
                    <a:pt x="5" y="6"/>
                  </a:lnTo>
                  <a:cubicBezTo>
                    <a:pt x="5" y="7"/>
                    <a:pt x="5" y="7"/>
                    <a:pt x="4" y="7"/>
                  </a:cubicBezTo>
                  <a:lnTo>
                    <a:pt x="4" y="7"/>
                  </a:lnTo>
                  <a:lnTo>
                    <a:pt x="4" y="8"/>
                  </a:lnTo>
                  <a:cubicBezTo>
                    <a:pt x="3" y="7"/>
                    <a:pt x="1" y="6"/>
                    <a:pt x="0" y="5"/>
                  </a:cubicBezTo>
                  <a:cubicBezTo>
                    <a:pt x="1" y="3"/>
                    <a:pt x="2" y="2"/>
                    <a:pt x="4" y="0"/>
                  </a:cubicBezTo>
                  <a:lnTo>
                    <a:pt x="4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619" name="Freeform 1245"/>
            <p:cNvSpPr>
              <a:spLocks/>
            </p:cNvSpPr>
            <p:nvPr userDrawn="1"/>
          </p:nvSpPr>
          <p:spPr bwMode="auto">
            <a:xfrm>
              <a:off x="325" y="189"/>
              <a:ext cx="0" cy="1"/>
            </a:xfrm>
            <a:custGeom>
              <a:avLst/>
              <a:gdLst>
                <a:gd name="T0" fmla="*/ 0 w 1"/>
                <a:gd name="T1" fmla="*/ 1 h 2"/>
                <a:gd name="T2" fmla="*/ 0 w 1"/>
                <a:gd name="T3" fmla="*/ 1 h 2"/>
                <a:gd name="T4" fmla="*/ 0 w 1"/>
                <a:gd name="T5" fmla="*/ 0 h 2"/>
                <a:gd name="T6" fmla="*/ 1 w 1"/>
                <a:gd name="T7" fmla="*/ 2 h 2"/>
                <a:gd name="T8" fmla="*/ 0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1"/>
                  </a:moveTo>
                  <a:lnTo>
                    <a:pt x="0" y="1"/>
                  </a:lnTo>
                  <a:lnTo>
                    <a:pt x="0" y="0"/>
                  </a:lnTo>
                  <a:cubicBezTo>
                    <a:pt x="0" y="1"/>
                    <a:pt x="1" y="1"/>
                    <a:pt x="1" y="2"/>
                  </a:cubicBezTo>
                  <a:cubicBezTo>
                    <a:pt x="0" y="2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620" name="Freeform 1246"/>
            <p:cNvSpPr>
              <a:spLocks/>
            </p:cNvSpPr>
            <p:nvPr userDrawn="1"/>
          </p:nvSpPr>
          <p:spPr bwMode="auto">
            <a:xfrm>
              <a:off x="318" y="196"/>
              <a:ext cx="2" cy="2"/>
            </a:xfrm>
            <a:custGeom>
              <a:avLst/>
              <a:gdLst>
                <a:gd name="T0" fmla="*/ 4 w 4"/>
                <a:gd name="T1" fmla="*/ 2 h 4"/>
                <a:gd name="T2" fmla="*/ 4 w 4"/>
                <a:gd name="T3" fmla="*/ 2 h 4"/>
                <a:gd name="T4" fmla="*/ 1 w 4"/>
                <a:gd name="T5" fmla="*/ 4 h 4"/>
                <a:gd name="T6" fmla="*/ 0 w 4"/>
                <a:gd name="T7" fmla="*/ 2 h 4"/>
                <a:gd name="T8" fmla="*/ 0 w 4"/>
                <a:gd name="T9" fmla="*/ 0 h 4"/>
                <a:gd name="T10" fmla="*/ 4 w 4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4" y="2"/>
                  </a:moveTo>
                  <a:lnTo>
                    <a:pt x="4" y="2"/>
                  </a:lnTo>
                  <a:cubicBezTo>
                    <a:pt x="3" y="3"/>
                    <a:pt x="2" y="3"/>
                    <a:pt x="1" y="4"/>
                  </a:cubicBezTo>
                  <a:cubicBezTo>
                    <a:pt x="0" y="3"/>
                    <a:pt x="0" y="3"/>
                    <a:pt x="0" y="2"/>
                  </a:cubicBezTo>
                  <a:lnTo>
                    <a:pt x="0" y="0"/>
                  </a:lnTo>
                  <a:cubicBezTo>
                    <a:pt x="2" y="1"/>
                    <a:pt x="3" y="2"/>
                    <a:pt x="4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621" name="Freeform 1247"/>
            <p:cNvSpPr>
              <a:spLocks/>
            </p:cNvSpPr>
            <p:nvPr userDrawn="1"/>
          </p:nvSpPr>
          <p:spPr bwMode="auto">
            <a:xfrm>
              <a:off x="318" y="195"/>
              <a:ext cx="1" cy="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0 h 1"/>
                <a:gd name="T6" fmla="*/ 1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lnTo>
                    <a:pt x="1" y="0"/>
                  </a:lnTo>
                  <a:lnTo>
                    <a:pt x="1" y="0"/>
                  </a:lnTo>
                  <a:cubicBezTo>
                    <a:pt x="1" y="0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622" name="Freeform 1248"/>
            <p:cNvSpPr>
              <a:spLocks/>
            </p:cNvSpPr>
            <p:nvPr userDrawn="1"/>
          </p:nvSpPr>
          <p:spPr bwMode="auto">
            <a:xfrm>
              <a:off x="316" y="193"/>
              <a:ext cx="2" cy="3"/>
            </a:xfrm>
            <a:custGeom>
              <a:avLst/>
              <a:gdLst>
                <a:gd name="T0" fmla="*/ 5 w 5"/>
                <a:gd name="T1" fmla="*/ 3 h 7"/>
                <a:gd name="T2" fmla="*/ 5 w 5"/>
                <a:gd name="T3" fmla="*/ 3 h 7"/>
                <a:gd name="T4" fmla="*/ 4 w 5"/>
                <a:gd name="T5" fmla="*/ 5 h 7"/>
                <a:gd name="T6" fmla="*/ 3 w 5"/>
                <a:gd name="T7" fmla="*/ 6 h 7"/>
                <a:gd name="T8" fmla="*/ 4 w 5"/>
                <a:gd name="T9" fmla="*/ 6 h 7"/>
                <a:gd name="T10" fmla="*/ 3 w 5"/>
                <a:gd name="T11" fmla="*/ 7 h 7"/>
                <a:gd name="T12" fmla="*/ 0 w 5"/>
                <a:gd name="T13" fmla="*/ 0 h 7"/>
                <a:gd name="T14" fmla="*/ 5 w 5"/>
                <a:gd name="T15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7">
                  <a:moveTo>
                    <a:pt x="5" y="3"/>
                  </a:moveTo>
                  <a:lnTo>
                    <a:pt x="5" y="3"/>
                  </a:lnTo>
                  <a:cubicBezTo>
                    <a:pt x="5" y="4"/>
                    <a:pt x="4" y="5"/>
                    <a:pt x="4" y="5"/>
                  </a:cubicBezTo>
                  <a:lnTo>
                    <a:pt x="3" y="6"/>
                  </a:lnTo>
                  <a:lnTo>
                    <a:pt x="4" y="6"/>
                  </a:lnTo>
                  <a:lnTo>
                    <a:pt x="3" y="7"/>
                  </a:lnTo>
                  <a:cubicBezTo>
                    <a:pt x="2" y="5"/>
                    <a:pt x="1" y="2"/>
                    <a:pt x="0" y="0"/>
                  </a:cubicBezTo>
                  <a:cubicBezTo>
                    <a:pt x="1" y="1"/>
                    <a:pt x="3" y="2"/>
                    <a:pt x="5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623" name="Freeform 1249"/>
            <p:cNvSpPr>
              <a:spLocks/>
            </p:cNvSpPr>
            <p:nvPr userDrawn="1"/>
          </p:nvSpPr>
          <p:spPr bwMode="auto">
            <a:xfrm>
              <a:off x="315" y="189"/>
              <a:ext cx="2" cy="4"/>
            </a:xfrm>
            <a:custGeom>
              <a:avLst/>
              <a:gdLst>
                <a:gd name="T0" fmla="*/ 2 w 5"/>
                <a:gd name="T1" fmla="*/ 8 h 9"/>
                <a:gd name="T2" fmla="*/ 2 w 5"/>
                <a:gd name="T3" fmla="*/ 8 h 9"/>
                <a:gd name="T4" fmla="*/ 0 w 5"/>
                <a:gd name="T5" fmla="*/ 3 h 9"/>
                <a:gd name="T6" fmla="*/ 1 w 5"/>
                <a:gd name="T7" fmla="*/ 0 h 9"/>
                <a:gd name="T8" fmla="*/ 5 w 5"/>
                <a:gd name="T9" fmla="*/ 4 h 9"/>
                <a:gd name="T10" fmla="*/ 3 w 5"/>
                <a:gd name="T11" fmla="*/ 9 h 9"/>
                <a:gd name="T12" fmla="*/ 2 w 5"/>
                <a:gd name="T13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9">
                  <a:moveTo>
                    <a:pt x="2" y="8"/>
                  </a:moveTo>
                  <a:lnTo>
                    <a:pt x="2" y="8"/>
                  </a:lnTo>
                  <a:cubicBezTo>
                    <a:pt x="1" y="6"/>
                    <a:pt x="0" y="5"/>
                    <a:pt x="0" y="3"/>
                  </a:cubicBezTo>
                  <a:cubicBezTo>
                    <a:pt x="0" y="2"/>
                    <a:pt x="1" y="1"/>
                    <a:pt x="1" y="0"/>
                  </a:cubicBezTo>
                  <a:cubicBezTo>
                    <a:pt x="3" y="1"/>
                    <a:pt x="4" y="2"/>
                    <a:pt x="5" y="4"/>
                  </a:cubicBezTo>
                  <a:cubicBezTo>
                    <a:pt x="4" y="5"/>
                    <a:pt x="4" y="7"/>
                    <a:pt x="3" y="9"/>
                  </a:cubicBezTo>
                  <a:lnTo>
                    <a:pt x="2" y="8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624" name="Freeform 1250"/>
            <p:cNvSpPr>
              <a:spLocks/>
            </p:cNvSpPr>
            <p:nvPr userDrawn="1"/>
          </p:nvSpPr>
          <p:spPr bwMode="auto">
            <a:xfrm>
              <a:off x="324" y="172"/>
              <a:ext cx="3" cy="14"/>
            </a:xfrm>
            <a:custGeom>
              <a:avLst/>
              <a:gdLst>
                <a:gd name="T0" fmla="*/ 4 w 8"/>
                <a:gd name="T1" fmla="*/ 0 h 32"/>
                <a:gd name="T2" fmla="*/ 4 w 8"/>
                <a:gd name="T3" fmla="*/ 0 h 32"/>
                <a:gd name="T4" fmla="*/ 8 w 8"/>
                <a:gd name="T5" fmla="*/ 32 h 32"/>
                <a:gd name="T6" fmla="*/ 7 w 8"/>
                <a:gd name="T7" fmla="*/ 32 h 32"/>
                <a:gd name="T8" fmla="*/ 6 w 8"/>
                <a:gd name="T9" fmla="*/ 31 h 32"/>
                <a:gd name="T10" fmla="*/ 6 w 8"/>
                <a:gd name="T11" fmla="*/ 32 h 32"/>
                <a:gd name="T12" fmla="*/ 0 w 8"/>
                <a:gd name="T13" fmla="*/ 1 h 32"/>
                <a:gd name="T14" fmla="*/ 4 w 8"/>
                <a:gd name="T15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32">
                  <a:moveTo>
                    <a:pt x="4" y="0"/>
                  </a:moveTo>
                  <a:lnTo>
                    <a:pt x="4" y="0"/>
                  </a:lnTo>
                  <a:lnTo>
                    <a:pt x="8" y="32"/>
                  </a:lnTo>
                  <a:cubicBezTo>
                    <a:pt x="7" y="32"/>
                    <a:pt x="7" y="32"/>
                    <a:pt x="7" y="32"/>
                  </a:cubicBezTo>
                  <a:lnTo>
                    <a:pt x="6" y="31"/>
                  </a:lnTo>
                  <a:cubicBezTo>
                    <a:pt x="6" y="32"/>
                    <a:pt x="6" y="32"/>
                    <a:pt x="6" y="32"/>
                  </a:cubicBezTo>
                  <a:lnTo>
                    <a:pt x="0" y="1"/>
                  </a:lnTo>
                  <a:cubicBezTo>
                    <a:pt x="1" y="0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625" name="Freeform 1251"/>
            <p:cNvSpPr>
              <a:spLocks/>
            </p:cNvSpPr>
            <p:nvPr userDrawn="1"/>
          </p:nvSpPr>
          <p:spPr bwMode="auto">
            <a:xfrm>
              <a:off x="319" y="176"/>
              <a:ext cx="4" cy="4"/>
            </a:xfrm>
            <a:custGeom>
              <a:avLst/>
              <a:gdLst>
                <a:gd name="T0" fmla="*/ 4 w 8"/>
                <a:gd name="T1" fmla="*/ 0 h 9"/>
                <a:gd name="T2" fmla="*/ 4 w 8"/>
                <a:gd name="T3" fmla="*/ 0 h 9"/>
                <a:gd name="T4" fmla="*/ 8 w 8"/>
                <a:gd name="T5" fmla="*/ 5 h 9"/>
                <a:gd name="T6" fmla="*/ 4 w 8"/>
                <a:gd name="T7" fmla="*/ 9 h 9"/>
                <a:gd name="T8" fmla="*/ 0 w 8"/>
                <a:gd name="T9" fmla="*/ 5 h 9"/>
                <a:gd name="T10" fmla="*/ 4 w 8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9">
                  <a:moveTo>
                    <a:pt x="4" y="0"/>
                  </a:moveTo>
                  <a:lnTo>
                    <a:pt x="4" y="0"/>
                  </a:lnTo>
                  <a:cubicBezTo>
                    <a:pt x="5" y="1"/>
                    <a:pt x="7" y="3"/>
                    <a:pt x="8" y="5"/>
                  </a:cubicBezTo>
                  <a:cubicBezTo>
                    <a:pt x="7" y="6"/>
                    <a:pt x="5" y="8"/>
                    <a:pt x="4" y="9"/>
                  </a:cubicBezTo>
                  <a:cubicBezTo>
                    <a:pt x="2" y="8"/>
                    <a:pt x="1" y="6"/>
                    <a:pt x="0" y="5"/>
                  </a:cubicBezTo>
                  <a:cubicBezTo>
                    <a:pt x="1" y="3"/>
                    <a:pt x="3" y="1"/>
                    <a:pt x="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626" name="Freeform 1252"/>
            <p:cNvSpPr>
              <a:spLocks/>
            </p:cNvSpPr>
            <p:nvPr userDrawn="1"/>
          </p:nvSpPr>
          <p:spPr bwMode="auto">
            <a:xfrm>
              <a:off x="315" y="176"/>
              <a:ext cx="4" cy="5"/>
            </a:xfrm>
            <a:custGeom>
              <a:avLst/>
              <a:gdLst>
                <a:gd name="T0" fmla="*/ 4 w 8"/>
                <a:gd name="T1" fmla="*/ 11 h 11"/>
                <a:gd name="T2" fmla="*/ 4 w 8"/>
                <a:gd name="T3" fmla="*/ 11 h 11"/>
                <a:gd name="T4" fmla="*/ 0 w 8"/>
                <a:gd name="T5" fmla="*/ 5 h 11"/>
                <a:gd name="T6" fmla="*/ 4 w 8"/>
                <a:gd name="T7" fmla="*/ 0 h 11"/>
                <a:gd name="T8" fmla="*/ 8 w 8"/>
                <a:gd name="T9" fmla="*/ 6 h 11"/>
                <a:gd name="T10" fmla="*/ 4 w 8"/>
                <a:gd name="T1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1">
                  <a:moveTo>
                    <a:pt x="4" y="11"/>
                  </a:moveTo>
                  <a:lnTo>
                    <a:pt x="4" y="11"/>
                  </a:lnTo>
                  <a:cubicBezTo>
                    <a:pt x="3" y="9"/>
                    <a:pt x="1" y="7"/>
                    <a:pt x="0" y="5"/>
                  </a:cubicBezTo>
                  <a:cubicBezTo>
                    <a:pt x="1" y="4"/>
                    <a:pt x="3" y="2"/>
                    <a:pt x="4" y="0"/>
                  </a:cubicBezTo>
                  <a:cubicBezTo>
                    <a:pt x="5" y="2"/>
                    <a:pt x="7" y="4"/>
                    <a:pt x="8" y="6"/>
                  </a:cubicBezTo>
                  <a:cubicBezTo>
                    <a:pt x="7" y="7"/>
                    <a:pt x="5" y="9"/>
                    <a:pt x="4" y="1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627" name="Freeform 1253"/>
            <p:cNvSpPr>
              <a:spLocks/>
            </p:cNvSpPr>
            <p:nvPr userDrawn="1"/>
          </p:nvSpPr>
          <p:spPr bwMode="auto">
            <a:xfrm>
              <a:off x="317" y="178"/>
              <a:ext cx="3" cy="5"/>
            </a:xfrm>
            <a:custGeom>
              <a:avLst/>
              <a:gdLst>
                <a:gd name="T0" fmla="*/ 4 w 8"/>
                <a:gd name="T1" fmla="*/ 10 h 10"/>
                <a:gd name="T2" fmla="*/ 4 w 8"/>
                <a:gd name="T3" fmla="*/ 10 h 10"/>
                <a:gd name="T4" fmla="*/ 0 w 8"/>
                <a:gd name="T5" fmla="*/ 5 h 10"/>
                <a:gd name="T6" fmla="*/ 4 w 8"/>
                <a:gd name="T7" fmla="*/ 0 h 10"/>
                <a:gd name="T8" fmla="*/ 8 w 8"/>
                <a:gd name="T9" fmla="*/ 5 h 10"/>
                <a:gd name="T10" fmla="*/ 4 w 8"/>
                <a:gd name="T1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0">
                  <a:moveTo>
                    <a:pt x="4" y="10"/>
                  </a:moveTo>
                  <a:lnTo>
                    <a:pt x="4" y="10"/>
                  </a:lnTo>
                  <a:cubicBezTo>
                    <a:pt x="3" y="8"/>
                    <a:pt x="2" y="7"/>
                    <a:pt x="0" y="5"/>
                  </a:cubicBezTo>
                  <a:cubicBezTo>
                    <a:pt x="2" y="4"/>
                    <a:pt x="3" y="2"/>
                    <a:pt x="4" y="0"/>
                  </a:cubicBezTo>
                  <a:cubicBezTo>
                    <a:pt x="6" y="2"/>
                    <a:pt x="7" y="3"/>
                    <a:pt x="8" y="5"/>
                  </a:cubicBezTo>
                  <a:cubicBezTo>
                    <a:pt x="7" y="7"/>
                    <a:pt x="6" y="8"/>
                    <a:pt x="4" y="1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628" name="Freeform 1254"/>
            <p:cNvSpPr>
              <a:spLocks/>
            </p:cNvSpPr>
            <p:nvPr userDrawn="1"/>
          </p:nvSpPr>
          <p:spPr bwMode="auto">
            <a:xfrm>
              <a:off x="319" y="181"/>
              <a:ext cx="4" cy="4"/>
            </a:xfrm>
            <a:custGeom>
              <a:avLst/>
              <a:gdLst>
                <a:gd name="T0" fmla="*/ 4 w 8"/>
                <a:gd name="T1" fmla="*/ 9 h 9"/>
                <a:gd name="T2" fmla="*/ 4 w 8"/>
                <a:gd name="T3" fmla="*/ 9 h 9"/>
                <a:gd name="T4" fmla="*/ 0 w 8"/>
                <a:gd name="T5" fmla="*/ 4 h 9"/>
                <a:gd name="T6" fmla="*/ 4 w 8"/>
                <a:gd name="T7" fmla="*/ 0 h 9"/>
                <a:gd name="T8" fmla="*/ 8 w 8"/>
                <a:gd name="T9" fmla="*/ 4 h 9"/>
                <a:gd name="T10" fmla="*/ 4 w 8"/>
                <a:gd name="T11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9">
                  <a:moveTo>
                    <a:pt x="4" y="9"/>
                  </a:moveTo>
                  <a:lnTo>
                    <a:pt x="4" y="9"/>
                  </a:lnTo>
                  <a:cubicBezTo>
                    <a:pt x="2" y="7"/>
                    <a:pt x="1" y="6"/>
                    <a:pt x="0" y="4"/>
                  </a:cubicBezTo>
                  <a:cubicBezTo>
                    <a:pt x="1" y="3"/>
                    <a:pt x="2" y="1"/>
                    <a:pt x="4" y="0"/>
                  </a:cubicBezTo>
                  <a:cubicBezTo>
                    <a:pt x="5" y="1"/>
                    <a:pt x="6" y="3"/>
                    <a:pt x="8" y="4"/>
                  </a:cubicBezTo>
                  <a:cubicBezTo>
                    <a:pt x="6" y="6"/>
                    <a:pt x="5" y="7"/>
                    <a:pt x="4" y="9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629" name="Freeform 1255"/>
            <p:cNvSpPr>
              <a:spLocks/>
            </p:cNvSpPr>
            <p:nvPr userDrawn="1"/>
          </p:nvSpPr>
          <p:spPr bwMode="auto">
            <a:xfrm>
              <a:off x="321" y="183"/>
              <a:ext cx="3" cy="4"/>
            </a:xfrm>
            <a:custGeom>
              <a:avLst/>
              <a:gdLst>
                <a:gd name="T0" fmla="*/ 4 w 8"/>
                <a:gd name="T1" fmla="*/ 8 h 8"/>
                <a:gd name="T2" fmla="*/ 4 w 8"/>
                <a:gd name="T3" fmla="*/ 8 h 8"/>
                <a:gd name="T4" fmla="*/ 0 w 8"/>
                <a:gd name="T5" fmla="*/ 4 h 8"/>
                <a:gd name="T6" fmla="*/ 4 w 8"/>
                <a:gd name="T7" fmla="*/ 0 h 8"/>
                <a:gd name="T8" fmla="*/ 8 w 8"/>
                <a:gd name="T9" fmla="*/ 4 h 8"/>
                <a:gd name="T10" fmla="*/ 4 w 8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8">
                  <a:moveTo>
                    <a:pt x="4" y="8"/>
                  </a:moveTo>
                  <a:lnTo>
                    <a:pt x="4" y="8"/>
                  </a:lnTo>
                  <a:cubicBezTo>
                    <a:pt x="3" y="7"/>
                    <a:pt x="2" y="6"/>
                    <a:pt x="0" y="4"/>
                  </a:cubicBezTo>
                  <a:cubicBezTo>
                    <a:pt x="2" y="3"/>
                    <a:pt x="3" y="1"/>
                    <a:pt x="4" y="0"/>
                  </a:cubicBezTo>
                  <a:cubicBezTo>
                    <a:pt x="5" y="1"/>
                    <a:pt x="7" y="2"/>
                    <a:pt x="8" y="4"/>
                  </a:cubicBezTo>
                  <a:cubicBezTo>
                    <a:pt x="7" y="5"/>
                    <a:pt x="6" y="7"/>
                    <a:pt x="4" y="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630" name="Freeform 1256"/>
            <p:cNvSpPr>
              <a:spLocks/>
            </p:cNvSpPr>
            <p:nvPr userDrawn="1"/>
          </p:nvSpPr>
          <p:spPr bwMode="auto">
            <a:xfrm>
              <a:off x="313" y="178"/>
              <a:ext cx="3" cy="5"/>
            </a:xfrm>
            <a:custGeom>
              <a:avLst/>
              <a:gdLst>
                <a:gd name="T0" fmla="*/ 3 w 7"/>
                <a:gd name="T1" fmla="*/ 11 h 11"/>
                <a:gd name="T2" fmla="*/ 3 w 7"/>
                <a:gd name="T3" fmla="*/ 11 h 11"/>
                <a:gd name="T4" fmla="*/ 0 w 7"/>
                <a:gd name="T5" fmla="*/ 6 h 11"/>
                <a:gd name="T6" fmla="*/ 4 w 7"/>
                <a:gd name="T7" fmla="*/ 0 h 11"/>
                <a:gd name="T8" fmla="*/ 7 w 7"/>
                <a:gd name="T9" fmla="*/ 5 h 11"/>
                <a:gd name="T10" fmla="*/ 3 w 7"/>
                <a:gd name="T1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11">
                  <a:moveTo>
                    <a:pt x="3" y="11"/>
                  </a:moveTo>
                  <a:lnTo>
                    <a:pt x="3" y="11"/>
                  </a:lnTo>
                  <a:cubicBezTo>
                    <a:pt x="2" y="10"/>
                    <a:pt x="1" y="8"/>
                    <a:pt x="0" y="6"/>
                  </a:cubicBezTo>
                  <a:cubicBezTo>
                    <a:pt x="1" y="4"/>
                    <a:pt x="2" y="2"/>
                    <a:pt x="4" y="0"/>
                  </a:cubicBezTo>
                  <a:cubicBezTo>
                    <a:pt x="5" y="2"/>
                    <a:pt x="6" y="4"/>
                    <a:pt x="7" y="5"/>
                  </a:cubicBezTo>
                  <a:cubicBezTo>
                    <a:pt x="6" y="7"/>
                    <a:pt x="5" y="9"/>
                    <a:pt x="3" y="1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631" name="Freeform 1257"/>
            <p:cNvSpPr>
              <a:spLocks/>
            </p:cNvSpPr>
            <p:nvPr userDrawn="1"/>
          </p:nvSpPr>
          <p:spPr bwMode="auto">
            <a:xfrm>
              <a:off x="315" y="181"/>
              <a:ext cx="4" cy="5"/>
            </a:xfrm>
            <a:custGeom>
              <a:avLst/>
              <a:gdLst>
                <a:gd name="T0" fmla="*/ 4 w 8"/>
                <a:gd name="T1" fmla="*/ 10 h 10"/>
                <a:gd name="T2" fmla="*/ 4 w 8"/>
                <a:gd name="T3" fmla="*/ 10 h 10"/>
                <a:gd name="T4" fmla="*/ 0 w 8"/>
                <a:gd name="T5" fmla="*/ 6 h 10"/>
                <a:gd name="T6" fmla="*/ 4 w 8"/>
                <a:gd name="T7" fmla="*/ 0 h 10"/>
                <a:gd name="T8" fmla="*/ 8 w 8"/>
                <a:gd name="T9" fmla="*/ 5 h 10"/>
                <a:gd name="T10" fmla="*/ 4 w 8"/>
                <a:gd name="T1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0">
                  <a:moveTo>
                    <a:pt x="4" y="10"/>
                  </a:moveTo>
                  <a:lnTo>
                    <a:pt x="4" y="10"/>
                  </a:lnTo>
                  <a:cubicBezTo>
                    <a:pt x="2" y="9"/>
                    <a:pt x="1" y="7"/>
                    <a:pt x="0" y="6"/>
                  </a:cubicBezTo>
                  <a:cubicBezTo>
                    <a:pt x="1" y="4"/>
                    <a:pt x="3" y="2"/>
                    <a:pt x="4" y="0"/>
                  </a:cubicBezTo>
                  <a:cubicBezTo>
                    <a:pt x="5" y="2"/>
                    <a:pt x="6" y="3"/>
                    <a:pt x="8" y="5"/>
                  </a:cubicBezTo>
                  <a:cubicBezTo>
                    <a:pt x="6" y="6"/>
                    <a:pt x="5" y="8"/>
                    <a:pt x="4" y="1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632" name="Freeform 1258"/>
            <p:cNvSpPr>
              <a:spLocks/>
            </p:cNvSpPr>
            <p:nvPr userDrawn="1"/>
          </p:nvSpPr>
          <p:spPr bwMode="auto">
            <a:xfrm>
              <a:off x="317" y="183"/>
              <a:ext cx="3" cy="5"/>
            </a:xfrm>
            <a:custGeom>
              <a:avLst/>
              <a:gdLst>
                <a:gd name="T0" fmla="*/ 4 w 8"/>
                <a:gd name="T1" fmla="*/ 10 h 10"/>
                <a:gd name="T2" fmla="*/ 4 w 8"/>
                <a:gd name="T3" fmla="*/ 10 h 10"/>
                <a:gd name="T4" fmla="*/ 0 w 8"/>
                <a:gd name="T5" fmla="*/ 6 h 10"/>
                <a:gd name="T6" fmla="*/ 4 w 8"/>
                <a:gd name="T7" fmla="*/ 0 h 10"/>
                <a:gd name="T8" fmla="*/ 8 w 8"/>
                <a:gd name="T9" fmla="*/ 4 h 10"/>
                <a:gd name="T10" fmla="*/ 5 w 8"/>
                <a:gd name="T11" fmla="*/ 9 h 10"/>
                <a:gd name="T12" fmla="*/ 5 w 8"/>
                <a:gd name="T13" fmla="*/ 9 h 10"/>
                <a:gd name="T14" fmla="*/ 4 w 8"/>
                <a:gd name="T15" fmla="*/ 9 h 10"/>
                <a:gd name="T16" fmla="*/ 4 w 8"/>
                <a:gd name="T17" fmla="*/ 10 h 10"/>
                <a:gd name="T18" fmla="*/ 4 w 8"/>
                <a:gd name="T1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10">
                  <a:moveTo>
                    <a:pt x="4" y="10"/>
                  </a:moveTo>
                  <a:lnTo>
                    <a:pt x="4" y="10"/>
                  </a:lnTo>
                  <a:cubicBezTo>
                    <a:pt x="3" y="9"/>
                    <a:pt x="1" y="7"/>
                    <a:pt x="0" y="6"/>
                  </a:cubicBezTo>
                  <a:cubicBezTo>
                    <a:pt x="1" y="4"/>
                    <a:pt x="3" y="2"/>
                    <a:pt x="4" y="0"/>
                  </a:cubicBezTo>
                  <a:cubicBezTo>
                    <a:pt x="6" y="2"/>
                    <a:pt x="7" y="3"/>
                    <a:pt x="8" y="4"/>
                  </a:cubicBezTo>
                  <a:cubicBezTo>
                    <a:pt x="7" y="6"/>
                    <a:pt x="6" y="7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lnTo>
                    <a:pt x="4" y="9"/>
                  </a:lnTo>
                  <a:cubicBezTo>
                    <a:pt x="4" y="9"/>
                    <a:pt x="4" y="9"/>
                    <a:pt x="4" y="10"/>
                  </a:cubicBezTo>
                  <a:lnTo>
                    <a:pt x="4" y="1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633" name="Freeform 1259"/>
            <p:cNvSpPr>
              <a:spLocks/>
            </p:cNvSpPr>
            <p:nvPr userDrawn="1"/>
          </p:nvSpPr>
          <p:spPr bwMode="auto">
            <a:xfrm>
              <a:off x="320" y="186"/>
              <a:ext cx="3" cy="2"/>
            </a:xfrm>
            <a:custGeom>
              <a:avLst/>
              <a:gdLst>
                <a:gd name="T0" fmla="*/ 0 w 7"/>
                <a:gd name="T1" fmla="*/ 4 h 5"/>
                <a:gd name="T2" fmla="*/ 0 w 7"/>
                <a:gd name="T3" fmla="*/ 4 h 5"/>
                <a:gd name="T4" fmla="*/ 3 w 7"/>
                <a:gd name="T5" fmla="*/ 0 h 5"/>
                <a:gd name="T6" fmla="*/ 7 w 7"/>
                <a:gd name="T7" fmla="*/ 4 h 5"/>
                <a:gd name="T8" fmla="*/ 6 w 7"/>
                <a:gd name="T9" fmla="*/ 5 h 5"/>
                <a:gd name="T10" fmla="*/ 0 w 7"/>
                <a:gd name="T11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5">
                  <a:moveTo>
                    <a:pt x="0" y="4"/>
                  </a:moveTo>
                  <a:lnTo>
                    <a:pt x="0" y="4"/>
                  </a:lnTo>
                  <a:cubicBezTo>
                    <a:pt x="1" y="2"/>
                    <a:pt x="2" y="1"/>
                    <a:pt x="3" y="0"/>
                  </a:cubicBezTo>
                  <a:cubicBezTo>
                    <a:pt x="4" y="1"/>
                    <a:pt x="6" y="2"/>
                    <a:pt x="7" y="4"/>
                  </a:cubicBezTo>
                  <a:cubicBezTo>
                    <a:pt x="6" y="4"/>
                    <a:pt x="6" y="5"/>
                    <a:pt x="6" y="5"/>
                  </a:cubicBezTo>
                  <a:cubicBezTo>
                    <a:pt x="3" y="4"/>
                    <a:pt x="1" y="4"/>
                    <a:pt x="0" y="4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634" name="Freeform 1260"/>
            <p:cNvSpPr>
              <a:spLocks/>
            </p:cNvSpPr>
            <p:nvPr userDrawn="1"/>
          </p:nvSpPr>
          <p:spPr bwMode="auto">
            <a:xfrm>
              <a:off x="319" y="1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635" name="Freeform 1261"/>
            <p:cNvSpPr>
              <a:spLocks/>
            </p:cNvSpPr>
            <p:nvPr userDrawn="1"/>
          </p:nvSpPr>
          <p:spPr bwMode="auto">
            <a:xfrm>
              <a:off x="323" y="187"/>
              <a:ext cx="2" cy="2"/>
            </a:xfrm>
            <a:custGeom>
              <a:avLst/>
              <a:gdLst>
                <a:gd name="T0" fmla="*/ 0 w 5"/>
                <a:gd name="T1" fmla="*/ 2 h 4"/>
                <a:gd name="T2" fmla="*/ 0 w 5"/>
                <a:gd name="T3" fmla="*/ 2 h 4"/>
                <a:gd name="T4" fmla="*/ 1 w 5"/>
                <a:gd name="T5" fmla="*/ 0 h 4"/>
                <a:gd name="T6" fmla="*/ 5 w 5"/>
                <a:gd name="T7" fmla="*/ 4 h 4"/>
                <a:gd name="T8" fmla="*/ 4 w 5"/>
                <a:gd name="T9" fmla="*/ 4 h 4"/>
                <a:gd name="T10" fmla="*/ 3 w 5"/>
                <a:gd name="T11" fmla="*/ 4 h 4"/>
                <a:gd name="T12" fmla="*/ 0 w 5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0" y="2"/>
                  </a:moveTo>
                  <a:lnTo>
                    <a:pt x="0" y="2"/>
                  </a:lnTo>
                  <a:cubicBezTo>
                    <a:pt x="0" y="1"/>
                    <a:pt x="0" y="1"/>
                    <a:pt x="1" y="0"/>
                  </a:cubicBezTo>
                  <a:cubicBezTo>
                    <a:pt x="2" y="1"/>
                    <a:pt x="3" y="2"/>
                    <a:pt x="5" y="4"/>
                  </a:cubicBezTo>
                  <a:lnTo>
                    <a:pt x="4" y="4"/>
                  </a:lnTo>
                  <a:cubicBezTo>
                    <a:pt x="4" y="4"/>
                    <a:pt x="3" y="4"/>
                    <a:pt x="3" y="4"/>
                  </a:cubicBezTo>
                  <a:cubicBezTo>
                    <a:pt x="2" y="3"/>
                    <a:pt x="1" y="2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636" name="Rectangle 1262"/>
            <p:cNvSpPr>
              <a:spLocks noChangeArrowheads="1"/>
            </p:cNvSpPr>
            <p:nvPr userDrawn="1"/>
          </p:nvSpPr>
          <p:spPr bwMode="auto">
            <a:xfrm>
              <a:off x="321" y="191"/>
              <a:ext cx="1" cy="1"/>
            </a:xfrm>
            <a:prstGeom prst="rect">
              <a:avLst/>
            </a:prstGeom>
            <a:solidFill>
              <a:srgbClr val="D5A03C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637" name="Freeform 1263"/>
            <p:cNvSpPr>
              <a:spLocks/>
            </p:cNvSpPr>
            <p:nvPr userDrawn="1"/>
          </p:nvSpPr>
          <p:spPr bwMode="auto">
            <a:xfrm>
              <a:off x="320" y="192"/>
              <a:ext cx="2" cy="2"/>
            </a:xfrm>
            <a:custGeom>
              <a:avLst/>
              <a:gdLst>
                <a:gd name="T0" fmla="*/ 3 w 4"/>
                <a:gd name="T1" fmla="*/ 3 h 3"/>
                <a:gd name="T2" fmla="*/ 3 w 4"/>
                <a:gd name="T3" fmla="*/ 3 h 3"/>
                <a:gd name="T4" fmla="*/ 0 w 4"/>
                <a:gd name="T5" fmla="*/ 0 h 3"/>
                <a:gd name="T6" fmla="*/ 0 w 4"/>
                <a:gd name="T7" fmla="*/ 0 h 3"/>
                <a:gd name="T8" fmla="*/ 4 w 4"/>
                <a:gd name="T9" fmla="*/ 3 h 3"/>
                <a:gd name="T10" fmla="*/ 3 w 4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3">
                  <a:moveTo>
                    <a:pt x="3" y="3"/>
                  </a:moveTo>
                  <a:lnTo>
                    <a:pt x="3" y="3"/>
                  </a:lnTo>
                  <a:cubicBezTo>
                    <a:pt x="2" y="2"/>
                    <a:pt x="1" y="1"/>
                    <a:pt x="0" y="0"/>
                  </a:cubicBezTo>
                  <a:lnTo>
                    <a:pt x="0" y="0"/>
                  </a:lnTo>
                  <a:cubicBezTo>
                    <a:pt x="1" y="1"/>
                    <a:pt x="2" y="2"/>
                    <a:pt x="4" y="3"/>
                  </a:cubicBezTo>
                  <a:cubicBezTo>
                    <a:pt x="3" y="3"/>
                    <a:pt x="3" y="3"/>
                    <a:pt x="3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638" name="Freeform 1264"/>
            <p:cNvSpPr>
              <a:spLocks/>
            </p:cNvSpPr>
            <p:nvPr userDrawn="1"/>
          </p:nvSpPr>
          <p:spPr bwMode="auto">
            <a:xfrm>
              <a:off x="314" y="184"/>
              <a:ext cx="2" cy="4"/>
            </a:xfrm>
            <a:custGeom>
              <a:avLst/>
              <a:gdLst>
                <a:gd name="T0" fmla="*/ 3 w 6"/>
                <a:gd name="T1" fmla="*/ 9 h 9"/>
                <a:gd name="T2" fmla="*/ 3 w 6"/>
                <a:gd name="T3" fmla="*/ 9 h 9"/>
                <a:gd name="T4" fmla="*/ 0 w 6"/>
                <a:gd name="T5" fmla="*/ 4 h 9"/>
                <a:gd name="T6" fmla="*/ 2 w 6"/>
                <a:gd name="T7" fmla="*/ 0 h 9"/>
                <a:gd name="T8" fmla="*/ 6 w 6"/>
                <a:gd name="T9" fmla="*/ 4 h 9"/>
                <a:gd name="T10" fmla="*/ 3 w 6"/>
                <a:gd name="T11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9">
                  <a:moveTo>
                    <a:pt x="3" y="9"/>
                  </a:moveTo>
                  <a:lnTo>
                    <a:pt x="3" y="9"/>
                  </a:lnTo>
                  <a:cubicBezTo>
                    <a:pt x="2" y="7"/>
                    <a:pt x="1" y="6"/>
                    <a:pt x="0" y="4"/>
                  </a:cubicBezTo>
                  <a:cubicBezTo>
                    <a:pt x="0" y="3"/>
                    <a:pt x="1" y="1"/>
                    <a:pt x="2" y="0"/>
                  </a:cubicBezTo>
                  <a:cubicBezTo>
                    <a:pt x="4" y="1"/>
                    <a:pt x="5" y="3"/>
                    <a:pt x="6" y="4"/>
                  </a:cubicBezTo>
                  <a:cubicBezTo>
                    <a:pt x="5" y="6"/>
                    <a:pt x="4" y="7"/>
                    <a:pt x="3" y="9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639" name="Freeform 1265"/>
            <p:cNvSpPr>
              <a:spLocks/>
            </p:cNvSpPr>
            <p:nvPr userDrawn="1"/>
          </p:nvSpPr>
          <p:spPr bwMode="auto">
            <a:xfrm>
              <a:off x="315" y="186"/>
              <a:ext cx="4" cy="4"/>
            </a:xfrm>
            <a:custGeom>
              <a:avLst/>
              <a:gdLst>
                <a:gd name="T0" fmla="*/ 4 w 7"/>
                <a:gd name="T1" fmla="*/ 8 h 8"/>
                <a:gd name="T2" fmla="*/ 4 w 7"/>
                <a:gd name="T3" fmla="*/ 8 h 8"/>
                <a:gd name="T4" fmla="*/ 0 w 7"/>
                <a:gd name="T5" fmla="*/ 4 h 8"/>
                <a:gd name="T6" fmla="*/ 3 w 7"/>
                <a:gd name="T7" fmla="*/ 0 h 8"/>
                <a:gd name="T8" fmla="*/ 7 w 7"/>
                <a:gd name="T9" fmla="*/ 4 h 8"/>
                <a:gd name="T10" fmla="*/ 4 w 7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8">
                  <a:moveTo>
                    <a:pt x="4" y="8"/>
                  </a:moveTo>
                  <a:lnTo>
                    <a:pt x="4" y="8"/>
                  </a:lnTo>
                  <a:cubicBezTo>
                    <a:pt x="3" y="7"/>
                    <a:pt x="1" y="6"/>
                    <a:pt x="0" y="4"/>
                  </a:cubicBezTo>
                  <a:cubicBezTo>
                    <a:pt x="1" y="3"/>
                    <a:pt x="2" y="1"/>
                    <a:pt x="3" y="0"/>
                  </a:cubicBezTo>
                  <a:cubicBezTo>
                    <a:pt x="4" y="1"/>
                    <a:pt x="5" y="3"/>
                    <a:pt x="7" y="4"/>
                  </a:cubicBezTo>
                  <a:cubicBezTo>
                    <a:pt x="6" y="5"/>
                    <a:pt x="5" y="7"/>
                    <a:pt x="4" y="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640" name="Freeform 1266"/>
            <p:cNvSpPr>
              <a:spLocks/>
            </p:cNvSpPr>
            <p:nvPr userDrawn="1"/>
          </p:nvSpPr>
          <p:spPr bwMode="auto">
            <a:xfrm>
              <a:off x="318" y="189"/>
              <a:ext cx="2" cy="3"/>
            </a:xfrm>
            <a:custGeom>
              <a:avLst/>
              <a:gdLst>
                <a:gd name="T0" fmla="*/ 4 w 6"/>
                <a:gd name="T1" fmla="*/ 8 h 8"/>
                <a:gd name="T2" fmla="*/ 4 w 6"/>
                <a:gd name="T3" fmla="*/ 8 h 8"/>
                <a:gd name="T4" fmla="*/ 0 w 6"/>
                <a:gd name="T5" fmla="*/ 4 h 8"/>
                <a:gd name="T6" fmla="*/ 2 w 6"/>
                <a:gd name="T7" fmla="*/ 0 h 8"/>
                <a:gd name="T8" fmla="*/ 6 w 6"/>
                <a:gd name="T9" fmla="*/ 3 h 8"/>
                <a:gd name="T10" fmla="*/ 6 w 6"/>
                <a:gd name="T11" fmla="*/ 4 h 8"/>
                <a:gd name="T12" fmla="*/ 3 w 6"/>
                <a:gd name="T13" fmla="*/ 5 h 8"/>
                <a:gd name="T14" fmla="*/ 2 w 6"/>
                <a:gd name="T15" fmla="*/ 5 h 8"/>
                <a:gd name="T16" fmla="*/ 4 w 6"/>
                <a:gd name="T17" fmla="*/ 7 h 8"/>
                <a:gd name="T18" fmla="*/ 4 w 6"/>
                <a:gd name="T1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8">
                  <a:moveTo>
                    <a:pt x="4" y="8"/>
                  </a:moveTo>
                  <a:lnTo>
                    <a:pt x="4" y="8"/>
                  </a:lnTo>
                  <a:cubicBezTo>
                    <a:pt x="2" y="6"/>
                    <a:pt x="1" y="5"/>
                    <a:pt x="0" y="4"/>
                  </a:cubicBezTo>
                  <a:cubicBezTo>
                    <a:pt x="0" y="2"/>
                    <a:pt x="1" y="1"/>
                    <a:pt x="2" y="0"/>
                  </a:cubicBezTo>
                  <a:cubicBezTo>
                    <a:pt x="3" y="1"/>
                    <a:pt x="5" y="2"/>
                    <a:pt x="6" y="3"/>
                  </a:cubicBezTo>
                  <a:lnTo>
                    <a:pt x="6" y="4"/>
                  </a:lnTo>
                  <a:cubicBezTo>
                    <a:pt x="4" y="4"/>
                    <a:pt x="3" y="5"/>
                    <a:pt x="3" y="5"/>
                  </a:cubicBezTo>
                  <a:lnTo>
                    <a:pt x="2" y="5"/>
                  </a:lnTo>
                  <a:cubicBezTo>
                    <a:pt x="3" y="6"/>
                    <a:pt x="3" y="6"/>
                    <a:pt x="4" y="7"/>
                  </a:cubicBezTo>
                  <a:lnTo>
                    <a:pt x="4" y="8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641" name="Freeform 1267"/>
            <p:cNvSpPr>
              <a:spLocks/>
            </p:cNvSpPr>
            <p:nvPr userDrawn="1"/>
          </p:nvSpPr>
          <p:spPr bwMode="auto">
            <a:xfrm>
              <a:off x="319" y="193"/>
              <a:ext cx="2" cy="2"/>
            </a:xfrm>
            <a:custGeom>
              <a:avLst/>
              <a:gdLst>
                <a:gd name="T0" fmla="*/ 2 w 6"/>
                <a:gd name="T1" fmla="*/ 0 h 5"/>
                <a:gd name="T2" fmla="*/ 2 w 6"/>
                <a:gd name="T3" fmla="*/ 0 h 5"/>
                <a:gd name="T4" fmla="*/ 5 w 6"/>
                <a:gd name="T5" fmla="*/ 2 h 5"/>
                <a:gd name="T6" fmla="*/ 4 w 6"/>
                <a:gd name="T7" fmla="*/ 2 h 5"/>
                <a:gd name="T8" fmla="*/ 6 w 6"/>
                <a:gd name="T9" fmla="*/ 4 h 5"/>
                <a:gd name="T10" fmla="*/ 6 w 6"/>
                <a:gd name="T11" fmla="*/ 4 h 5"/>
                <a:gd name="T12" fmla="*/ 2 w 6"/>
                <a:gd name="T13" fmla="*/ 5 h 5"/>
                <a:gd name="T14" fmla="*/ 0 w 6"/>
                <a:gd name="T15" fmla="*/ 4 h 5"/>
                <a:gd name="T16" fmla="*/ 2 w 6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5">
                  <a:moveTo>
                    <a:pt x="2" y="0"/>
                  </a:moveTo>
                  <a:lnTo>
                    <a:pt x="2" y="0"/>
                  </a:lnTo>
                  <a:lnTo>
                    <a:pt x="5" y="2"/>
                  </a:lnTo>
                  <a:lnTo>
                    <a:pt x="4" y="2"/>
                  </a:lnTo>
                  <a:cubicBezTo>
                    <a:pt x="5" y="3"/>
                    <a:pt x="5" y="4"/>
                    <a:pt x="6" y="4"/>
                  </a:cubicBezTo>
                  <a:lnTo>
                    <a:pt x="6" y="4"/>
                  </a:lnTo>
                  <a:cubicBezTo>
                    <a:pt x="4" y="4"/>
                    <a:pt x="3" y="5"/>
                    <a:pt x="2" y="5"/>
                  </a:cubicBezTo>
                  <a:lnTo>
                    <a:pt x="0" y="4"/>
                  </a:lnTo>
                  <a:cubicBezTo>
                    <a:pt x="1" y="3"/>
                    <a:pt x="1" y="1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642" name="Freeform 1268"/>
            <p:cNvSpPr>
              <a:spLocks/>
            </p:cNvSpPr>
            <p:nvPr userDrawn="1"/>
          </p:nvSpPr>
          <p:spPr bwMode="auto">
            <a:xfrm>
              <a:off x="316" y="191"/>
              <a:ext cx="3" cy="3"/>
            </a:xfrm>
            <a:custGeom>
              <a:avLst/>
              <a:gdLst>
                <a:gd name="T0" fmla="*/ 3 w 7"/>
                <a:gd name="T1" fmla="*/ 0 h 8"/>
                <a:gd name="T2" fmla="*/ 3 w 7"/>
                <a:gd name="T3" fmla="*/ 0 h 8"/>
                <a:gd name="T4" fmla="*/ 7 w 7"/>
                <a:gd name="T5" fmla="*/ 4 h 8"/>
                <a:gd name="T6" fmla="*/ 5 w 7"/>
                <a:gd name="T7" fmla="*/ 8 h 8"/>
                <a:gd name="T8" fmla="*/ 0 w 7"/>
                <a:gd name="T9" fmla="*/ 5 h 8"/>
                <a:gd name="T10" fmla="*/ 3 w 7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8">
                  <a:moveTo>
                    <a:pt x="3" y="0"/>
                  </a:moveTo>
                  <a:lnTo>
                    <a:pt x="3" y="0"/>
                  </a:lnTo>
                  <a:cubicBezTo>
                    <a:pt x="4" y="2"/>
                    <a:pt x="6" y="3"/>
                    <a:pt x="7" y="4"/>
                  </a:cubicBezTo>
                  <a:cubicBezTo>
                    <a:pt x="7" y="6"/>
                    <a:pt x="6" y="7"/>
                    <a:pt x="5" y="8"/>
                  </a:cubicBezTo>
                  <a:cubicBezTo>
                    <a:pt x="3" y="7"/>
                    <a:pt x="2" y="6"/>
                    <a:pt x="0" y="5"/>
                  </a:cubicBezTo>
                  <a:cubicBezTo>
                    <a:pt x="1" y="4"/>
                    <a:pt x="2" y="2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643" name="Freeform 1269"/>
            <p:cNvSpPr>
              <a:spLocks/>
            </p:cNvSpPr>
            <p:nvPr userDrawn="1"/>
          </p:nvSpPr>
          <p:spPr bwMode="auto">
            <a:xfrm>
              <a:off x="328" y="184"/>
              <a:ext cx="1" cy="2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2 w 2"/>
                <a:gd name="T5" fmla="*/ 3 h 3"/>
                <a:gd name="T6" fmla="*/ 0 w 2"/>
                <a:gd name="T7" fmla="*/ 3 h 3"/>
                <a:gd name="T8" fmla="*/ 0 w 2"/>
                <a:gd name="T9" fmla="*/ 1 h 3"/>
                <a:gd name="T10" fmla="*/ 1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lnTo>
                    <a:pt x="2" y="3"/>
                  </a:lnTo>
                  <a:lnTo>
                    <a:pt x="0" y="3"/>
                  </a:lnTo>
                  <a:lnTo>
                    <a:pt x="0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644" name="Freeform 1270"/>
            <p:cNvSpPr>
              <a:spLocks/>
            </p:cNvSpPr>
            <p:nvPr userDrawn="1"/>
          </p:nvSpPr>
          <p:spPr bwMode="auto">
            <a:xfrm>
              <a:off x="328" y="182"/>
              <a:ext cx="0" cy="2"/>
            </a:xfrm>
            <a:custGeom>
              <a:avLst/>
              <a:gdLst>
                <a:gd name="T0" fmla="*/ 2 w 2"/>
                <a:gd name="T1" fmla="*/ 0 h 3"/>
                <a:gd name="T2" fmla="*/ 2 w 2"/>
                <a:gd name="T3" fmla="*/ 0 h 3"/>
                <a:gd name="T4" fmla="*/ 2 w 2"/>
                <a:gd name="T5" fmla="*/ 3 h 3"/>
                <a:gd name="T6" fmla="*/ 1 w 2"/>
                <a:gd name="T7" fmla="*/ 3 h 3"/>
                <a:gd name="T8" fmla="*/ 0 w 2"/>
                <a:gd name="T9" fmla="*/ 1 h 3"/>
                <a:gd name="T10" fmla="*/ 2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2" y="0"/>
                  </a:lnTo>
                  <a:lnTo>
                    <a:pt x="2" y="3"/>
                  </a:lnTo>
                  <a:lnTo>
                    <a:pt x="1" y="3"/>
                  </a:lnTo>
                  <a:lnTo>
                    <a:pt x="0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645" name="Freeform 1271"/>
            <p:cNvSpPr>
              <a:spLocks/>
            </p:cNvSpPr>
            <p:nvPr userDrawn="1"/>
          </p:nvSpPr>
          <p:spPr bwMode="auto">
            <a:xfrm>
              <a:off x="328" y="181"/>
              <a:ext cx="0" cy="1"/>
            </a:xfrm>
            <a:custGeom>
              <a:avLst/>
              <a:gdLst>
                <a:gd name="T0" fmla="*/ 2 w 2"/>
                <a:gd name="T1" fmla="*/ 0 h 3"/>
                <a:gd name="T2" fmla="*/ 2 w 2"/>
                <a:gd name="T3" fmla="*/ 0 h 3"/>
                <a:gd name="T4" fmla="*/ 2 w 2"/>
                <a:gd name="T5" fmla="*/ 3 h 3"/>
                <a:gd name="T6" fmla="*/ 0 w 2"/>
                <a:gd name="T7" fmla="*/ 3 h 3"/>
                <a:gd name="T8" fmla="*/ 0 w 2"/>
                <a:gd name="T9" fmla="*/ 1 h 3"/>
                <a:gd name="T10" fmla="*/ 2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2" y="0"/>
                  </a:lnTo>
                  <a:lnTo>
                    <a:pt x="2" y="3"/>
                  </a:lnTo>
                  <a:lnTo>
                    <a:pt x="0" y="3"/>
                  </a:lnTo>
                  <a:lnTo>
                    <a:pt x="0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646" name="Freeform 1272"/>
            <p:cNvSpPr>
              <a:spLocks/>
            </p:cNvSpPr>
            <p:nvPr userDrawn="1"/>
          </p:nvSpPr>
          <p:spPr bwMode="auto">
            <a:xfrm>
              <a:off x="327" y="179"/>
              <a:ext cx="1" cy="1"/>
            </a:xfrm>
            <a:custGeom>
              <a:avLst/>
              <a:gdLst>
                <a:gd name="T0" fmla="*/ 3 w 3"/>
                <a:gd name="T1" fmla="*/ 0 h 3"/>
                <a:gd name="T2" fmla="*/ 3 w 3"/>
                <a:gd name="T3" fmla="*/ 0 h 3"/>
                <a:gd name="T4" fmla="*/ 3 w 3"/>
                <a:gd name="T5" fmla="*/ 2 h 3"/>
                <a:gd name="T6" fmla="*/ 0 w 3"/>
                <a:gd name="T7" fmla="*/ 3 h 3"/>
                <a:gd name="T8" fmla="*/ 0 w 3"/>
                <a:gd name="T9" fmla="*/ 1 h 3"/>
                <a:gd name="T10" fmla="*/ 3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3" y="0"/>
                  </a:moveTo>
                  <a:lnTo>
                    <a:pt x="3" y="0"/>
                  </a:lnTo>
                  <a:lnTo>
                    <a:pt x="3" y="2"/>
                  </a:lnTo>
                  <a:lnTo>
                    <a:pt x="0" y="3"/>
                  </a:lnTo>
                  <a:lnTo>
                    <a:pt x="0" y="1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647" name="Freeform 1273"/>
            <p:cNvSpPr>
              <a:spLocks/>
            </p:cNvSpPr>
            <p:nvPr userDrawn="1"/>
          </p:nvSpPr>
          <p:spPr bwMode="auto">
            <a:xfrm>
              <a:off x="327" y="177"/>
              <a:ext cx="1" cy="1"/>
            </a:xfrm>
            <a:custGeom>
              <a:avLst/>
              <a:gdLst>
                <a:gd name="T0" fmla="*/ 3 w 3"/>
                <a:gd name="T1" fmla="*/ 0 h 3"/>
                <a:gd name="T2" fmla="*/ 3 w 3"/>
                <a:gd name="T3" fmla="*/ 0 h 3"/>
                <a:gd name="T4" fmla="*/ 3 w 3"/>
                <a:gd name="T5" fmla="*/ 2 h 3"/>
                <a:gd name="T6" fmla="*/ 0 w 3"/>
                <a:gd name="T7" fmla="*/ 3 h 3"/>
                <a:gd name="T8" fmla="*/ 0 w 3"/>
                <a:gd name="T9" fmla="*/ 1 h 3"/>
                <a:gd name="T10" fmla="*/ 3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3" y="0"/>
                  </a:moveTo>
                  <a:lnTo>
                    <a:pt x="3" y="0"/>
                  </a:lnTo>
                  <a:lnTo>
                    <a:pt x="3" y="2"/>
                  </a:lnTo>
                  <a:lnTo>
                    <a:pt x="0" y="3"/>
                  </a:lnTo>
                  <a:lnTo>
                    <a:pt x="0" y="1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648" name="Freeform 1274"/>
            <p:cNvSpPr>
              <a:spLocks/>
            </p:cNvSpPr>
            <p:nvPr userDrawn="1"/>
          </p:nvSpPr>
          <p:spPr bwMode="auto">
            <a:xfrm>
              <a:off x="327" y="176"/>
              <a:ext cx="1" cy="0"/>
            </a:xfrm>
            <a:custGeom>
              <a:avLst/>
              <a:gdLst>
                <a:gd name="T0" fmla="*/ 3 w 4"/>
                <a:gd name="T1" fmla="*/ 0 h 2"/>
                <a:gd name="T2" fmla="*/ 3 w 4"/>
                <a:gd name="T3" fmla="*/ 0 h 2"/>
                <a:gd name="T4" fmla="*/ 4 w 4"/>
                <a:gd name="T5" fmla="*/ 1 h 2"/>
                <a:gd name="T6" fmla="*/ 0 w 4"/>
                <a:gd name="T7" fmla="*/ 2 h 2"/>
                <a:gd name="T8" fmla="*/ 0 w 4"/>
                <a:gd name="T9" fmla="*/ 0 h 2"/>
                <a:gd name="T10" fmla="*/ 3 w 4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2">
                  <a:moveTo>
                    <a:pt x="3" y="0"/>
                  </a:moveTo>
                  <a:lnTo>
                    <a:pt x="3" y="0"/>
                  </a:lnTo>
                  <a:lnTo>
                    <a:pt x="4" y="1"/>
                  </a:lnTo>
                  <a:lnTo>
                    <a:pt x="0" y="2"/>
                  </a:ln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649" name="Freeform 1275"/>
            <p:cNvSpPr>
              <a:spLocks/>
            </p:cNvSpPr>
            <p:nvPr userDrawn="1"/>
          </p:nvSpPr>
          <p:spPr bwMode="auto">
            <a:xfrm>
              <a:off x="327" y="174"/>
              <a:ext cx="1" cy="1"/>
            </a:xfrm>
            <a:custGeom>
              <a:avLst/>
              <a:gdLst>
                <a:gd name="T0" fmla="*/ 3 w 3"/>
                <a:gd name="T1" fmla="*/ 0 h 2"/>
                <a:gd name="T2" fmla="*/ 3 w 3"/>
                <a:gd name="T3" fmla="*/ 0 h 2"/>
                <a:gd name="T4" fmla="*/ 3 w 3"/>
                <a:gd name="T5" fmla="*/ 1 h 2"/>
                <a:gd name="T6" fmla="*/ 0 w 3"/>
                <a:gd name="T7" fmla="*/ 2 h 2"/>
                <a:gd name="T8" fmla="*/ 0 w 3"/>
                <a:gd name="T9" fmla="*/ 0 h 2"/>
                <a:gd name="T10" fmla="*/ 3 w 3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lnTo>
                    <a:pt x="3" y="0"/>
                  </a:lnTo>
                  <a:lnTo>
                    <a:pt x="3" y="1"/>
                  </a:lnTo>
                  <a:lnTo>
                    <a:pt x="0" y="2"/>
                  </a:ln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650" name="Freeform 1276"/>
            <p:cNvSpPr>
              <a:spLocks/>
            </p:cNvSpPr>
            <p:nvPr userDrawn="1"/>
          </p:nvSpPr>
          <p:spPr bwMode="auto">
            <a:xfrm>
              <a:off x="329" y="198"/>
              <a:ext cx="1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1" y="0"/>
                    <a:pt x="0" y="0"/>
                    <a:pt x="0" y="0"/>
                  </a:cubicBezTo>
                  <a:lnTo>
                    <a:pt x="1" y="0"/>
                  </a:lnTo>
                  <a:cubicBezTo>
                    <a:pt x="1" y="0"/>
                    <a:pt x="1" y="0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651" name="Freeform 1277"/>
            <p:cNvSpPr>
              <a:spLocks/>
            </p:cNvSpPr>
            <p:nvPr userDrawn="1"/>
          </p:nvSpPr>
          <p:spPr bwMode="auto">
            <a:xfrm>
              <a:off x="329" y="199"/>
              <a:ext cx="1" cy="1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2 h 2"/>
                <a:gd name="T4" fmla="*/ 1 w 2"/>
                <a:gd name="T5" fmla="*/ 0 h 2"/>
                <a:gd name="T6" fmla="*/ 2 w 2"/>
                <a:gd name="T7" fmla="*/ 2 h 2"/>
                <a:gd name="T8" fmla="*/ 0 w 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lnTo>
                    <a:pt x="0" y="2"/>
                  </a:lnTo>
                  <a:cubicBezTo>
                    <a:pt x="0" y="1"/>
                    <a:pt x="1" y="1"/>
                    <a:pt x="1" y="0"/>
                  </a:cubicBezTo>
                  <a:cubicBezTo>
                    <a:pt x="1" y="1"/>
                    <a:pt x="1" y="1"/>
                    <a:pt x="2" y="2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652" name="Freeform 1278"/>
            <p:cNvSpPr>
              <a:spLocks/>
            </p:cNvSpPr>
            <p:nvPr userDrawn="1"/>
          </p:nvSpPr>
          <p:spPr bwMode="auto">
            <a:xfrm>
              <a:off x="327" y="198"/>
              <a:ext cx="1" cy="1"/>
            </a:xfrm>
            <a:custGeom>
              <a:avLst/>
              <a:gdLst>
                <a:gd name="T0" fmla="*/ 1 w 2"/>
                <a:gd name="T1" fmla="*/ 1 h 1"/>
                <a:gd name="T2" fmla="*/ 1 w 2"/>
                <a:gd name="T3" fmla="*/ 1 h 1"/>
                <a:gd name="T4" fmla="*/ 0 w 2"/>
                <a:gd name="T5" fmla="*/ 0 h 1"/>
                <a:gd name="T6" fmla="*/ 2 w 2"/>
                <a:gd name="T7" fmla="*/ 0 h 1"/>
                <a:gd name="T8" fmla="*/ 1 w 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" y="0"/>
                    <a:pt x="0" y="0"/>
                  </a:cubicBezTo>
                  <a:lnTo>
                    <a:pt x="2" y="0"/>
                  </a:lnTo>
                  <a:cubicBezTo>
                    <a:pt x="1" y="0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653" name="Freeform 1279"/>
            <p:cNvSpPr>
              <a:spLocks/>
            </p:cNvSpPr>
            <p:nvPr userDrawn="1"/>
          </p:nvSpPr>
          <p:spPr bwMode="auto">
            <a:xfrm>
              <a:off x="327" y="200"/>
              <a:ext cx="1" cy="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1" y="1"/>
                    <a:pt x="1" y="1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654" name="Freeform 1280"/>
            <p:cNvSpPr>
              <a:spLocks/>
            </p:cNvSpPr>
            <p:nvPr userDrawn="1"/>
          </p:nvSpPr>
          <p:spPr bwMode="auto">
            <a:xfrm>
              <a:off x="324" y="198"/>
              <a:ext cx="1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" y="1"/>
                    <a:pt x="0" y="0"/>
                  </a:cubicBezTo>
                  <a:lnTo>
                    <a:pt x="1" y="0"/>
                  </a:ln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655" name="Freeform 1281"/>
            <p:cNvSpPr>
              <a:spLocks/>
            </p:cNvSpPr>
            <p:nvPr userDrawn="1"/>
          </p:nvSpPr>
          <p:spPr bwMode="auto">
            <a:xfrm>
              <a:off x="325" y="200"/>
              <a:ext cx="0" cy="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656" name="Freeform 1282"/>
            <p:cNvSpPr>
              <a:spLocks/>
            </p:cNvSpPr>
            <p:nvPr userDrawn="1"/>
          </p:nvSpPr>
          <p:spPr bwMode="auto">
            <a:xfrm>
              <a:off x="322" y="199"/>
              <a:ext cx="1" cy="0"/>
            </a:xfrm>
            <a:custGeom>
              <a:avLst/>
              <a:gdLst>
                <a:gd name="T0" fmla="*/ 1 w 2"/>
                <a:gd name="T1" fmla="*/ 1 h 1"/>
                <a:gd name="T2" fmla="*/ 1 w 2"/>
                <a:gd name="T3" fmla="*/ 1 h 1"/>
                <a:gd name="T4" fmla="*/ 0 w 2"/>
                <a:gd name="T5" fmla="*/ 0 h 1"/>
                <a:gd name="T6" fmla="*/ 2 w 2"/>
                <a:gd name="T7" fmla="*/ 0 h 1"/>
                <a:gd name="T8" fmla="*/ 1 w 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" y="0"/>
                    <a:pt x="0" y="0"/>
                  </a:cubicBezTo>
                  <a:lnTo>
                    <a:pt x="2" y="0"/>
                  </a:lnTo>
                  <a:cubicBezTo>
                    <a:pt x="1" y="0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657" name="Freeform 1283"/>
            <p:cNvSpPr>
              <a:spLocks/>
            </p:cNvSpPr>
            <p:nvPr userDrawn="1"/>
          </p:nvSpPr>
          <p:spPr bwMode="auto">
            <a:xfrm>
              <a:off x="323" y="200"/>
              <a:ext cx="0" cy="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658" name="Freeform 1284"/>
            <p:cNvSpPr>
              <a:spLocks/>
            </p:cNvSpPr>
            <p:nvPr userDrawn="1"/>
          </p:nvSpPr>
          <p:spPr bwMode="auto">
            <a:xfrm>
              <a:off x="320" y="199"/>
              <a:ext cx="1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0" y="1"/>
                    <a:pt x="0" y="1"/>
                    <a:pt x="0" y="0"/>
                  </a:cubicBezTo>
                  <a:lnTo>
                    <a:pt x="1" y="0"/>
                  </a:lnTo>
                  <a:cubicBezTo>
                    <a:pt x="1" y="0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659" name="Freeform 1285"/>
            <p:cNvSpPr>
              <a:spLocks/>
            </p:cNvSpPr>
            <p:nvPr userDrawn="1"/>
          </p:nvSpPr>
          <p:spPr bwMode="auto">
            <a:xfrm>
              <a:off x="321" y="200"/>
              <a:ext cx="0" cy="0"/>
            </a:xfrm>
            <a:custGeom>
              <a:avLst/>
              <a:gdLst>
                <a:gd name="T0" fmla="*/ 0 w 1"/>
                <a:gd name="T1" fmla="*/ 0 w 1"/>
                <a:gd name="T2" fmla="*/ 0 w 1"/>
                <a:gd name="T3" fmla="*/ 1 w 1"/>
                <a:gd name="T4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660" name="Freeform 1286"/>
            <p:cNvSpPr>
              <a:spLocks/>
            </p:cNvSpPr>
            <p:nvPr userDrawn="1"/>
          </p:nvSpPr>
          <p:spPr bwMode="auto">
            <a:xfrm>
              <a:off x="328" y="198"/>
              <a:ext cx="1" cy="2"/>
            </a:xfrm>
            <a:custGeom>
              <a:avLst/>
              <a:gdLst>
                <a:gd name="T0" fmla="*/ 2 w 4"/>
                <a:gd name="T1" fmla="*/ 0 h 3"/>
                <a:gd name="T2" fmla="*/ 2 w 4"/>
                <a:gd name="T3" fmla="*/ 0 h 3"/>
                <a:gd name="T4" fmla="*/ 4 w 4"/>
                <a:gd name="T5" fmla="*/ 2 h 3"/>
                <a:gd name="T6" fmla="*/ 2 w 4"/>
                <a:gd name="T7" fmla="*/ 3 h 3"/>
                <a:gd name="T8" fmla="*/ 0 w 4"/>
                <a:gd name="T9" fmla="*/ 2 h 3"/>
                <a:gd name="T10" fmla="*/ 2 w 4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3">
                  <a:moveTo>
                    <a:pt x="2" y="0"/>
                  </a:moveTo>
                  <a:lnTo>
                    <a:pt x="2" y="0"/>
                  </a:lnTo>
                  <a:cubicBezTo>
                    <a:pt x="3" y="0"/>
                    <a:pt x="4" y="1"/>
                    <a:pt x="4" y="2"/>
                  </a:cubicBezTo>
                  <a:cubicBezTo>
                    <a:pt x="4" y="3"/>
                    <a:pt x="3" y="3"/>
                    <a:pt x="2" y="3"/>
                  </a:cubicBezTo>
                  <a:cubicBezTo>
                    <a:pt x="1" y="3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661" name="Freeform 1287"/>
            <p:cNvSpPr>
              <a:spLocks/>
            </p:cNvSpPr>
            <p:nvPr userDrawn="1"/>
          </p:nvSpPr>
          <p:spPr bwMode="auto">
            <a:xfrm>
              <a:off x="325" y="199"/>
              <a:ext cx="2" cy="1"/>
            </a:xfrm>
            <a:custGeom>
              <a:avLst/>
              <a:gdLst>
                <a:gd name="T0" fmla="*/ 2 w 3"/>
                <a:gd name="T1" fmla="*/ 0 h 3"/>
                <a:gd name="T2" fmla="*/ 2 w 3"/>
                <a:gd name="T3" fmla="*/ 0 h 3"/>
                <a:gd name="T4" fmla="*/ 3 w 3"/>
                <a:gd name="T5" fmla="*/ 1 h 3"/>
                <a:gd name="T6" fmla="*/ 2 w 3"/>
                <a:gd name="T7" fmla="*/ 3 h 3"/>
                <a:gd name="T8" fmla="*/ 0 w 3"/>
                <a:gd name="T9" fmla="*/ 1 h 3"/>
                <a:gd name="T10" fmla="*/ 2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lnTo>
                    <a:pt x="2" y="0"/>
                  </a:lnTo>
                  <a:cubicBezTo>
                    <a:pt x="2" y="0"/>
                    <a:pt x="3" y="0"/>
                    <a:pt x="3" y="1"/>
                  </a:cubicBezTo>
                  <a:cubicBezTo>
                    <a:pt x="3" y="2"/>
                    <a:pt x="2" y="3"/>
                    <a:pt x="2" y="3"/>
                  </a:cubicBezTo>
                  <a:cubicBezTo>
                    <a:pt x="1" y="3"/>
                    <a:pt x="0" y="2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662" name="Freeform 1288"/>
            <p:cNvSpPr>
              <a:spLocks/>
            </p:cNvSpPr>
            <p:nvPr userDrawn="1"/>
          </p:nvSpPr>
          <p:spPr bwMode="auto">
            <a:xfrm>
              <a:off x="323" y="199"/>
              <a:ext cx="1" cy="1"/>
            </a:xfrm>
            <a:custGeom>
              <a:avLst/>
              <a:gdLst>
                <a:gd name="T0" fmla="*/ 2 w 3"/>
                <a:gd name="T1" fmla="*/ 0 h 3"/>
                <a:gd name="T2" fmla="*/ 2 w 3"/>
                <a:gd name="T3" fmla="*/ 0 h 3"/>
                <a:gd name="T4" fmla="*/ 3 w 3"/>
                <a:gd name="T5" fmla="*/ 1 h 3"/>
                <a:gd name="T6" fmla="*/ 2 w 3"/>
                <a:gd name="T7" fmla="*/ 3 h 3"/>
                <a:gd name="T8" fmla="*/ 0 w 3"/>
                <a:gd name="T9" fmla="*/ 1 h 3"/>
                <a:gd name="T10" fmla="*/ 2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lnTo>
                    <a:pt x="2" y="0"/>
                  </a:lnTo>
                  <a:cubicBezTo>
                    <a:pt x="3" y="0"/>
                    <a:pt x="3" y="1"/>
                    <a:pt x="3" y="1"/>
                  </a:cubicBezTo>
                  <a:cubicBezTo>
                    <a:pt x="3" y="2"/>
                    <a:pt x="3" y="3"/>
                    <a:pt x="2" y="3"/>
                  </a:cubicBezTo>
                  <a:cubicBezTo>
                    <a:pt x="1" y="3"/>
                    <a:pt x="0" y="2"/>
                    <a:pt x="0" y="1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663" name="Freeform 1289"/>
            <p:cNvSpPr>
              <a:spLocks/>
            </p:cNvSpPr>
            <p:nvPr userDrawn="1"/>
          </p:nvSpPr>
          <p:spPr bwMode="auto">
            <a:xfrm>
              <a:off x="321" y="199"/>
              <a:ext cx="1" cy="1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2 w 2"/>
                <a:gd name="T5" fmla="*/ 1 h 3"/>
                <a:gd name="T6" fmla="*/ 1 w 2"/>
                <a:gd name="T7" fmla="*/ 3 h 3"/>
                <a:gd name="T8" fmla="*/ 0 w 2"/>
                <a:gd name="T9" fmla="*/ 1 h 3"/>
                <a:gd name="T10" fmla="*/ 1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cubicBezTo>
                    <a:pt x="2" y="0"/>
                    <a:pt x="2" y="1"/>
                    <a:pt x="2" y="1"/>
                  </a:cubicBezTo>
                  <a:cubicBezTo>
                    <a:pt x="2" y="2"/>
                    <a:pt x="2" y="3"/>
                    <a:pt x="1" y="3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664" name="Freeform 1290"/>
            <p:cNvSpPr>
              <a:spLocks/>
            </p:cNvSpPr>
            <p:nvPr userDrawn="1"/>
          </p:nvSpPr>
          <p:spPr bwMode="auto">
            <a:xfrm>
              <a:off x="320" y="200"/>
              <a:ext cx="0" cy="1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2 w 2"/>
                <a:gd name="T5" fmla="*/ 2 h 3"/>
                <a:gd name="T6" fmla="*/ 1 w 2"/>
                <a:gd name="T7" fmla="*/ 3 h 3"/>
                <a:gd name="T8" fmla="*/ 0 w 2"/>
                <a:gd name="T9" fmla="*/ 2 h 3"/>
                <a:gd name="T10" fmla="*/ 1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2" y="1"/>
                    <a:pt x="2" y="2"/>
                  </a:cubicBezTo>
                  <a:cubicBezTo>
                    <a:pt x="2" y="2"/>
                    <a:pt x="1" y="3"/>
                    <a:pt x="1" y="3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665" name="Freeform 1291"/>
            <p:cNvSpPr>
              <a:spLocks/>
            </p:cNvSpPr>
            <p:nvPr userDrawn="1"/>
          </p:nvSpPr>
          <p:spPr bwMode="auto">
            <a:xfrm>
              <a:off x="320" y="177"/>
              <a:ext cx="0" cy="2"/>
            </a:xfrm>
            <a:custGeom>
              <a:avLst/>
              <a:gdLst>
                <a:gd name="T0" fmla="*/ 2 w 2"/>
                <a:gd name="T1" fmla="*/ 0 h 5"/>
                <a:gd name="T2" fmla="*/ 2 w 2"/>
                <a:gd name="T3" fmla="*/ 0 h 5"/>
                <a:gd name="T4" fmla="*/ 2 w 2"/>
                <a:gd name="T5" fmla="*/ 5 h 5"/>
                <a:gd name="T6" fmla="*/ 0 w 2"/>
                <a:gd name="T7" fmla="*/ 3 h 5"/>
                <a:gd name="T8" fmla="*/ 2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lnTo>
                    <a:pt x="2" y="0"/>
                  </a:lnTo>
                  <a:cubicBezTo>
                    <a:pt x="1" y="2"/>
                    <a:pt x="1" y="3"/>
                    <a:pt x="2" y="5"/>
                  </a:cubicBezTo>
                  <a:lnTo>
                    <a:pt x="0" y="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666" name="Freeform 1292"/>
            <p:cNvSpPr>
              <a:spLocks/>
            </p:cNvSpPr>
            <p:nvPr userDrawn="1"/>
          </p:nvSpPr>
          <p:spPr bwMode="auto">
            <a:xfrm>
              <a:off x="317" y="180"/>
              <a:ext cx="2" cy="1"/>
            </a:xfrm>
            <a:custGeom>
              <a:avLst/>
              <a:gdLst>
                <a:gd name="T0" fmla="*/ 3 w 3"/>
                <a:gd name="T1" fmla="*/ 0 h 4"/>
                <a:gd name="T2" fmla="*/ 3 w 3"/>
                <a:gd name="T3" fmla="*/ 0 h 4"/>
                <a:gd name="T4" fmla="*/ 2 w 3"/>
                <a:gd name="T5" fmla="*/ 4 h 4"/>
                <a:gd name="T6" fmla="*/ 0 w 3"/>
                <a:gd name="T7" fmla="*/ 2 h 4"/>
                <a:gd name="T8" fmla="*/ 3 w 3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4">
                  <a:moveTo>
                    <a:pt x="3" y="0"/>
                  </a:moveTo>
                  <a:lnTo>
                    <a:pt x="3" y="0"/>
                  </a:lnTo>
                  <a:cubicBezTo>
                    <a:pt x="1" y="1"/>
                    <a:pt x="1" y="2"/>
                    <a:pt x="2" y="4"/>
                  </a:cubicBezTo>
                  <a:lnTo>
                    <a:pt x="0" y="2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667" name="Freeform 1293"/>
            <p:cNvSpPr>
              <a:spLocks/>
            </p:cNvSpPr>
            <p:nvPr userDrawn="1"/>
          </p:nvSpPr>
          <p:spPr bwMode="auto">
            <a:xfrm>
              <a:off x="315" y="182"/>
              <a:ext cx="1" cy="3"/>
            </a:xfrm>
            <a:custGeom>
              <a:avLst/>
              <a:gdLst>
                <a:gd name="T0" fmla="*/ 2 w 2"/>
                <a:gd name="T1" fmla="*/ 0 h 5"/>
                <a:gd name="T2" fmla="*/ 2 w 2"/>
                <a:gd name="T3" fmla="*/ 0 h 5"/>
                <a:gd name="T4" fmla="*/ 2 w 2"/>
                <a:gd name="T5" fmla="*/ 5 h 5"/>
                <a:gd name="T6" fmla="*/ 0 w 2"/>
                <a:gd name="T7" fmla="*/ 3 h 5"/>
                <a:gd name="T8" fmla="*/ 2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3"/>
                    <a:pt x="2" y="5"/>
                  </a:cubicBezTo>
                  <a:lnTo>
                    <a:pt x="0" y="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668" name="Freeform 1294"/>
            <p:cNvSpPr>
              <a:spLocks/>
            </p:cNvSpPr>
            <p:nvPr userDrawn="1"/>
          </p:nvSpPr>
          <p:spPr bwMode="auto">
            <a:xfrm>
              <a:off x="314" y="185"/>
              <a:ext cx="1" cy="2"/>
            </a:xfrm>
            <a:custGeom>
              <a:avLst/>
              <a:gdLst>
                <a:gd name="T0" fmla="*/ 2 w 2"/>
                <a:gd name="T1" fmla="*/ 0 h 4"/>
                <a:gd name="T2" fmla="*/ 2 w 2"/>
                <a:gd name="T3" fmla="*/ 0 h 4"/>
                <a:gd name="T4" fmla="*/ 2 w 2"/>
                <a:gd name="T5" fmla="*/ 4 h 4"/>
                <a:gd name="T6" fmla="*/ 0 w 2"/>
                <a:gd name="T7" fmla="*/ 2 h 4"/>
                <a:gd name="T8" fmla="*/ 2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2"/>
                    <a:pt x="2" y="4"/>
                  </a:cubicBez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669" name="Freeform 1295"/>
            <p:cNvSpPr>
              <a:spLocks/>
            </p:cNvSpPr>
            <p:nvPr userDrawn="1"/>
          </p:nvSpPr>
          <p:spPr bwMode="auto">
            <a:xfrm>
              <a:off x="317" y="185"/>
              <a:ext cx="1" cy="2"/>
            </a:xfrm>
            <a:custGeom>
              <a:avLst/>
              <a:gdLst>
                <a:gd name="T0" fmla="*/ 2 w 2"/>
                <a:gd name="T1" fmla="*/ 0 h 5"/>
                <a:gd name="T2" fmla="*/ 2 w 2"/>
                <a:gd name="T3" fmla="*/ 0 h 5"/>
                <a:gd name="T4" fmla="*/ 2 w 2"/>
                <a:gd name="T5" fmla="*/ 5 h 5"/>
                <a:gd name="T6" fmla="*/ 0 w 2"/>
                <a:gd name="T7" fmla="*/ 3 h 5"/>
                <a:gd name="T8" fmla="*/ 2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lnTo>
                    <a:pt x="2" y="0"/>
                  </a:lnTo>
                  <a:cubicBezTo>
                    <a:pt x="1" y="2"/>
                    <a:pt x="1" y="3"/>
                    <a:pt x="2" y="5"/>
                  </a:cubicBezTo>
                  <a:lnTo>
                    <a:pt x="0" y="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670" name="Freeform 1296"/>
            <p:cNvSpPr>
              <a:spLocks/>
            </p:cNvSpPr>
            <p:nvPr userDrawn="1"/>
          </p:nvSpPr>
          <p:spPr bwMode="auto">
            <a:xfrm>
              <a:off x="321" y="184"/>
              <a:ext cx="2" cy="2"/>
            </a:xfrm>
            <a:custGeom>
              <a:avLst/>
              <a:gdLst>
                <a:gd name="T0" fmla="*/ 2 w 3"/>
                <a:gd name="T1" fmla="*/ 0 h 4"/>
                <a:gd name="T2" fmla="*/ 2 w 3"/>
                <a:gd name="T3" fmla="*/ 0 h 4"/>
                <a:gd name="T4" fmla="*/ 3 w 3"/>
                <a:gd name="T5" fmla="*/ 4 h 4"/>
                <a:gd name="T6" fmla="*/ 0 w 3"/>
                <a:gd name="T7" fmla="*/ 2 h 4"/>
                <a:gd name="T8" fmla="*/ 2 w 3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4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3"/>
                    <a:pt x="3" y="4"/>
                  </a:cubicBez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671" name="Freeform 1297"/>
            <p:cNvSpPr>
              <a:spLocks/>
            </p:cNvSpPr>
            <p:nvPr userDrawn="1"/>
          </p:nvSpPr>
          <p:spPr bwMode="auto">
            <a:xfrm>
              <a:off x="320" y="182"/>
              <a:ext cx="0" cy="2"/>
            </a:xfrm>
            <a:custGeom>
              <a:avLst/>
              <a:gdLst>
                <a:gd name="T0" fmla="*/ 2 w 2"/>
                <a:gd name="T1" fmla="*/ 0 h 5"/>
                <a:gd name="T2" fmla="*/ 2 w 2"/>
                <a:gd name="T3" fmla="*/ 0 h 5"/>
                <a:gd name="T4" fmla="*/ 2 w 2"/>
                <a:gd name="T5" fmla="*/ 5 h 5"/>
                <a:gd name="T6" fmla="*/ 0 w 2"/>
                <a:gd name="T7" fmla="*/ 3 h 5"/>
                <a:gd name="T8" fmla="*/ 2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3"/>
                    <a:pt x="2" y="5"/>
                  </a:cubicBezTo>
                  <a:lnTo>
                    <a:pt x="0" y="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672" name="Freeform 1298"/>
            <p:cNvSpPr>
              <a:spLocks/>
            </p:cNvSpPr>
            <p:nvPr userDrawn="1"/>
          </p:nvSpPr>
          <p:spPr bwMode="auto">
            <a:xfrm>
              <a:off x="321" y="180"/>
              <a:ext cx="1" cy="1"/>
            </a:xfrm>
            <a:custGeom>
              <a:avLst/>
              <a:gdLst>
                <a:gd name="T0" fmla="*/ 2 w 2"/>
                <a:gd name="T1" fmla="*/ 0 h 4"/>
                <a:gd name="T2" fmla="*/ 2 w 2"/>
                <a:gd name="T3" fmla="*/ 0 h 4"/>
                <a:gd name="T4" fmla="*/ 2 w 2"/>
                <a:gd name="T5" fmla="*/ 4 h 4"/>
                <a:gd name="T6" fmla="*/ 0 w 2"/>
                <a:gd name="T7" fmla="*/ 2 h 4"/>
                <a:gd name="T8" fmla="*/ 2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2"/>
                    <a:pt x="2" y="4"/>
                  </a:cubicBez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673" name="Freeform 1299"/>
            <p:cNvSpPr>
              <a:spLocks/>
            </p:cNvSpPr>
            <p:nvPr userDrawn="1"/>
          </p:nvSpPr>
          <p:spPr bwMode="auto">
            <a:xfrm>
              <a:off x="318" y="174"/>
              <a:ext cx="1" cy="2"/>
            </a:xfrm>
            <a:custGeom>
              <a:avLst/>
              <a:gdLst>
                <a:gd name="T0" fmla="*/ 2 w 2"/>
                <a:gd name="T1" fmla="*/ 0 h 5"/>
                <a:gd name="T2" fmla="*/ 2 w 2"/>
                <a:gd name="T3" fmla="*/ 0 h 5"/>
                <a:gd name="T4" fmla="*/ 1 w 2"/>
                <a:gd name="T5" fmla="*/ 5 h 5"/>
                <a:gd name="T6" fmla="*/ 0 w 2"/>
                <a:gd name="T7" fmla="*/ 2 h 5"/>
                <a:gd name="T8" fmla="*/ 2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3"/>
                    <a:pt x="1" y="5"/>
                  </a:cubicBez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674" name="Freeform 1300"/>
            <p:cNvSpPr>
              <a:spLocks/>
            </p:cNvSpPr>
            <p:nvPr userDrawn="1"/>
          </p:nvSpPr>
          <p:spPr bwMode="auto">
            <a:xfrm>
              <a:off x="315" y="177"/>
              <a:ext cx="1" cy="2"/>
            </a:xfrm>
            <a:custGeom>
              <a:avLst/>
              <a:gdLst>
                <a:gd name="T0" fmla="*/ 2 w 2"/>
                <a:gd name="T1" fmla="*/ 0 h 4"/>
                <a:gd name="T2" fmla="*/ 2 w 2"/>
                <a:gd name="T3" fmla="*/ 0 h 4"/>
                <a:gd name="T4" fmla="*/ 2 w 2"/>
                <a:gd name="T5" fmla="*/ 4 h 4"/>
                <a:gd name="T6" fmla="*/ 0 w 2"/>
                <a:gd name="T7" fmla="*/ 2 h 4"/>
                <a:gd name="T8" fmla="*/ 2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3"/>
                    <a:pt x="2" y="4"/>
                  </a:cubicBez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675" name="Freeform 1301"/>
            <p:cNvSpPr>
              <a:spLocks/>
            </p:cNvSpPr>
            <p:nvPr userDrawn="1"/>
          </p:nvSpPr>
          <p:spPr bwMode="auto">
            <a:xfrm>
              <a:off x="314" y="180"/>
              <a:ext cx="0" cy="2"/>
            </a:xfrm>
            <a:custGeom>
              <a:avLst/>
              <a:gdLst>
                <a:gd name="T0" fmla="*/ 1 w 1"/>
                <a:gd name="T1" fmla="*/ 0 h 5"/>
                <a:gd name="T2" fmla="*/ 1 w 1"/>
                <a:gd name="T3" fmla="*/ 0 h 5"/>
                <a:gd name="T4" fmla="*/ 1 w 1"/>
                <a:gd name="T5" fmla="*/ 5 h 5"/>
                <a:gd name="T6" fmla="*/ 0 w 1"/>
                <a:gd name="T7" fmla="*/ 2 h 5"/>
                <a:gd name="T8" fmla="*/ 1 w 1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5">
                  <a:moveTo>
                    <a:pt x="1" y="0"/>
                  </a:moveTo>
                  <a:lnTo>
                    <a:pt x="1" y="0"/>
                  </a:lnTo>
                  <a:cubicBezTo>
                    <a:pt x="0" y="1"/>
                    <a:pt x="0" y="3"/>
                    <a:pt x="1" y="5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676" name="Freeform 1302"/>
            <p:cNvSpPr>
              <a:spLocks/>
            </p:cNvSpPr>
            <p:nvPr userDrawn="1"/>
          </p:nvSpPr>
          <p:spPr bwMode="auto">
            <a:xfrm>
              <a:off x="316" y="187"/>
              <a:ext cx="1" cy="2"/>
            </a:xfrm>
            <a:custGeom>
              <a:avLst/>
              <a:gdLst>
                <a:gd name="T0" fmla="*/ 1 w 2"/>
                <a:gd name="T1" fmla="*/ 0 h 4"/>
                <a:gd name="T2" fmla="*/ 1 w 2"/>
                <a:gd name="T3" fmla="*/ 0 h 4"/>
                <a:gd name="T4" fmla="*/ 2 w 2"/>
                <a:gd name="T5" fmla="*/ 4 h 4"/>
                <a:gd name="T6" fmla="*/ 0 w 2"/>
                <a:gd name="T7" fmla="*/ 2 h 4"/>
                <a:gd name="T8" fmla="*/ 1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1" y="2"/>
                    <a:pt x="2" y="4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677" name="Freeform 1303"/>
            <p:cNvSpPr>
              <a:spLocks/>
            </p:cNvSpPr>
            <p:nvPr userDrawn="1"/>
          </p:nvSpPr>
          <p:spPr bwMode="auto">
            <a:xfrm>
              <a:off x="316" y="191"/>
              <a:ext cx="2" cy="3"/>
            </a:xfrm>
            <a:custGeom>
              <a:avLst/>
              <a:gdLst>
                <a:gd name="T0" fmla="*/ 2 w 3"/>
                <a:gd name="T1" fmla="*/ 0 h 5"/>
                <a:gd name="T2" fmla="*/ 2 w 3"/>
                <a:gd name="T3" fmla="*/ 0 h 5"/>
                <a:gd name="T4" fmla="*/ 3 w 3"/>
                <a:gd name="T5" fmla="*/ 5 h 5"/>
                <a:gd name="T6" fmla="*/ 0 w 3"/>
                <a:gd name="T7" fmla="*/ 3 h 5"/>
                <a:gd name="T8" fmla="*/ 2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2" y="0"/>
                  </a:moveTo>
                  <a:lnTo>
                    <a:pt x="2" y="0"/>
                  </a:lnTo>
                  <a:cubicBezTo>
                    <a:pt x="1" y="2"/>
                    <a:pt x="1" y="3"/>
                    <a:pt x="3" y="5"/>
                  </a:cubicBezTo>
                  <a:lnTo>
                    <a:pt x="0" y="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678" name="Freeform 1304"/>
            <p:cNvSpPr>
              <a:spLocks/>
            </p:cNvSpPr>
            <p:nvPr userDrawn="1"/>
          </p:nvSpPr>
          <p:spPr bwMode="auto">
            <a:xfrm>
              <a:off x="324" y="186"/>
              <a:ext cx="0" cy="2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2 w 2"/>
                <a:gd name="T5" fmla="*/ 3 h 3"/>
                <a:gd name="T6" fmla="*/ 0 w 2"/>
                <a:gd name="T7" fmla="*/ 2 h 3"/>
                <a:gd name="T8" fmla="*/ 1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1" y="2"/>
                    <a:pt x="2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679" name="Freeform 1305"/>
            <p:cNvSpPr>
              <a:spLocks/>
            </p:cNvSpPr>
            <p:nvPr userDrawn="1"/>
          </p:nvSpPr>
          <p:spPr bwMode="auto">
            <a:xfrm>
              <a:off x="318" y="189"/>
              <a:ext cx="1" cy="2"/>
            </a:xfrm>
            <a:custGeom>
              <a:avLst/>
              <a:gdLst>
                <a:gd name="T0" fmla="*/ 2 w 3"/>
                <a:gd name="T1" fmla="*/ 0 h 5"/>
                <a:gd name="T2" fmla="*/ 2 w 3"/>
                <a:gd name="T3" fmla="*/ 0 h 5"/>
                <a:gd name="T4" fmla="*/ 3 w 3"/>
                <a:gd name="T5" fmla="*/ 5 h 5"/>
                <a:gd name="T6" fmla="*/ 0 w 3"/>
                <a:gd name="T7" fmla="*/ 3 h 5"/>
                <a:gd name="T8" fmla="*/ 2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2" y="0"/>
                  </a:moveTo>
                  <a:lnTo>
                    <a:pt x="2" y="0"/>
                  </a:lnTo>
                  <a:cubicBezTo>
                    <a:pt x="1" y="2"/>
                    <a:pt x="2" y="3"/>
                    <a:pt x="3" y="5"/>
                  </a:cubicBezTo>
                  <a:lnTo>
                    <a:pt x="0" y="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680" name="Freeform 1306"/>
            <p:cNvSpPr>
              <a:spLocks/>
            </p:cNvSpPr>
            <p:nvPr userDrawn="1"/>
          </p:nvSpPr>
          <p:spPr bwMode="auto">
            <a:xfrm>
              <a:off x="318" y="195"/>
              <a:ext cx="6" cy="2"/>
            </a:xfrm>
            <a:custGeom>
              <a:avLst/>
              <a:gdLst>
                <a:gd name="T0" fmla="*/ 0 w 12"/>
                <a:gd name="T1" fmla="*/ 2 h 4"/>
                <a:gd name="T2" fmla="*/ 0 w 12"/>
                <a:gd name="T3" fmla="*/ 2 h 4"/>
                <a:gd name="T4" fmla="*/ 8 w 12"/>
                <a:gd name="T5" fmla="*/ 0 h 4"/>
                <a:gd name="T6" fmla="*/ 12 w 12"/>
                <a:gd name="T7" fmla="*/ 2 h 4"/>
                <a:gd name="T8" fmla="*/ 5 w 12"/>
                <a:gd name="T9" fmla="*/ 4 h 4"/>
                <a:gd name="T10" fmla="*/ 0 w 12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4">
                  <a:moveTo>
                    <a:pt x="0" y="2"/>
                  </a:moveTo>
                  <a:lnTo>
                    <a:pt x="0" y="2"/>
                  </a:lnTo>
                  <a:cubicBezTo>
                    <a:pt x="3" y="1"/>
                    <a:pt x="6" y="0"/>
                    <a:pt x="8" y="0"/>
                  </a:cubicBezTo>
                  <a:cubicBezTo>
                    <a:pt x="9" y="1"/>
                    <a:pt x="11" y="2"/>
                    <a:pt x="12" y="2"/>
                  </a:cubicBezTo>
                  <a:cubicBezTo>
                    <a:pt x="9" y="3"/>
                    <a:pt x="7" y="3"/>
                    <a:pt x="5" y="4"/>
                  </a:cubicBezTo>
                  <a:cubicBezTo>
                    <a:pt x="3" y="3"/>
                    <a:pt x="2" y="3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681" name="Freeform 1307"/>
            <p:cNvSpPr>
              <a:spLocks/>
            </p:cNvSpPr>
            <p:nvPr userDrawn="1"/>
          </p:nvSpPr>
          <p:spPr bwMode="auto">
            <a:xfrm>
              <a:off x="320" y="188"/>
              <a:ext cx="5" cy="3"/>
            </a:xfrm>
            <a:custGeom>
              <a:avLst/>
              <a:gdLst>
                <a:gd name="T0" fmla="*/ 12 w 12"/>
                <a:gd name="T1" fmla="*/ 6 h 7"/>
                <a:gd name="T2" fmla="*/ 12 w 12"/>
                <a:gd name="T3" fmla="*/ 6 h 7"/>
                <a:gd name="T4" fmla="*/ 8 w 12"/>
                <a:gd name="T5" fmla="*/ 5 h 7"/>
                <a:gd name="T6" fmla="*/ 8 w 12"/>
                <a:gd name="T7" fmla="*/ 5 h 7"/>
                <a:gd name="T8" fmla="*/ 9 w 12"/>
                <a:gd name="T9" fmla="*/ 7 h 7"/>
                <a:gd name="T10" fmla="*/ 5 w 12"/>
                <a:gd name="T11" fmla="*/ 7 h 7"/>
                <a:gd name="T12" fmla="*/ 0 w 12"/>
                <a:gd name="T13" fmla="*/ 0 h 7"/>
                <a:gd name="T14" fmla="*/ 12 w 12"/>
                <a:gd name="T15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7">
                  <a:moveTo>
                    <a:pt x="12" y="6"/>
                  </a:moveTo>
                  <a:lnTo>
                    <a:pt x="12" y="6"/>
                  </a:lnTo>
                  <a:cubicBezTo>
                    <a:pt x="10" y="5"/>
                    <a:pt x="9" y="5"/>
                    <a:pt x="8" y="5"/>
                  </a:cubicBezTo>
                  <a:lnTo>
                    <a:pt x="8" y="5"/>
                  </a:lnTo>
                  <a:cubicBezTo>
                    <a:pt x="8" y="6"/>
                    <a:pt x="8" y="7"/>
                    <a:pt x="9" y="7"/>
                  </a:cubicBezTo>
                  <a:cubicBezTo>
                    <a:pt x="7" y="7"/>
                    <a:pt x="6" y="7"/>
                    <a:pt x="5" y="7"/>
                  </a:cubicBezTo>
                  <a:cubicBezTo>
                    <a:pt x="3" y="5"/>
                    <a:pt x="1" y="2"/>
                    <a:pt x="0" y="0"/>
                  </a:cubicBezTo>
                  <a:cubicBezTo>
                    <a:pt x="4" y="0"/>
                    <a:pt x="9" y="3"/>
                    <a:pt x="12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682" name="Freeform 1308"/>
            <p:cNvSpPr>
              <a:spLocks/>
            </p:cNvSpPr>
            <p:nvPr userDrawn="1"/>
          </p:nvSpPr>
          <p:spPr bwMode="auto">
            <a:xfrm>
              <a:off x="329" y="187"/>
              <a:ext cx="1" cy="2"/>
            </a:xfrm>
            <a:custGeom>
              <a:avLst/>
              <a:gdLst>
                <a:gd name="T0" fmla="*/ 0 w 2"/>
                <a:gd name="T1" fmla="*/ 0 h 5"/>
                <a:gd name="T2" fmla="*/ 0 w 2"/>
                <a:gd name="T3" fmla="*/ 0 h 5"/>
                <a:gd name="T4" fmla="*/ 2 w 2"/>
                <a:gd name="T5" fmla="*/ 2 h 5"/>
                <a:gd name="T6" fmla="*/ 1 w 2"/>
                <a:gd name="T7" fmla="*/ 5 h 5"/>
                <a:gd name="T8" fmla="*/ 0 w 2"/>
                <a:gd name="T9" fmla="*/ 3 h 5"/>
                <a:gd name="T10" fmla="*/ 0 w 2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lnTo>
                    <a:pt x="0" y="0"/>
                  </a:lnTo>
                  <a:cubicBezTo>
                    <a:pt x="1" y="1"/>
                    <a:pt x="1" y="2"/>
                    <a:pt x="2" y="2"/>
                  </a:cubicBezTo>
                  <a:cubicBezTo>
                    <a:pt x="2" y="3"/>
                    <a:pt x="1" y="4"/>
                    <a:pt x="1" y="5"/>
                  </a:cubicBezTo>
                  <a:cubicBezTo>
                    <a:pt x="1" y="4"/>
                    <a:pt x="0" y="3"/>
                    <a:pt x="0" y="3"/>
                  </a:cubicBez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683" name="Freeform 1309"/>
            <p:cNvSpPr>
              <a:spLocks/>
            </p:cNvSpPr>
            <p:nvPr userDrawn="1"/>
          </p:nvSpPr>
          <p:spPr bwMode="auto">
            <a:xfrm>
              <a:off x="325" y="189"/>
              <a:ext cx="2" cy="2"/>
            </a:xfrm>
            <a:custGeom>
              <a:avLst/>
              <a:gdLst>
                <a:gd name="T0" fmla="*/ 0 w 4"/>
                <a:gd name="T1" fmla="*/ 0 h 5"/>
                <a:gd name="T2" fmla="*/ 0 w 4"/>
                <a:gd name="T3" fmla="*/ 0 h 5"/>
                <a:gd name="T4" fmla="*/ 3 w 4"/>
                <a:gd name="T5" fmla="*/ 1 h 5"/>
                <a:gd name="T6" fmla="*/ 4 w 4"/>
                <a:gd name="T7" fmla="*/ 5 h 5"/>
                <a:gd name="T8" fmla="*/ 2 w 4"/>
                <a:gd name="T9" fmla="*/ 4 h 5"/>
                <a:gd name="T10" fmla="*/ 0 w 4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5">
                  <a:moveTo>
                    <a:pt x="0" y="0"/>
                  </a:moveTo>
                  <a:lnTo>
                    <a:pt x="0" y="0"/>
                  </a:lnTo>
                  <a:cubicBezTo>
                    <a:pt x="1" y="0"/>
                    <a:pt x="2" y="0"/>
                    <a:pt x="3" y="1"/>
                  </a:cubicBezTo>
                  <a:cubicBezTo>
                    <a:pt x="3" y="2"/>
                    <a:pt x="3" y="4"/>
                    <a:pt x="4" y="5"/>
                  </a:cubicBezTo>
                  <a:cubicBezTo>
                    <a:pt x="3" y="5"/>
                    <a:pt x="3" y="4"/>
                    <a:pt x="2" y="4"/>
                  </a:cubicBezTo>
                  <a:cubicBezTo>
                    <a:pt x="1" y="3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684" name="Freeform 1310"/>
            <p:cNvSpPr>
              <a:spLocks/>
            </p:cNvSpPr>
            <p:nvPr userDrawn="1"/>
          </p:nvSpPr>
          <p:spPr bwMode="auto">
            <a:xfrm>
              <a:off x="320" y="191"/>
              <a:ext cx="5" cy="3"/>
            </a:xfrm>
            <a:custGeom>
              <a:avLst/>
              <a:gdLst>
                <a:gd name="T0" fmla="*/ 9 w 13"/>
                <a:gd name="T1" fmla="*/ 2 h 6"/>
                <a:gd name="T2" fmla="*/ 9 w 13"/>
                <a:gd name="T3" fmla="*/ 2 h 6"/>
                <a:gd name="T4" fmla="*/ 13 w 13"/>
                <a:gd name="T5" fmla="*/ 6 h 6"/>
                <a:gd name="T6" fmla="*/ 7 w 13"/>
                <a:gd name="T7" fmla="*/ 5 h 6"/>
                <a:gd name="T8" fmla="*/ 0 w 13"/>
                <a:gd name="T9" fmla="*/ 1 h 6"/>
                <a:gd name="T10" fmla="*/ 9 w 13"/>
                <a:gd name="T11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6">
                  <a:moveTo>
                    <a:pt x="9" y="2"/>
                  </a:moveTo>
                  <a:lnTo>
                    <a:pt x="9" y="2"/>
                  </a:lnTo>
                  <a:cubicBezTo>
                    <a:pt x="10" y="3"/>
                    <a:pt x="12" y="5"/>
                    <a:pt x="13" y="6"/>
                  </a:cubicBezTo>
                  <a:cubicBezTo>
                    <a:pt x="11" y="6"/>
                    <a:pt x="9" y="5"/>
                    <a:pt x="7" y="5"/>
                  </a:cubicBezTo>
                  <a:cubicBezTo>
                    <a:pt x="4" y="4"/>
                    <a:pt x="2" y="3"/>
                    <a:pt x="0" y="1"/>
                  </a:cubicBezTo>
                  <a:cubicBezTo>
                    <a:pt x="3" y="0"/>
                    <a:pt x="6" y="1"/>
                    <a:pt x="9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685" name="Freeform 1311"/>
            <p:cNvSpPr>
              <a:spLocks/>
            </p:cNvSpPr>
            <p:nvPr userDrawn="1"/>
          </p:nvSpPr>
          <p:spPr bwMode="auto">
            <a:xfrm>
              <a:off x="327" y="187"/>
              <a:ext cx="3" cy="7"/>
            </a:xfrm>
            <a:custGeom>
              <a:avLst/>
              <a:gdLst>
                <a:gd name="T0" fmla="*/ 6 w 7"/>
                <a:gd name="T1" fmla="*/ 7 h 16"/>
                <a:gd name="T2" fmla="*/ 6 w 7"/>
                <a:gd name="T3" fmla="*/ 7 h 16"/>
                <a:gd name="T4" fmla="*/ 6 w 7"/>
                <a:gd name="T5" fmla="*/ 8 h 16"/>
                <a:gd name="T6" fmla="*/ 7 w 7"/>
                <a:gd name="T7" fmla="*/ 16 h 16"/>
                <a:gd name="T8" fmla="*/ 3 w 7"/>
                <a:gd name="T9" fmla="*/ 11 h 16"/>
                <a:gd name="T10" fmla="*/ 0 w 7"/>
                <a:gd name="T11" fmla="*/ 0 h 16"/>
                <a:gd name="T12" fmla="*/ 6 w 7"/>
                <a:gd name="T13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16">
                  <a:moveTo>
                    <a:pt x="6" y="7"/>
                  </a:moveTo>
                  <a:lnTo>
                    <a:pt x="6" y="7"/>
                  </a:lnTo>
                  <a:cubicBezTo>
                    <a:pt x="6" y="7"/>
                    <a:pt x="6" y="8"/>
                    <a:pt x="6" y="8"/>
                  </a:cubicBezTo>
                  <a:cubicBezTo>
                    <a:pt x="6" y="11"/>
                    <a:pt x="7" y="14"/>
                    <a:pt x="7" y="16"/>
                  </a:cubicBezTo>
                  <a:cubicBezTo>
                    <a:pt x="6" y="14"/>
                    <a:pt x="5" y="13"/>
                    <a:pt x="3" y="11"/>
                  </a:cubicBezTo>
                  <a:cubicBezTo>
                    <a:pt x="1" y="8"/>
                    <a:pt x="0" y="4"/>
                    <a:pt x="0" y="0"/>
                  </a:cubicBezTo>
                  <a:cubicBezTo>
                    <a:pt x="3" y="2"/>
                    <a:pt x="5" y="4"/>
                    <a:pt x="6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686" name="Freeform 1312"/>
            <p:cNvSpPr>
              <a:spLocks/>
            </p:cNvSpPr>
            <p:nvPr userDrawn="1"/>
          </p:nvSpPr>
          <p:spPr bwMode="auto">
            <a:xfrm>
              <a:off x="321" y="194"/>
              <a:ext cx="7" cy="2"/>
            </a:xfrm>
            <a:custGeom>
              <a:avLst/>
              <a:gdLst>
                <a:gd name="T0" fmla="*/ 0 w 16"/>
                <a:gd name="T1" fmla="*/ 1 h 5"/>
                <a:gd name="T2" fmla="*/ 0 w 16"/>
                <a:gd name="T3" fmla="*/ 1 h 5"/>
                <a:gd name="T4" fmla="*/ 16 w 16"/>
                <a:gd name="T5" fmla="*/ 5 h 5"/>
                <a:gd name="T6" fmla="*/ 7 w 16"/>
                <a:gd name="T7" fmla="*/ 5 h 5"/>
                <a:gd name="T8" fmla="*/ 0 w 16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5">
                  <a:moveTo>
                    <a:pt x="0" y="1"/>
                  </a:moveTo>
                  <a:lnTo>
                    <a:pt x="0" y="1"/>
                  </a:lnTo>
                  <a:cubicBezTo>
                    <a:pt x="5" y="0"/>
                    <a:pt x="12" y="1"/>
                    <a:pt x="16" y="5"/>
                  </a:cubicBezTo>
                  <a:cubicBezTo>
                    <a:pt x="13" y="5"/>
                    <a:pt x="10" y="5"/>
                    <a:pt x="7" y="5"/>
                  </a:cubicBezTo>
                  <a:cubicBezTo>
                    <a:pt x="5" y="4"/>
                    <a:pt x="2" y="3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687" name="Freeform 1313"/>
            <p:cNvSpPr>
              <a:spLocks/>
            </p:cNvSpPr>
            <p:nvPr userDrawn="1"/>
          </p:nvSpPr>
          <p:spPr bwMode="auto">
            <a:xfrm>
              <a:off x="324" y="191"/>
              <a:ext cx="6" cy="4"/>
            </a:xfrm>
            <a:custGeom>
              <a:avLst/>
              <a:gdLst>
                <a:gd name="T0" fmla="*/ 0 w 15"/>
                <a:gd name="T1" fmla="*/ 0 h 11"/>
                <a:gd name="T2" fmla="*/ 0 w 15"/>
                <a:gd name="T3" fmla="*/ 0 h 11"/>
                <a:gd name="T4" fmla="*/ 15 w 15"/>
                <a:gd name="T5" fmla="*/ 11 h 11"/>
                <a:gd name="T6" fmla="*/ 0 w 15"/>
                <a:gd name="T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11">
                  <a:moveTo>
                    <a:pt x="0" y="0"/>
                  </a:moveTo>
                  <a:lnTo>
                    <a:pt x="0" y="0"/>
                  </a:lnTo>
                  <a:cubicBezTo>
                    <a:pt x="6" y="1"/>
                    <a:pt x="12" y="6"/>
                    <a:pt x="15" y="11"/>
                  </a:cubicBezTo>
                  <a:cubicBezTo>
                    <a:pt x="9" y="10"/>
                    <a:pt x="3" y="6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688" name="Freeform 1314"/>
            <p:cNvSpPr>
              <a:spLocks/>
            </p:cNvSpPr>
            <p:nvPr userDrawn="1"/>
          </p:nvSpPr>
          <p:spPr bwMode="auto">
            <a:xfrm>
              <a:off x="330" y="198"/>
              <a:ext cx="2" cy="2"/>
            </a:xfrm>
            <a:custGeom>
              <a:avLst/>
              <a:gdLst>
                <a:gd name="T0" fmla="*/ 3 w 3"/>
                <a:gd name="T1" fmla="*/ 2 h 3"/>
                <a:gd name="T2" fmla="*/ 3 w 3"/>
                <a:gd name="T3" fmla="*/ 2 h 3"/>
                <a:gd name="T4" fmla="*/ 2 w 3"/>
                <a:gd name="T5" fmla="*/ 3 h 3"/>
                <a:gd name="T6" fmla="*/ 0 w 3"/>
                <a:gd name="T7" fmla="*/ 2 h 3"/>
                <a:gd name="T8" fmla="*/ 2 w 3"/>
                <a:gd name="T9" fmla="*/ 0 h 3"/>
                <a:gd name="T10" fmla="*/ 3 w 3"/>
                <a:gd name="T11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3" y="2"/>
                  </a:moveTo>
                  <a:lnTo>
                    <a:pt x="3" y="2"/>
                  </a:lnTo>
                  <a:cubicBezTo>
                    <a:pt x="3" y="3"/>
                    <a:pt x="3" y="3"/>
                    <a:pt x="2" y="3"/>
                  </a:cubicBezTo>
                  <a:cubicBezTo>
                    <a:pt x="1" y="3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3" y="1"/>
                    <a:pt x="3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689" name="Freeform 1315"/>
            <p:cNvSpPr>
              <a:spLocks/>
            </p:cNvSpPr>
            <p:nvPr userDrawn="1"/>
          </p:nvSpPr>
          <p:spPr bwMode="auto">
            <a:xfrm>
              <a:off x="319" y="197"/>
              <a:ext cx="24" cy="3"/>
            </a:xfrm>
            <a:custGeom>
              <a:avLst/>
              <a:gdLst>
                <a:gd name="T0" fmla="*/ 27 w 54"/>
                <a:gd name="T1" fmla="*/ 1 h 6"/>
                <a:gd name="T2" fmla="*/ 27 w 54"/>
                <a:gd name="T3" fmla="*/ 1 h 6"/>
                <a:gd name="T4" fmla="*/ 0 w 54"/>
                <a:gd name="T5" fmla="*/ 6 h 6"/>
                <a:gd name="T6" fmla="*/ 0 w 54"/>
                <a:gd name="T7" fmla="*/ 4 h 6"/>
                <a:gd name="T8" fmla="*/ 27 w 54"/>
                <a:gd name="T9" fmla="*/ 0 h 6"/>
                <a:gd name="T10" fmla="*/ 54 w 54"/>
                <a:gd name="T11" fmla="*/ 4 h 6"/>
                <a:gd name="T12" fmla="*/ 54 w 54"/>
                <a:gd name="T13" fmla="*/ 6 h 6"/>
                <a:gd name="T14" fmla="*/ 27 w 54"/>
                <a:gd name="T15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4" h="6">
                  <a:moveTo>
                    <a:pt x="27" y="1"/>
                  </a:moveTo>
                  <a:lnTo>
                    <a:pt x="27" y="1"/>
                  </a:lnTo>
                  <a:cubicBezTo>
                    <a:pt x="15" y="1"/>
                    <a:pt x="4" y="3"/>
                    <a:pt x="0" y="6"/>
                  </a:cubicBezTo>
                  <a:lnTo>
                    <a:pt x="0" y="4"/>
                  </a:lnTo>
                  <a:cubicBezTo>
                    <a:pt x="4" y="1"/>
                    <a:pt x="15" y="0"/>
                    <a:pt x="27" y="0"/>
                  </a:cubicBezTo>
                  <a:cubicBezTo>
                    <a:pt x="39" y="0"/>
                    <a:pt x="49" y="1"/>
                    <a:pt x="54" y="4"/>
                  </a:cubicBezTo>
                  <a:lnTo>
                    <a:pt x="54" y="6"/>
                  </a:lnTo>
                  <a:cubicBezTo>
                    <a:pt x="49" y="3"/>
                    <a:pt x="39" y="1"/>
                    <a:pt x="27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690" name="Freeform 1316"/>
            <p:cNvSpPr>
              <a:spLocks/>
            </p:cNvSpPr>
            <p:nvPr userDrawn="1"/>
          </p:nvSpPr>
          <p:spPr bwMode="auto">
            <a:xfrm>
              <a:off x="329" y="171"/>
              <a:ext cx="2" cy="16"/>
            </a:xfrm>
            <a:custGeom>
              <a:avLst/>
              <a:gdLst>
                <a:gd name="T0" fmla="*/ 4 w 4"/>
                <a:gd name="T1" fmla="*/ 31 h 35"/>
                <a:gd name="T2" fmla="*/ 4 w 4"/>
                <a:gd name="T3" fmla="*/ 31 h 35"/>
                <a:gd name="T4" fmla="*/ 2 w 4"/>
                <a:gd name="T5" fmla="*/ 35 h 35"/>
                <a:gd name="T6" fmla="*/ 0 w 4"/>
                <a:gd name="T7" fmla="*/ 0 h 35"/>
                <a:gd name="T8" fmla="*/ 2 w 4"/>
                <a:gd name="T9" fmla="*/ 1 h 35"/>
                <a:gd name="T10" fmla="*/ 1 w 4"/>
                <a:gd name="T11" fmla="*/ 3 h 35"/>
                <a:gd name="T12" fmla="*/ 2 w 4"/>
                <a:gd name="T13" fmla="*/ 6 h 35"/>
                <a:gd name="T14" fmla="*/ 1 w 4"/>
                <a:gd name="T15" fmla="*/ 9 h 35"/>
                <a:gd name="T16" fmla="*/ 3 w 4"/>
                <a:gd name="T17" fmla="*/ 12 h 35"/>
                <a:gd name="T18" fmla="*/ 1 w 4"/>
                <a:gd name="T19" fmla="*/ 14 h 35"/>
                <a:gd name="T20" fmla="*/ 3 w 4"/>
                <a:gd name="T21" fmla="*/ 17 h 35"/>
                <a:gd name="T22" fmla="*/ 2 w 4"/>
                <a:gd name="T23" fmla="*/ 19 h 35"/>
                <a:gd name="T24" fmla="*/ 3 w 4"/>
                <a:gd name="T25" fmla="*/ 22 h 35"/>
                <a:gd name="T26" fmla="*/ 2 w 4"/>
                <a:gd name="T27" fmla="*/ 24 h 35"/>
                <a:gd name="T28" fmla="*/ 3 w 4"/>
                <a:gd name="T29" fmla="*/ 26 h 35"/>
                <a:gd name="T30" fmla="*/ 2 w 4"/>
                <a:gd name="T31" fmla="*/ 28 h 35"/>
                <a:gd name="T32" fmla="*/ 4 w 4"/>
                <a:gd name="T33" fmla="*/ 31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" h="35">
                  <a:moveTo>
                    <a:pt x="4" y="31"/>
                  </a:moveTo>
                  <a:lnTo>
                    <a:pt x="4" y="31"/>
                  </a:lnTo>
                  <a:cubicBezTo>
                    <a:pt x="3" y="32"/>
                    <a:pt x="3" y="33"/>
                    <a:pt x="2" y="35"/>
                  </a:cubicBezTo>
                  <a:lnTo>
                    <a:pt x="0" y="0"/>
                  </a:lnTo>
                  <a:cubicBezTo>
                    <a:pt x="1" y="1"/>
                    <a:pt x="1" y="1"/>
                    <a:pt x="2" y="1"/>
                  </a:cubicBezTo>
                  <a:cubicBezTo>
                    <a:pt x="1" y="1"/>
                    <a:pt x="1" y="2"/>
                    <a:pt x="1" y="3"/>
                  </a:cubicBezTo>
                  <a:cubicBezTo>
                    <a:pt x="1" y="4"/>
                    <a:pt x="2" y="5"/>
                    <a:pt x="2" y="6"/>
                  </a:cubicBezTo>
                  <a:cubicBezTo>
                    <a:pt x="2" y="7"/>
                    <a:pt x="1" y="8"/>
                    <a:pt x="1" y="9"/>
                  </a:cubicBezTo>
                  <a:cubicBezTo>
                    <a:pt x="1" y="10"/>
                    <a:pt x="2" y="11"/>
                    <a:pt x="3" y="12"/>
                  </a:cubicBezTo>
                  <a:cubicBezTo>
                    <a:pt x="2" y="12"/>
                    <a:pt x="1" y="13"/>
                    <a:pt x="1" y="14"/>
                  </a:cubicBezTo>
                  <a:cubicBezTo>
                    <a:pt x="1" y="15"/>
                    <a:pt x="2" y="16"/>
                    <a:pt x="3" y="17"/>
                  </a:cubicBezTo>
                  <a:cubicBezTo>
                    <a:pt x="2" y="17"/>
                    <a:pt x="2" y="18"/>
                    <a:pt x="2" y="19"/>
                  </a:cubicBezTo>
                  <a:cubicBezTo>
                    <a:pt x="2" y="20"/>
                    <a:pt x="2" y="21"/>
                    <a:pt x="3" y="22"/>
                  </a:cubicBezTo>
                  <a:cubicBezTo>
                    <a:pt x="2" y="22"/>
                    <a:pt x="2" y="23"/>
                    <a:pt x="2" y="24"/>
                  </a:cubicBezTo>
                  <a:cubicBezTo>
                    <a:pt x="2" y="25"/>
                    <a:pt x="2" y="25"/>
                    <a:pt x="3" y="26"/>
                  </a:cubicBezTo>
                  <a:cubicBezTo>
                    <a:pt x="2" y="26"/>
                    <a:pt x="2" y="27"/>
                    <a:pt x="2" y="28"/>
                  </a:cubicBezTo>
                  <a:cubicBezTo>
                    <a:pt x="2" y="29"/>
                    <a:pt x="3" y="30"/>
                    <a:pt x="4" y="3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691" name="Freeform 1317"/>
            <p:cNvSpPr>
              <a:spLocks/>
            </p:cNvSpPr>
            <p:nvPr userDrawn="1"/>
          </p:nvSpPr>
          <p:spPr bwMode="auto">
            <a:xfrm>
              <a:off x="331" y="171"/>
              <a:ext cx="2" cy="16"/>
            </a:xfrm>
            <a:custGeom>
              <a:avLst/>
              <a:gdLst>
                <a:gd name="T0" fmla="*/ 2 w 4"/>
                <a:gd name="T1" fmla="*/ 1 h 35"/>
                <a:gd name="T2" fmla="*/ 2 w 4"/>
                <a:gd name="T3" fmla="*/ 1 h 35"/>
                <a:gd name="T4" fmla="*/ 4 w 4"/>
                <a:gd name="T5" fmla="*/ 0 h 35"/>
                <a:gd name="T6" fmla="*/ 2 w 4"/>
                <a:gd name="T7" fmla="*/ 35 h 35"/>
                <a:gd name="T8" fmla="*/ 0 w 4"/>
                <a:gd name="T9" fmla="*/ 31 h 35"/>
                <a:gd name="T10" fmla="*/ 2 w 4"/>
                <a:gd name="T11" fmla="*/ 28 h 35"/>
                <a:gd name="T12" fmla="*/ 1 w 4"/>
                <a:gd name="T13" fmla="*/ 26 h 35"/>
                <a:gd name="T14" fmla="*/ 2 w 4"/>
                <a:gd name="T15" fmla="*/ 24 h 35"/>
                <a:gd name="T16" fmla="*/ 1 w 4"/>
                <a:gd name="T17" fmla="*/ 22 h 35"/>
                <a:gd name="T18" fmla="*/ 3 w 4"/>
                <a:gd name="T19" fmla="*/ 19 h 35"/>
                <a:gd name="T20" fmla="*/ 2 w 4"/>
                <a:gd name="T21" fmla="*/ 17 h 35"/>
                <a:gd name="T22" fmla="*/ 3 w 4"/>
                <a:gd name="T23" fmla="*/ 14 h 35"/>
                <a:gd name="T24" fmla="*/ 2 w 4"/>
                <a:gd name="T25" fmla="*/ 12 h 35"/>
                <a:gd name="T26" fmla="*/ 3 w 4"/>
                <a:gd name="T27" fmla="*/ 9 h 35"/>
                <a:gd name="T28" fmla="*/ 2 w 4"/>
                <a:gd name="T29" fmla="*/ 6 h 35"/>
                <a:gd name="T30" fmla="*/ 3 w 4"/>
                <a:gd name="T31" fmla="*/ 3 h 35"/>
                <a:gd name="T32" fmla="*/ 2 w 4"/>
                <a:gd name="T33" fmla="*/ 1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" h="35">
                  <a:moveTo>
                    <a:pt x="2" y="1"/>
                  </a:moveTo>
                  <a:lnTo>
                    <a:pt x="2" y="1"/>
                  </a:lnTo>
                  <a:cubicBezTo>
                    <a:pt x="3" y="1"/>
                    <a:pt x="3" y="1"/>
                    <a:pt x="4" y="0"/>
                  </a:cubicBezTo>
                  <a:lnTo>
                    <a:pt x="2" y="35"/>
                  </a:lnTo>
                  <a:cubicBezTo>
                    <a:pt x="2" y="33"/>
                    <a:pt x="1" y="32"/>
                    <a:pt x="0" y="31"/>
                  </a:cubicBezTo>
                  <a:cubicBezTo>
                    <a:pt x="1" y="30"/>
                    <a:pt x="2" y="29"/>
                    <a:pt x="2" y="28"/>
                  </a:cubicBezTo>
                  <a:cubicBezTo>
                    <a:pt x="2" y="27"/>
                    <a:pt x="2" y="26"/>
                    <a:pt x="1" y="26"/>
                  </a:cubicBezTo>
                  <a:cubicBezTo>
                    <a:pt x="2" y="25"/>
                    <a:pt x="2" y="25"/>
                    <a:pt x="2" y="24"/>
                  </a:cubicBezTo>
                  <a:cubicBezTo>
                    <a:pt x="2" y="23"/>
                    <a:pt x="2" y="22"/>
                    <a:pt x="1" y="22"/>
                  </a:cubicBezTo>
                  <a:cubicBezTo>
                    <a:pt x="2" y="21"/>
                    <a:pt x="3" y="20"/>
                    <a:pt x="3" y="19"/>
                  </a:cubicBezTo>
                  <a:cubicBezTo>
                    <a:pt x="3" y="18"/>
                    <a:pt x="2" y="17"/>
                    <a:pt x="2" y="17"/>
                  </a:cubicBezTo>
                  <a:cubicBezTo>
                    <a:pt x="2" y="16"/>
                    <a:pt x="3" y="15"/>
                    <a:pt x="3" y="14"/>
                  </a:cubicBezTo>
                  <a:cubicBezTo>
                    <a:pt x="3" y="13"/>
                    <a:pt x="2" y="12"/>
                    <a:pt x="2" y="12"/>
                  </a:cubicBezTo>
                  <a:cubicBezTo>
                    <a:pt x="3" y="11"/>
                    <a:pt x="3" y="10"/>
                    <a:pt x="3" y="9"/>
                  </a:cubicBezTo>
                  <a:cubicBezTo>
                    <a:pt x="3" y="8"/>
                    <a:pt x="3" y="7"/>
                    <a:pt x="2" y="6"/>
                  </a:cubicBezTo>
                  <a:cubicBezTo>
                    <a:pt x="3" y="5"/>
                    <a:pt x="3" y="4"/>
                    <a:pt x="3" y="3"/>
                  </a:cubicBezTo>
                  <a:cubicBezTo>
                    <a:pt x="3" y="2"/>
                    <a:pt x="3" y="1"/>
                    <a:pt x="2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692" name="Freeform 1318"/>
            <p:cNvSpPr>
              <a:spLocks/>
            </p:cNvSpPr>
            <p:nvPr userDrawn="1"/>
          </p:nvSpPr>
          <p:spPr bwMode="auto">
            <a:xfrm>
              <a:off x="319" y="200"/>
              <a:ext cx="24" cy="2"/>
            </a:xfrm>
            <a:custGeom>
              <a:avLst/>
              <a:gdLst>
                <a:gd name="T0" fmla="*/ 27 w 54"/>
                <a:gd name="T1" fmla="*/ 1 h 4"/>
                <a:gd name="T2" fmla="*/ 27 w 54"/>
                <a:gd name="T3" fmla="*/ 1 h 4"/>
                <a:gd name="T4" fmla="*/ 0 w 54"/>
                <a:gd name="T5" fmla="*/ 4 h 4"/>
                <a:gd name="T6" fmla="*/ 0 w 54"/>
                <a:gd name="T7" fmla="*/ 3 h 4"/>
                <a:gd name="T8" fmla="*/ 27 w 54"/>
                <a:gd name="T9" fmla="*/ 0 h 4"/>
                <a:gd name="T10" fmla="*/ 54 w 54"/>
                <a:gd name="T11" fmla="*/ 3 h 4"/>
                <a:gd name="T12" fmla="*/ 54 w 54"/>
                <a:gd name="T13" fmla="*/ 4 h 4"/>
                <a:gd name="T14" fmla="*/ 27 w 54"/>
                <a:gd name="T1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4" h="4">
                  <a:moveTo>
                    <a:pt x="27" y="1"/>
                  </a:moveTo>
                  <a:lnTo>
                    <a:pt x="27" y="1"/>
                  </a:lnTo>
                  <a:cubicBezTo>
                    <a:pt x="15" y="1"/>
                    <a:pt x="4" y="3"/>
                    <a:pt x="0" y="4"/>
                  </a:cubicBezTo>
                  <a:lnTo>
                    <a:pt x="0" y="3"/>
                  </a:lnTo>
                  <a:cubicBezTo>
                    <a:pt x="4" y="1"/>
                    <a:pt x="15" y="0"/>
                    <a:pt x="27" y="0"/>
                  </a:cubicBezTo>
                  <a:cubicBezTo>
                    <a:pt x="39" y="0"/>
                    <a:pt x="49" y="1"/>
                    <a:pt x="54" y="3"/>
                  </a:cubicBezTo>
                  <a:lnTo>
                    <a:pt x="54" y="4"/>
                  </a:lnTo>
                  <a:cubicBezTo>
                    <a:pt x="49" y="3"/>
                    <a:pt x="39" y="1"/>
                    <a:pt x="27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693" name="Freeform 1319"/>
            <p:cNvSpPr>
              <a:spLocks/>
            </p:cNvSpPr>
            <p:nvPr userDrawn="1"/>
          </p:nvSpPr>
          <p:spPr bwMode="auto">
            <a:xfrm>
              <a:off x="330" y="186"/>
              <a:ext cx="2" cy="9"/>
            </a:xfrm>
            <a:custGeom>
              <a:avLst/>
              <a:gdLst>
                <a:gd name="T0" fmla="*/ 5 w 5"/>
                <a:gd name="T1" fmla="*/ 10 h 20"/>
                <a:gd name="T2" fmla="*/ 5 w 5"/>
                <a:gd name="T3" fmla="*/ 10 h 20"/>
                <a:gd name="T4" fmla="*/ 3 w 5"/>
                <a:gd name="T5" fmla="*/ 20 h 20"/>
                <a:gd name="T6" fmla="*/ 0 w 5"/>
                <a:gd name="T7" fmla="*/ 10 h 20"/>
                <a:gd name="T8" fmla="*/ 3 w 5"/>
                <a:gd name="T9" fmla="*/ 0 h 20"/>
                <a:gd name="T10" fmla="*/ 5 w 5"/>
                <a:gd name="T11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20">
                  <a:moveTo>
                    <a:pt x="5" y="10"/>
                  </a:moveTo>
                  <a:lnTo>
                    <a:pt x="5" y="10"/>
                  </a:lnTo>
                  <a:cubicBezTo>
                    <a:pt x="5" y="14"/>
                    <a:pt x="4" y="17"/>
                    <a:pt x="3" y="20"/>
                  </a:cubicBezTo>
                  <a:cubicBezTo>
                    <a:pt x="1" y="17"/>
                    <a:pt x="0" y="14"/>
                    <a:pt x="0" y="10"/>
                  </a:cubicBezTo>
                  <a:cubicBezTo>
                    <a:pt x="0" y="7"/>
                    <a:pt x="1" y="3"/>
                    <a:pt x="3" y="0"/>
                  </a:cubicBezTo>
                  <a:cubicBezTo>
                    <a:pt x="4" y="3"/>
                    <a:pt x="5" y="7"/>
                    <a:pt x="5" y="1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694" name="Freeform 1320"/>
            <p:cNvSpPr>
              <a:spLocks/>
            </p:cNvSpPr>
            <p:nvPr userDrawn="1"/>
          </p:nvSpPr>
          <p:spPr bwMode="auto">
            <a:xfrm>
              <a:off x="327" y="155"/>
              <a:ext cx="8" cy="8"/>
            </a:xfrm>
            <a:custGeom>
              <a:avLst/>
              <a:gdLst>
                <a:gd name="T0" fmla="*/ 11 w 18"/>
                <a:gd name="T1" fmla="*/ 2 h 17"/>
                <a:gd name="T2" fmla="*/ 11 w 18"/>
                <a:gd name="T3" fmla="*/ 2 h 17"/>
                <a:gd name="T4" fmla="*/ 10 w 18"/>
                <a:gd name="T5" fmla="*/ 5 h 17"/>
                <a:gd name="T6" fmla="*/ 18 w 18"/>
                <a:gd name="T7" fmla="*/ 4 h 17"/>
                <a:gd name="T8" fmla="*/ 18 w 18"/>
                <a:gd name="T9" fmla="*/ 12 h 17"/>
                <a:gd name="T10" fmla="*/ 12 w 18"/>
                <a:gd name="T11" fmla="*/ 10 h 17"/>
                <a:gd name="T12" fmla="*/ 13 w 18"/>
                <a:gd name="T13" fmla="*/ 17 h 17"/>
                <a:gd name="T14" fmla="*/ 4 w 18"/>
                <a:gd name="T15" fmla="*/ 17 h 17"/>
                <a:gd name="T16" fmla="*/ 7 w 18"/>
                <a:gd name="T17" fmla="*/ 11 h 17"/>
                <a:gd name="T18" fmla="*/ 0 w 18"/>
                <a:gd name="T19" fmla="*/ 12 h 17"/>
                <a:gd name="T20" fmla="*/ 0 w 18"/>
                <a:gd name="T21" fmla="*/ 4 h 17"/>
                <a:gd name="T22" fmla="*/ 6 w 18"/>
                <a:gd name="T23" fmla="*/ 6 h 17"/>
                <a:gd name="T24" fmla="*/ 4 w 18"/>
                <a:gd name="T25" fmla="*/ 0 h 17"/>
                <a:gd name="T26" fmla="*/ 13 w 18"/>
                <a:gd name="T27" fmla="*/ 0 h 17"/>
                <a:gd name="T28" fmla="*/ 11 w 18"/>
                <a:gd name="T29" fmla="*/ 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" h="17">
                  <a:moveTo>
                    <a:pt x="11" y="2"/>
                  </a:moveTo>
                  <a:lnTo>
                    <a:pt x="11" y="2"/>
                  </a:lnTo>
                  <a:cubicBezTo>
                    <a:pt x="11" y="3"/>
                    <a:pt x="10" y="4"/>
                    <a:pt x="10" y="5"/>
                  </a:cubicBezTo>
                  <a:cubicBezTo>
                    <a:pt x="11" y="9"/>
                    <a:pt x="17" y="4"/>
                    <a:pt x="18" y="4"/>
                  </a:cubicBezTo>
                  <a:lnTo>
                    <a:pt x="18" y="12"/>
                  </a:lnTo>
                  <a:cubicBezTo>
                    <a:pt x="16" y="11"/>
                    <a:pt x="14" y="9"/>
                    <a:pt x="12" y="10"/>
                  </a:cubicBezTo>
                  <a:cubicBezTo>
                    <a:pt x="8" y="10"/>
                    <a:pt x="12" y="16"/>
                    <a:pt x="13" y="17"/>
                  </a:cubicBezTo>
                  <a:lnTo>
                    <a:pt x="4" y="17"/>
                  </a:lnTo>
                  <a:cubicBezTo>
                    <a:pt x="5" y="16"/>
                    <a:pt x="7" y="13"/>
                    <a:pt x="7" y="11"/>
                  </a:cubicBezTo>
                  <a:cubicBezTo>
                    <a:pt x="7" y="7"/>
                    <a:pt x="1" y="12"/>
                    <a:pt x="0" y="12"/>
                  </a:cubicBezTo>
                  <a:lnTo>
                    <a:pt x="0" y="4"/>
                  </a:lnTo>
                  <a:cubicBezTo>
                    <a:pt x="1" y="5"/>
                    <a:pt x="4" y="7"/>
                    <a:pt x="6" y="6"/>
                  </a:cubicBezTo>
                  <a:cubicBezTo>
                    <a:pt x="10" y="6"/>
                    <a:pt x="5" y="1"/>
                    <a:pt x="4" y="0"/>
                  </a:cubicBezTo>
                  <a:lnTo>
                    <a:pt x="13" y="0"/>
                  </a:lnTo>
                  <a:cubicBezTo>
                    <a:pt x="12" y="1"/>
                    <a:pt x="12" y="2"/>
                    <a:pt x="11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695" name="Freeform 1321"/>
            <p:cNvSpPr>
              <a:spLocks/>
            </p:cNvSpPr>
            <p:nvPr userDrawn="1"/>
          </p:nvSpPr>
          <p:spPr bwMode="auto">
            <a:xfrm>
              <a:off x="328" y="164"/>
              <a:ext cx="6" cy="6"/>
            </a:xfrm>
            <a:custGeom>
              <a:avLst/>
              <a:gdLst>
                <a:gd name="T0" fmla="*/ 7 w 13"/>
                <a:gd name="T1" fmla="*/ 0 h 14"/>
                <a:gd name="T2" fmla="*/ 7 w 13"/>
                <a:gd name="T3" fmla="*/ 0 h 14"/>
                <a:gd name="T4" fmla="*/ 13 w 13"/>
                <a:gd name="T5" fmla="*/ 7 h 14"/>
                <a:gd name="T6" fmla="*/ 7 w 13"/>
                <a:gd name="T7" fmla="*/ 14 h 14"/>
                <a:gd name="T8" fmla="*/ 0 w 13"/>
                <a:gd name="T9" fmla="*/ 7 h 14"/>
                <a:gd name="T10" fmla="*/ 7 w 13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4">
                  <a:moveTo>
                    <a:pt x="7" y="0"/>
                  </a:moveTo>
                  <a:lnTo>
                    <a:pt x="7" y="0"/>
                  </a:lnTo>
                  <a:cubicBezTo>
                    <a:pt x="10" y="0"/>
                    <a:pt x="13" y="3"/>
                    <a:pt x="13" y="7"/>
                  </a:cubicBezTo>
                  <a:cubicBezTo>
                    <a:pt x="13" y="11"/>
                    <a:pt x="10" y="14"/>
                    <a:pt x="7" y="14"/>
                  </a:cubicBezTo>
                  <a:cubicBezTo>
                    <a:pt x="3" y="14"/>
                    <a:pt x="0" y="11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696" name="Freeform 1322"/>
            <p:cNvSpPr>
              <a:spLocks/>
            </p:cNvSpPr>
            <p:nvPr userDrawn="1"/>
          </p:nvSpPr>
          <p:spPr bwMode="auto">
            <a:xfrm>
              <a:off x="330" y="181"/>
              <a:ext cx="2" cy="2"/>
            </a:xfrm>
            <a:custGeom>
              <a:avLst/>
              <a:gdLst>
                <a:gd name="T0" fmla="*/ 1 w 3"/>
                <a:gd name="T1" fmla="*/ 0 h 3"/>
                <a:gd name="T2" fmla="*/ 1 w 3"/>
                <a:gd name="T3" fmla="*/ 0 h 3"/>
                <a:gd name="T4" fmla="*/ 2 w 3"/>
                <a:gd name="T5" fmla="*/ 0 h 3"/>
                <a:gd name="T6" fmla="*/ 2 w 3"/>
                <a:gd name="T7" fmla="*/ 0 h 3"/>
                <a:gd name="T8" fmla="*/ 3 w 3"/>
                <a:gd name="T9" fmla="*/ 2 h 3"/>
                <a:gd name="T10" fmla="*/ 2 w 3"/>
                <a:gd name="T11" fmla="*/ 3 h 3"/>
                <a:gd name="T12" fmla="*/ 0 w 3"/>
                <a:gd name="T13" fmla="*/ 2 h 3"/>
                <a:gd name="T14" fmla="*/ 1 w 3"/>
                <a:gd name="T1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3">
                  <a:moveTo>
                    <a:pt x="1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2" y="0"/>
                  </a:lnTo>
                  <a:cubicBezTo>
                    <a:pt x="3" y="0"/>
                    <a:pt x="3" y="1"/>
                    <a:pt x="3" y="2"/>
                  </a:cubicBezTo>
                  <a:cubicBezTo>
                    <a:pt x="3" y="3"/>
                    <a:pt x="3" y="3"/>
                    <a:pt x="2" y="3"/>
                  </a:cubicBezTo>
                  <a:cubicBezTo>
                    <a:pt x="1" y="3"/>
                    <a:pt x="0" y="3"/>
                    <a:pt x="0" y="2"/>
                  </a:cubicBezTo>
                  <a:cubicBezTo>
                    <a:pt x="0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697" name="Freeform 1323"/>
            <p:cNvSpPr>
              <a:spLocks/>
            </p:cNvSpPr>
            <p:nvPr userDrawn="1"/>
          </p:nvSpPr>
          <p:spPr bwMode="auto">
            <a:xfrm>
              <a:off x="330" y="183"/>
              <a:ext cx="2" cy="2"/>
            </a:xfrm>
            <a:custGeom>
              <a:avLst/>
              <a:gdLst>
                <a:gd name="T0" fmla="*/ 2 w 3"/>
                <a:gd name="T1" fmla="*/ 0 h 4"/>
                <a:gd name="T2" fmla="*/ 2 w 3"/>
                <a:gd name="T3" fmla="*/ 0 h 4"/>
                <a:gd name="T4" fmla="*/ 3 w 3"/>
                <a:gd name="T5" fmla="*/ 2 h 4"/>
                <a:gd name="T6" fmla="*/ 2 w 3"/>
                <a:gd name="T7" fmla="*/ 4 h 4"/>
                <a:gd name="T8" fmla="*/ 0 w 3"/>
                <a:gd name="T9" fmla="*/ 2 h 4"/>
                <a:gd name="T10" fmla="*/ 1 w 3"/>
                <a:gd name="T11" fmla="*/ 0 h 4"/>
                <a:gd name="T12" fmla="*/ 2 w 3"/>
                <a:gd name="T13" fmla="*/ 1 h 4"/>
                <a:gd name="T14" fmla="*/ 2 w 3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4">
                  <a:moveTo>
                    <a:pt x="2" y="0"/>
                  </a:moveTo>
                  <a:lnTo>
                    <a:pt x="2" y="0"/>
                  </a:lnTo>
                  <a:cubicBezTo>
                    <a:pt x="3" y="1"/>
                    <a:pt x="3" y="1"/>
                    <a:pt x="3" y="2"/>
                  </a:cubicBezTo>
                  <a:cubicBezTo>
                    <a:pt x="3" y="3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1"/>
                    <a:pt x="1" y="0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2" y="1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698" name="Freeform 1324"/>
            <p:cNvSpPr>
              <a:spLocks/>
            </p:cNvSpPr>
            <p:nvPr userDrawn="1"/>
          </p:nvSpPr>
          <p:spPr bwMode="auto">
            <a:xfrm>
              <a:off x="330" y="179"/>
              <a:ext cx="2" cy="2"/>
            </a:xfrm>
            <a:custGeom>
              <a:avLst/>
              <a:gdLst>
                <a:gd name="T0" fmla="*/ 1 w 3"/>
                <a:gd name="T1" fmla="*/ 0 h 4"/>
                <a:gd name="T2" fmla="*/ 1 w 3"/>
                <a:gd name="T3" fmla="*/ 0 h 4"/>
                <a:gd name="T4" fmla="*/ 2 w 3"/>
                <a:gd name="T5" fmla="*/ 0 h 4"/>
                <a:gd name="T6" fmla="*/ 2 w 3"/>
                <a:gd name="T7" fmla="*/ 0 h 4"/>
                <a:gd name="T8" fmla="*/ 3 w 3"/>
                <a:gd name="T9" fmla="*/ 2 h 4"/>
                <a:gd name="T10" fmla="*/ 2 w 3"/>
                <a:gd name="T11" fmla="*/ 4 h 4"/>
                <a:gd name="T12" fmla="*/ 0 w 3"/>
                <a:gd name="T13" fmla="*/ 2 h 4"/>
                <a:gd name="T14" fmla="*/ 1 w 3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4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1"/>
                    <a:pt x="3" y="2"/>
                  </a:cubicBezTo>
                  <a:cubicBezTo>
                    <a:pt x="3" y="3"/>
                    <a:pt x="3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699" name="Freeform 1325"/>
            <p:cNvSpPr>
              <a:spLocks/>
            </p:cNvSpPr>
            <p:nvPr userDrawn="1"/>
          </p:nvSpPr>
          <p:spPr bwMode="auto">
            <a:xfrm>
              <a:off x="330" y="177"/>
              <a:ext cx="2" cy="2"/>
            </a:xfrm>
            <a:custGeom>
              <a:avLst/>
              <a:gdLst>
                <a:gd name="T0" fmla="*/ 1 w 4"/>
                <a:gd name="T1" fmla="*/ 0 h 4"/>
                <a:gd name="T2" fmla="*/ 1 w 4"/>
                <a:gd name="T3" fmla="*/ 0 h 4"/>
                <a:gd name="T4" fmla="*/ 2 w 4"/>
                <a:gd name="T5" fmla="*/ 0 h 4"/>
                <a:gd name="T6" fmla="*/ 2 w 4"/>
                <a:gd name="T7" fmla="*/ 0 h 4"/>
                <a:gd name="T8" fmla="*/ 4 w 4"/>
                <a:gd name="T9" fmla="*/ 2 h 4"/>
                <a:gd name="T10" fmla="*/ 2 w 4"/>
                <a:gd name="T11" fmla="*/ 4 h 4"/>
                <a:gd name="T12" fmla="*/ 0 w 4"/>
                <a:gd name="T13" fmla="*/ 2 h 4"/>
                <a:gd name="T14" fmla="*/ 1 w 4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4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3"/>
                    <a:pt x="3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700" name="Freeform 1326"/>
            <p:cNvSpPr>
              <a:spLocks/>
            </p:cNvSpPr>
            <p:nvPr userDrawn="1"/>
          </p:nvSpPr>
          <p:spPr bwMode="auto">
            <a:xfrm>
              <a:off x="330" y="175"/>
              <a:ext cx="2" cy="1"/>
            </a:xfrm>
            <a:custGeom>
              <a:avLst/>
              <a:gdLst>
                <a:gd name="T0" fmla="*/ 2 w 4"/>
                <a:gd name="T1" fmla="*/ 4 h 4"/>
                <a:gd name="T2" fmla="*/ 2 w 4"/>
                <a:gd name="T3" fmla="*/ 4 h 4"/>
                <a:gd name="T4" fmla="*/ 0 w 4"/>
                <a:gd name="T5" fmla="*/ 2 h 4"/>
                <a:gd name="T6" fmla="*/ 1 w 4"/>
                <a:gd name="T7" fmla="*/ 0 h 4"/>
                <a:gd name="T8" fmla="*/ 2 w 4"/>
                <a:gd name="T9" fmla="*/ 0 h 4"/>
                <a:gd name="T10" fmla="*/ 2 w 4"/>
                <a:gd name="T11" fmla="*/ 0 h 4"/>
                <a:gd name="T12" fmla="*/ 4 w 4"/>
                <a:gd name="T13" fmla="*/ 2 h 4"/>
                <a:gd name="T14" fmla="*/ 2 w 4"/>
                <a:gd name="T15" fmla="*/ 4 h 4"/>
                <a:gd name="T16" fmla="*/ 2 w 4"/>
                <a:gd name="T1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4">
                  <a:moveTo>
                    <a:pt x="2" y="4"/>
                  </a:moveTo>
                  <a:lnTo>
                    <a:pt x="2" y="4"/>
                  </a:ln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3"/>
                    <a:pt x="3" y="4"/>
                    <a:pt x="2" y="4"/>
                  </a:cubicBezTo>
                  <a:lnTo>
                    <a:pt x="2" y="4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701" name="Freeform 1327"/>
            <p:cNvSpPr>
              <a:spLocks/>
            </p:cNvSpPr>
            <p:nvPr userDrawn="1"/>
          </p:nvSpPr>
          <p:spPr bwMode="auto">
            <a:xfrm>
              <a:off x="330" y="172"/>
              <a:ext cx="2" cy="2"/>
            </a:xfrm>
            <a:custGeom>
              <a:avLst/>
              <a:gdLst>
                <a:gd name="T0" fmla="*/ 3 w 5"/>
                <a:gd name="T1" fmla="*/ 0 h 4"/>
                <a:gd name="T2" fmla="*/ 3 w 5"/>
                <a:gd name="T3" fmla="*/ 0 h 4"/>
                <a:gd name="T4" fmla="*/ 5 w 5"/>
                <a:gd name="T5" fmla="*/ 2 h 4"/>
                <a:gd name="T6" fmla="*/ 3 w 5"/>
                <a:gd name="T7" fmla="*/ 4 h 4"/>
                <a:gd name="T8" fmla="*/ 0 w 5"/>
                <a:gd name="T9" fmla="*/ 2 h 4"/>
                <a:gd name="T10" fmla="*/ 3 w 5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4">
                  <a:moveTo>
                    <a:pt x="3" y="0"/>
                  </a:moveTo>
                  <a:lnTo>
                    <a:pt x="3" y="0"/>
                  </a:lnTo>
                  <a:cubicBezTo>
                    <a:pt x="4" y="0"/>
                    <a:pt x="5" y="1"/>
                    <a:pt x="5" y="2"/>
                  </a:cubicBezTo>
                  <a:cubicBezTo>
                    <a:pt x="5" y="3"/>
                    <a:pt x="4" y="4"/>
                    <a:pt x="3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702" name="Freeform 1328"/>
            <p:cNvSpPr>
              <a:spLocks/>
            </p:cNvSpPr>
            <p:nvPr userDrawn="1"/>
          </p:nvSpPr>
          <p:spPr bwMode="auto">
            <a:xfrm>
              <a:off x="233" y="181"/>
              <a:ext cx="98" cy="48"/>
            </a:xfrm>
            <a:custGeom>
              <a:avLst/>
              <a:gdLst>
                <a:gd name="T0" fmla="*/ 208 w 220"/>
                <a:gd name="T1" fmla="*/ 57 h 105"/>
                <a:gd name="T2" fmla="*/ 208 w 220"/>
                <a:gd name="T3" fmla="*/ 57 h 105"/>
                <a:gd name="T4" fmla="*/ 159 w 220"/>
                <a:gd name="T5" fmla="*/ 81 h 105"/>
                <a:gd name="T6" fmla="*/ 99 w 220"/>
                <a:gd name="T7" fmla="*/ 81 h 105"/>
                <a:gd name="T8" fmla="*/ 63 w 220"/>
                <a:gd name="T9" fmla="*/ 68 h 105"/>
                <a:gd name="T10" fmla="*/ 63 w 220"/>
                <a:gd name="T11" fmla="*/ 22 h 105"/>
                <a:gd name="T12" fmla="*/ 41 w 220"/>
                <a:gd name="T13" fmla="*/ 31 h 105"/>
                <a:gd name="T14" fmla="*/ 39 w 220"/>
                <a:gd name="T15" fmla="*/ 39 h 105"/>
                <a:gd name="T16" fmla="*/ 47 w 220"/>
                <a:gd name="T17" fmla="*/ 74 h 105"/>
                <a:gd name="T18" fmla="*/ 38 w 220"/>
                <a:gd name="T19" fmla="*/ 93 h 105"/>
                <a:gd name="T20" fmla="*/ 42 w 220"/>
                <a:gd name="T21" fmla="*/ 105 h 105"/>
                <a:gd name="T22" fmla="*/ 27 w 220"/>
                <a:gd name="T23" fmla="*/ 85 h 105"/>
                <a:gd name="T24" fmla="*/ 33 w 220"/>
                <a:gd name="T25" fmla="*/ 72 h 105"/>
                <a:gd name="T26" fmla="*/ 11 w 220"/>
                <a:gd name="T27" fmla="*/ 77 h 105"/>
                <a:gd name="T28" fmla="*/ 9 w 220"/>
                <a:gd name="T29" fmla="*/ 87 h 105"/>
                <a:gd name="T30" fmla="*/ 0 w 220"/>
                <a:gd name="T31" fmla="*/ 74 h 105"/>
                <a:gd name="T32" fmla="*/ 11 w 220"/>
                <a:gd name="T33" fmla="*/ 65 h 105"/>
                <a:gd name="T34" fmla="*/ 20 w 220"/>
                <a:gd name="T35" fmla="*/ 63 h 105"/>
                <a:gd name="T36" fmla="*/ 9 w 220"/>
                <a:gd name="T37" fmla="*/ 38 h 105"/>
                <a:gd name="T38" fmla="*/ 33 w 220"/>
                <a:gd name="T39" fmla="*/ 23 h 105"/>
                <a:gd name="T40" fmla="*/ 40 w 220"/>
                <a:gd name="T41" fmla="*/ 16 h 105"/>
                <a:gd name="T42" fmla="*/ 61 w 220"/>
                <a:gd name="T43" fmla="*/ 2 h 105"/>
                <a:gd name="T44" fmla="*/ 74 w 220"/>
                <a:gd name="T45" fmla="*/ 10 h 105"/>
                <a:gd name="T46" fmla="*/ 84 w 220"/>
                <a:gd name="T47" fmla="*/ 16 h 105"/>
                <a:gd name="T48" fmla="*/ 81 w 220"/>
                <a:gd name="T49" fmla="*/ 42 h 105"/>
                <a:gd name="T50" fmla="*/ 76 w 220"/>
                <a:gd name="T51" fmla="*/ 63 h 105"/>
                <a:gd name="T52" fmla="*/ 101 w 220"/>
                <a:gd name="T53" fmla="*/ 79 h 105"/>
                <a:gd name="T54" fmla="*/ 143 w 220"/>
                <a:gd name="T55" fmla="*/ 79 h 105"/>
                <a:gd name="T56" fmla="*/ 188 w 220"/>
                <a:gd name="T57" fmla="*/ 51 h 105"/>
                <a:gd name="T58" fmla="*/ 191 w 220"/>
                <a:gd name="T59" fmla="*/ 48 h 105"/>
                <a:gd name="T60" fmla="*/ 220 w 220"/>
                <a:gd name="T61" fmla="*/ 45 h 105"/>
                <a:gd name="T62" fmla="*/ 208 w 220"/>
                <a:gd name="T63" fmla="*/ 57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20" h="105">
                  <a:moveTo>
                    <a:pt x="208" y="57"/>
                  </a:moveTo>
                  <a:lnTo>
                    <a:pt x="208" y="57"/>
                  </a:lnTo>
                  <a:cubicBezTo>
                    <a:pt x="199" y="66"/>
                    <a:pt x="179" y="77"/>
                    <a:pt x="159" y="81"/>
                  </a:cubicBezTo>
                  <a:cubicBezTo>
                    <a:pt x="143" y="84"/>
                    <a:pt x="111" y="82"/>
                    <a:pt x="99" y="81"/>
                  </a:cubicBezTo>
                  <a:cubicBezTo>
                    <a:pt x="84" y="80"/>
                    <a:pt x="70" y="76"/>
                    <a:pt x="63" y="68"/>
                  </a:cubicBezTo>
                  <a:cubicBezTo>
                    <a:pt x="50" y="54"/>
                    <a:pt x="71" y="36"/>
                    <a:pt x="63" y="22"/>
                  </a:cubicBezTo>
                  <a:cubicBezTo>
                    <a:pt x="56" y="26"/>
                    <a:pt x="51" y="30"/>
                    <a:pt x="41" y="31"/>
                  </a:cubicBezTo>
                  <a:cubicBezTo>
                    <a:pt x="40" y="33"/>
                    <a:pt x="39" y="37"/>
                    <a:pt x="39" y="39"/>
                  </a:cubicBezTo>
                  <a:cubicBezTo>
                    <a:pt x="35" y="55"/>
                    <a:pt x="51" y="58"/>
                    <a:pt x="47" y="74"/>
                  </a:cubicBezTo>
                  <a:cubicBezTo>
                    <a:pt x="45" y="82"/>
                    <a:pt x="40" y="84"/>
                    <a:pt x="38" y="93"/>
                  </a:cubicBezTo>
                  <a:cubicBezTo>
                    <a:pt x="38" y="93"/>
                    <a:pt x="37" y="100"/>
                    <a:pt x="42" y="105"/>
                  </a:cubicBezTo>
                  <a:cubicBezTo>
                    <a:pt x="30" y="105"/>
                    <a:pt x="23" y="95"/>
                    <a:pt x="27" y="85"/>
                  </a:cubicBezTo>
                  <a:cubicBezTo>
                    <a:pt x="29" y="81"/>
                    <a:pt x="33" y="77"/>
                    <a:pt x="33" y="72"/>
                  </a:cubicBezTo>
                  <a:cubicBezTo>
                    <a:pt x="27" y="81"/>
                    <a:pt x="21" y="80"/>
                    <a:pt x="11" y="77"/>
                  </a:cubicBezTo>
                  <a:cubicBezTo>
                    <a:pt x="7" y="76"/>
                    <a:pt x="6" y="82"/>
                    <a:pt x="9" y="87"/>
                  </a:cubicBezTo>
                  <a:cubicBezTo>
                    <a:pt x="2" y="83"/>
                    <a:pt x="0" y="77"/>
                    <a:pt x="0" y="74"/>
                  </a:cubicBezTo>
                  <a:cubicBezTo>
                    <a:pt x="0" y="67"/>
                    <a:pt x="6" y="63"/>
                    <a:pt x="11" y="65"/>
                  </a:cubicBezTo>
                  <a:cubicBezTo>
                    <a:pt x="14" y="65"/>
                    <a:pt x="20" y="69"/>
                    <a:pt x="20" y="63"/>
                  </a:cubicBezTo>
                  <a:cubicBezTo>
                    <a:pt x="21" y="53"/>
                    <a:pt x="6" y="54"/>
                    <a:pt x="9" y="38"/>
                  </a:cubicBezTo>
                  <a:cubicBezTo>
                    <a:pt x="11" y="29"/>
                    <a:pt x="20" y="25"/>
                    <a:pt x="33" y="23"/>
                  </a:cubicBezTo>
                  <a:cubicBezTo>
                    <a:pt x="35" y="22"/>
                    <a:pt x="38" y="19"/>
                    <a:pt x="40" y="16"/>
                  </a:cubicBezTo>
                  <a:cubicBezTo>
                    <a:pt x="48" y="3"/>
                    <a:pt x="56" y="0"/>
                    <a:pt x="61" y="2"/>
                  </a:cubicBezTo>
                  <a:cubicBezTo>
                    <a:pt x="66" y="5"/>
                    <a:pt x="69" y="8"/>
                    <a:pt x="74" y="10"/>
                  </a:cubicBezTo>
                  <a:cubicBezTo>
                    <a:pt x="77" y="12"/>
                    <a:pt x="81" y="13"/>
                    <a:pt x="84" y="16"/>
                  </a:cubicBezTo>
                  <a:cubicBezTo>
                    <a:pt x="89" y="24"/>
                    <a:pt x="84" y="35"/>
                    <a:pt x="81" y="42"/>
                  </a:cubicBezTo>
                  <a:cubicBezTo>
                    <a:pt x="79" y="47"/>
                    <a:pt x="74" y="56"/>
                    <a:pt x="76" y="63"/>
                  </a:cubicBezTo>
                  <a:cubicBezTo>
                    <a:pt x="78" y="72"/>
                    <a:pt x="92" y="77"/>
                    <a:pt x="101" y="79"/>
                  </a:cubicBezTo>
                  <a:cubicBezTo>
                    <a:pt x="108" y="81"/>
                    <a:pt x="130" y="82"/>
                    <a:pt x="143" y="79"/>
                  </a:cubicBezTo>
                  <a:cubicBezTo>
                    <a:pt x="155" y="76"/>
                    <a:pt x="182" y="61"/>
                    <a:pt x="188" y="51"/>
                  </a:cubicBezTo>
                  <a:cubicBezTo>
                    <a:pt x="191" y="48"/>
                    <a:pt x="191" y="48"/>
                    <a:pt x="191" y="48"/>
                  </a:cubicBezTo>
                  <a:cubicBezTo>
                    <a:pt x="200" y="44"/>
                    <a:pt x="220" y="45"/>
                    <a:pt x="220" y="45"/>
                  </a:cubicBezTo>
                  <a:cubicBezTo>
                    <a:pt x="220" y="45"/>
                    <a:pt x="216" y="49"/>
                    <a:pt x="208" y="57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703" name="Freeform 1329"/>
            <p:cNvSpPr>
              <a:spLocks/>
            </p:cNvSpPr>
            <p:nvPr userDrawn="1"/>
          </p:nvSpPr>
          <p:spPr bwMode="auto">
            <a:xfrm>
              <a:off x="298" y="203"/>
              <a:ext cx="25" cy="14"/>
            </a:xfrm>
            <a:custGeom>
              <a:avLst/>
              <a:gdLst>
                <a:gd name="T0" fmla="*/ 45 w 55"/>
                <a:gd name="T1" fmla="*/ 3 h 32"/>
                <a:gd name="T2" fmla="*/ 45 w 55"/>
                <a:gd name="T3" fmla="*/ 3 h 32"/>
                <a:gd name="T4" fmla="*/ 55 w 55"/>
                <a:gd name="T5" fmla="*/ 0 h 32"/>
                <a:gd name="T6" fmla="*/ 0 w 55"/>
                <a:gd name="T7" fmla="*/ 32 h 32"/>
                <a:gd name="T8" fmla="*/ 45 w 55"/>
                <a:gd name="T9" fmla="*/ 3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32">
                  <a:moveTo>
                    <a:pt x="45" y="3"/>
                  </a:moveTo>
                  <a:lnTo>
                    <a:pt x="45" y="3"/>
                  </a:lnTo>
                  <a:cubicBezTo>
                    <a:pt x="48" y="1"/>
                    <a:pt x="55" y="0"/>
                    <a:pt x="55" y="0"/>
                  </a:cubicBezTo>
                  <a:cubicBezTo>
                    <a:pt x="49" y="10"/>
                    <a:pt x="21" y="28"/>
                    <a:pt x="0" y="32"/>
                  </a:cubicBezTo>
                  <a:cubicBezTo>
                    <a:pt x="11" y="29"/>
                    <a:pt x="38" y="15"/>
                    <a:pt x="45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704" name="Freeform 1330"/>
            <p:cNvSpPr>
              <a:spLocks/>
            </p:cNvSpPr>
            <p:nvPr userDrawn="1"/>
          </p:nvSpPr>
          <p:spPr bwMode="auto">
            <a:xfrm>
              <a:off x="302" y="202"/>
              <a:ext cx="26" cy="15"/>
            </a:xfrm>
            <a:custGeom>
              <a:avLst/>
              <a:gdLst>
                <a:gd name="T0" fmla="*/ 59 w 59"/>
                <a:gd name="T1" fmla="*/ 0 h 33"/>
                <a:gd name="T2" fmla="*/ 59 w 59"/>
                <a:gd name="T3" fmla="*/ 0 h 33"/>
                <a:gd name="T4" fmla="*/ 0 w 59"/>
                <a:gd name="T5" fmla="*/ 33 h 33"/>
                <a:gd name="T6" fmla="*/ 50 w 59"/>
                <a:gd name="T7" fmla="*/ 1 h 33"/>
                <a:gd name="T8" fmla="*/ 59 w 59"/>
                <a:gd name="T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33">
                  <a:moveTo>
                    <a:pt x="59" y="0"/>
                  </a:moveTo>
                  <a:lnTo>
                    <a:pt x="59" y="0"/>
                  </a:lnTo>
                  <a:cubicBezTo>
                    <a:pt x="52" y="13"/>
                    <a:pt x="25" y="29"/>
                    <a:pt x="0" y="33"/>
                  </a:cubicBezTo>
                  <a:cubicBezTo>
                    <a:pt x="24" y="25"/>
                    <a:pt x="45" y="11"/>
                    <a:pt x="50" y="1"/>
                  </a:cubicBezTo>
                  <a:cubicBezTo>
                    <a:pt x="54" y="0"/>
                    <a:pt x="56" y="0"/>
                    <a:pt x="5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705" name="Freeform 1331"/>
            <p:cNvSpPr>
              <a:spLocks/>
            </p:cNvSpPr>
            <p:nvPr userDrawn="1"/>
          </p:nvSpPr>
          <p:spPr bwMode="auto">
            <a:xfrm>
              <a:off x="235" y="195"/>
              <a:ext cx="18" cy="32"/>
            </a:xfrm>
            <a:custGeom>
              <a:avLst/>
              <a:gdLst>
                <a:gd name="T0" fmla="*/ 26 w 41"/>
                <a:gd name="T1" fmla="*/ 1 h 70"/>
                <a:gd name="T2" fmla="*/ 26 w 41"/>
                <a:gd name="T3" fmla="*/ 1 h 70"/>
                <a:gd name="T4" fmla="*/ 28 w 41"/>
                <a:gd name="T5" fmla="*/ 0 h 70"/>
                <a:gd name="T6" fmla="*/ 27 w 41"/>
                <a:gd name="T7" fmla="*/ 13 h 70"/>
                <a:gd name="T8" fmla="*/ 30 w 41"/>
                <a:gd name="T9" fmla="*/ 0 h 70"/>
                <a:gd name="T10" fmla="*/ 33 w 41"/>
                <a:gd name="T11" fmla="*/ 0 h 70"/>
                <a:gd name="T12" fmla="*/ 34 w 41"/>
                <a:gd name="T13" fmla="*/ 24 h 70"/>
                <a:gd name="T14" fmla="*/ 36 w 41"/>
                <a:gd name="T15" fmla="*/ 49 h 70"/>
                <a:gd name="T16" fmla="*/ 32 w 41"/>
                <a:gd name="T17" fmla="*/ 70 h 70"/>
                <a:gd name="T18" fmla="*/ 28 w 41"/>
                <a:gd name="T19" fmla="*/ 47 h 70"/>
                <a:gd name="T20" fmla="*/ 28 w 41"/>
                <a:gd name="T21" fmla="*/ 33 h 70"/>
                <a:gd name="T22" fmla="*/ 17 w 41"/>
                <a:gd name="T23" fmla="*/ 45 h 70"/>
                <a:gd name="T24" fmla="*/ 0 w 41"/>
                <a:gd name="T25" fmla="*/ 46 h 70"/>
                <a:gd name="T26" fmla="*/ 11 w 41"/>
                <a:gd name="T27" fmla="*/ 41 h 70"/>
                <a:gd name="T28" fmla="*/ 20 w 41"/>
                <a:gd name="T29" fmla="*/ 21 h 70"/>
                <a:gd name="T30" fmla="*/ 15 w 41"/>
                <a:gd name="T31" fmla="*/ 3 h 70"/>
                <a:gd name="T32" fmla="*/ 16 w 41"/>
                <a:gd name="T33" fmla="*/ 13 h 70"/>
                <a:gd name="T34" fmla="*/ 18 w 41"/>
                <a:gd name="T35" fmla="*/ 2 h 70"/>
                <a:gd name="T36" fmla="*/ 20 w 41"/>
                <a:gd name="T37" fmla="*/ 2 h 70"/>
                <a:gd name="T38" fmla="*/ 20 w 41"/>
                <a:gd name="T39" fmla="*/ 13 h 70"/>
                <a:gd name="T40" fmla="*/ 21 w 41"/>
                <a:gd name="T41" fmla="*/ 1 h 70"/>
                <a:gd name="T42" fmla="*/ 23 w 41"/>
                <a:gd name="T43" fmla="*/ 1 h 70"/>
                <a:gd name="T44" fmla="*/ 24 w 41"/>
                <a:gd name="T45" fmla="*/ 13 h 70"/>
                <a:gd name="T46" fmla="*/ 26 w 41"/>
                <a:gd name="T47" fmla="*/ 1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1" h="70">
                  <a:moveTo>
                    <a:pt x="26" y="1"/>
                  </a:moveTo>
                  <a:lnTo>
                    <a:pt x="26" y="1"/>
                  </a:lnTo>
                  <a:lnTo>
                    <a:pt x="28" y="0"/>
                  </a:lnTo>
                  <a:cubicBezTo>
                    <a:pt x="26" y="4"/>
                    <a:pt x="26" y="8"/>
                    <a:pt x="27" y="13"/>
                  </a:cubicBezTo>
                  <a:cubicBezTo>
                    <a:pt x="27" y="7"/>
                    <a:pt x="29" y="2"/>
                    <a:pt x="30" y="0"/>
                  </a:cubicBezTo>
                  <a:cubicBezTo>
                    <a:pt x="31" y="0"/>
                    <a:pt x="33" y="0"/>
                    <a:pt x="33" y="0"/>
                  </a:cubicBezTo>
                  <a:cubicBezTo>
                    <a:pt x="28" y="11"/>
                    <a:pt x="30" y="19"/>
                    <a:pt x="34" y="24"/>
                  </a:cubicBezTo>
                  <a:cubicBezTo>
                    <a:pt x="41" y="32"/>
                    <a:pt x="41" y="40"/>
                    <a:pt x="36" y="49"/>
                  </a:cubicBezTo>
                  <a:cubicBezTo>
                    <a:pt x="34" y="53"/>
                    <a:pt x="26" y="63"/>
                    <a:pt x="32" y="70"/>
                  </a:cubicBezTo>
                  <a:cubicBezTo>
                    <a:pt x="18" y="63"/>
                    <a:pt x="24" y="51"/>
                    <a:pt x="28" y="47"/>
                  </a:cubicBezTo>
                  <a:cubicBezTo>
                    <a:pt x="31" y="43"/>
                    <a:pt x="31" y="36"/>
                    <a:pt x="28" y="33"/>
                  </a:cubicBezTo>
                  <a:cubicBezTo>
                    <a:pt x="28" y="40"/>
                    <a:pt x="22" y="45"/>
                    <a:pt x="17" y="45"/>
                  </a:cubicBezTo>
                  <a:cubicBezTo>
                    <a:pt x="12" y="45"/>
                    <a:pt x="3" y="38"/>
                    <a:pt x="0" y="46"/>
                  </a:cubicBezTo>
                  <a:cubicBezTo>
                    <a:pt x="0" y="38"/>
                    <a:pt x="6" y="40"/>
                    <a:pt x="11" y="41"/>
                  </a:cubicBezTo>
                  <a:cubicBezTo>
                    <a:pt x="26" y="44"/>
                    <a:pt x="26" y="26"/>
                    <a:pt x="20" y="21"/>
                  </a:cubicBezTo>
                  <a:cubicBezTo>
                    <a:pt x="14" y="16"/>
                    <a:pt x="6" y="9"/>
                    <a:pt x="15" y="3"/>
                  </a:cubicBezTo>
                  <a:cubicBezTo>
                    <a:pt x="14" y="6"/>
                    <a:pt x="14" y="10"/>
                    <a:pt x="16" y="13"/>
                  </a:cubicBezTo>
                  <a:cubicBezTo>
                    <a:pt x="15" y="9"/>
                    <a:pt x="17" y="3"/>
                    <a:pt x="18" y="2"/>
                  </a:cubicBezTo>
                  <a:lnTo>
                    <a:pt x="20" y="2"/>
                  </a:lnTo>
                  <a:cubicBezTo>
                    <a:pt x="18" y="5"/>
                    <a:pt x="18" y="9"/>
                    <a:pt x="20" y="13"/>
                  </a:cubicBezTo>
                  <a:cubicBezTo>
                    <a:pt x="19" y="10"/>
                    <a:pt x="20" y="4"/>
                    <a:pt x="21" y="1"/>
                  </a:cubicBezTo>
                  <a:lnTo>
                    <a:pt x="23" y="1"/>
                  </a:lnTo>
                  <a:cubicBezTo>
                    <a:pt x="22" y="4"/>
                    <a:pt x="22" y="8"/>
                    <a:pt x="24" y="13"/>
                  </a:cubicBezTo>
                  <a:cubicBezTo>
                    <a:pt x="23" y="7"/>
                    <a:pt x="25" y="3"/>
                    <a:pt x="26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706" name="Freeform 1332"/>
            <p:cNvSpPr>
              <a:spLocks/>
            </p:cNvSpPr>
            <p:nvPr userDrawn="1"/>
          </p:nvSpPr>
          <p:spPr bwMode="auto">
            <a:xfrm>
              <a:off x="260" y="190"/>
              <a:ext cx="9" cy="23"/>
            </a:xfrm>
            <a:custGeom>
              <a:avLst/>
              <a:gdLst>
                <a:gd name="T0" fmla="*/ 8 w 21"/>
                <a:gd name="T1" fmla="*/ 0 h 51"/>
                <a:gd name="T2" fmla="*/ 8 w 21"/>
                <a:gd name="T3" fmla="*/ 0 h 51"/>
                <a:gd name="T4" fmla="*/ 10 w 21"/>
                <a:gd name="T5" fmla="*/ 0 h 51"/>
                <a:gd name="T6" fmla="*/ 12 w 21"/>
                <a:gd name="T7" fmla="*/ 11 h 51"/>
                <a:gd name="T8" fmla="*/ 13 w 21"/>
                <a:gd name="T9" fmla="*/ 0 h 51"/>
                <a:gd name="T10" fmla="*/ 8 w 21"/>
                <a:gd name="T11" fmla="*/ 27 h 51"/>
                <a:gd name="T12" fmla="*/ 10 w 21"/>
                <a:gd name="T13" fmla="*/ 51 h 51"/>
                <a:gd name="T14" fmla="*/ 0 w 21"/>
                <a:gd name="T15" fmla="*/ 38 h 51"/>
                <a:gd name="T16" fmla="*/ 3 w 21"/>
                <a:gd name="T17" fmla="*/ 22 h 51"/>
                <a:gd name="T18" fmla="*/ 4 w 21"/>
                <a:gd name="T19" fmla="*/ 1 h 51"/>
                <a:gd name="T20" fmla="*/ 7 w 21"/>
                <a:gd name="T21" fmla="*/ 1 h 51"/>
                <a:gd name="T22" fmla="*/ 9 w 21"/>
                <a:gd name="T23" fmla="*/ 12 h 51"/>
                <a:gd name="T24" fmla="*/ 8 w 21"/>
                <a:gd name="T25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1" h="51">
                  <a:moveTo>
                    <a:pt x="8" y="0"/>
                  </a:moveTo>
                  <a:lnTo>
                    <a:pt x="8" y="0"/>
                  </a:lnTo>
                  <a:cubicBezTo>
                    <a:pt x="9" y="0"/>
                    <a:pt x="10" y="0"/>
                    <a:pt x="10" y="0"/>
                  </a:cubicBezTo>
                  <a:cubicBezTo>
                    <a:pt x="12" y="3"/>
                    <a:pt x="12" y="7"/>
                    <a:pt x="12" y="11"/>
                  </a:cubicBezTo>
                  <a:cubicBezTo>
                    <a:pt x="13" y="7"/>
                    <a:pt x="14" y="4"/>
                    <a:pt x="13" y="0"/>
                  </a:cubicBezTo>
                  <a:cubicBezTo>
                    <a:pt x="21" y="0"/>
                    <a:pt x="12" y="19"/>
                    <a:pt x="8" y="27"/>
                  </a:cubicBezTo>
                  <a:cubicBezTo>
                    <a:pt x="6" y="31"/>
                    <a:pt x="3" y="42"/>
                    <a:pt x="10" y="51"/>
                  </a:cubicBezTo>
                  <a:cubicBezTo>
                    <a:pt x="7" y="49"/>
                    <a:pt x="0" y="42"/>
                    <a:pt x="0" y="38"/>
                  </a:cubicBezTo>
                  <a:cubicBezTo>
                    <a:pt x="0" y="29"/>
                    <a:pt x="2" y="25"/>
                    <a:pt x="3" y="22"/>
                  </a:cubicBezTo>
                  <a:cubicBezTo>
                    <a:pt x="6" y="15"/>
                    <a:pt x="7" y="7"/>
                    <a:pt x="4" y="1"/>
                  </a:cubicBezTo>
                  <a:cubicBezTo>
                    <a:pt x="5" y="1"/>
                    <a:pt x="6" y="1"/>
                    <a:pt x="7" y="1"/>
                  </a:cubicBezTo>
                  <a:cubicBezTo>
                    <a:pt x="8" y="2"/>
                    <a:pt x="9" y="7"/>
                    <a:pt x="9" y="12"/>
                  </a:cubicBezTo>
                  <a:cubicBezTo>
                    <a:pt x="11" y="7"/>
                    <a:pt x="10" y="2"/>
                    <a:pt x="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707" name="Freeform 1333"/>
            <p:cNvSpPr>
              <a:spLocks/>
            </p:cNvSpPr>
            <p:nvPr userDrawn="1"/>
          </p:nvSpPr>
          <p:spPr bwMode="auto">
            <a:xfrm>
              <a:off x="234" y="187"/>
              <a:ext cx="40" cy="30"/>
            </a:xfrm>
            <a:custGeom>
              <a:avLst/>
              <a:gdLst>
                <a:gd name="T0" fmla="*/ 66 w 90"/>
                <a:gd name="T1" fmla="*/ 1 h 65"/>
                <a:gd name="T2" fmla="*/ 66 w 90"/>
                <a:gd name="T3" fmla="*/ 1 h 65"/>
                <a:gd name="T4" fmla="*/ 75 w 90"/>
                <a:gd name="T5" fmla="*/ 1 h 65"/>
                <a:gd name="T6" fmla="*/ 69 w 90"/>
                <a:gd name="T7" fmla="*/ 48 h 65"/>
                <a:gd name="T8" fmla="*/ 89 w 90"/>
                <a:gd name="T9" fmla="*/ 65 h 65"/>
                <a:gd name="T10" fmla="*/ 67 w 90"/>
                <a:gd name="T11" fmla="*/ 41 h 65"/>
                <a:gd name="T12" fmla="*/ 72 w 90"/>
                <a:gd name="T13" fmla="*/ 4 h 65"/>
                <a:gd name="T14" fmla="*/ 40 w 90"/>
                <a:gd name="T15" fmla="*/ 14 h 65"/>
                <a:gd name="T16" fmla="*/ 11 w 90"/>
                <a:gd name="T17" fmla="*/ 31 h 65"/>
                <a:gd name="T18" fmla="*/ 21 w 90"/>
                <a:gd name="T19" fmla="*/ 42 h 65"/>
                <a:gd name="T20" fmla="*/ 14 w 90"/>
                <a:gd name="T21" fmla="*/ 57 h 65"/>
                <a:gd name="T22" fmla="*/ 0 w 90"/>
                <a:gd name="T23" fmla="*/ 60 h 65"/>
                <a:gd name="T24" fmla="*/ 19 w 90"/>
                <a:gd name="T25" fmla="*/ 52 h 65"/>
                <a:gd name="T26" fmla="*/ 13 w 90"/>
                <a:gd name="T27" fmla="*/ 38 h 65"/>
                <a:gd name="T28" fmla="*/ 8 w 90"/>
                <a:gd name="T29" fmla="*/ 27 h 65"/>
                <a:gd name="T30" fmla="*/ 42 w 90"/>
                <a:gd name="T31" fmla="*/ 10 h 65"/>
                <a:gd name="T32" fmla="*/ 66 w 90"/>
                <a:gd name="T33" fmla="*/ 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0" h="65">
                  <a:moveTo>
                    <a:pt x="66" y="1"/>
                  </a:moveTo>
                  <a:lnTo>
                    <a:pt x="66" y="1"/>
                  </a:lnTo>
                  <a:cubicBezTo>
                    <a:pt x="70" y="0"/>
                    <a:pt x="73" y="0"/>
                    <a:pt x="75" y="1"/>
                  </a:cubicBezTo>
                  <a:cubicBezTo>
                    <a:pt x="90" y="10"/>
                    <a:pt x="68" y="32"/>
                    <a:pt x="69" y="48"/>
                  </a:cubicBezTo>
                  <a:cubicBezTo>
                    <a:pt x="70" y="58"/>
                    <a:pt x="83" y="62"/>
                    <a:pt x="89" y="65"/>
                  </a:cubicBezTo>
                  <a:cubicBezTo>
                    <a:pt x="74" y="63"/>
                    <a:pt x="64" y="55"/>
                    <a:pt x="67" y="41"/>
                  </a:cubicBezTo>
                  <a:cubicBezTo>
                    <a:pt x="68" y="30"/>
                    <a:pt x="85" y="8"/>
                    <a:pt x="72" y="4"/>
                  </a:cubicBezTo>
                  <a:cubicBezTo>
                    <a:pt x="63" y="1"/>
                    <a:pt x="53" y="12"/>
                    <a:pt x="40" y="14"/>
                  </a:cubicBezTo>
                  <a:cubicBezTo>
                    <a:pt x="29" y="16"/>
                    <a:pt x="8" y="16"/>
                    <a:pt x="11" y="31"/>
                  </a:cubicBezTo>
                  <a:cubicBezTo>
                    <a:pt x="12" y="35"/>
                    <a:pt x="18" y="38"/>
                    <a:pt x="21" y="42"/>
                  </a:cubicBezTo>
                  <a:cubicBezTo>
                    <a:pt x="26" y="49"/>
                    <a:pt x="22" y="59"/>
                    <a:pt x="14" y="57"/>
                  </a:cubicBezTo>
                  <a:cubicBezTo>
                    <a:pt x="4" y="54"/>
                    <a:pt x="2" y="55"/>
                    <a:pt x="0" y="60"/>
                  </a:cubicBezTo>
                  <a:cubicBezTo>
                    <a:pt x="1" y="44"/>
                    <a:pt x="16" y="61"/>
                    <a:pt x="19" y="52"/>
                  </a:cubicBezTo>
                  <a:cubicBezTo>
                    <a:pt x="22" y="45"/>
                    <a:pt x="17" y="42"/>
                    <a:pt x="13" y="38"/>
                  </a:cubicBezTo>
                  <a:cubicBezTo>
                    <a:pt x="11" y="36"/>
                    <a:pt x="7" y="32"/>
                    <a:pt x="8" y="27"/>
                  </a:cubicBezTo>
                  <a:cubicBezTo>
                    <a:pt x="10" y="12"/>
                    <a:pt x="30" y="13"/>
                    <a:pt x="42" y="10"/>
                  </a:cubicBezTo>
                  <a:cubicBezTo>
                    <a:pt x="49" y="9"/>
                    <a:pt x="59" y="2"/>
                    <a:pt x="66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708" name="Freeform 1334"/>
            <p:cNvSpPr>
              <a:spLocks/>
            </p:cNvSpPr>
            <p:nvPr userDrawn="1"/>
          </p:nvSpPr>
          <p:spPr bwMode="auto">
            <a:xfrm>
              <a:off x="249" y="182"/>
              <a:ext cx="16" cy="9"/>
            </a:xfrm>
            <a:custGeom>
              <a:avLst/>
              <a:gdLst>
                <a:gd name="T0" fmla="*/ 21 w 36"/>
                <a:gd name="T1" fmla="*/ 1 h 20"/>
                <a:gd name="T2" fmla="*/ 21 w 36"/>
                <a:gd name="T3" fmla="*/ 1 h 20"/>
                <a:gd name="T4" fmla="*/ 25 w 36"/>
                <a:gd name="T5" fmla="*/ 3 h 20"/>
                <a:gd name="T6" fmla="*/ 15 w 36"/>
                <a:gd name="T7" fmla="*/ 8 h 20"/>
                <a:gd name="T8" fmla="*/ 27 w 36"/>
                <a:gd name="T9" fmla="*/ 4 h 20"/>
                <a:gd name="T10" fmla="*/ 29 w 36"/>
                <a:gd name="T11" fmla="*/ 5 h 20"/>
                <a:gd name="T12" fmla="*/ 19 w 36"/>
                <a:gd name="T13" fmla="*/ 10 h 20"/>
                <a:gd name="T14" fmla="*/ 32 w 36"/>
                <a:gd name="T15" fmla="*/ 7 h 20"/>
                <a:gd name="T16" fmla="*/ 36 w 36"/>
                <a:gd name="T17" fmla="*/ 9 h 20"/>
                <a:gd name="T18" fmla="*/ 17 w 36"/>
                <a:gd name="T19" fmla="*/ 16 h 20"/>
                <a:gd name="T20" fmla="*/ 0 w 36"/>
                <a:gd name="T21" fmla="*/ 20 h 20"/>
                <a:gd name="T22" fmla="*/ 7 w 36"/>
                <a:gd name="T23" fmla="*/ 12 h 20"/>
                <a:gd name="T24" fmla="*/ 21 w 36"/>
                <a:gd name="T25" fmla="*/ 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20">
                  <a:moveTo>
                    <a:pt x="21" y="1"/>
                  </a:moveTo>
                  <a:lnTo>
                    <a:pt x="21" y="1"/>
                  </a:lnTo>
                  <a:cubicBezTo>
                    <a:pt x="23" y="1"/>
                    <a:pt x="24" y="2"/>
                    <a:pt x="25" y="3"/>
                  </a:cubicBezTo>
                  <a:cubicBezTo>
                    <a:pt x="21" y="3"/>
                    <a:pt x="18" y="5"/>
                    <a:pt x="15" y="8"/>
                  </a:cubicBezTo>
                  <a:cubicBezTo>
                    <a:pt x="17" y="7"/>
                    <a:pt x="24" y="4"/>
                    <a:pt x="27" y="4"/>
                  </a:cubicBezTo>
                  <a:cubicBezTo>
                    <a:pt x="28" y="5"/>
                    <a:pt x="29" y="5"/>
                    <a:pt x="29" y="5"/>
                  </a:cubicBezTo>
                  <a:cubicBezTo>
                    <a:pt x="28" y="6"/>
                    <a:pt x="22" y="6"/>
                    <a:pt x="19" y="10"/>
                  </a:cubicBezTo>
                  <a:cubicBezTo>
                    <a:pt x="24" y="7"/>
                    <a:pt x="29" y="7"/>
                    <a:pt x="32" y="7"/>
                  </a:cubicBezTo>
                  <a:cubicBezTo>
                    <a:pt x="33" y="8"/>
                    <a:pt x="34" y="9"/>
                    <a:pt x="36" y="9"/>
                  </a:cubicBezTo>
                  <a:cubicBezTo>
                    <a:pt x="30" y="9"/>
                    <a:pt x="26" y="10"/>
                    <a:pt x="17" y="16"/>
                  </a:cubicBezTo>
                  <a:cubicBezTo>
                    <a:pt x="11" y="19"/>
                    <a:pt x="0" y="20"/>
                    <a:pt x="0" y="20"/>
                  </a:cubicBezTo>
                  <a:cubicBezTo>
                    <a:pt x="3" y="18"/>
                    <a:pt x="6" y="13"/>
                    <a:pt x="7" y="12"/>
                  </a:cubicBezTo>
                  <a:cubicBezTo>
                    <a:pt x="10" y="7"/>
                    <a:pt x="16" y="0"/>
                    <a:pt x="2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709" name="Freeform 1335"/>
            <p:cNvSpPr>
              <a:spLocks/>
            </p:cNvSpPr>
            <p:nvPr userDrawn="1"/>
          </p:nvSpPr>
          <p:spPr bwMode="auto">
            <a:xfrm>
              <a:off x="247" y="208"/>
              <a:ext cx="5" cy="8"/>
            </a:xfrm>
            <a:custGeom>
              <a:avLst/>
              <a:gdLst>
                <a:gd name="T0" fmla="*/ 1 w 12"/>
                <a:gd name="T1" fmla="*/ 0 h 19"/>
                <a:gd name="T2" fmla="*/ 1 w 12"/>
                <a:gd name="T3" fmla="*/ 0 h 19"/>
                <a:gd name="T4" fmla="*/ 5 w 12"/>
                <a:gd name="T5" fmla="*/ 19 h 19"/>
                <a:gd name="T6" fmla="*/ 1 w 12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9">
                  <a:moveTo>
                    <a:pt x="1" y="0"/>
                  </a:moveTo>
                  <a:lnTo>
                    <a:pt x="1" y="0"/>
                  </a:lnTo>
                  <a:cubicBezTo>
                    <a:pt x="2" y="4"/>
                    <a:pt x="12" y="8"/>
                    <a:pt x="5" y="19"/>
                  </a:cubicBezTo>
                  <a:cubicBezTo>
                    <a:pt x="9" y="9"/>
                    <a:pt x="0" y="5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710" name="Freeform 1336"/>
            <p:cNvSpPr>
              <a:spLocks/>
            </p:cNvSpPr>
            <p:nvPr userDrawn="1"/>
          </p:nvSpPr>
          <p:spPr bwMode="auto">
            <a:xfrm>
              <a:off x="273" y="186"/>
              <a:ext cx="30" cy="33"/>
            </a:xfrm>
            <a:custGeom>
              <a:avLst/>
              <a:gdLst>
                <a:gd name="T0" fmla="*/ 30 w 68"/>
                <a:gd name="T1" fmla="*/ 25 h 73"/>
                <a:gd name="T2" fmla="*/ 30 w 68"/>
                <a:gd name="T3" fmla="*/ 25 h 73"/>
                <a:gd name="T4" fmla="*/ 28 w 68"/>
                <a:gd name="T5" fmla="*/ 21 h 73"/>
                <a:gd name="T6" fmla="*/ 29 w 68"/>
                <a:gd name="T7" fmla="*/ 16 h 73"/>
                <a:gd name="T8" fmla="*/ 27 w 68"/>
                <a:gd name="T9" fmla="*/ 16 h 73"/>
                <a:gd name="T10" fmla="*/ 28 w 68"/>
                <a:gd name="T11" fmla="*/ 16 h 73"/>
                <a:gd name="T12" fmla="*/ 30 w 68"/>
                <a:gd name="T13" fmla="*/ 13 h 73"/>
                <a:gd name="T14" fmla="*/ 31 w 68"/>
                <a:gd name="T15" fmla="*/ 12 h 73"/>
                <a:gd name="T16" fmla="*/ 30 w 68"/>
                <a:gd name="T17" fmla="*/ 13 h 73"/>
                <a:gd name="T18" fmla="*/ 27 w 68"/>
                <a:gd name="T19" fmla="*/ 15 h 73"/>
                <a:gd name="T20" fmla="*/ 26 w 68"/>
                <a:gd name="T21" fmla="*/ 15 h 73"/>
                <a:gd name="T22" fmla="*/ 26 w 68"/>
                <a:gd name="T23" fmla="*/ 1 h 73"/>
                <a:gd name="T24" fmla="*/ 27 w 68"/>
                <a:gd name="T25" fmla="*/ 2 h 73"/>
                <a:gd name="T26" fmla="*/ 30 w 68"/>
                <a:gd name="T27" fmla="*/ 4 h 73"/>
                <a:gd name="T28" fmla="*/ 31 w 68"/>
                <a:gd name="T29" fmla="*/ 5 h 73"/>
                <a:gd name="T30" fmla="*/ 30 w 68"/>
                <a:gd name="T31" fmla="*/ 4 h 73"/>
                <a:gd name="T32" fmla="*/ 28 w 68"/>
                <a:gd name="T33" fmla="*/ 1 h 73"/>
                <a:gd name="T34" fmla="*/ 27 w 68"/>
                <a:gd name="T35" fmla="*/ 0 h 73"/>
                <a:gd name="T36" fmla="*/ 42 w 68"/>
                <a:gd name="T37" fmla="*/ 0 h 73"/>
                <a:gd name="T38" fmla="*/ 41 w 68"/>
                <a:gd name="T39" fmla="*/ 1 h 73"/>
                <a:gd name="T40" fmla="*/ 39 w 68"/>
                <a:gd name="T41" fmla="*/ 4 h 73"/>
                <a:gd name="T42" fmla="*/ 38 w 68"/>
                <a:gd name="T43" fmla="*/ 5 h 73"/>
                <a:gd name="T44" fmla="*/ 39 w 68"/>
                <a:gd name="T45" fmla="*/ 4 h 73"/>
                <a:gd name="T46" fmla="*/ 42 w 68"/>
                <a:gd name="T47" fmla="*/ 2 h 73"/>
                <a:gd name="T48" fmla="*/ 42 w 68"/>
                <a:gd name="T49" fmla="*/ 1 h 73"/>
                <a:gd name="T50" fmla="*/ 42 w 68"/>
                <a:gd name="T51" fmla="*/ 15 h 73"/>
                <a:gd name="T52" fmla="*/ 42 w 68"/>
                <a:gd name="T53" fmla="*/ 15 h 73"/>
                <a:gd name="T54" fmla="*/ 39 w 68"/>
                <a:gd name="T55" fmla="*/ 13 h 73"/>
                <a:gd name="T56" fmla="*/ 38 w 68"/>
                <a:gd name="T57" fmla="*/ 12 h 73"/>
                <a:gd name="T58" fmla="*/ 39 w 68"/>
                <a:gd name="T59" fmla="*/ 13 h 73"/>
                <a:gd name="T60" fmla="*/ 41 w 68"/>
                <a:gd name="T61" fmla="*/ 16 h 73"/>
                <a:gd name="T62" fmla="*/ 42 w 68"/>
                <a:gd name="T63" fmla="*/ 16 h 73"/>
                <a:gd name="T64" fmla="*/ 40 w 68"/>
                <a:gd name="T65" fmla="*/ 16 h 73"/>
                <a:gd name="T66" fmla="*/ 41 w 68"/>
                <a:gd name="T67" fmla="*/ 21 h 73"/>
                <a:gd name="T68" fmla="*/ 39 w 68"/>
                <a:gd name="T69" fmla="*/ 25 h 73"/>
                <a:gd name="T70" fmla="*/ 39 w 68"/>
                <a:gd name="T71" fmla="*/ 25 h 73"/>
                <a:gd name="T72" fmla="*/ 39 w 68"/>
                <a:gd name="T73" fmla="*/ 28 h 73"/>
                <a:gd name="T74" fmla="*/ 41 w 68"/>
                <a:gd name="T75" fmla="*/ 29 h 73"/>
                <a:gd name="T76" fmla="*/ 41 w 68"/>
                <a:gd name="T77" fmla="*/ 26 h 73"/>
                <a:gd name="T78" fmla="*/ 42 w 68"/>
                <a:gd name="T79" fmla="*/ 26 h 73"/>
                <a:gd name="T80" fmla="*/ 47 w 68"/>
                <a:gd name="T81" fmla="*/ 27 h 73"/>
                <a:gd name="T82" fmla="*/ 63 w 68"/>
                <a:gd name="T83" fmla="*/ 51 h 73"/>
                <a:gd name="T84" fmla="*/ 56 w 68"/>
                <a:gd name="T85" fmla="*/ 66 h 73"/>
                <a:gd name="T86" fmla="*/ 56 w 68"/>
                <a:gd name="T87" fmla="*/ 73 h 73"/>
                <a:gd name="T88" fmla="*/ 34 w 68"/>
                <a:gd name="T89" fmla="*/ 73 h 73"/>
                <a:gd name="T90" fmla="*/ 12 w 68"/>
                <a:gd name="T91" fmla="*/ 73 h 73"/>
                <a:gd name="T92" fmla="*/ 13 w 68"/>
                <a:gd name="T93" fmla="*/ 66 h 73"/>
                <a:gd name="T94" fmla="*/ 6 w 68"/>
                <a:gd name="T95" fmla="*/ 51 h 73"/>
                <a:gd name="T96" fmla="*/ 22 w 68"/>
                <a:gd name="T97" fmla="*/ 27 h 73"/>
                <a:gd name="T98" fmla="*/ 27 w 68"/>
                <a:gd name="T99" fmla="*/ 26 h 73"/>
                <a:gd name="T100" fmla="*/ 27 w 68"/>
                <a:gd name="T101" fmla="*/ 26 h 73"/>
                <a:gd name="T102" fmla="*/ 28 w 68"/>
                <a:gd name="T103" fmla="*/ 29 h 73"/>
                <a:gd name="T104" fmla="*/ 30 w 68"/>
                <a:gd name="T105" fmla="*/ 28 h 73"/>
                <a:gd name="T106" fmla="*/ 29 w 68"/>
                <a:gd name="T107" fmla="*/ 25 h 73"/>
                <a:gd name="T108" fmla="*/ 30 w 68"/>
                <a:gd name="T109" fmla="*/ 25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8" h="73">
                  <a:moveTo>
                    <a:pt x="30" y="25"/>
                  </a:moveTo>
                  <a:lnTo>
                    <a:pt x="30" y="25"/>
                  </a:lnTo>
                  <a:cubicBezTo>
                    <a:pt x="29" y="24"/>
                    <a:pt x="28" y="22"/>
                    <a:pt x="28" y="21"/>
                  </a:cubicBezTo>
                  <a:cubicBezTo>
                    <a:pt x="28" y="19"/>
                    <a:pt x="28" y="17"/>
                    <a:pt x="29" y="16"/>
                  </a:cubicBezTo>
                  <a:lnTo>
                    <a:pt x="27" y="16"/>
                  </a:lnTo>
                  <a:lnTo>
                    <a:pt x="28" y="16"/>
                  </a:lnTo>
                  <a:cubicBezTo>
                    <a:pt x="29" y="15"/>
                    <a:pt x="29" y="14"/>
                    <a:pt x="30" y="13"/>
                  </a:cubicBezTo>
                  <a:cubicBezTo>
                    <a:pt x="30" y="13"/>
                    <a:pt x="31" y="12"/>
                    <a:pt x="31" y="12"/>
                  </a:cubicBezTo>
                  <a:cubicBezTo>
                    <a:pt x="31" y="12"/>
                    <a:pt x="30" y="12"/>
                    <a:pt x="30" y="13"/>
                  </a:cubicBezTo>
                  <a:cubicBezTo>
                    <a:pt x="29" y="13"/>
                    <a:pt x="28" y="14"/>
                    <a:pt x="27" y="15"/>
                  </a:cubicBezTo>
                  <a:lnTo>
                    <a:pt x="26" y="15"/>
                  </a:lnTo>
                  <a:lnTo>
                    <a:pt x="26" y="1"/>
                  </a:lnTo>
                  <a:lnTo>
                    <a:pt x="27" y="2"/>
                  </a:lnTo>
                  <a:cubicBezTo>
                    <a:pt x="28" y="2"/>
                    <a:pt x="29" y="3"/>
                    <a:pt x="30" y="4"/>
                  </a:cubicBezTo>
                  <a:cubicBezTo>
                    <a:pt x="30" y="4"/>
                    <a:pt x="31" y="5"/>
                    <a:pt x="31" y="5"/>
                  </a:cubicBezTo>
                  <a:cubicBezTo>
                    <a:pt x="31" y="5"/>
                    <a:pt x="30" y="4"/>
                    <a:pt x="30" y="4"/>
                  </a:cubicBezTo>
                  <a:cubicBezTo>
                    <a:pt x="29" y="3"/>
                    <a:pt x="29" y="2"/>
                    <a:pt x="28" y="1"/>
                  </a:cubicBezTo>
                  <a:lnTo>
                    <a:pt x="27" y="0"/>
                  </a:lnTo>
                  <a:lnTo>
                    <a:pt x="42" y="0"/>
                  </a:lnTo>
                  <a:lnTo>
                    <a:pt x="41" y="1"/>
                  </a:lnTo>
                  <a:cubicBezTo>
                    <a:pt x="40" y="2"/>
                    <a:pt x="40" y="3"/>
                    <a:pt x="39" y="4"/>
                  </a:cubicBezTo>
                  <a:cubicBezTo>
                    <a:pt x="38" y="4"/>
                    <a:pt x="38" y="5"/>
                    <a:pt x="38" y="5"/>
                  </a:cubicBezTo>
                  <a:cubicBezTo>
                    <a:pt x="38" y="5"/>
                    <a:pt x="39" y="4"/>
                    <a:pt x="39" y="4"/>
                  </a:cubicBezTo>
                  <a:cubicBezTo>
                    <a:pt x="40" y="3"/>
                    <a:pt x="41" y="2"/>
                    <a:pt x="42" y="2"/>
                  </a:cubicBezTo>
                  <a:lnTo>
                    <a:pt x="42" y="1"/>
                  </a:lnTo>
                  <a:lnTo>
                    <a:pt x="42" y="15"/>
                  </a:lnTo>
                  <a:lnTo>
                    <a:pt x="42" y="15"/>
                  </a:lnTo>
                  <a:cubicBezTo>
                    <a:pt x="41" y="14"/>
                    <a:pt x="40" y="13"/>
                    <a:pt x="39" y="13"/>
                  </a:cubicBezTo>
                  <a:cubicBezTo>
                    <a:pt x="39" y="12"/>
                    <a:pt x="38" y="12"/>
                    <a:pt x="38" y="12"/>
                  </a:cubicBezTo>
                  <a:cubicBezTo>
                    <a:pt x="38" y="12"/>
                    <a:pt x="38" y="13"/>
                    <a:pt x="39" y="13"/>
                  </a:cubicBezTo>
                  <a:cubicBezTo>
                    <a:pt x="40" y="14"/>
                    <a:pt x="40" y="15"/>
                    <a:pt x="41" y="16"/>
                  </a:cubicBezTo>
                  <a:lnTo>
                    <a:pt x="42" y="16"/>
                  </a:lnTo>
                  <a:lnTo>
                    <a:pt x="40" y="16"/>
                  </a:lnTo>
                  <a:cubicBezTo>
                    <a:pt x="41" y="17"/>
                    <a:pt x="41" y="19"/>
                    <a:pt x="41" y="21"/>
                  </a:cubicBezTo>
                  <a:cubicBezTo>
                    <a:pt x="41" y="22"/>
                    <a:pt x="40" y="24"/>
                    <a:pt x="39" y="25"/>
                  </a:cubicBezTo>
                  <a:lnTo>
                    <a:pt x="39" y="25"/>
                  </a:lnTo>
                  <a:lnTo>
                    <a:pt x="39" y="28"/>
                  </a:lnTo>
                  <a:lnTo>
                    <a:pt x="41" y="29"/>
                  </a:lnTo>
                  <a:lnTo>
                    <a:pt x="41" y="26"/>
                  </a:lnTo>
                  <a:lnTo>
                    <a:pt x="42" y="26"/>
                  </a:lnTo>
                  <a:cubicBezTo>
                    <a:pt x="44" y="26"/>
                    <a:pt x="46" y="26"/>
                    <a:pt x="47" y="27"/>
                  </a:cubicBezTo>
                  <a:cubicBezTo>
                    <a:pt x="60" y="30"/>
                    <a:pt x="68" y="36"/>
                    <a:pt x="63" y="51"/>
                  </a:cubicBezTo>
                  <a:cubicBezTo>
                    <a:pt x="61" y="56"/>
                    <a:pt x="59" y="61"/>
                    <a:pt x="56" y="66"/>
                  </a:cubicBezTo>
                  <a:lnTo>
                    <a:pt x="56" y="73"/>
                  </a:lnTo>
                  <a:cubicBezTo>
                    <a:pt x="56" y="73"/>
                    <a:pt x="40" y="73"/>
                    <a:pt x="34" y="73"/>
                  </a:cubicBezTo>
                  <a:cubicBezTo>
                    <a:pt x="28" y="73"/>
                    <a:pt x="12" y="73"/>
                    <a:pt x="12" y="73"/>
                  </a:cubicBezTo>
                  <a:lnTo>
                    <a:pt x="13" y="66"/>
                  </a:lnTo>
                  <a:cubicBezTo>
                    <a:pt x="10" y="61"/>
                    <a:pt x="8" y="56"/>
                    <a:pt x="6" y="51"/>
                  </a:cubicBezTo>
                  <a:cubicBezTo>
                    <a:pt x="0" y="36"/>
                    <a:pt x="9" y="30"/>
                    <a:pt x="22" y="27"/>
                  </a:cubicBezTo>
                  <a:cubicBezTo>
                    <a:pt x="23" y="26"/>
                    <a:pt x="25" y="26"/>
                    <a:pt x="27" y="26"/>
                  </a:cubicBezTo>
                  <a:lnTo>
                    <a:pt x="27" y="26"/>
                  </a:lnTo>
                  <a:lnTo>
                    <a:pt x="28" y="29"/>
                  </a:lnTo>
                  <a:lnTo>
                    <a:pt x="30" y="28"/>
                  </a:lnTo>
                  <a:lnTo>
                    <a:pt x="29" y="25"/>
                  </a:lnTo>
                  <a:lnTo>
                    <a:pt x="30" y="2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711" name="Freeform 1337"/>
            <p:cNvSpPr>
              <a:spLocks/>
            </p:cNvSpPr>
            <p:nvPr userDrawn="1"/>
          </p:nvSpPr>
          <p:spPr bwMode="auto">
            <a:xfrm>
              <a:off x="290" y="208"/>
              <a:ext cx="0" cy="1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0 h 2"/>
                <a:gd name="T6" fmla="*/ 1 w 1"/>
                <a:gd name="T7" fmla="*/ 0 h 2"/>
                <a:gd name="T8" fmla="*/ 0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lnTo>
                    <a:pt x="0" y="2"/>
                  </a:lnTo>
                  <a:cubicBezTo>
                    <a:pt x="0" y="1"/>
                    <a:pt x="0" y="1"/>
                    <a:pt x="0" y="0"/>
                  </a:cubicBezTo>
                  <a:lnTo>
                    <a:pt x="1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712" name="Freeform 1338"/>
            <p:cNvSpPr>
              <a:spLocks/>
            </p:cNvSpPr>
            <p:nvPr userDrawn="1"/>
          </p:nvSpPr>
          <p:spPr bwMode="auto">
            <a:xfrm>
              <a:off x="299" y="208"/>
              <a:ext cx="1" cy="2"/>
            </a:xfrm>
            <a:custGeom>
              <a:avLst/>
              <a:gdLst>
                <a:gd name="T0" fmla="*/ 2 w 2"/>
                <a:gd name="T1" fmla="*/ 2 h 5"/>
                <a:gd name="T2" fmla="*/ 2 w 2"/>
                <a:gd name="T3" fmla="*/ 2 h 5"/>
                <a:gd name="T4" fmla="*/ 1 w 2"/>
                <a:gd name="T5" fmla="*/ 5 h 5"/>
                <a:gd name="T6" fmla="*/ 0 w 2"/>
                <a:gd name="T7" fmla="*/ 3 h 5"/>
                <a:gd name="T8" fmla="*/ 2 w 2"/>
                <a:gd name="T9" fmla="*/ 0 h 5"/>
                <a:gd name="T10" fmla="*/ 2 w 2"/>
                <a:gd name="T11" fmla="*/ 1 h 5"/>
                <a:gd name="T12" fmla="*/ 2 w 2"/>
                <a:gd name="T1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5">
                  <a:moveTo>
                    <a:pt x="2" y="2"/>
                  </a:moveTo>
                  <a:lnTo>
                    <a:pt x="2" y="2"/>
                  </a:lnTo>
                  <a:cubicBezTo>
                    <a:pt x="2" y="3"/>
                    <a:pt x="1" y="4"/>
                    <a:pt x="1" y="5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2"/>
                    <a:pt x="1" y="1"/>
                    <a:pt x="2" y="0"/>
                  </a:cubicBezTo>
                  <a:lnTo>
                    <a:pt x="2" y="1"/>
                  </a:lnTo>
                  <a:cubicBezTo>
                    <a:pt x="2" y="1"/>
                    <a:pt x="2" y="1"/>
                    <a:pt x="2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713" name="Freeform 1339"/>
            <p:cNvSpPr>
              <a:spLocks/>
            </p:cNvSpPr>
            <p:nvPr userDrawn="1"/>
          </p:nvSpPr>
          <p:spPr bwMode="auto">
            <a:xfrm>
              <a:off x="299" y="205"/>
              <a:ext cx="2" cy="2"/>
            </a:xfrm>
            <a:custGeom>
              <a:avLst/>
              <a:gdLst>
                <a:gd name="T0" fmla="*/ 3 w 3"/>
                <a:gd name="T1" fmla="*/ 6 h 6"/>
                <a:gd name="T2" fmla="*/ 3 w 3"/>
                <a:gd name="T3" fmla="*/ 6 h 6"/>
                <a:gd name="T4" fmla="*/ 2 w 3"/>
                <a:gd name="T5" fmla="*/ 6 h 6"/>
                <a:gd name="T6" fmla="*/ 0 w 3"/>
                <a:gd name="T7" fmla="*/ 3 h 6"/>
                <a:gd name="T8" fmla="*/ 3 w 3"/>
                <a:gd name="T9" fmla="*/ 0 h 6"/>
                <a:gd name="T10" fmla="*/ 3 w 3"/>
                <a:gd name="T11" fmla="*/ 2 h 6"/>
                <a:gd name="T12" fmla="*/ 3 w 3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6">
                  <a:moveTo>
                    <a:pt x="3" y="6"/>
                  </a:moveTo>
                  <a:lnTo>
                    <a:pt x="3" y="6"/>
                  </a:lnTo>
                  <a:lnTo>
                    <a:pt x="2" y="6"/>
                  </a:ln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lnTo>
                    <a:pt x="3" y="2"/>
                  </a:lnTo>
                  <a:cubicBezTo>
                    <a:pt x="3" y="3"/>
                    <a:pt x="3" y="5"/>
                    <a:pt x="3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714" name="Freeform 1340"/>
            <p:cNvSpPr>
              <a:spLocks/>
            </p:cNvSpPr>
            <p:nvPr userDrawn="1"/>
          </p:nvSpPr>
          <p:spPr bwMode="auto">
            <a:xfrm>
              <a:off x="301" y="204"/>
              <a:ext cx="0" cy="1"/>
            </a:xfrm>
            <a:custGeom>
              <a:avLst/>
              <a:gdLst>
                <a:gd name="T0" fmla="*/ 1 w 1"/>
                <a:gd name="T1" fmla="*/ 2 h 2"/>
                <a:gd name="T2" fmla="*/ 1 w 1"/>
                <a:gd name="T3" fmla="*/ 2 h 2"/>
                <a:gd name="T4" fmla="*/ 0 w 1"/>
                <a:gd name="T5" fmla="*/ 1 h 2"/>
                <a:gd name="T6" fmla="*/ 0 w 1"/>
                <a:gd name="T7" fmla="*/ 0 h 2"/>
                <a:gd name="T8" fmla="*/ 1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0" y="0"/>
                  </a:lnTo>
                  <a:cubicBezTo>
                    <a:pt x="0" y="0"/>
                    <a:pt x="1" y="1"/>
                    <a:pt x="1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715" name="Freeform 1341"/>
            <p:cNvSpPr>
              <a:spLocks/>
            </p:cNvSpPr>
            <p:nvPr userDrawn="1"/>
          </p:nvSpPr>
          <p:spPr bwMode="auto">
            <a:xfrm>
              <a:off x="299" y="201"/>
              <a:ext cx="2" cy="3"/>
            </a:xfrm>
            <a:custGeom>
              <a:avLst/>
              <a:gdLst>
                <a:gd name="T0" fmla="*/ 3 w 3"/>
                <a:gd name="T1" fmla="*/ 5 h 6"/>
                <a:gd name="T2" fmla="*/ 3 w 3"/>
                <a:gd name="T3" fmla="*/ 5 h 6"/>
                <a:gd name="T4" fmla="*/ 3 w 3"/>
                <a:gd name="T5" fmla="*/ 6 h 6"/>
                <a:gd name="T6" fmla="*/ 0 w 3"/>
                <a:gd name="T7" fmla="*/ 2 h 6"/>
                <a:gd name="T8" fmla="*/ 1 w 3"/>
                <a:gd name="T9" fmla="*/ 0 h 6"/>
                <a:gd name="T10" fmla="*/ 3 w 3"/>
                <a:gd name="T11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3" y="5"/>
                  </a:moveTo>
                  <a:lnTo>
                    <a:pt x="3" y="5"/>
                  </a:lnTo>
                  <a:lnTo>
                    <a:pt x="3" y="6"/>
                  </a:lnTo>
                  <a:cubicBezTo>
                    <a:pt x="2" y="4"/>
                    <a:pt x="1" y="3"/>
                    <a:pt x="0" y="2"/>
                  </a:cubicBezTo>
                  <a:cubicBezTo>
                    <a:pt x="0" y="1"/>
                    <a:pt x="1" y="1"/>
                    <a:pt x="1" y="0"/>
                  </a:cubicBezTo>
                  <a:cubicBezTo>
                    <a:pt x="2" y="2"/>
                    <a:pt x="3" y="3"/>
                    <a:pt x="3" y="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716" name="Freeform 1342"/>
            <p:cNvSpPr>
              <a:spLocks/>
            </p:cNvSpPr>
            <p:nvPr userDrawn="1"/>
          </p:nvSpPr>
          <p:spPr bwMode="auto">
            <a:xfrm>
              <a:off x="298" y="200"/>
              <a:ext cx="2" cy="2"/>
            </a:xfrm>
            <a:custGeom>
              <a:avLst/>
              <a:gdLst>
                <a:gd name="T0" fmla="*/ 4 w 4"/>
                <a:gd name="T1" fmla="*/ 3 h 4"/>
                <a:gd name="T2" fmla="*/ 4 w 4"/>
                <a:gd name="T3" fmla="*/ 3 h 4"/>
                <a:gd name="T4" fmla="*/ 3 w 4"/>
                <a:gd name="T5" fmla="*/ 4 h 4"/>
                <a:gd name="T6" fmla="*/ 0 w 4"/>
                <a:gd name="T7" fmla="*/ 1 h 4"/>
                <a:gd name="T8" fmla="*/ 0 w 4"/>
                <a:gd name="T9" fmla="*/ 0 h 4"/>
                <a:gd name="T10" fmla="*/ 3 w 4"/>
                <a:gd name="T11" fmla="*/ 3 h 4"/>
                <a:gd name="T12" fmla="*/ 4 w 4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4" y="3"/>
                  </a:moveTo>
                  <a:lnTo>
                    <a:pt x="4" y="3"/>
                  </a:lnTo>
                  <a:lnTo>
                    <a:pt x="3" y="4"/>
                  </a:lnTo>
                  <a:cubicBezTo>
                    <a:pt x="2" y="3"/>
                    <a:pt x="1" y="2"/>
                    <a:pt x="0" y="1"/>
                  </a:cubicBezTo>
                  <a:lnTo>
                    <a:pt x="0" y="0"/>
                  </a:lnTo>
                  <a:cubicBezTo>
                    <a:pt x="1" y="1"/>
                    <a:pt x="2" y="2"/>
                    <a:pt x="3" y="3"/>
                  </a:cubicBezTo>
                  <a:lnTo>
                    <a:pt x="4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717" name="Rectangle 1343"/>
            <p:cNvSpPr>
              <a:spLocks noChangeArrowheads="1"/>
            </p:cNvSpPr>
            <p:nvPr userDrawn="1"/>
          </p:nvSpPr>
          <p:spPr bwMode="auto">
            <a:xfrm>
              <a:off x="298" y="200"/>
              <a:ext cx="1" cy="1"/>
            </a:xfrm>
            <a:prstGeom prst="rect">
              <a:avLst/>
            </a:prstGeom>
            <a:solidFill>
              <a:srgbClr val="D5A03C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718" name="Freeform 1344"/>
            <p:cNvSpPr>
              <a:spLocks/>
            </p:cNvSpPr>
            <p:nvPr userDrawn="1"/>
          </p:nvSpPr>
          <p:spPr bwMode="auto">
            <a:xfrm>
              <a:off x="295" y="199"/>
              <a:ext cx="3" cy="3"/>
            </a:xfrm>
            <a:custGeom>
              <a:avLst/>
              <a:gdLst>
                <a:gd name="T0" fmla="*/ 4 w 5"/>
                <a:gd name="T1" fmla="*/ 1 h 6"/>
                <a:gd name="T2" fmla="*/ 4 w 5"/>
                <a:gd name="T3" fmla="*/ 1 h 6"/>
                <a:gd name="T4" fmla="*/ 5 w 5"/>
                <a:gd name="T5" fmla="*/ 3 h 6"/>
                <a:gd name="T6" fmla="*/ 3 w 5"/>
                <a:gd name="T7" fmla="*/ 6 h 6"/>
                <a:gd name="T8" fmla="*/ 0 w 5"/>
                <a:gd name="T9" fmla="*/ 3 h 6"/>
                <a:gd name="T10" fmla="*/ 2 w 5"/>
                <a:gd name="T11" fmla="*/ 0 h 6"/>
                <a:gd name="T12" fmla="*/ 4 w 5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6">
                  <a:moveTo>
                    <a:pt x="4" y="1"/>
                  </a:moveTo>
                  <a:lnTo>
                    <a:pt x="4" y="1"/>
                  </a:lnTo>
                  <a:cubicBezTo>
                    <a:pt x="4" y="2"/>
                    <a:pt x="5" y="2"/>
                    <a:pt x="5" y="3"/>
                  </a:cubicBezTo>
                  <a:cubicBezTo>
                    <a:pt x="4" y="4"/>
                    <a:pt x="4" y="5"/>
                    <a:pt x="3" y="6"/>
                  </a:cubicBez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1" y="1"/>
                    <a:pt x="2" y="0"/>
                  </a:cubicBezTo>
                  <a:cubicBezTo>
                    <a:pt x="3" y="1"/>
                    <a:pt x="3" y="1"/>
                    <a:pt x="4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719" name="Freeform 1345"/>
            <p:cNvSpPr>
              <a:spLocks/>
            </p:cNvSpPr>
            <p:nvPr userDrawn="1"/>
          </p:nvSpPr>
          <p:spPr bwMode="auto">
            <a:xfrm>
              <a:off x="294" y="199"/>
              <a:ext cx="2" cy="1"/>
            </a:xfrm>
            <a:custGeom>
              <a:avLst/>
              <a:gdLst>
                <a:gd name="T0" fmla="*/ 4 w 4"/>
                <a:gd name="T1" fmla="*/ 1 h 4"/>
                <a:gd name="T2" fmla="*/ 4 w 4"/>
                <a:gd name="T3" fmla="*/ 1 h 4"/>
                <a:gd name="T4" fmla="*/ 3 w 4"/>
                <a:gd name="T5" fmla="*/ 4 h 4"/>
                <a:gd name="T6" fmla="*/ 0 w 4"/>
                <a:gd name="T7" fmla="*/ 1 h 4"/>
                <a:gd name="T8" fmla="*/ 0 w 4"/>
                <a:gd name="T9" fmla="*/ 0 h 4"/>
                <a:gd name="T10" fmla="*/ 4 w 4"/>
                <a:gd name="T1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4" y="1"/>
                  </a:moveTo>
                  <a:lnTo>
                    <a:pt x="4" y="1"/>
                  </a:lnTo>
                  <a:cubicBezTo>
                    <a:pt x="4" y="2"/>
                    <a:pt x="3" y="3"/>
                    <a:pt x="3" y="4"/>
                  </a:cubicBezTo>
                  <a:cubicBezTo>
                    <a:pt x="2" y="3"/>
                    <a:pt x="1" y="2"/>
                    <a:pt x="0" y="1"/>
                  </a:cubicBezTo>
                  <a:lnTo>
                    <a:pt x="0" y="0"/>
                  </a:lnTo>
                  <a:cubicBezTo>
                    <a:pt x="2" y="0"/>
                    <a:pt x="3" y="1"/>
                    <a:pt x="4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720" name="Freeform 1346"/>
            <p:cNvSpPr>
              <a:spLocks/>
            </p:cNvSpPr>
            <p:nvPr userDrawn="1"/>
          </p:nvSpPr>
          <p:spPr bwMode="auto">
            <a:xfrm>
              <a:off x="294" y="200"/>
              <a:ext cx="1" cy="2"/>
            </a:xfrm>
            <a:custGeom>
              <a:avLst/>
              <a:gdLst>
                <a:gd name="T0" fmla="*/ 1 w 3"/>
                <a:gd name="T1" fmla="*/ 0 h 6"/>
                <a:gd name="T2" fmla="*/ 1 w 3"/>
                <a:gd name="T3" fmla="*/ 0 h 6"/>
                <a:gd name="T4" fmla="*/ 3 w 3"/>
                <a:gd name="T5" fmla="*/ 2 h 6"/>
                <a:gd name="T6" fmla="*/ 1 w 3"/>
                <a:gd name="T7" fmla="*/ 6 h 6"/>
                <a:gd name="T8" fmla="*/ 0 w 3"/>
                <a:gd name="T9" fmla="*/ 5 h 6"/>
                <a:gd name="T10" fmla="*/ 1 w 3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1" y="0"/>
                  </a:moveTo>
                  <a:lnTo>
                    <a:pt x="1" y="0"/>
                  </a:lnTo>
                  <a:cubicBezTo>
                    <a:pt x="2" y="1"/>
                    <a:pt x="2" y="2"/>
                    <a:pt x="3" y="2"/>
                  </a:cubicBezTo>
                  <a:cubicBezTo>
                    <a:pt x="2" y="3"/>
                    <a:pt x="1" y="5"/>
                    <a:pt x="1" y="6"/>
                  </a:cubicBezTo>
                  <a:lnTo>
                    <a:pt x="0" y="5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721" name="Freeform 1347"/>
            <p:cNvSpPr>
              <a:spLocks/>
            </p:cNvSpPr>
            <p:nvPr userDrawn="1"/>
          </p:nvSpPr>
          <p:spPr bwMode="auto">
            <a:xfrm>
              <a:off x="294" y="202"/>
              <a:ext cx="0" cy="1"/>
            </a:xfrm>
            <a:custGeom>
              <a:avLst/>
              <a:gdLst>
                <a:gd name="T0" fmla="*/ 0 h 1"/>
                <a:gd name="T1" fmla="*/ 0 h 1"/>
                <a:gd name="T2" fmla="*/ 0 h 1"/>
                <a:gd name="T3" fmla="*/ 1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722" name="Freeform 1348"/>
            <p:cNvSpPr>
              <a:spLocks/>
            </p:cNvSpPr>
            <p:nvPr userDrawn="1"/>
          </p:nvSpPr>
          <p:spPr bwMode="auto">
            <a:xfrm>
              <a:off x="293" y="203"/>
              <a:ext cx="2" cy="2"/>
            </a:xfrm>
            <a:custGeom>
              <a:avLst/>
              <a:gdLst>
                <a:gd name="T0" fmla="*/ 0 w 4"/>
                <a:gd name="T1" fmla="*/ 1 h 6"/>
                <a:gd name="T2" fmla="*/ 0 w 4"/>
                <a:gd name="T3" fmla="*/ 1 h 6"/>
                <a:gd name="T4" fmla="*/ 2 w 4"/>
                <a:gd name="T5" fmla="*/ 0 h 6"/>
                <a:gd name="T6" fmla="*/ 4 w 4"/>
                <a:gd name="T7" fmla="*/ 3 h 6"/>
                <a:gd name="T8" fmla="*/ 2 w 4"/>
                <a:gd name="T9" fmla="*/ 6 h 6"/>
                <a:gd name="T10" fmla="*/ 0 w 4"/>
                <a:gd name="T11" fmla="*/ 3 h 6"/>
                <a:gd name="T12" fmla="*/ 0 w 4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6">
                  <a:moveTo>
                    <a:pt x="0" y="1"/>
                  </a:moveTo>
                  <a:lnTo>
                    <a:pt x="0" y="1"/>
                  </a:lnTo>
                  <a:cubicBezTo>
                    <a:pt x="1" y="1"/>
                    <a:pt x="1" y="0"/>
                    <a:pt x="2" y="0"/>
                  </a:cubicBezTo>
                  <a:cubicBezTo>
                    <a:pt x="3" y="1"/>
                    <a:pt x="4" y="2"/>
                    <a:pt x="4" y="3"/>
                  </a:cubicBezTo>
                  <a:cubicBezTo>
                    <a:pt x="4" y="4"/>
                    <a:pt x="3" y="5"/>
                    <a:pt x="2" y="6"/>
                  </a:cubicBezTo>
                  <a:cubicBezTo>
                    <a:pt x="1" y="5"/>
                    <a:pt x="1" y="4"/>
                    <a:pt x="0" y="3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723" name="Freeform 1349"/>
            <p:cNvSpPr>
              <a:spLocks/>
            </p:cNvSpPr>
            <p:nvPr userDrawn="1"/>
          </p:nvSpPr>
          <p:spPr bwMode="auto">
            <a:xfrm>
              <a:off x="293" y="205"/>
              <a:ext cx="1" cy="2"/>
            </a:xfrm>
            <a:custGeom>
              <a:avLst/>
              <a:gdLst>
                <a:gd name="T0" fmla="*/ 1 w 3"/>
                <a:gd name="T1" fmla="*/ 0 h 5"/>
                <a:gd name="T2" fmla="*/ 1 w 3"/>
                <a:gd name="T3" fmla="*/ 0 h 5"/>
                <a:gd name="T4" fmla="*/ 3 w 3"/>
                <a:gd name="T5" fmla="*/ 2 h 5"/>
                <a:gd name="T6" fmla="*/ 0 w 3"/>
                <a:gd name="T7" fmla="*/ 5 h 5"/>
                <a:gd name="T8" fmla="*/ 1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2" y="1"/>
                    <a:pt x="3" y="2"/>
                  </a:cubicBezTo>
                  <a:cubicBezTo>
                    <a:pt x="2" y="3"/>
                    <a:pt x="1" y="4"/>
                    <a:pt x="0" y="5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724" name="Freeform 1350"/>
            <p:cNvSpPr>
              <a:spLocks/>
            </p:cNvSpPr>
            <p:nvPr userDrawn="1"/>
          </p:nvSpPr>
          <p:spPr bwMode="auto">
            <a:xfrm>
              <a:off x="292" y="207"/>
              <a:ext cx="2" cy="3"/>
            </a:xfrm>
            <a:custGeom>
              <a:avLst/>
              <a:gdLst>
                <a:gd name="T0" fmla="*/ 1 w 3"/>
                <a:gd name="T1" fmla="*/ 0 h 5"/>
                <a:gd name="T2" fmla="*/ 1 w 3"/>
                <a:gd name="T3" fmla="*/ 0 h 5"/>
                <a:gd name="T4" fmla="*/ 1 w 3"/>
                <a:gd name="T5" fmla="*/ 0 h 5"/>
                <a:gd name="T6" fmla="*/ 3 w 3"/>
                <a:gd name="T7" fmla="*/ 2 h 5"/>
                <a:gd name="T8" fmla="*/ 1 w 3"/>
                <a:gd name="T9" fmla="*/ 5 h 5"/>
                <a:gd name="T10" fmla="*/ 1 w 3"/>
                <a:gd name="T11" fmla="*/ 4 h 5"/>
                <a:gd name="T12" fmla="*/ 0 w 3"/>
                <a:gd name="T13" fmla="*/ 4 h 5"/>
                <a:gd name="T14" fmla="*/ 0 w 3"/>
                <a:gd name="T15" fmla="*/ 4 h 5"/>
                <a:gd name="T16" fmla="*/ 1 w 3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5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cubicBezTo>
                    <a:pt x="2" y="0"/>
                    <a:pt x="3" y="1"/>
                    <a:pt x="3" y="2"/>
                  </a:cubicBezTo>
                  <a:cubicBezTo>
                    <a:pt x="2" y="3"/>
                    <a:pt x="2" y="4"/>
                    <a:pt x="1" y="5"/>
                  </a:cubicBezTo>
                  <a:lnTo>
                    <a:pt x="1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725" name="Freeform 1351"/>
            <p:cNvSpPr>
              <a:spLocks/>
            </p:cNvSpPr>
            <p:nvPr userDrawn="1"/>
          </p:nvSpPr>
          <p:spPr bwMode="auto">
            <a:xfrm>
              <a:off x="292" y="210"/>
              <a:ext cx="1" cy="0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1 h 2"/>
                <a:gd name="T4" fmla="*/ 0 w 1"/>
                <a:gd name="T5" fmla="*/ 2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0" y="1"/>
                    <a:pt x="0" y="2"/>
                  </a:cubicBezTo>
                  <a:cubicBezTo>
                    <a:pt x="0" y="1"/>
                    <a:pt x="0" y="1"/>
                    <a:pt x="1" y="0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726" name="Freeform 1352"/>
            <p:cNvSpPr>
              <a:spLocks/>
            </p:cNvSpPr>
            <p:nvPr userDrawn="1"/>
          </p:nvSpPr>
          <p:spPr bwMode="auto">
            <a:xfrm>
              <a:off x="297" y="214"/>
              <a:ext cx="0" cy="0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0" y="1"/>
                    <a:pt x="0" y="0"/>
                    <a:pt x="0" y="0"/>
                  </a:cubicBezTo>
                  <a:lnTo>
                    <a:pt x="0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727" name="Freeform 1353"/>
            <p:cNvSpPr>
              <a:spLocks/>
            </p:cNvSpPr>
            <p:nvPr userDrawn="1"/>
          </p:nvSpPr>
          <p:spPr bwMode="auto">
            <a:xfrm>
              <a:off x="297" y="213"/>
              <a:ext cx="1" cy="1"/>
            </a:xfrm>
            <a:custGeom>
              <a:avLst/>
              <a:gdLst>
                <a:gd name="T0" fmla="*/ 0 w 3"/>
                <a:gd name="T1" fmla="*/ 2 h 3"/>
                <a:gd name="T2" fmla="*/ 0 w 3"/>
                <a:gd name="T3" fmla="*/ 2 h 3"/>
                <a:gd name="T4" fmla="*/ 3 w 3"/>
                <a:gd name="T5" fmla="*/ 0 h 3"/>
                <a:gd name="T6" fmla="*/ 1 w 3"/>
                <a:gd name="T7" fmla="*/ 3 h 3"/>
                <a:gd name="T8" fmla="*/ 1 w 3"/>
                <a:gd name="T9" fmla="*/ 3 h 3"/>
                <a:gd name="T10" fmla="*/ 0 w 3"/>
                <a:gd name="T11" fmla="*/ 3 h 3"/>
                <a:gd name="T12" fmla="*/ 0 w 3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0" y="2"/>
                  </a:moveTo>
                  <a:lnTo>
                    <a:pt x="0" y="2"/>
                  </a:lnTo>
                  <a:cubicBezTo>
                    <a:pt x="1" y="1"/>
                    <a:pt x="2" y="0"/>
                    <a:pt x="3" y="0"/>
                  </a:cubicBezTo>
                  <a:cubicBezTo>
                    <a:pt x="3" y="1"/>
                    <a:pt x="2" y="2"/>
                    <a:pt x="1" y="3"/>
                  </a:cubicBezTo>
                  <a:lnTo>
                    <a:pt x="1" y="3"/>
                  </a:lnTo>
                  <a:lnTo>
                    <a:pt x="0" y="3"/>
                  </a:lnTo>
                  <a:cubicBezTo>
                    <a:pt x="0" y="3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728" name="Freeform 1354"/>
            <p:cNvSpPr>
              <a:spLocks/>
            </p:cNvSpPr>
            <p:nvPr userDrawn="1"/>
          </p:nvSpPr>
          <p:spPr bwMode="auto">
            <a:xfrm>
              <a:off x="298" y="210"/>
              <a:ext cx="1" cy="2"/>
            </a:xfrm>
            <a:custGeom>
              <a:avLst/>
              <a:gdLst>
                <a:gd name="T0" fmla="*/ 2 w 3"/>
                <a:gd name="T1" fmla="*/ 5 h 6"/>
                <a:gd name="T2" fmla="*/ 2 w 3"/>
                <a:gd name="T3" fmla="*/ 5 h 6"/>
                <a:gd name="T4" fmla="*/ 1 w 3"/>
                <a:gd name="T5" fmla="*/ 6 h 6"/>
                <a:gd name="T6" fmla="*/ 0 w 3"/>
                <a:gd name="T7" fmla="*/ 2 h 6"/>
                <a:gd name="T8" fmla="*/ 2 w 3"/>
                <a:gd name="T9" fmla="*/ 0 h 6"/>
                <a:gd name="T10" fmla="*/ 3 w 3"/>
                <a:gd name="T11" fmla="*/ 2 h 6"/>
                <a:gd name="T12" fmla="*/ 2 w 3"/>
                <a:gd name="T13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6">
                  <a:moveTo>
                    <a:pt x="2" y="5"/>
                  </a:moveTo>
                  <a:lnTo>
                    <a:pt x="2" y="5"/>
                  </a:lnTo>
                  <a:lnTo>
                    <a:pt x="1" y="6"/>
                  </a:ln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1"/>
                    <a:pt x="2" y="0"/>
                  </a:cubicBezTo>
                  <a:cubicBezTo>
                    <a:pt x="3" y="0"/>
                    <a:pt x="3" y="1"/>
                    <a:pt x="3" y="2"/>
                  </a:cubicBezTo>
                  <a:cubicBezTo>
                    <a:pt x="3" y="3"/>
                    <a:pt x="2" y="4"/>
                    <a:pt x="2" y="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729" name="Freeform 1355"/>
            <p:cNvSpPr>
              <a:spLocks/>
            </p:cNvSpPr>
            <p:nvPr userDrawn="1"/>
          </p:nvSpPr>
          <p:spPr bwMode="auto">
            <a:xfrm>
              <a:off x="291" y="198"/>
              <a:ext cx="3" cy="10"/>
            </a:xfrm>
            <a:custGeom>
              <a:avLst/>
              <a:gdLst>
                <a:gd name="T0" fmla="*/ 3 w 6"/>
                <a:gd name="T1" fmla="*/ 0 h 22"/>
                <a:gd name="T2" fmla="*/ 3 w 6"/>
                <a:gd name="T3" fmla="*/ 0 h 22"/>
                <a:gd name="T4" fmla="*/ 6 w 6"/>
                <a:gd name="T5" fmla="*/ 1 h 22"/>
                <a:gd name="T6" fmla="*/ 2 w 6"/>
                <a:gd name="T7" fmla="*/ 22 h 22"/>
                <a:gd name="T8" fmla="*/ 1 w 6"/>
                <a:gd name="T9" fmla="*/ 21 h 22"/>
                <a:gd name="T10" fmla="*/ 1 w 6"/>
                <a:gd name="T11" fmla="*/ 21 h 22"/>
                <a:gd name="T12" fmla="*/ 0 w 6"/>
                <a:gd name="T13" fmla="*/ 22 h 22"/>
                <a:gd name="T14" fmla="*/ 3 w 6"/>
                <a:gd name="T1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22">
                  <a:moveTo>
                    <a:pt x="3" y="0"/>
                  </a:moveTo>
                  <a:lnTo>
                    <a:pt x="3" y="0"/>
                  </a:lnTo>
                  <a:cubicBezTo>
                    <a:pt x="4" y="0"/>
                    <a:pt x="5" y="0"/>
                    <a:pt x="6" y="1"/>
                  </a:cubicBezTo>
                  <a:lnTo>
                    <a:pt x="2" y="22"/>
                  </a:lnTo>
                  <a:cubicBezTo>
                    <a:pt x="2" y="21"/>
                    <a:pt x="1" y="21"/>
                    <a:pt x="1" y="21"/>
                  </a:cubicBezTo>
                  <a:lnTo>
                    <a:pt x="1" y="21"/>
                  </a:lnTo>
                  <a:cubicBezTo>
                    <a:pt x="1" y="21"/>
                    <a:pt x="1" y="21"/>
                    <a:pt x="0" y="22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730" name="Freeform 1356"/>
            <p:cNvSpPr>
              <a:spLocks/>
            </p:cNvSpPr>
            <p:nvPr userDrawn="1"/>
          </p:nvSpPr>
          <p:spPr bwMode="auto">
            <a:xfrm>
              <a:off x="294" y="201"/>
              <a:ext cx="2" cy="3"/>
            </a:xfrm>
            <a:custGeom>
              <a:avLst/>
              <a:gdLst>
                <a:gd name="T0" fmla="*/ 3 w 5"/>
                <a:gd name="T1" fmla="*/ 0 h 6"/>
                <a:gd name="T2" fmla="*/ 3 w 5"/>
                <a:gd name="T3" fmla="*/ 0 h 6"/>
                <a:gd name="T4" fmla="*/ 5 w 5"/>
                <a:gd name="T5" fmla="*/ 3 h 6"/>
                <a:gd name="T6" fmla="*/ 3 w 5"/>
                <a:gd name="T7" fmla="*/ 6 h 6"/>
                <a:gd name="T8" fmla="*/ 0 w 5"/>
                <a:gd name="T9" fmla="*/ 3 h 6"/>
                <a:gd name="T10" fmla="*/ 3 w 5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3" y="0"/>
                  </a:moveTo>
                  <a:lnTo>
                    <a:pt x="3" y="0"/>
                  </a:lnTo>
                  <a:cubicBezTo>
                    <a:pt x="4" y="1"/>
                    <a:pt x="4" y="2"/>
                    <a:pt x="5" y="3"/>
                  </a:cubicBezTo>
                  <a:cubicBezTo>
                    <a:pt x="5" y="4"/>
                    <a:pt x="4" y="5"/>
                    <a:pt x="3" y="6"/>
                  </a:cubicBez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731" name="Freeform 1357"/>
            <p:cNvSpPr>
              <a:spLocks/>
            </p:cNvSpPr>
            <p:nvPr userDrawn="1"/>
          </p:nvSpPr>
          <p:spPr bwMode="auto">
            <a:xfrm>
              <a:off x="297" y="200"/>
              <a:ext cx="2" cy="4"/>
            </a:xfrm>
            <a:custGeom>
              <a:avLst/>
              <a:gdLst>
                <a:gd name="T0" fmla="*/ 3 w 5"/>
                <a:gd name="T1" fmla="*/ 7 h 7"/>
                <a:gd name="T2" fmla="*/ 3 w 5"/>
                <a:gd name="T3" fmla="*/ 7 h 7"/>
                <a:gd name="T4" fmla="*/ 0 w 5"/>
                <a:gd name="T5" fmla="*/ 4 h 7"/>
                <a:gd name="T6" fmla="*/ 3 w 5"/>
                <a:gd name="T7" fmla="*/ 0 h 7"/>
                <a:gd name="T8" fmla="*/ 5 w 5"/>
                <a:gd name="T9" fmla="*/ 4 h 7"/>
                <a:gd name="T10" fmla="*/ 3 w 5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7">
                  <a:moveTo>
                    <a:pt x="3" y="7"/>
                  </a:moveTo>
                  <a:lnTo>
                    <a:pt x="3" y="7"/>
                  </a:lnTo>
                  <a:cubicBezTo>
                    <a:pt x="2" y="6"/>
                    <a:pt x="1" y="5"/>
                    <a:pt x="0" y="4"/>
                  </a:cubicBezTo>
                  <a:cubicBezTo>
                    <a:pt x="1" y="3"/>
                    <a:pt x="2" y="1"/>
                    <a:pt x="3" y="0"/>
                  </a:cubicBezTo>
                  <a:cubicBezTo>
                    <a:pt x="4" y="2"/>
                    <a:pt x="5" y="3"/>
                    <a:pt x="5" y="4"/>
                  </a:cubicBezTo>
                  <a:cubicBezTo>
                    <a:pt x="5" y="5"/>
                    <a:pt x="4" y="6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732" name="Freeform 1358"/>
            <p:cNvSpPr>
              <a:spLocks/>
            </p:cNvSpPr>
            <p:nvPr userDrawn="1"/>
          </p:nvSpPr>
          <p:spPr bwMode="auto">
            <a:xfrm>
              <a:off x="295" y="202"/>
              <a:ext cx="3" cy="3"/>
            </a:xfrm>
            <a:custGeom>
              <a:avLst/>
              <a:gdLst>
                <a:gd name="T0" fmla="*/ 3 w 5"/>
                <a:gd name="T1" fmla="*/ 7 h 7"/>
                <a:gd name="T2" fmla="*/ 3 w 5"/>
                <a:gd name="T3" fmla="*/ 7 h 7"/>
                <a:gd name="T4" fmla="*/ 0 w 5"/>
                <a:gd name="T5" fmla="*/ 4 h 7"/>
                <a:gd name="T6" fmla="*/ 3 w 5"/>
                <a:gd name="T7" fmla="*/ 0 h 7"/>
                <a:gd name="T8" fmla="*/ 5 w 5"/>
                <a:gd name="T9" fmla="*/ 4 h 7"/>
                <a:gd name="T10" fmla="*/ 3 w 5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7">
                  <a:moveTo>
                    <a:pt x="3" y="7"/>
                  </a:moveTo>
                  <a:lnTo>
                    <a:pt x="3" y="7"/>
                  </a:lnTo>
                  <a:cubicBezTo>
                    <a:pt x="2" y="6"/>
                    <a:pt x="1" y="5"/>
                    <a:pt x="0" y="4"/>
                  </a:cubicBezTo>
                  <a:cubicBezTo>
                    <a:pt x="1" y="3"/>
                    <a:pt x="2" y="1"/>
                    <a:pt x="3" y="0"/>
                  </a:cubicBezTo>
                  <a:cubicBezTo>
                    <a:pt x="4" y="2"/>
                    <a:pt x="5" y="3"/>
                    <a:pt x="5" y="4"/>
                  </a:cubicBezTo>
                  <a:cubicBezTo>
                    <a:pt x="5" y="5"/>
                    <a:pt x="4" y="6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733" name="Freeform 1359"/>
            <p:cNvSpPr>
              <a:spLocks/>
            </p:cNvSpPr>
            <p:nvPr userDrawn="1"/>
          </p:nvSpPr>
          <p:spPr bwMode="auto">
            <a:xfrm>
              <a:off x="294" y="204"/>
              <a:ext cx="2" cy="3"/>
            </a:xfrm>
            <a:custGeom>
              <a:avLst/>
              <a:gdLst>
                <a:gd name="T0" fmla="*/ 3 w 5"/>
                <a:gd name="T1" fmla="*/ 6 h 6"/>
                <a:gd name="T2" fmla="*/ 3 w 5"/>
                <a:gd name="T3" fmla="*/ 6 h 6"/>
                <a:gd name="T4" fmla="*/ 0 w 5"/>
                <a:gd name="T5" fmla="*/ 3 h 6"/>
                <a:gd name="T6" fmla="*/ 3 w 5"/>
                <a:gd name="T7" fmla="*/ 0 h 6"/>
                <a:gd name="T8" fmla="*/ 5 w 5"/>
                <a:gd name="T9" fmla="*/ 3 h 6"/>
                <a:gd name="T10" fmla="*/ 3 w 5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3" y="6"/>
                  </a:moveTo>
                  <a:lnTo>
                    <a:pt x="3" y="6"/>
                  </a:ln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1"/>
                    <a:pt x="5" y="2"/>
                    <a:pt x="5" y="3"/>
                  </a:cubicBezTo>
                  <a:cubicBezTo>
                    <a:pt x="5" y="4"/>
                    <a:pt x="4" y="5"/>
                    <a:pt x="3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734" name="Freeform 1360"/>
            <p:cNvSpPr>
              <a:spLocks/>
            </p:cNvSpPr>
            <p:nvPr userDrawn="1"/>
          </p:nvSpPr>
          <p:spPr bwMode="auto">
            <a:xfrm>
              <a:off x="293" y="206"/>
              <a:ext cx="2" cy="2"/>
            </a:xfrm>
            <a:custGeom>
              <a:avLst/>
              <a:gdLst>
                <a:gd name="T0" fmla="*/ 3 w 5"/>
                <a:gd name="T1" fmla="*/ 5 h 5"/>
                <a:gd name="T2" fmla="*/ 3 w 5"/>
                <a:gd name="T3" fmla="*/ 5 h 5"/>
                <a:gd name="T4" fmla="*/ 0 w 5"/>
                <a:gd name="T5" fmla="*/ 2 h 5"/>
                <a:gd name="T6" fmla="*/ 3 w 5"/>
                <a:gd name="T7" fmla="*/ 0 h 5"/>
                <a:gd name="T8" fmla="*/ 5 w 5"/>
                <a:gd name="T9" fmla="*/ 3 h 5"/>
                <a:gd name="T10" fmla="*/ 3 w 5"/>
                <a:gd name="T1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3" y="5"/>
                  </a:moveTo>
                  <a:lnTo>
                    <a:pt x="3" y="5"/>
                  </a:lnTo>
                  <a:cubicBezTo>
                    <a:pt x="2" y="4"/>
                    <a:pt x="1" y="3"/>
                    <a:pt x="0" y="2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4" y="1"/>
                    <a:pt x="5" y="2"/>
                    <a:pt x="5" y="3"/>
                  </a:cubicBezTo>
                  <a:cubicBezTo>
                    <a:pt x="5" y="3"/>
                    <a:pt x="4" y="4"/>
                    <a:pt x="3" y="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735" name="Freeform 1361"/>
            <p:cNvSpPr>
              <a:spLocks/>
            </p:cNvSpPr>
            <p:nvPr userDrawn="1"/>
          </p:nvSpPr>
          <p:spPr bwMode="auto">
            <a:xfrm>
              <a:off x="298" y="202"/>
              <a:ext cx="2" cy="4"/>
            </a:xfrm>
            <a:custGeom>
              <a:avLst/>
              <a:gdLst>
                <a:gd name="T0" fmla="*/ 3 w 5"/>
                <a:gd name="T1" fmla="*/ 8 h 8"/>
                <a:gd name="T2" fmla="*/ 3 w 5"/>
                <a:gd name="T3" fmla="*/ 8 h 8"/>
                <a:gd name="T4" fmla="*/ 0 w 5"/>
                <a:gd name="T5" fmla="*/ 4 h 8"/>
                <a:gd name="T6" fmla="*/ 3 w 5"/>
                <a:gd name="T7" fmla="*/ 0 h 8"/>
                <a:gd name="T8" fmla="*/ 5 w 5"/>
                <a:gd name="T9" fmla="*/ 4 h 8"/>
                <a:gd name="T10" fmla="*/ 3 w 5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8">
                  <a:moveTo>
                    <a:pt x="3" y="8"/>
                  </a:moveTo>
                  <a:lnTo>
                    <a:pt x="3" y="8"/>
                  </a:lnTo>
                  <a:cubicBezTo>
                    <a:pt x="2" y="6"/>
                    <a:pt x="1" y="5"/>
                    <a:pt x="0" y="4"/>
                  </a:cubicBezTo>
                  <a:cubicBezTo>
                    <a:pt x="1" y="3"/>
                    <a:pt x="2" y="2"/>
                    <a:pt x="3" y="0"/>
                  </a:cubicBezTo>
                  <a:cubicBezTo>
                    <a:pt x="4" y="2"/>
                    <a:pt x="4" y="3"/>
                    <a:pt x="5" y="4"/>
                  </a:cubicBezTo>
                  <a:cubicBezTo>
                    <a:pt x="4" y="6"/>
                    <a:pt x="4" y="7"/>
                    <a:pt x="3" y="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736" name="Freeform 1362"/>
            <p:cNvSpPr>
              <a:spLocks/>
            </p:cNvSpPr>
            <p:nvPr userDrawn="1"/>
          </p:nvSpPr>
          <p:spPr bwMode="auto">
            <a:xfrm>
              <a:off x="297" y="204"/>
              <a:ext cx="2" cy="3"/>
            </a:xfrm>
            <a:custGeom>
              <a:avLst/>
              <a:gdLst>
                <a:gd name="T0" fmla="*/ 3 w 6"/>
                <a:gd name="T1" fmla="*/ 7 h 7"/>
                <a:gd name="T2" fmla="*/ 3 w 6"/>
                <a:gd name="T3" fmla="*/ 7 h 7"/>
                <a:gd name="T4" fmla="*/ 0 w 6"/>
                <a:gd name="T5" fmla="*/ 3 h 7"/>
                <a:gd name="T6" fmla="*/ 3 w 6"/>
                <a:gd name="T7" fmla="*/ 0 h 7"/>
                <a:gd name="T8" fmla="*/ 6 w 6"/>
                <a:gd name="T9" fmla="*/ 4 h 7"/>
                <a:gd name="T10" fmla="*/ 3 w 6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7">
                  <a:moveTo>
                    <a:pt x="3" y="7"/>
                  </a:moveTo>
                  <a:lnTo>
                    <a:pt x="3" y="7"/>
                  </a:lnTo>
                  <a:cubicBezTo>
                    <a:pt x="2" y="6"/>
                    <a:pt x="1" y="5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2"/>
                    <a:pt x="5" y="3"/>
                    <a:pt x="6" y="4"/>
                  </a:cubicBezTo>
                  <a:cubicBezTo>
                    <a:pt x="5" y="5"/>
                    <a:pt x="4" y="6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737" name="Freeform 1363"/>
            <p:cNvSpPr>
              <a:spLocks/>
            </p:cNvSpPr>
            <p:nvPr userDrawn="1"/>
          </p:nvSpPr>
          <p:spPr bwMode="auto">
            <a:xfrm>
              <a:off x="295" y="206"/>
              <a:ext cx="3" cy="3"/>
            </a:xfrm>
            <a:custGeom>
              <a:avLst/>
              <a:gdLst>
                <a:gd name="T0" fmla="*/ 3 w 6"/>
                <a:gd name="T1" fmla="*/ 7 h 7"/>
                <a:gd name="T2" fmla="*/ 3 w 6"/>
                <a:gd name="T3" fmla="*/ 7 h 7"/>
                <a:gd name="T4" fmla="*/ 3 w 6"/>
                <a:gd name="T5" fmla="*/ 6 h 7"/>
                <a:gd name="T6" fmla="*/ 3 w 6"/>
                <a:gd name="T7" fmla="*/ 5 h 7"/>
                <a:gd name="T8" fmla="*/ 3 w 6"/>
                <a:gd name="T9" fmla="*/ 5 h 7"/>
                <a:gd name="T10" fmla="*/ 2 w 6"/>
                <a:gd name="T11" fmla="*/ 5 h 7"/>
                <a:gd name="T12" fmla="*/ 0 w 6"/>
                <a:gd name="T13" fmla="*/ 3 h 7"/>
                <a:gd name="T14" fmla="*/ 3 w 6"/>
                <a:gd name="T15" fmla="*/ 0 h 7"/>
                <a:gd name="T16" fmla="*/ 6 w 6"/>
                <a:gd name="T17" fmla="*/ 4 h 7"/>
                <a:gd name="T18" fmla="*/ 3 w 6"/>
                <a:gd name="T1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7">
                  <a:moveTo>
                    <a:pt x="3" y="7"/>
                  </a:moveTo>
                  <a:lnTo>
                    <a:pt x="3" y="7"/>
                  </a:lnTo>
                  <a:lnTo>
                    <a:pt x="3" y="6"/>
                  </a:lnTo>
                  <a:cubicBezTo>
                    <a:pt x="3" y="6"/>
                    <a:pt x="3" y="6"/>
                    <a:pt x="3" y="5"/>
                  </a:cubicBezTo>
                  <a:lnTo>
                    <a:pt x="3" y="5"/>
                  </a:lnTo>
                  <a:lnTo>
                    <a:pt x="2" y="5"/>
                  </a:lnTo>
                  <a:cubicBezTo>
                    <a:pt x="2" y="4"/>
                    <a:pt x="1" y="4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1"/>
                    <a:pt x="5" y="2"/>
                    <a:pt x="6" y="4"/>
                  </a:cubicBezTo>
                  <a:cubicBezTo>
                    <a:pt x="5" y="5"/>
                    <a:pt x="4" y="6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738" name="Freeform 1364"/>
            <p:cNvSpPr>
              <a:spLocks/>
            </p:cNvSpPr>
            <p:nvPr userDrawn="1"/>
          </p:nvSpPr>
          <p:spPr bwMode="auto">
            <a:xfrm>
              <a:off x="294" y="207"/>
              <a:ext cx="2" cy="2"/>
            </a:xfrm>
            <a:custGeom>
              <a:avLst/>
              <a:gdLst>
                <a:gd name="T0" fmla="*/ 5 w 5"/>
                <a:gd name="T1" fmla="*/ 3 h 4"/>
                <a:gd name="T2" fmla="*/ 5 w 5"/>
                <a:gd name="T3" fmla="*/ 3 h 4"/>
                <a:gd name="T4" fmla="*/ 1 w 5"/>
                <a:gd name="T5" fmla="*/ 4 h 4"/>
                <a:gd name="T6" fmla="*/ 0 w 5"/>
                <a:gd name="T7" fmla="*/ 2 h 4"/>
                <a:gd name="T8" fmla="*/ 3 w 5"/>
                <a:gd name="T9" fmla="*/ 0 h 4"/>
                <a:gd name="T10" fmla="*/ 5 w 5"/>
                <a:gd name="T11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4">
                  <a:moveTo>
                    <a:pt x="5" y="3"/>
                  </a:moveTo>
                  <a:lnTo>
                    <a:pt x="5" y="3"/>
                  </a:lnTo>
                  <a:cubicBezTo>
                    <a:pt x="4" y="3"/>
                    <a:pt x="2" y="3"/>
                    <a:pt x="1" y="4"/>
                  </a:cubicBezTo>
                  <a:lnTo>
                    <a:pt x="0" y="2"/>
                  </a:lnTo>
                  <a:cubicBezTo>
                    <a:pt x="1" y="2"/>
                    <a:pt x="2" y="1"/>
                    <a:pt x="3" y="0"/>
                  </a:cubicBezTo>
                  <a:cubicBezTo>
                    <a:pt x="3" y="1"/>
                    <a:pt x="4" y="2"/>
                    <a:pt x="5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739" name="Rectangle 1365"/>
            <p:cNvSpPr>
              <a:spLocks noChangeArrowheads="1"/>
            </p:cNvSpPr>
            <p:nvPr userDrawn="1"/>
          </p:nvSpPr>
          <p:spPr bwMode="auto">
            <a:xfrm>
              <a:off x="296" y="209"/>
              <a:ext cx="1" cy="1"/>
            </a:xfrm>
            <a:prstGeom prst="rect">
              <a:avLst/>
            </a:prstGeom>
            <a:solidFill>
              <a:srgbClr val="D5A03C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740" name="Freeform 1366"/>
            <p:cNvSpPr>
              <a:spLocks/>
            </p:cNvSpPr>
            <p:nvPr userDrawn="1"/>
          </p:nvSpPr>
          <p:spPr bwMode="auto">
            <a:xfrm>
              <a:off x="293" y="209"/>
              <a:ext cx="1" cy="1"/>
            </a:xfrm>
            <a:custGeom>
              <a:avLst/>
              <a:gdLst>
                <a:gd name="T0" fmla="*/ 3 w 3"/>
                <a:gd name="T1" fmla="*/ 1 h 3"/>
                <a:gd name="T2" fmla="*/ 3 w 3"/>
                <a:gd name="T3" fmla="*/ 1 h 3"/>
                <a:gd name="T4" fmla="*/ 1 w 3"/>
                <a:gd name="T5" fmla="*/ 2 h 3"/>
                <a:gd name="T6" fmla="*/ 0 w 3"/>
                <a:gd name="T7" fmla="*/ 3 h 3"/>
                <a:gd name="T8" fmla="*/ 0 w 3"/>
                <a:gd name="T9" fmla="*/ 2 h 3"/>
                <a:gd name="T10" fmla="*/ 3 w 3"/>
                <a:gd name="T11" fmla="*/ 0 h 3"/>
                <a:gd name="T12" fmla="*/ 3 w 3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3" y="1"/>
                  </a:moveTo>
                  <a:lnTo>
                    <a:pt x="3" y="1"/>
                  </a:lnTo>
                  <a:cubicBezTo>
                    <a:pt x="3" y="1"/>
                    <a:pt x="2" y="2"/>
                    <a:pt x="1" y="2"/>
                  </a:cubicBezTo>
                  <a:lnTo>
                    <a:pt x="0" y="3"/>
                  </a:lnTo>
                  <a:lnTo>
                    <a:pt x="0" y="2"/>
                  </a:lnTo>
                  <a:cubicBezTo>
                    <a:pt x="1" y="1"/>
                    <a:pt x="2" y="1"/>
                    <a:pt x="3" y="0"/>
                  </a:cubicBezTo>
                  <a:lnTo>
                    <a:pt x="3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741" name="Freeform 1367"/>
            <p:cNvSpPr>
              <a:spLocks/>
            </p:cNvSpPr>
            <p:nvPr userDrawn="1"/>
          </p:nvSpPr>
          <p:spPr bwMode="auto">
            <a:xfrm>
              <a:off x="295" y="210"/>
              <a:ext cx="0" cy="1"/>
            </a:xfrm>
            <a:custGeom>
              <a:avLst/>
              <a:gdLst>
                <a:gd name="T0" fmla="*/ 1 h 1"/>
                <a:gd name="T1" fmla="*/ 1 h 1"/>
                <a:gd name="T2" fmla="*/ 1 h 1"/>
                <a:gd name="T3" fmla="*/ 0 h 1"/>
                <a:gd name="T4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742" name="Freeform 1368"/>
            <p:cNvSpPr>
              <a:spLocks/>
            </p:cNvSpPr>
            <p:nvPr userDrawn="1"/>
          </p:nvSpPr>
          <p:spPr bwMode="auto">
            <a:xfrm>
              <a:off x="294" y="212"/>
              <a:ext cx="2" cy="1"/>
            </a:xfrm>
            <a:custGeom>
              <a:avLst/>
              <a:gdLst>
                <a:gd name="T0" fmla="*/ 1 w 3"/>
                <a:gd name="T1" fmla="*/ 2 h 2"/>
                <a:gd name="T2" fmla="*/ 1 w 3"/>
                <a:gd name="T3" fmla="*/ 2 h 2"/>
                <a:gd name="T4" fmla="*/ 0 w 3"/>
                <a:gd name="T5" fmla="*/ 2 h 2"/>
                <a:gd name="T6" fmla="*/ 3 w 3"/>
                <a:gd name="T7" fmla="*/ 0 h 2"/>
                <a:gd name="T8" fmla="*/ 3 w 3"/>
                <a:gd name="T9" fmla="*/ 0 h 2"/>
                <a:gd name="T10" fmla="*/ 1 w 3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1" y="2"/>
                  </a:moveTo>
                  <a:lnTo>
                    <a:pt x="1" y="2"/>
                  </a:lnTo>
                  <a:cubicBezTo>
                    <a:pt x="1" y="2"/>
                    <a:pt x="1" y="2"/>
                    <a:pt x="0" y="2"/>
                  </a:cubicBezTo>
                  <a:cubicBezTo>
                    <a:pt x="1" y="1"/>
                    <a:pt x="2" y="1"/>
                    <a:pt x="3" y="0"/>
                  </a:cubicBezTo>
                  <a:lnTo>
                    <a:pt x="3" y="0"/>
                  </a:lnTo>
                  <a:lnTo>
                    <a:pt x="1" y="2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743" name="Freeform 1369"/>
            <p:cNvSpPr>
              <a:spLocks/>
            </p:cNvSpPr>
            <p:nvPr userDrawn="1"/>
          </p:nvSpPr>
          <p:spPr bwMode="auto">
            <a:xfrm>
              <a:off x="298" y="206"/>
              <a:ext cx="2" cy="3"/>
            </a:xfrm>
            <a:custGeom>
              <a:avLst/>
              <a:gdLst>
                <a:gd name="T0" fmla="*/ 2 w 5"/>
                <a:gd name="T1" fmla="*/ 6 h 6"/>
                <a:gd name="T2" fmla="*/ 2 w 5"/>
                <a:gd name="T3" fmla="*/ 6 h 6"/>
                <a:gd name="T4" fmla="*/ 0 w 5"/>
                <a:gd name="T5" fmla="*/ 3 h 6"/>
                <a:gd name="T6" fmla="*/ 3 w 5"/>
                <a:gd name="T7" fmla="*/ 0 h 6"/>
                <a:gd name="T8" fmla="*/ 5 w 5"/>
                <a:gd name="T9" fmla="*/ 3 h 6"/>
                <a:gd name="T10" fmla="*/ 2 w 5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2" y="6"/>
                  </a:moveTo>
                  <a:lnTo>
                    <a:pt x="2" y="6"/>
                  </a:ln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1"/>
                    <a:pt x="4" y="2"/>
                    <a:pt x="5" y="3"/>
                  </a:cubicBezTo>
                  <a:cubicBezTo>
                    <a:pt x="4" y="4"/>
                    <a:pt x="3" y="5"/>
                    <a:pt x="2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744" name="Freeform 1370"/>
            <p:cNvSpPr>
              <a:spLocks/>
            </p:cNvSpPr>
            <p:nvPr userDrawn="1"/>
          </p:nvSpPr>
          <p:spPr bwMode="auto">
            <a:xfrm>
              <a:off x="297" y="208"/>
              <a:ext cx="2" cy="2"/>
            </a:xfrm>
            <a:custGeom>
              <a:avLst/>
              <a:gdLst>
                <a:gd name="T0" fmla="*/ 2 w 5"/>
                <a:gd name="T1" fmla="*/ 6 h 6"/>
                <a:gd name="T2" fmla="*/ 2 w 5"/>
                <a:gd name="T3" fmla="*/ 6 h 6"/>
                <a:gd name="T4" fmla="*/ 0 w 5"/>
                <a:gd name="T5" fmla="*/ 3 h 6"/>
                <a:gd name="T6" fmla="*/ 3 w 5"/>
                <a:gd name="T7" fmla="*/ 0 h 6"/>
                <a:gd name="T8" fmla="*/ 5 w 5"/>
                <a:gd name="T9" fmla="*/ 3 h 6"/>
                <a:gd name="T10" fmla="*/ 2 w 5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2" y="6"/>
                  </a:moveTo>
                  <a:lnTo>
                    <a:pt x="2" y="6"/>
                  </a:ln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1"/>
                    <a:pt x="4" y="2"/>
                    <a:pt x="5" y="3"/>
                  </a:cubicBezTo>
                  <a:cubicBezTo>
                    <a:pt x="4" y="4"/>
                    <a:pt x="3" y="5"/>
                    <a:pt x="2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745" name="Freeform 1371"/>
            <p:cNvSpPr>
              <a:spLocks/>
            </p:cNvSpPr>
            <p:nvPr userDrawn="1"/>
          </p:nvSpPr>
          <p:spPr bwMode="auto">
            <a:xfrm>
              <a:off x="295" y="209"/>
              <a:ext cx="3" cy="3"/>
            </a:xfrm>
            <a:custGeom>
              <a:avLst/>
              <a:gdLst>
                <a:gd name="T0" fmla="*/ 2 w 5"/>
                <a:gd name="T1" fmla="*/ 6 h 6"/>
                <a:gd name="T2" fmla="*/ 2 w 5"/>
                <a:gd name="T3" fmla="*/ 6 h 6"/>
                <a:gd name="T4" fmla="*/ 2 w 5"/>
                <a:gd name="T5" fmla="*/ 6 h 6"/>
                <a:gd name="T6" fmla="*/ 3 w 5"/>
                <a:gd name="T7" fmla="*/ 4 h 6"/>
                <a:gd name="T8" fmla="*/ 2 w 5"/>
                <a:gd name="T9" fmla="*/ 4 h 6"/>
                <a:gd name="T10" fmla="*/ 1 w 5"/>
                <a:gd name="T11" fmla="*/ 4 h 6"/>
                <a:gd name="T12" fmla="*/ 0 w 5"/>
                <a:gd name="T13" fmla="*/ 3 h 6"/>
                <a:gd name="T14" fmla="*/ 3 w 5"/>
                <a:gd name="T15" fmla="*/ 0 h 6"/>
                <a:gd name="T16" fmla="*/ 5 w 5"/>
                <a:gd name="T17" fmla="*/ 3 h 6"/>
                <a:gd name="T18" fmla="*/ 2 w 5"/>
                <a:gd name="T1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6">
                  <a:moveTo>
                    <a:pt x="2" y="6"/>
                  </a:moveTo>
                  <a:lnTo>
                    <a:pt x="2" y="6"/>
                  </a:lnTo>
                  <a:lnTo>
                    <a:pt x="2" y="6"/>
                  </a:lnTo>
                  <a:cubicBezTo>
                    <a:pt x="2" y="5"/>
                    <a:pt x="2" y="5"/>
                    <a:pt x="3" y="4"/>
                  </a:cubicBezTo>
                  <a:lnTo>
                    <a:pt x="2" y="4"/>
                  </a:lnTo>
                  <a:cubicBezTo>
                    <a:pt x="2" y="4"/>
                    <a:pt x="2" y="4"/>
                    <a:pt x="1" y="4"/>
                  </a:cubicBezTo>
                  <a:lnTo>
                    <a:pt x="0" y="3"/>
                  </a:lnTo>
                  <a:cubicBezTo>
                    <a:pt x="1" y="2"/>
                    <a:pt x="2" y="1"/>
                    <a:pt x="3" y="0"/>
                  </a:cubicBezTo>
                  <a:cubicBezTo>
                    <a:pt x="4" y="1"/>
                    <a:pt x="4" y="2"/>
                    <a:pt x="5" y="3"/>
                  </a:cubicBezTo>
                  <a:cubicBezTo>
                    <a:pt x="4" y="4"/>
                    <a:pt x="3" y="5"/>
                    <a:pt x="2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746" name="Freeform 1372"/>
            <p:cNvSpPr>
              <a:spLocks/>
            </p:cNvSpPr>
            <p:nvPr userDrawn="1"/>
          </p:nvSpPr>
          <p:spPr bwMode="auto">
            <a:xfrm>
              <a:off x="295" y="212"/>
              <a:ext cx="2" cy="2"/>
            </a:xfrm>
            <a:custGeom>
              <a:avLst/>
              <a:gdLst>
                <a:gd name="T0" fmla="*/ 3 w 4"/>
                <a:gd name="T1" fmla="*/ 0 h 3"/>
                <a:gd name="T2" fmla="*/ 3 w 4"/>
                <a:gd name="T3" fmla="*/ 0 h 3"/>
                <a:gd name="T4" fmla="*/ 4 w 4"/>
                <a:gd name="T5" fmla="*/ 2 h 3"/>
                <a:gd name="T6" fmla="*/ 3 w 4"/>
                <a:gd name="T7" fmla="*/ 3 h 3"/>
                <a:gd name="T8" fmla="*/ 0 w 4"/>
                <a:gd name="T9" fmla="*/ 3 h 3"/>
                <a:gd name="T10" fmla="*/ 0 w 4"/>
                <a:gd name="T11" fmla="*/ 3 h 3"/>
                <a:gd name="T12" fmla="*/ 1 w 4"/>
                <a:gd name="T13" fmla="*/ 1 h 3"/>
                <a:gd name="T14" fmla="*/ 1 w 4"/>
                <a:gd name="T15" fmla="*/ 1 h 3"/>
                <a:gd name="T16" fmla="*/ 3 w 4"/>
                <a:gd name="T1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3">
                  <a:moveTo>
                    <a:pt x="3" y="0"/>
                  </a:moveTo>
                  <a:lnTo>
                    <a:pt x="3" y="0"/>
                  </a:lnTo>
                  <a:cubicBezTo>
                    <a:pt x="3" y="1"/>
                    <a:pt x="4" y="2"/>
                    <a:pt x="4" y="2"/>
                  </a:cubicBezTo>
                  <a:lnTo>
                    <a:pt x="3" y="3"/>
                  </a:lnTo>
                  <a:cubicBezTo>
                    <a:pt x="2" y="3"/>
                    <a:pt x="1" y="3"/>
                    <a:pt x="0" y="3"/>
                  </a:cubicBezTo>
                  <a:lnTo>
                    <a:pt x="0" y="3"/>
                  </a:lnTo>
                  <a:cubicBezTo>
                    <a:pt x="1" y="2"/>
                    <a:pt x="1" y="2"/>
                    <a:pt x="1" y="1"/>
                  </a:cubicBezTo>
                  <a:lnTo>
                    <a:pt x="1" y="1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747" name="Freeform 1373"/>
            <p:cNvSpPr>
              <a:spLocks/>
            </p:cNvSpPr>
            <p:nvPr userDrawn="1"/>
          </p:nvSpPr>
          <p:spPr bwMode="auto">
            <a:xfrm>
              <a:off x="296" y="211"/>
              <a:ext cx="2" cy="2"/>
            </a:xfrm>
            <a:custGeom>
              <a:avLst/>
              <a:gdLst>
                <a:gd name="T0" fmla="*/ 3 w 5"/>
                <a:gd name="T1" fmla="*/ 0 h 5"/>
                <a:gd name="T2" fmla="*/ 3 w 5"/>
                <a:gd name="T3" fmla="*/ 0 h 5"/>
                <a:gd name="T4" fmla="*/ 5 w 5"/>
                <a:gd name="T5" fmla="*/ 3 h 5"/>
                <a:gd name="T6" fmla="*/ 2 w 5"/>
                <a:gd name="T7" fmla="*/ 5 h 5"/>
                <a:gd name="T8" fmla="*/ 0 w 5"/>
                <a:gd name="T9" fmla="*/ 2 h 5"/>
                <a:gd name="T10" fmla="*/ 3 w 5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3" y="0"/>
                  </a:moveTo>
                  <a:lnTo>
                    <a:pt x="3" y="0"/>
                  </a:lnTo>
                  <a:cubicBezTo>
                    <a:pt x="4" y="1"/>
                    <a:pt x="4" y="2"/>
                    <a:pt x="5" y="3"/>
                  </a:cubicBezTo>
                  <a:cubicBezTo>
                    <a:pt x="4" y="4"/>
                    <a:pt x="3" y="4"/>
                    <a:pt x="2" y="5"/>
                  </a:cubicBezTo>
                  <a:cubicBezTo>
                    <a:pt x="1" y="4"/>
                    <a:pt x="1" y="3"/>
                    <a:pt x="0" y="2"/>
                  </a:cubicBezTo>
                  <a:cubicBezTo>
                    <a:pt x="1" y="1"/>
                    <a:pt x="2" y="1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748" name="Freeform 1374"/>
            <p:cNvSpPr>
              <a:spLocks/>
            </p:cNvSpPr>
            <p:nvPr userDrawn="1"/>
          </p:nvSpPr>
          <p:spPr bwMode="auto">
            <a:xfrm>
              <a:off x="290" y="206"/>
              <a:ext cx="0" cy="1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0 h 2"/>
                <a:gd name="T4" fmla="*/ 1 w 1"/>
                <a:gd name="T5" fmla="*/ 0 h 2"/>
                <a:gd name="T6" fmla="*/ 1 w 1"/>
                <a:gd name="T7" fmla="*/ 2 h 2"/>
                <a:gd name="T8" fmla="*/ 0 w 1"/>
                <a:gd name="T9" fmla="*/ 2 h 2"/>
                <a:gd name="T10" fmla="*/ 0 w 1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1" y="2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749" name="Freeform 1375"/>
            <p:cNvSpPr>
              <a:spLocks/>
            </p:cNvSpPr>
            <p:nvPr userDrawn="1"/>
          </p:nvSpPr>
          <p:spPr bwMode="auto">
            <a:xfrm>
              <a:off x="290" y="205"/>
              <a:ext cx="0" cy="1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0 h 2"/>
                <a:gd name="T4" fmla="*/ 1 w 1"/>
                <a:gd name="T5" fmla="*/ 1 h 2"/>
                <a:gd name="T6" fmla="*/ 1 w 1"/>
                <a:gd name="T7" fmla="*/ 2 h 2"/>
                <a:gd name="T8" fmla="*/ 0 w 1"/>
                <a:gd name="T9" fmla="*/ 2 h 2"/>
                <a:gd name="T10" fmla="*/ 0 w 1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lnTo>
                    <a:pt x="0" y="0"/>
                  </a:lnTo>
                  <a:lnTo>
                    <a:pt x="1" y="1"/>
                  </a:lnTo>
                  <a:lnTo>
                    <a:pt x="1" y="2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750" name="Freeform 1376"/>
            <p:cNvSpPr>
              <a:spLocks/>
            </p:cNvSpPr>
            <p:nvPr userDrawn="1"/>
          </p:nvSpPr>
          <p:spPr bwMode="auto">
            <a:xfrm>
              <a:off x="290" y="204"/>
              <a:ext cx="1" cy="1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0 h 2"/>
                <a:gd name="T4" fmla="*/ 2 w 2"/>
                <a:gd name="T5" fmla="*/ 0 h 2"/>
                <a:gd name="T6" fmla="*/ 2 w 2"/>
                <a:gd name="T7" fmla="*/ 2 h 2"/>
                <a:gd name="T8" fmla="*/ 0 w 2"/>
                <a:gd name="T9" fmla="*/ 1 h 2"/>
                <a:gd name="T10" fmla="*/ 0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2" y="2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751" name="Freeform 1377"/>
            <p:cNvSpPr>
              <a:spLocks/>
            </p:cNvSpPr>
            <p:nvPr userDrawn="1"/>
          </p:nvSpPr>
          <p:spPr bwMode="auto">
            <a:xfrm>
              <a:off x="290" y="203"/>
              <a:ext cx="1" cy="1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0 h 2"/>
                <a:gd name="T4" fmla="*/ 2 w 2"/>
                <a:gd name="T5" fmla="*/ 1 h 2"/>
                <a:gd name="T6" fmla="*/ 2 w 2"/>
                <a:gd name="T7" fmla="*/ 2 h 2"/>
                <a:gd name="T8" fmla="*/ 0 w 2"/>
                <a:gd name="T9" fmla="*/ 2 h 2"/>
                <a:gd name="T10" fmla="*/ 0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0" y="0"/>
                  </a:lnTo>
                  <a:lnTo>
                    <a:pt x="2" y="1"/>
                  </a:lnTo>
                  <a:lnTo>
                    <a:pt x="2" y="2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752" name="Freeform 1378"/>
            <p:cNvSpPr>
              <a:spLocks/>
            </p:cNvSpPr>
            <p:nvPr userDrawn="1"/>
          </p:nvSpPr>
          <p:spPr bwMode="auto">
            <a:xfrm>
              <a:off x="290" y="202"/>
              <a:ext cx="1" cy="0"/>
            </a:xfrm>
            <a:custGeom>
              <a:avLst/>
              <a:gdLst>
                <a:gd name="T0" fmla="*/ 0 w 3"/>
                <a:gd name="T1" fmla="*/ 0 h 1"/>
                <a:gd name="T2" fmla="*/ 0 w 3"/>
                <a:gd name="T3" fmla="*/ 0 h 1"/>
                <a:gd name="T4" fmla="*/ 3 w 3"/>
                <a:gd name="T5" fmla="*/ 0 h 1"/>
                <a:gd name="T6" fmla="*/ 2 w 3"/>
                <a:gd name="T7" fmla="*/ 1 h 1"/>
                <a:gd name="T8" fmla="*/ 0 w 3"/>
                <a:gd name="T9" fmla="*/ 1 h 1"/>
                <a:gd name="T10" fmla="*/ 0 w 3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1">
                  <a:moveTo>
                    <a:pt x="0" y="0"/>
                  </a:moveTo>
                  <a:lnTo>
                    <a:pt x="0" y="0"/>
                  </a:lnTo>
                  <a:lnTo>
                    <a:pt x="3" y="0"/>
                  </a:lnTo>
                  <a:lnTo>
                    <a:pt x="2" y="1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753" name="Freeform 1379"/>
            <p:cNvSpPr>
              <a:spLocks/>
            </p:cNvSpPr>
            <p:nvPr userDrawn="1"/>
          </p:nvSpPr>
          <p:spPr bwMode="auto">
            <a:xfrm>
              <a:off x="290" y="200"/>
              <a:ext cx="1" cy="1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0 h 2"/>
                <a:gd name="T4" fmla="*/ 2 w 2"/>
                <a:gd name="T5" fmla="*/ 0 h 2"/>
                <a:gd name="T6" fmla="*/ 2 w 2"/>
                <a:gd name="T7" fmla="*/ 2 h 2"/>
                <a:gd name="T8" fmla="*/ 0 w 2"/>
                <a:gd name="T9" fmla="*/ 1 h 2"/>
                <a:gd name="T10" fmla="*/ 0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2" y="2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754" name="Freeform 1380"/>
            <p:cNvSpPr>
              <a:spLocks/>
            </p:cNvSpPr>
            <p:nvPr userDrawn="1"/>
          </p:nvSpPr>
          <p:spPr bwMode="auto">
            <a:xfrm>
              <a:off x="290" y="199"/>
              <a:ext cx="1" cy="1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0 h 2"/>
                <a:gd name="T4" fmla="*/ 2 w 2"/>
                <a:gd name="T5" fmla="*/ 1 h 2"/>
                <a:gd name="T6" fmla="*/ 2 w 2"/>
                <a:gd name="T7" fmla="*/ 2 h 2"/>
                <a:gd name="T8" fmla="*/ 0 w 2"/>
                <a:gd name="T9" fmla="*/ 1 h 2"/>
                <a:gd name="T10" fmla="*/ 0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0" y="0"/>
                  </a:lnTo>
                  <a:lnTo>
                    <a:pt x="2" y="1"/>
                  </a:lnTo>
                  <a:lnTo>
                    <a:pt x="2" y="2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755" name="Freeform 1381"/>
            <p:cNvSpPr>
              <a:spLocks/>
            </p:cNvSpPr>
            <p:nvPr userDrawn="1"/>
          </p:nvSpPr>
          <p:spPr bwMode="auto">
            <a:xfrm>
              <a:off x="295" y="201"/>
              <a:ext cx="1" cy="2"/>
            </a:xfrm>
            <a:custGeom>
              <a:avLst/>
              <a:gdLst>
                <a:gd name="T0" fmla="*/ 0 w 2"/>
                <a:gd name="T1" fmla="*/ 0 h 3"/>
                <a:gd name="T2" fmla="*/ 0 w 2"/>
                <a:gd name="T3" fmla="*/ 0 h 3"/>
                <a:gd name="T4" fmla="*/ 2 w 2"/>
                <a:gd name="T5" fmla="*/ 2 h 3"/>
                <a:gd name="T6" fmla="*/ 1 w 2"/>
                <a:gd name="T7" fmla="*/ 3 h 3"/>
                <a:gd name="T8" fmla="*/ 0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1" y="3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756" name="Freeform 1382"/>
            <p:cNvSpPr>
              <a:spLocks/>
            </p:cNvSpPr>
            <p:nvPr userDrawn="1"/>
          </p:nvSpPr>
          <p:spPr bwMode="auto">
            <a:xfrm>
              <a:off x="297" y="203"/>
              <a:ext cx="1" cy="2"/>
            </a:xfrm>
            <a:custGeom>
              <a:avLst/>
              <a:gdLst>
                <a:gd name="T0" fmla="*/ 0 w 2"/>
                <a:gd name="T1" fmla="*/ 0 h 3"/>
                <a:gd name="T2" fmla="*/ 0 w 2"/>
                <a:gd name="T3" fmla="*/ 0 h 3"/>
                <a:gd name="T4" fmla="*/ 2 w 2"/>
                <a:gd name="T5" fmla="*/ 2 h 3"/>
                <a:gd name="T6" fmla="*/ 1 w 2"/>
                <a:gd name="T7" fmla="*/ 3 h 3"/>
                <a:gd name="T8" fmla="*/ 0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1" y="3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757" name="Freeform 1383"/>
            <p:cNvSpPr>
              <a:spLocks/>
            </p:cNvSpPr>
            <p:nvPr userDrawn="1"/>
          </p:nvSpPr>
          <p:spPr bwMode="auto">
            <a:xfrm>
              <a:off x="298" y="205"/>
              <a:ext cx="1" cy="2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1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1"/>
                  </a:lnTo>
                  <a:lnTo>
                    <a:pt x="0" y="3"/>
                  </a:ln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985" name="Group 1585"/>
          <p:cNvGrpSpPr>
            <a:grpSpLocks/>
          </p:cNvGrpSpPr>
          <p:nvPr/>
        </p:nvGrpSpPr>
        <p:grpSpPr bwMode="auto">
          <a:xfrm>
            <a:off x="584210" y="295278"/>
            <a:ext cx="404284" cy="430213"/>
            <a:chOff x="276" y="186"/>
            <a:chExt cx="191" cy="271"/>
          </a:xfrm>
        </p:grpSpPr>
        <p:sp>
          <p:nvSpPr>
            <p:cNvPr id="1358" name="Freeform 1385"/>
            <p:cNvSpPr>
              <a:spLocks/>
            </p:cNvSpPr>
            <p:nvPr userDrawn="1"/>
          </p:nvSpPr>
          <p:spPr bwMode="auto">
            <a:xfrm>
              <a:off x="299" y="207"/>
              <a:ext cx="1" cy="1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2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2"/>
                  </a:lnTo>
                  <a:lnTo>
                    <a:pt x="0" y="3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359" name="Freeform 1386"/>
            <p:cNvSpPr>
              <a:spLocks/>
            </p:cNvSpPr>
            <p:nvPr userDrawn="1"/>
          </p:nvSpPr>
          <p:spPr bwMode="auto">
            <a:xfrm>
              <a:off x="297" y="207"/>
              <a:ext cx="1" cy="1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2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2"/>
                  </a:lnTo>
                  <a:lnTo>
                    <a:pt x="0" y="3"/>
                  </a:ln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360" name="Freeform 1387"/>
            <p:cNvSpPr>
              <a:spLocks/>
            </p:cNvSpPr>
            <p:nvPr userDrawn="1"/>
          </p:nvSpPr>
          <p:spPr bwMode="auto">
            <a:xfrm>
              <a:off x="294" y="206"/>
              <a:ext cx="1" cy="2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2 w 2"/>
                <a:gd name="T5" fmla="*/ 2 h 3"/>
                <a:gd name="T6" fmla="*/ 0 w 2"/>
                <a:gd name="T7" fmla="*/ 3 h 3"/>
                <a:gd name="T8" fmla="*/ 1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lnTo>
                    <a:pt x="2" y="2"/>
                  </a:lnTo>
                  <a:lnTo>
                    <a:pt x="0" y="3"/>
                  </a:lnTo>
                  <a:cubicBezTo>
                    <a:pt x="1" y="2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361" name="Freeform 1388"/>
            <p:cNvSpPr>
              <a:spLocks/>
            </p:cNvSpPr>
            <p:nvPr userDrawn="1"/>
          </p:nvSpPr>
          <p:spPr bwMode="auto">
            <a:xfrm>
              <a:off x="296" y="205"/>
              <a:ext cx="0" cy="1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1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1"/>
                  </a:lnTo>
                  <a:lnTo>
                    <a:pt x="0" y="3"/>
                  </a:ln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362" name="Freeform 1389"/>
            <p:cNvSpPr>
              <a:spLocks/>
            </p:cNvSpPr>
            <p:nvPr userDrawn="1"/>
          </p:nvSpPr>
          <p:spPr bwMode="auto">
            <a:xfrm>
              <a:off x="294" y="203"/>
              <a:ext cx="1" cy="2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2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2"/>
                  </a:lnTo>
                  <a:lnTo>
                    <a:pt x="0" y="3"/>
                  </a:ln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363" name="Freeform 1390"/>
            <p:cNvSpPr>
              <a:spLocks/>
            </p:cNvSpPr>
            <p:nvPr userDrawn="1"/>
          </p:nvSpPr>
          <p:spPr bwMode="auto">
            <a:xfrm>
              <a:off x="297" y="200"/>
              <a:ext cx="1" cy="1"/>
            </a:xfrm>
            <a:custGeom>
              <a:avLst/>
              <a:gdLst>
                <a:gd name="T0" fmla="*/ 0 w 2"/>
                <a:gd name="T1" fmla="*/ 0 h 3"/>
                <a:gd name="T2" fmla="*/ 0 w 2"/>
                <a:gd name="T3" fmla="*/ 0 h 3"/>
                <a:gd name="T4" fmla="*/ 2 w 2"/>
                <a:gd name="T5" fmla="*/ 2 h 3"/>
                <a:gd name="T6" fmla="*/ 0 w 2"/>
                <a:gd name="T7" fmla="*/ 3 h 3"/>
                <a:gd name="T8" fmla="*/ 0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3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364" name="Freeform 1391"/>
            <p:cNvSpPr>
              <a:spLocks/>
            </p:cNvSpPr>
            <p:nvPr userDrawn="1"/>
          </p:nvSpPr>
          <p:spPr bwMode="auto">
            <a:xfrm>
              <a:off x="298" y="201"/>
              <a:ext cx="1" cy="2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2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2"/>
                  </a:lnTo>
                  <a:lnTo>
                    <a:pt x="0" y="3"/>
                  </a:ln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365" name="Freeform 1392"/>
            <p:cNvSpPr>
              <a:spLocks/>
            </p:cNvSpPr>
            <p:nvPr userDrawn="1"/>
          </p:nvSpPr>
          <p:spPr bwMode="auto">
            <a:xfrm>
              <a:off x="300" y="204"/>
              <a:ext cx="0" cy="1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1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1"/>
                  </a:lnTo>
                  <a:lnTo>
                    <a:pt x="0" y="3"/>
                  </a:ln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366" name="Freeform 1393"/>
            <p:cNvSpPr>
              <a:spLocks/>
            </p:cNvSpPr>
            <p:nvPr userDrawn="1"/>
          </p:nvSpPr>
          <p:spPr bwMode="auto">
            <a:xfrm>
              <a:off x="298" y="208"/>
              <a:ext cx="0" cy="2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2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2"/>
                  </a:lnTo>
                  <a:lnTo>
                    <a:pt x="0" y="3"/>
                  </a:lnTo>
                  <a:cubicBezTo>
                    <a:pt x="1" y="2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367" name="Freeform 1394"/>
            <p:cNvSpPr>
              <a:spLocks/>
            </p:cNvSpPr>
            <p:nvPr userDrawn="1"/>
          </p:nvSpPr>
          <p:spPr bwMode="auto">
            <a:xfrm>
              <a:off x="298" y="211"/>
              <a:ext cx="0" cy="2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2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2"/>
                  </a:lnTo>
                  <a:lnTo>
                    <a:pt x="0" y="3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368" name="Freeform 1395"/>
            <p:cNvSpPr>
              <a:spLocks/>
            </p:cNvSpPr>
            <p:nvPr userDrawn="1"/>
          </p:nvSpPr>
          <p:spPr bwMode="auto">
            <a:xfrm>
              <a:off x="293" y="208"/>
              <a:ext cx="1" cy="1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0 h 2"/>
                <a:gd name="T4" fmla="*/ 1 w 1"/>
                <a:gd name="T5" fmla="*/ 1 h 2"/>
                <a:gd name="T6" fmla="*/ 0 w 1"/>
                <a:gd name="T7" fmla="*/ 2 h 2"/>
                <a:gd name="T8" fmla="*/ 0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lnTo>
                    <a:pt x="0" y="0"/>
                  </a:lnTo>
                  <a:lnTo>
                    <a:pt x="1" y="1"/>
                  </a:lnTo>
                  <a:lnTo>
                    <a:pt x="0" y="2"/>
                  </a:ln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369" name="Freeform 1396"/>
            <p:cNvSpPr>
              <a:spLocks/>
            </p:cNvSpPr>
            <p:nvPr userDrawn="1"/>
          </p:nvSpPr>
          <p:spPr bwMode="auto">
            <a:xfrm>
              <a:off x="297" y="210"/>
              <a:ext cx="0" cy="1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2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2"/>
                  </a:lnTo>
                  <a:lnTo>
                    <a:pt x="0" y="3"/>
                  </a:lnTo>
                  <a:cubicBezTo>
                    <a:pt x="0" y="2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370" name="Freeform 1397"/>
            <p:cNvSpPr>
              <a:spLocks/>
            </p:cNvSpPr>
            <p:nvPr userDrawn="1"/>
          </p:nvSpPr>
          <p:spPr bwMode="auto">
            <a:xfrm>
              <a:off x="294" y="214"/>
              <a:ext cx="3" cy="0"/>
            </a:xfrm>
            <a:custGeom>
              <a:avLst/>
              <a:gdLst>
                <a:gd name="T0" fmla="*/ 0 w 6"/>
                <a:gd name="T1" fmla="*/ 1 h 1"/>
                <a:gd name="T2" fmla="*/ 0 w 6"/>
                <a:gd name="T3" fmla="*/ 1 h 1"/>
                <a:gd name="T4" fmla="*/ 1 w 6"/>
                <a:gd name="T5" fmla="*/ 0 h 1"/>
                <a:gd name="T6" fmla="*/ 6 w 6"/>
                <a:gd name="T7" fmla="*/ 1 h 1"/>
                <a:gd name="T8" fmla="*/ 0 w 6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">
                  <a:moveTo>
                    <a:pt x="0" y="1"/>
                  </a:moveTo>
                  <a:lnTo>
                    <a:pt x="0" y="1"/>
                  </a:lnTo>
                  <a:cubicBezTo>
                    <a:pt x="1" y="1"/>
                    <a:pt x="1" y="1"/>
                    <a:pt x="1" y="0"/>
                  </a:cubicBezTo>
                  <a:cubicBezTo>
                    <a:pt x="3" y="0"/>
                    <a:pt x="4" y="1"/>
                    <a:pt x="6" y="1"/>
                  </a:cubicBezTo>
                  <a:cubicBezTo>
                    <a:pt x="4" y="1"/>
                    <a:pt x="2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371" name="Freeform 1398"/>
            <p:cNvSpPr>
              <a:spLocks/>
            </p:cNvSpPr>
            <p:nvPr userDrawn="1"/>
          </p:nvSpPr>
          <p:spPr bwMode="auto">
            <a:xfrm>
              <a:off x="293" y="209"/>
              <a:ext cx="3" cy="2"/>
            </a:xfrm>
            <a:custGeom>
              <a:avLst/>
              <a:gdLst>
                <a:gd name="T0" fmla="*/ 0 w 8"/>
                <a:gd name="T1" fmla="*/ 4 h 5"/>
                <a:gd name="T2" fmla="*/ 0 w 8"/>
                <a:gd name="T3" fmla="*/ 4 h 5"/>
                <a:gd name="T4" fmla="*/ 8 w 8"/>
                <a:gd name="T5" fmla="*/ 0 h 5"/>
                <a:gd name="T6" fmla="*/ 4 w 8"/>
                <a:gd name="T7" fmla="*/ 5 h 5"/>
                <a:gd name="T8" fmla="*/ 2 w 8"/>
                <a:gd name="T9" fmla="*/ 5 h 5"/>
                <a:gd name="T10" fmla="*/ 3 w 8"/>
                <a:gd name="T11" fmla="*/ 4 h 5"/>
                <a:gd name="T12" fmla="*/ 2 w 8"/>
                <a:gd name="T13" fmla="*/ 4 h 5"/>
                <a:gd name="T14" fmla="*/ 0 w 8"/>
                <a:gd name="T1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5">
                  <a:moveTo>
                    <a:pt x="0" y="4"/>
                  </a:moveTo>
                  <a:lnTo>
                    <a:pt x="0" y="4"/>
                  </a:lnTo>
                  <a:cubicBezTo>
                    <a:pt x="2" y="2"/>
                    <a:pt x="5" y="1"/>
                    <a:pt x="8" y="0"/>
                  </a:cubicBezTo>
                  <a:cubicBezTo>
                    <a:pt x="7" y="2"/>
                    <a:pt x="6" y="4"/>
                    <a:pt x="4" y="5"/>
                  </a:cubicBezTo>
                  <a:cubicBezTo>
                    <a:pt x="4" y="5"/>
                    <a:pt x="3" y="5"/>
                    <a:pt x="2" y="5"/>
                  </a:cubicBezTo>
                  <a:cubicBezTo>
                    <a:pt x="2" y="5"/>
                    <a:pt x="2" y="4"/>
                    <a:pt x="3" y="4"/>
                  </a:cubicBezTo>
                  <a:lnTo>
                    <a:pt x="2" y="4"/>
                  </a:lnTo>
                  <a:cubicBezTo>
                    <a:pt x="2" y="4"/>
                    <a:pt x="1" y="4"/>
                    <a:pt x="0" y="4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372" name="Freeform 1399"/>
            <p:cNvSpPr>
              <a:spLocks/>
            </p:cNvSpPr>
            <p:nvPr userDrawn="1"/>
          </p:nvSpPr>
          <p:spPr bwMode="auto">
            <a:xfrm>
              <a:off x="289" y="208"/>
              <a:ext cx="1" cy="2"/>
            </a:xfrm>
            <a:custGeom>
              <a:avLst/>
              <a:gdLst>
                <a:gd name="T0" fmla="*/ 2 w 2"/>
                <a:gd name="T1" fmla="*/ 0 h 3"/>
                <a:gd name="T2" fmla="*/ 2 w 2"/>
                <a:gd name="T3" fmla="*/ 0 h 3"/>
                <a:gd name="T4" fmla="*/ 2 w 2"/>
                <a:gd name="T5" fmla="*/ 2 h 3"/>
                <a:gd name="T6" fmla="*/ 1 w 2"/>
                <a:gd name="T7" fmla="*/ 3 h 3"/>
                <a:gd name="T8" fmla="*/ 0 w 2"/>
                <a:gd name="T9" fmla="*/ 2 h 3"/>
                <a:gd name="T10" fmla="*/ 2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2" y="0"/>
                  </a:lnTo>
                  <a:cubicBezTo>
                    <a:pt x="2" y="1"/>
                    <a:pt x="2" y="1"/>
                    <a:pt x="2" y="2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1" y="3"/>
                    <a:pt x="1" y="2"/>
                    <a:pt x="0" y="2"/>
                  </a:cubicBezTo>
                  <a:cubicBezTo>
                    <a:pt x="1" y="1"/>
                    <a:pt x="1" y="1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373" name="Freeform 1400"/>
            <p:cNvSpPr>
              <a:spLocks/>
            </p:cNvSpPr>
            <p:nvPr userDrawn="1"/>
          </p:nvSpPr>
          <p:spPr bwMode="auto">
            <a:xfrm>
              <a:off x="291" y="210"/>
              <a:ext cx="1" cy="1"/>
            </a:xfrm>
            <a:custGeom>
              <a:avLst/>
              <a:gdLst>
                <a:gd name="T0" fmla="*/ 3 w 3"/>
                <a:gd name="T1" fmla="*/ 0 h 4"/>
                <a:gd name="T2" fmla="*/ 3 w 3"/>
                <a:gd name="T3" fmla="*/ 0 h 4"/>
                <a:gd name="T4" fmla="*/ 2 w 3"/>
                <a:gd name="T5" fmla="*/ 3 h 4"/>
                <a:gd name="T6" fmla="*/ 0 w 3"/>
                <a:gd name="T7" fmla="*/ 4 h 4"/>
                <a:gd name="T8" fmla="*/ 1 w 3"/>
                <a:gd name="T9" fmla="*/ 1 h 4"/>
                <a:gd name="T10" fmla="*/ 3 w 3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4">
                  <a:moveTo>
                    <a:pt x="3" y="0"/>
                  </a:moveTo>
                  <a:lnTo>
                    <a:pt x="3" y="0"/>
                  </a:lnTo>
                  <a:cubicBezTo>
                    <a:pt x="2" y="1"/>
                    <a:pt x="2" y="2"/>
                    <a:pt x="2" y="3"/>
                  </a:cubicBezTo>
                  <a:cubicBezTo>
                    <a:pt x="1" y="3"/>
                    <a:pt x="1" y="4"/>
                    <a:pt x="0" y="4"/>
                  </a:cubicBezTo>
                  <a:cubicBezTo>
                    <a:pt x="1" y="3"/>
                    <a:pt x="1" y="2"/>
                    <a:pt x="1" y="1"/>
                  </a:cubicBezTo>
                  <a:cubicBezTo>
                    <a:pt x="2" y="1"/>
                    <a:pt x="2" y="0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374" name="Freeform 1401"/>
            <p:cNvSpPr>
              <a:spLocks/>
            </p:cNvSpPr>
            <p:nvPr userDrawn="1"/>
          </p:nvSpPr>
          <p:spPr bwMode="auto">
            <a:xfrm>
              <a:off x="292" y="211"/>
              <a:ext cx="4" cy="2"/>
            </a:xfrm>
            <a:custGeom>
              <a:avLst/>
              <a:gdLst>
                <a:gd name="T0" fmla="*/ 2 w 8"/>
                <a:gd name="T1" fmla="*/ 1 h 4"/>
                <a:gd name="T2" fmla="*/ 2 w 8"/>
                <a:gd name="T3" fmla="*/ 1 h 4"/>
                <a:gd name="T4" fmla="*/ 8 w 8"/>
                <a:gd name="T5" fmla="*/ 1 h 4"/>
                <a:gd name="T6" fmla="*/ 4 w 8"/>
                <a:gd name="T7" fmla="*/ 4 h 4"/>
                <a:gd name="T8" fmla="*/ 0 w 8"/>
                <a:gd name="T9" fmla="*/ 4 h 4"/>
                <a:gd name="T10" fmla="*/ 2 w 8"/>
                <a:gd name="T1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4">
                  <a:moveTo>
                    <a:pt x="2" y="1"/>
                  </a:moveTo>
                  <a:lnTo>
                    <a:pt x="2" y="1"/>
                  </a:lnTo>
                  <a:cubicBezTo>
                    <a:pt x="4" y="1"/>
                    <a:pt x="7" y="0"/>
                    <a:pt x="8" y="1"/>
                  </a:cubicBezTo>
                  <a:cubicBezTo>
                    <a:pt x="7" y="2"/>
                    <a:pt x="6" y="3"/>
                    <a:pt x="4" y="4"/>
                  </a:cubicBezTo>
                  <a:cubicBezTo>
                    <a:pt x="3" y="4"/>
                    <a:pt x="1" y="4"/>
                    <a:pt x="0" y="4"/>
                  </a:cubicBezTo>
                  <a:cubicBezTo>
                    <a:pt x="1" y="3"/>
                    <a:pt x="2" y="2"/>
                    <a:pt x="2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375" name="Freeform 1402"/>
            <p:cNvSpPr>
              <a:spLocks/>
            </p:cNvSpPr>
            <p:nvPr userDrawn="1"/>
          </p:nvSpPr>
          <p:spPr bwMode="auto">
            <a:xfrm>
              <a:off x="289" y="208"/>
              <a:ext cx="2" cy="5"/>
            </a:xfrm>
            <a:custGeom>
              <a:avLst/>
              <a:gdLst>
                <a:gd name="T0" fmla="*/ 1 w 5"/>
                <a:gd name="T1" fmla="*/ 5 h 11"/>
                <a:gd name="T2" fmla="*/ 1 w 5"/>
                <a:gd name="T3" fmla="*/ 5 h 11"/>
                <a:gd name="T4" fmla="*/ 5 w 5"/>
                <a:gd name="T5" fmla="*/ 0 h 11"/>
                <a:gd name="T6" fmla="*/ 3 w 5"/>
                <a:gd name="T7" fmla="*/ 8 h 11"/>
                <a:gd name="T8" fmla="*/ 0 w 5"/>
                <a:gd name="T9" fmla="*/ 11 h 11"/>
                <a:gd name="T10" fmla="*/ 1 w 5"/>
                <a:gd name="T11" fmla="*/ 6 h 11"/>
                <a:gd name="T12" fmla="*/ 1 w 5"/>
                <a:gd name="T13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1">
                  <a:moveTo>
                    <a:pt x="1" y="5"/>
                  </a:moveTo>
                  <a:lnTo>
                    <a:pt x="1" y="5"/>
                  </a:lnTo>
                  <a:cubicBezTo>
                    <a:pt x="2" y="3"/>
                    <a:pt x="3" y="1"/>
                    <a:pt x="5" y="0"/>
                  </a:cubicBezTo>
                  <a:cubicBezTo>
                    <a:pt x="5" y="3"/>
                    <a:pt x="4" y="5"/>
                    <a:pt x="3" y="8"/>
                  </a:cubicBezTo>
                  <a:cubicBezTo>
                    <a:pt x="2" y="9"/>
                    <a:pt x="1" y="10"/>
                    <a:pt x="0" y="11"/>
                  </a:cubicBezTo>
                  <a:cubicBezTo>
                    <a:pt x="1" y="9"/>
                    <a:pt x="1" y="7"/>
                    <a:pt x="1" y="6"/>
                  </a:cubicBezTo>
                  <a:lnTo>
                    <a:pt x="1" y="5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376" name="Freeform 1403"/>
            <p:cNvSpPr>
              <a:spLocks/>
            </p:cNvSpPr>
            <p:nvPr userDrawn="1"/>
          </p:nvSpPr>
          <p:spPr bwMode="auto">
            <a:xfrm>
              <a:off x="290" y="213"/>
              <a:ext cx="5" cy="1"/>
            </a:xfrm>
            <a:custGeom>
              <a:avLst/>
              <a:gdLst>
                <a:gd name="T0" fmla="*/ 11 w 11"/>
                <a:gd name="T1" fmla="*/ 1 h 3"/>
                <a:gd name="T2" fmla="*/ 11 w 11"/>
                <a:gd name="T3" fmla="*/ 1 h 3"/>
                <a:gd name="T4" fmla="*/ 7 w 11"/>
                <a:gd name="T5" fmla="*/ 3 h 3"/>
                <a:gd name="T6" fmla="*/ 1 w 11"/>
                <a:gd name="T7" fmla="*/ 3 h 3"/>
                <a:gd name="T8" fmla="*/ 0 w 11"/>
                <a:gd name="T9" fmla="*/ 3 h 3"/>
                <a:gd name="T10" fmla="*/ 11 w 11"/>
                <a:gd name="T11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3">
                  <a:moveTo>
                    <a:pt x="11" y="1"/>
                  </a:moveTo>
                  <a:lnTo>
                    <a:pt x="11" y="1"/>
                  </a:lnTo>
                  <a:cubicBezTo>
                    <a:pt x="10" y="2"/>
                    <a:pt x="9" y="3"/>
                    <a:pt x="7" y="3"/>
                  </a:cubicBezTo>
                  <a:cubicBezTo>
                    <a:pt x="5" y="3"/>
                    <a:pt x="3" y="3"/>
                    <a:pt x="1" y="3"/>
                  </a:cubicBezTo>
                  <a:lnTo>
                    <a:pt x="0" y="3"/>
                  </a:lnTo>
                  <a:cubicBezTo>
                    <a:pt x="3" y="1"/>
                    <a:pt x="7" y="0"/>
                    <a:pt x="1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377" name="Freeform 1404"/>
            <p:cNvSpPr>
              <a:spLocks/>
            </p:cNvSpPr>
            <p:nvPr userDrawn="1"/>
          </p:nvSpPr>
          <p:spPr bwMode="auto">
            <a:xfrm>
              <a:off x="289" y="211"/>
              <a:ext cx="4" cy="3"/>
            </a:xfrm>
            <a:custGeom>
              <a:avLst/>
              <a:gdLst>
                <a:gd name="T0" fmla="*/ 9 w 9"/>
                <a:gd name="T1" fmla="*/ 0 h 7"/>
                <a:gd name="T2" fmla="*/ 9 w 9"/>
                <a:gd name="T3" fmla="*/ 0 h 7"/>
                <a:gd name="T4" fmla="*/ 0 w 9"/>
                <a:gd name="T5" fmla="*/ 7 h 7"/>
                <a:gd name="T6" fmla="*/ 9 w 9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7">
                  <a:moveTo>
                    <a:pt x="9" y="0"/>
                  </a:moveTo>
                  <a:lnTo>
                    <a:pt x="9" y="0"/>
                  </a:lnTo>
                  <a:cubicBezTo>
                    <a:pt x="8" y="3"/>
                    <a:pt x="4" y="6"/>
                    <a:pt x="0" y="7"/>
                  </a:cubicBezTo>
                  <a:cubicBezTo>
                    <a:pt x="1" y="3"/>
                    <a:pt x="5" y="0"/>
                    <a:pt x="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378" name="Freeform 1405"/>
            <p:cNvSpPr>
              <a:spLocks/>
            </p:cNvSpPr>
            <p:nvPr userDrawn="1"/>
          </p:nvSpPr>
          <p:spPr bwMode="auto">
            <a:xfrm>
              <a:off x="286" y="208"/>
              <a:ext cx="1" cy="1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0 h 2"/>
                <a:gd name="T6" fmla="*/ 1 w 1"/>
                <a:gd name="T7" fmla="*/ 0 h 2"/>
                <a:gd name="T8" fmla="*/ 0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1" y="0"/>
                  </a:lnTo>
                  <a:cubicBezTo>
                    <a:pt x="1" y="1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379" name="Freeform 1406"/>
            <p:cNvSpPr>
              <a:spLocks/>
            </p:cNvSpPr>
            <p:nvPr userDrawn="1"/>
          </p:nvSpPr>
          <p:spPr bwMode="auto">
            <a:xfrm>
              <a:off x="277" y="208"/>
              <a:ext cx="0" cy="2"/>
            </a:xfrm>
            <a:custGeom>
              <a:avLst/>
              <a:gdLst>
                <a:gd name="T0" fmla="*/ 0 w 2"/>
                <a:gd name="T1" fmla="*/ 2 h 5"/>
                <a:gd name="T2" fmla="*/ 0 w 2"/>
                <a:gd name="T3" fmla="*/ 2 h 5"/>
                <a:gd name="T4" fmla="*/ 0 w 2"/>
                <a:gd name="T5" fmla="*/ 1 h 5"/>
                <a:gd name="T6" fmla="*/ 0 w 2"/>
                <a:gd name="T7" fmla="*/ 0 h 5"/>
                <a:gd name="T8" fmla="*/ 2 w 2"/>
                <a:gd name="T9" fmla="*/ 3 h 5"/>
                <a:gd name="T10" fmla="*/ 1 w 2"/>
                <a:gd name="T11" fmla="*/ 5 h 5"/>
                <a:gd name="T12" fmla="*/ 0 w 2"/>
                <a:gd name="T1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5">
                  <a:moveTo>
                    <a:pt x="0" y="2"/>
                  </a:moveTo>
                  <a:lnTo>
                    <a:pt x="0" y="2"/>
                  </a:lnTo>
                  <a:cubicBezTo>
                    <a:pt x="0" y="1"/>
                    <a:pt x="0" y="1"/>
                    <a:pt x="0" y="1"/>
                  </a:cubicBezTo>
                  <a:lnTo>
                    <a:pt x="0" y="0"/>
                  </a:lnTo>
                  <a:cubicBezTo>
                    <a:pt x="1" y="1"/>
                    <a:pt x="1" y="2"/>
                    <a:pt x="2" y="3"/>
                  </a:cubicBezTo>
                  <a:cubicBezTo>
                    <a:pt x="2" y="4"/>
                    <a:pt x="2" y="4"/>
                    <a:pt x="1" y="5"/>
                  </a:cubicBezTo>
                  <a:cubicBezTo>
                    <a:pt x="1" y="4"/>
                    <a:pt x="0" y="3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380" name="Freeform 1407"/>
            <p:cNvSpPr>
              <a:spLocks/>
            </p:cNvSpPr>
            <p:nvPr userDrawn="1"/>
          </p:nvSpPr>
          <p:spPr bwMode="auto">
            <a:xfrm>
              <a:off x="276" y="205"/>
              <a:ext cx="1" cy="2"/>
            </a:xfrm>
            <a:custGeom>
              <a:avLst/>
              <a:gdLst>
                <a:gd name="T0" fmla="*/ 1 w 4"/>
                <a:gd name="T1" fmla="*/ 6 h 6"/>
                <a:gd name="T2" fmla="*/ 1 w 4"/>
                <a:gd name="T3" fmla="*/ 6 h 6"/>
                <a:gd name="T4" fmla="*/ 0 w 4"/>
                <a:gd name="T5" fmla="*/ 2 h 6"/>
                <a:gd name="T6" fmla="*/ 1 w 4"/>
                <a:gd name="T7" fmla="*/ 0 h 6"/>
                <a:gd name="T8" fmla="*/ 4 w 4"/>
                <a:gd name="T9" fmla="*/ 3 h 6"/>
                <a:gd name="T10" fmla="*/ 2 w 4"/>
                <a:gd name="T11" fmla="*/ 6 h 6"/>
                <a:gd name="T12" fmla="*/ 1 w 4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6">
                  <a:moveTo>
                    <a:pt x="1" y="6"/>
                  </a:moveTo>
                  <a:lnTo>
                    <a:pt x="1" y="6"/>
                  </a:lnTo>
                  <a:cubicBezTo>
                    <a:pt x="1" y="5"/>
                    <a:pt x="0" y="3"/>
                    <a:pt x="0" y="2"/>
                  </a:cubicBezTo>
                  <a:lnTo>
                    <a:pt x="1" y="0"/>
                  </a:lnTo>
                  <a:cubicBezTo>
                    <a:pt x="2" y="1"/>
                    <a:pt x="3" y="2"/>
                    <a:pt x="4" y="3"/>
                  </a:cubicBezTo>
                  <a:cubicBezTo>
                    <a:pt x="3" y="4"/>
                    <a:pt x="2" y="5"/>
                    <a:pt x="2" y="6"/>
                  </a:cubicBezTo>
                  <a:lnTo>
                    <a:pt x="1" y="6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381" name="Freeform 1408"/>
            <p:cNvSpPr>
              <a:spLocks/>
            </p:cNvSpPr>
            <p:nvPr userDrawn="1"/>
          </p:nvSpPr>
          <p:spPr bwMode="auto">
            <a:xfrm>
              <a:off x="276" y="204"/>
              <a:ext cx="0" cy="1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0 h 2"/>
                <a:gd name="T6" fmla="*/ 1 w 1"/>
                <a:gd name="T7" fmla="*/ 1 h 2"/>
                <a:gd name="T8" fmla="*/ 0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lnTo>
                    <a:pt x="0" y="2"/>
                  </a:lnTo>
                  <a:cubicBezTo>
                    <a:pt x="0" y="1"/>
                    <a:pt x="0" y="0"/>
                    <a:pt x="0" y="0"/>
                  </a:cubicBezTo>
                  <a:lnTo>
                    <a:pt x="1" y="1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382" name="Freeform 1409"/>
            <p:cNvSpPr>
              <a:spLocks/>
            </p:cNvSpPr>
            <p:nvPr userDrawn="1"/>
          </p:nvSpPr>
          <p:spPr bwMode="auto">
            <a:xfrm>
              <a:off x="276" y="201"/>
              <a:ext cx="1" cy="3"/>
            </a:xfrm>
            <a:custGeom>
              <a:avLst/>
              <a:gdLst>
                <a:gd name="T0" fmla="*/ 0 w 3"/>
                <a:gd name="T1" fmla="*/ 5 h 6"/>
                <a:gd name="T2" fmla="*/ 0 w 3"/>
                <a:gd name="T3" fmla="*/ 5 h 6"/>
                <a:gd name="T4" fmla="*/ 2 w 3"/>
                <a:gd name="T5" fmla="*/ 0 h 6"/>
                <a:gd name="T6" fmla="*/ 3 w 3"/>
                <a:gd name="T7" fmla="*/ 2 h 6"/>
                <a:gd name="T8" fmla="*/ 0 w 3"/>
                <a:gd name="T9" fmla="*/ 6 h 6"/>
                <a:gd name="T10" fmla="*/ 0 w 3"/>
                <a:gd name="T11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0" y="5"/>
                  </a:moveTo>
                  <a:lnTo>
                    <a:pt x="0" y="5"/>
                  </a:lnTo>
                  <a:cubicBezTo>
                    <a:pt x="0" y="3"/>
                    <a:pt x="1" y="2"/>
                    <a:pt x="2" y="0"/>
                  </a:cubicBezTo>
                  <a:cubicBezTo>
                    <a:pt x="2" y="1"/>
                    <a:pt x="2" y="1"/>
                    <a:pt x="3" y="2"/>
                  </a:cubicBezTo>
                  <a:cubicBezTo>
                    <a:pt x="2" y="3"/>
                    <a:pt x="1" y="4"/>
                    <a:pt x="0" y="6"/>
                  </a:cubicBezTo>
                  <a:lnTo>
                    <a:pt x="0" y="5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383" name="Freeform 1410"/>
            <p:cNvSpPr>
              <a:spLocks/>
            </p:cNvSpPr>
            <p:nvPr userDrawn="1"/>
          </p:nvSpPr>
          <p:spPr bwMode="auto">
            <a:xfrm>
              <a:off x="277" y="200"/>
              <a:ext cx="2" cy="2"/>
            </a:xfrm>
            <a:custGeom>
              <a:avLst/>
              <a:gdLst>
                <a:gd name="T0" fmla="*/ 0 w 4"/>
                <a:gd name="T1" fmla="*/ 3 h 4"/>
                <a:gd name="T2" fmla="*/ 0 w 4"/>
                <a:gd name="T3" fmla="*/ 3 h 4"/>
                <a:gd name="T4" fmla="*/ 1 w 4"/>
                <a:gd name="T5" fmla="*/ 3 h 4"/>
                <a:gd name="T6" fmla="*/ 4 w 4"/>
                <a:gd name="T7" fmla="*/ 0 h 4"/>
                <a:gd name="T8" fmla="*/ 4 w 4"/>
                <a:gd name="T9" fmla="*/ 1 h 4"/>
                <a:gd name="T10" fmla="*/ 1 w 4"/>
                <a:gd name="T11" fmla="*/ 4 h 4"/>
                <a:gd name="T12" fmla="*/ 0 w 4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0" y="3"/>
                  </a:moveTo>
                  <a:lnTo>
                    <a:pt x="0" y="3"/>
                  </a:lnTo>
                  <a:lnTo>
                    <a:pt x="1" y="3"/>
                  </a:lnTo>
                  <a:cubicBezTo>
                    <a:pt x="2" y="2"/>
                    <a:pt x="3" y="1"/>
                    <a:pt x="4" y="0"/>
                  </a:cubicBezTo>
                  <a:lnTo>
                    <a:pt x="4" y="1"/>
                  </a:lnTo>
                  <a:cubicBezTo>
                    <a:pt x="3" y="2"/>
                    <a:pt x="2" y="3"/>
                    <a:pt x="1" y="4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384" name="Freeform 1411"/>
            <p:cNvSpPr>
              <a:spLocks/>
            </p:cNvSpPr>
            <p:nvPr userDrawn="1"/>
          </p:nvSpPr>
          <p:spPr bwMode="auto">
            <a:xfrm>
              <a:off x="279" y="200"/>
              <a:ext cx="0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0 w 1"/>
                <a:gd name="T4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385" name="Freeform 1412"/>
            <p:cNvSpPr>
              <a:spLocks/>
            </p:cNvSpPr>
            <p:nvPr userDrawn="1"/>
          </p:nvSpPr>
          <p:spPr bwMode="auto">
            <a:xfrm>
              <a:off x="279" y="199"/>
              <a:ext cx="2" cy="3"/>
            </a:xfrm>
            <a:custGeom>
              <a:avLst/>
              <a:gdLst>
                <a:gd name="T0" fmla="*/ 1 w 5"/>
                <a:gd name="T1" fmla="*/ 1 h 6"/>
                <a:gd name="T2" fmla="*/ 1 w 5"/>
                <a:gd name="T3" fmla="*/ 1 h 6"/>
                <a:gd name="T4" fmla="*/ 3 w 5"/>
                <a:gd name="T5" fmla="*/ 0 h 6"/>
                <a:gd name="T6" fmla="*/ 5 w 5"/>
                <a:gd name="T7" fmla="*/ 3 h 6"/>
                <a:gd name="T8" fmla="*/ 2 w 5"/>
                <a:gd name="T9" fmla="*/ 6 h 6"/>
                <a:gd name="T10" fmla="*/ 0 w 5"/>
                <a:gd name="T11" fmla="*/ 3 h 6"/>
                <a:gd name="T12" fmla="*/ 1 w 5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6">
                  <a:moveTo>
                    <a:pt x="1" y="1"/>
                  </a:moveTo>
                  <a:lnTo>
                    <a:pt x="1" y="1"/>
                  </a:lnTo>
                  <a:cubicBezTo>
                    <a:pt x="2" y="1"/>
                    <a:pt x="2" y="1"/>
                    <a:pt x="3" y="0"/>
                  </a:cubicBezTo>
                  <a:cubicBezTo>
                    <a:pt x="3" y="1"/>
                    <a:pt x="4" y="2"/>
                    <a:pt x="5" y="3"/>
                  </a:cubicBezTo>
                  <a:cubicBezTo>
                    <a:pt x="4" y="4"/>
                    <a:pt x="3" y="5"/>
                    <a:pt x="2" y="6"/>
                  </a:cubicBezTo>
                  <a:cubicBezTo>
                    <a:pt x="1" y="5"/>
                    <a:pt x="0" y="4"/>
                    <a:pt x="0" y="3"/>
                  </a:cubicBezTo>
                  <a:cubicBezTo>
                    <a:pt x="0" y="2"/>
                    <a:pt x="1" y="2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386" name="Freeform 1413"/>
            <p:cNvSpPr>
              <a:spLocks/>
            </p:cNvSpPr>
            <p:nvPr userDrawn="1"/>
          </p:nvSpPr>
          <p:spPr bwMode="auto">
            <a:xfrm>
              <a:off x="281" y="199"/>
              <a:ext cx="2" cy="1"/>
            </a:xfrm>
            <a:custGeom>
              <a:avLst/>
              <a:gdLst>
                <a:gd name="T0" fmla="*/ 0 w 5"/>
                <a:gd name="T1" fmla="*/ 1 h 4"/>
                <a:gd name="T2" fmla="*/ 0 w 5"/>
                <a:gd name="T3" fmla="*/ 1 h 4"/>
                <a:gd name="T4" fmla="*/ 5 w 5"/>
                <a:gd name="T5" fmla="*/ 0 h 4"/>
                <a:gd name="T6" fmla="*/ 5 w 5"/>
                <a:gd name="T7" fmla="*/ 1 h 4"/>
                <a:gd name="T8" fmla="*/ 2 w 5"/>
                <a:gd name="T9" fmla="*/ 4 h 4"/>
                <a:gd name="T10" fmla="*/ 0 w 5"/>
                <a:gd name="T1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4">
                  <a:moveTo>
                    <a:pt x="0" y="1"/>
                  </a:moveTo>
                  <a:lnTo>
                    <a:pt x="0" y="1"/>
                  </a:lnTo>
                  <a:cubicBezTo>
                    <a:pt x="2" y="1"/>
                    <a:pt x="3" y="0"/>
                    <a:pt x="5" y="0"/>
                  </a:cubicBezTo>
                  <a:lnTo>
                    <a:pt x="5" y="1"/>
                  </a:lnTo>
                  <a:cubicBezTo>
                    <a:pt x="4" y="2"/>
                    <a:pt x="3" y="3"/>
                    <a:pt x="2" y="4"/>
                  </a:cubicBezTo>
                  <a:cubicBezTo>
                    <a:pt x="2" y="3"/>
                    <a:pt x="1" y="2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387" name="Freeform 1414"/>
            <p:cNvSpPr>
              <a:spLocks/>
            </p:cNvSpPr>
            <p:nvPr userDrawn="1"/>
          </p:nvSpPr>
          <p:spPr bwMode="auto">
            <a:xfrm>
              <a:off x="282" y="200"/>
              <a:ext cx="1" cy="2"/>
            </a:xfrm>
            <a:custGeom>
              <a:avLst/>
              <a:gdLst>
                <a:gd name="T0" fmla="*/ 2 w 3"/>
                <a:gd name="T1" fmla="*/ 0 h 6"/>
                <a:gd name="T2" fmla="*/ 2 w 3"/>
                <a:gd name="T3" fmla="*/ 0 h 6"/>
                <a:gd name="T4" fmla="*/ 3 w 3"/>
                <a:gd name="T5" fmla="*/ 5 h 6"/>
                <a:gd name="T6" fmla="*/ 2 w 3"/>
                <a:gd name="T7" fmla="*/ 6 h 6"/>
                <a:gd name="T8" fmla="*/ 0 w 3"/>
                <a:gd name="T9" fmla="*/ 2 h 6"/>
                <a:gd name="T10" fmla="*/ 2 w 3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2" y="0"/>
                  </a:moveTo>
                  <a:lnTo>
                    <a:pt x="2" y="0"/>
                  </a:lnTo>
                  <a:lnTo>
                    <a:pt x="3" y="5"/>
                  </a:lnTo>
                  <a:lnTo>
                    <a:pt x="2" y="6"/>
                  </a:lnTo>
                  <a:cubicBezTo>
                    <a:pt x="1" y="5"/>
                    <a:pt x="0" y="3"/>
                    <a:pt x="0" y="2"/>
                  </a:cubicBezTo>
                  <a:cubicBezTo>
                    <a:pt x="0" y="2"/>
                    <a:pt x="1" y="1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388" name="Freeform 1415"/>
            <p:cNvSpPr>
              <a:spLocks/>
            </p:cNvSpPr>
            <p:nvPr userDrawn="1"/>
          </p:nvSpPr>
          <p:spPr bwMode="auto">
            <a:xfrm>
              <a:off x="283" y="202"/>
              <a:ext cx="0" cy="1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0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lnTo>
                    <a:pt x="0" y="0"/>
                  </a:lnTo>
                  <a:lnTo>
                    <a:pt x="0" y="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389" name="Freeform 1416"/>
            <p:cNvSpPr>
              <a:spLocks/>
            </p:cNvSpPr>
            <p:nvPr userDrawn="1"/>
          </p:nvSpPr>
          <p:spPr bwMode="auto">
            <a:xfrm>
              <a:off x="281" y="203"/>
              <a:ext cx="3" cy="2"/>
            </a:xfrm>
            <a:custGeom>
              <a:avLst/>
              <a:gdLst>
                <a:gd name="T0" fmla="*/ 5 w 5"/>
                <a:gd name="T1" fmla="*/ 1 h 6"/>
                <a:gd name="T2" fmla="*/ 5 w 5"/>
                <a:gd name="T3" fmla="*/ 1 h 6"/>
                <a:gd name="T4" fmla="*/ 5 w 5"/>
                <a:gd name="T5" fmla="*/ 3 h 6"/>
                <a:gd name="T6" fmla="*/ 3 w 5"/>
                <a:gd name="T7" fmla="*/ 6 h 6"/>
                <a:gd name="T8" fmla="*/ 0 w 5"/>
                <a:gd name="T9" fmla="*/ 3 h 6"/>
                <a:gd name="T10" fmla="*/ 3 w 5"/>
                <a:gd name="T11" fmla="*/ 0 h 6"/>
                <a:gd name="T12" fmla="*/ 5 w 5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6">
                  <a:moveTo>
                    <a:pt x="5" y="1"/>
                  </a:moveTo>
                  <a:lnTo>
                    <a:pt x="5" y="1"/>
                  </a:lnTo>
                  <a:lnTo>
                    <a:pt x="5" y="3"/>
                  </a:lnTo>
                  <a:cubicBezTo>
                    <a:pt x="4" y="4"/>
                    <a:pt x="4" y="5"/>
                    <a:pt x="3" y="6"/>
                  </a:cubicBez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0"/>
                    <a:pt x="4" y="1"/>
                    <a:pt x="5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390" name="Freeform 1417"/>
            <p:cNvSpPr>
              <a:spLocks/>
            </p:cNvSpPr>
            <p:nvPr userDrawn="1"/>
          </p:nvSpPr>
          <p:spPr bwMode="auto">
            <a:xfrm>
              <a:off x="283" y="205"/>
              <a:ext cx="1" cy="2"/>
            </a:xfrm>
            <a:custGeom>
              <a:avLst/>
              <a:gdLst>
                <a:gd name="T0" fmla="*/ 2 w 3"/>
                <a:gd name="T1" fmla="*/ 0 h 5"/>
                <a:gd name="T2" fmla="*/ 2 w 3"/>
                <a:gd name="T3" fmla="*/ 0 h 5"/>
                <a:gd name="T4" fmla="*/ 3 w 3"/>
                <a:gd name="T5" fmla="*/ 5 h 5"/>
                <a:gd name="T6" fmla="*/ 0 w 3"/>
                <a:gd name="T7" fmla="*/ 2 h 5"/>
                <a:gd name="T8" fmla="*/ 2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2" y="0"/>
                  </a:moveTo>
                  <a:lnTo>
                    <a:pt x="2" y="0"/>
                  </a:lnTo>
                  <a:lnTo>
                    <a:pt x="3" y="5"/>
                  </a:lnTo>
                  <a:cubicBezTo>
                    <a:pt x="2" y="4"/>
                    <a:pt x="1" y="3"/>
                    <a:pt x="0" y="2"/>
                  </a:cubicBezTo>
                  <a:cubicBezTo>
                    <a:pt x="1" y="1"/>
                    <a:pt x="2" y="1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391" name="Freeform 1418"/>
            <p:cNvSpPr>
              <a:spLocks/>
            </p:cNvSpPr>
            <p:nvPr userDrawn="1"/>
          </p:nvSpPr>
          <p:spPr bwMode="auto">
            <a:xfrm>
              <a:off x="283" y="207"/>
              <a:ext cx="2" cy="3"/>
            </a:xfrm>
            <a:custGeom>
              <a:avLst/>
              <a:gdLst>
                <a:gd name="T0" fmla="*/ 2 w 3"/>
                <a:gd name="T1" fmla="*/ 0 h 5"/>
                <a:gd name="T2" fmla="*/ 2 w 3"/>
                <a:gd name="T3" fmla="*/ 0 h 5"/>
                <a:gd name="T4" fmla="*/ 3 w 3"/>
                <a:gd name="T5" fmla="*/ 4 h 5"/>
                <a:gd name="T6" fmla="*/ 3 w 3"/>
                <a:gd name="T7" fmla="*/ 4 h 5"/>
                <a:gd name="T8" fmla="*/ 2 w 3"/>
                <a:gd name="T9" fmla="*/ 4 h 5"/>
                <a:gd name="T10" fmla="*/ 2 w 3"/>
                <a:gd name="T11" fmla="*/ 5 h 5"/>
                <a:gd name="T12" fmla="*/ 0 w 3"/>
                <a:gd name="T13" fmla="*/ 2 h 5"/>
                <a:gd name="T14" fmla="*/ 2 w 3"/>
                <a:gd name="T15" fmla="*/ 0 h 5"/>
                <a:gd name="T16" fmla="*/ 2 w 3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5">
                  <a:moveTo>
                    <a:pt x="2" y="0"/>
                  </a:moveTo>
                  <a:lnTo>
                    <a:pt x="2" y="0"/>
                  </a:lnTo>
                  <a:lnTo>
                    <a:pt x="3" y="4"/>
                  </a:lnTo>
                  <a:lnTo>
                    <a:pt x="3" y="4"/>
                  </a:lnTo>
                  <a:lnTo>
                    <a:pt x="2" y="4"/>
                  </a:lnTo>
                  <a:lnTo>
                    <a:pt x="2" y="5"/>
                  </a:ln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392" name="Freeform 1419"/>
            <p:cNvSpPr>
              <a:spLocks/>
            </p:cNvSpPr>
            <p:nvPr userDrawn="1"/>
          </p:nvSpPr>
          <p:spPr bwMode="auto">
            <a:xfrm>
              <a:off x="284" y="210"/>
              <a:ext cx="1" cy="0"/>
            </a:xfrm>
            <a:custGeom>
              <a:avLst/>
              <a:gdLst>
                <a:gd name="T0" fmla="*/ 0 w 1"/>
                <a:gd name="T1" fmla="*/ 1 h 2"/>
                <a:gd name="T2" fmla="*/ 0 w 1"/>
                <a:gd name="T3" fmla="*/ 1 h 2"/>
                <a:gd name="T4" fmla="*/ 0 w 1"/>
                <a:gd name="T5" fmla="*/ 0 h 2"/>
                <a:gd name="T6" fmla="*/ 1 w 1"/>
                <a:gd name="T7" fmla="*/ 2 h 2"/>
                <a:gd name="T8" fmla="*/ 0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1"/>
                  </a:moveTo>
                  <a:lnTo>
                    <a:pt x="0" y="1"/>
                  </a:lnTo>
                  <a:lnTo>
                    <a:pt x="0" y="0"/>
                  </a:lnTo>
                  <a:cubicBezTo>
                    <a:pt x="0" y="1"/>
                    <a:pt x="1" y="1"/>
                    <a:pt x="1" y="2"/>
                  </a:cubicBezTo>
                  <a:cubicBezTo>
                    <a:pt x="1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393" name="Freeform 1420"/>
            <p:cNvSpPr>
              <a:spLocks/>
            </p:cNvSpPr>
            <p:nvPr userDrawn="1"/>
          </p:nvSpPr>
          <p:spPr bwMode="auto">
            <a:xfrm>
              <a:off x="280" y="214"/>
              <a:ext cx="0" cy="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0 h 1"/>
                <a:gd name="T6" fmla="*/ 1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lnTo>
                    <a:pt x="1" y="0"/>
                  </a:lnTo>
                  <a:lnTo>
                    <a:pt x="1" y="0"/>
                  </a:lnTo>
                  <a:cubicBezTo>
                    <a:pt x="1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394" name="Freeform 1421"/>
            <p:cNvSpPr>
              <a:spLocks/>
            </p:cNvSpPr>
            <p:nvPr userDrawn="1"/>
          </p:nvSpPr>
          <p:spPr bwMode="auto">
            <a:xfrm>
              <a:off x="278" y="213"/>
              <a:ext cx="2" cy="1"/>
            </a:xfrm>
            <a:custGeom>
              <a:avLst/>
              <a:gdLst>
                <a:gd name="T0" fmla="*/ 3 w 3"/>
                <a:gd name="T1" fmla="*/ 2 h 3"/>
                <a:gd name="T2" fmla="*/ 3 w 3"/>
                <a:gd name="T3" fmla="*/ 2 h 3"/>
                <a:gd name="T4" fmla="*/ 2 w 3"/>
                <a:gd name="T5" fmla="*/ 3 h 3"/>
                <a:gd name="T6" fmla="*/ 2 w 3"/>
                <a:gd name="T7" fmla="*/ 3 h 3"/>
                <a:gd name="T8" fmla="*/ 1 w 3"/>
                <a:gd name="T9" fmla="*/ 3 h 3"/>
                <a:gd name="T10" fmla="*/ 0 w 3"/>
                <a:gd name="T11" fmla="*/ 0 h 3"/>
                <a:gd name="T12" fmla="*/ 3 w 3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3" y="2"/>
                  </a:moveTo>
                  <a:lnTo>
                    <a:pt x="3" y="2"/>
                  </a:lnTo>
                  <a:cubicBezTo>
                    <a:pt x="3" y="2"/>
                    <a:pt x="3" y="3"/>
                    <a:pt x="2" y="3"/>
                  </a:cubicBezTo>
                  <a:lnTo>
                    <a:pt x="2" y="3"/>
                  </a:lnTo>
                  <a:lnTo>
                    <a:pt x="1" y="3"/>
                  </a:lnTo>
                  <a:cubicBezTo>
                    <a:pt x="1" y="2"/>
                    <a:pt x="0" y="1"/>
                    <a:pt x="0" y="0"/>
                  </a:cubicBezTo>
                  <a:cubicBezTo>
                    <a:pt x="1" y="0"/>
                    <a:pt x="2" y="1"/>
                    <a:pt x="3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395" name="Freeform 1422"/>
            <p:cNvSpPr>
              <a:spLocks/>
            </p:cNvSpPr>
            <p:nvPr userDrawn="1"/>
          </p:nvSpPr>
          <p:spPr bwMode="auto">
            <a:xfrm>
              <a:off x="277" y="210"/>
              <a:ext cx="2" cy="2"/>
            </a:xfrm>
            <a:custGeom>
              <a:avLst/>
              <a:gdLst>
                <a:gd name="T0" fmla="*/ 1 w 3"/>
                <a:gd name="T1" fmla="*/ 5 h 6"/>
                <a:gd name="T2" fmla="*/ 1 w 3"/>
                <a:gd name="T3" fmla="*/ 5 h 6"/>
                <a:gd name="T4" fmla="*/ 0 w 3"/>
                <a:gd name="T5" fmla="*/ 2 h 6"/>
                <a:gd name="T6" fmla="*/ 1 w 3"/>
                <a:gd name="T7" fmla="*/ 0 h 6"/>
                <a:gd name="T8" fmla="*/ 3 w 3"/>
                <a:gd name="T9" fmla="*/ 2 h 6"/>
                <a:gd name="T10" fmla="*/ 2 w 3"/>
                <a:gd name="T11" fmla="*/ 6 h 6"/>
                <a:gd name="T12" fmla="*/ 1 w 3"/>
                <a:gd name="T13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6">
                  <a:moveTo>
                    <a:pt x="1" y="5"/>
                  </a:moveTo>
                  <a:lnTo>
                    <a:pt x="1" y="5"/>
                  </a:ln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2" y="1"/>
                    <a:pt x="2" y="1"/>
                    <a:pt x="3" y="2"/>
                  </a:cubicBezTo>
                  <a:cubicBezTo>
                    <a:pt x="3" y="3"/>
                    <a:pt x="2" y="4"/>
                    <a:pt x="2" y="6"/>
                  </a:cubicBezTo>
                  <a:lnTo>
                    <a:pt x="1" y="5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396" name="Freeform 1423"/>
            <p:cNvSpPr>
              <a:spLocks/>
            </p:cNvSpPr>
            <p:nvPr userDrawn="1"/>
          </p:nvSpPr>
          <p:spPr bwMode="auto">
            <a:xfrm>
              <a:off x="283" y="198"/>
              <a:ext cx="3" cy="10"/>
            </a:xfrm>
            <a:custGeom>
              <a:avLst/>
              <a:gdLst>
                <a:gd name="T0" fmla="*/ 3 w 6"/>
                <a:gd name="T1" fmla="*/ 0 h 22"/>
                <a:gd name="T2" fmla="*/ 3 w 6"/>
                <a:gd name="T3" fmla="*/ 0 h 22"/>
                <a:gd name="T4" fmla="*/ 6 w 6"/>
                <a:gd name="T5" fmla="*/ 22 h 22"/>
                <a:gd name="T6" fmla="*/ 5 w 6"/>
                <a:gd name="T7" fmla="*/ 21 h 22"/>
                <a:gd name="T8" fmla="*/ 4 w 6"/>
                <a:gd name="T9" fmla="*/ 21 h 22"/>
                <a:gd name="T10" fmla="*/ 4 w 6"/>
                <a:gd name="T11" fmla="*/ 22 h 22"/>
                <a:gd name="T12" fmla="*/ 0 w 6"/>
                <a:gd name="T13" fmla="*/ 1 h 22"/>
                <a:gd name="T14" fmla="*/ 3 w 6"/>
                <a:gd name="T1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22">
                  <a:moveTo>
                    <a:pt x="3" y="0"/>
                  </a:moveTo>
                  <a:lnTo>
                    <a:pt x="3" y="0"/>
                  </a:lnTo>
                  <a:lnTo>
                    <a:pt x="6" y="22"/>
                  </a:lnTo>
                  <a:cubicBezTo>
                    <a:pt x="5" y="21"/>
                    <a:pt x="5" y="21"/>
                    <a:pt x="5" y="21"/>
                  </a:cubicBezTo>
                  <a:lnTo>
                    <a:pt x="4" y="21"/>
                  </a:lnTo>
                  <a:cubicBezTo>
                    <a:pt x="4" y="21"/>
                    <a:pt x="4" y="21"/>
                    <a:pt x="4" y="22"/>
                  </a:cubicBezTo>
                  <a:lnTo>
                    <a:pt x="0" y="1"/>
                  </a:lnTo>
                  <a:cubicBezTo>
                    <a:pt x="1" y="0"/>
                    <a:pt x="2" y="0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397" name="Freeform 1424"/>
            <p:cNvSpPr>
              <a:spLocks/>
            </p:cNvSpPr>
            <p:nvPr userDrawn="1"/>
          </p:nvSpPr>
          <p:spPr bwMode="auto">
            <a:xfrm>
              <a:off x="281" y="201"/>
              <a:ext cx="2" cy="3"/>
            </a:xfrm>
            <a:custGeom>
              <a:avLst/>
              <a:gdLst>
                <a:gd name="T0" fmla="*/ 2 w 5"/>
                <a:gd name="T1" fmla="*/ 0 h 6"/>
                <a:gd name="T2" fmla="*/ 2 w 5"/>
                <a:gd name="T3" fmla="*/ 0 h 6"/>
                <a:gd name="T4" fmla="*/ 5 w 5"/>
                <a:gd name="T5" fmla="*/ 3 h 6"/>
                <a:gd name="T6" fmla="*/ 2 w 5"/>
                <a:gd name="T7" fmla="*/ 6 h 6"/>
                <a:gd name="T8" fmla="*/ 0 w 5"/>
                <a:gd name="T9" fmla="*/ 3 h 6"/>
                <a:gd name="T10" fmla="*/ 2 w 5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2" y="0"/>
                  </a:moveTo>
                  <a:lnTo>
                    <a:pt x="2" y="0"/>
                  </a:lnTo>
                  <a:cubicBezTo>
                    <a:pt x="3" y="1"/>
                    <a:pt x="4" y="2"/>
                    <a:pt x="5" y="3"/>
                  </a:cubicBezTo>
                  <a:cubicBezTo>
                    <a:pt x="4" y="4"/>
                    <a:pt x="3" y="5"/>
                    <a:pt x="2" y="6"/>
                  </a:cubicBezTo>
                  <a:cubicBezTo>
                    <a:pt x="1" y="5"/>
                    <a:pt x="0" y="4"/>
                    <a:pt x="0" y="3"/>
                  </a:cubicBezTo>
                  <a:cubicBezTo>
                    <a:pt x="0" y="2"/>
                    <a:pt x="1" y="1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398" name="Freeform 1425"/>
            <p:cNvSpPr>
              <a:spLocks/>
            </p:cNvSpPr>
            <p:nvPr userDrawn="1"/>
          </p:nvSpPr>
          <p:spPr bwMode="auto">
            <a:xfrm>
              <a:off x="277" y="200"/>
              <a:ext cx="3" cy="4"/>
            </a:xfrm>
            <a:custGeom>
              <a:avLst/>
              <a:gdLst>
                <a:gd name="T0" fmla="*/ 3 w 6"/>
                <a:gd name="T1" fmla="*/ 7 h 7"/>
                <a:gd name="T2" fmla="*/ 3 w 6"/>
                <a:gd name="T3" fmla="*/ 7 h 7"/>
                <a:gd name="T4" fmla="*/ 0 w 6"/>
                <a:gd name="T5" fmla="*/ 4 h 7"/>
                <a:gd name="T6" fmla="*/ 3 w 6"/>
                <a:gd name="T7" fmla="*/ 0 h 7"/>
                <a:gd name="T8" fmla="*/ 6 w 6"/>
                <a:gd name="T9" fmla="*/ 4 h 7"/>
                <a:gd name="T10" fmla="*/ 3 w 6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7">
                  <a:moveTo>
                    <a:pt x="3" y="7"/>
                  </a:moveTo>
                  <a:lnTo>
                    <a:pt x="3" y="7"/>
                  </a:lnTo>
                  <a:cubicBezTo>
                    <a:pt x="2" y="6"/>
                    <a:pt x="1" y="5"/>
                    <a:pt x="0" y="4"/>
                  </a:cubicBezTo>
                  <a:cubicBezTo>
                    <a:pt x="1" y="3"/>
                    <a:pt x="2" y="2"/>
                    <a:pt x="3" y="0"/>
                  </a:cubicBezTo>
                  <a:cubicBezTo>
                    <a:pt x="4" y="1"/>
                    <a:pt x="5" y="3"/>
                    <a:pt x="6" y="4"/>
                  </a:cubicBezTo>
                  <a:cubicBezTo>
                    <a:pt x="5" y="5"/>
                    <a:pt x="4" y="6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399" name="Freeform 1426"/>
            <p:cNvSpPr>
              <a:spLocks/>
            </p:cNvSpPr>
            <p:nvPr userDrawn="1"/>
          </p:nvSpPr>
          <p:spPr bwMode="auto">
            <a:xfrm>
              <a:off x="279" y="202"/>
              <a:ext cx="2" cy="3"/>
            </a:xfrm>
            <a:custGeom>
              <a:avLst/>
              <a:gdLst>
                <a:gd name="T0" fmla="*/ 3 w 6"/>
                <a:gd name="T1" fmla="*/ 7 h 7"/>
                <a:gd name="T2" fmla="*/ 3 w 6"/>
                <a:gd name="T3" fmla="*/ 7 h 7"/>
                <a:gd name="T4" fmla="*/ 0 w 6"/>
                <a:gd name="T5" fmla="*/ 4 h 7"/>
                <a:gd name="T6" fmla="*/ 3 w 6"/>
                <a:gd name="T7" fmla="*/ 0 h 7"/>
                <a:gd name="T8" fmla="*/ 6 w 6"/>
                <a:gd name="T9" fmla="*/ 4 h 7"/>
                <a:gd name="T10" fmla="*/ 3 w 6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7">
                  <a:moveTo>
                    <a:pt x="3" y="7"/>
                  </a:moveTo>
                  <a:lnTo>
                    <a:pt x="3" y="7"/>
                  </a:lnTo>
                  <a:cubicBezTo>
                    <a:pt x="2" y="6"/>
                    <a:pt x="1" y="5"/>
                    <a:pt x="0" y="4"/>
                  </a:cubicBezTo>
                  <a:cubicBezTo>
                    <a:pt x="1" y="3"/>
                    <a:pt x="2" y="2"/>
                    <a:pt x="3" y="0"/>
                  </a:cubicBezTo>
                  <a:cubicBezTo>
                    <a:pt x="4" y="1"/>
                    <a:pt x="5" y="3"/>
                    <a:pt x="6" y="4"/>
                  </a:cubicBezTo>
                  <a:cubicBezTo>
                    <a:pt x="5" y="5"/>
                    <a:pt x="4" y="6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400" name="Freeform 1427"/>
            <p:cNvSpPr>
              <a:spLocks/>
            </p:cNvSpPr>
            <p:nvPr userDrawn="1"/>
          </p:nvSpPr>
          <p:spPr bwMode="auto">
            <a:xfrm>
              <a:off x="280" y="204"/>
              <a:ext cx="3" cy="3"/>
            </a:xfrm>
            <a:custGeom>
              <a:avLst/>
              <a:gdLst>
                <a:gd name="T0" fmla="*/ 3 w 6"/>
                <a:gd name="T1" fmla="*/ 6 h 6"/>
                <a:gd name="T2" fmla="*/ 3 w 6"/>
                <a:gd name="T3" fmla="*/ 6 h 6"/>
                <a:gd name="T4" fmla="*/ 0 w 6"/>
                <a:gd name="T5" fmla="*/ 3 h 6"/>
                <a:gd name="T6" fmla="*/ 3 w 6"/>
                <a:gd name="T7" fmla="*/ 0 h 6"/>
                <a:gd name="T8" fmla="*/ 6 w 6"/>
                <a:gd name="T9" fmla="*/ 3 h 6"/>
                <a:gd name="T10" fmla="*/ 3 w 6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6">
                  <a:moveTo>
                    <a:pt x="3" y="6"/>
                  </a:moveTo>
                  <a:lnTo>
                    <a:pt x="3" y="6"/>
                  </a:ln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1"/>
                    <a:pt x="5" y="2"/>
                    <a:pt x="6" y="3"/>
                  </a:cubicBezTo>
                  <a:cubicBezTo>
                    <a:pt x="5" y="4"/>
                    <a:pt x="4" y="5"/>
                    <a:pt x="3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401" name="Freeform 1428"/>
            <p:cNvSpPr>
              <a:spLocks/>
            </p:cNvSpPr>
            <p:nvPr userDrawn="1"/>
          </p:nvSpPr>
          <p:spPr bwMode="auto">
            <a:xfrm>
              <a:off x="281" y="206"/>
              <a:ext cx="3" cy="2"/>
            </a:xfrm>
            <a:custGeom>
              <a:avLst/>
              <a:gdLst>
                <a:gd name="T0" fmla="*/ 3 w 6"/>
                <a:gd name="T1" fmla="*/ 5 h 5"/>
                <a:gd name="T2" fmla="*/ 3 w 6"/>
                <a:gd name="T3" fmla="*/ 5 h 5"/>
                <a:gd name="T4" fmla="*/ 0 w 6"/>
                <a:gd name="T5" fmla="*/ 3 h 5"/>
                <a:gd name="T6" fmla="*/ 3 w 6"/>
                <a:gd name="T7" fmla="*/ 0 h 5"/>
                <a:gd name="T8" fmla="*/ 6 w 6"/>
                <a:gd name="T9" fmla="*/ 2 h 5"/>
                <a:gd name="T10" fmla="*/ 3 w 6"/>
                <a:gd name="T1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5">
                  <a:moveTo>
                    <a:pt x="3" y="5"/>
                  </a:moveTo>
                  <a:lnTo>
                    <a:pt x="3" y="5"/>
                  </a:lnTo>
                  <a:cubicBezTo>
                    <a:pt x="2" y="4"/>
                    <a:pt x="1" y="3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0"/>
                    <a:pt x="5" y="1"/>
                    <a:pt x="6" y="2"/>
                  </a:cubicBezTo>
                  <a:cubicBezTo>
                    <a:pt x="5" y="3"/>
                    <a:pt x="4" y="4"/>
                    <a:pt x="3" y="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402" name="Freeform 1429"/>
            <p:cNvSpPr>
              <a:spLocks/>
            </p:cNvSpPr>
            <p:nvPr userDrawn="1"/>
          </p:nvSpPr>
          <p:spPr bwMode="auto">
            <a:xfrm>
              <a:off x="277" y="202"/>
              <a:ext cx="2" cy="4"/>
            </a:xfrm>
            <a:custGeom>
              <a:avLst/>
              <a:gdLst>
                <a:gd name="T0" fmla="*/ 2 w 5"/>
                <a:gd name="T1" fmla="*/ 8 h 8"/>
                <a:gd name="T2" fmla="*/ 2 w 5"/>
                <a:gd name="T3" fmla="*/ 8 h 8"/>
                <a:gd name="T4" fmla="*/ 0 w 5"/>
                <a:gd name="T5" fmla="*/ 4 h 8"/>
                <a:gd name="T6" fmla="*/ 2 w 5"/>
                <a:gd name="T7" fmla="*/ 0 h 8"/>
                <a:gd name="T8" fmla="*/ 5 w 5"/>
                <a:gd name="T9" fmla="*/ 4 h 8"/>
                <a:gd name="T10" fmla="*/ 2 w 5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8">
                  <a:moveTo>
                    <a:pt x="2" y="8"/>
                  </a:moveTo>
                  <a:lnTo>
                    <a:pt x="2" y="8"/>
                  </a:lnTo>
                  <a:cubicBezTo>
                    <a:pt x="1" y="7"/>
                    <a:pt x="0" y="6"/>
                    <a:pt x="0" y="4"/>
                  </a:cubicBezTo>
                  <a:cubicBezTo>
                    <a:pt x="1" y="3"/>
                    <a:pt x="1" y="2"/>
                    <a:pt x="2" y="0"/>
                  </a:cubicBezTo>
                  <a:cubicBezTo>
                    <a:pt x="3" y="2"/>
                    <a:pt x="4" y="3"/>
                    <a:pt x="5" y="4"/>
                  </a:cubicBezTo>
                  <a:cubicBezTo>
                    <a:pt x="4" y="5"/>
                    <a:pt x="3" y="6"/>
                    <a:pt x="2" y="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403" name="Freeform 1430"/>
            <p:cNvSpPr>
              <a:spLocks/>
            </p:cNvSpPr>
            <p:nvPr userDrawn="1"/>
          </p:nvSpPr>
          <p:spPr bwMode="auto">
            <a:xfrm>
              <a:off x="277" y="204"/>
              <a:ext cx="3" cy="3"/>
            </a:xfrm>
            <a:custGeom>
              <a:avLst/>
              <a:gdLst>
                <a:gd name="T0" fmla="*/ 3 w 6"/>
                <a:gd name="T1" fmla="*/ 7 h 7"/>
                <a:gd name="T2" fmla="*/ 3 w 6"/>
                <a:gd name="T3" fmla="*/ 7 h 7"/>
                <a:gd name="T4" fmla="*/ 0 w 6"/>
                <a:gd name="T5" fmla="*/ 4 h 7"/>
                <a:gd name="T6" fmla="*/ 3 w 6"/>
                <a:gd name="T7" fmla="*/ 0 h 7"/>
                <a:gd name="T8" fmla="*/ 6 w 6"/>
                <a:gd name="T9" fmla="*/ 3 h 7"/>
                <a:gd name="T10" fmla="*/ 3 w 6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7">
                  <a:moveTo>
                    <a:pt x="3" y="7"/>
                  </a:moveTo>
                  <a:lnTo>
                    <a:pt x="3" y="7"/>
                  </a:lnTo>
                  <a:cubicBezTo>
                    <a:pt x="2" y="6"/>
                    <a:pt x="1" y="5"/>
                    <a:pt x="0" y="4"/>
                  </a:cubicBezTo>
                  <a:cubicBezTo>
                    <a:pt x="1" y="3"/>
                    <a:pt x="2" y="2"/>
                    <a:pt x="3" y="0"/>
                  </a:cubicBezTo>
                  <a:cubicBezTo>
                    <a:pt x="4" y="1"/>
                    <a:pt x="5" y="2"/>
                    <a:pt x="6" y="3"/>
                  </a:cubicBezTo>
                  <a:cubicBezTo>
                    <a:pt x="5" y="5"/>
                    <a:pt x="4" y="6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404" name="Freeform 1431"/>
            <p:cNvSpPr>
              <a:spLocks/>
            </p:cNvSpPr>
            <p:nvPr userDrawn="1"/>
          </p:nvSpPr>
          <p:spPr bwMode="auto">
            <a:xfrm>
              <a:off x="279" y="206"/>
              <a:ext cx="2" cy="3"/>
            </a:xfrm>
            <a:custGeom>
              <a:avLst/>
              <a:gdLst>
                <a:gd name="T0" fmla="*/ 3 w 6"/>
                <a:gd name="T1" fmla="*/ 7 h 7"/>
                <a:gd name="T2" fmla="*/ 3 w 6"/>
                <a:gd name="T3" fmla="*/ 7 h 7"/>
                <a:gd name="T4" fmla="*/ 0 w 6"/>
                <a:gd name="T5" fmla="*/ 4 h 7"/>
                <a:gd name="T6" fmla="*/ 3 w 6"/>
                <a:gd name="T7" fmla="*/ 0 h 7"/>
                <a:gd name="T8" fmla="*/ 6 w 6"/>
                <a:gd name="T9" fmla="*/ 3 h 7"/>
                <a:gd name="T10" fmla="*/ 4 w 6"/>
                <a:gd name="T11" fmla="*/ 5 h 7"/>
                <a:gd name="T12" fmla="*/ 3 w 6"/>
                <a:gd name="T13" fmla="*/ 5 h 7"/>
                <a:gd name="T14" fmla="*/ 3 w 6"/>
                <a:gd name="T15" fmla="*/ 5 h 7"/>
                <a:gd name="T16" fmla="*/ 3 w 6"/>
                <a:gd name="T17" fmla="*/ 6 h 7"/>
                <a:gd name="T18" fmla="*/ 3 w 6"/>
                <a:gd name="T1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7">
                  <a:moveTo>
                    <a:pt x="3" y="7"/>
                  </a:moveTo>
                  <a:lnTo>
                    <a:pt x="3" y="7"/>
                  </a:lnTo>
                  <a:cubicBezTo>
                    <a:pt x="2" y="6"/>
                    <a:pt x="1" y="5"/>
                    <a:pt x="0" y="4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1"/>
                    <a:pt x="5" y="2"/>
                    <a:pt x="6" y="3"/>
                  </a:cubicBezTo>
                  <a:cubicBezTo>
                    <a:pt x="5" y="4"/>
                    <a:pt x="4" y="4"/>
                    <a:pt x="4" y="5"/>
                  </a:cubicBezTo>
                  <a:lnTo>
                    <a:pt x="3" y="5"/>
                  </a:lnTo>
                  <a:lnTo>
                    <a:pt x="3" y="5"/>
                  </a:lnTo>
                  <a:cubicBezTo>
                    <a:pt x="3" y="6"/>
                    <a:pt x="3" y="6"/>
                    <a:pt x="3" y="6"/>
                  </a:cubicBezTo>
                  <a:lnTo>
                    <a:pt x="3" y="7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405" name="Freeform 1432"/>
            <p:cNvSpPr>
              <a:spLocks/>
            </p:cNvSpPr>
            <p:nvPr userDrawn="1"/>
          </p:nvSpPr>
          <p:spPr bwMode="auto">
            <a:xfrm>
              <a:off x="281" y="207"/>
              <a:ext cx="2" cy="2"/>
            </a:xfrm>
            <a:custGeom>
              <a:avLst/>
              <a:gdLst>
                <a:gd name="T0" fmla="*/ 0 w 5"/>
                <a:gd name="T1" fmla="*/ 3 h 4"/>
                <a:gd name="T2" fmla="*/ 0 w 5"/>
                <a:gd name="T3" fmla="*/ 3 h 4"/>
                <a:gd name="T4" fmla="*/ 2 w 5"/>
                <a:gd name="T5" fmla="*/ 0 h 4"/>
                <a:gd name="T6" fmla="*/ 5 w 5"/>
                <a:gd name="T7" fmla="*/ 2 h 4"/>
                <a:gd name="T8" fmla="*/ 4 w 5"/>
                <a:gd name="T9" fmla="*/ 4 h 4"/>
                <a:gd name="T10" fmla="*/ 0 w 5"/>
                <a:gd name="T11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4">
                  <a:moveTo>
                    <a:pt x="0" y="3"/>
                  </a:moveTo>
                  <a:lnTo>
                    <a:pt x="0" y="3"/>
                  </a:lnTo>
                  <a:cubicBezTo>
                    <a:pt x="1" y="2"/>
                    <a:pt x="1" y="1"/>
                    <a:pt x="2" y="0"/>
                  </a:cubicBezTo>
                  <a:cubicBezTo>
                    <a:pt x="3" y="1"/>
                    <a:pt x="4" y="2"/>
                    <a:pt x="5" y="2"/>
                  </a:cubicBezTo>
                  <a:lnTo>
                    <a:pt x="4" y="4"/>
                  </a:lnTo>
                  <a:cubicBezTo>
                    <a:pt x="2" y="3"/>
                    <a:pt x="1" y="3"/>
                    <a:pt x="0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406" name="Rectangle 1433"/>
            <p:cNvSpPr>
              <a:spLocks noChangeArrowheads="1"/>
            </p:cNvSpPr>
            <p:nvPr userDrawn="1"/>
          </p:nvSpPr>
          <p:spPr bwMode="auto">
            <a:xfrm>
              <a:off x="280" y="209"/>
              <a:ext cx="1" cy="1"/>
            </a:xfrm>
            <a:prstGeom prst="rect">
              <a:avLst/>
            </a:prstGeom>
            <a:solidFill>
              <a:srgbClr val="D5A03C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407" name="Freeform 1434"/>
            <p:cNvSpPr>
              <a:spLocks/>
            </p:cNvSpPr>
            <p:nvPr userDrawn="1"/>
          </p:nvSpPr>
          <p:spPr bwMode="auto">
            <a:xfrm>
              <a:off x="283" y="209"/>
              <a:ext cx="1" cy="1"/>
            </a:xfrm>
            <a:custGeom>
              <a:avLst/>
              <a:gdLst>
                <a:gd name="T0" fmla="*/ 0 w 3"/>
                <a:gd name="T1" fmla="*/ 1 h 3"/>
                <a:gd name="T2" fmla="*/ 0 w 3"/>
                <a:gd name="T3" fmla="*/ 1 h 3"/>
                <a:gd name="T4" fmla="*/ 0 w 3"/>
                <a:gd name="T5" fmla="*/ 0 h 3"/>
                <a:gd name="T6" fmla="*/ 3 w 3"/>
                <a:gd name="T7" fmla="*/ 2 h 3"/>
                <a:gd name="T8" fmla="*/ 2 w 3"/>
                <a:gd name="T9" fmla="*/ 3 h 3"/>
                <a:gd name="T10" fmla="*/ 2 w 3"/>
                <a:gd name="T11" fmla="*/ 2 h 3"/>
                <a:gd name="T12" fmla="*/ 0 w 3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0" y="1"/>
                  </a:moveTo>
                  <a:lnTo>
                    <a:pt x="0" y="1"/>
                  </a:lnTo>
                  <a:lnTo>
                    <a:pt x="0" y="0"/>
                  </a:lnTo>
                  <a:cubicBezTo>
                    <a:pt x="1" y="1"/>
                    <a:pt x="2" y="1"/>
                    <a:pt x="3" y="2"/>
                  </a:cubicBezTo>
                  <a:lnTo>
                    <a:pt x="2" y="3"/>
                  </a:lnTo>
                  <a:lnTo>
                    <a:pt x="2" y="2"/>
                  </a:lnTo>
                  <a:cubicBezTo>
                    <a:pt x="1" y="2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408" name="Freeform 1435"/>
            <p:cNvSpPr>
              <a:spLocks/>
            </p:cNvSpPr>
            <p:nvPr userDrawn="1"/>
          </p:nvSpPr>
          <p:spPr bwMode="auto">
            <a:xfrm>
              <a:off x="281" y="210"/>
              <a:ext cx="0" cy="1"/>
            </a:xfrm>
            <a:custGeom>
              <a:avLst/>
              <a:gdLst>
                <a:gd name="T0" fmla="*/ 1 h 1"/>
                <a:gd name="T1" fmla="*/ 1 h 1"/>
                <a:gd name="T2" fmla="*/ 0 h 1"/>
                <a:gd name="T3" fmla="*/ 1 h 1"/>
                <a:gd name="T4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lnTo>
                    <a:pt x="0" y="1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409" name="Freeform 1436"/>
            <p:cNvSpPr>
              <a:spLocks/>
            </p:cNvSpPr>
            <p:nvPr userDrawn="1"/>
          </p:nvSpPr>
          <p:spPr bwMode="auto">
            <a:xfrm>
              <a:off x="281" y="212"/>
              <a:ext cx="1" cy="1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2 h 2"/>
                <a:gd name="T4" fmla="*/ 0 w 3"/>
                <a:gd name="T5" fmla="*/ 0 h 2"/>
                <a:gd name="T6" fmla="*/ 1 w 3"/>
                <a:gd name="T7" fmla="*/ 0 h 2"/>
                <a:gd name="T8" fmla="*/ 3 w 3"/>
                <a:gd name="T9" fmla="*/ 2 h 2"/>
                <a:gd name="T10" fmla="*/ 3 w 3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3" y="2"/>
                  </a:moveTo>
                  <a:lnTo>
                    <a:pt x="3" y="2"/>
                  </a:lnTo>
                  <a:lnTo>
                    <a:pt x="0" y="0"/>
                  </a:lnTo>
                  <a:lnTo>
                    <a:pt x="1" y="0"/>
                  </a:lnTo>
                  <a:cubicBezTo>
                    <a:pt x="1" y="1"/>
                    <a:pt x="2" y="1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410" name="Freeform 1437"/>
            <p:cNvSpPr>
              <a:spLocks/>
            </p:cNvSpPr>
            <p:nvPr userDrawn="1"/>
          </p:nvSpPr>
          <p:spPr bwMode="auto">
            <a:xfrm>
              <a:off x="277" y="206"/>
              <a:ext cx="1" cy="3"/>
            </a:xfrm>
            <a:custGeom>
              <a:avLst/>
              <a:gdLst>
                <a:gd name="T0" fmla="*/ 3 w 4"/>
                <a:gd name="T1" fmla="*/ 6 h 6"/>
                <a:gd name="T2" fmla="*/ 3 w 4"/>
                <a:gd name="T3" fmla="*/ 6 h 6"/>
                <a:gd name="T4" fmla="*/ 0 w 4"/>
                <a:gd name="T5" fmla="*/ 3 h 6"/>
                <a:gd name="T6" fmla="*/ 2 w 4"/>
                <a:gd name="T7" fmla="*/ 0 h 6"/>
                <a:gd name="T8" fmla="*/ 4 w 4"/>
                <a:gd name="T9" fmla="*/ 3 h 6"/>
                <a:gd name="T10" fmla="*/ 3 w 4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6">
                  <a:moveTo>
                    <a:pt x="3" y="6"/>
                  </a:moveTo>
                  <a:lnTo>
                    <a:pt x="3" y="6"/>
                  </a:ln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1" y="1"/>
                    <a:pt x="2" y="0"/>
                  </a:cubicBezTo>
                  <a:cubicBezTo>
                    <a:pt x="3" y="1"/>
                    <a:pt x="4" y="2"/>
                    <a:pt x="4" y="3"/>
                  </a:cubicBezTo>
                  <a:cubicBezTo>
                    <a:pt x="4" y="4"/>
                    <a:pt x="3" y="5"/>
                    <a:pt x="3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411" name="Freeform 1438"/>
            <p:cNvSpPr>
              <a:spLocks/>
            </p:cNvSpPr>
            <p:nvPr userDrawn="1"/>
          </p:nvSpPr>
          <p:spPr bwMode="auto">
            <a:xfrm>
              <a:off x="278" y="208"/>
              <a:ext cx="2" cy="2"/>
            </a:xfrm>
            <a:custGeom>
              <a:avLst/>
              <a:gdLst>
                <a:gd name="T0" fmla="*/ 3 w 4"/>
                <a:gd name="T1" fmla="*/ 6 h 6"/>
                <a:gd name="T2" fmla="*/ 3 w 4"/>
                <a:gd name="T3" fmla="*/ 6 h 6"/>
                <a:gd name="T4" fmla="*/ 0 w 4"/>
                <a:gd name="T5" fmla="*/ 3 h 6"/>
                <a:gd name="T6" fmla="*/ 2 w 4"/>
                <a:gd name="T7" fmla="*/ 0 h 6"/>
                <a:gd name="T8" fmla="*/ 4 w 4"/>
                <a:gd name="T9" fmla="*/ 3 h 6"/>
                <a:gd name="T10" fmla="*/ 3 w 4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6">
                  <a:moveTo>
                    <a:pt x="3" y="6"/>
                  </a:moveTo>
                  <a:lnTo>
                    <a:pt x="3" y="6"/>
                  </a:ln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1" y="1"/>
                    <a:pt x="2" y="0"/>
                  </a:cubicBezTo>
                  <a:cubicBezTo>
                    <a:pt x="3" y="1"/>
                    <a:pt x="4" y="2"/>
                    <a:pt x="4" y="3"/>
                  </a:cubicBezTo>
                  <a:cubicBezTo>
                    <a:pt x="4" y="4"/>
                    <a:pt x="3" y="5"/>
                    <a:pt x="3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412" name="Freeform 1439"/>
            <p:cNvSpPr>
              <a:spLocks/>
            </p:cNvSpPr>
            <p:nvPr userDrawn="1"/>
          </p:nvSpPr>
          <p:spPr bwMode="auto">
            <a:xfrm>
              <a:off x="279" y="209"/>
              <a:ext cx="2" cy="3"/>
            </a:xfrm>
            <a:custGeom>
              <a:avLst/>
              <a:gdLst>
                <a:gd name="T0" fmla="*/ 3 w 5"/>
                <a:gd name="T1" fmla="*/ 6 h 6"/>
                <a:gd name="T2" fmla="*/ 3 w 5"/>
                <a:gd name="T3" fmla="*/ 6 h 6"/>
                <a:gd name="T4" fmla="*/ 0 w 5"/>
                <a:gd name="T5" fmla="*/ 3 h 6"/>
                <a:gd name="T6" fmla="*/ 2 w 5"/>
                <a:gd name="T7" fmla="*/ 0 h 6"/>
                <a:gd name="T8" fmla="*/ 5 w 5"/>
                <a:gd name="T9" fmla="*/ 3 h 6"/>
                <a:gd name="T10" fmla="*/ 4 w 5"/>
                <a:gd name="T11" fmla="*/ 4 h 6"/>
                <a:gd name="T12" fmla="*/ 3 w 5"/>
                <a:gd name="T13" fmla="*/ 4 h 6"/>
                <a:gd name="T14" fmla="*/ 2 w 5"/>
                <a:gd name="T15" fmla="*/ 4 h 6"/>
                <a:gd name="T16" fmla="*/ 3 w 5"/>
                <a:gd name="T17" fmla="*/ 6 h 6"/>
                <a:gd name="T18" fmla="*/ 3 w 5"/>
                <a:gd name="T1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6">
                  <a:moveTo>
                    <a:pt x="3" y="6"/>
                  </a:moveTo>
                  <a:lnTo>
                    <a:pt x="3" y="6"/>
                  </a:ln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1" y="1"/>
                    <a:pt x="2" y="0"/>
                  </a:cubicBezTo>
                  <a:cubicBezTo>
                    <a:pt x="3" y="1"/>
                    <a:pt x="4" y="2"/>
                    <a:pt x="5" y="3"/>
                  </a:cubicBezTo>
                  <a:lnTo>
                    <a:pt x="4" y="4"/>
                  </a:lnTo>
                  <a:cubicBezTo>
                    <a:pt x="3" y="4"/>
                    <a:pt x="3" y="4"/>
                    <a:pt x="3" y="4"/>
                  </a:cubicBezTo>
                  <a:lnTo>
                    <a:pt x="2" y="4"/>
                  </a:lnTo>
                  <a:cubicBezTo>
                    <a:pt x="2" y="5"/>
                    <a:pt x="3" y="5"/>
                    <a:pt x="3" y="6"/>
                  </a:cubicBezTo>
                  <a:lnTo>
                    <a:pt x="3" y="6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413" name="Freeform 1440"/>
            <p:cNvSpPr>
              <a:spLocks/>
            </p:cNvSpPr>
            <p:nvPr userDrawn="1"/>
          </p:nvSpPr>
          <p:spPr bwMode="auto">
            <a:xfrm>
              <a:off x="280" y="212"/>
              <a:ext cx="2" cy="2"/>
            </a:xfrm>
            <a:custGeom>
              <a:avLst/>
              <a:gdLst>
                <a:gd name="T0" fmla="*/ 1 w 4"/>
                <a:gd name="T1" fmla="*/ 0 h 3"/>
                <a:gd name="T2" fmla="*/ 1 w 4"/>
                <a:gd name="T3" fmla="*/ 0 h 3"/>
                <a:gd name="T4" fmla="*/ 3 w 4"/>
                <a:gd name="T5" fmla="*/ 1 h 3"/>
                <a:gd name="T6" fmla="*/ 3 w 4"/>
                <a:gd name="T7" fmla="*/ 1 h 3"/>
                <a:gd name="T8" fmla="*/ 4 w 4"/>
                <a:gd name="T9" fmla="*/ 3 h 3"/>
                <a:gd name="T10" fmla="*/ 4 w 4"/>
                <a:gd name="T11" fmla="*/ 3 h 3"/>
                <a:gd name="T12" fmla="*/ 1 w 4"/>
                <a:gd name="T13" fmla="*/ 3 h 3"/>
                <a:gd name="T14" fmla="*/ 0 w 4"/>
                <a:gd name="T15" fmla="*/ 2 h 3"/>
                <a:gd name="T16" fmla="*/ 1 w 4"/>
                <a:gd name="T1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3">
                  <a:moveTo>
                    <a:pt x="1" y="0"/>
                  </a:moveTo>
                  <a:lnTo>
                    <a:pt x="1" y="0"/>
                  </a:lnTo>
                  <a:lnTo>
                    <a:pt x="3" y="1"/>
                  </a:lnTo>
                  <a:lnTo>
                    <a:pt x="3" y="1"/>
                  </a:lnTo>
                  <a:cubicBezTo>
                    <a:pt x="3" y="2"/>
                    <a:pt x="3" y="2"/>
                    <a:pt x="4" y="3"/>
                  </a:cubicBezTo>
                  <a:lnTo>
                    <a:pt x="4" y="3"/>
                  </a:lnTo>
                  <a:cubicBezTo>
                    <a:pt x="2" y="3"/>
                    <a:pt x="2" y="3"/>
                    <a:pt x="1" y="3"/>
                  </a:cubicBezTo>
                  <a:lnTo>
                    <a:pt x="0" y="2"/>
                  </a:lnTo>
                  <a:cubicBezTo>
                    <a:pt x="0" y="2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414" name="Freeform 1441"/>
            <p:cNvSpPr>
              <a:spLocks/>
            </p:cNvSpPr>
            <p:nvPr userDrawn="1"/>
          </p:nvSpPr>
          <p:spPr bwMode="auto">
            <a:xfrm>
              <a:off x="278" y="211"/>
              <a:ext cx="3" cy="2"/>
            </a:xfrm>
            <a:custGeom>
              <a:avLst/>
              <a:gdLst>
                <a:gd name="T0" fmla="*/ 2 w 5"/>
                <a:gd name="T1" fmla="*/ 0 h 5"/>
                <a:gd name="T2" fmla="*/ 2 w 5"/>
                <a:gd name="T3" fmla="*/ 0 h 5"/>
                <a:gd name="T4" fmla="*/ 5 w 5"/>
                <a:gd name="T5" fmla="*/ 2 h 5"/>
                <a:gd name="T6" fmla="*/ 3 w 5"/>
                <a:gd name="T7" fmla="*/ 5 h 5"/>
                <a:gd name="T8" fmla="*/ 0 w 5"/>
                <a:gd name="T9" fmla="*/ 3 h 5"/>
                <a:gd name="T10" fmla="*/ 2 w 5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2" y="0"/>
                  </a:moveTo>
                  <a:lnTo>
                    <a:pt x="2" y="0"/>
                  </a:lnTo>
                  <a:cubicBezTo>
                    <a:pt x="3" y="1"/>
                    <a:pt x="4" y="1"/>
                    <a:pt x="5" y="2"/>
                  </a:cubicBezTo>
                  <a:cubicBezTo>
                    <a:pt x="4" y="3"/>
                    <a:pt x="4" y="4"/>
                    <a:pt x="3" y="5"/>
                  </a:cubicBezTo>
                  <a:cubicBezTo>
                    <a:pt x="2" y="4"/>
                    <a:pt x="1" y="4"/>
                    <a:pt x="0" y="3"/>
                  </a:cubicBezTo>
                  <a:cubicBezTo>
                    <a:pt x="1" y="2"/>
                    <a:pt x="1" y="1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415" name="Freeform 1442"/>
            <p:cNvSpPr>
              <a:spLocks/>
            </p:cNvSpPr>
            <p:nvPr userDrawn="1"/>
          </p:nvSpPr>
          <p:spPr bwMode="auto">
            <a:xfrm>
              <a:off x="286" y="206"/>
              <a:ext cx="1" cy="1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1 w 1"/>
                <a:gd name="T5" fmla="*/ 2 h 2"/>
                <a:gd name="T6" fmla="*/ 0 w 1"/>
                <a:gd name="T7" fmla="*/ 2 h 2"/>
                <a:gd name="T8" fmla="*/ 0 w 1"/>
                <a:gd name="T9" fmla="*/ 0 h 2"/>
                <a:gd name="T10" fmla="*/ 1 w 1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lnTo>
                    <a:pt x="1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416" name="Freeform 1443"/>
            <p:cNvSpPr>
              <a:spLocks/>
            </p:cNvSpPr>
            <p:nvPr userDrawn="1"/>
          </p:nvSpPr>
          <p:spPr bwMode="auto">
            <a:xfrm>
              <a:off x="286" y="205"/>
              <a:ext cx="1" cy="1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0 h 2"/>
                <a:gd name="T4" fmla="*/ 2 w 2"/>
                <a:gd name="T5" fmla="*/ 2 h 2"/>
                <a:gd name="T6" fmla="*/ 1 w 2"/>
                <a:gd name="T7" fmla="*/ 2 h 2"/>
                <a:gd name="T8" fmla="*/ 0 w 2"/>
                <a:gd name="T9" fmla="*/ 1 h 2"/>
                <a:gd name="T10" fmla="*/ 2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2" y="0"/>
                  </a:lnTo>
                  <a:lnTo>
                    <a:pt x="2" y="2"/>
                  </a:lnTo>
                  <a:lnTo>
                    <a:pt x="1" y="2"/>
                  </a:lnTo>
                  <a:lnTo>
                    <a:pt x="0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417" name="Freeform 1444"/>
            <p:cNvSpPr>
              <a:spLocks/>
            </p:cNvSpPr>
            <p:nvPr userDrawn="1"/>
          </p:nvSpPr>
          <p:spPr bwMode="auto">
            <a:xfrm>
              <a:off x="286" y="204"/>
              <a:ext cx="1" cy="1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0 h 2"/>
                <a:gd name="T4" fmla="*/ 2 w 2"/>
                <a:gd name="T5" fmla="*/ 1 h 2"/>
                <a:gd name="T6" fmla="*/ 0 w 2"/>
                <a:gd name="T7" fmla="*/ 2 h 2"/>
                <a:gd name="T8" fmla="*/ 0 w 2"/>
                <a:gd name="T9" fmla="*/ 0 h 2"/>
                <a:gd name="T10" fmla="*/ 2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2" y="0"/>
                  </a:lnTo>
                  <a:lnTo>
                    <a:pt x="2" y="1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418" name="Freeform 1445"/>
            <p:cNvSpPr>
              <a:spLocks/>
            </p:cNvSpPr>
            <p:nvPr userDrawn="1"/>
          </p:nvSpPr>
          <p:spPr bwMode="auto">
            <a:xfrm>
              <a:off x="286" y="203"/>
              <a:ext cx="1" cy="1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0 h 2"/>
                <a:gd name="T4" fmla="*/ 2 w 2"/>
                <a:gd name="T5" fmla="*/ 2 h 2"/>
                <a:gd name="T6" fmla="*/ 0 w 2"/>
                <a:gd name="T7" fmla="*/ 2 h 2"/>
                <a:gd name="T8" fmla="*/ 0 w 2"/>
                <a:gd name="T9" fmla="*/ 1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0"/>
                  </a:lnTo>
                  <a:lnTo>
                    <a:pt x="2" y="2"/>
                  </a:lnTo>
                  <a:lnTo>
                    <a:pt x="0" y="2"/>
                  </a:lnTo>
                  <a:lnTo>
                    <a:pt x="0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419" name="Freeform 1446"/>
            <p:cNvSpPr>
              <a:spLocks/>
            </p:cNvSpPr>
            <p:nvPr userDrawn="1"/>
          </p:nvSpPr>
          <p:spPr bwMode="auto">
            <a:xfrm>
              <a:off x="285" y="202"/>
              <a:ext cx="1" cy="0"/>
            </a:xfrm>
            <a:custGeom>
              <a:avLst/>
              <a:gdLst>
                <a:gd name="T0" fmla="*/ 2 w 2"/>
                <a:gd name="T1" fmla="*/ 0 h 1"/>
                <a:gd name="T2" fmla="*/ 2 w 2"/>
                <a:gd name="T3" fmla="*/ 0 h 1"/>
                <a:gd name="T4" fmla="*/ 2 w 2"/>
                <a:gd name="T5" fmla="*/ 1 h 1"/>
                <a:gd name="T6" fmla="*/ 1 w 2"/>
                <a:gd name="T7" fmla="*/ 1 h 1"/>
                <a:gd name="T8" fmla="*/ 0 w 2"/>
                <a:gd name="T9" fmla="*/ 0 h 1"/>
                <a:gd name="T10" fmla="*/ 2 w 2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lnTo>
                    <a:pt x="2" y="0"/>
                  </a:lnTo>
                  <a:lnTo>
                    <a:pt x="2" y="1"/>
                  </a:lnTo>
                  <a:lnTo>
                    <a:pt x="1" y="1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420" name="Freeform 1447"/>
            <p:cNvSpPr>
              <a:spLocks/>
            </p:cNvSpPr>
            <p:nvPr userDrawn="1"/>
          </p:nvSpPr>
          <p:spPr bwMode="auto">
            <a:xfrm>
              <a:off x="285" y="200"/>
              <a:ext cx="1" cy="1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0 h 2"/>
                <a:gd name="T4" fmla="*/ 2 w 2"/>
                <a:gd name="T5" fmla="*/ 1 h 2"/>
                <a:gd name="T6" fmla="*/ 0 w 2"/>
                <a:gd name="T7" fmla="*/ 2 h 2"/>
                <a:gd name="T8" fmla="*/ 0 w 2"/>
                <a:gd name="T9" fmla="*/ 0 h 2"/>
                <a:gd name="T10" fmla="*/ 2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2" y="0"/>
                  </a:lnTo>
                  <a:lnTo>
                    <a:pt x="2" y="1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421" name="Freeform 1448"/>
            <p:cNvSpPr>
              <a:spLocks/>
            </p:cNvSpPr>
            <p:nvPr userDrawn="1"/>
          </p:nvSpPr>
          <p:spPr bwMode="auto">
            <a:xfrm>
              <a:off x="285" y="199"/>
              <a:ext cx="1" cy="1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0 h 2"/>
                <a:gd name="T4" fmla="*/ 2 w 2"/>
                <a:gd name="T5" fmla="*/ 1 h 2"/>
                <a:gd name="T6" fmla="*/ 0 w 2"/>
                <a:gd name="T7" fmla="*/ 2 h 2"/>
                <a:gd name="T8" fmla="*/ 0 w 2"/>
                <a:gd name="T9" fmla="*/ 1 h 2"/>
                <a:gd name="T10" fmla="*/ 2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2" y="0"/>
                  </a:lnTo>
                  <a:lnTo>
                    <a:pt x="2" y="1"/>
                  </a:lnTo>
                  <a:lnTo>
                    <a:pt x="0" y="2"/>
                  </a:lnTo>
                  <a:lnTo>
                    <a:pt x="0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422" name="Freeform 1449"/>
            <p:cNvSpPr>
              <a:spLocks/>
            </p:cNvSpPr>
            <p:nvPr userDrawn="1"/>
          </p:nvSpPr>
          <p:spPr bwMode="auto">
            <a:xfrm>
              <a:off x="281" y="201"/>
              <a:ext cx="0" cy="2"/>
            </a:xfrm>
            <a:custGeom>
              <a:avLst/>
              <a:gdLst>
                <a:gd name="T0" fmla="*/ 2 w 2"/>
                <a:gd name="T1" fmla="*/ 0 h 3"/>
                <a:gd name="T2" fmla="*/ 2 w 2"/>
                <a:gd name="T3" fmla="*/ 0 h 3"/>
                <a:gd name="T4" fmla="*/ 1 w 2"/>
                <a:gd name="T5" fmla="*/ 3 h 3"/>
                <a:gd name="T6" fmla="*/ 0 w 2"/>
                <a:gd name="T7" fmla="*/ 2 h 3"/>
                <a:gd name="T8" fmla="*/ 2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2"/>
                    <a:pt x="1" y="3"/>
                  </a:cubicBez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423" name="Freeform 1450"/>
            <p:cNvSpPr>
              <a:spLocks/>
            </p:cNvSpPr>
            <p:nvPr userDrawn="1"/>
          </p:nvSpPr>
          <p:spPr bwMode="auto">
            <a:xfrm>
              <a:off x="279" y="203"/>
              <a:ext cx="1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2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1" y="2"/>
                    <a:pt x="1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424" name="Freeform 1451"/>
            <p:cNvSpPr>
              <a:spLocks/>
            </p:cNvSpPr>
            <p:nvPr userDrawn="1"/>
          </p:nvSpPr>
          <p:spPr bwMode="auto">
            <a:xfrm>
              <a:off x="278" y="205"/>
              <a:ext cx="0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1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0" y="0"/>
                    <a:pt x="1" y="1"/>
                    <a:pt x="1" y="3"/>
                  </a:cubicBezTo>
                  <a:lnTo>
                    <a:pt x="0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425" name="Freeform 1452"/>
            <p:cNvSpPr>
              <a:spLocks/>
            </p:cNvSpPr>
            <p:nvPr userDrawn="1"/>
          </p:nvSpPr>
          <p:spPr bwMode="auto">
            <a:xfrm>
              <a:off x="277" y="207"/>
              <a:ext cx="0" cy="1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2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0" y="1"/>
                    <a:pt x="0" y="2"/>
                    <a:pt x="1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426" name="Freeform 1453"/>
            <p:cNvSpPr>
              <a:spLocks/>
            </p:cNvSpPr>
            <p:nvPr userDrawn="1"/>
          </p:nvSpPr>
          <p:spPr bwMode="auto">
            <a:xfrm>
              <a:off x="279" y="207"/>
              <a:ext cx="1" cy="1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2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0" y="1"/>
                    <a:pt x="1" y="2"/>
                    <a:pt x="1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427" name="Freeform 1454"/>
            <p:cNvSpPr>
              <a:spLocks/>
            </p:cNvSpPr>
            <p:nvPr userDrawn="1"/>
          </p:nvSpPr>
          <p:spPr bwMode="auto">
            <a:xfrm>
              <a:off x="282" y="206"/>
              <a:ext cx="1" cy="2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2 w 2"/>
                <a:gd name="T5" fmla="*/ 3 h 3"/>
                <a:gd name="T6" fmla="*/ 0 w 2"/>
                <a:gd name="T7" fmla="*/ 2 h 3"/>
                <a:gd name="T8" fmla="*/ 1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1" y="2"/>
                    <a:pt x="2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428" name="Freeform 1455"/>
            <p:cNvSpPr>
              <a:spLocks/>
            </p:cNvSpPr>
            <p:nvPr userDrawn="1"/>
          </p:nvSpPr>
          <p:spPr bwMode="auto">
            <a:xfrm>
              <a:off x="281" y="205"/>
              <a:ext cx="0" cy="1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1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1" y="2"/>
                    <a:pt x="1" y="3"/>
                  </a:cubicBezTo>
                  <a:lnTo>
                    <a:pt x="0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429" name="Freeform 1456"/>
            <p:cNvSpPr>
              <a:spLocks/>
            </p:cNvSpPr>
            <p:nvPr userDrawn="1"/>
          </p:nvSpPr>
          <p:spPr bwMode="auto">
            <a:xfrm>
              <a:off x="282" y="203"/>
              <a:ext cx="0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2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1" y="2"/>
                    <a:pt x="1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430" name="Freeform 1457"/>
            <p:cNvSpPr>
              <a:spLocks/>
            </p:cNvSpPr>
            <p:nvPr userDrawn="1"/>
          </p:nvSpPr>
          <p:spPr bwMode="auto">
            <a:xfrm>
              <a:off x="279" y="200"/>
              <a:ext cx="1" cy="1"/>
            </a:xfrm>
            <a:custGeom>
              <a:avLst/>
              <a:gdLst>
                <a:gd name="T0" fmla="*/ 2 w 2"/>
                <a:gd name="T1" fmla="*/ 0 h 3"/>
                <a:gd name="T2" fmla="*/ 2 w 2"/>
                <a:gd name="T3" fmla="*/ 0 h 3"/>
                <a:gd name="T4" fmla="*/ 1 w 2"/>
                <a:gd name="T5" fmla="*/ 3 h 3"/>
                <a:gd name="T6" fmla="*/ 0 w 2"/>
                <a:gd name="T7" fmla="*/ 2 h 3"/>
                <a:gd name="T8" fmla="*/ 2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2"/>
                    <a:pt x="1" y="3"/>
                  </a:cubicBez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431" name="Freeform 1458"/>
            <p:cNvSpPr>
              <a:spLocks/>
            </p:cNvSpPr>
            <p:nvPr userDrawn="1"/>
          </p:nvSpPr>
          <p:spPr bwMode="auto">
            <a:xfrm>
              <a:off x="278" y="201"/>
              <a:ext cx="0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2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1" y="2"/>
                    <a:pt x="1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432" name="Freeform 1459"/>
            <p:cNvSpPr>
              <a:spLocks/>
            </p:cNvSpPr>
            <p:nvPr userDrawn="1"/>
          </p:nvSpPr>
          <p:spPr bwMode="auto">
            <a:xfrm>
              <a:off x="277" y="204"/>
              <a:ext cx="0" cy="1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1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1" y="2"/>
                    <a:pt x="1" y="3"/>
                  </a:cubicBezTo>
                  <a:lnTo>
                    <a:pt x="0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433" name="Freeform 1460"/>
            <p:cNvSpPr>
              <a:spLocks/>
            </p:cNvSpPr>
            <p:nvPr userDrawn="1"/>
          </p:nvSpPr>
          <p:spPr bwMode="auto">
            <a:xfrm>
              <a:off x="278" y="208"/>
              <a:ext cx="1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2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0" y="2"/>
                    <a:pt x="0" y="2"/>
                    <a:pt x="1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434" name="Freeform 1461"/>
            <p:cNvSpPr>
              <a:spLocks/>
            </p:cNvSpPr>
            <p:nvPr userDrawn="1"/>
          </p:nvSpPr>
          <p:spPr bwMode="auto">
            <a:xfrm>
              <a:off x="279" y="211"/>
              <a:ext cx="0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2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0" y="1"/>
                    <a:pt x="0" y="2"/>
                    <a:pt x="1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435" name="Freeform 1462"/>
            <p:cNvSpPr>
              <a:spLocks/>
            </p:cNvSpPr>
            <p:nvPr userDrawn="1"/>
          </p:nvSpPr>
          <p:spPr bwMode="auto">
            <a:xfrm>
              <a:off x="283" y="208"/>
              <a:ext cx="1" cy="1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1 w 1"/>
                <a:gd name="T5" fmla="*/ 2 h 2"/>
                <a:gd name="T6" fmla="*/ 0 w 1"/>
                <a:gd name="T7" fmla="*/ 1 h 2"/>
                <a:gd name="T8" fmla="*/ 1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1" y="2"/>
                    <a:pt x="1" y="2"/>
                  </a:cubicBezTo>
                  <a:lnTo>
                    <a:pt x="0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436" name="Freeform 1463"/>
            <p:cNvSpPr>
              <a:spLocks/>
            </p:cNvSpPr>
            <p:nvPr userDrawn="1"/>
          </p:nvSpPr>
          <p:spPr bwMode="auto">
            <a:xfrm>
              <a:off x="280" y="210"/>
              <a:ext cx="0" cy="1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2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0" y="2"/>
                    <a:pt x="0" y="2"/>
                    <a:pt x="1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437" name="Freeform 1464"/>
            <p:cNvSpPr>
              <a:spLocks/>
            </p:cNvSpPr>
            <p:nvPr userDrawn="1"/>
          </p:nvSpPr>
          <p:spPr bwMode="auto">
            <a:xfrm>
              <a:off x="280" y="214"/>
              <a:ext cx="3" cy="0"/>
            </a:xfrm>
            <a:custGeom>
              <a:avLst/>
              <a:gdLst>
                <a:gd name="T0" fmla="*/ 0 w 6"/>
                <a:gd name="T1" fmla="*/ 1 h 1"/>
                <a:gd name="T2" fmla="*/ 0 w 6"/>
                <a:gd name="T3" fmla="*/ 1 h 1"/>
                <a:gd name="T4" fmla="*/ 5 w 6"/>
                <a:gd name="T5" fmla="*/ 0 h 1"/>
                <a:gd name="T6" fmla="*/ 6 w 6"/>
                <a:gd name="T7" fmla="*/ 1 h 1"/>
                <a:gd name="T8" fmla="*/ 0 w 6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">
                  <a:moveTo>
                    <a:pt x="0" y="1"/>
                  </a:moveTo>
                  <a:lnTo>
                    <a:pt x="0" y="1"/>
                  </a:lnTo>
                  <a:cubicBezTo>
                    <a:pt x="2" y="1"/>
                    <a:pt x="3" y="0"/>
                    <a:pt x="5" y="0"/>
                  </a:cubicBezTo>
                  <a:cubicBezTo>
                    <a:pt x="5" y="1"/>
                    <a:pt x="5" y="1"/>
                    <a:pt x="6" y="1"/>
                  </a:cubicBezTo>
                  <a:cubicBezTo>
                    <a:pt x="4" y="1"/>
                    <a:pt x="2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438" name="Freeform 1465"/>
            <p:cNvSpPr>
              <a:spLocks/>
            </p:cNvSpPr>
            <p:nvPr userDrawn="1"/>
          </p:nvSpPr>
          <p:spPr bwMode="auto">
            <a:xfrm>
              <a:off x="281" y="209"/>
              <a:ext cx="3" cy="2"/>
            </a:xfrm>
            <a:custGeom>
              <a:avLst/>
              <a:gdLst>
                <a:gd name="T0" fmla="*/ 8 w 8"/>
                <a:gd name="T1" fmla="*/ 4 h 5"/>
                <a:gd name="T2" fmla="*/ 8 w 8"/>
                <a:gd name="T3" fmla="*/ 4 h 5"/>
                <a:gd name="T4" fmla="*/ 6 w 8"/>
                <a:gd name="T5" fmla="*/ 4 h 5"/>
                <a:gd name="T6" fmla="*/ 5 w 8"/>
                <a:gd name="T7" fmla="*/ 4 h 5"/>
                <a:gd name="T8" fmla="*/ 6 w 8"/>
                <a:gd name="T9" fmla="*/ 5 h 5"/>
                <a:gd name="T10" fmla="*/ 4 w 8"/>
                <a:gd name="T11" fmla="*/ 5 h 5"/>
                <a:gd name="T12" fmla="*/ 0 w 8"/>
                <a:gd name="T13" fmla="*/ 0 h 5"/>
                <a:gd name="T14" fmla="*/ 8 w 8"/>
                <a:gd name="T1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5">
                  <a:moveTo>
                    <a:pt x="8" y="4"/>
                  </a:moveTo>
                  <a:lnTo>
                    <a:pt x="8" y="4"/>
                  </a:lnTo>
                  <a:cubicBezTo>
                    <a:pt x="7" y="4"/>
                    <a:pt x="6" y="4"/>
                    <a:pt x="6" y="4"/>
                  </a:cubicBezTo>
                  <a:lnTo>
                    <a:pt x="5" y="4"/>
                  </a:lnTo>
                  <a:cubicBezTo>
                    <a:pt x="5" y="4"/>
                    <a:pt x="6" y="5"/>
                    <a:pt x="6" y="5"/>
                  </a:cubicBezTo>
                  <a:cubicBezTo>
                    <a:pt x="5" y="5"/>
                    <a:pt x="4" y="5"/>
                    <a:pt x="4" y="5"/>
                  </a:cubicBezTo>
                  <a:cubicBezTo>
                    <a:pt x="2" y="4"/>
                    <a:pt x="1" y="2"/>
                    <a:pt x="0" y="0"/>
                  </a:cubicBezTo>
                  <a:cubicBezTo>
                    <a:pt x="3" y="1"/>
                    <a:pt x="6" y="2"/>
                    <a:pt x="8" y="4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439" name="Freeform 1466"/>
            <p:cNvSpPr>
              <a:spLocks/>
            </p:cNvSpPr>
            <p:nvPr userDrawn="1"/>
          </p:nvSpPr>
          <p:spPr bwMode="auto">
            <a:xfrm>
              <a:off x="287" y="208"/>
              <a:ext cx="0" cy="2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2 h 3"/>
                <a:gd name="T6" fmla="*/ 1 w 1"/>
                <a:gd name="T7" fmla="*/ 3 h 3"/>
                <a:gd name="T8" fmla="*/ 0 w 1"/>
                <a:gd name="T9" fmla="*/ 2 h 3"/>
                <a:gd name="T10" fmla="*/ 0 w 1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1" y="3"/>
                    <a:pt x="0" y="2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440" name="Freeform 1467"/>
            <p:cNvSpPr>
              <a:spLocks/>
            </p:cNvSpPr>
            <p:nvPr userDrawn="1"/>
          </p:nvSpPr>
          <p:spPr bwMode="auto">
            <a:xfrm>
              <a:off x="285" y="210"/>
              <a:ext cx="1" cy="1"/>
            </a:xfrm>
            <a:custGeom>
              <a:avLst/>
              <a:gdLst>
                <a:gd name="T0" fmla="*/ 0 w 3"/>
                <a:gd name="T1" fmla="*/ 0 h 4"/>
                <a:gd name="T2" fmla="*/ 0 w 3"/>
                <a:gd name="T3" fmla="*/ 0 h 4"/>
                <a:gd name="T4" fmla="*/ 2 w 3"/>
                <a:gd name="T5" fmla="*/ 1 h 4"/>
                <a:gd name="T6" fmla="*/ 3 w 3"/>
                <a:gd name="T7" fmla="*/ 4 h 4"/>
                <a:gd name="T8" fmla="*/ 1 w 3"/>
                <a:gd name="T9" fmla="*/ 3 h 4"/>
                <a:gd name="T10" fmla="*/ 0 w 3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4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1" y="1"/>
                    <a:pt x="2" y="1"/>
                  </a:cubicBezTo>
                  <a:cubicBezTo>
                    <a:pt x="2" y="2"/>
                    <a:pt x="2" y="3"/>
                    <a:pt x="3" y="4"/>
                  </a:cubicBezTo>
                  <a:cubicBezTo>
                    <a:pt x="2" y="4"/>
                    <a:pt x="2" y="3"/>
                    <a:pt x="1" y="3"/>
                  </a:cubicBezTo>
                  <a:cubicBezTo>
                    <a:pt x="1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441" name="Freeform 1468"/>
            <p:cNvSpPr>
              <a:spLocks/>
            </p:cNvSpPr>
            <p:nvPr userDrawn="1"/>
          </p:nvSpPr>
          <p:spPr bwMode="auto">
            <a:xfrm>
              <a:off x="281" y="211"/>
              <a:ext cx="4" cy="2"/>
            </a:xfrm>
            <a:custGeom>
              <a:avLst/>
              <a:gdLst>
                <a:gd name="T0" fmla="*/ 6 w 9"/>
                <a:gd name="T1" fmla="*/ 1 h 4"/>
                <a:gd name="T2" fmla="*/ 6 w 9"/>
                <a:gd name="T3" fmla="*/ 1 h 4"/>
                <a:gd name="T4" fmla="*/ 9 w 9"/>
                <a:gd name="T5" fmla="*/ 4 h 4"/>
                <a:gd name="T6" fmla="*/ 5 w 9"/>
                <a:gd name="T7" fmla="*/ 4 h 4"/>
                <a:gd name="T8" fmla="*/ 0 w 9"/>
                <a:gd name="T9" fmla="*/ 1 h 4"/>
                <a:gd name="T10" fmla="*/ 6 w 9"/>
                <a:gd name="T1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4">
                  <a:moveTo>
                    <a:pt x="6" y="1"/>
                  </a:moveTo>
                  <a:lnTo>
                    <a:pt x="6" y="1"/>
                  </a:lnTo>
                  <a:cubicBezTo>
                    <a:pt x="7" y="2"/>
                    <a:pt x="8" y="3"/>
                    <a:pt x="9" y="4"/>
                  </a:cubicBezTo>
                  <a:cubicBezTo>
                    <a:pt x="7" y="4"/>
                    <a:pt x="6" y="4"/>
                    <a:pt x="5" y="4"/>
                  </a:cubicBezTo>
                  <a:cubicBezTo>
                    <a:pt x="3" y="3"/>
                    <a:pt x="2" y="2"/>
                    <a:pt x="0" y="1"/>
                  </a:cubicBezTo>
                  <a:cubicBezTo>
                    <a:pt x="2" y="0"/>
                    <a:pt x="4" y="1"/>
                    <a:pt x="6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442" name="Freeform 1469"/>
            <p:cNvSpPr>
              <a:spLocks/>
            </p:cNvSpPr>
            <p:nvPr userDrawn="1"/>
          </p:nvSpPr>
          <p:spPr bwMode="auto">
            <a:xfrm>
              <a:off x="285" y="208"/>
              <a:ext cx="3" cy="5"/>
            </a:xfrm>
            <a:custGeom>
              <a:avLst/>
              <a:gdLst>
                <a:gd name="T0" fmla="*/ 4 w 5"/>
                <a:gd name="T1" fmla="*/ 5 h 11"/>
                <a:gd name="T2" fmla="*/ 4 w 5"/>
                <a:gd name="T3" fmla="*/ 5 h 11"/>
                <a:gd name="T4" fmla="*/ 4 w 5"/>
                <a:gd name="T5" fmla="*/ 6 h 11"/>
                <a:gd name="T6" fmla="*/ 5 w 5"/>
                <a:gd name="T7" fmla="*/ 11 h 11"/>
                <a:gd name="T8" fmla="*/ 2 w 5"/>
                <a:gd name="T9" fmla="*/ 8 h 11"/>
                <a:gd name="T10" fmla="*/ 0 w 5"/>
                <a:gd name="T11" fmla="*/ 0 h 11"/>
                <a:gd name="T12" fmla="*/ 4 w 5"/>
                <a:gd name="T13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1">
                  <a:moveTo>
                    <a:pt x="4" y="5"/>
                  </a:moveTo>
                  <a:lnTo>
                    <a:pt x="4" y="5"/>
                  </a:lnTo>
                  <a:lnTo>
                    <a:pt x="4" y="6"/>
                  </a:lnTo>
                  <a:cubicBezTo>
                    <a:pt x="4" y="7"/>
                    <a:pt x="4" y="9"/>
                    <a:pt x="5" y="11"/>
                  </a:cubicBezTo>
                  <a:cubicBezTo>
                    <a:pt x="4" y="10"/>
                    <a:pt x="3" y="9"/>
                    <a:pt x="2" y="8"/>
                  </a:cubicBezTo>
                  <a:cubicBezTo>
                    <a:pt x="1" y="5"/>
                    <a:pt x="0" y="3"/>
                    <a:pt x="0" y="0"/>
                  </a:cubicBezTo>
                  <a:cubicBezTo>
                    <a:pt x="2" y="1"/>
                    <a:pt x="3" y="3"/>
                    <a:pt x="4" y="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443" name="Freeform 1470"/>
            <p:cNvSpPr>
              <a:spLocks/>
            </p:cNvSpPr>
            <p:nvPr userDrawn="1"/>
          </p:nvSpPr>
          <p:spPr bwMode="auto">
            <a:xfrm>
              <a:off x="282" y="213"/>
              <a:ext cx="5" cy="1"/>
            </a:xfrm>
            <a:custGeom>
              <a:avLst/>
              <a:gdLst>
                <a:gd name="T0" fmla="*/ 0 w 11"/>
                <a:gd name="T1" fmla="*/ 1 h 3"/>
                <a:gd name="T2" fmla="*/ 0 w 11"/>
                <a:gd name="T3" fmla="*/ 1 h 3"/>
                <a:gd name="T4" fmla="*/ 11 w 11"/>
                <a:gd name="T5" fmla="*/ 3 h 3"/>
                <a:gd name="T6" fmla="*/ 10 w 11"/>
                <a:gd name="T7" fmla="*/ 3 h 3"/>
                <a:gd name="T8" fmla="*/ 3 w 11"/>
                <a:gd name="T9" fmla="*/ 3 h 3"/>
                <a:gd name="T10" fmla="*/ 0 w 11"/>
                <a:gd name="T11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3">
                  <a:moveTo>
                    <a:pt x="0" y="1"/>
                  </a:moveTo>
                  <a:lnTo>
                    <a:pt x="0" y="1"/>
                  </a:lnTo>
                  <a:cubicBezTo>
                    <a:pt x="3" y="0"/>
                    <a:pt x="8" y="1"/>
                    <a:pt x="11" y="3"/>
                  </a:cubicBezTo>
                  <a:lnTo>
                    <a:pt x="10" y="3"/>
                  </a:lnTo>
                  <a:cubicBezTo>
                    <a:pt x="8" y="3"/>
                    <a:pt x="5" y="3"/>
                    <a:pt x="3" y="3"/>
                  </a:cubicBezTo>
                  <a:cubicBezTo>
                    <a:pt x="2" y="3"/>
                    <a:pt x="1" y="2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444" name="Freeform 1471"/>
            <p:cNvSpPr>
              <a:spLocks/>
            </p:cNvSpPr>
            <p:nvPr userDrawn="1"/>
          </p:nvSpPr>
          <p:spPr bwMode="auto">
            <a:xfrm>
              <a:off x="283" y="211"/>
              <a:ext cx="5" cy="3"/>
            </a:xfrm>
            <a:custGeom>
              <a:avLst/>
              <a:gdLst>
                <a:gd name="T0" fmla="*/ 0 w 10"/>
                <a:gd name="T1" fmla="*/ 0 h 7"/>
                <a:gd name="T2" fmla="*/ 0 w 10"/>
                <a:gd name="T3" fmla="*/ 0 h 7"/>
                <a:gd name="T4" fmla="*/ 10 w 10"/>
                <a:gd name="T5" fmla="*/ 7 h 7"/>
                <a:gd name="T6" fmla="*/ 0 w 10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7">
                  <a:moveTo>
                    <a:pt x="0" y="0"/>
                  </a:moveTo>
                  <a:lnTo>
                    <a:pt x="0" y="0"/>
                  </a:lnTo>
                  <a:cubicBezTo>
                    <a:pt x="4" y="0"/>
                    <a:pt x="8" y="3"/>
                    <a:pt x="10" y="7"/>
                  </a:cubicBezTo>
                  <a:cubicBezTo>
                    <a:pt x="6" y="6"/>
                    <a:pt x="2" y="3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445" name="Freeform 1472"/>
            <p:cNvSpPr>
              <a:spLocks/>
            </p:cNvSpPr>
            <p:nvPr userDrawn="1"/>
          </p:nvSpPr>
          <p:spPr bwMode="auto">
            <a:xfrm>
              <a:off x="287" y="198"/>
              <a:ext cx="3" cy="11"/>
            </a:xfrm>
            <a:custGeom>
              <a:avLst/>
              <a:gdLst>
                <a:gd name="T0" fmla="*/ 2 w 5"/>
                <a:gd name="T1" fmla="*/ 20 h 24"/>
                <a:gd name="T2" fmla="*/ 2 w 5"/>
                <a:gd name="T3" fmla="*/ 20 h 24"/>
                <a:gd name="T4" fmla="*/ 1 w 5"/>
                <a:gd name="T5" fmla="*/ 24 h 24"/>
                <a:gd name="T6" fmla="*/ 0 w 5"/>
                <a:gd name="T7" fmla="*/ 0 h 24"/>
                <a:gd name="T8" fmla="*/ 2 w 5"/>
                <a:gd name="T9" fmla="*/ 1 h 24"/>
                <a:gd name="T10" fmla="*/ 5 w 5"/>
                <a:gd name="T11" fmla="*/ 0 h 24"/>
                <a:gd name="T12" fmla="*/ 4 w 5"/>
                <a:gd name="T13" fmla="*/ 24 h 24"/>
                <a:gd name="T14" fmla="*/ 2 w 5"/>
                <a:gd name="T15" fmla="*/ 2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24">
                  <a:moveTo>
                    <a:pt x="2" y="20"/>
                  </a:moveTo>
                  <a:lnTo>
                    <a:pt x="2" y="20"/>
                  </a:lnTo>
                  <a:cubicBezTo>
                    <a:pt x="2" y="21"/>
                    <a:pt x="1" y="22"/>
                    <a:pt x="1" y="24"/>
                  </a:cubicBezTo>
                  <a:lnTo>
                    <a:pt x="0" y="0"/>
                  </a:lnTo>
                  <a:cubicBezTo>
                    <a:pt x="0" y="1"/>
                    <a:pt x="1" y="1"/>
                    <a:pt x="2" y="1"/>
                  </a:cubicBezTo>
                  <a:cubicBezTo>
                    <a:pt x="4" y="1"/>
                    <a:pt x="4" y="1"/>
                    <a:pt x="5" y="0"/>
                  </a:cubicBezTo>
                  <a:lnTo>
                    <a:pt x="4" y="24"/>
                  </a:lnTo>
                  <a:cubicBezTo>
                    <a:pt x="4" y="22"/>
                    <a:pt x="3" y="21"/>
                    <a:pt x="2" y="2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446" name="Freeform 1473"/>
            <p:cNvSpPr>
              <a:spLocks/>
            </p:cNvSpPr>
            <p:nvPr userDrawn="1"/>
          </p:nvSpPr>
          <p:spPr bwMode="auto">
            <a:xfrm>
              <a:off x="288" y="208"/>
              <a:ext cx="1" cy="6"/>
            </a:xfrm>
            <a:custGeom>
              <a:avLst/>
              <a:gdLst>
                <a:gd name="T0" fmla="*/ 3 w 3"/>
                <a:gd name="T1" fmla="*/ 7 h 13"/>
                <a:gd name="T2" fmla="*/ 3 w 3"/>
                <a:gd name="T3" fmla="*/ 7 h 13"/>
                <a:gd name="T4" fmla="*/ 1 w 3"/>
                <a:gd name="T5" fmla="*/ 13 h 13"/>
                <a:gd name="T6" fmla="*/ 0 w 3"/>
                <a:gd name="T7" fmla="*/ 7 h 13"/>
                <a:gd name="T8" fmla="*/ 1 w 3"/>
                <a:gd name="T9" fmla="*/ 0 h 13"/>
                <a:gd name="T10" fmla="*/ 3 w 3"/>
                <a:gd name="T11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13">
                  <a:moveTo>
                    <a:pt x="3" y="7"/>
                  </a:moveTo>
                  <a:lnTo>
                    <a:pt x="3" y="7"/>
                  </a:lnTo>
                  <a:cubicBezTo>
                    <a:pt x="3" y="9"/>
                    <a:pt x="3" y="11"/>
                    <a:pt x="1" y="13"/>
                  </a:cubicBezTo>
                  <a:cubicBezTo>
                    <a:pt x="0" y="11"/>
                    <a:pt x="0" y="9"/>
                    <a:pt x="0" y="7"/>
                  </a:cubicBezTo>
                  <a:cubicBezTo>
                    <a:pt x="0" y="4"/>
                    <a:pt x="0" y="2"/>
                    <a:pt x="1" y="0"/>
                  </a:cubicBezTo>
                  <a:cubicBezTo>
                    <a:pt x="3" y="2"/>
                    <a:pt x="3" y="4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447" name="Freeform 1474"/>
            <p:cNvSpPr>
              <a:spLocks/>
            </p:cNvSpPr>
            <p:nvPr userDrawn="1"/>
          </p:nvSpPr>
          <p:spPr bwMode="auto">
            <a:xfrm>
              <a:off x="285" y="186"/>
              <a:ext cx="6" cy="6"/>
            </a:xfrm>
            <a:custGeom>
              <a:avLst/>
              <a:gdLst>
                <a:gd name="T0" fmla="*/ 8 w 13"/>
                <a:gd name="T1" fmla="*/ 2 h 12"/>
                <a:gd name="T2" fmla="*/ 8 w 13"/>
                <a:gd name="T3" fmla="*/ 2 h 12"/>
                <a:gd name="T4" fmla="*/ 7 w 13"/>
                <a:gd name="T5" fmla="*/ 4 h 12"/>
                <a:gd name="T6" fmla="*/ 13 w 13"/>
                <a:gd name="T7" fmla="*/ 3 h 12"/>
                <a:gd name="T8" fmla="*/ 13 w 13"/>
                <a:gd name="T9" fmla="*/ 9 h 12"/>
                <a:gd name="T10" fmla="*/ 8 w 13"/>
                <a:gd name="T11" fmla="*/ 7 h 12"/>
                <a:gd name="T12" fmla="*/ 9 w 13"/>
                <a:gd name="T13" fmla="*/ 12 h 12"/>
                <a:gd name="T14" fmla="*/ 3 w 13"/>
                <a:gd name="T15" fmla="*/ 12 h 12"/>
                <a:gd name="T16" fmla="*/ 5 w 13"/>
                <a:gd name="T17" fmla="*/ 8 h 12"/>
                <a:gd name="T18" fmla="*/ 0 w 13"/>
                <a:gd name="T19" fmla="*/ 9 h 12"/>
                <a:gd name="T20" fmla="*/ 0 w 13"/>
                <a:gd name="T21" fmla="*/ 3 h 12"/>
                <a:gd name="T22" fmla="*/ 4 w 13"/>
                <a:gd name="T23" fmla="*/ 5 h 12"/>
                <a:gd name="T24" fmla="*/ 3 w 13"/>
                <a:gd name="T25" fmla="*/ 0 h 12"/>
                <a:gd name="T26" fmla="*/ 9 w 13"/>
                <a:gd name="T27" fmla="*/ 0 h 12"/>
                <a:gd name="T28" fmla="*/ 8 w 13"/>
                <a:gd name="T29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" h="12">
                  <a:moveTo>
                    <a:pt x="8" y="2"/>
                  </a:moveTo>
                  <a:lnTo>
                    <a:pt x="8" y="2"/>
                  </a:lnTo>
                  <a:cubicBezTo>
                    <a:pt x="8" y="3"/>
                    <a:pt x="7" y="4"/>
                    <a:pt x="7" y="4"/>
                  </a:cubicBezTo>
                  <a:cubicBezTo>
                    <a:pt x="8" y="7"/>
                    <a:pt x="12" y="4"/>
                    <a:pt x="13" y="3"/>
                  </a:cubicBezTo>
                  <a:lnTo>
                    <a:pt x="13" y="9"/>
                  </a:lnTo>
                  <a:cubicBezTo>
                    <a:pt x="12" y="9"/>
                    <a:pt x="10" y="7"/>
                    <a:pt x="8" y="7"/>
                  </a:cubicBezTo>
                  <a:cubicBezTo>
                    <a:pt x="6" y="8"/>
                    <a:pt x="9" y="12"/>
                    <a:pt x="9" y="12"/>
                  </a:cubicBezTo>
                  <a:lnTo>
                    <a:pt x="3" y="12"/>
                  </a:lnTo>
                  <a:cubicBezTo>
                    <a:pt x="4" y="12"/>
                    <a:pt x="6" y="10"/>
                    <a:pt x="5" y="8"/>
                  </a:cubicBezTo>
                  <a:cubicBezTo>
                    <a:pt x="5" y="6"/>
                    <a:pt x="1" y="9"/>
                    <a:pt x="0" y="9"/>
                  </a:cubicBezTo>
                  <a:lnTo>
                    <a:pt x="0" y="3"/>
                  </a:lnTo>
                  <a:cubicBezTo>
                    <a:pt x="1" y="4"/>
                    <a:pt x="3" y="6"/>
                    <a:pt x="4" y="5"/>
                  </a:cubicBezTo>
                  <a:cubicBezTo>
                    <a:pt x="7" y="5"/>
                    <a:pt x="4" y="1"/>
                    <a:pt x="3" y="0"/>
                  </a:cubicBezTo>
                  <a:lnTo>
                    <a:pt x="9" y="0"/>
                  </a:lnTo>
                  <a:cubicBezTo>
                    <a:pt x="9" y="1"/>
                    <a:pt x="8" y="2"/>
                    <a:pt x="8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448" name="Freeform 1475"/>
            <p:cNvSpPr>
              <a:spLocks/>
            </p:cNvSpPr>
            <p:nvPr userDrawn="1"/>
          </p:nvSpPr>
          <p:spPr bwMode="auto">
            <a:xfrm>
              <a:off x="286" y="193"/>
              <a:ext cx="4" cy="4"/>
            </a:xfrm>
            <a:custGeom>
              <a:avLst/>
              <a:gdLst>
                <a:gd name="T0" fmla="*/ 4 w 9"/>
                <a:gd name="T1" fmla="*/ 0 h 9"/>
                <a:gd name="T2" fmla="*/ 4 w 9"/>
                <a:gd name="T3" fmla="*/ 0 h 9"/>
                <a:gd name="T4" fmla="*/ 9 w 9"/>
                <a:gd name="T5" fmla="*/ 5 h 9"/>
                <a:gd name="T6" fmla="*/ 4 w 9"/>
                <a:gd name="T7" fmla="*/ 9 h 9"/>
                <a:gd name="T8" fmla="*/ 0 w 9"/>
                <a:gd name="T9" fmla="*/ 5 h 9"/>
                <a:gd name="T10" fmla="*/ 4 w 9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9">
                  <a:moveTo>
                    <a:pt x="4" y="0"/>
                  </a:moveTo>
                  <a:lnTo>
                    <a:pt x="4" y="0"/>
                  </a:lnTo>
                  <a:cubicBezTo>
                    <a:pt x="7" y="0"/>
                    <a:pt x="9" y="2"/>
                    <a:pt x="9" y="5"/>
                  </a:cubicBezTo>
                  <a:cubicBezTo>
                    <a:pt x="9" y="7"/>
                    <a:pt x="7" y="9"/>
                    <a:pt x="4" y="9"/>
                  </a:cubicBezTo>
                  <a:cubicBezTo>
                    <a:pt x="2" y="9"/>
                    <a:pt x="0" y="7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449" name="Freeform 1476"/>
            <p:cNvSpPr>
              <a:spLocks/>
            </p:cNvSpPr>
            <p:nvPr userDrawn="1"/>
          </p:nvSpPr>
          <p:spPr bwMode="auto">
            <a:xfrm>
              <a:off x="297" y="216"/>
              <a:ext cx="0" cy="1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1 w 1"/>
                <a:gd name="T5" fmla="*/ 1 h 1"/>
                <a:gd name="T6" fmla="*/ 0 w 1"/>
                <a:gd name="T7" fmla="*/ 1 h 1"/>
                <a:gd name="T8" fmla="*/ 1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lnTo>
                    <a:pt x="1" y="0"/>
                  </a:lnTo>
                  <a:lnTo>
                    <a:pt x="1" y="1"/>
                  </a:lnTo>
                  <a:cubicBezTo>
                    <a:pt x="1" y="1"/>
                    <a:pt x="1" y="1"/>
                    <a:pt x="0" y="1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450" name="Freeform 1477"/>
            <p:cNvSpPr>
              <a:spLocks/>
            </p:cNvSpPr>
            <p:nvPr userDrawn="1"/>
          </p:nvSpPr>
          <p:spPr bwMode="auto">
            <a:xfrm>
              <a:off x="289" y="215"/>
              <a:ext cx="1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0" y="1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451" name="Freeform 1478"/>
            <p:cNvSpPr>
              <a:spLocks/>
            </p:cNvSpPr>
            <p:nvPr userDrawn="1"/>
          </p:nvSpPr>
          <p:spPr bwMode="auto">
            <a:xfrm>
              <a:off x="289" y="216"/>
              <a:ext cx="1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0" y="1"/>
                  </a:lnTo>
                  <a:cubicBezTo>
                    <a:pt x="0" y="1"/>
                    <a:pt x="0" y="1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452" name="Freeform 1479"/>
            <p:cNvSpPr>
              <a:spLocks/>
            </p:cNvSpPr>
            <p:nvPr userDrawn="1"/>
          </p:nvSpPr>
          <p:spPr bwMode="auto">
            <a:xfrm>
              <a:off x="291" y="215"/>
              <a:ext cx="0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0" y="1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453" name="Freeform 1480"/>
            <p:cNvSpPr>
              <a:spLocks/>
            </p:cNvSpPr>
            <p:nvPr userDrawn="1"/>
          </p:nvSpPr>
          <p:spPr bwMode="auto">
            <a:xfrm>
              <a:off x="291" y="216"/>
              <a:ext cx="0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454" name="Freeform 1481"/>
            <p:cNvSpPr>
              <a:spLocks/>
            </p:cNvSpPr>
            <p:nvPr userDrawn="1"/>
          </p:nvSpPr>
          <p:spPr bwMode="auto">
            <a:xfrm>
              <a:off x="293" y="215"/>
              <a:ext cx="0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lnTo>
                    <a:pt x="0" y="0"/>
                  </a:lnTo>
                  <a:lnTo>
                    <a:pt x="1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455" name="Freeform 1482"/>
            <p:cNvSpPr>
              <a:spLocks/>
            </p:cNvSpPr>
            <p:nvPr userDrawn="1"/>
          </p:nvSpPr>
          <p:spPr bwMode="auto">
            <a:xfrm>
              <a:off x="293" y="216"/>
              <a:ext cx="0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456" name="Rectangle 1483"/>
            <p:cNvSpPr>
              <a:spLocks noChangeArrowheads="1"/>
            </p:cNvSpPr>
            <p:nvPr userDrawn="1"/>
          </p:nvSpPr>
          <p:spPr bwMode="auto">
            <a:xfrm>
              <a:off x="294" y="215"/>
              <a:ext cx="1" cy="1"/>
            </a:xfrm>
            <a:prstGeom prst="rect">
              <a:avLst/>
            </a:prstGeom>
            <a:solidFill>
              <a:srgbClr val="D5A03C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457" name="Freeform 1484"/>
            <p:cNvSpPr>
              <a:spLocks/>
            </p:cNvSpPr>
            <p:nvPr userDrawn="1"/>
          </p:nvSpPr>
          <p:spPr bwMode="auto">
            <a:xfrm>
              <a:off x="294" y="216"/>
              <a:ext cx="0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0" y="1"/>
                  </a:lnTo>
                  <a:cubicBezTo>
                    <a:pt x="0" y="1"/>
                    <a:pt x="0" y="0"/>
                    <a:pt x="0" y="0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458" name="Freeform 1485"/>
            <p:cNvSpPr>
              <a:spLocks/>
            </p:cNvSpPr>
            <p:nvPr userDrawn="1"/>
          </p:nvSpPr>
          <p:spPr bwMode="auto">
            <a:xfrm>
              <a:off x="296" y="215"/>
              <a:ext cx="0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1" y="1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459" name="Freeform 1486"/>
            <p:cNvSpPr>
              <a:spLocks/>
            </p:cNvSpPr>
            <p:nvPr userDrawn="1"/>
          </p:nvSpPr>
          <p:spPr bwMode="auto">
            <a:xfrm>
              <a:off x="295" y="216"/>
              <a:ext cx="1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0" y="1"/>
                    <a:pt x="0" y="1"/>
                  </a:cubicBez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460" name="Freeform 1487"/>
            <p:cNvSpPr>
              <a:spLocks/>
            </p:cNvSpPr>
            <p:nvPr userDrawn="1"/>
          </p:nvSpPr>
          <p:spPr bwMode="auto">
            <a:xfrm>
              <a:off x="290" y="216"/>
              <a:ext cx="1" cy="1"/>
            </a:xfrm>
            <a:custGeom>
              <a:avLst/>
              <a:gdLst>
                <a:gd name="T0" fmla="*/ 2 w 3"/>
                <a:gd name="T1" fmla="*/ 0 h 2"/>
                <a:gd name="T2" fmla="*/ 2 w 3"/>
                <a:gd name="T3" fmla="*/ 0 h 2"/>
                <a:gd name="T4" fmla="*/ 3 w 3"/>
                <a:gd name="T5" fmla="*/ 1 h 2"/>
                <a:gd name="T6" fmla="*/ 2 w 3"/>
                <a:gd name="T7" fmla="*/ 2 h 2"/>
                <a:gd name="T8" fmla="*/ 0 w 3"/>
                <a:gd name="T9" fmla="*/ 1 h 2"/>
                <a:gd name="T10" fmla="*/ 2 w 3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2" y="0"/>
                  </a:moveTo>
                  <a:lnTo>
                    <a:pt x="2" y="0"/>
                  </a:lnTo>
                  <a:cubicBezTo>
                    <a:pt x="2" y="0"/>
                    <a:pt x="3" y="0"/>
                    <a:pt x="3" y="1"/>
                  </a:cubicBezTo>
                  <a:cubicBezTo>
                    <a:pt x="3" y="1"/>
                    <a:pt x="2" y="2"/>
                    <a:pt x="2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461" name="Freeform 1488"/>
            <p:cNvSpPr>
              <a:spLocks/>
            </p:cNvSpPr>
            <p:nvPr userDrawn="1"/>
          </p:nvSpPr>
          <p:spPr bwMode="auto">
            <a:xfrm>
              <a:off x="291" y="216"/>
              <a:ext cx="2" cy="1"/>
            </a:xfrm>
            <a:custGeom>
              <a:avLst/>
              <a:gdLst>
                <a:gd name="T0" fmla="*/ 1 w 3"/>
                <a:gd name="T1" fmla="*/ 0 h 2"/>
                <a:gd name="T2" fmla="*/ 1 w 3"/>
                <a:gd name="T3" fmla="*/ 0 h 2"/>
                <a:gd name="T4" fmla="*/ 3 w 3"/>
                <a:gd name="T5" fmla="*/ 1 h 2"/>
                <a:gd name="T6" fmla="*/ 1 w 3"/>
                <a:gd name="T7" fmla="*/ 2 h 2"/>
                <a:gd name="T8" fmla="*/ 0 w 3"/>
                <a:gd name="T9" fmla="*/ 1 h 2"/>
                <a:gd name="T10" fmla="*/ 1 w 3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1" y="0"/>
                  </a:moveTo>
                  <a:lnTo>
                    <a:pt x="1" y="0"/>
                  </a:lnTo>
                  <a:cubicBezTo>
                    <a:pt x="2" y="0"/>
                    <a:pt x="3" y="0"/>
                    <a:pt x="3" y="1"/>
                  </a:cubicBezTo>
                  <a:cubicBezTo>
                    <a:pt x="3" y="1"/>
                    <a:pt x="2" y="2"/>
                    <a:pt x="1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462" name="Freeform 1489"/>
            <p:cNvSpPr>
              <a:spLocks/>
            </p:cNvSpPr>
            <p:nvPr userDrawn="1"/>
          </p:nvSpPr>
          <p:spPr bwMode="auto">
            <a:xfrm>
              <a:off x="293" y="216"/>
              <a:ext cx="1" cy="1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0 h 2"/>
                <a:gd name="T4" fmla="*/ 2 w 2"/>
                <a:gd name="T5" fmla="*/ 0 h 2"/>
                <a:gd name="T6" fmla="*/ 1 w 2"/>
                <a:gd name="T7" fmla="*/ 2 h 2"/>
                <a:gd name="T8" fmla="*/ 0 w 2"/>
                <a:gd name="T9" fmla="*/ 1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0"/>
                  </a:ln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1" y="1"/>
                    <a:pt x="1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463" name="Freeform 1490"/>
            <p:cNvSpPr>
              <a:spLocks/>
            </p:cNvSpPr>
            <p:nvPr userDrawn="1"/>
          </p:nvSpPr>
          <p:spPr bwMode="auto">
            <a:xfrm>
              <a:off x="294" y="216"/>
              <a:ext cx="1" cy="1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0 h 2"/>
                <a:gd name="T4" fmla="*/ 2 w 2"/>
                <a:gd name="T5" fmla="*/ 0 h 2"/>
                <a:gd name="T6" fmla="*/ 1 w 2"/>
                <a:gd name="T7" fmla="*/ 2 h 2"/>
                <a:gd name="T8" fmla="*/ 0 w 2"/>
                <a:gd name="T9" fmla="*/ 1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0"/>
                  </a:ln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2" y="1"/>
                    <a:pt x="1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464" name="Freeform 1491"/>
            <p:cNvSpPr>
              <a:spLocks/>
            </p:cNvSpPr>
            <p:nvPr userDrawn="1"/>
          </p:nvSpPr>
          <p:spPr bwMode="auto">
            <a:xfrm>
              <a:off x="296" y="216"/>
              <a:ext cx="1" cy="1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0 h 2"/>
                <a:gd name="T4" fmla="*/ 2 w 2"/>
                <a:gd name="T5" fmla="*/ 1 h 2"/>
                <a:gd name="T6" fmla="*/ 1 w 2"/>
                <a:gd name="T7" fmla="*/ 2 h 2"/>
                <a:gd name="T8" fmla="*/ 0 w 2"/>
                <a:gd name="T9" fmla="*/ 1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0"/>
                  </a:lnTo>
                  <a:cubicBezTo>
                    <a:pt x="2" y="0"/>
                    <a:pt x="2" y="0"/>
                    <a:pt x="2" y="1"/>
                  </a:cubicBezTo>
                  <a:cubicBezTo>
                    <a:pt x="2" y="1"/>
                    <a:pt x="2" y="1"/>
                    <a:pt x="1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465" name="Freeform 1492"/>
            <p:cNvSpPr>
              <a:spLocks/>
            </p:cNvSpPr>
            <p:nvPr userDrawn="1"/>
          </p:nvSpPr>
          <p:spPr bwMode="auto">
            <a:xfrm>
              <a:off x="280" y="216"/>
              <a:ext cx="0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1 w 1"/>
                <a:gd name="T5" fmla="*/ 1 h 1"/>
                <a:gd name="T6" fmla="*/ 0 w 1"/>
                <a:gd name="T7" fmla="*/ 1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466" name="Freeform 1493"/>
            <p:cNvSpPr>
              <a:spLocks/>
            </p:cNvSpPr>
            <p:nvPr userDrawn="1"/>
          </p:nvSpPr>
          <p:spPr bwMode="auto">
            <a:xfrm>
              <a:off x="287" y="215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467" name="Freeform 1494"/>
            <p:cNvSpPr>
              <a:spLocks/>
            </p:cNvSpPr>
            <p:nvPr userDrawn="1"/>
          </p:nvSpPr>
          <p:spPr bwMode="auto">
            <a:xfrm>
              <a:off x="287" y="216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468" name="Freeform 1495"/>
            <p:cNvSpPr>
              <a:spLocks/>
            </p:cNvSpPr>
            <p:nvPr userDrawn="1"/>
          </p:nvSpPr>
          <p:spPr bwMode="auto">
            <a:xfrm>
              <a:off x="285" y="215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469" name="Freeform 1496"/>
            <p:cNvSpPr>
              <a:spLocks/>
            </p:cNvSpPr>
            <p:nvPr userDrawn="1"/>
          </p:nvSpPr>
          <p:spPr bwMode="auto">
            <a:xfrm>
              <a:off x="285" y="216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470" name="Freeform 1497"/>
            <p:cNvSpPr>
              <a:spLocks/>
            </p:cNvSpPr>
            <p:nvPr userDrawn="1"/>
          </p:nvSpPr>
          <p:spPr bwMode="auto">
            <a:xfrm>
              <a:off x="284" y="215"/>
              <a:ext cx="0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0" y="0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471" name="Freeform 1498"/>
            <p:cNvSpPr>
              <a:spLocks/>
            </p:cNvSpPr>
            <p:nvPr userDrawn="1"/>
          </p:nvSpPr>
          <p:spPr bwMode="auto">
            <a:xfrm>
              <a:off x="284" y="216"/>
              <a:ext cx="0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472" name="Rectangle 1499"/>
            <p:cNvSpPr>
              <a:spLocks noChangeArrowheads="1"/>
            </p:cNvSpPr>
            <p:nvPr userDrawn="1"/>
          </p:nvSpPr>
          <p:spPr bwMode="auto">
            <a:xfrm>
              <a:off x="282" y="215"/>
              <a:ext cx="1" cy="1"/>
            </a:xfrm>
            <a:prstGeom prst="rect">
              <a:avLst/>
            </a:prstGeom>
            <a:solidFill>
              <a:srgbClr val="D5A03C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473" name="Freeform 1500"/>
            <p:cNvSpPr>
              <a:spLocks/>
            </p:cNvSpPr>
            <p:nvPr userDrawn="1"/>
          </p:nvSpPr>
          <p:spPr bwMode="auto">
            <a:xfrm>
              <a:off x="282" y="216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lnTo>
                    <a:pt x="0" y="0"/>
                  </a:lnTo>
                  <a:lnTo>
                    <a:pt x="1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474" name="Freeform 1501"/>
            <p:cNvSpPr>
              <a:spLocks/>
            </p:cNvSpPr>
            <p:nvPr userDrawn="1"/>
          </p:nvSpPr>
          <p:spPr bwMode="auto">
            <a:xfrm>
              <a:off x="281" y="215"/>
              <a:ext cx="0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475" name="Freeform 1502"/>
            <p:cNvSpPr>
              <a:spLocks/>
            </p:cNvSpPr>
            <p:nvPr userDrawn="1"/>
          </p:nvSpPr>
          <p:spPr bwMode="auto">
            <a:xfrm>
              <a:off x="281" y="216"/>
              <a:ext cx="0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lnTo>
                    <a:pt x="0" y="0"/>
                  </a:lnTo>
                  <a:cubicBezTo>
                    <a:pt x="0" y="1"/>
                    <a:pt x="0" y="1"/>
                    <a:pt x="1" y="1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476" name="Freeform 1503"/>
            <p:cNvSpPr>
              <a:spLocks/>
            </p:cNvSpPr>
            <p:nvPr userDrawn="1"/>
          </p:nvSpPr>
          <p:spPr bwMode="auto">
            <a:xfrm>
              <a:off x="286" y="216"/>
              <a:ext cx="1" cy="1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0 h 2"/>
                <a:gd name="T4" fmla="*/ 2 w 2"/>
                <a:gd name="T5" fmla="*/ 1 h 2"/>
                <a:gd name="T6" fmla="*/ 1 w 2"/>
                <a:gd name="T7" fmla="*/ 2 h 2"/>
                <a:gd name="T8" fmla="*/ 0 w 2"/>
                <a:gd name="T9" fmla="*/ 1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0"/>
                  </a:lnTo>
                  <a:cubicBezTo>
                    <a:pt x="2" y="0"/>
                    <a:pt x="2" y="0"/>
                    <a:pt x="2" y="1"/>
                  </a:cubicBezTo>
                  <a:cubicBezTo>
                    <a:pt x="2" y="1"/>
                    <a:pt x="2" y="2"/>
                    <a:pt x="1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477" name="Freeform 1504"/>
            <p:cNvSpPr>
              <a:spLocks/>
            </p:cNvSpPr>
            <p:nvPr userDrawn="1"/>
          </p:nvSpPr>
          <p:spPr bwMode="auto">
            <a:xfrm>
              <a:off x="284" y="216"/>
              <a:ext cx="1" cy="1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0 h 2"/>
                <a:gd name="T4" fmla="*/ 2 w 2"/>
                <a:gd name="T5" fmla="*/ 1 h 2"/>
                <a:gd name="T6" fmla="*/ 1 w 2"/>
                <a:gd name="T7" fmla="*/ 2 h 2"/>
                <a:gd name="T8" fmla="*/ 0 w 2"/>
                <a:gd name="T9" fmla="*/ 1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0"/>
                  </a:lnTo>
                  <a:cubicBezTo>
                    <a:pt x="2" y="0"/>
                    <a:pt x="2" y="0"/>
                    <a:pt x="2" y="1"/>
                  </a:cubicBezTo>
                  <a:cubicBezTo>
                    <a:pt x="2" y="1"/>
                    <a:pt x="2" y="2"/>
                    <a:pt x="1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478" name="Freeform 1505"/>
            <p:cNvSpPr>
              <a:spLocks/>
            </p:cNvSpPr>
            <p:nvPr userDrawn="1"/>
          </p:nvSpPr>
          <p:spPr bwMode="auto">
            <a:xfrm>
              <a:off x="283" y="216"/>
              <a:ext cx="1" cy="1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0 h 2"/>
                <a:gd name="T4" fmla="*/ 2 w 2"/>
                <a:gd name="T5" fmla="*/ 1 h 2"/>
                <a:gd name="T6" fmla="*/ 1 w 2"/>
                <a:gd name="T7" fmla="*/ 2 h 2"/>
                <a:gd name="T8" fmla="*/ 0 w 2"/>
                <a:gd name="T9" fmla="*/ 0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2" y="0"/>
                    <a:pt x="2" y="1"/>
                  </a:cubicBezTo>
                  <a:cubicBezTo>
                    <a:pt x="2" y="1"/>
                    <a:pt x="1" y="2"/>
                    <a:pt x="1" y="2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479" name="Freeform 1506"/>
            <p:cNvSpPr>
              <a:spLocks/>
            </p:cNvSpPr>
            <p:nvPr userDrawn="1"/>
          </p:nvSpPr>
          <p:spPr bwMode="auto">
            <a:xfrm>
              <a:off x="281" y="216"/>
              <a:ext cx="1" cy="1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0 h 2"/>
                <a:gd name="T4" fmla="*/ 2 w 2"/>
                <a:gd name="T5" fmla="*/ 1 h 2"/>
                <a:gd name="T6" fmla="*/ 1 w 2"/>
                <a:gd name="T7" fmla="*/ 2 h 2"/>
                <a:gd name="T8" fmla="*/ 0 w 2"/>
                <a:gd name="T9" fmla="*/ 0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2" y="0"/>
                    <a:pt x="2" y="1"/>
                  </a:cubicBezTo>
                  <a:cubicBezTo>
                    <a:pt x="2" y="1"/>
                    <a:pt x="1" y="2"/>
                    <a:pt x="1" y="2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480" name="Freeform 1507"/>
            <p:cNvSpPr>
              <a:spLocks/>
            </p:cNvSpPr>
            <p:nvPr userDrawn="1"/>
          </p:nvSpPr>
          <p:spPr bwMode="auto">
            <a:xfrm>
              <a:off x="280" y="216"/>
              <a:ext cx="1" cy="1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1 w 1"/>
                <a:gd name="T5" fmla="*/ 1 h 2"/>
                <a:gd name="T6" fmla="*/ 1 w 1"/>
                <a:gd name="T7" fmla="*/ 2 h 2"/>
                <a:gd name="T8" fmla="*/ 0 w 1"/>
                <a:gd name="T9" fmla="*/ 1 h 2"/>
                <a:gd name="T10" fmla="*/ 1 w 1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481" name="Freeform 1508"/>
            <p:cNvSpPr>
              <a:spLocks/>
            </p:cNvSpPr>
            <p:nvPr userDrawn="1"/>
          </p:nvSpPr>
          <p:spPr bwMode="auto">
            <a:xfrm>
              <a:off x="288" y="216"/>
              <a:ext cx="1" cy="1"/>
            </a:xfrm>
            <a:custGeom>
              <a:avLst/>
              <a:gdLst>
                <a:gd name="T0" fmla="*/ 3 w 3"/>
                <a:gd name="T1" fmla="*/ 1 h 2"/>
                <a:gd name="T2" fmla="*/ 3 w 3"/>
                <a:gd name="T3" fmla="*/ 1 h 2"/>
                <a:gd name="T4" fmla="*/ 1 w 3"/>
                <a:gd name="T5" fmla="*/ 2 h 2"/>
                <a:gd name="T6" fmla="*/ 0 w 3"/>
                <a:gd name="T7" fmla="*/ 1 h 2"/>
                <a:gd name="T8" fmla="*/ 1 w 3"/>
                <a:gd name="T9" fmla="*/ 0 h 2"/>
                <a:gd name="T10" fmla="*/ 3 w 3"/>
                <a:gd name="T11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3" y="1"/>
                  </a:moveTo>
                  <a:lnTo>
                    <a:pt x="3" y="1"/>
                  </a:lnTo>
                  <a:cubicBezTo>
                    <a:pt x="3" y="1"/>
                    <a:pt x="2" y="2"/>
                    <a:pt x="1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2" y="0"/>
                    <a:pt x="3" y="0"/>
                    <a:pt x="3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482" name="Freeform 1509"/>
            <p:cNvSpPr>
              <a:spLocks/>
            </p:cNvSpPr>
            <p:nvPr userDrawn="1"/>
          </p:nvSpPr>
          <p:spPr bwMode="auto">
            <a:xfrm>
              <a:off x="280" y="215"/>
              <a:ext cx="17" cy="0"/>
            </a:xfrm>
            <a:custGeom>
              <a:avLst/>
              <a:gdLst>
                <a:gd name="T0" fmla="*/ 19 w 39"/>
                <a:gd name="T1" fmla="*/ 2 h 2"/>
                <a:gd name="T2" fmla="*/ 19 w 39"/>
                <a:gd name="T3" fmla="*/ 2 h 2"/>
                <a:gd name="T4" fmla="*/ 0 w 39"/>
                <a:gd name="T5" fmla="*/ 2 h 2"/>
                <a:gd name="T6" fmla="*/ 0 w 39"/>
                <a:gd name="T7" fmla="*/ 1 h 2"/>
                <a:gd name="T8" fmla="*/ 19 w 39"/>
                <a:gd name="T9" fmla="*/ 1 h 2"/>
                <a:gd name="T10" fmla="*/ 39 w 39"/>
                <a:gd name="T11" fmla="*/ 1 h 2"/>
                <a:gd name="T12" fmla="*/ 39 w 39"/>
                <a:gd name="T13" fmla="*/ 2 h 2"/>
                <a:gd name="T14" fmla="*/ 19 w 39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2">
                  <a:moveTo>
                    <a:pt x="19" y="2"/>
                  </a:moveTo>
                  <a:lnTo>
                    <a:pt x="19" y="2"/>
                  </a:lnTo>
                  <a:cubicBezTo>
                    <a:pt x="11" y="2"/>
                    <a:pt x="3" y="1"/>
                    <a:pt x="0" y="2"/>
                  </a:cubicBezTo>
                  <a:lnTo>
                    <a:pt x="0" y="1"/>
                  </a:lnTo>
                  <a:cubicBezTo>
                    <a:pt x="3" y="0"/>
                    <a:pt x="11" y="1"/>
                    <a:pt x="19" y="1"/>
                  </a:cubicBezTo>
                  <a:cubicBezTo>
                    <a:pt x="28" y="1"/>
                    <a:pt x="35" y="0"/>
                    <a:pt x="39" y="1"/>
                  </a:cubicBezTo>
                  <a:lnTo>
                    <a:pt x="39" y="2"/>
                  </a:lnTo>
                  <a:cubicBezTo>
                    <a:pt x="35" y="1"/>
                    <a:pt x="28" y="2"/>
                    <a:pt x="19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483" name="Freeform 1510"/>
            <p:cNvSpPr>
              <a:spLocks/>
            </p:cNvSpPr>
            <p:nvPr userDrawn="1"/>
          </p:nvSpPr>
          <p:spPr bwMode="auto">
            <a:xfrm>
              <a:off x="280" y="217"/>
              <a:ext cx="17" cy="1"/>
            </a:xfrm>
            <a:custGeom>
              <a:avLst/>
              <a:gdLst>
                <a:gd name="T0" fmla="*/ 19 w 39"/>
                <a:gd name="T1" fmla="*/ 2 h 2"/>
                <a:gd name="T2" fmla="*/ 19 w 39"/>
                <a:gd name="T3" fmla="*/ 2 h 2"/>
                <a:gd name="T4" fmla="*/ 0 w 39"/>
                <a:gd name="T5" fmla="*/ 2 h 2"/>
                <a:gd name="T6" fmla="*/ 0 w 39"/>
                <a:gd name="T7" fmla="*/ 1 h 2"/>
                <a:gd name="T8" fmla="*/ 19 w 39"/>
                <a:gd name="T9" fmla="*/ 1 h 2"/>
                <a:gd name="T10" fmla="*/ 39 w 39"/>
                <a:gd name="T11" fmla="*/ 1 h 2"/>
                <a:gd name="T12" fmla="*/ 39 w 39"/>
                <a:gd name="T13" fmla="*/ 2 h 2"/>
                <a:gd name="T14" fmla="*/ 19 w 39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2">
                  <a:moveTo>
                    <a:pt x="19" y="2"/>
                  </a:moveTo>
                  <a:lnTo>
                    <a:pt x="19" y="2"/>
                  </a:lnTo>
                  <a:cubicBezTo>
                    <a:pt x="11" y="2"/>
                    <a:pt x="3" y="1"/>
                    <a:pt x="0" y="2"/>
                  </a:cubicBezTo>
                  <a:lnTo>
                    <a:pt x="0" y="1"/>
                  </a:lnTo>
                  <a:cubicBezTo>
                    <a:pt x="3" y="0"/>
                    <a:pt x="11" y="1"/>
                    <a:pt x="19" y="1"/>
                  </a:cubicBezTo>
                  <a:cubicBezTo>
                    <a:pt x="28" y="1"/>
                    <a:pt x="35" y="0"/>
                    <a:pt x="39" y="1"/>
                  </a:cubicBezTo>
                  <a:lnTo>
                    <a:pt x="39" y="2"/>
                  </a:lnTo>
                  <a:cubicBezTo>
                    <a:pt x="35" y="1"/>
                    <a:pt x="28" y="2"/>
                    <a:pt x="19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484" name="Freeform 1511"/>
            <p:cNvSpPr>
              <a:spLocks noEditPoints="1"/>
            </p:cNvSpPr>
            <p:nvPr userDrawn="1"/>
          </p:nvSpPr>
          <p:spPr bwMode="auto">
            <a:xfrm>
              <a:off x="287" y="198"/>
              <a:ext cx="3" cy="9"/>
            </a:xfrm>
            <a:custGeom>
              <a:avLst/>
              <a:gdLst>
                <a:gd name="T0" fmla="*/ 2 w 5"/>
                <a:gd name="T1" fmla="*/ 1 h 21"/>
                <a:gd name="T2" fmla="*/ 2 w 5"/>
                <a:gd name="T3" fmla="*/ 4 h 21"/>
                <a:gd name="T4" fmla="*/ 2 w 5"/>
                <a:gd name="T5" fmla="*/ 1 h 21"/>
                <a:gd name="T6" fmla="*/ 2 w 5"/>
                <a:gd name="T7" fmla="*/ 8 h 21"/>
                <a:gd name="T8" fmla="*/ 4 w 5"/>
                <a:gd name="T9" fmla="*/ 7 h 21"/>
                <a:gd name="T10" fmla="*/ 2 w 5"/>
                <a:gd name="T11" fmla="*/ 5 h 21"/>
                <a:gd name="T12" fmla="*/ 1 w 5"/>
                <a:gd name="T13" fmla="*/ 7 h 21"/>
                <a:gd name="T14" fmla="*/ 2 w 5"/>
                <a:gd name="T15" fmla="*/ 9 h 21"/>
                <a:gd name="T16" fmla="*/ 1 w 5"/>
                <a:gd name="T17" fmla="*/ 10 h 21"/>
                <a:gd name="T18" fmla="*/ 4 w 5"/>
                <a:gd name="T19" fmla="*/ 10 h 21"/>
                <a:gd name="T20" fmla="*/ 2 w 5"/>
                <a:gd name="T21" fmla="*/ 9 h 21"/>
                <a:gd name="T22" fmla="*/ 2 w 5"/>
                <a:gd name="T23" fmla="*/ 12 h 21"/>
                <a:gd name="T24" fmla="*/ 1 w 5"/>
                <a:gd name="T25" fmla="*/ 13 h 21"/>
                <a:gd name="T26" fmla="*/ 3 w 5"/>
                <a:gd name="T27" fmla="*/ 13 h 21"/>
                <a:gd name="T28" fmla="*/ 2 w 5"/>
                <a:gd name="T29" fmla="*/ 12 h 21"/>
                <a:gd name="T30" fmla="*/ 3 w 5"/>
                <a:gd name="T31" fmla="*/ 18 h 21"/>
                <a:gd name="T32" fmla="*/ 2 w 5"/>
                <a:gd name="T33" fmla="*/ 18 h 21"/>
                <a:gd name="T34" fmla="*/ 1 w 5"/>
                <a:gd name="T35" fmla="*/ 19 h 21"/>
                <a:gd name="T36" fmla="*/ 3 w 5"/>
                <a:gd name="T37" fmla="*/ 19 h 21"/>
                <a:gd name="T38" fmla="*/ 3 w 5"/>
                <a:gd name="T39" fmla="*/ 15 h 21"/>
                <a:gd name="T40" fmla="*/ 4 w 5"/>
                <a:gd name="T41" fmla="*/ 16 h 21"/>
                <a:gd name="T42" fmla="*/ 4 w 5"/>
                <a:gd name="T43" fmla="*/ 19 h 21"/>
                <a:gd name="T44" fmla="*/ 1 w 5"/>
                <a:gd name="T45" fmla="*/ 19 h 21"/>
                <a:gd name="T46" fmla="*/ 0 w 5"/>
                <a:gd name="T47" fmla="*/ 16 h 21"/>
                <a:gd name="T48" fmla="*/ 0 w 5"/>
                <a:gd name="T49" fmla="*/ 13 h 21"/>
                <a:gd name="T50" fmla="*/ 0 w 5"/>
                <a:gd name="T51" fmla="*/ 10 h 21"/>
                <a:gd name="T52" fmla="*/ 0 w 5"/>
                <a:gd name="T53" fmla="*/ 7 h 21"/>
                <a:gd name="T54" fmla="*/ 0 w 5"/>
                <a:gd name="T55" fmla="*/ 3 h 21"/>
                <a:gd name="T56" fmla="*/ 5 w 5"/>
                <a:gd name="T57" fmla="*/ 3 h 21"/>
                <a:gd name="T58" fmla="*/ 5 w 5"/>
                <a:gd name="T59" fmla="*/ 7 h 21"/>
                <a:gd name="T60" fmla="*/ 4 w 5"/>
                <a:gd name="T61" fmla="*/ 10 h 21"/>
                <a:gd name="T62" fmla="*/ 4 w 5"/>
                <a:gd name="T63" fmla="*/ 13 h 21"/>
                <a:gd name="T64" fmla="*/ 2 w 5"/>
                <a:gd name="T65" fmla="*/ 15 h 21"/>
                <a:gd name="T66" fmla="*/ 1 w 5"/>
                <a:gd name="T67" fmla="*/ 16 h 21"/>
                <a:gd name="T68" fmla="*/ 3 w 5"/>
                <a:gd name="T69" fmla="*/ 16 h 21"/>
                <a:gd name="T70" fmla="*/ 2 w 5"/>
                <a:gd name="T71" fmla="*/ 15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" h="21">
                  <a:moveTo>
                    <a:pt x="2" y="1"/>
                  </a:moveTo>
                  <a:lnTo>
                    <a:pt x="2" y="1"/>
                  </a:lnTo>
                  <a:cubicBezTo>
                    <a:pt x="2" y="1"/>
                    <a:pt x="1" y="2"/>
                    <a:pt x="1" y="3"/>
                  </a:cubicBezTo>
                  <a:cubicBezTo>
                    <a:pt x="1" y="4"/>
                    <a:pt x="2" y="4"/>
                    <a:pt x="2" y="4"/>
                  </a:cubicBezTo>
                  <a:cubicBezTo>
                    <a:pt x="3" y="4"/>
                    <a:pt x="4" y="4"/>
                    <a:pt x="4" y="3"/>
                  </a:cubicBezTo>
                  <a:cubicBezTo>
                    <a:pt x="4" y="2"/>
                    <a:pt x="3" y="1"/>
                    <a:pt x="2" y="1"/>
                  </a:cubicBezTo>
                  <a:close/>
                  <a:moveTo>
                    <a:pt x="2" y="8"/>
                  </a:moveTo>
                  <a:lnTo>
                    <a:pt x="2" y="8"/>
                  </a:lnTo>
                  <a:lnTo>
                    <a:pt x="2" y="8"/>
                  </a:lnTo>
                  <a:cubicBezTo>
                    <a:pt x="3" y="8"/>
                    <a:pt x="4" y="7"/>
                    <a:pt x="4" y="7"/>
                  </a:cubicBezTo>
                  <a:cubicBezTo>
                    <a:pt x="4" y="6"/>
                    <a:pt x="3" y="5"/>
                    <a:pt x="3" y="5"/>
                  </a:cubicBezTo>
                  <a:cubicBezTo>
                    <a:pt x="3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1" y="6"/>
                    <a:pt x="1" y="7"/>
                  </a:cubicBezTo>
                  <a:cubicBezTo>
                    <a:pt x="1" y="7"/>
                    <a:pt x="2" y="8"/>
                    <a:pt x="2" y="8"/>
                  </a:cubicBezTo>
                  <a:close/>
                  <a:moveTo>
                    <a:pt x="2" y="9"/>
                  </a:moveTo>
                  <a:lnTo>
                    <a:pt x="2" y="9"/>
                  </a:lnTo>
                  <a:cubicBezTo>
                    <a:pt x="1" y="9"/>
                    <a:pt x="1" y="9"/>
                    <a:pt x="1" y="10"/>
                  </a:cubicBezTo>
                  <a:cubicBezTo>
                    <a:pt x="1" y="11"/>
                    <a:pt x="2" y="11"/>
                    <a:pt x="2" y="11"/>
                  </a:cubicBezTo>
                  <a:cubicBezTo>
                    <a:pt x="3" y="11"/>
                    <a:pt x="4" y="11"/>
                    <a:pt x="4" y="10"/>
                  </a:cubicBezTo>
                  <a:cubicBezTo>
                    <a:pt x="4" y="9"/>
                    <a:pt x="3" y="9"/>
                    <a:pt x="3" y="9"/>
                  </a:cubicBezTo>
                  <a:cubicBezTo>
                    <a:pt x="3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lose/>
                  <a:moveTo>
                    <a:pt x="2" y="12"/>
                  </a:moveTo>
                  <a:lnTo>
                    <a:pt x="2" y="12"/>
                  </a:lnTo>
                  <a:cubicBezTo>
                    <a:pt x="2" y="12"/>
                    <a:pt x="1" y="13"/>
                    <a:pt x="1" y="13"/>
                  </a:cubicBezTo>
                  <a:cubicBezTo>
                    <a:pt x="1" y="14"/>
                    <a:pt x="2" y="14"/>
                    <a:pt x="2" y="14"/>
                  </a:cubicBezTo>
                  <a:cubicBezTo>
                    <a:pt x="3" y="14"/>
                    <a:pt x="3" y="14"/>
                    <a:pt x="3" y="13"/>
                  </a:cubicBezTo>
                  <a:cubicBezTo>
                    <a:pt x="3" y="13"/>
                    <a:pt x="3" y="12"/>
                    <a:pt x="3" y="12"/>
                  </a:cubicBezTo>
                  <a:lnTo>
                    <a:pt x="2" y="12"/>
                  </a:lnTo>
                  <a:lnTo>
                    <a:pt x="2" y="12"/>
                  </a:lnTo>
                  <a:close/>
                  <a:moveTo>
                    <a:pt x="3" y="18"/>
                  </a:moveTo>
                  <a:lnTo>
                    <a:pt x="3" y="18"/>
                  </a:lnTo>
                  <a:lnTo>
                    <a:pt x="2" y="18"/>
                  </a:lnTo>
                  <a:lnTo>
                    <a:pt x="2" y="18"/>
                  </a:lnTo>
                  <a:cubicBezTo>
                    <a:pt x="2" y="18"/>
                    <a:pt x="1" y="19"/>
                    <a:pt x="1" y="19"/>
                  </a:cubicBezTo>
                  <a:cubicBezTo>
                    <a:pt x="1" y="20"/>
                    <a:pt x="2" y="20"/>
                    <a:pt x="2" y="20"/>
                  </a:cubicBezTo>
                  <a:cubicBezTo>
                    <a:pt x="3" y="20"/>
                    <a:pt x="3" y="20"/>
                    <a:pt x="3" y="19"/>
                  </a:cubicBezTo>
                  <a:cubicBezTo>
                    <a:pt x="3" y="19"/>
                    <a:pt x="3" y="18"/>
                    <a:pt x="3" y="18"/>
                  </a:cubicBezTo>
                  <a:close/>
                  <a:moveTo>
                    <a:pt x="3" y="15"/>
                  </a:moveTo>
                  <a:lnTo>
                    <a:pt x="3" y="15"/>
                  </a:lnTo>
                  <a:cubicBezTo>
                    <a:pt x="4" y="15"/>
                    <a:pt x="4" y="16"/>
                    <a:pt x="4" y="16"/>
                  </a:cubicBezTo>
                  <a:cubicBezTo>
                    <a:pt x="4" y="17"/>
                    <a:pt x="4" y="17"/>
                    <a:pt x="3" y="18"/>
                  </a:cubicBezTo>
                  <a:cubicBezTo>
                    <a:pt x="4" y="18"/>
                    <a:pt x="4" y="19"/>
                    <a:pt x="4" y="19"/>
                  </a:cubicBezTo>
                  <a:cubicBezTo>
                    <a:pt x="4" y="20"/>
                    <a:pt x="3" y="21"/>
                    <a:pt x="2" y="21"/>
                  </a:cubicBezTo>
                  <a:cubicBezTo>
                    <a:pt x="1" y="21"/>
                    <a:pt x="1" y="20"/>
                    <a:pt x="1" y="19"/>
                  </a:cubicBezTo>
                  <a:cubicBezTo>
                    <a:pt x="1" y="19"/>
                    <a:pt x="1" y="18"/>
                    <a:pt x="1" y="18"/>
                  </a:cubicBezTo>
                  <a:cubicBezTo>
                    <a:pt x="1" y="17"/>
                    <a:pt x="0" y="17"/>
                    <a:pt x="0" y="16"/>
                  </a:cubicBezTo>
                  <a:cubicBezTo>
                    <a:pt x="0" y="16"/>
                    <a:pt x="1" y="15"/>
                    <a:pt x="1" y="15"/>
                  </a:cubicBezTo>
                  <a:cubicBezTo>
                    <a:pt x="1" y="14"/>
                    <a:pt x="0" y="14"/>
                    <a:pt x="0" y="13"/>
                  </a:cubicBezTo>
                  <a:cubicBezTo>
                    <a:pt x="0" y="13"/>
                    <a:pt x="1" y="12"/>
                    <a:pt x="1" y="12"/>
                  </a:cubicBezTo>
                  <a:cubicBezTo>
                    <a:pt x="1" y="11"/>
                    <a:pt x="0" y="11"/>
                    <a:pt x="0" y="10"/>
                  </a:cubicBezTo>
                  <a:cubicBezTo>
                    <a:pt x="0" y="9"/>
                    <a:pt x="0" y="9"/>
                    <a:pt x="1" y="8"/>
                  </a:cubicBezTo>
                  <a:cubicBezTo>
                    <a:pt x="0" y="8"/>
                    <a:pt x="0" y="7"/>
                    <a:pt x="0" y="7"/>
                  </a:cubicBezTo>
                  <a:cubicBezTo>
                    <a:pt x="0" y="6"/>
                    <a:pt x="0" y="5"/>
                    <a:pt x="1" y="5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2"/>
                    <a:pt x="1" y="0"/>
                    <a:pt x="2" y="0"/>
                  </a:cubicBezTo>
                  <a:cubicBezTo>
                    <a:pt x="4" y="0"/>
                    <a:pt x="5" y="2"/>
                    <a:pt x="5" y="3"/>
                  </a:cubicBezTo>
                  <a:cubicBezTo>
                    <a:pt x="5" y="4"/>
                    <a:pt x="4" y="4"/>
                    <a:pt x="4" y="5"/>
                  </a:cubicBezTo>
                  <a:cubicBezTo>
                    <a:pt x="4" y="5"/>
                    <a:pt x="5" y="6"/>
                    <a:pt x="5" y="7"/>
                  </a:cubicBezTo>
                  <a:cubicBezTo>
                    <a:pt x="5" y="7"/>
                    <a:pt x="4" y="8"/>
                    <a:pt x="4" y="8"/>
                  </a:cubicBezTo>
                  <a:cubicBezTo>
                    <a:pt x="4" y="9"/>
                    <a:pt x="4" y="9"/>
                    <a:pt x="4" y="10"/>
                  </a:cubicBezTo>
                  <a:cubicBezTo>
                    <a:pt x="4" y="11"/>
                    <a:pt x="4" y="11"/>
                    <a:pt x="4" y="12"/>
                  </a:cubicBezTo>
                  <a:cubicBezTo>
                    <a:pt x="4" y="12"/>
                    <a:pt x="4" y="13"/>
                    <a:pt x="4" y="13"/>
                  </a:cubicBezTo>
                  <a:cubicBezTo>
                    <a:pt x="4" y="14"/>
                    <a:pt x="4" y="14"/>
                    <a:pt x="3" y="15"/>
                  </a:cubicBezTo>
                  <a:close/>
                  <a:moveTo>
                    <a:pt x="2" y="15"/>
                  </a:moveTo>
                  <a:lnTo>
                    <a:pt x="2" y="15"/>
                  </a:lnTo>
                  <a:cubicBezTo>
                    <a:pt x="2" y="15"/>
                    <a:pt x="1" y="16"/>
                    <a:pt x="1" y="16"/>
                  </a:cubicBezTo>
                  <a:cubicBezTo>
                    <a:pt x="1" y="17"/>
                    <a:pt x="2" y="17"/>
                    <a:pt x="2" y="17"/>
                  </a:cubicBezTo>
                  <a:cubicBezTo>
                    <a:pt x="3" y="17"/>
                    <a:pt x="3" y="17"/>
                    <a:pt x="3" y="16"/>
                  </a:cubicBezTo>
                  <a:cubicBezTo>
                    <a:pt x="3" y="16"/>
                    <a:pt x="3" y="15"/>
                    <a:pt x="2" y="15"/>
                  </a:cubicBezTo>
                  <a:lnTo>
                    <a:pt x="2" y="15"/>
                  </a:lnTo>
                  <a:lnTo>
                    <a:pt x="2" y="1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485" name="Freeform 1512"/>
            <p:cNvSpPr>
              <a:spLocks/>
            </p:cNvSpPr>
            <p:nvPr userDrawn="1"/>
          </p:nvSpPr>
          <p:spPr bwMode="auto">
            <a:xfrm>
              <a:off x="404" y="362"/>
              <a:ext cx="40" cy="47"/>
            </a:xfrm>
            <a:custGeom>
              <a:avLst/>
              <a:gdLst>
                <a:gd name="T0" fmla="*/ 3 w 88"/>
                <a:gd name="T1" fmla="*/ 61 h 104"/>
                <a:gd name="T2" fmla="*/ 3 w 88"/>
                <a:gd name="T3" fmla="*/ 61 h 104"/>
                <a:gd name="T4" fmla="*/ 3 w 88"/>
                <a:gd name="T5" fmla="*/ 60 h 104"/>
                <a:gd name="T6" fmla="*/ 5 w 88"/>
                <a:gd name="T7" fmla="*/ 57 h 104"/>
                <a:gd name="T8" fmla="*/ 35 w 88"/>
                <a:gd name="T9" fmla="*/ 25 h 104"/>
                <a:gd name="T10" fmla="*/ 34 w 88"/>
                <a:gd name="T11" fmla="*/ 25 h 104"/>
                <a:gd name="T12" fmla="*/ 40 w 88"/>
                <a:gd name="T13" fmla="*/ 16 h 104"/>
                <a:gd name="T14" fmla="*/ 32 w 88"/>
                <a:gd name="T15" fmla="*/ 22 h 104"/>
                <a:gd name="T16" fmla="*/ 32 w 88"/>
                <a:gd name="T17" fmla="*/ 2 h 104"/>
                <a:gd name="T18" fmla="*/ 40 w 88"/>
                <a:gd name="T19" fmla="*/ 8 h 104"/>
                <a:gd name="T20" fmla="*/ 34 w 88"/>
                <a:gd name="T21" fmla="*/ 0 h 104"/>
                <a:gd name="T22" fmla="*/ 54 w 88"/>
                <a:gd name="T23" fmla="*/ 0 h 104"/>
                <a:gd name="T24" fmla="*/ 48 w 88"/>
                <a:gd name="T25" fmla="*/ 8 h 104"/>
                <a:gd name="T26" fmla="*/ 57 w 88"/>
                <a:gd name="T27" fmla="*/ 2 h 104"/>
                <a:gd name="T28" fmla="*/ 57 w 88"/>
                <a:gd name="T29" fmla="*/ 22 h 104"/>
                <a:gd name="T30" fmla="*/ 48 w 88"/>
                <a:gd name="T31" fmla="*/ 16 h 104"/>
                <a:gd name="T32" fmla="*/ 53 w 88"/>
                <a:gd name="T33" fmla="*/ 24 h 104"/>
                <a:gd name="T34" fmla="*/ 54 w 88"/>
                <a:gd name="T35" fmla="*/ 25 h 104"/>
                <a:gd name="T36" fmla="*/ 54 w 88"/>
                <a:gd name="T37" fmla="*/ 25 h 104"/>
                <a:gd name="T38" fmla="*/ 54 w 88"/>
                <a:gd name="T39" fmla="*/ 25 h 104"/>
                <a:gd name="T40" fmla="*/ 83 w 88"/>
                <a:gd name="T41" fmla="*/ 57 h 104"/>
                <a:gd name="T42" fmla="*/ 85 w 88"/>
                <a:gd name="T43" fmla="*/ 60 h 104"/>
                <a:gd name="T44" fmla="*/ 85 w 88"/>
                <a:gd name="T45" fmla="*/ 61 h 104"/>
                <a:gd name="T46" fmla="*/ 88 w 88"/>
                <a:gd name="T47" fmla="*/ 67 h 104"/>
                <a:gd name="T48" fmla="*/ 85 w 88"/>
                <a:gd name="T49" fmla="*/ 73 h 104"/>
                <a:gd name="T50" fmla="*/ 85 w 88"/>
                <a:gd name="T51" fmla="*/ 73 h 104"/>
                <a:gd name="T52" fmla="*/ 82 w 88"/>
                <a:gd name="T53" fmla="*/ 77 h 104"/>
                <a:gd name="T54" fmla="*/ 44 w 88"/>
                <a:gd name="T55" fmla="*/ 104 h 104"/>
                <a:gd name="T56" fmla="*/ 6 w 88"/>
                <a:gd name="T57" fmla="*/ 77 h 104"/>
                <a:gd name="T58" fmla="*/ 3 w 88"/>
                <a:gd name="T59" fmla="*/ 73 h 104"/>
                <a:gd name="T60" fmla="*/ 3 w 88"/>
                <a:gd name="T61" fmla="*/ 73 h 104"/>
                <a:gd name="T62" fmla="*/ 0 w 88"/>
                <a:gd name="T63" fmla="*/ 67 h 104"/>
                <a:gd name="T64" fmla="*/ 3 w 88"/>
                <a:gd name="T65" fmla="*/ 61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8" h="104">
                  <a:moveTo>
                    <a:pt x="3" y="61"/>
                  </a:moveTo>
                  <a:lnTo>
                    <a:pt x="3" y="61"/>
                  </a:lnTo>
                  <a:cubicBezTo>
                    <a:pt x="3" y="61"/>
                    <a:pt x="3" y="60"/>
                    <a:pt x="3" y="60"/>
                  </a:cubicBezTo>
                  <a:cubicBezTo>
                    <a:pt x="3" y="59"/>
                    <a:pt x="3" y="57"/>
                    <a:pt x="5" y="57"/>
                  </a:cubicBezTo>
                  <a:cubicBezTo>
                    <a:pt x="7" y="41"/>
                    <a:pt x="19" y="29"/>
                    <a:pt x="35" y="25"/>
                  </a:cubicBezTo>
                  <a:lnTo>
                    <a:pt x="34" y="25"/>
                  </a:lnTo>
                  <a:cubicBezTo>
                    <a:pt x="36" y="23"/>
                    <a:pt x="40" y="19"/>
                    <a:pt x="40" y="16"/>
                  </a:cubicBezTo>
                  <a:cubicBezTo>
                    <a:pt x="38" y="17"/>
                    <a:pt x="34" y="21"/>
                    <a:pt x="32" y="22"/>
                  </a:cubicBezTo>
                  <a:lnTo>
                    <a:pt x="32" y="2"/>
                  </a:lnTo>
                  <a:cubicBezTo>
                    <a:pt x="34" y="4"/>
                    <a:pt x="38" y="8"/>
                    <a:pt x="40" y="8"/>
                  </a:cubicBezTo>
                  <a:cubicBezTo>
                    <a:pt x="40" y="6"/>
                    <a:pt x="36" y="2"/>
                    <a:pt x="34" y="0"/>
                  </a:cubicBezTo>
                  <a:lnTo>
                    <a:pt x="54" y="0"/>
                  </a:lnTo>
                  <a:cubicBezTo>
                    <a:pt x="53" y="2"/>
                    <a:pt x="49" y="6"/>
                    <a:pt x="48" y="8"/>
                  </a:cubicBezTo>
                  <a:cubicBezTo>
                    <a:pt x="51" y="8"/>
                    <a:pt x="55" y="4"/>
                    <a:pt x="57" y="2"/>
                  </a:cubicBezTo>
                  <a:lnTo>
                    <a:pt x="57" y="22"/>
                  </a:lnTo>
                  <a:cubicBezTo>
                    <a:pt x="55" y="21"/>
                    <a:pt x="51" y="17"/>
                    <a:pt x="48" y="16"/>
                  </a:cubicBezTo>
                  <a:cubicBezTo>
                    <a:pt x="49" y="18"/>
                    <a:pt x="51" y="21"/>
                    <a:pt x="53" y="24"/>
                  </a:cubicBezTo>
                  <a:cubicBezTo>
                    <a:pt x="54" y="24"/>
                    <a:pt x="54" y="24"/>
                    <a:pt x="54" y="25"/>
                  </a:cubicBezTo>
                  <a:lnTo>
                    <a:pt x="54" y="25"/>
                  </a:lnTo>
                  <a:cubicBezTo>
                    <a:pt x="54" y="25"/>
                    <a:pt x="54" y="25"/>
                    <a:pt x="54" y="25"/>
                  </a:cubicBezTo>
                  <a:cubicBezTo>
                    <a:pt x="69" y="29"/>
                    <a:pt x="81" y="42"/>
                    <a:pt x="83" y="57"/>
                  </a:cubicBezTo>
                  <a:cubicBezTo>
                    <a:pt x="84" y="58"/>
                    <a:pt x="85" y="59"/>
                    <a:pt x="85" y="60"/>
                  </a:cubicBezTo>
                  <a:cubicBezTo>
                    <a:pt x="85" y="60"/>
                    <a:pt x="85" y="61"/>
                    <a:pt x="85" y="61"/>
                  </a:cubicBezTo>
                  <a:cubicBezTo>
                    <a:pt x="87" y="62"/>
                    <a:pt x="88" y="65"/>
                    <a:pt x="88" y="67"/>
                  </a:cubicBezTo>
                  <a:cubicBezTo>
                    <a:pt x="88" y="69"/>
                    <a:pt x="87" y="71"/>
                    <a:pt x="85" y="73"/>
                  </a:cubicBezTo>
                  <a:cubicBezTo>
                    <a:pt x="85" y="73"/>
                    <a:pt x="85" y="73"/>
                    <a:pt x="85" y="73"/>
                  </a:cubicBezTo>
                  <a:cubicBezTo>
                    <a:pt x="85" y="75"/>
                    <a:pt x="83" y="77"/>
                    <a:pt x="82" y="77"/>
                  </a:cubicBezTo>
                  <a:cubicBezTo>
                    <a:pt x="76" y="93"/>
                    <a:pt x="62" y="104"/>
                    <a:pt x="44" y="104"/>
                  </a:cubicBezTo>
                  <a:cubicBezTo>
                    <a:pt x="26" y="104"/>
                    <a:pt x="11" y="93"/>
                    <a:pt x="6" y="77"/>
                  </a:cubicBezTo>
                  <a:cubicBezTo>
                    <a:pt x="4" y="77"/>
                    <a:pt x="3" y="76"/>
                    <a:pt x="3" y="73"/>
                  </a:cubicBezTo>
                  <a:cubicBezTo>
                    <a:pt x="3" y="73"/>
                    <a:pt x="3" y="73"/>
                    <a:pt x="3" y="73"/>
                  </a:cubicBezTo>
                  <a:cubicBezTo>
                    <a:pt x="1" y="71"/>
                    <a:pt x="0" y="69"/>
                    <a:pt x="0" y="67"/>
                  </a:cubicBezTo>
                  <a:cubicBezTo>
                    <a:pt x="0" y="65"/>
                    <a:pt x="1" y="62"/>
                    <a:pt x="3" y="6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486" name="Freeform 1513"/>
            <p:cNvSpPr>
              <a:spLocks/>
            </p:cNvSpPr>
            <p:nvPr userDrawn="1"/>
          </p:nvSpPr>
          <p:spPr bwMode="auto">
            <a:xfrm>
              <a:off x="408" y="396"/>
              <a:ext cx="32" cy="11"/>
            </a:xfrm>
            <a:custGeom>
              <a:avLst/>
              <a:gdLst>
                <a:gd name="T0" fmla="*/ 70 w 70"/>
                <a:gd name="T1" fmla="*/ 2 h 26"/>
                <a:gd name="T2" fmla="*/ 70 w 70"/>
                <a:gd name="T3" fmla="*/ 2 h 26"/>
                <a:gd name="T4" fmla="*/ 35 w 70"/>
                <a:gd name="T5" fmla="*/ 26 h 26"/>
                <a:gd name="T6" fmla="*/ 0 w 70"/>
                <a:gd name="T7" fmla="*/ 2 h 26"/>
                <a:gd name="T8" fmla="*/ 70 w 70"/>
                <a:gd name="T9" fmla="*/ 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26">
                  <a:moveTo>
                    <a:pt x="70" y="2"/>
                  </a:moveTo>
                  <a:lnTo>
                    <a:pt x="70" y="2"/>
                  </a:lnTo>
                  <a:cubicBezTo>
                    <a:pt x="64" y="16"/>
                    <a:pt x="51" y="26"/>
                    <a:pt x="35" y="26"/>
                  </a:cubicBezTo>
                  <a:cubicBezTo>
                    <a:pt x="19" y="26"/>
                    <a:pt x="6" y="16"/>
                    <a:pt x="0" y="2"/>
                  </a:cubicBezTo>
                  <a:cubicBezTo>
                    <a:pt x="24" y="0"/>
                    <a:pt x="46" y="0"/>
                    <a:pt x="7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487" name="Freeform 1514"/>
            <p:cNvSpPr>
              <a:spLocks/>
            </p:cNvSpPr>
            <p:nvPr userDrawn="1"/>
          </p:nvSpPr>
          <p:spPr bwMode="auto">
            <a:xfrm>
              <a:off x="429" y="375"/>
              <a:ext cx="11" cy="12"/>
            </a:xfrm>
            <a:custGeom>
              <a:avLst/>
              <a:gdLst>
                <a:gd name="T0" fmla="*/ 0 w 25"/>
                <a:gd name="T1" fmla="*/ 0 h 27"/>
                <a:gd name="T2" fmla="*/ 0 w 25"/>
                <a:gd name="T3" fmla="*/ 0 h 27"/>
                <a:gd name="T4" fmla="*/ 25 w 25"/>
                <a:gd name="T5" fmla="*/ 27 h 27"/>
                <a:gd name="T6" fmla="*/ 0 w 25"/>
                <a:gd name="T7" fmla="*/ 25 h 27"/>
                <a:gd name="T8" fmla="*/ 0 w 25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7">
                  <a:moveTo>
                    <a:pt x="0" y="0"/>
                  </a:moveTo>
                  <a:lnTo>
                    <a:pt x="0" y="0"/>
                  </a:lnTo>
                  <a:cubicBezTo>
                    <a:pt x="12" y="4"/>
                    <a:pt x="22" y="14"/>
                    <a:pt x="25" y="27"/>
                  </a:cubicBezTo>
                  <a:cubicBezTo>
                    <a:pt x="17" y="26"/>
                    <a:pt x="8" y="26"/>
                    <a:pt x="0" y="25"/>
                  </a:cubicBezTo>
                  <a:cubicBezTo>
                    <a:pt x="0" y="17"/>
                    <a:pt x="0" y="9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488" name="Freeform 1515"/>
            <p:cNvSpPr>
              <a:spLocks/>
            </p:cNvSpPr>
            <p:nvPr userDrawn="1"/>
          </p:nvSpPr>
          <p:spPr bwMode="auto">
            <a:xfrm>
              <a:off x="408" y="374"/>
              <a:ext cx="11" cy="13"/>
            </a:xfrm>
            <a:custGeom>
              <a:avLst/>
              <a:gdLst>
                <a:gd name="T0" fmla="*/ 0 w 26"/>
                <a:gd name="T1" fmla="*/ 28 h 28"/>
                <a:gd name="T2" fmla="*/ 0 w 26"/>
                <a:gd name="T3" fmla="*/ 28 h 28"/>
                <a:gd name="T4" fmla="*/ 26 w 26"/>
                <a:gd name="T5" fmla="*/ 0 h 28"/>
                <a:gd name="T6" fmla="*/ 26 w 26"/>
                <a:gd name="T7" fmla="*/ 26 h 28"/>
                <a:gd name="T8" fmla="*/ 0 w 26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8">
                  <a:moveTo>
                    <a:pt x="0" y="28"/>
                  </a:moveTo>
                  <a:lnTo>
                    <a:pt x="0" y="28"/>
                  </a:lnTo>
                  <a:cubicBezTo>
                    <a:pt x="3" y="15"/>
                    <a:pt x="13" y="4"/>
                    <a:pt x="26" y="0"/>
                  </a:cubicBezTo>
                  <a:cubicBezTo>
                    <a:pt x="26" y="9"/>
                    <a:pt x="26" y="18"/>
                    <a:pt x="26" y="26"/>
                  </a:cubicBezTo>
                  <a:cubicBezTo>
                    <a:pt x="17" y="27"/>
                    <a:pt x="9" y="27"/>
                    <a:pt x="0" y="2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489" name="Freeform 1516"/>
            <p:cNvSpPr>
              <a:spLocks/>
            </p:cNvSpPr>
            <p:nvPr userDrawn="1"/>
          </p:nvSpPr>
          <p:spPr bwMode="auto">
            <a:xfrm>
              <a:off x="406" y="393"/>
              <a:ext cx="35" cy="3"/>
            </a:xfrm>
            <a:custGeom>
              <a:avLst/>
              <a:gdLst>
                <a:gd name="T0" fmla="*/ 77 w 77"/>
                <a:gd name="T1" fmla="*/ 2 h 5"/>
                <a:gd name="T2" fmla="*/ 77 w 77"/>
                <a:gd name="T3" fmla="*/ 2 h 5"/>
                <a:gd name="T4" fmla="*/ 77 w 77"/>
                <a:gd name="T5" fmla="*/ 3 h 5"/>
                <a:gd name="T6" fmla="*/ 76 w 77"/>
                <a:gd name="T7" fmla="*/ 5 h 5"/>
                <a:gd name="T8" fmla="*/ 2 w 77"/>
                <a:gd name="T9" fmla="*/ 5 h 5"/>
                <a:gd name="T10" fmla="*/ 0 w 77"/>
                <a:gd name="T11" fmla="*/ 3 h 5"/>
                <a:gd name="T12" fmla="*/ 1 w 77"/>
                <a:gd name="T13" fmla="*/ 2 h 5"/>
                <a:gd name="T14" fmla="*/ 3 w 77"/>
                <a:gd name="T15" fmla="*/ 2 h 5"/>
                <a:gd name="T16" fmla="*/ 74 w 77"/>
                <a:gd name="T17" fmla="*/ 2 h 5"/>
                <a:gd name="T18" fmla="*/ 77 w 77"/>
                <a:gd name="T1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7" h="5">
                  <a:moveTo>
                    <a:pt x="77" y="2"/>
                  </a:moveTo>
                  <a:lnTo>
                    <a:pt x="77" y="2"/>
                  </a:lnTo>
                  <a:cubicBezTo>
                    <a:pt x="77" y="3"/>
                    <a:pt x="77" y="3"/>
                    <a:pt x="77" y="3"/>
                  </a:cubicBezTo>
                  <a:cubicBezTo>
                    <a:pt x="77" y="4"/>
                    <a:pt x="77" y="5"/>
                    <a:pt x="76" y="5"/>
                  </a:cubicBezTo>
                  <a:cubicBezTo>
                    <a:pt x="51" y="2"/>
                    <a:pt x="27" y="2"/>
                    <a:pt x="2" y="5"/>
                  </a:cubicBezTo>
                  <a:cubicBezTo>
                    <a:pt x="1" y="5"/>
                    <a:pt x="0" y="4"/>
                    <a:pt x="0" y="3"/>
                  </a:cubicBezTo>
                  <a:cubicBezTo>
                    <a:pt x="0" y="3"/>
                    <a:pt x="0" y="3"/>
                    <a:pt x="1" y="2"/>
                  </a:cubicBezTo>
                  <a:cubicBezTo>
                    <a:pt x="1" y="2"/>
                    <a:pt x="2" y="2"/>
                    <a:pt x="3" y="2"/>
                  </a:cubicBezTo>
                  <a:cubicBezTo>
                    <a:pt x="27" y="0"/>
                    <a:pt x="50" y="0"/>
                    <a:pt x="74" y="2"/>
                  </a:cubicBezTo>
                  <a:cubicBezTo>
                    <a:pt x="75" y="2"/>
                    <a:pt x="76" y="2"/>
                    <a:pt x="77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490" name="Freeform 1517"/>
            <p:cNvSpPr>
              <a:spLocks/>
            </p:cNvSpPr>
            <p:nvPr userDrawn="1"/>
          </p:nvSpPr>
          <p:spPr bwMode="auto">
            <a:xfrm>
              <a:off x="427" y="373"/>
              <a:ext cx="14" cy="16"/>
            </a:xfrm>
            <a:custGeom>
              <a:avLst/>
              <a:gdLst>
                <a:gd name="T0" fmla="*/ 0 w 32"/>
                <a:gd name="T1" fmla="*/ 1 h 36"/>
                <a:gd name="T2" fmla="*/ 0 w 32"/>
                <a:gd name="T3" fmla="*/ 1 h 36"/>
                <a:gd name="T4" fmla="*/ 1 w 32"/>
                <a:gd name="T5" fmla="*/ 0 h 36"/>
                <a:gd name="T6" fmla="*/ 2 w 32"/>
                <a:gd name="T7" fmla="*/ 2 h 36"/>
                <a:gd name="T8" fmla="*/ 3 w 32"/>
                <a:gd name="T9" fmla="*/ 32 h 36"/>
                <a:gd name="T10" fmla="*/ 31 w 32"/>
                <a:gd name="T11" fmla="*/ 33 h 36"/>
                <a:gd name="T12" fmla="*/ 32 w 32"/>
                <a:gd name="T13" fmla="*/ 35 h 36"/>
                <a:gd name="T14" fmla="*/ 32 w 32"/>
                <a:gd name="T15" fmla="*/ 36 h 36"/>
                <a:gd name="T16" fmla="*/ 30 w 32"/>
                <a:gd name="T17" fmla="*/ 35 h 36"/>
                <a:gd name="T18" fmla="*/ 1 w 32"/>
                <a:gd name="T19" fmla="*/ 34 h 36"/>
                <a:gd name="T20" fmla="*/ 0 w 32"/>
                <a:gd name="T21" fmla="*/ 3 h 36"/>
                <a:gd name="T22" fmla="*/ 0 w 32"/>
                <a:gd name="T23" fmla="*/ 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2" h="36">
                  <a:moveTo>
                    <a:pt x="0" y="1"/>
                  </a:moveTo>
                  <a:lnTo>
                    <a:pt x="0" y="1"/>
                  </a:lnTo>
                  <a:cubicBezTo>
                    <a:pt x="0" y="0"/>
                    <a:pt x="1" y="0"/>
                    <a:pt x="1" y="0"/>
                  </a:cubicBezTo>
                  <a:cubicBezTo>
                    <a:pt x="2" y="0"/>
                    <a:pt x="2" y="1"/>
                    <a:pt x="2" y="2"/>
                  </a:cubicBezTo>
                  <a:cubicBezTo>
                    <a:pt x="2" y="12"/>
                    <a:pt x="3" y="22"/>
                    <a:pt x="3" y="32"/>
                  </a:cubicBezTo>
                  <a:cubicBezTo>
                    <a:pt x="12" y="32"/>
                    <a:pt x="21" y="33"/>
                    <a:pt x="31" y="33"/>
                  </a:cubicBezTo>
                  <a:cubicBezTo>
                    <a:pt x="32" y="34"/>
                    <a:pt x="32" y="34"/>
                    <a:pt x="32" y="35"/>
                  </a:cubicBezTo>
                  <a:cubicBezTo>
                    <a:pt x="32" y="35"/>
                    <a:pt x="32" y="36"/>
                    <a:pt x="32" y="36"/>
                  </a:cubicBezTo>
                  <a:cubicBezTo>
                    <a:pt x="31" y="36"/>
                    <a:pt x="30" y="35"/>
                    <a:pt x="30" y="35"/>
                  </a:cubicBezTo>
                  <a:cubicBezTo>
                    <a:pt x="20" y="35"/>
                    <a:pt x="10" y="34"/>
                    <a:pt x="1" y="34"/>
                  </a:cubicBezTo>
                  <a:cubicBezTo>
                    <a:pt x="1" y="24"/>
                    <a:pt x="1" y="14"/>
                    <a:pt x="0" y="3"/>
                  </a:cubicBezTo>
                  <a:cubicBezTo>
                    <a:pt x="0" y="2"/>
                    <a:pt x="0" y="2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491" name="Freeform 1518"/>
            <p:cNvSpPr>
              <a:spLocks/>
            </p:cNvSpPr>
            <p:nvPr userDrawn="1"/>
          </p:nvSpPr>
          <p:spPr bwMode="auto">
            <a:xfrm>
              <a:off x="406" y="373"/>
              <a:ext cx="16" cy="16"/>
            </a:xfrm>
            <a:custGeom>
              <a:avLst/>
              <a:gdLst>
                <a:gd name="T0" fmla="*/ 1 w 34"/>
                <a:gd name="T1" fmla="*/ 36 h 36"/>
                <a:gd name="T2" fmla="*/ 1 w 34"/>
                <a:gd name="T3" fmla="*/ 36 h 36"/>
                <a:gd name="T4" fmla="*/ 0 w 34"/>
                <a:gd name="T5" fmla="*/ 35 h 36"/>
                <a:gd name="T6" fmla="*/ 2 w 34"/>
                <a:gd name="T7" fmla="*/ 33 h 36"/>
                <a:gd name="T8" fmla="*/ 32 w 34"/>
                <a:gd name="T9" fmla="*/ 32 h 36"/>
                <a:gd name="T10" fmla="*/ 32 w 34"/>
                <a:gd name="T11" fmla="*/ 2 h 36"/>
                <a:gd name="T12" fmla="*/ 33 w 34"/>
                <a:gd name="T13" fmla="*/ 0 h 36"/>
                <a:gd name="T14" fmla="*/ 34 w 34"/>
                <a:gd name="T15" fmla="*/ 1 h 36"/>
                <a:gd name="T16" fmla="*/ 34 w 34"/>
                <a:gd name="T17" fmla="*/ 3 h 36"/>
                <a:gd name="T18" fmla="*/ 34 w 34"/>
                <a:gd name="T19" fmla="*/ 34 h 36"/>
                <a:gd name="T20" fmla="*/ 3 w 34"/>
                <a:gd name="T21" fmla="*/ 35 h 36"/>
                <a:gd name="T22" fmla="*/ 1 w 34"/>
                <a:gd name="T23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4" h="36">
                  <a:moveTo>
                    <a:pt x="1" y="36"/>
                  </a:moveTo>
                  <a:lnTo>
                    <a:pt x="1" y="36"/>
                  </a:lnTo>
                  <a:cubicBezTo>
                    <a:pt x="0" y="36"/>
                    <a:pt x="0" y="35"/>
                    <a:pt x="0" y="35"/>
                  </a:cubicBezTo>
                  <a:cubicBezTo>
                    <a:pt x="0" y="34"/>
                    <a:pt x="1" y="34"/>
                    <a:pt x="2" y="33"/>
                  </a:cubicBezTo>
                  <a:cubicBezTo>
                    <a:pt x="12" y="33"/>
                    <a:pt x="21" y="32"/>
                    <a:pt x="32" y="32"/>
                  </a:cubicBezTo>
                  <a:cubicBezTo>
                    <a:pt x="32" y="22"/>
                    <a:pt x="32" y="12"/>
                    <a:pt x="32" y="2"/>
                  </a:cubicBezTo>
                  <a:cubicBezTo>
                    <a:pt x="32" y="1"/>
                    <a:pt x="32" y="0"/>
                    <a:pt x="33" y="0"/>
                  </a:cubicBezTo>
                  <a:cubicBezTo>
                    <a:pt x="34" y="0"/>
                    <a:pt x="34" y="0"/>
                    <a:pt x="34" y="1"/>
                  </a:cubicBezTo>
                  <a:cubicBezTo>
                    <a:pt x="34" y="2"/>
                    <a:pt x="34" y="2"/>
                    <a:pt x="34" y="3"/>
                  </a:cubicBezTo>
                  <a:cubicBezTo>
                    <a:pt x="34" y="14"/>
                    <a:pt x="34" y="24"/>
                    <a:pt x="34" y="34"/>
                  </a:cubicBezTo>
                  <a:cubicBezTo>
                    <a:pt x="23" y="34"/>
                    <a:pt x="13" y="34"/>
                    <a:pt x="3" y="35"/>
                  </a:cubicBezTo>
                  <a:cubicBezTo>
                    <a:pt x="2" y="35"/>
                    <a:pt x="1" y="36"/>
                    <a:pt x="1" y="3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492" name="Freeform 1519"/>
            <p:cNvSpPr>
              <a:spLocks noEditPoints="1"/>
            </p:cNvSpPr>
            <p:nvPr userDrawn="1"/>
          </p:nvSpPr>
          <p:spPr bwMode="auto">
            <a:xfrm>
              <a:off x="406" y="373"/>
              <a:ext cx="36" cy="21"/>
            </a:xfrm>
            <a:custGeom>
              <a:avLst/>
              <a:gdLst>
                <a:gd name="T0" fmla="*/ 47 w 81"/>
                <a:gd name="T1" fmla="*/ 36 h 47"/>
                <a:gd name="T2" fmla="*/ 46 w 81"/>
                <a:gd name="T3" fmla="*/ 36 h 47"/>
                <a:gd name="T4" fmla="*/ 55 w 81"/>
                <a:gd name="T5" fmla="*/ 39 h 47"/>
                <a:gd name="T6" fmla="*/ 66 w 81"/>
                <a:gd name="T7" fmla="*/ 37 h 47"/>
                <a:gd name="T8" fmla="*/ 71 w 81"/>
                <a:gd name="T9" fmla="*/ 38 h 47"/>
                <a:gd name="T10" fmla="*/ 75 w 81"/>
                <a:gd name="T11" fmla="*/ 47 h 47"/>
                <a:gd name="T12" fmla="*/ 75 w 81"/>
                <a:gd name="T13" fmla="*/ 47 h 47"/>
                <a:gd name="T14" fmla="*/ 64 w 81"/>
                <a:gd name="T15" fmla="*/ 43 h 47"/>
                <a:gd name="T16" fmla="*/ 52 w 81"/>
                <a:gd name="T17" fmla="*/ 45 h 47"/>
                <a:gd name="T18" fmla="*/ 48 w 81"/>
                <a:gd name="T19" fmla="*/ 45 h 47"/>
                <a:gd name="T20" fmla="*/ 40 w 81"/>
                <a:gd name="T21" fmla="*/ 45 h 47"/>
                <a:gd name="T22" fmla="*/ 40 w 81"/>
                <a:gd name="T23" fmla="*/ 45 h 47"/>
                <a:gd name="T24" fmla="*/ 27 w 81"/>
                <a:gd name="T25" fmla="*/ 43 h 47"/>
                <a:gd name="T26" fmla="*/ 16 w 81"/>
                <a:gd name="T27" fmla="*/ 46 h 47"/>
                <a:gd name="T28" fmla="*/ 11 w 81"/>
                <a:gd name="T29" fmla="*/ 46 h 47"/>
                <a:gd name="T30" fmla="*/ 6 w 81"/>
                <a:gd name="T31" fmla="*/ 38 h 47"/>
                <a:gd name="T32" fmla="*/ 6 w 81"/>
                <a:gd name="T33" fmla="*/ 38 h 47"/>
                <a:gd name="T34" fmla="*/ 18 w 81"/>
                <a:gd name="T35" fmla="*/ 39 h 47"/>
                <a:gd name="T36" fmla="*/ 29 w 81"/>
                <a:gd name="T37" fmla="*/ 37 h 47"/>
                <a:gd name="T38" fmla="*/ 34 w 81"/>
                <a:gd name="T39" fmla="*/ 37 h 47"/>
                <a:gd name="T40" fmla="*/ 39 w 81"/>
                <a:gd name="T41" fmla="*/ 35 h 47"/>
                <a:gd name="T42" fmla="*/ 37 w 81"/>
                <a:gd name="T43" fmla="*/ 28 h 47"/>
                <a:gd name="T44" fmla="*/ 37 w 81"/>
                <a:gd name="T45" fmla="*/ 19 h 47"/>
                <a:gd name="T46" fmla="*/ 37 w 81"/>
                <a:gd name="T47" fmla="*/ 19 h 47"/>
                <a:gd name="T48" fmla="*/ 39 w 81"/>
                <a:gd name="T49" fmla="*/ 8 h 47"/>
                <a:gd name="T50" fmla="*/ 46 w 81"/>
                <a:gd name="T51" fmla="*/ 10 h 47"/>
                <a:gd name="T52" fmla="*/ 46 w 81"/>
                <a:gd name="T53" fmla="*/ 15 h 47"/>
                <a:gd name="T54" fmla="*/ 46 w 81"/>
                <a:gd name="T55" fmla="*/ 24 h 47"/>
                <a:gd name="T56" fmla="*/ 46 w 81"/>
                <a:gd name="T57" fmla="*/ 24 h 47"/>
                <a:gd name="T58" fmla="*/ 4 w 81"/>
                <a:gd name="T59" fmla="*/ 39 h 47"/>
                <a:gd name="T60" fmla="*/ 0 w 81"/>
                <a:gd name="T61" fmla="*/ 42 h 47"/>
                <a:gd name="T62" fmla="*/ 6 w 81"/>
                <a:gd name="T63" fmla="*/ 42 h 47"/>
                <a:gd name="T64" fmla="*/ 81 w 81"/>
                <a:gd name="T65" fmla="*/ 44 h 47"/>
                <a:gd name="T66" fmla="*/ 80 w 81"/>
                <a:gd name="T67" fmla="*/ 39 h 47"/>
                <a:gd name="T68" fmla="*/ 80 w 81"/>
                <a:gd name="T69" fmla="*/ 42 h 47"/>
                <a:gd name="T70" fmla="*/ 44 w 81"/>
                <a:gd name="T71" fmla="*/ 31 h 47"/>
                <a:gd name="T72" fmla="*/ 41 w 81"/>
                <a:gd name="T73" fmla="*/ 35 h 47"/>
                <a:gd name="T74" fmla="*/ 44 w 81"/>
                <a:gd name="T75" fmla="*/ 22 h 47"/>
                <a:gd name="T76" fmla="*/ 41 w 81"/>
                <a:gd name="T77" fmla="*/ 18 h 47"/>
                <a:gd name="T78" fmla="*/ 41 w 81"/>
                <a:gd name="T79" fmla="*/ 18 h 47"/>
                <a:gd name="T80" fmla="*/ 44 w 81"/>
                <a:gd name="T81" fmla="*/ 13 h 47"/>
                <a:gd name="T82" fmla="*/ 41 w 81"/>
                <a:gd name="T83" fmla="*/ 17 h 47"/>
                <a:gd name="T84" fmla="*/ 44 w 81"/>
                <a:gd name="T85" fmla="*/ 3 h 47"/>
                <a:gd name="T86" fmla="*/ 41 w 81"/>
                <a:gd name="T87" fmla="*/ 0 h 47"/>
                <a:gd name="T88" fmla="*/ 41 w 81"/>
                <a:gd name="T89" fmla="*/ 0 h 47"/>
                <a:gd name="T90" fmla="*/ 34 w 81"/>
                <a:gd name="T91" fmla="*/ 41 h 47"/>
                <a:gd name="T92" fmla="*/ 32 w 81"/>
                <a:gd name="T93" fmla="*/ 44 h 47"/>
                <a:gd name="T94" fmla="*/ 25 w 81"/>
                <a:gd name="T95" fmla="*/ 41 h 47"/>
                <a:gd name="T96" fmla="*/ 22 w 81"/>
                <a:gd name="T97" fmla="*/ 37 h 47"/>
                <a:gd name="T98" fmla="*/ 22 w 81"/>
                <a:gd name="T99" fmla="*/ 37 h 47"/>
                <a:gd name="T100" fmla="*/ 16 w 81"/>
                <a:gd name="T101" fmla="*/ 42 h 47"/>
                <a:gd name="T102" fmla="*/ 13 w 81"/>
                <a:gd name="T103" fmla="*/ 45 h 47"/>
                <a:gd name="T104" fmla="*/ 71 w 81"/>
                <a:gd name="T105" fmla="*/ 42 h 47"/>
                <a:gd name="T106" fmla="*/ 69 w 81"/>
                <a:gd name="T107" fmla="*/ 38 h 47"/>
                <a:gd name="T108" fmla="*/ 69 w 81"/>
                <a:gd name="T109" fmla="*/ 38 h 47"/>
                <a:gd name="T110" fmla="*/ 62 w 81"/>
                <a:gd name="T111" fmla="*/ 41 h 47"/>
                <a:gd name="T112" fmla="*/ 59 w 81"/>
                <a:gd name="T113" fmla="*/ 45 h 47"/>
                <a:gd name="T114" fmla="*/ 53 w 81"/>
                <a:gd name="T115" fmla="*/ 40 h 47"/>
                <a:gd name="T116" fmla="*/ 50 w 81"/>
                <a:gd name="T117" fmla="*/ 37 h 47"/>
                <a:gd name="T118" fmla="*/ 50 w 81"/>
                <a:gd name="T119" fmla="*/ 37 h 47"/>
                <a:gd name="T120" fmla="*/ 43 w 81"/>
                <a:gd name="T121" fmla="*/ 40 h 47"/>
                <a:gd name="T122" fmla="*/ 41 w 81"/>
                <a:gd name="T123" fmla="*/ 4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1" h="47">
                  <a:moveTo>
                    <a:pt x="46" y="36"/>
                  </a:moveTo>
                  <a:lnTo>
                    <a:pt x="46" y="36"/>
                  </a:lnTo>
                  <a:cubicBezTo>
                    <a:pt x="46" y="36"/>
                    <a:pt x="46" y="36"/>
                    <a:pt x="47" y="36"/>
                  </a:cubicBezTo>
                  <a:lnTo>
                    <a:pt x="47" y="36"/>
                  </a:lnTo>
                  <a:cubicBezTo>
                    <a:pt x="46" y="37"/>
                    <a:pt x="46" y="38"/>
                    <a:pt x="46" y="38"/>
                  </a:cubicBezTo>
                  <a:cubicBezTo>
                    <a:pt x="45" y="37"/>
                    <a:pt x="44" y="36"/>
                    <a:pt x="43" y="36"/>
                  </a:cubicBezTo>
                  <a:cubicBezTo>
                    <a:pt x="45" y="35"/>
                    <a:pt x="46" y="34"/>
                    <a:pt x="46" y="33"/>
                  </a:cubicBezTo>
                  <a:lnTo>
                    <a:pt x="46" y="36"/>
                  </a:lnTo>
                  <a:close/>
                  <a:moveTo>
                    <a:pt x="53" y="37"/>
                  </a:moveTo>
                  <a:lnTo>
                    <a:pt x="53" y="37"/>
                  </a:lnTo>
                  <a:lnTo>
                    <a:pt x="57" y="37"/>
                  </a:lnTo>
                  <a:cubicBezTo>
                    <a:pt x="56" y="37"/>
                    <a:pt x="55" y="38"/>
                    <a:pt x="55" y="39"/>
                  </a:cubicBezTo>
                  <a:cubicBezTo>
                    <a:pt x="55" y="38"/>
                    <a:pt x="54" y="37"/>
                    <a:pt x="53" y="37"/>
                  </a:cubicBezTo>
                  <a:close/>
                  <a:moveTo>
                    <a:pt x="62" y="37"/>
                  </a:moveTo>
                  <a:lnTo>
                    <a:pt x="62" y="37"/>
                  </a:lnTo>
                  <a:cubicBezTo>
                    <a:pt x="64" y="37"/>
                    <a:pt x="65" y="37"/>
                    <a:pt x="66" y="37"/>
                  </a:cubicBezTo>
                  <a:cubicBezTo>
                    <a:pt x="65" y="38"/>
                    <a:pt x="65" y="38"/>
                    <a:pt x="64" y="39"/>
                  </a:cubicBezTo>
                  <a:cubicBezTo>
                    <a:pt x="64" y="38"/>
                    <a:pt x="63" y="38"/>
                    <a:pt x="62" y="37"/>
                  </a:cubicBezTo>
                  <a:close/>
                  <a:moveTo>
                    <a:pt x="71" y="38"/>
                  </a:moveTo>
                  <a:lnTo>
                    <a:pt x="71" y="38"/>
                  </a:lnTo>
                  <a:cubicBezTo>
                    <a:pt x="73" y="38"/>
                    <a:pt x="74" y="38"/>
                    <a:pt x="76" y="38"/>
                  </a:cubicBezTo>
                  <a:cubicBezTo>
                    <a:pt x="75" y="38"/>
                    <a:pt x="74" y="39"/>
                    <a:pt x="73" y="40"/>
                  </a:cubicBezTo>
                  <a:cubicBezTo>
                    <a:pt x="73" y="39"/>
                    <a:pt x="72" y="38"/>
                    <a:pt x="71" y="38"/>
                  </a:cubicBezTo>
                  <a:close/>
                  <a:moveTo>
                    <a:pt x="75" y="47"/>
                  </a:moveTo>
                  <a:lnTo>
                    <a:pt x="75" y="47"/>
                  </a:lnTo>
                  <a:cubicBezTo>
                    <a:pt x="73" y="46"/>
                    <a:pt x="72" y="46"/>
                    <a:pt x="71" y="46"/>
                  </a:cubicBezTo>
                  <a:cubicBezTo>
                    <a:pt x="72" y="46"/>
                    <a:pt x="72" y="45"/>
                    <a:pt x="73" y="44"/>
                  </a:cubicBezTo>
                  <a:cubicBezTo>
                    <a:pt x="73" y="45"/>
                    <a:pt x="74" y="46"/>
                    <a:pt x="75" y="47"/>
                  </a:cubicBezTo>
                  <a:close/>
                  <a:moveTo>
                    <a:pt x="65" y="46"/>
                  </a:moveTo>
                  <a:lnTo>
                    <a:pt x="65" y="46"/>
                  </a:lnTo>
                  <a:cubicBezTo>
                    <a:pt x="64" y="46"/>
                    <a:pt x="63" y="46"/>
                    <a:pt x="62" y="46"/>
                  </a:cubicBezTo>
                  <a:cubicBezTo>
                    <a:pt x="63" y="45"/>
                    <a:pt x="63" y="44"/>
                    <a:pt x="64" y="43"/>
                  </a:cubicBezTo>
                  <a:cubicBezTo>
                    <a:pt x="64" y="44"/>
                    <a:pt x="65" y="45"/>
                    <a:pt x="65" y="46"/>
                  </a:cubicBezTo>
                  <a:close/>
                  <a:moveTo>
                    <a:pt x="56" y="45"/>
                  </a:moveTo>
                  <a:lnTo>
                    <a:pt x="56" y="45"/>
                  </a:lnTo>
                  <a:cubicBezTo>
                    <a:pt x="55" y="45"/>
                    <a:pt x="54" y="45"/>
                    <a:pt x="52" y="45"/>
                  </a:cubicBezTo>
                  <a:cubicBezTo>
                    <a:pt x="53" y="45"/>
                    <a:pt x="54" y="44"/>
                    <a:pt x="55" y="43"/>
                  </a:cubicBezTo>
                  <a:cubicBezTo>
                    <a:pt x="55" y="44"/>
                    <a:pt x="56" y="45"/>
                    <a:pt x="56" y="45"/>
                  </a:cubicBezTo>
                  <a:close/>
                  <a:moveTo>
                    <a:pt x="48" y="45"/>
                  </a:moveTo>
                  <a:lnTo>
                    <a:pt x="48" y="45"/>
                  </a:lnTo>
                  <a:cubicBezTo>
                    <a:pt x="46" y="45"/>
                    <a:pt x="44" y="45"/>
                    <a:pt x="42" y="45"/>
                  </a:cubicBezTo>
                  <a:cubicBezTo>
                    <a:pt x="43" y="45"/>
                    <a:pt x="45" y="44"/>
                    <a:pt x="45" y="42"/>
                  </a:cubicBezTo>
                  <a:cubicBezTo>
                    <a:pt x="46" y="43"/>
                    <a:pt x="47" y="44"/>
                    <a:pt x="48" y="45"/>
                  </a:cubicBezTo>
                  <a:close/>
                  <a:moveTo>
                    <a:pt x="40" y="45"/>
                  </a:moveTo>
                  <a:lnTo>
                    <a:pt x="40" y="45"/>
                  </a:lnTo>
                  <a:cubicBezTo>
                    <a:pt x="38" y="45"/>
                    <a:pt x="36" y="45"/>
                    <a:pt x="34" y="45"/>
                  </a:cubicBezTo>
                  <a:cubicBezTo>
                    <a:pt x="35" y="44"/>
                    <a:pt x="36" y="43"/>
                    <a:pt x="36" y="42"/>
                  </a:cubicBezTo>
                  <a:cubicBezTo>
                    <a:pt x="37" y="44"/>
                    <a:pt x="38" y="45"/>
                    <a:pt x="40" y="45"/>
                  </a:cubicBezTo>
                  <a:close/>
                  <a:moveTo>
                    <a:pt x="29" y="45"/>
                  </a:moveTo>
                  <a:lnTo>
                    <a:pt x="29" y="45"/>
                  </a:lnTo>
                  <a:cubicBezTo>
                    <a:pt x="28" y="45"/>
                    <a:pt x="27" y="45"/>
                    <a:pt x="25" y="45"/>
                  </a:cubicBezTo>
                  <a:cubicBezTo>
                    <a:pt x="26" y="45"/>
                    <a:pt x="27" y="44"/>
                    <a:pt x="27" y="43"/>
                  </a:cubicBezTo>
                  <a:cubicBezTo>
                    <a:pt x="28" y="44"/>
                    <a:pt x="28" y="45"/>
                    <a:pt x="29" y="45"/>
                  </a:cubicBezTo>
                  <a:close/>
                  <a:moveTo>
                    <a:pt x="20" y="46"/>
                  </a:moveTo>
                  <a:lnTo>
                    <a:pt x="20" y="46"/>
                  </a:lnTo>
                  <a:cubicBezTo>
                    <a:pt x="19" y="46"/>
                    <a:pt x="17" y="46"/>
                    <a:pt x="16" y="46"/>
                  </a:cubicBezTo>
                  <a:cubicBezTo>
                    <a:pt x="17" y="45"/>
                    <a:pt x="17" y="44"/>
                    <a:pt x="18" y="43"/>
                  </a:cubicBezTo>
                  <a:cubicBezTo>
                    <a:pt x="18" y="44"/>
                    <a:pt x="19" y="45"/>
                    <a:pt x="20" y="46"/>
                  </a:cubicBezTo>
                  <a:close/>
                  <a:moveTo>
                    <a:pt x="11" y="46"/>
                  </a:moveTo>
                  <a:lnTo>
                    <a:pt x="11" y="46"/>
                  </a:lnTo>
                  <a:cubicBezTo>
                    <a:pt x="10" y="46"/>
                    <a:pt x="8" y="46"/>
                    <a:pt x="7" y="47"/>
                  </a:cubicBezTo>
                  <a:cubicBezTo>
                    <a:pt x="8" y="46"/>
                    <a:pt x="8" y="45"/>
                    <a:pt x="9" y="44"/>
                  </a:cubicBezTo>
                  <a:cubicBezTo>
                    <a:pt x="9" y="45"/>
                    <a:pt x="10" y="46"/>
                    <a:pt x="11" y="46"/>
                  </a:cubicBezTo>
                  <a:close/>
                  <a:moveTo>
                    <a:pt x="6" y="38"/>
                  </a:moveTo>
                  <a:lnTo>
                    <a:pt x="6" y="38"/>
                  </a:lnTo>
                  <a:cubicBezTo>
                    <a:pt x="7" y="38"/>
                    <a:pt x="9" y="38"/>
                    <a:pt x="10" y="38"/>
                  </a:cubicBezTo>
                  <a:cubicBezTo>
                    <a:pt x="9" y="38"/>
                    <a:pt x="9" y="39"/>
                    <a:pt x="8" y="40"/>
                  </a:cubicBezTo>
                  <a:cubicBezTo>
                    <a:pt x="8" y="39"/>
                    <a:pt x="7" y="38"/>
                    <a:pt x="6" y="38"/>
                  </a:cubicBezTo>
                  <a:close/>
                  <a:moveTo>
                    <a:pt x="16" y="37"/>
                  </a:moveTo>
                  <a:lnTo>
                    <a:pt x="16" y="37"/>
                  </a:lnTo>
                  <a:cubicBezTo>
                    <a:pt x="17" y="37"/>
                    <a:pt x="18" y="37"/>
                    <a:pt x="20" y="37"/>
                  </a:cubicBezTo>
                  <a:cubicBezTo>
                    <a:pt x="19" y="38"/>
                    <a:pt x="18" y="38"/>
                    <a:pt x="18" y="39"/>
                  </a:cubicBezTo>
                  <a:cubicBezTo>
                    <a:pt x="17" y="38"/>
                    <a:pt x="16" y="38"/>
                    <a:pt x="16" y="37"/>
                  </a:cubicBezTo>
                  <a:close/>
                  <a:moveTo>
                    <a:pt x="25" y="37"/>
                  </a:moveTo>
                  <a:lnTo>
                    <a:pt x="25" y="37"/>
                  </a:lnTo>
                  <a:lnTo>
                    <a:pt x="29" y="37"/>
                  </a:lnTo>
                  <a:cubicBezTo>
                    <a:pt x="28" y="37"/>
                    <a:pt x="27" y="38"/>
                    <a:pt x="27" y="39"/>
                  </a:cubicBezTo>
                  <a:cubicBezTo>
                    <a:pt x="26" y="38"/>
                    <a:pt x="26" y="37"/>
                    <a:pt x="25" y="37"/>
                  </a:cubicBezTo>
                  <a:close/>
                  <a:moveTo>
                    <a:pt x="34" y="37"/>
                  </a:moveTo>
                  <a:lnTo>
                    <a:pt x="34" y="37"/>
                  </a:lnTo>
                  <a:lnTo>
                    <a:pt x="36" y="36"/>
                  </a:lnTo>
                  <a:cubicBezTo>
                    <a:pt x="37" y="36"/>
                    <a:pt x="37" y="36"/>
                    <a:pt x="37" y="36"/>
                  </a:cubicBezTo>
                  <a:lnTo>
                    <a:pt x="37" y="34"/>
                  </a:lnTo>
                  <a:cubicBezTo>
                    <a:pt x="38" y="34"/>
                    <a:pt x="38" y="35"/>
                    <a:pt x="39" y="35"/>
                  </a:cubicBezTo>
                  <a:cubicBezTo>
                    <a:pt x="38" y="36"/>
                    <a:pt x="37" y="37"/>
                    <a:pt x="36" y="38"/>
                  </a:cubicBezTo>
                  <a:cubicBezTo>
                    <a:pt x="36" y="38"/>
                    <a:pt x="35" y="37"/>
                    <a:pt x="34" y="37"/>
                  </a:cubicBezTo>
                  <a:close/>
                  <a:moveTo>
                    <a:pt x="37" y="28"/>
                  </a:moveTo>
                  <a:lnTo>
                    <a:pt x="37" y="28"/>
                  </a:lnTo>
                  <a:lnTo>
                    <a:pt x="37" y="24"/>
                  </a:lnTo>
                  <a:cubicBezTo>
                    <a:pt x="38" y="25"/>
                    <a:pt x="38" y="26"/>
                    <a:pt x="39" y="26"/>
                  </a:cubicBezTo>
                  <a:cubicBezTo>
                    <a:pt x="38" y="27"/>
                    <a:pt x="38" y="27"/>
                    <a:pt x="37" y="28"/>
                  </a:cubicBezTo>
                  <a:close/>
                  <a:moveTo>
                    <a:pt x="37" y="19"/>
                  </a:moveTo>
                  <a:lnTo>
                    <a:pt x="37" y="19"/>
                  </a:lnTo>
                  <a:lnTo>
                    <a:pt x="37" y="15"/>
                  </a:lnTo>
                  <a:cubicBezTo>
                    <a:pt x="38" y="16"/>
                    <a:pt x="38" y="17"/>
                    <a:pt x="39" y="17"/>
                  </a:cubicBezTo>
                  <a:cubicBezTo>
                    <a:pt x="38" y="18"/>
                    <a:pt x="38" y="18"/>
                    <a:pt x="37" y="19"/>
                  </a:cubicBezTo>
                  <a:close/>
                  <a:moveTo>
                    <a:pt x="37" y="10"/>
                  </a:moveTo>
                  <a:lnTo>
                    <a:pt x="37" y="10"/>
                  </a:lnTo>
                  <a:lnTo>
                    <a:pt x="37" y="6"/>
                  </a:lnTo>
                  <a:cubicBezTo>
                    <a:pt x="38" y="7"/>
                    <a:pt x="38" y="8"/>
                    <a:pt x="39" y="8"/>
                  </a:cubicBezTo>
                  <a:cubicBezTo>
                    <a:pt x="38" y="9"/>
                    <a:pt x="38" y="9"/>
                    <a:pt x="37" y="10"/>
                  </a:cubicBezTo>
                  <a:close/>
                  <a:moveTo>
                    <a:pt x="46" y="6"/>
                  </a:moveTo>
                  <a:lnTo>
                    <a:pt x="46" y="6"/>
                  </a:lnTo>
                  <a:lnTo>
                    <a:pt x="46" y="10"/>
                  </a:lnTo>
                  <a:cubicBezTo>
                    <a:pt x="45" y="9"/>
                    <a:pt x="45" y="9"/>
                    <a:pt x="44" y="8"/>
                  </a:cubicBezTo>
                  <a:cubicBezTo>
                    <a:pt x="45" y="8"/>
                    <a:pt x="45" y="7"/>
                    <a:pt x="46" y="6"/>
                  </a:cubicBezTo>
                  <a:close/>
                  <a:moveTo>
                    <a:pt x="46" y="15"/>
                  </a:moveTo>
                  <a:lnTo>
                    <a:pt x="46" y="15"/>
                  </a:lnTo>
                  <a:lnTo>
                    <a:pt x="46" y="20"/>
                  </a:lnTo>
                  <a:cubicBezTo>
                    <a:pt x="45" y="19"/>
                    <a:pt x="45" y="18"/>
                    <a:pt x="44" y="17"/>
                  </a:cubicBezTo>
                  <a:cubicBezTo>
                    <a:pt x="45" y="17"/>
                    <a:pt x="45" y="16"/>
                    <a:pt x="46" y="15"/>
                  </a:cubicBezTo>
                  <a:close/>
                  <a:moveTo>
                    <a:pt x="46" y="24"/>
                  </a:moveTo>
                  <a:lnTo>
                    <a:pt x="46" y="24"/>
                  </a:lnTo>
                  <a:lnTo>
                    <a:pt x="46" y="29"/>
                  </a:lnTo>
                  <a:cubicBezTo>
                    <a:pt x="46" y="28"/>
                    <a:pt x="45" y="27"/>
                    <a:pt x="44" y="26"/>
                  </a:cubicBezTo>
                  <a:cubicBezTo>
                    <a:pt x="45" y="26"/>
                    <a:pt x="46" y="25"/>
                    <a:pt x="46" y="24"/>
                  </a:cubicBezTo>
                  <a:close/>
                  <a:moveTo>
                    <a:pt x="0" y="42"/>
                  </a:moveTo>
                  <a:lnTo>
                    <a:pt x="0" y="42"/>
                  </a:lnTo>
                  <a:cubicBezTo>
                    <a:pt x="0" y="41"/>
                    <a:pt x="1" y="41"/>
                    <a:pt x="1" y="40"/>
                  </a:cubicBezTo>
                  <a:cubicBezTo>
                    <a:pt x="2" y="39"/>
                    <a:pt x="3" y="39"/>
                    <a:pt x="4" y="39"/>
                  </a:cubicBezTo>
                  <a:cubicBezTo>
                    <a:pt x="6" y="39"/>
                    <a:pt x="8" y="41"/>
                    <a:pt x="8" y="43"/>
                  </a:cubicBezTo>
                  <a:cubicBezTo>
                    <a:pt x="8" y="45"/>
                    <a:pt x="6" y="46"/>
                    <a:pt x="4" y="46"/>
                  </a:cubicBezTo>
                  <a:cubicBezTo>
                    <a:pt x="2" y="46"/>
                    <a:pt x="0" y="45"/>
                    <a:pt x="0" y="43"/>
                  </a:cubicBezTo>
                  <a:cubicBezTo>
                    <a:pt x="0" y="43"/>
                    <a:pt x="0" y="42"/>
                    <a:pt x="0" y="42"/>
                  </a:cubicBezTo>
                  <a:close/>
                  <a:moveTo>
                    <a:pt x="6" y="42"/>
                  </a:moveTo>
                  <a:lnTo>
                    <a:pt x="6" y="42"/>
                  </a:lnTo>
                  <a:cubicBezTo>
                    <a:pt x="6" y="44"/>
                    <a:pt x="5" y="45"/>
                    <a:pt x="4" y="45"/>
                  </a:cubicBezTo>
                  <a:cubicBezTo>
                    <a:pt x="6" y="45"/>
                    <a:pt x="7" y="44"/>
                    <a:pt x="6" y="42"/>
                  </a:cubicBezTo>
                  <a:close/>
                  <a:moveTo>
                    <a:pt x="80" y="39"/>
                  </a:moveTo>
                  <a:lnTo>
                    <a:pt x="80" y="39"/>
                  </a:lnTo>
                  <a:cubicBezTo>
                    <a:pt x="81" y="40"/>
                    <a:pt x="81" y="42"/>
                    <a:pt x="81" y="43"/>
                  </a:cubicBezTo>
                  <a:cubicBezTo>
                    <a:pt x="81" y="43"/>
                    <a:pt x="81" y="44"/>
                    <a:pt x="81" y="44"/>
                  </a:cubicBezTo>
                  <a:cubicBezTo>
                    <a:pt x="81" y="45"/>
                    <a:pt x="79" y="46"/>
                    <a:pt x="78" y="46"/>
                  </a:cubicBezTo>
                  <a:cubicBezTo>
                    <a:pt x="76" y="46"/>
                    <a:pt x="74" y="45"/>
                    <a:pt x="74" y="43"/>
                  </a:cubicBezTo>
                  <a:cubicBezTo>
                    <a:pt x="74" y="41"/>
                    <a:pt x="76" y="39"/>
                    <a:pt x="78" y="39"/>
                  </a:cubicBezTo>
                  <a:cubicBezTo>
                    <a:pt x="79" y="39"/>
                    <a:pt x="79" y="39"/>
                    <a:pt x="80" y="39"/>
                  </a:cubicBezTo>
                  <a:close/>
                  <a:moveTo>
                    <a:pt x="80" y="42"/>
                  </a:moveTo>
                  <a:lnTo>
                    <a:pt x="80" y="42"/>
                  </a:lnTo>
                  <a:cubicBezTo>
                    <a:pt x="80" y="44"/>
                    <a:pt x="79" y="45"/>
                    <a:pt x="78" y="45"/>
                  </a:cubicBezTo>
                  <a:cubicBezTo>
                    <a:pt x="80" y="45"/>
                    <a:pt x="81" y="44"/>
                    <a:pt x="80" y="42"/>
                  </a:cubicBezTo>
                  <a:close/>
                  <a:moveTo>
                    <a:pt x="44" y="31"/>
                  </a:moveTo>
                  <a:lnTo>
                    <a:pt x="44" y="31"/>
                  </a:lnTo>
                  <a:cubicBezTo>
                    <a:pt x="43" y="32"/>
                    <a:pt x="43" y="33"/>
                    <a:pt x="42" y="34"/>
                  </a:cubicBezTo>
                  <a:cubicBezTo>
                    <a:pt x="44" y="34"/>
                    <a:pt x="44" y="32"/>
                    <a:pt x="44" y="31"/>
                  </a:cubicBezTo>
                  <a:close/>
                  <a:moveTo>
                    <a:pt x="41" y="27"/>
                  </a:moveTo>
                  <a:lnTo>
                    <a:pt x="41" y="27"/>
                  </a:lnTo>
                  <a:cubicBezTo>
                    <a:pt x="44" y="27"/>
                    <a:pt x="45" y="29"/>
                    <a:pt x="45" y="31"/>
                  </a:cubicBezTo>
                  <a:cubicBezTo>
                    <a:pt x="45" y="33"/>
                    <a:pt x="44" y="35"/>
                    <a:pt x="41" y="35"/>
                  </a:cubicBezTo>
                  <a:cubicBezTo>
                    <a:pt x="39" y="35"/>
                    <a:pt x="38" y="33"/>
                    <a:pt x="38" y="31"/>
                  </a:cubicBezTo>
                  <a:cubicBezTo>
                    <a:pt x="38" y="29"/>
                    <a:pt x="39" y="27"/>
                    <a:pt x="41" y="27"/>
                  </a:cubicBezTo>
                  <a:close/>
                  <a:moveTo>
                    <a:pt x="44" y="22"/>
                  </a:moveTo>
                  <a:lnTo>
                    <a:pt x="44" y="22"/>
                  </a:lnTo>
                  <a:cubicBezTo>
                    <a:pt x="43" y="23"/>
                    <a:pt x="43" y="24"/>
                    <a:pt x="42" y="24"/>
                  </a:cubicBezTo>
                  <a:cubicBezTo>
                    <a:pt x="44" y="25"/>
                    <a:pt x="44" y="23"/>
                    <a:pt x="44" y="22"/>
                  </a:cubicBezTo>
                  <a:close/>
                  <a:moveTo>
                    <a:pt x="41" y="18"/>
                  </a:moveTo>
                  <a:lnTo>
                    <a:pt x="41" y="18"/>
                  </a:lnTo>
                  <a:cubicBezTo>
                    <a:pt x="44" y="18"/>
                    <a:pt x="45" y="20"/>
                    <a:pt x="45" y="22"/>
                  </a:cubicBezTo>
                  <a:cubicBezTo>
                    <a:pt x="45" y="24"/>
                    <a:pt x="44" y="26"/>
                    <a:pt x="41" y="26"/>
                  </a:cubicBezTo>
                  <a:cubicBezTo>
                    <a:pt x="39" y="26"/>
                    <a:pt x="38" y="24"/>
                    <a:pt x="38" y="22"/>
                  </a:cubicBezTo>
                  <a:cubicBezTo>
                    <a:pt x="38" y="20"/>
                    <a:pt x="39" y="18"/>
                    <a:pt x="41" y="18"/>
                  </a:cubicBezTo>
                  <a:close/>
                  <a:moveTo>
                    <a:pt x="44" y="13"/>
                  </a:moveTo>
                  <a:lnTo>
                    <a:pt x="44" y="13"/>
                  </a:lnTo>
                  <a:cubicBezTo>
                    <a:pt x="43" y="14"/>
                    <a:pt x="43" y="15"/>
                    <a:pt x="42" y="15"/>
                  </a:cubicBezTo>
                  <a:cubicBezTo>
                    <a:pt x="44" y="15"/>
                    <a:pt x="44" y="14"/>
                    <a:pt x="44" y="13"/>
                  </a:cubicBezTo>
                  <a:close/>
                  <a:moveTo>
                    <a:pt x="41" y="9"/>
                  </a:moveTo>
                  <a:lnTo>
                    <a:pt x="41" y="9"/>
                  </a:lnTo>
                  <a:cubicBezTo>
                    <a:pt x="44" y="9"/>
                    <a:pt x="45" y="11"/>
                    <a:pt x="45" y="13"/>
                  </a:cubicBezTo>
                  <a:cubicBezTo>
                    <a:pt x="45" y="15"/>
                    <a:pt x="44" y="17"/>
                    <a:pt x="41" y="17"/>
                  </a:cubicBezTo>
                  <a:cubicBezTo>
                    <a:pt x="39" y="17"/>
                    <a:pt x="38" y="15"/>
                    <a:pt x="38" y="13"/>
                  </a:cubicBezTo>
                  <a:cubicBezTo>
                    <a:pt x="38" y="11"/>
                    <a:pt x="39" y="9"/>
                    <a:pt x="41" y="9"/>
                  </a:cubicBezTo>
                  <a:close/>
                  <a:moveTo>
                    <a:pt x="44" y="3"/>
                  </a:moveTo>
                  <a:lnTo>
                    <a:pt x="44" y="3"/>
                  </a:lnTo>
                  <a:cubicBezTo>
                    <a:pt x="43" y="5"/>
                    <a:pt x="43" y="6"/>
                    <a:pt x="42" y="6"/>
                  </a:cubicBezTo>
                  <a:cubicBezTo>
                    <a:pt x="44" y="6"/>
                    <a:pt x="44" y="5"/>
                    <a:pt x="44" y="3"/>
                  </a:cubicBezTo>
                  <a:close/>
                  <a:moveTo>
                    <a:pt x="41" y="0"/>
                  </a:moveTo>
                  <a:lnTo>
                    <a:pt x="41" y="0"/>
                  </a:lnTo>
                  <a:cubicBezTo>
                    <a:pt x="44" y="0"/>
                    <a:pt x="45" y="2"/>
                    <a:pt x="45" y="4"/>
                  </a:cubicBezTo>
                  <a:cubicBezTo>
                    <a:pt x="45" y="6"/>
                    <a:pt x="44" y="7"/>
                    <a:pt x="41" y="7"/>
                  </a:cubicBezTo>
                  <a:cubicBezTo>
                    <a:pt x="39" y="7"/>
                    <a:pt x="38" y="6"/>
                    <a:pt x="38" y="4"/>
                  </a:cubicBezTo>
                  <a:cubicBezTo>
                    <a:pt x="38" y="2"/>
                    <a:pt x="39" y="0"/>
                    <a:pt x="41" y="0"/>
                  </a:cubicBezTo>
                  <a:close/>
                  <a:moveTo>
                    <a:pt x="34" y="41"/>
                  </a:moveTo>
                  <a:lnTo>
                    <a:pt x="34" y="41"/>
                  </a:lnTo>
                  <a:cubicBezTo>
                    <a:pt x="34" y="42"/>
                    <a:pt x="33" y="43"/>
                    <a:pt x="32" y="43"/>
                  </a:cubicBezTo>
                  <a:cubicBezTo>
                    <a:pt x="34" y="43"/>
                    <a:pt x="34" y="42"/>
                    <a:pt x="34" y="41"/>
                  </a:cubicBezTo>
                  <a:close/>
                  <a:moveTo>
                    <a:pt x="32" y="37"/>
                  </a:moveTo>
                  <a:lnTo>
                    <a:pt x="32" y="37"/>
                  </a:lnTo>
                  <a:cubicBezTo>
                    <a:pt x="34" y="37"/>
                    <a:pt x="35" y="39"/>
                    <a:pt x="35" y="41"/>
                  </a:cubicBezTo>
                  <a:cubicBezTo>
                    <a:pt x="35" y="43"/>
                    <a:pt x="34" y="44"/>
                    <a:pt x="32" y="44"/>
                  </a:cubicBezTo>
                  <a:cubicBezTo>
                    <a:pt x="30" y="44"/>
                    <a:pt x="28" y="43"/>
                    <a:pt x="28" y="41"/>
                  </a:cubicBezTo>
                  <a:cubicBezTo>
                    <a:pt x="28" y="39"/>
                    <a:pt x="30" y="37"/>
                    <a:pt x="32" y="37"/>
                  </a:cubicBezTo>
                  <a:close/>
                  <a:moveTo>
                    <a:pt x="25" y="41"/>
                  </a:moveTo>
                  <a:lnTo>
                    <a:pt x="25" y="41"/>
                  </a:lnTo>
                  <a:cubicBezTo>
                    <a:pt x="24" y="42"/>
                    <a:pt x="24" y="43"/>
                    <a:pt x="23" y="44"/>
                  </a:cubicBezTo>
                  <a:cubicBezTo>
                    <a:pt x="24" y="44"/>
                    <a:pt x="25" y="42"/>
                    <a:pt x="25" y="41"/>
                  </a:cubicBezTo>
                  <a:close/>
                  <a:moveTo>
                    <a:pt x="22" y="37"/>
                  </a:moveTo>
                  <a:lnTo>
                    <a:pt x="22" y="37"/>
                  </a:lnTo>
                  <a:cubicBezTo>
                    <a:pt x="24" y="37"/>
                    <a:pt x="26" y="39"/>
                    <a:pt x="26" y="41"/>
                  </a:cubicBezTo>
                  <a:cubicBezTo>
                    <a:pt x="26" y="43"/>
                    <a:pt x="24" y="45"/>
                    <a:pt x="22" y="45"/>
                  </a:cubicBezTo>
                  <a:cubicBezTo>
                    <a:pt x="20" y="45"/>
                    <a:pt x="19" y="43"/>
                    <a:pt x="19" y="41"/>
                  </a:cubicBezTo>
                  <a:cubicBezTo>
                    <a:pt x="19" y="39"/>
                    <a:pt x="20" y="37"/>
                    <a:pt x="22" y="37"/>
                  </a:cubicBezTo>
                  <a:close/>
                  <a:moveTo>
                    <a:pt x="16" y="42"/>
                  </a:moveTo>
                  <a:lnTo>
                    <a:pt x="16" y="42"/>
                  </a:lnTo>
                  <a:cubicBezTo>
                    <a:pt x="15" y="43"/>
                    <a:pt x="14" y="44"/>
                    <a:pt x="13" y="44"/>
                  </a:cubicBezTo>
                  <a:cubicBezTo>
                    <a:pt x="15" y="44"/>
                    <a:pt x="16" y="43"/>
                    <a:pt x="16" y="42"/>
                  </a:cubicBezTo>
                  <a:close/>
                  <a:moveTo>
                    <a:pt x="13" y="38"/>
                  </a:moveTo>
                  <a:lnTo>
                    <a:pt x="13" y="38"/>
                  </a:lnTo>
                  <a:cubicBezTo>
                    <a:pt x="15" y="38"/>
                    <a:pt x="17" y="40"/>
                    <a:pt x="17" y="42"/>
                  </a:cubicBezTo>
                  <a:cubicBezTo>
                    <a:pt x="17" y="44"/>
                    <a:pt x="15" y="45"/>
                    <a:pt x="13" y="45"/>
                  </a:cubicBezTo>
                  <a:cubicBezTo>
                    <a:pt x="11" y="45"/>
                    <a:pt x="9" y="44"/>
                    <a:pt x="9" y="42"/>
                  </a:cubicBezTo>
                  <a:cubicBezTo>
                    <a:pt x="9" y="40"/>
                    <a:pt x="11" y="38"/>
                    <a:pt x="13" y="38"/>
                  </a:cubicBezTo>
                  <a:close/>
                  <a:moveTo>
                    <a:pt x="71" y="42"/>
                  </a:moveTo>
                  <a:lnTo>
                    <a:pt x="71" y="42"/>
                  </a:lnTo>
                  <a:cubicBezTo>
                    <a:pt x="70" y="43"/>
                    <a:pt x="70" y="44"/>
                    <a:pt x="69" y="44"/>
                  </a:cubicBezTo>
                  <a:cubicBezTo>
                    <a:pt x="71" y="45"/>
                    <a:pt x="71" y="43"/>
                    <a:pt x="71" y="42"/>
                  </a:cubicBezTo>
                  <a:close/>
                  <a:moveTo>
                    <a:pt x="69" y="38"/>
                  </a:moveTo>
                  <a:lnTo>
                    <a:pt x="69" y="38"/>
                  </a:lnTo>
                  <a:cubicBezTo>
                    <a:pt x="71" y="38"/>
                    <a:pt x="72" y="40"/>
                    <a:pt x="72" y="42"/>
                  </a:cubicBezTo>
                  <a:cubicBezTo>
                    <a:pt x="72" y="44"/>
                    <a:pt x="71" y="46"/>
                    <a:pt x="69" y="46"/>
                  </a:cubicBezTo>
                  <a:cubicBezTo>
                    <a:pt x="66" y="46"/>
                    <a:pt x="65" y="44"/>
                    <a:pt x="65" y="42"/>
                  </a:cubicBezTo>
                  <a:cubicBezTo>
                    <a:pt x="65" y="40"/>
                    <a:pt x="66" y="38"/>
                    <a:pt x="69" y="38"/>
                  </a:cubicBezTo>
                  <a:close/>
                  <a:moveTo>
                    <a:pt x="62" y="41"/>
                  </a:moveTo>
                  <a:lnTo>
                    <a:pt x="62" y="41"/>
                  </a:lnTo>
                  <a:cubicBezTo>
                    <a:pt x="61" y="42"/>
                    <a:pt x="61" y="43"/>
                    <a:pt x="59" y="44"/>
                  </a:cubicBezTo>
                  <a:cubicBezTo>
                    <a:pt x="61" y="44"/>
                    <a:pt x="62" y="42"/>
                    <a:pt x="62" y="41"/>
                  </a:cubicBezTo>
                  <a:close/>
                  <a:moveTo>
                    <a:pt x="59" y="37"/>
                  </a:moveTo>
                  <a:lnTo>
                    <a:pt x="59" y="37"/>
                  </a:lnTo>
                  <a:cubicBezTo>
                    <a:pt x="61" y="37"/>
                    <a:pt x="63" y="39"/>
                    <a:pt x="63" y="41"/>
                  </a:cubicBezTo>
                  <a:cubicBezTo>
                    <a:pt x="63" y="43"/>
                    <a:pt x="61" y="45"/>
                    <a:pt x="59" y="45"/>
                  </a:cubicBezTo>
                  <a:cubicBezTo>
                    <a:pt x="57" y="45"/>
                    <a:pt x="56" y="43"/>
                    <a:pt x="56" y="41"/>
                  </a:cubicBezTo>
                  <a:cubicBezTo>
                    <a:pt x="56" y="39"/>
                    <a:pt x="57" y="37"/>
                    <a:pt x="59" y="37"/>
                  </a:cubicBezTo>
                  <a:close/>
                  <a:moveTo>
                    <a:pt x="53" y="40"/>
                  </a:moveTo>
                  <a:lnTo>
                    <a:pt x="53" y="40"/>
                  </a:lnTo>
                  <a:cubicBezTo>
                    <a:pt x="52" y="42"/>
                    <a:pt x="51" y="42"/>
                    <a:pt x="50" y="43"/>
                  </a:cubicBezTo>
                  <a:cubicBezTo>
                    <a:pt x="52" y="43"/>
                    <a:pt x="53" y="42"/>
                    <a:pt x="53" y="40"/>
                  </a:cubicBezTo>
                  <a:close/>
                  <a:moveTo>
                    <a:pt x="50" y="37"/>
                  </a:moveTo>
                  <a:lnTo>
                    <a:pt x="50" y="37"/>
                  </a:lnTo>
                  <a:cubicBezTo>
                    <a:pt x="52" y="37"/>
                    <a:pt x="54" y="38"/>
                    <a:pt x="54" y="41"/>
                  </a:cubicBezTo>
                  <a:cubicBezTo>
                    <a:pt x="54" y="43"/>
                    <a:pt x="52" y="44"/>
                    <a:pt x="50" y="44"/>
                  </a:cubicBezTo>
                  <a:cubicBezTo>
                    <a:pt x="48" y="44"/>
                    <a:pt x="46" y="43"/>
                    <a:pt x="46" y="41"/>
                  </a:cubicBezTo>
                  <a:cubicBezTo>
                    <a:pt x="46" y="38"/>
                    <a:pt x="48" y="37"/>
                    <a:pt x="50" y="37"/>
                  </a:cubicBezTo>
                  <a:close/>
                  <a:moveTo>
                    <a:pt x="43" y="40"/>
                  </a:moveTo>
                  <a:lnTo>
                    <a:pt x="43" y="40"/>
                  </a:lnTo>
                  <a:cubicBezTo>
                    <a:pt x="43" y="41"/>
                    <a:pt x="42" y="42"/>
                    <a:pt x="41" y="43"/>
                  </a:cubicBezTo>
                  <a:cubicBezTo>
                    <a:pt x="43" y="43"/>
                    <a:pt x="44" y="41"/>
                    <a:pt x="43" y="40"/>
                  </a:cubicBezTo>
                  <a:close/>
                  <a:moveTo>
                    <a:pt x="41" y="36"/>
                  </a:moveTo>
                  <a:lnTo>
                    <a:pt x="41" y="36"/>
                  </a:lnTo>
                  <a:cubicBezTo>
                    <a:pt x="43" y="36"/>
                    <a:pt x="45" y="38"/>
                    <a:pt x="45" y="40"/>
                  </a:cubicBezTo>
                  <a:cubicBezTo>
                    <a:pt x="45" y="42"/>
                    <a:pt x="43" y="44"/>
                    <a:pt x="41" y="44"/>
                  </a:cubicBezTo>
                  <a:cubicBezTo>
                    <a:pt x="39" y="44"/>
                    <a:pt x="37" y="42"/>
                    <a:pt x="37" y="40"/>
                  </a:cubicBezTo>
                  <a:cubicBezTo>
                    <a:pt x="37" y="38"/>
                    <a:pt x="39" y="36"/>
                    <a:pt x="41" y="3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493" name="Freeform 1520"/>
            <p:cNvSpPr>
              <a:spLocks/>
            </p:cNvSpPr>
            <p:nvPr userDrawn="1"/>
          </p:nvSpPr>
          <p:spPr bwMode="auto">
            <a:xfrm>
              <a:off x="419" y="363"/>
              <a:ext cx="9" cy="9"/>
            </a:xfrm>
            <a:custGeom>
              <a:avLst/>
              <a:gdLst>
                <a:gd name="T0" fmla="*/ 13 w 20"/>
                <a:gd name="T1" fmla="*/ 4 h 21"/>
                <a:gd name="T2" fmla="*/ 13 w 20"/>
                <a:gd name="T3" fmla="*/ 4 h 21"/>
                <a:gd name="T4" fmla="*/ 12 w 20"/>
                <a:gd name="T5" fmla="*/ 7 h 21"/>
                <a:gd name="T6" fmla="*/ 20 w 20"/>
                <a:gd name="T7" fmla="*/ 5 h 21"/>
                <a:gd name="T8" fmla="*/ 20 w 20"/>
                <a:gd name="T9" fmla="*/ 15 h 21"/>
                <a:gd name="T10" fmla="*/ 14 w 20"/>
                <a:gd name="T11" fmla="*/ 12 h 21"/>
                <a:gd name="T12" fmla="*/ 15 w 20"/>
                <a:gd name="T13" fmla="*/ 21 h 21"/>
                <a:gd name="T14" fmla="*/ 5 w 20"/>
                <a:gd name="T15" fmla="*/ 21 h 21"/>
                <a:gd name="T16" fmla="*/ 9 w 20"/>
                <a:gd name="T17" fmla="*/ 14 h 21"/>
                <a:gd name="T18" fmla="*/ 0 w 20"/>
                <a:gd name="T19" fmla="*/ 15 h 21"/>
                <a:gd name="T20" fmla="*/ 0 w 20"/>
                <a:gd name="T21" fmla="*/ 5 h 21"/>
                <a:gd name="T22" fmla="*/ 7 w 20"/>
                <a:gd name="T23" fmla="*/ 9 h 21"/>
                <a:gd name="T24" fmla="*/ 5 w 20"/>
                <a:gd name="T25" fmla="*/ 0 h 21"/>
                <a:gd name="T26" fmla="*/ 15 w 20"/>
                <a:gd name="T27" fmla="*/ 0 h 21"/>
                <a:gd name="T28" fmla="*/ 13 w 20"/>
                <a:gd name="T29" fmla="*/ 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0" h="21">
                  <a:moveTo>
                    <a:pt x="13" y="4"/>
                  </a:moveTo>
                  <a:lnTo>
                    <a:pt x="13" y="4"/>
                  </a:lnTo>
                  <a:cubicBezTo>
                    <a:pt x="12" y="5"/>
                    <a:pt x="12" y="6"/>
                    <a:pt x="12" y="7"/>
                  </a:cubicBezTo>
                  <a:cubicBezTo>
                    <a:pt x="13" y="11"/>
                    <a:pt x="19" y="6"/>
                    <a:pt x="20" y="5"/>
                  </a:cubicBezTo>
                  <a:lnTo>
                    <a:pt x="20" y="15"/>
                  </a:lnTo>
                  <a:cubicBezTo>
                    <a:pt x="19" y="14"/>
                    <a:pt x="16" y="12"/>
                    <a:pt x="14" y="12"/>
                  </a:cubicBezTo>
                  <a:cubicBezTo>
                    <a:pt x="9" y="13"/>
                    <a:pt x="14" y="19"/>
                    <a:pt x="15" y="21"/>
                  </a:cubicBezTo>
                  <a:lnTo>
                    <a:pt x="5" y="21"/>
                  </a:lnTo>
                  <a:cubicBezTo>
                    <a:pt x="6" y="19"/>
                    <a:pt x="9" y="16"/>
                    <a:pt x="9" y="14"/>
                  </a:cubicBezTo>
                  <a:cubicBezTo>
                    <a:pt x="8" y="9"/>
                    <a:pt x="1" y="14"/>
                    <a:pt x="0" y="15"/>
                  </a:cubicBezTo>
                  <a:lnTo>
                    <a:pt x="0" y="5"/>
                  </a:lnTo>
                  <a:cubicBezTo>
                    <a:pt x="1" y="6"/>
                    <a:pt x="5" y="9"/>
                    <a:pt x="7" y="9"/>
                  </a:cubicBezTo>
                  <a:cubicBezTo>
                    <a:pt x="11" y="8"/>
                    <a:pt x="6" y="1"/>
                    <a:pt x="5" y="0"/>
                  </a:cubicBezTo>
                  <a:lnTo>
                    <a:pt x="15" y="0"/>
                  </a:lnTo>
                  <a:cubicBezTo>
                    <a:pt x="14" y="1"/>
                    <a:pt x="13" y="3"/>
                    <a:pt x="13" y="4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494" name="Freeform 1521"/>
            <p:cNvSpPr>
              <a:spLocks/>
            </p:cNvSpPr>
            <p:nvPr userDrawn="1"/>
          </p:nvSpPr>
          <p:spPr bwMode="auto">
            <a:xfrm>
              <a:off x="361" y="388"/>
              <a:ext cx="74" cy="28"/>
            </a:xfrm>
            <a:custGeom>
              <a:avLst/>
              <a:gdLst>
                <a:gd name="T0" fmla="*/ 109 w 164"/>
                <a:gd name="T1" fmla="*/ 25 h 62"/>
                <a:gd name="T2" fmla="*/ 109 w 164"/>
                <a:gd name="T3" fmla="*/ 25 h 62"/>
                <a:gd name="T4" fmla="*/ 127 w 164"/>
                <a:gd name="T5" fmla="*/ 40 h 62"/>
                <a:gd name="T6" fmla="*/ 133 w 164"/>
                <a:gd name="T7" fmla="*/ 29 h 62"/>
                <a:gd name="T8" fmla="*/ 131 w 164"/>
                <a:gd name="T9" fmla="*/ 24 h 62"/>
                <a:gd name="T10" fmla="*/ 139 w 164"/>
                <a:gd name="T11" fmla="*/ 30 h 62"/>
                <a:gd name="T12" fmla="*/ 144 w 164"/>
                <a:gd name="T13" fmla="*/ 41 h 62"/>
                <a:gd name="T14" fmla="*/ 149 w 164"/>
                <a:gd name="T15" fmla="*/ 41 h 62"/>
                <a:gd name="T16" fmla="*/ 152 w 164"/>
                <a:gd name="T17" fmla="*/ 33 h 62"/>
                <a:gd name="T18" fmla="*/ 151 w 164"/>
                <a:gd name="T19" fmla="*/ 26 h 62"/>
                <a:gd name="T20" fmla="*/ 157 w 164"/>
                <a:gd name="T21" fmla="*/ 32 h 62"/>
                <a:gd name="T22" fmla="*/ 163 w 164"/>
                <a:gd name="T23" fmla="*/ 36 h 62"/>
                <a:gd name="T24" fmla="*/ 161 w 164"/>
                <a:gd name="T25" fmla="*/ 45 h 62"/>
                <a:gd name="T26" fmla="*/ 149 w 164"/>
                <a:gd name="T27" fmla="*/ 50 h 62"/>
                <a:gd name="T28" fmla="*/ 142 w 164"/>
                <a:gd name="T29" fmla="*/ 56 h 62"/>
                <a:gd name="T30" fmla="*/ 128 w 164"/>
                <a:gd name="T31" fmla="*/ 56 h 62"/>
                <a:gd name="T32" fmla="*/ 115 w 164"/>
                <a:gd name="T33" fmla="*/ 62 h 62"/>
                <a:gd name="T34" fmla="*/ 103 w 164"/>
                <a:gd name="T35" fmla="*/ 57 h 62"/>
                <a:gd name="T36" fmla="*/ 85 w 164"/>
                <a:gd name="T37" fmla="*/ 47 h 62"/>
                <a:gd name="T38" fmla="*/ 56 w 164"/>
                <a:gd name="T39" fmla="*/ 41 h 62"/>
                <a:gd name="T40" fmla="*/ 30 w 164"/>
                <a:gd name="T41" fmla="*/ 35 h 62"/>
                <a:gd name="T42" fmla="*/ 2 w 164"/>
                <a:gd name="T43" fmla="*/ 31 h 62"/>
                <a:gd name="T44" fmla="*/ 7 w 164"/>
                <a:gd name="T45" fmla="*/ 14 h 62"/>
                <a:gd name="T46" fmla="*/ 8 w 164"/>
                <a:gd name="T47" fmla="*/ 3 h 62"/>
                <a:gd name="T48" fmla="*/ 36 w 164"/>
                <a:gd name="T49" fmla="*/ 0 h 62"/>
                <a:gd name="T50" fmla="*/ 39 w 164"/>
                <a:gd name="T51" fmla="*/ 15 h 62"/>
                <a:gd name="T52" fmla="*/ 56 w 164"/>
                <a:gd name="T53" fmla="*/ 26 h 62"/>
                <a:gd name="T54" fmla="*/ 95 w 164"/>
                <a:gd name="T55" fmla="*/ 34 h 62"/>
                <a:gd name="T56" fmla="*/ 104 w 164"/>
                <a:gd name="T57" fmla="*/ 25 h 62"/>
                <a:gd name="T58" fmla="*/ 109 w 164"/>
                <a:gd name="T59" fmla="*/ 25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4" h="62">
                  <a:moveTo>
                    <a:pt x="109" y="25"/>
                  </a:moveTo>
                  <a:lnTo>
                    <a:pt x="109" y="25"/>
                  </a:lnTo>
                  <a:cubicBezTo>
                    <a:pt x="112" y="31"/>
                    <a:pt x="118" y="40"/>
                    <a:pt x="127" y="40"/>
                  </a:cubicBezTo>
                  <a:cubicBezTo>
                    <a:pt x="126" y="35"/>
                    <a:pt x="128" y="31"/>
                    <a:pt x="133" y="29"/>
                  </a:cubicBezTo>
                  <a:cubicBezTo>
                    <a:pt x="133" y="28"/>
                    <a:pt x="133" y="25"/>
                    <a:pt x="131" y="24"/>
                  </a:cubicBezTo>
                  <a:cubicBezTo>
                    <a:pt x="136" y="23"/>
                    <a:pt x="138" y="26"/>
                    <a:pt x="139" y="30"/>
                  </a:cubicBezTo>
                  <a:cubicBezTo>
                    <a:pt x="145" y="31"/>
                    <a:pt x="146" y="37"/>
                    <a:pt x="144" y="41"/>
                  </a:cubicBezTo>
                  <a:cubicBezTo>
                    <a:pt x="146" y="42"/>
                    <a:pt x="149" y="41"/>
                    <a:pt x="149" y="41"/>
                  </a:cubicBezTo>
                  <a:cubicBezTo>
                    <a:pt x="147" y="36"/>
                    <a:pt x="150" y="34"/>
                    <a:pt x="152" y="33"/>
                  </a:cubicBezTo>
                  <a:cubicBezTo>
                    <a:pt x="153" y="30"/>
                    <a:pt x="152" y="28"/>
                    <a:pt x="151" y="26"/>
                  </a:cubicBezTo>
                  <a:cubicBezTo>
                    <a:pt x="156" y="26"/>
                    <a:pt x="157" y="31"/>
                    <a:pt x="157" y="32"/>
                  </a:cubicBezTo>
                  <a:cubicBezTo>
                    <a:pt x="160" y="33"/>
                    <a:pt x="161" y="33"/>
                    <a:pt x="163" y="36"/>
                  </a:cubicBezTo>
                  <a:cubicBezTo>
                    <a:pt x="164" y="37"/>
                    <a:pt x="164" y="43"/>
                    <a:pt x="161" y="45"/>
                  </a:cubicBezTo>
                  <a:cubicBezTo>
                    <a:pt x="158" y="47"/>
                    <a:pt x="153" y="47"/>
                    <a:pt x="149" y="50"/>
                  </a:cubicBezTo>
                  <a:cubicBezTo>
                    <a:pt x="147" y="51"/>
                    <a:pt x="146" y="55"/>
                    <a:pt x="142" y="56"/>
                  </a:cubicBezTo>
                  <a:cubicBezTo>
                    <a:pt x="138" y="57"/>
                    <a:pt x="133" y="55"/>
                    <a:pt x="128" y="56"/>
                  </a:cubicBezTo>
                  <a:cubicBezTo>
                    <a:pt x="122" y="58"/>
                    <a:pt x="120" y="62"/>
                    <a:pt x="115" y="62"/>
                  </a:cubicBezTo>
                  <a:cubicBezTo>
                    <a:pt x="110" y="62"/>
                    <a:pt x="111" y="58"/>
                    <a:pt x="103" y="57"/>
                  </a:cubicBezTo>
                  <a:cubicBezTo>
                    <a:pt x="97" y="54"/>
                    <a:pt x="91" y="49"/>
                    <a:pt x="85" y="47"/>
                  </a:cubicBezTo>
                  <a:cubicBezTo>
                    <a:pt x="76" y="44"/>
                    <a:pt x="66" y="43"/>
                    <a:pt x="56" y="41"/>
                  </a:cubicBezTo>
                  <a:cubicBezTo>
                    <a:pt x="47" y="40"/>
                    <a:pt x="39" y="36"/>
                    <a:pt x="30" y="35"/>
                  </a:cubicBezTo>
                  <a:cubicBezTo>
                    <a:pt x="24" y="34"/>
                    <a:pt x="5" y="35"/>
                    <a:pt x="2" y="31"/>
                  </a:cubicBezTo>
                  <a:cubicBezTo>
                    <a:pt x="0" y="27"/>
                    <a:pt x="6" y="25"/>
                    <a:pt x="7" y="14"/>
                  </a:cubicBezTo>
                  <a:cubicBezTo>
                    <a:pt x="7" y="12"/>
                    <a:pt x="8" y="4"/>
                    <a:pt x="8" y="3"/>
                  </a:cubicBezTo>
                  <a:cubicBezTo>
                    <a:pt x="8" y="3"/>
                    <a:pt x="34" y="0"/>
                    <a:pt x="36" y="0"/>
                  </a:cubicBezTo>
                  <a:cubicBezTo>
                    <a:pt x="36" y="7"/>
                    <a:pt x="38" y="13"/>
                    <a:pt x="39" y="15"/>
                  </a:cubicBezTo>
                  <a:cubicBezTo>
                    <a:pt x="43" y="21"/>
                    <a:pt x="50" y="23"/>
                    <a:pt x="56" y="26"/>
                  </a:cubicBezTo>
                  <a:cubicBezTo>
                    <a:pt x="69" y="30"/>
                    <a:pt x="82" y="35"/>
                    <a:pt x="95" y="34"/>
                  </a:cubicBezTo>
                  <a:cubicBezTo>
                    <a:pt x="96" y="34"/>
                    <a:pt x="103" y="30"/>
                    <a:pt x="104" y="25"/>
                  </a:cubicBezTo>
                  <a:cubicBezTo>
                    <a:pt x="105" y="23"/>
                    <a:pt x="108" y="23"/>
                    <a:pt x="109" y="25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495" name="Freeform 1522"/>
            <p:cNvSpPr>
              <a:spLocks/>
            </p:cNvSpPr>
            <p:nvPr userDrawn="1"/>
          </p:nvSpPr>
          <p:spPr bwMode="auto">
            <a:xfrm>
              <a:off x="363" y="388"/>
              <a:ext cx="62" cy="27"/>
            </a:xfrm>
            <a:custGeom>
              <a:avLst/>
              <a:gdLst>
                <a:gd name="T0" fmla="*/ 29 w 138"/>
                <a:gd name="T1" fmla="*/ 0 h 59"/>
                <a:gd name="T2" fmla="*/ 29 w 138"/>
                <a:gd name="T3" fmla="*/ 0 h 59"/>
                <a:gd name="T4" fmla="*/ 32 w 138"/>
                <a:gd name="T5" fmla="*/ 16 h 59"/>
                <a:gd name="T6" fmla="*/ 35 w 138"/>
                <a:gd name="T7" fmla="*/ 20 h 59"/>
                <a:gd name="T8" fmla="*/ 35 w 138"/>
                <a:gd name="T9" fmla="*/ 24 h 59"/>
                <a:gd name="T10" fmla="*/ 40 w 138"/>
                <a:gd name="T11" fmla="*/ 22 h 59"/>
                <a:gd name="T12" fmla="*/ 39 w 138"/>
                <a:gd name="T13" fmla="*/ 26 h 59"/>
                <a:gd name="T14" fmla="*/ 46 w 138"/>
                <a:gd name="T15" fmla="*/ 25 h 59"/>
                <a:gd name="T16" fmla="*/ 45 w 138"/>
                <a:gd name="T17" fmla="*/ 28 h 59"/>
                <a:gd name="T18" fmla="*/ 50 w 138"/>
                <a:gd name="T19" fmla="*/ 28 h 59"/>
                <a:gd name="T20" fmla="*/ 53 w 138"/>
                <a:gd name="T21" fmla="*/ 28 h 59"/>
                <a:gd name="T22" fmla="*/ 73 w 138"/>
                <a:gd name="T23" fmla="*/ 34 h 59"/>
                <a:gd name="T24" fmla="*/ 102 w 138"/>
                <a:gd name="T25" fmla="*/ 27 h 59"/>
                <a:gd name="T26" fmla="*/ 106 w 138"/>
                <a:gd name="T27" fmla="*/ 31 h 59"/>
                <a:gd name="T28" fmla="*/ 102 w 138"/>
                <a:gd name="T29" fmla="*/ 32 h 59"/>
                <a:gd name="T30" fmla="*/ 108 w 138"/>
                <a:gd name="T31" fmla="*/ 38 h 59"/>
                <a:gd name="T32" fmla="*/ 103 w 138"/>
                <a:gd name="T33" fmla="*/ 37 h 59"/>
                <a:gd name="T34" fmla="*/ 107 w 138"/>
                <a:gd name="T35" fmla="*/ 39 h 59"/>
                <a:gd name="T36" fmla="*/ 103 w 138"/>
                <a:gd name="T37" fmla="*/ 39 h 59"/>
                <a:gd name="T38" fmla="*/ 104 w 138"/>
                <a:gd name="T39" fmla="*/ 42 h 59"/>
                <a:gd name="T40" fmla="*/ 120 w 138"/>
                <a:gd name="T41" fmla="*/ 43 h 59"/>
                <a:gd name="T42" fmla="*/ 108 w 138"/>
                <a:gd name="T43" fmla="*/ 47 h 59"/>
                <a:gd name="T44" fmla="*/ 110 w 138"/>
                <a:gd name="T45" fmla="*/ 50 h 59"/>
                <a:gd name="T46" fmla="*/ 112 w 138"/>
                <a:gd name="T47" fmla="*/ 50 h 59"/>
                <a:gd name="T48" fmla="*/ 115 w 138"/>
                <a:gd name="T49" fmla="*/ 53 h 59"/>
                <a:gd name="T50" fmla="*/ 116 w 138"/>
                <a:gd name="T51" fmla="*/ 49 h 59"/>
                <a:gd name="T52" fmla="*/ 119 w 138"/>
                <a:gd name="T53" fmla="*/ 52 h 59"/>
                <a:gd name="T54" fmla="*/ 120 w 138"/>
                <a:gd name="T55" fmla="*/ 47 h 59"/>
                <a:gd name="T56" fmla="*/ 122 w 138"/>
                <a:gd name="T57" fmla="*/ 50 h 59"/>
                <a:gd name="T58" fmla="*/ 123 w 138"/>
                <a:gd name="T59" fmla="*/ 44 h 59"/>
                <a:gd name="T60" fmla="*/ 125 w 138"/>
                <a:gd name="T61" fmla="*/ 46 h 59"/>
                <a:gd name="T62" fmla="*/ 124 w 138"/>
                <a:gd name="T63" fmla="*/ 42 h 59"/>
                <a:gd name="T64" fmla="*/ 127 w 138"/>
                <a:gd name="T65" fmla="*/ 43 h 59"/>
                <a:gd name="T66" fmla="*/ 128 w 138"/>
                <a:gd name="T67" fmla="*/ 32 h 59"/>
                <a:gd name="T68" fmla="*/ 138 w 138"/>
                <a:gd name="T69" fmla="*/ 35 h 59"/>
                <a:gd name="T70" fmla="*/ 136 w 138"/>
                <a:gd name="T71" fmla="*/ 41 h 59"/>
                <a:gd name="T72" fmla="*/ 131 w 138"/>
                <a:gd name="T73" fmla="*/ 45 h 59"/>
                <a:gd name="T74" fmla="*/ 114 w 138"/>
                <a:gd name="T75" fmla="*/ 58 h 59"/>
                <a:gd name="T76" fmla="*/ 102 w 138"/>
                <a:gd name="T77" fmla="*/ 54 h 59"/>
                <a:gd name="T78" fmla="*/ 84 w 138"/>
                <a:gd name="T79" fmla="*/ 44 h 59"/>
                <a:gd name="T80" fmla="*/ 67 w 138"/>
                <a:gd name="T81" fmla="*/ 39 h 59"/>
                <a:gd name="T82" fmla="*/ 64 w 138"/>
                <a:gd name="T83" fmla="*/ 37 h 59"/>
                <a:gd name="T84" fmla="*/ 63 w 138"/>
                <a:gd name="T85" fmla="*/ 39 h 59"/>
                <a:gd name="T86" fmla="*/ 59 w 138"/>
                <a:gd name="T87" fmla="*/ 36 h 59"/>
                <a:gd name="T88" fmla="*/ 58 w 138"/>
                <a:gd name="T89" fmla="*/ 38 h 59"/>
                <a:gd name="T90" fmla="*/ 54 w 138"/>
                <a:gd name="T91" fmla="*/ 34 h 59"/>
                <a:gd name="T92" fmla="*/ 53 w 138"/>
                <a:gd name="T93" fmla="*/ 37 h 59"/>
                <a:gd name="T94" fmla="*/ 49 w 138"/>
                <a:gd name="T95" fmla="*/ 33 h 59"/>
                <a:gd name="T96" fmla="*/ 48 w 138"/>
                <a:gd name="T97" fmla="*/ 36 h 59"/>
                <a:gd name="T98" fmla="*/ 44 w 138"/>
                <a:gd name="T99" fmla="*/ 31 h 59"/>
                <a:gd name="T100" fmla="*/ 43 w 138"/>
                <a:gd name="T101" fmla="*/ 35 h 59"/>
                <a:gd name="T102" fmla="*/ 38 w 138"/>
                <a:gd name="T103" fmla="*/ 29 h 59"/>
                <a:gd name="T104" fmla="*/ 37 w 138"/>
                <a:gd name="T105" fmla="*/ 33 h 59"/>
                <a:gd name="T106" fmla="*/ 33 w 138"/>
                <a:gd name="T107" fmla="*/ 27 h 59"/>
                <a:gd name="T108" fmla="*/ 32 w 138"/>
                <a:gd name="T109" fmla="*/ 32 h 59"/>
                <a:gd name="T110" fmla="*/ 29 w 138"/>
                <a:gd name="T111" fmla="*/ 25 h 59"/>
                <a:gd name="T112" fmla="*/ 27 w 138"/>
                <a:gd name="T113" fmla="*/ 31 h 59"/>
                <a:gd name="T114" fmla="*/ 2 w 138"/>
                <a:gd name="T115" fmla="*/ 28 h 59"/>
                <a:gd name="T116" fmla="*/ 7 w 138"/>
                <a:gd name="T117" fmla="*/ 3 h 59"/>
                <a:gd name="T118" fmla="*/ 29 w 138"/>
                <a:gd name="T119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8" h="59">
                  <a:moveTo>
                    <a:pt x="29" y="0"/>
                  </a:moveTo>
                  <a:lnTo>
                    <a:pt x="29" y="0"/>
                  </a:lnTo>
                  <a:cubicBezTo>
                    <a:pt x="30" y="5"/>
                    <a:pt x="28" y="6"/>
                    <a:pt x="32" y="16"/>
                  </a:cubicBezTo>
                  <a:cubicBezTo>
                    <a:pt x="33" y="17"/>
                    <a:pt x="34" y="19"/>
                    <a:pt x="35" y="20"/>
                  </a:cubicBezTo>
                  <a:cubicBezTo>
                    <a:pt x="35" y="20"/>
                    <a:pt x="34" y="23"/>
                    <a:pt x="35" y="24"/>
                  </a:cubicBezTo>
                  <a:cubicBezTo>
                    <a:pt x="35" y="22"/>
                    <a:pt x="37" y="20"/>
                    <a:pt x="40" y="22"/>
                  </a:cubicBezTo>
                  <a:cubicBezTo>
                    <a:pt x="40" y="23"/>
                    <a:pt x="38" y="24"/>
                    <a:pt x="39" y="26"/>
                  </a:cubicBezTo>
                  <a:cubicBezTo>
                    <a:pt x="40" y="25"/>
                    <a:pt x="43" y="22"/>
                    <a:pt x="46" y="25"/>
                  </a:cubicBezTo>
                  <a:cubicBezTo>
                    <a:pt x="45" y="26"/>
                    <a:pt x="45" y="27"/>
                    <a:pt x="45" y="28"/>
                  </a:cubicBezTo>
                  <a:cubicBezTo>
                    <a:pt x="45" y="27"/>
                    <a:pt x="48" y="25"/>
                    <a:pt x="50" y="28"/>
                  </a:cubicBezTo>
                  <a:cubicBezTo>
                    <a:pt x="51" y="28"/>
                    <a:pt x="50" y="27"/>
                    <a:pt x="53" y="28"/>
                  </a:cubicBezTo>
                  <a:cubicBezTo>
                    <a:pt x="55" y="29"/>
                    <a:pt x="70" y="34"/>
                    <a:pt x="73" y="34"/>
                  </a:cubicBezTo>
                  <a:cubicBezTo>
                    <a:pt x="84" y="37"/>
                    <a:pt x="96" y="38"/>
                    <a:pt x="102" y="27"/>
                  </a:cubicBezTo>
                  <a:cubicBezTo>
                    <a:pt x="104" y="28"/>
                    <a:pt x="104" y="29"/>
                    <a:pt x="106" y="31"/>
                  </a:cubicBezTo>
                  <a:cubicBezTo>
                    <a:pt x="107" y="33"/>
                    <a:pt x="103" y="31"/>
                    <a:pt x="102" y="32"/>
                  </a:cubicBezTo>
                  <a:cubicBezTo>
                    <a:pt x="104" y="33"/>
                    <a:pt x="111" y="34"/>
                    <a:pt x="108" y="38"/>
                  </a:cubicBezTo>
                  <a:cubicBezTo>
                    <a:pt x="107" y="37"/>
                    <a:pt x="106" y="35"/>
                    <a:pt x="103" y="37"/>
                  </a:cubicBezTo>
                  <a:cubicBezTo>
                    <a:pt x="105" y="37"/>
                    <a:pt x="107" y="39"/>
                    <a:pt x="107" y="39"/>
                  </a:cubicBezTo>
                  <a:cubicBezTo>
                    <a:pt x="106" y="39"/>
                    <a:pt x="104" y="39"/>
                    <a:pt x="103" y="39"/>
                  </a:cubicBezTo>
                  <a:cubicBezTo>
                    <a:pt x="102" y="39"/>
                    <a:pt x="102" y="42"/>
                    <a:pt x="104" y="42"/>
                  </a:cubicBezTo>
                  <a:cubicBezTo>
                    <a:pt x="108" y="42"/>
                    <a:pt x="116" y="41"/>
                    <a:pt x="120" y="43"/>
                  </a:cubicBezTo>
                  <a:cubicBezTo>
                    <a:pt x="118" y="46"/>
                    <a:pt x="116" y="47"/>
                    <a:pt x="108" y="47"/>
                  </a:cubicBezTo>
                  <a:cubicBezTo>
                    <a:pt x="106" y="47"/>
                    <a:pt x="109" y="49"/>
                    <a:pt x="110" y="50"/>
                  </a:cubicBezTo>
                  <a:cubicBezTo>
                    <a:pt x="111" y="50"/>
                    <a:pt x="111" y="50"/>
                    <a:pt x="112" y="50"/>
                  </a:cubicBezTo>
                  <a:cubicBezTo>
                    <a:pt x="113" y="50"/>
                    <a:pt x="113" y="52"/>
                    <a:pt x="115" y="53"/>
                  </a:cubicBezTo>
                  <a:cubicBezTo>
                    <a:pt x="114" y="51"/>
                    <a:pt x="114" y="50"/>
                    <a:pt x="116" y="49"/>
                  </a:cubicBezTo>
                  <a:cubicBezTo>
                    <a:pt x="117" y="50"/>
                    <a:pt x="117" y="52"/>
                    <a:pt x="119" y="52"/>
                  </a:cubicBezTo>
                  <a:cubicBezTo>
                    <a:pt x="118" y="50"/>
                    <a:pt x="117" y="48"/>
                    <a:pt x="120" y="47"/>
                  </a:cubicBezTo>
                  <a:cubicBezTo>
                    <a:pt x="121" y="47"/>
                    <a:pt x="121" y="49"/>
                    <a:pt x="122" y="50"/>
                  </a:cubicBezTo>
                  <a:cubicBezTo>
                    <a:pt x="122" y="48"/>
                    <a:pt x="121" y="46"/>
                    <a:pt x="123" y="44"/>
                  </a:cubicBezTo>
                  <a:cubicBezTo>
                    <a:pt x="123" y="46"/>
                    <a:pt x="124" y="46"/>
                    <a:pt x="125" y="46"/>
                  </a:cubicBezTo>
                  <a:cubicBezTo>
                    <a:pt x="124" y="44"/>
                    <a:pt x="124" y="43"/>
                    <a:pt x="124" y="42"/>
                  </a:cubicBezTo>
                  <a:cubicBezTo>
                    <a:pt x="125" y="42"/>
                    <a:pt x="127" y="43"/>
                    <a:pt x="127" y="43"/>
                  </a:cubicBezTo>
                  <a:cubicBezTo>
                    <a:pt x="125" y="38"/>
                    <a:pt x="126" y="35"/>
                    <a:pt x="128" y="32"/>
                  </a:cubicBezTo>
                  <a:cubicBezTo>
                    <a:pt x="131" y="30"/>
                    <a:pt x="137" y="31"/>
                    <a:pt x="138" y="35"/>
                  </a:cubicBezTo>
                  <a:cubicBezTo>
                    <a:pt x="138" y="37"/>
                    <a:pt x="138" y="39"/>
                    <a:pt x="136" y="41"/>
                  </a:cubicBezTo>
                  <a:cubicBezTo>
                    <a:pt x="135" y="43"/>
                    <a:pt x="133" y="43"/>
                    <a:pt x="131" y="45"/>
                  </a:cubicBezTo>
                  <a:cubicBezTo>
                    <a:pt x="125" y="49"/>
                    <a:pt x="121" y="54"/>
                    <a:pt x="114" y="58"/>
                  </a:cubicBezTo>
                  <a:cubicBezTo>
                    <a:pt x="109" y="59"/>
                    <a:pt x="108" y="55"/>
                    <a:pt x="102" y="54"/>
                  </a:cubicBezTo>
                  <a:cubicBezTo>
                    <a:pt x="96" y="51"/>
                    <a:pt x="90" y="47"/>
                    <a:pt x="84" y="44"/>
                  </a:cubicBezTo>
                  <a:cubicBezTo>
                    <a:pt x="75" y="40"/>
                    <a:pt x="69" y="41"/>
                    <a:pt x="67" y="39"/>
                  </a:cubicBezTo>
                  <a:cubicBezTo>
                    <a:pt x="65" y="41"/>
                    <a:pt x="64" y="38"/>
                    <a:pt x="64" y="37"/>
                  </a:cubicBezTo>
                  <a:cubicBezTo>
                    <a:pt x="63" y="38"/>
                    <a:pt x="63" y="39"/>
                    <a:pt x="63" y="39"/>
                  </a:cubicBezTo>
                  <a:cubicBezTo>
                    <a:pt x="59" y="40"/>
                    <a:pt x="58" y="37"/>
                    <a:pt x="59" y="36"/>
                  </a:cubicBezTo>
                  <a:cubicBezTo>
                    <a:pt x="58" y="36"/>
                    <a:pt x="58" y="38"/>
                    <a:pt x="58" y="38"/>
                  </a:cubicBezTo>
                  <a:cubicBezTo>
                    <a:pt x="54" y="39"/>
                    <a:pt x="53" y="35"/>
                    <a:pt x="54" y="34"/>
                  </a:cubicBezTo>
                  <a:cubicBezTo>
                    <a:pt x="52" y="35"/>
                    <a:pt x="52" y="37"/>
                    <a:pt x="53" y="37"/>
                  </a:cubicBezTo>
                  <a:cubicBezTo>
                    <a:pt x="49" y="38"/>
                    <a:pt x="48" y="34"/>
                    <a:pt x="49" y="33"/>
                  </a:cubicBezTo>
                  <a:cubicBezTo>
                    <a:pt x="48" y="34"/>
                    <a:pt x="48" y="36"/>
                    <a:pt x="48" y="36"/>
                  </a:cubicBezTo>
                  <a:cubicBezTo>
                    <a:pt x="44" y="36"/>
                    <a:pt x="44" y="32"/>
                    <a:pt x="44" y="31"/>
                  </a:cubicBezTo>
                  <a:cubicBezTo>
                    <a:pt x="43" y="32"/>
                    <a:pt x="43" y="34"/>
                    <a:pt x="43" y="35"/>
                  </a:cubicBezTo>
                  <a:cubicBezTo>
                    <a:pt x="39" y="35"/>
                    <a:pt x="38" y="31"/>
                    <a:pt x="38" y="29"/>
                  </a:cubicBezTo>
                  <a:cubicBezTo>
                    <a:pt x="37" y="30"/>
                    <a:pt x="37" y="33"/>
                    <a:pt x="37" y="33"/>
                  </a:cubicBezTo>
                  <a:cubicBezTo>
                    <a:pt x="32" y="33"/>
                    <a:pt x="33" y="29"/>
                    <a:pt x="33" y="27"/>
                  </a:cubicBezTo>
                  <a:cubicBezTo>
                    <a:pt x="31" y="29"/>
                    <a:pt x="32" y="32"/>
                    <a:pt x="32" y="32"/>
                  </a:cubicBezTo>
                  <a:cubicBezTo>
                    <a:pt x="28" y="32"/>
                    <a:pt x="27" y="28"/>
                    <a:pt x="29" y="25"/>
                  </a:cubicBezTo>
                  <a:cubicBezTo>
                    <a:pt x="27" y="27"/>
                    <a:pt x="27" y="31"/>
                    <a:pt x="27" y="31"/>
                  </a:cubicBezTo>
                  <a:cubicBezTo>
                    <a:pt x="18" y="31"/>
                    <a:pt x="3" y="30"/>
                    <a:pt x="2" y="28"/>
                  </a:cubicBezTo>
                  <a:cubicBezTo>
                    <a:pt x="0" y="27"/>
                    <a:pt x="7" y="21"/>
                    <a:pt x="7" y="3"/>
                  </a:cubicBezTo>
                  <a:cubicBezTo>
                    <a:pt x="8" y="2"/>
                    <a:pt x="28" y="2"/>
                    <a:pt x="2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496" name="Freeform 1523"/>
            <p:cNvSpPr>
              <a:spLocks/>
            </p:cNvSpPr>
            <p:nvPr userDrawn="1"/>
          </p:nvSpPr>
          <p:spPr bwMode="auto">
            <a:xfrm>
              <a:off x="365" y="396"/>
              <a:ext cx="6" cy="6"/>
            </a:xfrm>
            <a:custGeom>
              <a:avLst/>
              <a:gdLst>
                <a:gd name="T0" fmla="*/ 5 w 15"/>
                <a:gd name="T1" fmla="*/ 0 h 13"/>
                <a:gd name="T2" fmla="*/ 5 w 15"/>
                <a:gd name="T3" fmla="*/ 0 h 13"/>
                <a:gd name="T4" fmla="*/ 3 w 15"/>
                <a:gd name="T5" fmla="*/ 8 h 13"/>
                <a:gd name="T6" fmla="*/ 15 w 15"/>
                <a:gd name="T7" fmla="*/ 12 h 13"/>
                <a:gd name="T8" fmla="*/ 0 w 15"/>
                <a:gd name="T9" fmla="*/ 10 h 13"/>
                <a:gd name="T10" fmla="*/ 5 w 15"/>
                <a:gd name="T1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3">
                  <a:moveTo>
                    <a:pt x="5" y="0"/>
                  </a:moveTo>
                  <a:lnTo>
                    <a:pt x="5" y="0"/>
                  </a:lnTo>
                  <a:cubicBezTo>
                    <a:pt x="5" y="2"/>
                    <a:pt x="3" y="7"/>
                    <a:pt x="3" y="8"/>
                  </a:cubicBezTo>
                  <a:cubicBezTo>
                    <a:pt x="4" y="11"/>
                    <a:pt x="12" y="11"/>
                    <a:pt x="15" y="12"/>
                  </a:cubicBezTo>
                  <a:cubicBezTo>
                    <a:pt x="11" y="13"/>
                    <a:pt x="1" y="11"/>
                    <a:pt x="0" y="10"/>
                  </a:cubicBezTo>
                  <a:cubicBezTo>
                    <a:pt x="0" y="9"/>
                    <a:pt x="3" y="5"/>
                    <a:pt x="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497" name="Freeform 1524"/>
            <p:cNvSpPr>
              <a:spLocks/>
            </p:cNvSpPr>
            <p:nvPr userDrawn="1"/>
          </p:nvSpPr>
          <p:spPr bwMode="auto">
            <a:xfrm>
              <a:off x="367" y="397"/>
              <a:ext cx="3" cy="2"/>
            </a:xfrm>
            <a:custGeom>
              <a:avLst/>
              <a:gdLst>
                <a:gd name="T0" fmla="*/ 4 w 6"/>
                <a:gd name="T1" fmla="*/ 0 h 6"/>
                <a:gd name="T2" fmla="*/ 4 w 6"/>
                <a:gd name="T3" fmla="*/ 0 h 6"/>
                <a:gd name="T4" fmla="*/ 3 w 6"/>
                <a:gd name="T5" fmla="*/ 4 h 6"/>
                <a:gd name="T6" fmla="*/ 6 w 6"/>
                <a:gd name="T7" fmla="*/ 6 h 6"/>
                <a:gd name="T8" fmla="*/ 1 w 6"/>
                <a:gd name="T9" fmla="*/ 5 h 6"/>
                <a:gd name="T10" fmla="*/ 4 w 6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6">
                  <a:moveTo>
                    <a:pt x="4" y="0"/>
                  </a:moveTo>
                  <a:lnTo>
                    <a:pt x="4" y="0"/>
                  </a:lnTo>
                  <a:cubicBezTo>
                    <a:pt x="4" y="1"/>
                    <a:pt x="2" y="3"/>
                    <a:pt x="3" y="4"/>
                  </a:cubicBezTo>
                  <a:cubicBezTo>
                    <a:pt x="3" y="5"/>
                    <a:pt x="6" y="6"/>
                    <a:pt x="6" y="6"/>
                  </a:cubicBezTo>
                  <a:cubicBezTo>
                    <a:pt x="5" y="6"/>
                    <a:pt x="2" y="5"/>
                    <a:pt x="1" y="5"/>
                  </a:cubicBezTo>
                  <a:cubicBezTo>
                    <a:pt x="0" y="2"/>
                    <a:pt x="3" y="1"/>
                    <a:pt x="4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498" name="Freeform 1525"/>
            <p:cNvSpPr>
              <a:spLocks/>
            </p:cNvSpPr>
            <p:nvPr userDrawn="1"/>
          </p:nvSpPr>
          <p:spPr bwMode="auto">
            <a:xfrm>
              <a:off x="430" y="401"/>
              <a:ext cx="1" cy="2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3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cubicBezTo>
                    <a:pt x="1" y="1"/>
                    <a:pt x="1" y="3"/>
                    <a:pt x="1" y="3"/>
                  </a:cubicBezTo>
                  <a:cubicBezTo>
                    <a:pt x="1" y="3"/>
                    <a:pt x="0" y="3"/>
                    <a:pt x="0" y="3"/>
                  </a:cubicBezTo>
                  <a:cubicBezTo>
                    <a:pt x="0" y="3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499" name="Freeform 1526"/>
            <p:cNvSpPr>
              <a:spLocks/>
            </p:cNvSpPr>
            <p:nvPr userDrawn="1"/>
          </p:nvSpPr>
          <p:spPr bwMode="auto">
            <a:xfrm>
              <a:off x="428" y="404"/>
              <a:ext cx="6" cy="5"/>
            </a:xfrm>
            <a:custGeom>
              <a:avLst/>
              <a:gdLst>
                <a:gd name="T0" fmla="*/ 7 w 13"/>
                <a:gd name="T1" fmla="*/ 0 h 12"/>
                <a:gd name="T2" fmla="*/ 7 w 13"/>
                <a:gd name="T3" fmla="*/ 0 h 12"/>
                <a:gd name="T4" fmla="*/ 9 w 13"/>
                <a:gd name="T5" fmla="*/ 9 h 12"/>
                <a:gd name="T6" fmla="*/ 0 w 13"/>
                <a:gd name="T7" fmla="*/ 12 h 12"/>
                <a:gd name="T8" fmla="*/ 0 w 13"/>
                <a:gd name="T9" fmla="*/ 9 h 12"/>
                <a:gd name="T10" fmla="*/ 5 w 13"/>
                <a:gd name="T11" fmla="*/ 9 h 12"/>
                <a:gd name="T12" fmla="*/ 7 w 13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2">
                  <a:moveTo>
                    <a:pt x="7" y="0"/>
                  </a:moveTo>
                  <a:lnTo>
                    <a:pt x="7" y="0"/>
                  </a:lnTo>
                  <a:cubicBezTo>
                    <a:pt x="11" y="0"/>
                    <a:pt x="13" y="7"/>
                    <a:pt x="9" y="9"/>
                  </a:cubicBezTo>
                  <a:cubicBezTo>
                    <a:pt x="7" y="10"/>
                    <a:pt x="2" y="11"/>
                    <a:pt x="0" y="12"/>
                  </a:cubicBezTo>
                  <a:cubicBezTo>
                    <a:pt x="0" y="11"/>
                    <a:pt x="0" y="9"/>
                    <a:pt x="0" y="9"/>
                  </a:cubicBezTo>
                  <a:cubicBezTo>
                    <a:pt x="1" y="9"/>
                    <a:pt x="4" y="9"/>
                    <a:pt x="5" y="9"/>
                  </a:cubicBezTo>
                  <a:cubicBezTo>
                    <a:pt x="2" y="7"/>
                    <a:pt x="1" y="0"/>
                    <a:pt x="7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500" name="Freeform 1527"/>
            <p:cNvSpPr>
              <a:spLocks/>
            </p:cNvSpPr>
            <p:nvPr userDrawn="1"/>
          </p:nvSpPr>
          <p:spPr bwMode="auto">
            <a:xfrm>
              <a:off x="419" y="408"/>
              <a:ext cx="9" cy="5"/>
            </a:xfrm>
            <a:custGeom>
              <a:avLst/>
              <a:gdLst>
                <a:gd name="T0" fmla="*/ 15 w 19"/>
                <a:gd name="T1" fmla="*/ 1 h 11"/>
                <a:gd name="T2" fmla="*/ 15 w 19"/>
                <a:gd name="T3" fmla="*/ 1 h 11"/>
                <a:gd name="T4" fmla="*/ 18 w 19"/>
                <a:gd name="T5" fmla="*/ 3 h 11"/>
                <a:gd name="T6" fmla="*/ 14 w 19"/>
                <a:gd name="T7" fmla="*/ 8 h 11"/>
                <a:gd name="T8" fmla="*/ 0 w 19"/>
                <a:gd name="T9" fmla="*/ 9 h 11"/>
                <a:gd name="T10" fmla="*/ 11 w 19"/>
                <a:gd name="T11" fmla="*/ 5 h 11"/>
                <a:gd name="T12" fmla="*/ 13 w 19"/>
                <a:gd name="T13" fmla="*/ 2 h 11"/>
                <a:gd name="T14" fmla="*/ 15 w 19"/>
                <a:gd name="T15" fmla="*/ 4 h 11"/>
                <a:gd name="T16" fmla="*/ 15 w 19"/>
                <a:gd name="T17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11">
                  <a:moveTo>
                    <a:pt x="15" y="1"/>
                  </a:moveTo>
                  <a:lnTo>
                    <a:pt x="15" y="1"/>
                  </a:lnTo>
                  <a:cubicBezTo>
                    <a:pt x="17" y="0"/>
                    <a:pt x="19" y="2"/>
                    <a:pt x="18" y="3"/>
                  </a:cubicBezTo>
                  <a:cubicBezTo>
                    <a:pt x="17" y="4"/>
                    <a:pt x="15" y="6"/>
                    <a:pt x="14" y="8"/>
                  </a:cubicBezTo>
                  <a:cubicBezTo>
                    <a:pt x="11" y="11"/>
                    <a:pt x="6" y="9"/>
                    <a:pt x="0" y="9"/>
                  </a:cubicBezTo>
                  <a:cubicBezTo>
                    <a:pt x="5" y="5"/>
                    <a:pt x="6" y="4"/>
                    <a:pt x="11" y="5"/>
                  </a:cubicBezTo>
                  <a:cubicBezTo>
                    <a:pt x="12" y="4"/>
                    <a:pt x="12" y="3"/>
                    <a:pt x="13" y="2"/>
                  </a:cubicBezTo>
                  <a:cubicBezTo>
                    <a:pt x="14" y="1"/>
                    <a:pt x="15" y="4"/>
                    <a:pt x="15" y="4"/>
                  </a:cubicBezTo>
                  <a:cubicBezTo>
                    <a:pt x="16" y="3"/>
                    <a:pt x="16" y="2"/>
                    <a:pt x="15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501" name="Freeform 1528"/>
            <p:cNvSpPr>
              <a:spLocks/>
            </p:cNvSpPr>
            <p:nvPr userDrawn="1"/>
          </p:nvSpPr>
          <p:spPr bwMode="auto">
            <a:xfrm>
              <a:off x="422" y="400"/>
              <a:ext cx="0" cy="1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3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cubicBezTo>
                    <a:pt x="1" y="1"/>
                    <a:pt x="1" y="3"/>
                    <a:pt x="1" y="3"/>
                  </a:cubicBezTo>
                  <a:cubicBezTo>
                    <a:pt x="1" y="3"/>
                    <a:pt x="0" y="3"/>
                    <a:pt x="0" y="3"/>
                  </a:cubicBezTo>
                  <a:cubicBezTo>
                    <a:pt x="0" y="3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502" name="Freeform 1529"/>
            <p:cNvSpPr>
              <a:spLocks/>
            </p:cNvSpPr>
            <p:nvPr userDrawn="1"/>
          </p:nvSpPr>
          <p:spPr bwMode="auto">
            <a:xfrm>
              <a:off x="434" y="398"/>
              <a:ext cx="3" cy="4"/>
            </a:xfrm>
            <a:custGeom>
              <a:avLst/>
              <a:gdLst>
                <a:gd name="T0" fmla="*/ 7 w 7"/>
                <a:gd name="T1" fmla="*/ 0 h 9"/>
                <a:gd name="T2" fmla="*/ 7 w 7"/>
                <a:gd name="T3" fmla="*/ 0 h 9"/>
                <a:gd name="T4" fmla="*/ 0 w 7"/>
                <a:gd name="T5" fmla="*/ 9 h 9"/>
                <a:gd name="T6" fmla="*/ 7 w 7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9">
                  <a:moveTo>
                    <a:pt x="7" y="0"/>
                  </a:moveTo>
                  <a:lnTo>
                    <a:pt x="7" y="0"/>
                  </a:lnTo>
                  <a:cubicBezTo>
                    <a:pt x="7" y="4"/>
                    <a:pt x="4" y="9"/>
                    <a:pt x="0" y="9"/>
                  </a:cubicBezTo>
                  <a:cubicBezTo>
                    <a:pt x="3" y="7"/>
                    <a:pt x="6" y="4"/>
                    <a:pt x="7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503" name="Freeform 1530"/>
            <p:cNvSpPr>
              <a:spLocks/>
            </p:cNvSpPr>
            <p:nvPr userDrawn="1"/>
          </p:nvSpPr>
          <p:spPr bwMode="auto">
            <a:xfrm>
              <a:off x="433" y="398"/>
              <a:ext cx="3" cy="3"/>
            </a:xfrm>
            <a:custGeom>
              <a:avLst/>
              <a:gdLst>
                <a:gd name="T0" fmla="*/ 6 w 6"/>
                <a:gd name="T1" fmla="*/ 0 h 7"/>
                <a:gd name="T2" fmla="*/ 6 w 6"/>
                <a:gd name="T3" fmla="*/ 0 h 7"/>
                <a:gd name="T4" fmla="*/ 0 w 6"/>
                <a:gd name="T5" fmla="*/ 7 h 7"/>
                <a:gd name="T6" fmla="*/ 6 w 6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7">
                  <a:moveTo>
                    <a:pt x="6" y="0"/>
                  </a:moveTo>
                  <a:lnTo>
                    <a:pt x="6" y="0"/>
                  </a:lnTo>
                  <a:cubicBezTo>
                    <a:pt x="6" y="3"/>
                    <a:pt x="3" y="6"/>
                    <a:pt x="0" y="7"/>
                  </a:cubicBezTo>
                  <a:cubicBezTo>
                    <a:pt x="2" y="6"/>
                    <a:pt x="5" y="3"/>
                    <a:pt x="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504" name="Freeform 1531"/>
            <p:cNvSpPr>
              <a:spLocks/>
            </p:cNvSpPr>
            <p:nvPr userDrawn="1"/>
          </p:nvSpPr>
          <p:spPr bwMode="auto">
            <a:xfrm>
              <a:off x="432" y="398"/>
              <a:ext cx="2" cy="1"/>
            </a:xfrm>
            <a:custGeom>
              <a:avLst/>
              <a:gdLst>
                <a:gd name="T0" fmla="*/ 3 w 3"/>
                <a:gd name="T1" fmla="*/ 0 h 3"/>
                <a:gd name="T2" fmla="*/ 3 w 3"/>
                <a:gd name="T3" fmla="*/ 0 h 3"/>
                <a:gd name="T4" fmla="*/ 0 w 3"/>
                <a:gd name="T5" fmla="*/ 3 h 3"/>
                <a:gd name="T6" fmla="*/ 3 w 3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3" y="0"/>
                  </a:moveTo>
                  <a:lnTo>
                    <a:pt x="3" y="0"/>
                  </a:lnTo>
                  <a:cubicBezTo>
                    <a:pt x="3" y="1"/>
                    <a:pt x="2" y="3"/>
                    <a:pt x="0" y="3"/>
                  </a:cubicBezTo>
                  <a:cubicBezTo>
                    <a:pt x="1" y="3"/>
                    <a:pt x="3" y="1"/>
                    <a:pt x="3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505" name="Freeform 1532"/>
            <p:cNvSpPr>
              <a:spLocks noEditPoints="1"/>
            </p:cNvSpPr>
            <p:nvPr userDrawn="1"/>
          </p:nvSpPr>
          <p:spPr bwMode="auto">
            <a:xfrm>
              <a:off x="331" y="196"/>
              <a:ext cx="136" cy="261"/>
            </a:xfrm>
            <a:custGeom>
              <a:avLst/>
              <a:gdLst>
                <a:gd name="T0" fmla="*/ 14 w 304"/>
                <a:gd name="T1" fmla="*/ 489 h 573"/>
                <a:gd name="T2" fmla="*/ 5 w 304"/>
                <a:gd name="T3" fmla="*/ 439 h 573"/>
                <a:gd name="T4" fmla="*/ 36 w 304"/>
                <a:gd name="T5" fmla="*/ 473 h 573"/>
                <a:gd name="T6" fmla="*/ 19 w 304"/>
                <a:gd name="T7" fmla="*/ 451 h 573"/>
                <a:gd name="T8" fmla="*/ 59 w 304"/>
                <a:gd name="T9" fmla="*/ 514 h 573"/>
                <a:gd name="T10" fmla="*/ 0 w 304"/>
                <a:gd name="T11" fmla="*/ 153 h 573"/>
                <a:gd name="T12" fmla="*/ 9 w 304"/>
                <a:gd name="T13" fmla="*/ 82 h 573"/>
                <a:gd name="T14" fmla="*/ 52 w 304"/>
                <a:gd name="T15" fmla="*/ 61 h 573"/>
                <a:gd name="T16" fmla="*/ 118 w 304"/>
                <a:gd name="T17" fmla="*/ 47 h 573"/>
                <a:gd name="T18" fmla="*/ 152 w 304"/>
                <a:gd name="T19" fmla="*/ 83 h 573"/>
                <a:gd name="T20" fmla="*/ 130 w 304"/>
                <a:gd name="T21" fmla="*/ 95 h 573"/>
                <a:gd name="T22" fmla="*/ 155 w 304"/>
                <a:gd name="T23" fmla="*/ 111 h 573"/>
                <a:gd name="T24" fmla="*/ 119 w 304"/>
                <a:gd name="T25" fmla="*/ 122 h 573"/>
                <a:gd name="T26" fmla="*/ 83 w 304"/>
                <a:gd name="T27" fmla="*/ 108 h 573"/>
                <a:gd name="T28" fmla="*/ 61 w 304"/>
                <a:gd name="T29" fmla="*/ 167 h 573"/>
                <a:gd name="T30" fmla="*/ 74 w 304"/>
                <a:gd name="T31" fmla="*/ 193 h 573"/>
                <a:gd name="T32" fmla="*/ 127 w 304"/>
                <a:gd name="T33" fmla="*/ 216 h 573"/>
                <a:gd name="T34" fmla="*/ 168 w 304"/>
                <a:gd name="T35" fmla="*/ 113 h 573"/>
                <a:gd name="T36" fmla="*/ 202 w 304"/>
                <a:gd name="T37" fmla="*/ 87 h 573"/>
                <a:gd name="T38" fmla="*/ 238 w 304"/>
                <a:gd name="T39" fmla="*/ 93 h 573"/>
                <a:gd name="T40" fmla="*/ 297 w 304"/>
                <a:gd name="T41" fmla="*/ 105 h 573"/>
                <a:gd name="T42" fmla="*/ 270 w 304"/>
                <a:gd name="T43" fmla="*/ 178 h 573"/>
                <a:gd name="T44" fmla="*/ 296 w 304"/>
                <a:gd name="T45" fmla="*/ 225 h 573"/>
                <a:gd name="T46" fmla="*/ 239 w 304"/>
                <a:gd name="T47" fmla="*/ 262 h 573"/>
                <a:gd name="T48" fmla="*/ 211 w 304"/>
                <a:gd name="T49" fmla="*/ 275 h 573"/>
                <a:gd name="T50" fmla="*/ 218 w 304"/>
                <a:gd name="T51" fmla="*/ 318 h 573"/>
                <a:gd name="T52" fmla="*/ 207 w 304"/>
                <a:gd name="T53" fmla="*/ 339 h 573"/>
                <a:gd name="T54" fmla="*/ 179 w 304"/>
                <a:gd name="T55" fmla="*/ 330 h 573"/>
                <a:gd name="T56" fmla="*/ 139 w 304"/>
                <a:gd name="T57" fmla="*/ 301 h 573"/>
                <a:gd name="T58" fmla="*/ 113 w 304"/>
                <a:gd name="T59" fmla="*/ 332 h 573"/>
                <a:gd name="T60" fmla="*/ 95 w 304"/>
                <a:gd name="T61" fmla="*/ 297 h 573"/>
                <a:gd name="T62" fmla="*/ 85 w 304"/>
                <a:gd name="T63" fmla="*/ 344 h 573"/>
                <a:gd name="T64" fmla="*/ 136 w 304"/>
                <a:gd name="T65" fmla="*/ 375 h 573"/>
                <a:gd name="T66" fmla="*/ 123 w 304"/>
                <a:gd name="T67" fmla="*/ 416 h 573"/>
                <a:gd name="T68" fmla="*/ 111 w 304"/>
                <a:gd name="T69" fmla="*/ 433 h 573"/>
                <a:gd name="T70" fmla="*/ 90 w 304"/>
                <a:gd name="T71" fmla="*/ 427 h 573"/>
                <a:gd name="T72" fmla="*/ 60 w 304"/>
                <a:gd name="T73" fmla="*/ 433 h 573"/>
                <a:gd name="T74" fmla="*/ 46 w 304"/>
                <a:gd name="T75" fmla="*/ 395 h 573"/>
                <a:gd name="T76" fmla="*/ 30 w 304"/>
                <a:gd name="T77" fmla="*/ 446 h 573"/>
                <a:gd name="T78" fmla="*/ 96 w 304"/>
                <a:gd name="T79" fmla="*/ 466 h 573"/>
                <a:gd name="T80" fmla="*/ 119 w 304"/>
                <a:gd name="T81" fmla="*/ 521 h 573"/>
                <a:gd name="T82" fmla="*/ 97 w 304"/>
                <a:gd name="T83" fmla="*/ 522 h 573"/>
                <a:gd name="T84" fmla="*/ 32 w 304"/>
                <a:gd name="T85" fmla="*/ 559 h 573"/>
                <a:gd name="T86" fmla="*/ 0 w 304"/>
                <a:gd name="T87" fmla="*/ 153 h 5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04" h="573">
                  <a:moveTo>
                    <a:pt x="5" y="439"/>
                  </a:moveTo>
                  <a:lnTo>
                    <a:pt x="5" y="439"/>
                  </a:lnTo>
                  <a:cubicBezTo>
                    <a:pt x="3" y="445"/>
                    <a:pt x="11" y="480"/>
                    <a:pt x="14" y="489"/>
                  </a:cubicBezTo>
                  <a:cubicBezTo>
                    <a:pt x="18" y="505"/>
                    <a:pt x="21" y="530"/>
                    <a:pt x="19" y="540"/>
                  </a:cubicBezTo>
                  <a:cubicBezTo>
                    <a:pt x="34" y="533"/>
                    <a:pt x="26" y="504"/>
                    <a:pt x="20" y="491"/>
                  </a:cubicBezTo>
                  <a:cubicBezTo>
                    <a:pt x="13" y="474"/>
                    <a:pt x="7" y="452"/>
                    <a:pt x="5" y="439"/>
                  </a:cubicBezTo>
                  <a:close/>
                  <a:moveTo>
                    <a:pt x="19" y="451"/>
                  </a:moveTo>
                  <a:lnTo>
                    <a:pt x="19" y="451"/>
                  </a:lnTo>
                  <a:cubicBezTo>
                    <a:pt x="23" y="457"/>
                    <a:pt x="32" y="467"/>
                    <a:pt x="36" y="473"/>
                  </a:cubicBezTo>
                  <a:cubicBezTo>
                    <a:pt x="43" y="481"/>
                    <a:pt x="48" y="488"/>
                    <a:pt x="52" y="499"/>
                  </a:cubicBezTo>
                  <a:cubicBezTo>
                    <a:pt x="59" y="498"/>
                    <a:pt x="58" y="489"/>
                    <a:pt x="55" y="484"/>
                  </a:cubicBezTo>
                  <a:cubicBezTo>
                    <a:pt x="50" y="475"/>
                    <a:pt x="30" y="463"/>
                    <a:pt x="19" y="451"/>
                  </a:cubicBezTo>
                  <a:close/>
                  <a:moveTo>
                    <a:pt x="70" y="509"/>
                  </a:moveTo>
                  <a:lnTo>
                    <a:pt x="70" y="509"/>
                  </a:lnTo>
                  <a:cubicBezTo>
                    <a:pt x="67" y="513"/>
                    <a:pt x="63" y="514"/>
                    <a:pt x="59" y="514"/>
                  </a:cubicBezTo>
                  <a:cubicBezTo>
                    <a:pt x="60" y="518"/>
                    <a:pt x="60" y="519"/>
                    <a:pt x="60" y="522"/>
                  </a:cubicBezTo>
                  <a:cubicBezTo>
                    <a:pt x="68" y="522"/>
                    <a:pt x="74" y="517"/>
                    <a:pt x="70" y="509"/>
                  </a:cubicBezTo>
                  <a:close/>
                  <a:moveTo>
                    <a:pt x="0" y="153"/>
                  </a:moveTo>
                  <a:lnTo>
                    <a:pt x="0" y="153"/>
                  </a:lnTo>
                  <a:cubicBezTo>
                    <a:pt x="2" y="126"/>
                    <a:pt x="13" y="106"/>
                    <a:pt x="24" y="88"/>
                  </a:cubicBezTo>
                  <a:cubicBezTo>
                    <a:pt x="18" y="89"/>
                    <a:pt x="12" y="86"/>
                    <a:pt x="9" y="82"/>
                  </a:cubicBezTo>
                  <a:cubicBezTo>
                    <a:pt x="23" y="83"/>
                    <a:pt x="37" y="78"/>
                    <a:pt x="44" y="69"/>
                  </a:cubicBezTo>
                  <a:cubicBezTo>
                    <a:pt x="37" y="67"/>
                    <a:pt x="33" y="63"/>
                    <a:pt x="30" y="58"/>
                  </a:cubicBezTo>
                  <a:cubicBezTo>
                    <a:pt x="36" y="61"/>
                    <a:pt x="44" y="62"/>
                    <a:pt x="52" y="61"/>
                  </a:cubicBezTo>
                  <a:cubicBezTo>
                    <a:pt x="42" y="59"/>
                    <a:pt x="27" y="50"/>
                    <a:pt x="26" y="43"/>
                  </a:cubicBezTo>
                  <a:cubicBezTo>
                    <a:pt x="29" y="46"/>
                    <a:pt x="49" y="47"/>
                    <a:pt x="60" y="47"/>
                  </a:cubicBezTo>
                  <a:lnTo>
                    <a:pt x="118" y="47"/>
                  </a:lnTo>
                  <a:cubicBezTo>
                    <a:pt x="120" y="47"/>
                    <a:pt x="121" y="49"/>
                    <a:pt x="121" y="51"/>
                  </a:cubicBezTo>
                  <a:cubicBezTo>
                    <a:pt x="125" y="50"/>
                    <a:pt x="128" y="52"/>
                    <a:pt x="127" y="56"/>
                  </a:cubicBezTo>
                  <a:cubicBezTo>
                    <a:pt x="142" y="56"/>
                    <a:pt x="155" y="65"/>
                    <a:pt x="152" y="83"/>
                  </a:cubicBezTo>
                  <a:cubicBezTo>
                    <a:pt x="151" y="89"/>
                    <a:pt x="149" y="92"/>
                    <a:pt x="145" y="95"/>
                  </a:cubicBezTo>
                  <a:cubicBezTo>
                    <a:pt x="138" y="85"/>
                    <a:pt x="120" y="84"/>
                    <a:pt x="108" y="91"/>
                  </a:cubicBezTo>
                  <a:cubicBezTo>
                    <a:pt x="115" y="91"/>
                    <a:pt x="124" y="92"/>
                    <a:pt x="130" y="95"/>
                  </a:cubicBezTo>
                  <a:cubicBezTo>
                    <a:pt x="137" y="98"/>
                    <a:pt x="145" y="101"/>
                    <a:pt x="154" y="100"/>
                  </a:cubicBezTo>
                  <a:cubicBezTo>
                    <a:pt x="160" y="100"/>
                    <a:pt x="163" y="96"/>
                    <a:pt x="164" y="91"/>
                  </a:cubicBezTo>
                  <a:cubicBezTo>
                    <a:pt x="167" y="94"/>
                    <a:pt x="165" y="106"/>
                    <a:pt x="155" y="111"/>
                  </a:cubicBezTo>
                  <a:cubicBezTo>
                    <a:pt x="149" y="114"/>
                    <a:pt x="140" y="115"/>
                    <a:pt x="134" y="110"/>
                  </a:cubicBezTo>
                  <a:cubicBezTo>
                    <a:pt x="131" y="109"/>
                    <a:pt x="122" y="98"/>
                    <a:pt x="110" y="98"/>
                  </a:cubicBezTo>
                  <a:cubicBezTo>
                    <a:pt x="127" y="103"/>
                    <a:pt x="132" y="115"/>
                    <a:pt x="119" y="122"/>
                  </a:cubicBezTo>
                  <a:cubicBezTo>
                    <a:pt x="119" y="118"/>
                    <a:pt x="119" y="112"/>
                    <a:pt x="111" y="107"/>
                  </a:cubicBezTo>
                  <a:cubicBezTo>
                    <a:pt x="106" y="104"/>
                    <a:pt x="99" y="102"/>
                    <a:pt x="91" y="105"/>
                  </a:cubicBezTo>
                  <a:cubicBezTo>
                    <a:pt x="89" y="105"/>
                    <a:pt x="85" y="107"/>
                    <a:pt x="83" y="108"/>
                  </a:cubicBezTo>
                  <a:cubicBezTo>
                    <a:pt x="79" y="108"/>
                    <a:pt x="78" y="106"/>
                    <a:pt x="77" y="105"/>
                  </a:cubicBezTo>
                  <a:cubicBezTo>
                    <a:pt x="69" y="111"/>
                    <a:pt x="58" y="128"/>
                    <a:pt x="56" y="139"/>
                  </a:cubicBezTo>
                  <a:cubicBezTo>
                    <a:pt x="53" y="152"/>
                    <a:pt x="55" y="160"/>
                    <a:pt x="61" y="167"/>
                  </a:cubicBezTo>
                  <a:cubicBezTo>
                    <a:pt x="63" y="169"/>
                    <a:pt x="74" y="178"/>
                    <a:pt x="83" y="169"/>
                  </a:cubicBezTo>
                  <a:cubicBezTo>
                    <a:pt x="85" y="182"/>
                    <a:pt x="74" y="189"/>
                    <a:pt x="62" y="185"/>
                  </a:cubicBezTo>
                  <a:cubicBezTo>
                    <a:pt x="64" y="188"/>
                    <a:pt x="69" y="191"/>
                    <a:pt x="74" y="193"/>
                  </a:cubicBezTo>
                  <a:cubicBezTo>
                    <a:pt x="83" y="197"/>
                    <a:pt x="92" y="193"/>
                    <a:pt x="96" y="186"/>
                  </a:cubicBezTo>
                  <a:cubicBezTo>
                    <a:pt x="105" y="197"/>
                    <a:pt x="101" y="216"/>
                    <a:pt x="85" y="217"/>
                  </a:cubicBezTo>
                  <a:cubicBezTo>
                    <a:pt x="92" y="231"/>
                    <a:pt x="116" y="231"/>
                    <a:pt x="127" y="216"/>
                  </a:cubicBezTo>
                  <a:cubicBezTo>
                    <a:pt x="134" y="206"/>
                    <a:pt x="126" y="199"/>
                    <a:pt x="122" y="195"/>
                  </a:cubicBezTo>
                  <a:cubicBezTo>
                    <a:pt x="112" y="185"/>
                    <a:pt x="112" y="176"/>
                    <a:pt x="119" y="165"/>
                  </a:cubicBezTo>
                  <a:cubicBezTo>
                    <a:pt x="128" y="152"/>
                    <a:pt x="157" y="129"/>
                    <a:pt x="168" y="113"/>
                  </a:cubicBezTo>
                  <a:cubicBezTo>
                    <a:pt x="170" y="116"/>
                    <a:pt x="171" y="119"/>
                    <a:pt x="171" y="120"/>
                  </a:cubicBezTo>
                  <a:cubicBezTo>
                    <a:pt x="181" y="112"/>
                    <a:pt x="193" y="96"/>
                    <a:pt x="197" y="83"/>
                  </a:cubicBezTo>
                  <a:cubicBezTo>
                    <a:pt x="199" y="84"/>
                    <a:pt x="200" y="86"/>
                    <a:pt x="202" y="87"/>
                  </a:cubicBezTo>
                  <a:cubicBezTo>
                    <a:pt x="218" y="67"/>
                    <a:pt x="247" y="19"/>
                    <a:pt x="255" y="0"/>
                  </a:cubicBezTo>
                  <a:cubicBezTo>
                    <a:pt x="273" y="8"/>
                    <a:pt x="272" y="33"/>
                    <a:pt x="267" y="47"/>
                  </a:cubicBezTo>
                  <a:cubicBezTo>
                    <a:pt x="262" y="60"/>
                    <a:pt x="254" y="74"/>
                    <a:pt x="238" y="93"/>
                  </a:cubicBezTo>
                  <a:cubicBezTo>
                    <a:pt x="243" y="89"/>
                    <a:pt x="275" y="56"/>
                    <a:pt x="283" y="52"/>
                  </a:cubicBezTo>
                  <a:cubicBezTo>
                    <a:pt x="295" y="69"/>
                    <a:pt x="286" y="99"/>
                    <a:pt x="263" y="112"/>
                  </a:cubicBezTo>
                  <a:cubicBezTo>
                    <a:pt x="271" y="109"/>
                    <a:pt x="288" y="102"/>
                    <a:pt x="297" y="105"/>
                  </a:cubicBezTo>
                  <a:cubicBezTo>
                    <a:pt x="299" y="124"/>
                    <a:pt x="283" y="137"/>
                    <a:pt x="273" y="144"/>
                  </a:cubicBezTo>
                  <a:cubicBezTo>
                    <a:pt x="283" y="142"/>
                    <a:pt x="293" y="140"/>
                    <a:pt x="304" y="143"/>
                  </a:cubicBezTo>
                  <a:cubicBezTo>
                    <a:pt x="303" y="156"/>
                    <a:pt x="290" y="171"/>
                    <a:pt x="270" y="178"/>
                  </a:cubicBezTo>
                  <a:cubicBezTo>
                    <a:pt x="282" y="177"/>
                    <a:pt x="295" y="178"/>
                    <a:pt x="303" y="183"/>
                  </a:cubicBezTo>
                  <a:cubicBezTo>
                    <a:pt x="301" y="196"/>
                    <a:pt x="286" y="208"/>
                    <a:pt x="267" y="211"/>
                  </a:cubicBezTo>
                  <a:cubicBezTo>
                    <a:pt x="279" y="212"/>
                    <a:pt x="291" y="218"/>
                    <a:pt x="296" y="225"/>
                  </a:cubicBezTo>
                  <a:cubicBezTo>
                    <a:pt x="290" y="234"/>
                    <a:pt x="280" y="241"/>
                    <a:pt x="264" y="240"/>
                  </a:cubicBezTo>
                  <a:cubicBezTo>
                    <a:pt x="272" y="243"/>
                    <a:pt x="280" y="250"/>
                    <a:pt x="284" y="259"/>
                  </a:cubicBezTo>
                  <a:cubicBezTo>
                    <a:pt x="275" y="266"/>
                    <a:pt x="264" y="271"/>
                    <a:pt x="239" y="262"/>
                  </a:cubicBezTo>
                  <a:cubicBezTo>
                    <a:pt x="268" y="274"/>
                    <a:pt x="262" y="280"/>
                    <a:pt x="267" y="292"/>
                  </a:cubicBezTo>
                  <a:cubicBezTo>
                    <a:pt x="261" y="294"/>
                    <a:pt x="257" y="299"/>
                    <a:pt x="243" y="296"/>
                  </a:cubicBezTo>
                  <a:cubicBezTo>
                    <a:pt x="235" y="294"/>
                    <a:pt x="222" y="282"/>
                    <a:pt x="211" y="275"/>
                  </a:cubicBezTo>
                  <a:cubicBezTo>
                    <a:pt x="215" y="278"/>
                    <a:pt x="231" y="290"/>
                    <a:pt x="238" y="297"/>
                  </a:cubicBezTo>
                  <a:cubicBezTo>
                    <a:pt x="246" y="305"/>
                    <a:pt x="241" y="312"/>
                    <a:pt x="241" y="319"/>
                  </a:cubicBezTo>
                  <a:cubicBezTo>
                    <a:pt x="235" y="319"/>
                    <a:pt x="225" y="324"/>
                    <a:pt x="218" y="318"/>
                  </a:cubicBezTo>
                  <a:cubicBezTo>
                    <a:pt x="215" y="316"/>
                    <a:pt x="186" y="279"/>
                    <a:pt x="182" y="275"/>
                  </a:cubicBezTo>
                  <a:cubicBezTo>
                    <a:pt x="183" y="278"/>
                    <a:pt x="202" y="302"/>
                    <a:pt x="210" y="316"/>
                  </a:cubicBezTo>
                  <a:cubicBezTo>
                    <a:pt x="217" y="326"/>
                    <a:pt x="208" y="333"/>
                    <a:pt x="207" y="339"/>
                  </a:cubicBezTo>
                  <a:cubicBezTo>
                    <a:pt x="200" y="337"/>
                    <a:pt x="191" y="341"/>
                    <a:pt x="186" y="332"/>
                  </a:cubicBezTo>
                  <a:cubicBezTo>
                    <a:pt x="181" y="325"/>
                    <a:pt x="167" y="297"/>
                    <a:pt x="161" y="289"/>
                  </a:cubicBezTo>
                  <a:cubicBezTo>
                    <a:pt x="163" y="295"/>
                    <a:pt x="178" y="327"/>
                    <a:pt x="179" y="330"/>
                  </a:cubicBezTo>
                  <a:cubicBezTo>
                    <a:pt x="183" y="340"/>
                    <a:pt x="174" y="342"/>
                    <a:pt x="170" y="349"/>
                  </a:cubicBezTo>
                  <a:cubicBezTo>
                    <a:pt x="165" y="346"/>
                    <a:pt x="155" y="349"/>
                    <a:pt x="151" y="339"/>
                  </a:cubicBezTo>
                  <a:cubicBezTo>
                    <a:pt x="148" y="331"/>
                    <a:pt x="142" y="307"/>
                    <a:pt x="139" y="301"/>
                  </a:cubicBezTo>
                  <a:cubicBezTo>
                    <a:pt x="139" y="308"/>
                    <a:pt x="142" y="317"/>
                    <a:pt x="143" y="328"/>
                  </a:cubicBezTo>
                  <a:cubicBezTo>
                    <a:pt x="145" y="339"/>
                    <a:pt x="135" y="339"/>
                    <a:pt x="129" y="345"/>
                  </a:cubicBezTo>
                  <a:cubicBezTo>
                    <a:pt x="124" y="340"/>
                    <a:pt x="115" y="341"/>
                    <a:pt x="113" y="332"/>
                  </a:cubicBezTo>
                  <a:cubicBezTo>
                    <a:pt x="112" y="323"/>
                    <a:pt x="112" y="303"/>
                    <a:pt x="112" y="303"/>
                  </a:cubicBezTo>
                  <a:cubicBezTo>
                    <a:pt x="110" y="304"/>
                    <a:pt x="109" y="304"/>
                    <a:pt x="108" y="306"/>
                  </a:cubicBezTo>
                  <a:cubicBezTo>
                    <a:pt x="104" y="302"/>
                    <a:pt x="97" y="302"/>
                    <a:pt x="95" y="297"/>
                  </a:cubicBezTo>
                  <a:cubicBezTo>
                    <a:pt x="94" y="297"/>
                    <a:pt x="93" y="298"/>
                    <a:pt x="92" y="298"/>
                  </a:cubicBezTo>
                  <a:cubicBezTo>
                    <a:pt x="84" y="312"/>
                    <a:pt x="84" y="337"/>
                    <a:pt x="95" y="346"/>
                  </a:cubicBezTo>
                  <a:cubicBezTo>
                    <a:pt x="92" y="346"/>
                    <a:pt x="88" y="345"/>
                    <a:pt x="85" y="344"/>
                  </a:cubicBezTo>
                  <a:cubicBezTo>
                    <a:pt x="90" y="354"/>
                    <a:pt x="101" y="358"/>
                    <a:pt x="113" y="353"/>
                  </a:cubicBezTo>
                  <a:cubicBezTo>
                    <a:pt x="113" y="356"/>
                    <a:pt x="113" y="357"/>
                    <a:pt x="112" y="359"/>
                  </a:cubicBezTo>
                  <a:cubicBezTo>
                    <a:pt x="125" y="361"/>
                    <a:pt x="131" y="366"/>
                    <a:pt x="136" y="375"/>
                  </a:cubicBezTo>
                  <a:cubicBezTo>
                    <a:pt x="142" y="386"/>
                    <a:pt x="135" y="401"/>
                    <a:pt x="137" y="407"/>
                  </a:cubicBezTo>
                  <a:cubicBezTo>
                    <a:pt x="139" y="411"/>
                    <a:pt x="143" y="414"/>
                    <a:pt x="151" y="411"/>
                  </a:cubicBezTo>
                  <a:cubicBezTo>
                    <a:pt x="147" y="427"/>
                    <a:pt x="128" y="425"/>
                    <a:pt x="123" y="416"/>
                  </a:cubicBezTo>
                  <a:cubicBezTo>
                    <a:pt x="121" y="423"/>
                    <a:pt x="123" y="431"/>
                    <a:pt x="126" y="435"/>
                  </a:cubicBezTo>
                  <a:cubicBezTo>
                    <a:pt x="120" y="435"/>
                    <a:pt x="115" y="432"/>
                    <a:pt x="112" y="428"/>
                  </a:cubicBezTo>
                  <a:cubicBezTo>
                    <a:pt x="111" y="429"/>
                    <a:pt x="111" y="431"/>
                    <a:pt x="111" y="433"/>
                  </a:cubicBezTo>
                  <a:cubicBezTo>
                    <a:pt x="108" y="431"/>
                    <a:pt x="106" y="429"/>
                    <a:pt x="104" y="427"/>
                  </a:cubicBezTo>
                  <a:cubicBezTo>
                    <a:pt x="104" y="430"/>
                    <a:pt x="103" y="435"/>
                    <a:pt x="104" y="439"/>
                  </a:cubicBezTo>
                  <a:cubicBezTo>
                    <a:pt x="98" y="440"/>
                    <a:pt x="92" y="436"/>
                    <a:pt x="90" y="427"/>
                  </a:cubicBezTo>
                  <a:cubicBezTo>
                    <a:pt x="87" y="431"/>
                    <a:pt x="86" y="432"/>
                    <a:pt x="84" y="438"/>
                  </a:cubicBezTo>
                  <a:cubicBezTo>
                    <a:pt x="81" y="436"/>
                    <a:pt x="80" y="434"/>
                    <a:pt x="80" y="430"/>
                  </a:cubicBezTo>
                  <a:cubicBezTo>
                    <a:pt x="73" y="436"/>
                    <a:pt x="64" y="435"/>
                    <a:pt x="60" y="433"/>
                  </a:cubicBezTo>
                  <a:cubicBezTo>
                    <a:pt x="57" y="432"/>
                    <a:pt x="50" y="427"/>
                    <a:pt x="50" y="419"/>
                  </a:cubicBezTo>
                  <a:cubicBezTo>
                    <a:pt x="56" y="422"/>
                    <a:pt x="69" y="426"/>
                    <a:pt x="70" y="412"/>
                  </a:cubicBezTo>
                  <a:cubicBezTo>
                    <a:pt x="72" y="400"/>
                    <a:pt x="61" y="391"/>
                    <a:pt x="46" y="395"/>
                  </a:cubicBezTo>
                  <a:cubicBezTo>
                    <a:pt x="34" y="398"/>
                    <a:pt x="18" y="421"/>
                    <a:pt x="33" y="431"/>
                  </a:cubicBezTo>
                  <a:cubicBezTo>
                    <a:pt x="40" y="436"/>
                    <a:pt x="51" y="441"/>
                    <a:pt x="50" y="454"/>
                  </a:cubicBezTo>
                  <a:cubicBezTo>
                    <a:pt x="45" y="448"/>
                    <a:pt x="39" y="445"/>
                    <a:pt x="30" y="446"/>
                  </a:cubicBezTo>
                  <a:cubicBezTo>
                    <a:pt x="42" y="455"/>
                    <a:pt x="52" y="456"/>
                    <a:pt x="64" y="463"/>
                  </a:cubicBezTo>
                  <a:cubicBezTo>
                    <a:pt x="75" y="469"/>
                    <a:pt x="84" y="480"/>
                    <a:pt x="92" y="480"/>
                  </a:cubicBezTo>
                  <a:cubicBezTo>
                    <a:pt x="99" y="480"/>
                    <a:pt x="102" y="472"/>
                    <a:pt x="96" y="466"/>
                  </a:cubicBezTo>
                  <a:cubicBezTo>
                    <a:pt x="103" y="465"/>
                    <a:pt x="111" y="470"/>
                    <a:pt x="113" y="477"/>
                  </a:cubicBezTo>
                  <a:cubicBezTo>
                    <a:pt x="117" y="486"/>
                    <a:pt x="114" y="493"/>
                    <a:pt x="108" y="496"/>
                  </a:cubicBezTo>
                  <a:cubicBezTo>
                    <a:pt x="116" y="500"/>
                    <a:pt x="122" y="509"/>
                    <a:pt x="119" y="521"/>
                  </a:cubicBezTo>
                  <a:cubicBezTo>
                    <a:pt x="117" y="530"/>
                    <a:pt x="107" y="530"/>
                    <a:pt x="111" y="542"/>
                  </a:cubicBezTo>
                  <a:cubicBezTo>
                    <a:pt x="105" y="541"/>
                    <a:pt x="102" y="537"/>
                    <a:pt x="100" y="532"/>
                  </a:cubicBezTo>
                  <a:cubicBezTo>
                    <a:pt x="99" y="528"/>
                    <a:pt x="99" y="524"/>
                    <a:pt x="97" y="522"/>
                  </a:cubicBezTo>
                  <a:cubicBezTo>
                    <a:pt x="98" y="530"/>
                    <a:pt x="94" y="541"/>
                    <a:pt x="83" y="546"/>
                  </a:cubicBezTo>
                  <a:cubicBezTo>
                    <a:pt x="77" y="549"/>
                    <a:pt x="66" y="550"/>
                    <a:pt x="58" y="542"/>
                  </a:cubicBezTo>
                  <a:cubicBezTo>
                    <a:pt x="55" y="551"/>
                    <a:pt x="43" y="560"/>
                    <a:pt x="32" y="559"/>
                  </a:cubicBezTo>
                  <a:cubicBezTo>
                    <a:pt x="26" y="559"/>
                    <a:pt x="21" y="557"/>
                    <a:pt x="17" y="555"/>
                  </a:cubicBezTo>
                  <a:cubicBezTo>
                    <a:pt x="14" y="562"/>
                    <a:pt x="7" y="569"/>
                    <a:pt x="0" y="573"/>
                  </a:cubicBezTo>
                  <a:lnTo>
                    <a:pt x="0" y="15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506" name="Freeform 1533"/>
            <p:cNvSpPr>
              <a:spLocks/>
            </p:cNvSpPr>
            <p:nvPr userDrawn="1"/>
          </p:nvSpPr>
          <p:spPr bwMode="auto">
            <a:xfrm>
              <a:off x="331" y="447"/>
              <a:ext cx="7" cy="7"/>
            </a:xfrm>
            <a:custGeom>
              <a:avLst/>
              <a:gdLst>
                <a:gd name="T0" fmla="*/ 0 w 15"/>
                <a:gd name="T1" fmla="*/ 13 h 17"/>
                <a:gd name="T2" fmla="*/ 0 w 15"/>
                <a:gd name="T3" fmla="*/ 13 h 17"/>
                <a:gd name="T4" fmla="*/ 0 w 15"/>
                <a:gd name="T5" fmla="*/ 17 h 17"/>
                <a:gd name="T6" fmla="*/ 15 w 15"/>
                <a:gd name="T7" fmla="*/ 2 h 17"/>
                <a:gd name="T8" fmla="*/ 13 w 15"/>
                <a:gd name="T9" fmla="*/ 0 h 17"/>
                <a:gd name="T10" fmla="*/ 0 w 15"/>
                <a:gd name="T11" fmla="*/ 1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7">
                  <a:moveTo>
                    <a:pt x="0" y="13"/>
                  </a:moveTo>
                  <a:lnTo>
                    <a:pt x="0" y="13"/>
                  </a:lnTo>
                  <a:lnTo>
                    <a:pt x="0" y="17"/>
                  </a:lnTo>
                  <a:cubicBezTo>
                    <a:pt x="4" y="16"/>
                    <a:pt x="13" y="8"/>
                    <a:pt x="15" y="2"/>
                  </a:cubicBezTo>
                  <a:cubicBezTo>
                    <a:pt x="14" y="1"/>
                    <a:pt x="13" y="0"/>
                    <a:pt x="13" y="0"/>
                  </a:cubicBezTo>
                  <a:cubicBezTo>
                    <a:pt x="11" y="5"/>
                    <a:pt x="5" y="13"/>
                    <a:pt x="0" y="1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507" name="Freeform 1534"/>
            <p:cNvSpPr>
              <a:spLocks/>
            </p:cNvSpPr>
            <p:nvPr userDrawn="1"/>
          </p:nvSpPr>
          <p:spPr bwMode="auto">
            <a:xfrm>
              <a:off x="331" y="398"/>
              <a:ext cx="8" cy="53"/>
            </a:xfrm>
            <a:custGeom>
              <a:avLst/>
              <a:gdLst>
                <a:gd name="T0" fmla="*/ 0 w 18"/>
                <a:gd name="T1" fmla="*/ 108 h 116"/>
                <a:gd name="T2" fmla="*/ 0 w 18"/>
                <a:gd name="T3" fmla="*/ 108 h 116"/>
                <a:gd name="T4" fmla="*/ 0 w 18"/>
                <a:gd name="T5" fmla="*/ 116 h 116"/>
                <a:gd name="T6" fmla="*/ 11 w 18"/>
                <a:gd name="T7" fmla="*/ 104 h 116"/>
                <a:gd name="T8" fmla="*/ 6 w 18"/>
                <a:gd name="T9" fmla="*/ 94 h 116"/>
                <a:gd name="T10" fmla="*/ 12 w 18"/>
                <a:gd name="T11" fmla="*/ 96 h 116"/>
                <a:gd name="T12" fmla="*/ 12 w 18"/>
                <a:gd name="T13" fmla="*/ 71 h 116"/>
                <a:gd name="T14" fmla="*/ 15 w 18"/>
                <a:gd name="T15" fmla="*/ 96 h 116"/>
                <a:gd name="T16" fmla="*/ 16 w 18"/>
                <a:gd name="T17" fmla="*/ 96 h 116"/>
                <a:gd name="T18" fmla="*/ 12 w 18"/>
                <a:gd name="T19" fmla="*/ 45 h 116"/>
                <a:gd name="T20" fmla="*/ 3 w 18"/>
                <a:gd name="T21" fmla="*/ 0 h 116"/>
                <a:gd name="T22" fmla="*/ 1 w 18"/>
                <a:gd name="T23" fmla="*/ 54 h 116"/>
                <a:gd name="T24" fmla="*/ 0 w 18"/>
                <a:gd name="T25" fmla="*/ 108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116">
                  <a:moveTo>
                    <a:pt x="0" y="108"/>
                  </a:moveTo>
                  <a:lnTo>
                    <a:pt x="0" y="108"/>
                  </a:lnTo>
                  <a:lnTo>
                    <a:pt x="0" y="116"/>
                  </a:lnTo>
                  <a:cubicBezTo>
                    <a:pt x="5" y="114"/>
                    <a:pt x="10" y="107"/>
                    <a:pt x="11" y="104"/>
                  </a:cubicBezTo>
                  <a:cubicBezTo>
                    <a:pt x="9" y="101"/>
                    <a:pt x="7" y="97"/>
                    <a:pt x="6" y="94"/>
                  </a:cubicBezTo>
                  <a:cubicBezTo>
                    <a:pt x="9" y="96"/>
                    <a:pt x="10" y="96"/>
                    <a:pt x="12" y="96"/>
                  </a:cubicBezTo>
                  <a:cubicBezTo>
                    <a:pt x="13" y="90"/>
                    <a:pt x="13" y="79"/>
                    <a:pt x="12" y="71"/>
                  </a:cubicBezTo>
                  <a:cubicBezTo>
                    <a:pt x="14" y="76"/>
                    <a:pt x="16" y="89"/>
                    <a:pt x="15" y="96"/>
                  </a:cubicBezTo>
                  <a:cubicBezTo>
                    <a:pt x="15" y="96"/>
                    <a:pt x="16" y="96"/>
                    <a:pt x="16" y="96"/>
                  </a:cubicBezTo>
                  <a:cubicBezTo>
                    <a:pt x="18" y="82"/>
                    <a:pt x="15" y="61"/>
                    <a:pt x="12" y="45"/>
                  </a:cubicBezTo>
                  <a:cubicBezTo>
                    <a:pt x="8" y="28"/>
                    <a:pt x="4" y="17"/>
                    <a:pt x="3" y="0"/>
                  </a:cubicBezTo>
                  <a:cubicBezTo>
                    <a:pt x="0" y="14"/>
                    <a:pt x="0" y="36"/>
                    <a:pt x="1" y="54"/>
                  </a:cubicBezTo>
                  <a:cubicBezTo>
                    <a:pt x="1" y="60"/>
                    <a:pt x="1" y="99"/>
                    <a:pt x="0" y="10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508" name="Freeform 1535"/>
            <p:cNvSpPr>
              <a:spLocks/>
            </p:cNvSpPr>
            <p:nvPr userDrawn="1"/>
          </p:nvSpPr>
          <p:spPr bwMode="auto">
            <a:xfrm>
              <a:off x="334" y="393"/>
              <a:ext cx="22" cy="57"/>
            </a:xfrm>
            <a:custGeom>
              <a:avLst/>
              <a:gdLst>
                <a:gd name="T0" fmla="*/ 2 w 50"/>
                <a:gd name="T1" fmla="*/ 0 h 125"/>
                <a:gd name="T2" fmla="*/ 2 w 50"/>
                <a:gd name="T3" fmla="*/ 0 h 125"/>
                <a:gd name="T4" fmla="*/ 13 w 50"/>
                <a:gd name="T5" fmla="*/ 47 h 125"/>
                <a:gd name="T6" fmla="*/ 25 w 50"/>
                <a:gd name="T7" fmla="*/ 84 h 125"/>
                <a:gd name="T8" fmla="*/ 5 w 50"/>
                <a:gd name="T9" fmla="*/ 111 h 125"/>
                <a:gd name="T10" fmla="*/ 19 w 50"/>
                <a:gd name="T11" fmla="*/ 122 h 125"/>
                <a:gd name="T12" fmla="*/ 46 w 50"/>
                <a:gd name="T13" fmla="*/ 112 h 125"/>
                <a:gd name="T14" fmla="*/ 48 w 50"/>
                <a:gd name="T15" fmla="*/ 107 h 125"/>
                <a:gd name="T16" fmla="*/ 39 w 50"/>
                <a:gd name="T17" fmla="*/ 108 h 125"/>
                <a:gd name="T18" fmla="*/ 50 w 50"/>
                <a:gd name="T19" fmla="*/ 89 h 125"/>
                <a:gd name="T20" fmla="*/ 49 w 50"/>
                <a:gd name="T21" fmla="*/ 81 h 125"/>
                <a:gd name="T22" fmla="*/ 38 w 50"/>
                <a:gd name="T23" fmla="*/ 65 h 125"/>
                <a:gd name="T24" fmla="*/ 42 w 50"/>
                <a:gd name="T25" fmla="*/ 66 h 125"/>
                <a:gd name="T26" fmla="*/ 21 w 50"/>
                <a:gd name="T27" fmla="*/ 33 h 125"/>
                <a:gd name="T28" fmla="*/ 2 w 50"/>
                <a:gd name="T29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0" h="125">
                  <a:moveTo>
                    <a:pt x="2" y="0"/>
                  </a:moveTo>
                  <a:lnTo>
                    <a:pt x="2" y="0"/>
                  </a:lnTo>
                  <a:cubicBezTo>
                    <a:pt x="0" y="12"/>
                    <a:pt x="8" y="34"/>
                    <a:pt x="13" y="47"/>
                  </a:cubicBezTo>
                  <a:cubicBezTo>
                    <a:pt x="17" y="59"/>
                    <a:pt x="24" y="69"/>
                    <a:pt x="25" y="84"/>
                  </a:cubicBezTo>
                  <a:cubicBezTo>
                    <a:pt x="26" y="101"/>
                    <a:pt x="20" y="113"/>
                    <a:pt x="5" y="111"/>
                  </a:cubicBezTo>
                  <a:cubicBezTo>
                    <a:pt x="8" y="117"/>
                    <a:pt x="13" y="120"/>
                    <a:pt x="19" y="122"/>
                  </a:cubicBezTo>
                  <a:cubicBezTo>
                    <a:pt x="31" y="125"/>
                    <a:pt x="41" y="119"/>
                    <a:pt x="46" y="112"/>
                  </a:cubicBezTo>
                  <a:cubicBezTo>
                    <a:pt x="47" y="110"/>
                    <a:pt x="48" y="109"/>
                    <a:pt x="48" y="107"/>
                  </a:cubicBezTo>
                  <a:cubicBezTo>
                    <a:pt x="45" y="104"/>
                    <a:pt x="41" y="106"/>
                    <a:pt x="39" y="108"/>
                  </a:cubicBezTo>
                  <a:cubicBezTo>
                    <a:pt x="34" y="97"/>
                    <a:pt x="40" y="91"/>
                    <a:pt x="50" y="89"/>
                  </a:cubicBezTo>
                  <a:cubicBezTo>
                    <a:pt x="50" y="86"/>
                    <a:pt x="50" y="83"/>
                    <a:pt x="49" y="81"/>
                  </a:cubicBezTo>
                  <a:cubicBezTo>
                    <a:pt x="40" y="80"/>
                    <a:pt x="37" y="70"/>
                    <a:pt x="38" y="65"/>
                  </a:cubicBezTo>
                  <a:cubicBezTo>
                    <a:pt x="39" y="66"/>
                    <a:pt x="41" y="66"/>
                    <a:pt x="42" y="66"/>
                  </a:cubicBezTo>
                  <a:cubicBezTo>
                    <a:pt x="39" y="56"/>
                    <a:pt x="29" y="43"/>
                    <a:pt x="21" y="33"/>
                  </a:cubicBezTo>
                  <a:cubicBezTo>
                    <a:pt x="15" y="25"/>
                    <a:pt x="5" y="13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509" name="Freeform 1536"/>
            <p:cNvSpPr>
              <a:spLocks/>
            </p:cNvSpPr>
            <p:nvPr userDrawn="1"/>
          </p:nvSpPr>
          <p:spPr bwMode="auto">
            <a:xfrm>
              <a:off x="335" y="388"/>
              <a:ext cx="49" cy="58"/>
            </a:xfrm>
            <a:custGeom>
              <a:avLst/>
              <a:gdLst>
                <a:gd name="T0" fmla="*/ 4 w 109"/>
                <a:gd name="T1" fmla="*/ 0 h 127"/>
                <a:gd name="T2" fmla="*/ 4 w 109"/>
                <a:gd name="T3" fmla="*/ 0 h 127"/>
                <a:gd name="T4" fmla="*/ 8 w 109"/>
                <a:gd name="T5" fmla="*/ 20 h 127"/>
                <a:gd name="T6" fmla="*/ 36 w 109"/>
                <a:gd name="T7" fmla="*/ 48 h 127"/>
                <a:gd name="T8" fmla="*/ 50 w 109"/>
                <a:gd name="T9" fmla="*/ 61 h 127"/>
                <a:gd name="T10" fmla="*/ 44 w 109"/>
                <a:gd name="T11" fmla="*/ 81 h 127"/>
                <a:gd name="T12" fmla="*/ 38 w 109"/>
                <a:gd name="T13" fmla="*/ 80 h 127"/>
                <a:gd name="T14" fmla="*/ 43 w 109"/>
                <a:gd name="T15" fmla="*/ 87 h 127"/>
                <a:gd name="T16" fmla="*/ 62 w 109"/>
                <a:gd name="T17" fmla="*/ 82 h 127"/>
                <a:gd name="T18" fmla="*/ 57 w 109"/>
                <a:gd name="T19" fmla="*/ 103 h 127"/>
                <a:gd name="T20" fmla="*/ 38 w 109"/>
                <a:gd name="T21" fmla="*/ 114 h 127"/>
                <a:gd name="T22" fmla="*/ 52 w 109"/>
                <a:gd name="T23" fmla="*/ 118 h 127"/>
                <a:gd name="T24" fmla="*/ 82 w 109"/>
                <a:gd name="T25" fmla="*/ 110 h 127"/>
                <a:gd name="T26" fmla="*/ 84 w 109"/>
                <a:gd name="T27" fmla="*/ 93 h 127"/>
                <a:gd name="T28" fmla="*/ 97 w 109"/>
                <a:gd name="T29" fmla="*/ 114 h 127"/>
                <a:gd name="T30" fmla="*/ 107 w 109"/>
                <a:gd name="T31" fmla="*/ 97 h 127"/>
                <a:gd name="T32" fmla="*/ 87 w 109"/>
                <a:gd name="T33" fmla="*/ 74 h 127"/>
                <a:gd name="T34" fmla="*/ 102 w 109"/>
                <a:gd name="T35" fmla="*/ 65 h 127"/>
                <a:gd name="T36" fmla="*/ 94 w 109"/>
                <a:gd name="T37" fmla="*/ 48 h 127"/>
                <a:gd name="T38" fmla="*/ 75 w 109"/>
                <a:gd name="T39" fmla="*/ 60 h 127"/>
                <a:gd name="T40" fmla="*/ 54 w 109"/>
                <a:gd name="T41" fmla="*/ 43 h 127"/>
                <a:gd name="T42" fmla="*/ 20 w 109"/>
                <a:gd name="T43" fmla="*/ 26 h 127"/>
                <a:gd name="T44" fmla="*/ 4 w 109"/>
                <a:gd name="T45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9" h="127">
                  <a:moveTo>
                    <a:pt x="4" y="0"/>
                  </a:moveTo>
                  <a:lnTo>
                    <a:pt x="4" y="0"/>
                  </a:lnTo>
                  <a:cubicBezTo>
                    <a:pt x="0" y="8"/>
                    <a:pt x="4" y="15"/>
                    <a:pt x="8" y="20"/>
                  </a:cubicBezTo>
                  <a:cubicBezTo>
                    <a:pt x="15" y="31"/>
                    <a:pt x="26" y="40"/>
                    <a:pt x="36" y="48"/>
                  </a:cubicBezTo>
                  <a:cubicBezTo>
                    <a:pt x="41" y="52"/>
                    <a:pt x="47" y="55"/>
                    <a:pt x="50" y="61"/>
                  </a:cubicBezTo>
                  <a:cubicBezTo>
                    <a:pt x="54" y="68"/>
                    <a:pt x="52" y="80"/>
                    <a:pt x="44" y="81"/>
                  </a:cubicBezTo>
                  <a:cubicBezTo>
                    <a:pt x="41" y="81"/>
                    <a:pt x="40" y="80"/>
                    <a:pt x="38" y="80"/>
                  </a:cubicBezTo>
                  <a:cubicBezTo>
                    <a:pt x="38" y="82"/>
                    <a:pt x="41" y="86"/>
                    <a:pt x="43" y="87"/>
                  </a:cubicBezTo>
                  <a:cubicBezTo>
                    <a:pt x="50" y="92"/>
                    <a:pt x="59" y="86"/>
                    <a:pt x="62" y="82"/>
                  </a:cubicBezTo>
                  <a:cubicBezTo>
                    <a:pt x="70" y="90"/>
                    <a:pt x="66" y="101"/>
                    <a:pt x="57" y="103"/>
                  </a:cubicBezTo>
                  <a:cubicBezTo>
                    <a:pt x="48" y="104"/>
                    <a:pt x="37" y="104"/>
                    <a:pt x="38" y="114"/>
                  </a:cubicBezTo>
                  <a:cubicBezTo>
                    <a:pt x="44" y="111"/>
                    <a:pt x="48" y="115"/>
                    <a:pt x="52" y="118"/>
                  </a:cubicBezTo>
                  <a:cubicBezTo>
                    <a:pt x="64" y="127"/>
                    <a:pt x="77" y="121"/>
                    <a:pt x="82" y="110"/>
                  </a:cubicBezTo>
                  <a:cubicBezTo>
                    <a:pt x="84" y="107"/>
                    <a:pt x="85" y="97"/>
                    <a:pt x="84" y="93"/>
                  </a:cubicBezTo>
                  <a:cubicBezTo>
                    <a:pt x="96" y="98"/>
                    <a:pt x="92" y="109"/>
                    <a:pt x="97" y="114"/>
                  </a:cubicBezTo>
                  <a:cubicBezTo>
                    <a:pt x="98" y="106"/>
                    <a:pt x="106" y="103"/>
                    <a:pt x="107" y="97"/>
                  </a:cubicBezTo>
                  <a:cubicBezTo>
                    <a:pt x="109" y="87"/>
                    <a:pt x="101" y="74"/>
                    <a:pt x="87" y="74"/>
                  </a:cubicBezTo>
                  <a:cubicBezTo>
                    <a:pt x="95" y="74"/>
                    <a:pt x="101" y="71"/>
                    <a:pt x="102" y="65"/>
                  </a:cubicBezTo>
                  <a:cubicBezTo>
                    <a:pt x="103" y="55"/>
                    <a:pt x="98" y="50"/>
                    <a:pt x="94" y="48"/>
                  </a:cubicBezTo>
                  <a:cubicBezTo>
                    <a:pt x="97" y="56"/>
                    <a:pt x="88" y="67"/>
                    <a:pt x="75" y="60"/>
                  </a:cubicBezTo>
                  <a:cubicBezTo>
                    <a:pt x="70" y="57"/>
                    <a:pt x="61" y="47"/>
                    <a:pt x="54" y="43"/>
                  </a:cubicBezTo>
                  <a:cubicBezTo>
                    <a:pt x="41" y="37"/>
                    <a:pt x="33" y="35"/>
                    <a:pt x="20" y="26"/>
                  </a:cubicBezTo>
                  <a:cubicBezTo>
                    <a:pt x="12" y="21"/>
                    <a:pt x="4" y="12"/>
                    <a:pt x="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510" name="Freeform 1537"/>
            <p:cNvSpPr>
              <a:spLocks/>
            </p:cNvSpPr>
            <p:nvPr userDrawn="1"/>
          </p:nvSpPr>
          <p:spPr bwMode="auto">
            <a:xfrm>
              <a:off x="338" y="383"/>
              <a:ext cx="14" cy="16"/>
            </a:xfrm>
            <a:custGeom>
              <a:avLst/>
              <a:gdLst>
                <a:gd name="T0" fmla="*/ 9 w 30"/>
                <a:gd name="T1" fmla="*/ 0 h 34"/>
                <a:gd name="T2" fmla="*/ 9 w 30"/>
                <a:gd name="T3" fmla="*/ 0 h 34"/>
                <a:gd name="T4" fmla="*/ 14 w 30"/>
                <a:gd name="T5" fmla="*/ 30 h 34"/>
                <a:gd name="T6" fmla="*/ 30 w 30"/>
                <a:gd name="T7" fmla="*/ 34 h 34"/>
                <a:gd name="T8" fmla="*/ 16 w 30"/>
                <a:gd name="T9" fmla="*/ 22 h 34"/>
                <a:gd name="T10" fmla="*/ 9 w 30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34">
                  <a:moveTo>
                    <a:pt x="9" y="0"/>
                  </a:moveTo>
                  <a:lnTo>
                    <a:pt x="9" y="0"/>
                  </a:lnTo>
                  <a:cubicBezTo>
                    <a:pt x="0" y="15"/>
                    <a:pt x="5" y="31"/>
                    <a:pt x="14" y="30"/>
                  </a:cubicBezTo>
                  <a:cubicBezTo>
                    <a:pt x="22" y="30"/>
                    <a:pt x="24" y="30"/>
                    <a:pt x="30" y="34"/>
                  </a:cubicBezTo>
                  <a:cubicBezTo>
                    <a:pt x="27" y="27"/>
                    <a:pt x="18" y="24"/>
                    <a:pt x="16" y="22"/>
                  </a:cubicBezTo>
                  <a:cubicBezTo>
                    <a:pt x="10" y="18"/>
                    <a:pt x="7" y="14"/>
                    <a:pt x="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511" name="Freeform 1538"/>
            <p:cNvSpPr>
              <a:spLocks/>
            </p:cNvSpPr>
            <p:nvPr userDrawn="1"/>
          </p:nvSpPr>
          <p:spPr bwMode="auto">
            <a:xfrm>
              <a:off x="377" y="377"/>
              <a:ext cx="4" cy="14"/>
            </a:xfrm>
            <a:custGeom>
              <a:avLst/>
              <a:gdLst>
                <a:gd name="T0" fmla="*/ 5 w 10"/>
                <a:gd name="T1" fmla="*/ 0 h 31"/>
                <a:gd name="T2" fmla="*/ 5 w 10"/>
                <a:gd name="T3" fmla="*/ 0 h 31"/>
                <a:gd name="T4" fmla="*/ 5 w 10"/>
                <a:gd name="T5" fmla="*/ 12 h 31"/>
                <a:gd name="T6" fmla="*/ 0 w 10"/>
                <a:gd name="T7" fmla="*/ 8 h 31"/>
                <a:gd name="T8" fmla="*/ 1 w 10"/>
                <a:gd name="T9" fmla="*/ 25 h 31"/>
                <a:gd name="T10" fmla="*/ 7 w 10"/>
                <a:gd name="T11" fmla="*/ 31 h 31"/>
                <a:gd name="T12" fmla="*/ 8 w 10"/>
                <a:gd name="T13" fmla="*/ 26 h 31"/>
                <a:gd name="T14" fmla="*/ 10 w 10"/>
                <a:gd name="T15" fmla="*/ 9 h 31"/>
                <a:gd name="T16" fmla="*/ 5 w 10"/>
                <a:gd name="T17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31">
                  <a:moveTo>
                    <a:pt x="5" y="0"/>
                  </a:moveTo>
                  <a:lnTo>
                    <a:pt x="5" y="0"/>
                  </a:lnTo>
                  <a:cubicBezTo>
                    <a:pt x="6" y="5"/>
                    <a:pt x="6" y="8"/>
                    <a:pt x="5" y="12"/>
                  </a:cubicBezTo>
                  <a:cubicBezTo>
                    <a:pt x="4" y="11"/>
                    <a:pt x="2" y="9"/>
                    <a:pt x="0" y="8"/>
                  </a:cubicBezTo>
                  <a:cubicBezTo>
                    <a:pt x="1" y="12"/>
                    <a:pt x="1" y="20"/>
                    <a:pt x="1" y="25"/>
                  </a:cubicBezTo>
                  <a:cubicBezTo>
                    <a:pt x="2" y="26"/>
                    <a:pt x="4" y="29"/>
                    <a:pt x="7" y="31"/>
                  </a:cubicBezTo>
                  <a:cubicBezTo>
                    <a:pt x="7" y="31"/>
                    <a:pt x="7" y="28"/>
                    <a:pt x="8" y="26"/>
                  </a:cubicBezTo>
                  <a:cubicBezTo>
                    <a:pt x="5" y="20"/>
                    <a:pt x="6" y="14"/>
                    <a:pt x="10" y="9"/>
                  </a:cubicBezTo>
                  <a:cubicBezTo>
                    <a:pt x="9" y="8"/>
                    <a:pt x="6" y="2"/>
                    <a:pt x="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512" name="Freeform 1539"/>
            <p:cNvSpPr>
              <a:spLocks/>
            </p:cNvSpPr>
            <p:nvPr userDrawn="1"/>
          </p:nvSpPr>
          <p:spPr bwMode="auto">
            <a:xfrm>
              <a:off x="371" y="377"/>
              <a:ext cx="6" cy="17"/>
            </a:xfrm>
            <a:custGeom>
              <a:avLst/>
              <a:gdLst>
                <a:gd name="T0" fmla="*/ 5 w 15"/>
                <a:gd name="T1" fmla="*/ 1 h 37"/>
                <a:gd name="T2" fmla="*/ 5 w 15"/>
                <a:gd name="T3" fmla="*/ 1 h 37"/>
                <a:gd name="T4" fmla="*/ 0 w 15"/>
                <a:gd name="T5" fmla="*/ 0 h 37"/>
                <a:gd name="T6" fmla="*/ 4 w 15"/>
                <a:gd name="T7" fmla="*/ 12 h 37"/>
                <a:gd name="T8" fmla="*/ 13 w 15"/>
                <a:gd name="T9" fmla="*/ 37 h 37"/>
                <a:gd name="T10" fmla="*/ 13 w 15"/>
                <a:gd name="T11" fmla="*/ 31 h 37"/>
                <a:gd name="T12" fmla="*/ 13 w 15"/>
                <a:gd name="T13" fmla="*/ 6 h 37"/>
                <a:gd name="T14" fmla="*/ 8 w 15"/>
                <a:gd name="T15" fmla="*/ 2 h 37"/>
                <a:gd name="T16" fmla="*/ 9 w 15"/>
                <a:gd name="T17" fmla="*/ 19 h 37"/>
                <a:gd name="T18" fmla="*/ 5 w 15"/>
                <a:gd name="T19" fmla="*/ 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37">
                  <a:moveTo>
                    <a:pt x="5" y="1"/>
                  </a:moveTo>
                  <a:lnTo>
                    <a:pt x="5" y="1"/>
                  </a:lnTo>
                  <a:cubicBezTo>
                    <a:pt x="3" y="0"/>
                    <a:pt x="1" y="0"/>
                    <a:pt x="0" y="0"/>
                  </a:cubicBezTo>
                  <a:cubicBezTo>
                    <a:pt x="2" y="4"/>
                    <a:pt x="4" y="8"/>
                    <a:pt x="4" y="12"/>
                  </a:cubicBezTo>
                  <a:cubicBezTo>
                    <a:pt x="6" y="23"/>
                    <a:pt x="2" y="33"/>
                    <a:pt x="13" y="37"/>
                  </a:cubicBezTo>
                  <a:cubicBezTo>
                    <a:pt x="13" y="37"/>
                    <a:pt x="13" y="32"/>
                    <a:pt x="13" y="31"/>
                  </a:cubicBezTo>
                  <a:cubicBezTo>
                    <a:pt x="15" y="21"/>
                    <a:pt x="14" y="12"/>
                    <a:pt x="13" y="6"/>
                  </a:cubicBezTo>
                  <a:cubicBezTo>
                    <a:pt x="11" y="5"/>
                    <a:pt x="9" y="3"/>
                    <a:pt x="8" y="2"/>
                  </a:cubicBezTo>
                  <a:cubicBezTo>
                    <a:pt x="10" y="7"/>
                    <a:pt x="11" y="14"/>
                    <a:pt x="9" y="19"/>
                  </a:cubicBezTo>
                  <a:cubicBezTo>
                    <a:pt x="8" y="12"/>
                    <a:pt x="8" y="7"/>
                    <a:pt x="5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513" name="Freeform 1540"/>
            <p:cNvSpPr>
              <a:spLocks/>
            </p:cNvSpPr>
            <p:nvPr userDrawn="1"/>
          </p:nvSpPr>
          <p:spPr bwMode="auto">
            <a:xfrm>
              <a:off x="365" y="374"/>
              <a:ext cx="7" cy="19"/>
            </a:xfrm>
            <a:custGeom>
              <a:avLst/>
              <a:gdLst>
                <a:gd name="T0" fmla="*/ 0 w 16"/>
                <a:gd name="T1" fmla="*/ 0 h 42"/>
                <a:gd name="T2" fmla="*/ 0 w 16"/>
                <a:gd name="T3" fmla="*/ 0 h 42"/>
                <a:gd name="T4" fmla="*/ 9 w 16"/>
                <a:gd name="T5" fmla="*/ 24 h 42"/>
                <a:gd name="T6" fmla="*/ 7 w 16"/>
                <a:gd name="T7" fmla="*/ 42 h 42"/>
                <a:gd name="T8" fmla="*/ 15 w 16"/>
                <a:gd name="T9" fmla="*/ 27 h 42"/>
                <a:gd name="T10" fmla="*/ 0 w 16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42">
                  <a:moveTo>
                    <a:pt x="0" y="0"/>
                  </a:moveTo>
                  <a:lnTo>
                    <a:pt x="0" y="0"/>
                  </a:lnTo>
                  <a:cubicBezTo>
                    <a:pt x="7" y="7"/>
                    <a:pt x="10" y="15"/>
                    <a:pt x="9" y="24"/>
                  </a:cubicBezTo>
                  <a:cubicBezTo>
                    <a:pt x="8" y="31"/>
                    <a:pt x="4" y="33"/>
                    <a:pt x="7" y="42"/>
                  </a:cubicBezTo>
                  <a:cubicBezTo>
                    <a:pt x="8" y="37"/>
                    <a:pt x="14" y="34"/>
                    <a:pt x="15" y="27"/>
                  </a:cubicBezTo>
                  <a:cubicBezTo>
                    <a:pt x="16" y="14"/>
                    <a:pt x="9" y="4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514" name="Freeform 1541"/>
            <p:cNvSpPr>
              <a:spLocks/>
            </p:cNvSpPr>
            <p:nvPr userDrawn="1"/>
          </p:nvSpPr>
          <p:spPr bwMode="auto">
            <a:xfrm>
              <a:off x="337" y="372"/>
              <a:ext cx="9" cy="21"/>
            </a:xfrm>
            <a:custGeom>
              <a:avLst/>
              <a:gdLst>
                <a:gd name="T0" fmla="*/ 21 w 21"/>
                <a:gd name="T1" fmla="*/ 0 h 46"/>
                <a:gd name="T2" fmla="*/ 21 w 21"/>
                <a:gd name="T3" fmla="*/ 0 h 46"/>
                <a:gd name="T4" fmla="*/ 7 w 21"/>
                <a:gd name="T5" fmla="*/ 16 h 46"/>
                <a:gd name="T6" fmla="*/ 5 w 21"/>
                <a:gd name="T7" fmla="*/ 46 h 46"/>
                <a:gd name="T8" fmla="*/ 15 w 21"/>
                <a:gd name="T9" fmla="*/ 21 h 46"/>
                <a:gd name="T10" fmla="*/ 21 w 21"/>
                <a:gd name="T11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46">
                  <a:moveTo>
                    <a:pt x="21" y="0"/>
                  </a:moveTo>
                  <a:lnTo>
                    <a:pt x="21" y="0"/>
                  </a:lnTo>
                  <a:cubicBezTo>
                    <a:pt x="16" y="9"/>
                    <a:pt x="9" y="15"/>
                    <a:pt x="7" y="16"/>
                  </a:cubicBezTo>
                  <a:cubicBezTo>
                    <a:pt x="2" y="30"/>
                    <a:pt x="0" y="37"/>
                    <a:pt x="5" y="46"/>
                  </a:cubicBezTo>
                  <a:cubicBezTo>
                    <a:pt x="5" y="33"/>
                    <a:pt x="9" y="27"/>
                    <a:pt x="15" y="21"/>
                  </a:cubicBezTo>
                  <a:cubicBezTo>
                    <a:pt x="16" y="18"/>
                    <a:pt x="20" y="5"/>
                    <a:pt x="2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515" name="Freeform 1542"/>
            <p:cNvSpPr>
              <a:spLocks/>
            </p:cNvSpPr>
            <p:nvPr userDrawn="1"/>
          </p:nvSpPr>
          <p:spPr bwMode="auto">
            <a:xfrm>
              <a:off x="352" y="372"/>
              <a:ext cx="19" cy="21"/>
            </a:xfrm>
            <a:custGeom>
              <a:avLst/>
              <a:gdLst>
                <a:gd name="T0" fmla="*/ 18 w 44"/>
                <a:gd name="T1" fmla="*/ 0 h 47"/>
                <a:gd name="T2" fmla="*/ 18 w 44"/>
                <a:gd name="T3" fmla="*/ 0 h 47"/>
                <a:gd name="T4" fmla="*/ 0 w 44"/>
                <a:gd name="T5" fmla="*/ 4 h 47"/>
                <a:gd name="T6" fmla="*/ 28 w 44"/>
                <a:gd name="T7" fmla="*/ 21 h 47"/>
                <a:gd name="T8" fmla="*/ 12 w 44"/>
                <a:gd name="T9" fmla="*/ 38 h 47"/>
                <a:gd name="T10" fmla="*/ 23 w 44"/>
                <a:gd name="T11" fmla="*/ 40 h 47"/>
                <a:gd name="T12" fmla="*/ 9 w 44"/>
                <a:gd name="T13" fmla="*/ 37 h 47"/>
                <a:gd name="T14" fmla="*/ 33 w 44"/>
                <a:gd name="T15" fmla="*/ 38 h 47"/>
                <a:gd name="T16" fmla="*/ 18 w 44"/>
                <a:gd name="T17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47">
                  <a:moveTo>
                    <a:pt x="18" y="0"/>
                  </a:moveTo>
                  <a:lnTo>
                    <a:pt x="18" y="0"/>
                  </a:lnTo>
                  <a:cubicBezTo>
                    <a:pt x="13" y="0"/>
                    <a:pt x="5" y="1"/>
                    <a:pt x="0" y="4"/>
                  </a:cubicBezTo>
                  <a:cubicBezTo>
                    <a:pt x="17" y="2"/>
                    <a:pt x="26" y="9"/>
                    <a:pt x="28" y="21"/>
                  </a:cubicBezTo>
                  <a:cubicBezTo>
                    <a:pt x="29" y="29"/>
                    <a:pt x="24" y="39"/>
                    <a:pt x="12" y="38"/>
                  </a:cubicBezTo>
                  <a:cubicBezTo>
                    <a:pt x="13" y="39"/>
                    <a:pt x="17" y="41"/>
                    <a:pt x="23" y="40"/>
                  </a:cubicBezTo>
                  <a:cubicBezTo>
                    <a:pt x="17" y="43"/>
                    <a:pt x="12" y="40"/>
                    <a:pt x="9" y="37"/>
                  </a:cubicBezTo>
                  <a:cubicBezTo>
                    <a:pt x="12" y="45"/>
                    <a:pt x="26" y="47"/>
                    <a:pt x="33" y="38"/>
                  </a:cubicBezTo>
                  <a:cubicBezTo>
                    <a:pt x="44" y="24"/>
                    <a:pt x="33" y="2"/>
                    <a:pt x="1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516" name="Freeform 1543"/>
            <p:cNvSpPr>
              <a:spLocks/>
            </p:cNvSpPr>
            <p:nvPr userDrawn="1"/>
          </p:nvSpPr>
          <p:spPr bwMode="auto">
            <a:xfrm>
              <a:off x="331" y="370"/>
              <a:ext cx="10" cy="27"/>
            </a:xfrm>
            <a:custGeom>
              <a:avLst/>
              <a:gdLst>
                <a:gd name="T0" fmla="*/ 0 w 21"/>
                <a:gd name="T1" fmla="*/ 50 h 60"/>
                <a:gd name="T2" fmla="*/ 0 w 21"/>
                <a:gd name="T3" fmla="*/ 50 h 60"/>
                <a:gd name="T4" fmla="*/ 0 w 21"/>
                <a:gd name="T5" fmla="*/ 60 h 60"/>
                <a:gd name="T6" fmla="*/ 21 w 21"/>
                <a:gd name="T7" fmla="*/ 0 h 60"/>
                <a:gd name="T8" fmla="*/ 10 w 21"/>
                <a:gd name="T9" fmla="*/ 26 h 60"/>
                <a:gd name="T10" fmla="*/ 1 w 21"/>
                <a:gd name="T11" fmla="*/ 41 h 60"/>
                <a:gd name="T12" fmla="*/ 0 w 21"/>
                <a:gd name="T13" fmla="*/ 5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60">
                  <a:moveTo>
                    <a:pt x="0" y="50"/>
                  </a:moveTo>
                  <a:lnTo>
                    <a:pt x="0" y="50"/>
                  </a:lnTo>
                  <a:lnTo>
                    <a:pt x="0" y="60"/>
                  </a:lnTo>
                  <a:cubicBezTo>
                    <a:pt x="8" y="44"/>
                    <a:pt x="21" y="27"/>
                    <a:pt x="21" y="0"/>
                  </a:cubicBezTo>
                  <a:cubicBezTo>
                    <a:pt x="19" y="10"/>
                    <a:pt x="15" y="18"/>
                    <a:pt x="10" y="26"/>
                  </a:cubicBezTo>
                  <a:cubicBezTo>
                    <a:pt x="8" y="30"/>
                    <a:pt x="2" y="35"/>
                    <a:pt x="1" y="41"/>
                  </a:cubicBezTo>
                  <a:cubicBezTo>
                    <a:pt x="0" y="44"/>
                    <a:pt x="1" y="47"/>
                    <a:pt x="0" y="5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517" name="Freeform 1544"/>
            <p:cNvSpPr>
              <a:spLocks/>
            </p:cNvSpPr>
            <p:nvPr userDrawn="1"/>
          </p:nvSpPr>
          <p:spPr bwMode="auto">
            <a:xfrm>
              <a:off x="367" y="369"/>
              <a:ext cx="12" cy="11"/>
            </a:xfrm>
            <a:custGeom>
              <a:avLst/>
              <a:gdLst>
                <a:gd name="T0" fmla="*/ 5 w 25"/>
                <a:gd name="T1" fmla="*/ 0 h 24"/>
                <a:gd name="T2" fmla="*/ 5 w 25"/>
                <a:gd name="T3" fmla="*/ 0 h 24"/>
                <a:gd name="T4" fmla="*/ 17 w 25"/>
                <a:gd name="T5" fmla="*/ 12 h 24"/>
                <a:gd name="T6" fmla="*/ 0 w 25"/>
                <a:gd name="T7" fmla="*/ 3 h 24"/>
                <a:gd name="T8" fmla="*/ 9 w 25"/>
                <a:gd name="T9" fmla="*/ 15 h 24"/>
                <a:gd name="T10" fmla="*/ 25 w 25"/>
                <a:gd name="T11" fmla="*/ 24 h 24"/>
                <a:gd name="T12" fmla="*/ 5 w 25"/>
                <a:gd name="T1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24">
                  <a:moveTo>
                    <a:pt x="5" y="0"/>
                  </a:moveTo>
                  <a:lnTo>
                    <a:pt x="5" y="0"/>
                  </a:lnTo>
                  <a:cubicBezTo>
                    <a:pt x="7" y="2"/>
                    <a:pt x="14" y="8"/>
                    <a:pt x="17" y="12"/>
                  </a:cubicBezTo>
                  <a:cubicBezTo>
                    <a:pt x="12" y="10"/>
                    <a:pt x="6" y="5"/>
                    <a:pt x="0" y="3"/>
                  </a:cubicBezTo>
                  <a:cubicBezTo>
                    <a:pt x="1" y="4"/>
                    <a:pt x="8" y="14"/>
                    <a:pt x="9" y="15"/>
                  </a:cubicBezTo>
                  <a:cubicBezTo>
                    <a:pt x="15" y="17"/>
                    <a:pt x="21" y="20"/>
                    <a:pt x="25" y="24"/>
                  </a:cubicBezTo>
                  <a:cubicBezTo>
                    <a:pt x="25" y="7"/>
                    <a:pt x="18" y="2"/>
                    <a:pt x="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518" name="Freeform 1545"/>
            <p:cNvSpPr>
              <a:spLocks/>
            </p:cNvSpPr>
            <p:nvPr userDrawn="1"/>
          </p:nvSpPr>
          <p:spPr bwMode="auto">
            <a:xfrm>
              <a:off x="376" y="369"/>
              <a:ext cx="4" cy="3"/>
            </a:xfrm>
            <a:custGeom>
              <a:avLst/>
              <a:gdLst>
                <a:gd name="T0" fmla="*/ 5 w 8"/>
                <a:gd name="T1" fmla="*/ 1 h 6"/>
                <a:gd name="T2" fmla="*/ 5 w 8"/>
                <a:gd name="T3" fmla="*/ 1 h 6"/>
                <a:gd name="T4" fmla="*/ 0 w 8"/>
                <a:gd name="T5" fmla="*/ 0 h 6"/>
                <a:gd name="T6" fmla="*/ 8 w 8"/>
                <a:gd name="T7" fmla="*/ 6 h 6"/>
                <a:gd name="T8" fmla="*/ 5 w 8"/>
                <a:gd name="T9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6">
                  <a:moveTo>
                    <a:pt x="5" y="1"/>
                  </a:moveTo>
                  <a:lnTo>
                    <a:pt x="5" y="1"/>
                  </a:lnTo>
                  <a:lnTo>
                    <a:pt x="0" y="0"/>
                  </a:lnTo>
                  <a:lnTo>
                    <a:pt x="8" y="6"/>
                  </a:lnTo>
                  <a:lnTo>
                    <a:pt x="5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519" name="Freeform 1546"/>
            <p:cNvSpPr>
              <a:spLocks/>
            </p:cNvSpPr>
            <p:nvPr userDrawn="1"/>
          </p:nvSpPr>
          <p:spPr bwMode="auto">
            <a:xfrm>
              <a:off x="375" y="370"/>
              <a:ext cx="11" cy="12"/>
            </a:xfrm>
            <a:custGeom>
              <a:avLst/>
              <a:gdLst>
                <a:gd name="T0" fmla="*/ 20 w 24"/>
                <a:gd name="T1" fmla="*/ 3 h 27"/>
                <a:gd name="T2" fmla="*/ 20 w 24"/>
                <a:gd name="T3" fmla="*/ 3 h 27"/>
                <a:gd name="T4" fmla="*/ 10 w 24"/>
                <a:gd name="T5" fmla="*/ 0 h 27"/>
                <a:gd name="T6" fmla="*/ 16 w 24"/>
                <a:gd name="T7" fmla="*/ 10 h 27"/>
                <a:gd name="T8" fmla="*/ 5 w 24"/>
                <a:gd name="T9" fmla="*/ 0 h 27"/>
                <a:gd name="T10" fmla="*/ 0 w 24"/>
                <a:gd name="T11" fmla="*/ 1 h 27"/>
                <a:gd name="T12" fmla="*/ 16 w 24"/>
                <a:gd name="T13" fmla="*/ 27 h 27"/>
                <a:gd name="T14" fmla="*/ 20 w 24"/>
                <a:gd name="T15" fmla="*/ 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" h="27">
                  <a:moveTo>
                    <a:pt x="20" y="3"/>
                  </a:moveTo>
                  <a:lnTo>
                    <a:pt x="20" y="3"/>
                  </a:lnTo>
                  <a:cubicBezTo>
                    <a:pt x="17" y="2"/>
                    <a:pt x="10" y="0"/>
                    <a:pt x="10" y="0"/>
                  </a:cubicBezTo>
                  <a:cubicBezTo>
                    <a:pt x="12" y="1"/>
                    <a:pt x="14" y="5"/>
                    <a:pt x="16" y="10"/>
                  </a:cubicBezTo>
                  <a:cubicBezTo>
                    <a:pt x="13" y="6"/>
                    <a:pt x="7" y="2"/>
                    <a:pt x="5" y="0"/>
                  </a:cubicBezTo>
                  <a:cubicBezTo>
                    <a:pt x="3" y="1"/>
                    <a:pt x="1" y="0"/>
                    <a:pt x="0" y="1"/>
                  </a:cubicBezTo>
                  <a:cubicBezTo>
                    <a:pt x="10" y="9"/>
                    <a:pt x="14" y="18"/>
                    <a:pt x="16" y="27"/>
                  </a:cubicBezTo>
                  <a:cubicBezTo>
                    <a:pt x="24" y="19"/>
                    <a:pt x="23" y="11"/>
                    <a:pt x="20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520" name="Freeform 1547"/>
            <p:cNvSpPr>
              <a:spLocks/>
            </p:cNvSpPr>
            <p:nvPr userDrawn="1"/>
          </p:nvSpPr>
          <p:spPr bwMode="auto">
            <a:xfrm>
              <a:off x="380" y="368"/>
              <a:ext cx="10" cy="24"/>
            </a:xfrm>
            <a:custGeom>
              <a:avLst/>
              <a:gdLst>
                <a:gd name="T0" fmla="*/ 11 w 22"/>
                <a:gd name="T1" fmla="*/ 0 h 53"/>
                <a:gd name="T2" fmla="*/ 11 w 22"/>
                <a:gd name="T3" fmla="*/ 0 h 53"/>
                <a:gd name="T4" fmla="*/ 11 w 22"/>
                <a:gd name="T5" fmla="*/ 7 h 53"/>
                <a:gd name="T6" fmla="*/ 5 w 22"/>
                <a:gd name="T7" fmla="*/ 34 h 53"/>
                <a:gd name="T8" fmla="*/ 3 w 22"/>
                <a:gd name="T9" fmla="*/ 30 h 53"/>
                <a:gd name="T10" fmla="*/ 1 w 22"/>
                <a:gd name="T11" fmla="*/ 41 h 53"/>
                <a:gd name="T12" fmla="*/ 11 w 22"/>
                <a:gd name="T13" fmla="*/ 53 h 53"/>
                <a:gd name="T14" fmla="*/ 13 w 22"/>
                <a:gd name="T15" fmla="*/ 32 h 53"/>
                <a:gd name="T16" fmla="*/ 11 w 22"/>
                <a:gd name="T17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53">
                  <a:moveTo>
                    <a:pt x="11" y="0"/>
                  </a:moveTo>
                  <a:lnTo>
                    <a:pt x="11" y="0"/>
                  </a:lnTo>
                  <a:cubicBezTo>
                    <a:pt x="11" y="0"/>
                    <a:pt x="11" y="4"/>
                    <a:pt x="11" y="7"/>
                  </a:cubicBezTo>
                  <a:cubicBezTo>
                    <a:pt x="13" y="15"/>
                    <a:pt x="15" y="26"/>
                    <a:pt x="5" y="34"/>
                  </a:cubicBezTo>
                  <a:cubicBezTo>
                    <a:pt x="4" y="32"/>
                    <a:pt x="4" y="31"/>
                    <a:pt x="3" y="30"/>
                  </a:cubicBezTo>
                  <a:cubicBezTo>
                    <a:pt x="1" y="32"/>
                    <a:pt x="0" y="38"/>
                    <a:pt x="1" y="41"/>
                  </a:cubicBezTo>
                  <a:cubicBezTo>
                    <a:pt x="3" y="47"/>
                    <a:pt x="6" y="51"/>
                    <a:pt x="11" y="53"/>
                  </a:cubicBezTo>
                  <a:cubicBezTo>
                    <a:pt x="7" y="45"/>
                    <a:pt x="12" y="33"/>
                    <a:pt x="13" y="32"/>
                  </a:cubicBezTo>
                  <a:cubicBezTo>
                    <a:pt x="17" y="21"/>
                    <a:pt x="22" y="9"/>
                    <a:pt x="1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521" name="Freeform 1548"/>
            <p:cNvSpPr>
              <a:spLocks/>
            </p:cNvSpPr>
            <p:nvPr userDrawn="1"/>
          </p:nvSpPr>
          <p:spPr bwMode="auto">
            <a:xfrm>
              <a:off x="331" y="368"/>
              <a:ext cx="9" cy="19"/>
            </a:xfrm>
            <a:custGeom>
              <a:avLst/>
              <a:gdLst>
                <a:gd name="T0" fmla="*/ 0 w 20"/>
                <a:gd name="T1" fmla="*/ 32 h 42"/>
                <a:gd name="T2" fmla="*/ 0 w 20"/>
                <a:gd name="T3" fmla="*/ 32 h 42"/>
                <a:gd name="T4" fmla="*/ 0 w 20"/>
                <a:gd name="T5" fmla="*/ 42 h 42"/>
                <a:gd name="T6" fmla="*/ 20 w 20"/>
                <a:gd name="T7" fmla="*/ 0 h 42"/>
                <a:gd name="T8" fmla="*/ 0 w 20"/>
                <a:gd name="T9" fmla="*/ 3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42">
                  <a:moveTo>
                    <a:pt x="0" y="32"/>
                  </a:moveTo>
                  <a:lnTo>
                    <a:pt x="0" y="32"/>
                  </a:lnTo>
                  <a:lnTo>
                    <a:pt x="0" y="42"/>
                  </a:lnTo>
                  <a:cubicBezTo>
                    <a:pt x="8" y="31"/>
                    <a:pt x="18" y="17"/>
                    <a:pt x="20" y="0"/>
                  </a:cubicBezTo>
                  <a:cubicBezTo>
                    <a:pt x="6" y="3"/>
                    <a:pt x="1" y="14"/>
                    <a:pt x="0" y="3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522" name="Freeform 1549"/>
            <p:cNvSpPr>
              <a:spLocks/>
            </p:cNvSpPr>
            <p:nvPr userDrawn="1"/>
          </p:nvSpPr>
          <p:spPr bwMode="auto">
            <a:xfrm>
              <a:off x="365" y="368"/>
              <a:ext cx="7" cy="5"/>
            </a:xfrm>
            <a:custGeom>
              <a:avLst/>
              <a:gdLst>
                <a:gd name="T0" fmla="*/ 9 w 16"/>
                <a:gd name="T1" fmla="*/ 4 h 11"/>
                <a:gd name="T2" fmla="*/ 9 w 16"/>
                <a:gd name="T3" fmla="*/ 4 h 11"/>
                <a:gd name="T4" fmla="*/ 0 w 16"/>
                <a:gd name="T5" fmla="*/ 0 h 11"/>
                <a:gd name="T6" fmla="*/ 5 w 16"/>
                <a:gd name="T7" fmla="*/ 5 h 11"/>
                <a:gd name="T8" fmla="*/ 16 w 16"/>
                <a:gd name="T9" fmla="*/ 11 h 11"/>
                <a:gd name="T10" fmla="*/ 9 w 16"/>
                <a:gd name="T11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11">
                  <a:moveTo>
                    <a:pt x="9" y="4"/>
                  </a:moveTo>
                  <a:lnTo>
                    <a:pt x="9" y="4"/>
                  </a:lnTo>
                  <a:cubicBezTo>
                    <a:pt x="6" y="3"/>
                    <a:pt x="3" y="2"/>
                    <a:pt x="0" y="0"/>
                  </a:cubicBezTo>
                  <a:cubicBezTo>
                    <a:pt x="2" y="2"/>
                    <a:pt x="4" y="4"/>
                    <a:pt x="5" y="5"/>
                  </a:cubicBezTo>
                  <a:cubicBezTo>
                    <a:pt x="8" y="6"/>
                    <a:pt x="14" y="9"/>
                    <a:pt x="16" y="11"/>
                  </a:cubicBezTo>
                  <a:cubicBezTo>
                    <a:pt x="16" y="10"/>
                    <a:pt x="10" y="5"/>
                    <a:pt x="9" y="4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523" name="Freeform 1550"/>
            <p:cNvSpPr>
              <a:spLocks/>
            </p:cNvSpPr>
            <p:nvPr userDrawn="1"/>
          </p:nvSpPr>
          <p:spPr bwMode="auto">
            <a:xfrm>
              <a:off x="344" y="368"/>
              <a:ext cx="1" cy="2"/>
            </a:xfrm>
            <a:custGeom>
              <a:avLst/>
              <a:gdLst>
                <a:gd name="T0" fmla="*/ 3 w 3"/>
                <a:gd name="T1" fmla="*/ 0 h 5"/>
                <a:gd name="T2" fmla="*/ 3 w 3"/>
                <a:gd name="T3" fmla="*/ 0 h 5"/>
                <a:gd name="T4" fmla="*/ 1 w 3"/>
                <a:gd name="T5" fmla="*/ 0 h 5"/>
                <a:gd name="T6" fmla="*/ 0 w 3"/>
                <a:gd name="T7" fmla="*/ 5 h 5"/>
                <a:gd name="T8" fmla="*/ 3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3" y="0"/>
                  </a:moveTo>
                  <a:lnTo>
                    <a:pt x="3" y="0"/>
                  </a:lnTo>
                  <a:lnTo>
                    <a:pt x="1" y="0"/>
                  </a:lnTo>
                  <a:lnTo>
                    <a:pt x="0" y="5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524" name="Freeform 1551"/>
            <p:cNvSpPr>
              <a:spLocks/>
            </p:cNvSpPr>
            <p:nvPr userDrawn="1"/>
          </p:nvSpPr>
          <p:spPr bwMode="auto">
            <a:xfrm>
              <a:off x="341" y="367"/>
              <a:ext cx="6" cy="11"/>
            </a:xfrm>
            <a:custGeom>
              <a:avLst/>
              <a:gdLst>
                <a:gd name="T0" fmla="*/ 15 w 15"/>
                <a:gd name="T1" fmla="*/ 1 h 23"/>
                <a:gd name="T2" fmla="*/ 15 w 15"/>
                <a:gd name="T3" fmla="*/ 1 h 23"/>
                <a:gd name="T4" fmla="*/ 11 w 15"/>
                <a:gd name="T5" fmla="*/ 1 h 23"/>
                <a:gd name="T6" fmla="*/ 5 w 15"/>
                <a:gd name="T7" fmla="*/ 12 h 23"/>
                <a:gd name="T8" fmla="*/ 7 w 15"/>
                <a:gd name="T9" fmla="*/ 1 h 23"/>
                <a:gd name="T10" fmla="*/ 1 w 15"/>
                <a:gd name="T11" fmla="*/ 1 h 23"/>
                <a:gd name="T12" fmla="*/ 0 w 15"/>
                <a:gd name="T13" fmla="*/ 23 h 23"/>
                <a:gd name="T14" fmla="*/ 8 w 15"/>
                <a:gd name="T15" fmla="*/ 15 h 23"/>
                <a:gd name="T16" fmla="*/ 15 w 15"/>
                <a:gd name="T17" fmla="*/ 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23">
                  <a:moveTo>
                    <a:pt x="15" y="1"/>
                  </a:moveTo>
                  <a:lnTo>
                    <a:pt x="15" y="1"/>
                  </a:lnTo>
                  <a:lnTo>
                    <a:pt x="11" y="1"/>
                  </a:lnTo>
                  <a:cubicBezTo>
                    <a:pt x="10" y="3"/>
                    <a:pt x="9" y="6"/>
                    <a:pt x="5" y="12"/>
                  </a:cubicBezTo>
                  <a:cubicBezTo>
                    <a:pt x="6" y="6"/>
                    <a:pt x="7" y="1"/>
                    <a:pt x="7" y="1"/>
                  </a:cubicBezTo>
                  <a:cubicBezTo>
                    <a:pt x="7" y="1"/>
                    <a:pt x="3" y="0"/>
                    <a:pt x="1" y="1"/>
                  </a:cubicBezTo>
                  <a:cubicBezTo>
                    <a:pt x="2" y="10"/>
                    <a:pt x="1" y="16"/>
                    <a:pt x="0" y="23"/>
                  </a:cubicBezTo>
                  <a:cubicBezTo>
                    <a:pt x="3" y="22"/>
                    <a:pt x="7" y="16"/>
                    <a:pt x="8" y="15"/>
                  </a:cubicBezTo>
                  <a:cubicBezTo>
                    <a:pt x="11" y="11"/>
                    <a:pt x="14" y="5"/>
                    <a:pt x="15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525" name="Freeform 1552"/>
            <p:cNvSpPr>
              <a:spLocks/>
            </p:cNvSpPr>
            <p:nvPr userDrawn="1"/>
          </p:nvSpPr>
          <p:spPr bwMode="auto">
            <a:xfrm>
              <a:off x="345" y="367"/>
              <a:ext cx="9" cy="12"/>
            </a:xfrm>
            <a:custGeom>
              <a:avLst/>
              <a:gdLst>
                <a:gd name="T0" fmla="*/ 22 w 22"/>
                <a:gd name="T1" fmla="*/ 0 h 27"/>
                <a:gd name="T2" fmla="*/ 22 w 22"/>
                <a:gd name="T3" fmla="*/ 0 h 27"/>
                <a:gd name="T4" fmla="*/ 17 w 22"/>
                <a:gd name="T5" fmla="*/ 1 h 27"/>
                <a:gd name="T6" fmla="*/ 9 w 22"/>
                <a:gd name="T7" fmla="*/ 12 h 27"/>
                <a:gd name="T8" fmla="*/ 13 w 22"/>
                <a:gd name="T9" fmla="*/ 1 h 27"/>
                <a:gd name="T10" fmla="*/ 9 w 22"/>
                <a:gd name="T11" fmla="*/ 1 h 27"/>
                <a:gd name="T12" fmla="*/ 0 w 22"/>
                <a:gd name="T13" fmla="*/ 27 h 27"/>
                <a:gd name="T14" fmla="*/ 22 w 22"/>
                <a:gd name="T1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27">
                  <a:moveTo>
                    <a:pt x="22" y="0"/>
                  </a:moveTo>
                  <a:lnTo>
                    <a:pt x="22" y="0"/>
                  </a:lnTo>
                  <a:cubicBezTo>
                    <a:pt x="20" y="1"/>
                    <a:pt x="17" y="1"/>
                    <a:pt x="17" y="1"/>
                  </a:cubicBezTo>
                  <a:cubicBezTo>
                    <a:pt x="17" y="2"/>
                    <a:pt x="11" y="11"/>
                    <a:pt x="9" y="12"/>
                  </a:cubicBezTo>
                  <a:cubicBezTo>
                    <a:pt x="11" y="7"/>
                    <a:pt x="12" y="3"/>
                    <a:pt x="13" y="1"/>
                  </a:cubicBezTo>
                  <a:lnTo>
                    <a:pt x="9" y="1"/>
                  </a:lnTo>
                  <a:cubicBezTo>
                    <a:pt x="8" y="2"/>
                    <a:pt x="1" y="27"/>
                    <a:pt x="0" y="27"/>
                  </a:cubicBezTo>
                  <a:cubicBezTo>
                    <a:pt x="4" y="24"/>
                    <a:pt x="19" y="7"/>
                    <a:pt x="2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526" name="Freeform 1553"/>
            <p:cNvSpPr>
              <a:spLocks/>
            </p:cNvSpPr>
            <p:nvPr userDrawn="1"/>
          </p:nvSpPr>
          <p:spPr bwMode="auto">
            <a:xfrm>
              <a:off x="355" y="367"/>
              <a:ext cx="4" cy="1"/>
            </a:xfrm>
            <a:custGeom>
              <a:avLst/>
              <a:gdLst>
                <a:gd name="T0" fmla="*/ 2 w 10"/>
                <a:gd name="T1" fmla="*/ 0 h 3"/>
                <a:gd name="T2" fmla="*/ 2 w 10"/>
                <a:gd name="T3" fmla="*/ 0 h 3"/>
                <a:gd name="T4" fmla="*/ 0 w 10"/>
                <a:gd name="T5" fmla="*/ 0 h 3"/>
                <a:gd name="T6" fmla="*/ 0 w 10"/>
                <a:gd name="T7" fmla="*/ 1 h 3"/>
                <a:gd name="T8" fmla="*/ 10 w 10"/>
                <a:gd name="T9" fmla="*/ 3 h 3"/>
                <a:gd name="T10" fmla="*/ 2 w 10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3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10" y="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527" name="Freeform 1554"/>
            <p:cNvSpPr>
              <a:spLocks/>
            </p:cNvSpPr>
            <p:nvPr userDrawn="1"/>
          </p:nvSpPr>
          <p:spPr bwMode="auto">
            <a:xfrm>
              <a:off x="352" y="365"/>
              <a:ext cx="18" cy="11"/>
            </a:xfrm>
            <a:custGeom>
              <a:avLst/>
              <a:gdLst>
                <a:gd name="T0" fmla="*/ 19 w 41"/>
                <a:gd name="T1" fmla="*/ 0 h 24"/>
                <a:gd name="T2" fmla="*/ 19 w 41"/>
                <a:gd name="T3" fmla="*/ 0 h 24"/>
                <a:gd name="T4" fmla="*/ 11 w 41"/>
                <a:gd name="T5" fmla="*/ 4 h 24"/>
                <a:gd name="T6" fmla="*/ 25 w 41"/>
                <a:gd name="T7" fmla="*/ 10 h 24"/>
                <a:gd name="T8" fmla="*/ 6 w 41"/>
                <a:gd name="T9" fmla="*/ 7 h 24"/>
                <a:gd name="T10" fmla="*/ 0 w 41"/>
                <a:gd name="T11" fmla="*/ 17 h 24"/>
                <a:gd name="T12" fmla="*/ 41 w 41"/>
                <a:gd name="T13" fmla="*/ 24 h 24"/>
                <a:gd name="T14" fmla="*/ 19 w 41"/>
                <a:gd name="T1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" h="24">
                  <a:moveTo>
                    <a:pt x="19" y="0"/>
                  </a:moveTo>
                  <a:lnTo>
                    <a:pt x="19" y="0"/>
                  </a:lnTo>
                  <a:cubicBezTo>
                    <a:pt x="18" y="1"/>
                    <a:pt x="14" y="3"/>
                    <a:pt x="11" y="4"/>
                  </a:cubicBezTo>
                  <a:cubicBezTo>
                    <a:pt x="15" y="5"/>
                    <a:pt x="21" y="7"/>
                    <a:pt x="25" y="10"/>
                  </a:cubicBezTo>
                  <a:cubicBezTo>
                    <a:pt x="22" y="10"/>
                    <a:pt x="11" y="7"/>
                    <a:pt x="6" y="7"/>
                  </a:cubicBezTo>
                  <a:cubicBezTo>
                    <a:pt x="5" y="10"/>
                    <a:pt x="1" y="16"/>
                    <a:pt x="0" y="17"/>
                  </a:cubicBezTo>
                  <a:cubicBezTo>
                    <a:pt x="12" y="10"/>
                    <a:pt x="28" y="12"/>
                    <a:pt x="41" y="24"/>
                  </a:cubicBezTo>
                  <a:cubicBezTo>
                    <a:pt x="37" y="15"/>
                    <a:pt x="22" y="1"/>
                    <a:pt x="1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528" name="Freeform 1555"/>
            <p:cNvSpPr>
              <a:spLocks/>
            </p:cNvSpPr>
            <p:nvPr userDrawn="1"/>
          </p:nvSpPr>
          <p:spPr bwMode="auto">
            <a:xfrm>
              <a:off x="369" y="362"/>
              <a:ext cx="6" cy="2"/>
            </a:xfrm>
            <a:custGeom>
              <a:avLst/>
              <a:gdLst>
                <a:gd name="T0" fmla="*/ 0 w 14"/>
                <a:gd name="T1" fmla="*/ 0 h 5"/>
                <a:gd name="T2" fmla="*/ 0 w 14"/>
                <a:gd name="T3" fmla="*/ 0 h 5"/>
                <a:gd name="T4" fmla="*/ 5 w 14"/>
                <a:gd name="T5" fmla="*/ 4 h 5"/>
                <a:gd name="T6" fmla="*/ 14 w 14"/>
                <a:gd name="T7" fmla="*/ 5 h 5"/>
                <a:gd name="T8" fmla="*/ 8 w 14"/>
                <a:gd name="T9" fmla="*/ 2 h 5"/>
                <a:gd name="T10" fmla="*/ 0 w 14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5">
                  <a:moveTo>
                    <a:pt x="0" y="0"/>
                  </a:moveTo>
                  <a:lnTo>
                    <a:pt x="0" y="0"/>
                  </a:lnTo>
                  <a:cubicBezTo>
                    <a:pt x="1" y="1"/>
                    <a:pt x="3" y="3"/>
                    <a:pt x="5" y="4"/>
                  </a:cubicBezTo>
                  <a:cubicBezTo>
                    <a:pt x="7" y="4"/>
                    <a:pt x="10" y="5"/>
                    <a:pt x="14" y="5"/>
                  </a:cubicBezTo>
                  <a:cubicBezTo>
                    <a:pt x="13" y="5"/>
                    <a:pt x="8" y="2"/>
                    <a:pt x="8" y="2"/>
                  </a:cubicBezTo>
                  <a:cubicBezTo>
                    <a:pt x="5" y="2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529" name="Freeform 1556"/>
            <p:cNvSpPr>
              <a:spLocks/>
            </p:cNvSpPr>
            <p:nvPr userDrawn="1"/>
          </p:nvSpPr>
          <p:spPr bwMode="auto">
            <a:xfrm>
              <a:off x="371" y="362"/>
              <a:ext cx="13" cy="8"/>
            </a:xfrm>
            <a:custGeom>
              <a:avLst/>
              <a:gdLst>
                <a:gd name="T0" fmla="*/ 15 w 29"/>
                <a:gd name="T1" fmla="*/ 0 h 18"/>
                <a:gd name="T2" fmla="*/ 15 w 29"/>
                <a:gd name="T3" fmla="*/ 0 h 18"/>
                <a:gd name="T4" fmla="*/ 4 w 29"/>
                <a:gd name="T5" fmla="*/ 2 h 18"/>
                <a:gd name="T6" fmla="*/ 19 w 29"/>
                <a:gd name="T7" fmla="*/ 9 h 18"/>
                <a:gd name="T8" fmla="*/ 0 w 29"/>
                <a:gd name="T9" fmla="*/ 5 h 18"/>
                <a:gd name="T10" fmla="*/ 8 w 29"/>
                <a:gd name="T11" fmla="*/ 11 h 18"/>
                <a:gd name="T12" fmla="*/ 29 w 29"/>
                <a:gd name="T13" fmla="*/ 18 h 18"/>
                <a:gd name="T14" fmla="*/ 15 w 29"/>
                <a:gd name="T15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18">
                  <a:moveTo>
                    <a:pt x="15" y="0"/>
                  </a:moveTo>
                  <a:lnTo>
                    <a:pt x="15" y="0"/>
                  </a:lnTo>
                  <a:cubicBezTo>
                    <a:pt x="12" y="1"/>
                    <a:pt x="9" y="2"/>
                    <a:pt x="4" y="2"/>
                  </a:cubicBezTo>
                  <a:cubicBezTo>
                    <a:pt x="10" y="4"/>
                    <a:pt x="14" y="5"/>
                    <a:pt x="19" y="9"/>
                  </a:cubicBezTo>
                  <a:cubicBezTo>
                    <a:pt x="12" y="6"/>
                    <a:pt x="6" y="6"/>
                    <a:pt x="0" y="5"/>
                  </a:cubicBezTo>
                  <a:cubicBezTo>
                    <a:pt x="3" y="7"/>
                    <a:pt x="6" y="10"/>
                    <a:pt x="8" y="11"/>
                  </a:cubicBezTo>
                  <a:cubicBezTo>
                    <a:pt x="15" y="15"/>
                    <a:pt x="22" y="17"/>
                    <a:pt x="29" y="18"/>
                  </a:cubicBezTo>
                  <a:cubicBezTo>
                    <a:pt x="28" y="10"/>
                    <a:pt x="24" y="3"/>
                    <a:pt x="1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530" name="Freeform 1557"/>
            <p:cNvSpPr>
              <a:spLocks/>
            </p:cNvSpPr>
            <p:nvPr userDrawn="1"/>
          </p:nvSpPr>
          <p:spPr bwMode="auto">
            <a:xfrm>
              <a:off x="379" y="360"/>
              <a:ext cx="16" cy="27"/>
            </a:xfrm>
            <a:custGeom>
              <a:avLst/>
              <a:gdLst>
                <a:gd name="T0" fmla="*/ 3 w 36"/>
                <a:gd name="T1" fmla="*/ 0 h 59"/>
                <a:gd name="T2" fmla="*/ 3 w 36"/>
                <a:gd name="T3" fmla="*/ 0 h 59"/>
                <a:gd name="T4" fmla="*/ 0 w 36"/>
                <a:gd name="T5" fmla="*/ 3 h 59"/>
                <a:gd name="T6" fmla="*/ 12 w 36"/>
                <a:gd name="T7" fmla="*/ 14 h 59"/>
                <a:gd name="T8" fmla="*/ 21 w 36"/>
                <a:gd name="T9" fmla="*/ 25 h 59"/>
                <a:gd name="T10" fmla="*/ 19 w 36"/>
                <a:gd name="T11" fmla="*/ 43 h 59"/>
                <a:gd name="T12" fmla="*/ 30 w 36"/>
                <a:gd name="T13" fmla="*/ 55 h 59"/>
                <a:gd name="T14" fmla="*/ 18 w 36"/>
                <a:gd name="T15" fmla="*/ 46 h 59"/>
                <a:gd name="T16" fmla="*/ 23 w 36"/>
                <a:gd name="T17" fmla="*/ 58 h 59"/>
                <a:gd name="T18" fmla="*/ 36 w 36"/>
                <a:gd name="T19" fmla="*/ 55 h 59"/>
                <a:gd name="T20" fmla="*/ 27 w 36"/>
                <a:gd name="T21" fmla="*/ 15 h 59"/>
                <a:gd name="T22" fmla="*/ 3 w 36"/>
                <a:gd name="T23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6" h="59">
                  <a:moveTo>
                    <a:pt x="3" y="0"/>
                  </a:moveTo>
                  <a:lnTo>
                    <a:pt x="3" y="0"/>
                  </a:lnTo>
                  <a:cubicBezTo>
                    <a:pt x="2" y="1"/>
                    <a:pt x="2" y="2"/>
                    <a:pt x="0" y="3"/>
                  </a:cubicBezTo>
                  <a:cubicBezTo>
                    <a:pt x="7" y="5"/>
                    <a:pt x="11" y="12"/>
                    <a:pt x="12" y="14"/>
                  </a:cubicBezTo>
                  <a:cubicBezTo>
                    <a:pt x="15" y="15"/>
                    <a:pt x="19" y="19"/>
                    <a:pt x="21" y="25"/>
                  </a:cubicBezTo>
                  <a:cubicBezTo>
                    <a:pt x="23" y="31"/>
                    <a:pt x="22" y="36"/>
                    <a:pt x="19" y="43"/>
                  </a:cubicBezTo>
                  <a:cubicBezTo>
                    <a:pt x="19" y="49"/>
                    <a:pt x="23" y="55"/>
                    <a:pt x="30" y="55"/>
                  </a:cubicBezTo>
                  <a:cubicBezTo>
                    <a:pt x="23" y="56"/>
                    <a:pt x="19" y="52"/>
                    <a:pt x="18" y="46"/>
                  </a:cubicBezTo>
                  <a:cubicBezTo>
                    <a:pt x="16" y="51"/>
                    <a:pt x="19" y="56"/>
                    <a:pt x="23" y="58"/>
                  </a:cubicBezTo>
                  <a:cubicBezTo>
                    <a:pt x="28" y="59"/>
                    <a:pt x="33" y="59"/>
                    <a:pt x="36" y="55"/>
                  </a:cubicBezTo>
                  <a:cubicBezTo>
                    <a:pt x="18" y="52"/>
                    <a:pt x="34" y="29"/>
                    <a:pt x="27" y="15"/>
                  </a:cubicBezTo>
                  <a:cubicBezTo>
                    <a:pt x="23" y="9"/>
                    <a:pt x="16" y="2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531" name="Freeform 1558"/>
            <p:cNvSpPr>
              <a:spLocks/>
            </p:cNvSpPr>
            <p:nvPr userDrawn="1"/>
          </p:nvSpPr>
          <p:spPr bwMode="auto">
            <a:xfrm>
              <a:off x="361" y="360"/>
              <a:ext cx="15" cy="9"/>
            </a:xfrm>
            <a:custGeom>
              <a:avLst/>
              <a:gdLst>
                <a:gd name="T0" fmla="*/ 7 w 34"/>
                <a:gd name="T1" fmla="*/ 0 h 20"/>
                <a:gd name="T2" fmla="*/ 7 w 34"/>
                <a:gd name="T3" fmla="*/ 0 h 20"/>
                <a:gd name="T4" fmla="*/ 6 w 34"/>
                <a:gd name="T5" fmla="*/ 4 h 20"/>
                <a:gd name="T6" fmla="*/ 18 w 34"/>
                <a:gd name="T7" fmla="*/ 13 h 20"/>
                <a:gd name="T8" fmla="*/ 3 w 34"/>
                <a:gd name="T9" fmla="*/ 7 h 20"/>
                <a:gd name="T10" fmla="*/ 0 w 34"/>
                <a:gd name="T11" fmla="*/ 10 h 20"/>
                <a:gd name="T12" fmla="*/ 34 w 34"/>
                <a:gd name="T13" fmla="*/ 20 h 20"/>
                <a:gd name="T14" fmla="*/ 7 w 34"/>
                <a:gd name="T15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20">
                  <a:moveTo>
                    <a:pt x="7" y="0"/>
                  </a:moveTo>
                  <a:lnTo>
                    <a:pt x="7" y="0"/>
                  </a:lnTo>
                  <a:cubicBezTo>
                    <a:pt x="7" y="1"/>
                    <a:pt x="6" y="2"/>
                    <a:pt x="6" y="4"/>
                  </a:cubicBezTo>
                  <a:cubicBezTo>
                    <a:pt x="9" y="6"/>
                    <a:pt x="14" y="10"/>
                    <a:pt x="18" y="13"/>
                  </a:cubicBezTo>
                  <a:cubicBezTo>
                    <a:pt x="13" y="11"/>
                    <a:pt x="8" y="8"/>
                    <a:pt x="3" y="7"/>
                  </a:cubicBezTo>
                  <a:cubicBezTo>
                    <a:pt x="3" y="8"/>
                    <a:pt x="2" y="9"/>
                    <a:pt x="0" y="10"/>
                  </a:cubicBezTo>
                  <a:cubicBezTo>
                    <a:pt x="14" y="19"/>
                    <a:pt x="27" y="20"/>
                    <a:pt x="34" y="20"/>
                  </a:cubicBezTo>
                  <a:cubicBezTo>
                    <a:pt x="28" y="11"/>
                    <a:pt x="14" y="3"/>
                    <a:pt x="7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532" name="Freeform 1559"/>
            <p:cNvSpPr>
              <a:spLocks/>
            </p:cNvSpPr>
            <p:nvPr userDrawn="1"/>
          </p:nvSpPr>
          <p:spPr bwMode="auto">
            <a:xfrm>
              <a:off x="364" y="348"/>
              <a:ext cx="16" cy="16"/>
            </a:xfrm>
            <a:custGeom>
              <a:avLst/>
              <a:gdLst>
                <a:gd name="T0" fmla="*/ 1 w 35"/>
                <a:gd name="T1" fmla="*/ 0 h 35"/>
                <a:gd name="T2" fmla="*/ 1 w 35"/>
                <a:gd name="T3" fmla="*/ 0 h 35"/>
                <a:gd name="T4" fmla="*/ 1 w 35"/>
                <a:gd name="T5" fmla="*/ 7 h 35"/>
                <a:gd name="T6" fmla="*/ 9 w 35"/>
                <a:gd name="T7" fmla="*/ 19 h 35"/>
                <a:gd name="T8" fmla="*/ 1 w 35"/>
                <a:gd name="T9" fmla="*/ 11 h 35"/>
                <a:gd name="T10" fmla="*/ 0 w 35"/>
                <a:gd name="T11" fmla="*/ 25 h 35"/>
                <a:gd name="T12" fmla="*/ 7 w 35"/>
                <a:gd name="T13" fmla="*/ 29 h 35"/>
                <a:gd name="T14" fmla="*/ 35 w 35"/>
                <a:gd name="T15" fmla="*/ 23 h 35"/>
                <a:gd name="T16" fmla="*/ 9 w 35"/>
                <a:gd name="T17" fmla="*/ 26 h 35"/>
                <a:gd name="T18" fmla="*/ 30 w 35"/>
                <a:gd name="T19" fmla="*/ 24 h 35"/>
                <a:gd name="T20" fmla="*/ 8 w 35"/>
                <a:gd name="T21" fmla="*/ 8 h 35"/>
                <a:gd name="T22" fmla="*/ 1 w 35"/>
                <a:gd name="T23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" h="35">
                  <a:moveTo>
                    <a:pt x="1" y="0"/>
                  </a:moveTo>
                  <a:lnTo>
                    <a:pt x="1" y="0"/>
                  </a:lnTo>
                  <a:lnTo>
                    <a:pt x="1" y="7"/>
                  </a:lnTo>
                  <a:cubicBezTo>
                    <a:pt x="2" y="12"/>
                    <a:pt x="7" y="17"/>
                    <a:pt x="9" y="19"/>
                  </a:cubicBezTo>
                  <a:cubicBezTo>
                    <a:pt x="6" y="18"/>
                    <a:pt x="2" y="13"/>
                    <a:pt x="1" y="11"/>
                  </a:cubicBezTo>
                  <a:cubicBezTo>
                    <a:pt x="1" y="18"/>
                    <a:pt x="1" y="21"/>
                    <a:pt x="0" y="25"/>
                  </a:cubicBezTo>
                  <a:cubicBezTo>
                    <a:pt x="1" y="26"/>
                    <a:pt x="5" y="28"/>
                    <a:pt x="7" y="29"/>
                  </a:cubicBezTo>
                  <a:cubicBezTo>
                    <a:pt x="20" y="35"/>
                    <a:pt x="32" y="30"/>
                    <a:pt x="35" y="23"/>
                  </a:cubicBezTo>
                  <a:cubicBezTo>
                    <a:pt x="30" y="27"/>
                    <a:pt x="19" y="32"/>
                    <a:pt x="9" y="26"/>
                  </a:cubicBezTo>
                  <a:cubicBezTo>
                    <a:pt x="17" y="29"/>
                    <a:pt x="25" y="28"/>
                    <a:pt x="30" y="24"/>
                  </a:cubicBezTo>
                  <a:cubicBezTo>
                    <a:pt x="23" y="24"/>
                    <a:pt x="11" y="21"/>
                    <a:pt x="8" y="8"/>
                  </a:cubicBezTo>
                  <a:cubicBezTo>
                    <a:pt x="6" y="6"/>
                    <a:pt x="2" y="3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533" name="Freeform 1560"/>
            <p:cNvSpPr>
              <a:spLocks/>
            </p:cNvSpPr>
            <p:nvPr userDrawn="1"/>
          </p:nvSpPr>
          <p:spPr bwMode="auto">
            <a:xfrm>
              <a:off x="365" y="332"/>
              <a:ext cx="6" cy="19"/>
            </a:xfrm>
            <a:custGeom>
              <a:avLst/>
              <a:gdLst>
                <a:gd name="T0" fmla="*/ 0 w 13"/>
                <a:gd name="T1" fmla="*/ 0 h 41"/>
                <a:gd name="T2" fmla="*/ 0 w 13"/>
                <a:gd name="T3" fmla="*/ 0 h 41"/>
                <a:gd name="T4" fmla="*/ 0 w 13"/>
                <a:gd name="T5" fmla="*/ 30 h 41"/>
                <a:gd name="T6" fmla="*/ 11 w 13"/>
                <a:gd name="T7" fmla="*/ 41 h 41"/>
                <a:gd name="T8" fmla="*/ 13 w 13"/>
                <a:gd name="T9" fmla="*/ 1 h 41"/>
                <a:gd name="T10" fmla="*/ 6 w 13"/>
                <a:gd name="T11" fmla="*/ 5 h 41"/>
                <a:gd name="T12" fmla="*/ 4 w 13"/>
                <a:gd name="T13" fmla="*/ 25 h 41"/>
                <a:gd name="T14" fmla="*/ 4 w 13"/>
                <a:gd name="T15" fmla="*/ 5 h 41"/>
                <a:gd name="T16" fmla="*/ 0 w 13"/>
                <a:gd name="T1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41">
                  <a:moveTo>
                    <a:pt x="0" y="0"/>
                  </a:moveTo>
                  <a:lnTo>
                    <a:pt x="0" y="0"/>
                  </a:lnTo>
                  <a:lnTo>
                    <a:pt x="0" y="30"/>
                  </a:lnTo>
                  <a:cubicBezTo>
                    <a:pt x="2" y="34"/>
                    <a:pt x="6" y="40"/>
                    <a:pt x="11" y="41"/>
                  </a:cubicBezTo>
                  <a:cubicBezTo>
                    <a:pt x="7" y="30"/>
                    <a:pt x="6" y="15"/>
                    <a:pt x="13" y="1"/>
                  </a:cubicBezTo>
                  <a:cubicBezTo>
                    <a:pt x="12" y="2"/>
                    <a:pt x="7" y="4"/>
                    <a:pt x="6" y="5"/>
                  </a:cubicBezTo>
                  <a:cubicBezTo>
                    <a:pt x="6" y="8"/>
                    <a:pt x="4" y="18"/>
                    <a:pt x="4" y="25"/>
                  </a:cubicBezTo>
                  <a:cubicBezTo>
                    <a:pt x="2" y="18"/>
                    <a:pt x="3" y="7"/>
                    <a:pt x="4" y="5"/>
                  </a:cubicBezTo>
                  <a:cubicBezTo>
                    <a:pt x="3" y="3"/>
                    <a:pt x="3" y="2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534" name="Freeform 1561"/>
            <p:cNvSpPr>
              <a:spLocks/>
            </p:cNvSpPr>
            <p:nvPr userDrawn="1"/>
          </p:nvSpPr>
          <p:spPr bwMode="auto">
            <a:xfrm>
              <a:off x="383" y="331"/>
              <a:ext cx="11" cy="20"/>
            </a:xfrm>
            <a:custGeom>
              <a:avLst/>
              <a:gdLst>
                <a:gd name="T0" fmla="*/ 11 w 26"/>
                <a:gd name="T1" fmla="*/ 1 h 44"/>
                <a:gd name="T2" fmla="*/ 11 w 26"/>
                <a:gd name="T3" fmla="*/ 1 h 44"/>
                <a:gd name="T4" fmla="*/ 12 w 26"/>
                <a:gd name="T5" fmla="*/ 28 h 44"/>
                <a:gd name="T6" fmla="*/ 6 w 26"/>
                <a:gd name="T7" fmla="*/ 0 h 44"/>
                <a:gd name="T8" fmla="*/ 0 w 26"/>
                <a:gd name="T9" fmla="*/ 5 h 44"/>
                <a:gd name="T10" fmla="*/ 0 w 26"/>
                <a:gd name="T11" fmla="*/ 32 h 44"/>
                <a:gd name="T12" fmla="*/ 13 w 26"/>
                <a:gd name="T13" fmla="*/ 44 h 44"/>
                <a:gd name="T14" fmla="*/ 25 w 26"/>
                <a:gd name="T15" fmla="*/ 33 h 44"/>
                <a:gd name="T16" fmla="*/ 21 w 26"/>
                <a:gd name="T17" fmla="*/ 4 h 44"/>
                <a:gd name="T18" fmla="*/ 11 w 26"/>
                <a:gd name="T19" fmla="*/ 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44">
                  <a:moveTo>
                    <a:pt x="11" y="1"/>
                  </a:moveTo>
                  <a:lnTo>
                    <a:pt x="11" y="1"/>
                  </a:lnTo>
                  <a:cubicBezTo>
                    <a:pt x="11" y="6"/>
                    <a:pt x="13" y="20"/>
                    <a:pt x="12" y="28"/>
                  </a:cubicBezTo>
                  <a:cubicBezTo>
                    <a:pt x="10" y="23"/>
                    <a:pt x="6" y="2"/>
                    <a:pt x="6" y="0"/>
                  </a:cubicBezTo>
                  <a:cubicBezTo>
                    <a:pt x="5" y="3"/>
                    <a:pt x="2" y="3"/>
                    <a:pt x="0" y="5"/>
                  </a:cubicBezTo>
                  <a:cubicBezTo>
                    <a:pt x="0" y="9"/>
                    <a:pt x="0" y="30"/>
                    <a:pt x="0" y="32"/>
                  </a:cubicBezTo>
                  <a:cubicBezTo>
                    <a:pt x="2" y="43"/>
                    <a:pt x="10" y="41"/>
                    <a:pt x="13" y="44"/>
                  </a:cubicBezTo>
                  <a:cubicBezTo>
                    <a:pt x="18" y="41"/>
                    <a:pt x="26" y="39"/>
                    <a:pt x="25" y="33"/>
                  </a:cubicBezTo>
                  <a:cubicBezTo>
                    <a:pt x="24" y="22"/>
                    <a:pt x="22" y="13"/>
                    <a:pt x="21" y="4"/>
                  </a:cubicBezTo>
                  <a:cubicBezTo>
                    <a:pt x="17" y="2"/>
                    <a:pt x="14" y="3"/>
                    <a:pt x="1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535" name="Freeform 1562"/>
            <p:cNvSpPr>
              <a:spLocks/>
            </p:cNvSpPr>
            <p:nvPr userDrawn="1"/>
          </p:nvSpPr>
          <p:spPr bwMode="auto">
            <a:xfrm>
              <a:off x="395" y="327"/>
              <a:ext cx="16" cy="26"/>
            </a:xfrm>
            <a:custGeom>
              <a:avLst/>
              <a:gdLst>
                <a:gd name="T0" fmla="*/ 9 w 37"/>
                <a:gd name="T1" fmla="*/ 0 h 57"/>
                <a:gd name="T2" fmla="*/ 9 w 37"/>
                <a:gd name="T3" fmla="*/ 0 h 57"/>
                <a:gd name="T4" fmla="*/ 19 w 37"/>
                <a:gd name="T5" fmla="*/ 36 h 57"/>
                <a:gd name="T6" fmla="*/ 4 w 37"/>
                <a:gd name="T7" fmla="*/ 1 h 57"/>
                <a:gd name="T8" fmla="*/ 0 w 37"/>
                <a:gd name="T9" fmla="*/ 8 h 57"/>
                <a:gd name="T10" fmla="*/ 12 w 37"/>
                <a:gd name="T11" fmla="*/ 50 h 57"/>
                <a:gd name="T12" fmla="*/ 27 w 37"/>
                <a:gd name="T13" fmla="*/ 57 h 57"/>
                <a:gd name="T14" fmla="*/ 35 w 37"/>
                <a:gd name="T15" fmla="*/ 43 h 57"/>
                <a:gd name="T16" fmla="*/ 16 w 37"/>
                <a:gd name="T17" fmla="*/ 1 h 57"/>
                <a:gd name="T18" fmla="*/ 9 w 37"/>
                <a:gd name="T19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7" h="57">
                  <a:moveTo>
                    <a:pt x="9" y="0"/>
                  </a:moveTo>
                  <a:lnTo>
                    <a:pt x="9" y="0"/>
                  </a:lnTo>
                  <a:cubicBezTo>
                    <a:pt x="11" y="8"/>
                    <a:pt x="18" y="32"/>
                    <a:pt x="19" y="36"/>
                  </a:cubicBezTo>
                  <a:cubicBezTo>
                    <a:pt x="15" y="29"/>
                    <a:pt x="7" y="8"/>
                    <a:pt x="4" y="1"/>
                  </a:cubicBezTo>
                  <a:cubicBezTo>
                    <a:pt x="3" y="4"/>
                    <a:pt x="1" y="6"/>
                    <a:pt x="0" y="8"/>
                  </a:cubicBezTo>
                  <a:cubicBezTo>
                    <a:pt x="2" y="19"/>
                    <a:pt x="11" y="46"/>
                    <a:pt x="12" y="50"/>
                  </a:cubicBezTo>
                  <a:cubicBezTo>
                    <a:pt x="14" y="56"/>
                    <a:pt x="23" y="54"/>
                    <a:pt x="27" y="57"/>
                  </a:cubicBezTo>
                  <a:cubicBezTo>
                    <a:pt x="29" y="54"/>
                    <a:pt x="37" y="50"/>
                    <a:pt x="35" y="43"/>
                  </a:cubicBezTo>
                  <a:cubicBezTo>
                    <a:pt x="32" y="34"/>
                    <a:pt x="21" y="9"/>
                    <a:pt x="16" y="1"/>
                  </a:cubicBezTo>
                  <a:cubicBezTo>
                    <a:pt x="15" y="1"/>
                    <a:pt x="11" y="1"/>
                    <a:pt x="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536" name="Freeform 1563"/>
            <p:cNvSpPr>
              <a:spLocks/>
            </p:cNvSpPr>
            <p:nvPr userDrawn="1"/>
          </p:nvSpPr>
          <p:spPr bwMode="auto">
            <a:xfrm>
              <a:off x="405" y="320"/>
              <a:ext cx="21" cy="29"/>
            </a:xfrm>
            <a:custGeom>
              <a:avLst/>
              <a:gdLst>
                <a:gd name="T0" fmla="*/ 14 w 47"/>
                <a:gd name="T1" fmla="*/ 2 h 63"/>
                <a:gd name="T2" fmla="*/ 14 w 47"/>
                <a:gd name="T3" fmla="*/ 2 h 63"/>
                <a:gd name="T4" fmla="*/ 3 w 47"/>
                <a:gd name="T5" fmla="*/ 0 h 63"/>
                <a:gd name="T6" fmla="*/ 28 w 47"/>
                <a:gd name="T7" fmla="*/ 40 h 63"/>
                <a:gd name="T8" fmla="*/ 2 w 47"/>
                <a:gd name="T9" fmla="*/ 8 h 63"/>
                <a:gd name="T10" fmla="*/ 0 w 47"/>
                <a:gd name="T11" fmla="*/ 15 h 63"/>
                <a:gd name="T12" fmla="*/ 25 w 47"/>
                <a:gd name="T13" fmla="*/ 59 h 63"/>
                <a:gd name="T14" fmla="*/ 40 w 47"/>
                <a:gd name="T15" fmla="*/ 62 h 63"/>
                <a:gd name="T16" fmla="*/ 45 w 47"/>
                <a:gd name="T17" fmla="*/ 48 h 63"/>
                <a:gd name="T18" fmla="*/ 14 w 47"/>
                <a:gd name="T19" fmla="*/ 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" h="63">
                  <a:moveTo>
                    <a:pt x="14" y="2"/>
                  </a:moveTo>
                  <a:lnTo>
                    <a:pt x="14" y="2"/>
                  </a:lnTo>
                  <a:cubicBezTo>
                    <a:pt x="11" y="2"/>
                    <a:pt x="7" y="2"/>
                    <a:pt x="3" y="0"/>
                  </a:cubicBezTo>
                  <a:cubicBezTo>
                    <a:pt x="4" y="1"/>
                    <a:pt x="24" y="31"/>
                    <a:pt x="28" y="40"/>
                  </a:cubicBezTo>
                  <a:cubicBezTo>
                    <a:pt x="23" y="36"/>
                    <a:pt x="7" y="14"/>
                    <a:pt x="2" y="8"/>
                  </a:cubicBezTo>
                  <a:cubicBezTo>
                    <a:pt x="2" y="10"/>
                    <a:pt x="0" y="12"/>
                    <a:pt x="0" y="15"/>
                  </a:cubicBezTo>
                  <a:cubicBezTo>
                    <a:pt x="3" y="21"/>
                    <a:pt x="23" y="57"/>
                    <a:pt x="25" y="59"/>
                  </a:cubicBezTo>
                  <a:cubicBezTo>
                    <a:pt x="30" y="63"/>
                    <a:pt x="35" y="60"/>
                    <a:pt x="40" y="62"/>
                  </a:cubicBezTo>
                  <a:cubicBezTo>
                    <a:pt x="42" y="58"/>
                    <a:pt x="47" y="55"/>
                    <a:pt x="45" y="48"/>
                  </a:cubicBezTo>
                  <a:cubicBezTo>
                    <a:pt x="44" y="42"/>
                    <a:pt x="18" y="7"/>
                    <a:pt x="14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537" name="Freeform 1564"/>
            <p:cNvSpPr>
              <a:spLocks/>
            </p:cNvSpPr>
            <p:nvPr userDrawn="1"/>
          </p:nvSpPr>
          <p:spPr bwMode="auto">
            <a:xfrm>
              <a:off x="363" y="314"/>
              <a:ext cx="11" cy="19"/>
            </a:xfrm>
            <a:custGeom>
              <a:avLst/>
              <a:gdLst>
                <a:gd name="T0" fmla="*/ 1 w 24"/>
                <a:gd name="T1" fmla="*/ 30 h 43"/>
                <a:gd name="T2" fmla="*/ 1 w 24"/>
                <a:gd name="T3" fmla="*/ 30 h 43"/>
                <a:gd name="T4" fmla="*/ 9 w 24"/>
                <a:gd name="T5" fmla="*/ 43 h 43"/>
                <a:gd name="T6" fmla="*/ 21 w 24"/>
                <a:gd name="T7" fmla="*/ 35 h 43"/>
                <a:gd name="T8" fmla="*/ 24 w 24"/>
                <a:gd name="T9" fmla="*/ 4 h 43"/>
                <a:gd name="T10" fmla="*/ 19 w 24"/>
                <a:gd name="T11" fmla="*/ 6 h 43"/>
                <a:gd name="T12" fmla="*/ 11 w 24"/>
                <a:gd name="T13" fmla="*/ 27 h 43"/>
                <a:gd name="T14" fmla="*/ 14 w 24"/>
                <a:gd name="T15" fmla="*/ 4 h 43"/>
                <a:gd name="T16" fmla="*/ 10 w 24"/>
                <a:gd name="T17" fmla="*/ 0 h 43"/>
                <a:gd name="T18" fmla="*/ 1 w 24"/>
                <a:gd name="T19" fmla="*/ 3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43">
                  <a:moveTo>
                    <a:pt x="1" y="30"/>
                  </a:moveTo>
                  <a:lnTo>
                    <a:pt x="1" y="30"/>
                  </a:lnTo>
                  <a:cubicBezTo>
                    <a:pt x="0" y="37"/>
                    <a:pt x="6" y="38"/>
                    <a:pt x="9" y="43"/>
                  </a:cubicBezTo>
                  <a:cubicBezTo>
                    <a:pt x="13" y="40"/>
                    <a:pt x="21" y="39"/>
                    <a:pt x="21" y="35"/>
                  </a:cubicBezTo>
                  <a:cubicBezTo>
                    <a:pt x="22" y="29"/>
                    <a:pt x="24" y="11"/>
                    <a:pt x="24" y="4"/>
                  </a:cubicBezTo>
                  <a:cubicBezTo>
                    <a:pt x="22" y="5"/>
                    <a:pt x="20" y="5"/>
                    <a:pt x="19" y="6"/>
                  </a:cubicBezTo>
                  <a:cubicBezTo>
                    <a:pt x="17" y="11"/>
                    <a:pt x="13" y="23"/>
                    <a:pt x="11" y="27"/>
                  </a:cubicBezTo>
                  <a:cubicBezTo>
                    <a:pt x="12" y="21"/>
                    <a:pt x="14" y="4"/>
                    <a:pt x="14" y="4"/>
                  </a:cubicBezTo>
                  <a:cubicBezTo>
                    <a:pt x="14" y="4"/>
                    <a:pt x="11" y="1"/>
                    <a:pt x="10" y="0"/>
                  </a:cubicBezTo>
                  <a:cubicBezTo>
                    <a:pt x="7" y="8"/>
                    <a:pt x="4" y="19"/>
                    <a:pt x="1" y="3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538" name="Freeform 1565"/>
            <p:cNvSpPr>
              <a:spLocks/>
            </p:cNvSpPr>
            <p:nvPr userDrawn="1"/>
          </p:nvSpPr>
          <p:spPr bwMode="auto">
            <a:xfrm>
              <a:off x="375" y="313"/>
              <a:ext cx="10" cy="20"/>
            </a:xfrm>
            <a:custGeom>
              <a:avLst/>
              <a:gdLst>
                <a:gd name="T0" fmla="*/ 8 w 23"/>
                <a:gd name="T1" fmla="*/ 3 h 46"/>
                <a:gd name="T2" fmla="*/ 8 w 23"/>
                <a:gd name="T3" fmla="*/ 3 h 46"/>
                <a:gd name="T4" fmla="*/ 6 w 23"/>
                <a:gd name="T5" fmla="*/ 0 h 46"/>
                <a:gd name="T6" fmla="*/ 2 w 23"/>
                <a:gd name="T7" fmla="*/ 6 h 46"/>
                <a:gd name="T8" fmla="*/ 0 w 23"/>
                <a:gd name="T9" fmla="*/ 36 h 46"/>
                <a:gd name="T10" fmla="*/ 11 w 23"/>
                <a:gd name="T11" fmla="*/ 46 h 46"/>
                <a:gd name="T12" fmla="*/ 23 w 23"/>
                <a:gd name="T13" fmla="*/ 35 h 46"/>
                <a:gd name="T14" fmla="*/ 19 w 23"/>
                <a:gd name="T15" fmla="*/ 8 h 46"/>
                <a:gd name="T16" fmla="*/ 17 w 23"/>
                <a:gd name="T17" fmla="*/ 10 h 46"/>
                <a:gd name="T18" fmla="*/ 13 w 23"/>
                <a:gd name="T19" fmla="*/ 6 h 46"/>
                <a:gd name="T20" fmla="*/ 11 w 23"/>
                <a:gd name="T21" fmla="*/ 29 h 46"/>
                <a:gd name="T22" fmla="*/ 8 w 23"/>
                <a:gd name="T23" fmla="*/ 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" h="46">
                  <a:moveTo>
                    <a:pt x="8" y="3"/>
                  </a:moveTo>
                  <a:lnTo>
                    <a:pt x="8" y="3"/>
                  </a:lnTo>
                  <a:cubicBezTo>
                    <a:pt x="7" y="2"/>
                    <a:pt x="6" y="2"/>
                    <a:pt x="6" y="0"/>
                  </a:cubicBezTo>
                  <a:cubicBezTo>
                    <a:pt x="5" y="3"/>
                    <a:pt x="3" y="5"/>
                    <a:pt x="2" y="6"/>
                  </a:cubicBezTo>
                  <a:cubicBezTo>
                    <a:pt x="2" y="11"/>
                    <a:pt x="0" y="33"/>
                    <a:pt x="0" y="36"/>
                  </a:cubicBezTo>
                  <a:cubicBezTo>
                    <a:pt x="0" y="42"/>
                    <a:pt x="6" y="43"/>
                    <a:pt x="11" y="46"/>
                  </a:cubicBezTo>
                  <a:cubicBezTo>
                    <a:pt x="16" y="42"/>
                    <a:pt x="23" y="41"/>
                    <a:pt x="23" y="35"/>
                  </a:cubicBezTo>
                  <a:cubicBezTo>
                    <a:pt x="22" y="27"/>
                    <a:pt x="20" y="14"/>
                    <a:pt x="19" y="8"/>
                  </a:cubicBezTo>
                  <a:cubicBezTo>
                    <a:pt x="19" y="8"/>
                    <a:pt x="18" y="9"/>
                    <a:pt x="17" y="10"/>
                  </a:cubicBezTo>
                  <a:cubicBezTo>
                    <a:pt x="15" y="7"/>
                    <a:pt x="14" y="7"/>
                    <a:pt x="13" y="6"/>
                  </a:cubicBezTo>
                  <a:cubicBezTo>
                    <a:pt x="12" y="9"/>
                    <a:pt x="12" y="21"/>
                    <a:pt x="11" y="29"/>
                  </a:cubicBezTo>
                  <a:cubicBezTo>
                    <a:pt x="9" y="21"/>
                    <a:pt x="9" y="11"/>
                    <a:pt x="8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539" name="Freeform 1566"/>
            <p:cNvSpPr>
              <a:spLocks/>
            </p:cNvSpPr>
            <p:nvPr userDrawn="1"/>
          </p:nvSpPr>
          <p:spPr bwMode="auto">
            <a:xfrm>
              <a:off x="387" y="313"/>
              <a:ext cx="1" cy="6"/>
            </a:xfrm>
            <a:custGeom>
              <a:avLst/>
              <a:gdLst>
                <a:gd name="T0" fmla="*/ 1 w 4"/>
                <a:gd name="T1" fmla="*/ 0 h 12"/>
                <a:gd name="T2" fmla="*/ 1 w 4"/>
                <a:gd name="T3" fmla="*/ 0 h 12"/>
                <a:gd name="T4" fmla="*/ 0 w 4"/>
                <a:gd name="T5" fmla="*/ 1 h 12"/>
                <a:gd name="T6" fmla="*/ 4 w 4"/>
                <a:gd name="T7" fmla="*/ 12 h 12"/>
                <a:gd name="T8" fmla="*/ 1 w 4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2">
                  <a:moveTo>
                    <a:pt x="1" y="0"/>
                  </a:moveTo>
                  <a:lnTo>
                    <a:pt x="1" y="0"/>
                  </a:lnTo>
                  <a:lnTo>
                    <a:pt x="0" y="1"/>
                  </a:lnTo>
                  <a:lnTo>
                    <a:pt x="4" y="1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540" name="Freeform 1567"/>
            <p:cNvSpPr>
              <a:spLocks/>
            </p:cNvSpPr>
            <p:nvPr userDrawn="1"/>
          </p:nvSpPr>
          <p:spPr bwMode="auto">
            <a:xfrm>
              <a:off x="384" y="312"/>
              <a:ext cx="13" cy="19"/>
            </a:xfrm>
            <a:custGeom>
              <a:avLst/>
              <a:gdLst>
                <a:gd name="T0" fmla="*/ 8 w 29"/>
                <a:gd name="T1" fmla="*/ 0 h 42"/>
                <a:gd name="T2" fmla="*/ 8 w 29"/>
                <a:gd name="T3" fmla="*/ 0 h 42"/>
                <a:gd name="T4" fmla="*/ 13 w 29"/>
                <a:gd name="T5" fmla="*/ 24 h 42"/>
                <a:gd name="T6" fmla="*/ 4 w 29"/>
                <a:gd name="T7" fmla="*/ 4 h 42"/>
                <a:gd name="T8" fmla="*/ 0 w 29"/>
                <a:gd name="T9" fmla="*/ 7 h 42"/>
                <a:gd name="T10" fmla="*/ 5 w 29"/>
                <a:gd name="T11" fmla="*/ 35 h 42"/>
                <a:gd name="T12" fmla="*/ 19 w 29"/>
                <a:gd name="T13" fmla="*/ 42 h 42"/>
                <a:gd name="T14" fmla="*/ 25 w 29"/>
                <a:gd name="T15" fmla="*/ 25 h 42"/>
                <a:gd name="T16" fmla="*/ 15 w 29"/>
                <a:gd name="T17" fmla="*/ 3 h 42"/>
                <a:gd name="T18" fmla="*/ 8 w 29"/>
                <a:gd name="T1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" h="42">
                  <a:moveTo>
                    <a:pt x="8" y="0"/>
                  </a:moveTo>
                  <a:lnTo>
                    <a:pt x="8" y="0"/>
                  </a:lnTo>
                  <a:cubicBezTo>
                    <a:pt x="10" y="7"/>
                    <a:pt x="13" y="19"/>
                    <a:pt x="13" y="24"/>
                  </a:cubicBezTo>
                  <a:cubicBezTo>
                    <a:pt x="10" y="18"/>
                    <a:pt x="6" y="9"/>
                    <a:pt x="4" y="4"/>
                  </a:cubicBezTo>
                  <a:lnTo>
                    <a:pt x="0" y="7"/>
                  </a:lnTo>
                  <a:cubicBezTo>
                    <a:pt x="1" y="14"/>
                    <a:pt x="4" y="31"/>
                    <a:pt x="5" y="35"/>
                  </a:cubicBezTo>
                  <a:cubicBezTo>
                    <a:pt x="7" y="41"/>
                    <a:pt x="14" y="40"/>
                    <a:pt x="19" y="42"/>
                  </a:cubicBezTo>
                  <a:cubicBezTo>
                    <a:pt x="22" y="37"/>
                    <a:pt x="29" y="34"/>
                    <a:pt x="25" y="25"/>
                  </a:cubicBezTo>
                  <a:cubicBezTo>
                    <a:pt x="23" y="20"/>
                    <a:pt x="16" y="6"/>
                    <a:pt x="15" y="3"/>
                  </a:cubicBezTo>
                  <a:cubicBezTo>
                    <a:pt x="13" y="2"/>
                    <a:pt x="11" y="3"/>
                    <a:pt x="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541" name="Freeform 1568"/>
            <p:cNvSpPr>
              <a:spLocks/>
            </p:cNvSpPr>
            <p:nvPr userDrawn="1"/>
          </p:nvSpPr>
          <p:spPr bwMode="auto">
            <a:xfrm>
              <a:off x="365" y="311"/>
              <a:ext cx="2" cy="9"/>
            </a:xfrm>
            <a:custGeom>
              <a:avLst/>
              <a:gdLst>
                <a:gd name="T0" fmla="*/ 5 w 5"/>
                <a:gd name="T1" fmla="*/ 3 h 20"/>
                <a:gd name="T2" fmla="*/ 5 w 5"/>
                <a:gd name="T3" fmla="*/ 3 h 20"/>
                <a:gd name="T4" fmla="*/ 5 w 5"/>
                <a:gd name="T5" fmla="*/ 0 h 20"/>
                <a:gd name="T6" fmla="*/ 0 w 5"/>
                <a:gd name="T7" fmla="*/ 2 h 20"/>
                <a:gd name="T8" fmla="*/ 0 w 5"/>
                <a:gd name="T9" fmla="*/ 20 h 20"/>
                <a:gd name="T10" fmla="*/ 5 w 5"/>
                <a:gd name="T11" fmla="*/ 3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20">
                  <a:moveTo>
                    <a:pt x="5" y="3"/>
                  </a:moveTo>
                  <a:lnTo>
                    <a:pt x="5" y="3"/>
                  </a:lnTo>
                  <a:cubicBezTo>
                    <a:pt x="5" y="2"/>
                    <a:pt x="4" y="1"/>
                    <a:pt x="5" y="0"/>
                  </a:cubicBezTo>
                  <a:cubicBezTo>
                    <a:pt x="4" y="1"/>
                    <a:pt x="2" y="2"/>
                    <a:pt x="0" y="2"/>
                  </a:cubicBezTo>
                  <a:lnTo>
                    <a:pt x="0" y="20"/>
                  </a:lnTo>
                  <a:lnTo>
                    <a:pt x="5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542" name="Freeform 1569"/>
            <p:cNvSpPr>
              <a:spLocks/>
            </p:cNvSpPr>
            <p:nvPr userDrawn="1"/>
          </p:nvSpPr>
          <p:spPr bwMode="auto">
            <a:xfrm>
              <a:off x="392" y="309"/>
              <a:ext cx="14" cy="18"/>
            </a:xfrm>
            <a:custGeom>
              <a:avLst/>
              <a:gdLst>
                <a:gd name="T0" fmla="*/ 13 w 32"/>
                <a:gd name="T1" fmla="*/ 0 h 39"/>
                <a:gd name="T2" fmla="*/ 13 w 32"/>
                <a:gd name="T3" fmla="*/ 0 h 39"/>
                <a:gd name="T4" fmla="*/ 9 w 32"/>
                <a:gd name="T5" fmla="*/ 5 h 39"/>
                <a:gd name="T6" fmla="*/ 18 w 32"/>
                <a:gd name="T7" fmla="*/ 25 h 39"/>
                <a:gd name="T8" fmla="*/ 6 w 32"/>
                <a:gd name="T9" fmla="*/ 8 h 39"/>
                <a:gd name="T10" fmla="*/ 0 w 32"/>
                <a:gd name="T11" fmla="*/ 9 h 39"/>
                <a:gd name="T12" fmla="*/ 11 w 32"/>
                <a:gd name="T13" fmla="*/ 34 h 39"/>
                <a:gd name="T14" fmla="*/ 26 w 32"/>
                <a:gd name="T15" fmla="*/ 39 h 39"/>
                <a:gd name="T16" fmla="*/ 29 w 32"/>
                <a:gd name="T17" fmla="*/ 25 h 39"/>
                <a:gd name="T18" fmla="*/ 13 w 32"/>
                <a:gd name="T1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39">
                  <a:moveTo>
                    <a:pt x="13" y="0"/>
                  </a:moveTo>
                  <a:lnTo>
                    <a:pt x="13" y="0"/>
                  </a:lnTo>
                  <a:cubicBezTo>
                    <a:pt x="12" y="2"/>
                    <a:pt x="10" y="3"/>
                    <a:pt x="9" y="5"/>
                  </a:cubicBezTo>
                  <a:cubicBezTo>
                    <a:pt x="12" y="11"/>
                    <a:pt x="16" y="20"/>
                    <a:pt x="18" y="25"/>
                  </a:cubicBezTo>
                  <a:cubicBezTo>
                    <a:pt x="15" y="23"/>
                    <a:pt x="8" y="11"/>
                    <a:pt x="6" y="8"/>
                  </a:cubicBezTo>
                  <a:cubicBezTo>
                    <a:pt x="4" y="8"/>
                    <a:pt x="2" y="9"/>
                    <a:pt x="0" y="9"/>
                  </a:cubicBezTo>
                  <a:cubicBezTo>
                    <a:pt x="2" y="15"/>
                    <a:pt x="6" y="24"/>
                    <a:pt x="11" y="34"/>
                  </a:cubicBezTo>
                  <a:cubicBezTo>
                    <a:pt x="14" y="39"/>
                    <a:pt x="21" y="38"/>
                    <a:pt x="26" y="39"/>
                  </a:cubicBezTo>
                  <a:cubicBezTo>
                    <a:pt x="28" y="33"/>
                    <a:pt x="32" y="30"/>
                    <a:pt x="29" y="25"/>
                  </a:cubicBezTo>
                  <a:cubicBezTo>
                    <a:pt x="26" y="18"/>
                    <a:pt x="17" y="6"/>
                    <a:pt x="1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543" name="Freeform 1570"/>
            <p:cNvSpPr>
              <a:spLocks/>
            </p:cNvSpPr>
            <p:nvPr userDrawn="1"/>
          </p:nvSpPr>
          <p:spPr bwMode="auto">
            <a:xfrm>
              <a:off x="397" y="305"/>
              <a:ext cx="18" cy="15"/>
            </a:xfrm>
            <a:custGeom>
              <a:avLst/>
              <a:gdLst>
                <a:gd name="T0" fmla="*/ 14 w 40"/>
                <a:gd name="T1" fmla="*/ 0 h 33"/>
                <a:gd name="T2" fmla="*/ 14 w 40"/>
                <a:gd name="T3" fmla="*/ 0 h 33"/>
                <a:gd name="T4" fmla="*/ 10 w 40"/>
                <a:gd name="T5" fmla="*/ 2 h 33"/>
                <a:gd name="T6" fmla="*/ 24 w 40"/>
                <a:gd name="T7" fmla="*/ 19 h 33"/>
                <a:gd name="T8" fmla="*/ 5 w 40"/>
                <a:gd name="T9" fmla="*/ 3 h 33"/>
                <a:gd name="T10" fmla="*/ 0 w 40"/>
                <a:gd name="T11" fmla="*/ 1 h 33"/>
                <a:gd name="T12" fmla="*/ 1 w 40"/>
                <a:gd name="T13" fmla="*/ 6 h 33"/>
                <a:gd name="T14" fmla="*/ 18 w 40"/>
                <a:gd name="T15" fmla="*/ 28 h 33"/>
                <a:gd name="T16" fmla="*/ 35 w 40"/>
                <a:gd name="T17" fmla="*/ 33 h 33"/>
                <a:gd name="T18" fmla="*/ 35 w 40"/>
                <a:gd name="T19" fmla="*/ 15 h 33"/>
                <a:gd name="T20" fmla="*/ 14 w 40"/>
                <a:gd name="T21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" h="33">
                  <a:moveTo>
                    <a:pt x="14" y="0"/>
                  </a:moveTo>
                  <a:lnTo>
                    <a:pt x="14" y="0"/>
                  </a:lnTo>
                  <a:cubicBezTo>
                    <a:pt x="12" y="1"/>
                    <a:pt x="11" y="1"/>
                    <a:pt x="10" y="2"/>
                  </a:cubicBezTo>
                  <a:cubicBezTo>
                    <a:pt x="15" y="6"/>
                    <a:pt x="19" y="13"/>
                    <a:pt x="24" y="19"/>
                  </a:cubicBezTo>
                  <a:cubicBezTo>
                    <a:pt x="19" y="15"/>
                    <a:pt x="6" y="4"/>
                    <a:pt x="5" y="3"/>
                  </a:cubicBezTo>
                  <a:cubicBezTo>
                    <a:pt x="3" y="3"/>
                    <a:pt x="2" y="2"/>
                    <a:pt x="0" y="1"/>
                  </a:cubicBezTo>
                  <a:cubicBezTo>
                    <a:pt x="1" y="3"/>
                    <a:pt x="1" y="5"/>
                    <a:pt x="1" y="6"/>
                  </a:cubicBezTo>
                  <a:cubicBezTo>
                    <a:pt x="4" y="11"/>
                    <a:pt x="14" y="24"/>
                    <a:pt x="18" y="28"/>
                  </a:cubicBezTo>
                  <a:cubicBezTo>
                    <a:pt x="22" y="32"/>
                    <a:pt x="28" y="32"/>
                    <a:pt x="35" y="33"/>
                  </a:cubicBezTo>
                  <a:cubicBezTo>
                    <a:pt x="37" y="26"/>
                    <a:pt x="40" y="20"/>
                    <a:pt x="35" y="15"/>
                  </a:cubicBezTo>
                  <a:cubicBezTo>
                    <a:pt x="32" y="11"/>
                    <a:pt x="16" y="1"/>
                    <a:pt x="1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544" name="Freeform 1571"/>
            <p:cNvSpPr>
              <a:spLocks/>
            </p:cNvSpPr>
            <p:nvPr userDrawn="1"/>
          </p:nvSpPr>
          <p:spPr bwMode="auto">
            <a:xfrm>
              <a:off x="405" y="299"/>
              <a:ext cx="18" cy="13"/>
            </a:xfrm>
            <a:custGeom>
              <a:avLst/>
              <a:gdLst>
                <a:gd name="T0" fmla="*/ 31 w 40"/>
                <a:gd name="T1" fmla="*/ 6 h 27"/>
                <a:gd name="T2" fmla="*/ 31 w 40"/>
                <a:gd name="T3" fmla="*/ 6 h 27"/>
                <a:gd name="T4" fmla="*/ 4 w 40"/>
                <a:gd name="T5" fmla="*/ 0 h 27"/>
                <a:gd name="T6" fmla="*/ 5 w 40"/>
                <a:gd name="T7" fmla="*/ 5 h 27"/>
                <a:gd name="T8" fmla="*/ 25 w 40"/>
                <a:gd name="T9" fmla="*/ 14 h 27"/>
                <a:gd name="T10" fmla="*/ 5 w 40"/>
                <a:gd name="T11" fmla="*/ 10 h 27"/>
                <a:gd name="T12" fmla="*/ 0 w 40"/>
                <a:gd name="T13" fmla="*/ 12 h 27"/>
                <a:gd name="T14" fmla="*/ 21 w 40"/>
                <a:gd name="T15" fmla="*/ 23 h 27"/>
                <a:gd name="T16" fmla="*/ 40 w 40"/>
                <a:gd name="T17" fmla="*/ 21 h 27"/>
                <a:gd name="T18" fmla="*/ 31 w 40"/>
                <a:gd name="T19" fmla="*/ 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" h="27">
                  <a:moveTo>
                    <a:pt x="31" y="6"/>
                  </a:moveTo>
                  <a:lnTo>
                    <a:pt x="31" y="6"/>
                  </a:lnTo>
                  <a:cubicBezTo>
                    <a:pt x="28" y="5"/>
                    <a:pt x="4" y="0"/>
                    <a:pt x="4" y="0"/>
                  </a:cubicBezTo>
                  <a:cubicBezTo>
                    <a:pt x="4" y="2"/>
                    <a:pt x="4" y="3"/>
                    <a:pt x="5" y="5"/>
                  </a:cubicBezTo>
                  <a:cubicBezTo>
                    <a:pt x="12" y="8"/>
                    <a:pt x="19" y="12"/>
                    <a:pt x="25" y="14"/>
                  </a:cubicBezTo>
                  <a:cubicBezTo>
                    <a:pt x="17" y="14"/>
                    <a:pt x="6" y="10"/>
                    <a:pt x="5" y="10"/>
                  </a:cubicBezTo>
                  <a:cubicBezTo>
                    <a:pt x="3" y="10"/>
                    <a:pt x="0" y="12"/>
                    <a:pt x="0" y="12"/>
                  </a:cubicBezTo>
                  <a:cubicBezTo>
                    <a:pt x="5" y="14"/>
                    <a:pt x="13" y="20"/>
                    <a:pt x="21" y="23"/>
                  </a:cubicBezTo>
                  <a:cubicBezTo>
                    <a:pt x="28" y="27"/>
                    <a:pt x="37" y="23"/>
                    <a:pt x="40" y="21"/>
                  </a:cubicBezTo>
                  <a:cubicBezTo>
                    <a:pt x="40" y="15"/>
                    <a:pt x="38" y="8"/>
                    <a:pt x="31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545" name="Freeform 1572"/>
            <p:cNvSpPr>
              <a:spLocks/>
            </p:cNvSpPr>
            <p:nvPr userDrawn="1"/>
          </p:nvSpPr>
          <p:spPr bwMode="auto">
            <a:xfrm>
              <a:off x="429" y="298"/>
              <a:ext cx="10" cy="1"/>
            </a:xfrm>
            <a:custGeom>
              <a:avLst/>
              <a:gdLst>
                <a:gd name="T0" fmla="*/ 23 w 23"/>
                <a:gd name="T1" fmla="*/ 2 h 3"/>
                <a:gd name="T2" fmla="*/ 23 w 23"/>
                <a:gd name="T3" fmla="*/ 2 h 3"/>
                <a:gd name="T4" fmla="*/ 0 w 23"/>
                <a:gd name="T5" fmla="*/ 0 h 3"/>
                <a:gd name="T6" fmla="*/ 0 w 23"/>
                <a:gd name="T7" fmla="*/ 2 h 3"/>
                <a:gd name="T8" fmla="*/ 23 w 23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3">
                  <a:moveTo>
                    <a:pt x="23" y="2"/>
                  </a:moveTo>
                  <a:lnTo>
                    <a:pt x="23" y="2"/>
                  </a:lnTo>
                  <a:cubicBezTo>
                    <a:pt x="12" y="0"/>
                    <a:pt x="4" y="0"/>
                    <a:pt x="0" y="0"/>
                  </a:cubicBezTo>
                  <a:cubicBezTo>
                    <a:pt x="1" y="1"/>
                    <a:pt x="0" y="2"/>
                    <a:pt x="0" y="2"/>
                  </a:cubicBezTo>
                  <a:cubicBezTo>
                    <a:pt x="7" y="3"/>
                    <a:pt x="12" y="2"/>
                    <a:pt x="23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546" name="Freeform 1573"/>
            <p:cNvSpPr>
              <a:spLocks/>
            </p:cNvSpPr>
            <p:nvPr userDrawn="1"/>
          </p:nvSpPr>
          <p:spPr bwMode="auto">
            <a:xfrm>
              <a:off x="424" y="293"/>
              <a:ext cx="38" cy="12"/>
            </a:xfrm>
            <a:custGeom>
              <a:avLst/>
              <a:gdLst>
                <a:gd name="T0" fmla="*/ 84 w 84"/>
                <a:gd name="T1" fmla="*/ 12 h 27"/>
                <a:gd name="T2" fmla="*/ 84 w 84"/>
                <a:gd name="T3" fmla="*/ 12 h 27"/>
                <a:gd name="T4" fmla="*/ 49 w 84"/>
                <a:gd name="T5" fmla="*/ 0 h 27"/>
                <a:gd name="T6" fmla="*/ 5 w 84"/>
                <a:gd name="T7" fmla="*/ 2 h 27"/>
                <a:gd name="T8" fmla="*/ 10 w 84"/>
                <a:gd name="T9" fmla="*/ 9 h 27"/>
                <a:gd name="T10" fmla="*/ 50 w 84"/>
                <a:gd name="T11" fmla="*/ 13 h 27"/>
                <a:gd name="T12" fmla="*/ 9 w 84"/>
                <a:gd name="T13" fmla="*/ 14 h 27"/>
                <a:gd name="T14" fmla="*/ 0 w 84"/>
                <a:gd name="T15" fmla="*/ 20 h 27"/>
                <a:gd name="T16" fmla="*/ 50 w 84"/>
                <a:gd name="T17" fmla="*/ 26 h 27"/>
                <a:gd name="T18" fmla="*/ 84 w 84"/>
                <a:gd name="T19" fmla="*/ 1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4" h="27">
                  <a:moveTo>
                    <a:pt x="84" y="12"/>
                  </a:moveTo>
                  <a:lnTo>
                    <a:pt x="84" y="12"/>
                  </a:lnTo>
                  <a:cubicBezTo>
                    <a:pt x="77" y="5"/>
                    <a:pt x="64" y="0"/>
                    <a:pt x="49" y="0"/>
                  </a:cubicBezTo>
                  <a:cubicBezTo>
                    <a:pt x="34" y="1"/>
                    <a:pt x="20" y="1"/>
                    <a:pt x="5" y="2"/>
                  </a:cubicBezTo>
                  <a:cubicBezTo>
                    <a:pt x="7" y="4"/>
                    <a:pt x="9" y="7"/>
                    <a:pt x="10" y="9"/>
                  </a:cubicBezTo>
                  <a:cubicBezTo>
                    <a:pt x="24" y="10"/>
                    <a:pt x="34" y="10"/>
                    <a:pt x="50" y="13"/>
                  </a:cubicBezTo>
                  <a:cubicBezTo>
                    <a:pt x="36" y="15"/>
                    <a:pt x="13" y="15"/>
                    <a:pt x="9" y="14"/>
                  </a:cubicBezTo>
                  <a:cubicBezTo>
                    <a:pt x="7" y="17"/>
                    <a:pt x="4" y="19"/>
                    <a:pt x="0" y="20"/>
                  </a:cubicBezTo>
                  <a:cubicBezTo>
                    <a:pt x="21" y="23"/>
                    <a:pt x="36" y="25"/>
                    <a:pt x="50" y="26"/>
                  </a:cubicBezTo>
                  <a:cubicBezTo>
                    <a:pt x="66" y="27"/>
                    <a:pt x="77" y="23"/>
                    <a:pt x="84" y="1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547" name="Freeform 1574"/>
            <p:cNvSpPr>
              <a:spLocks/>
            </p:cNvSpPr>
            <p:nvPr userDrawn="1"/>
          </p:nvSpPr>
          <p:spPr bwMode="auto">
            <a:xfrm>
              <a:off x="405" y="292"/>
              <a:ext cx="22" cy="10"/>
            </a:xfrm>
            <a:custGeom>
              <a:avLst/>
              <a:gdLst>
                <a:gd name="T0" fmla="*/ 38 w 51"/>
                <a:gd name="T1" fmla="*/ 2 h 22"/>
                <a:gd name="T2" fmla="*/ 38 w 51"/>
                <a:gd name="T3" fmla="*/ 2 h 22"/>
                <a:gd name="T4" fmla="*/ 9 w 51"/>
                <a:gd name="T5" fmla="*/ 1 h 22"/>
                <a:gd name="T6" fmla="*/ 5 w 51"/>
                <a:gd name="T7" fmla="*/ 5 h 22"/>
                <a:gd name="T8" fmla="*/ 28 w 51"/>
                <a:gd name="T9" fmla="*/ 10 h 22"/>
                <a:gd name="T10" fmla="*/ 0 w 51"/>
                <a:gd name="T11" fmla="*/ 9 h 22"/>
                <a:gd name="T12" fmla="*/ 4 w 51"/>
                <a:gd name="T13" fmla="*/ 15 h 22"/>
                <a:gd name="T14" fmla="*/ 33 w 51"/>
                <a:gd name="T15" fmla="*/ 20 h 22"/>
                <a:gd name="T16" fmla="*/ 51 w 51"/>
                <a:gd name="T17" fmla="*/ 13 h 22"/>
                <a:gd name="T18" fmla="*/ 38 w 51"/>
                <a:gd name="T19" fmla="*/ 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" h="22">
                  <a:moveTo>
                    <a:pt x="38" y="2"/>
                  </a:moveTo>
                  <a:lnTo>
                    <a:pt x="38" y="2"/>
                  </a:lnTo>
                  <a:cubicBezTo>
                    <a:pt x="31" y="1"/>
                    <a:pt x="15" y="0"/>
                    <a:pt x="9" y="1"/>
                  </a:cubicBezTo>
                  <a:cubicBezTo>
                    <a:pt x="8" y="2"/>
                    <a:pt x="6" y="4"/>
                    <a:pt x="5" y="5"/>
                  </a:cubicBezTo>
                  <a:cubicBezTo>
                    <a:pt x="10" y="7"/>
                    <a:pt x="21" y="8"/>
                    <a:pt x="28" y="10"/>
                  </a:cubicBezTo>
                  <a:cubicBezTo>
                    <a:pt x="21" y="11"/>
                    <a:pt x="7" y="9"/>
                    <a:pt x="0" y="9"/>
                  </a:cubicBezTo>
                  <a:cubicBezTo>
                    <a:pt x="2" y="11"/>
                    <a:pt x="3" y="13"/>
                    <a:pt x="4" y="15"/>
                  </a:cubicBezTo>
                  <a:cubicBezTo>
                    <a:pt x="10" y="17"/>
                    <a:pt x="33" y="20"/>
                    <a:pt x="33" y="20"/>
                  </a:cubicBezTo>
                  <a:cubicBezTo>
                    <a:pt x="44" y="22"/>
                    <a:pt x="48" y="18"/>
                    <a:pt x="51" y="13"/>
                  </a:cubicBezTo>
                  <a:cubicBezTo>
                    <a:pt x="49" y="7"/>
                    <a:pt x="44" y="2"/>
                    <a:pt x="38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548" name="Freeform 1575"/>
            <p:cNvSpPr>
              <a:spLocks/>
            </p:cNvSpPr>
            <p:nvPr userDrawn="1"/>
          </p:nvSpPr>
          <p:spPr bwMode="auto">
            <a:xfrm>
              <a:off x="298" y="287"/>
              <a:ext cx="66" cy="89"/>
            </a:xfrm>
            <a:custGeom>
              <a:avLst/>
              <a:gdLst>
                <a:gd name="T0" fmla="*/ 73 w 146"/>
                <a:gd name="T1" fmla="*/ 0 h 196"/>
                <a:gd name="T2" fmla="*/ 73 w 146"/>
                <a:gd name="T3" fmla="*/ 0 h 196"/>
                <a:gd name="T4" fmla="*/ 0 w 146"/>
                <a:gd name="T5" fmla="*/ 0 h 196"/>
                <a:gd name="T6" fmla="*/ 0 w 146"/>
                <a:gd name="T7" fmla="*/ 148 h 196"/>
                <a:gd name="T8" fmla="*/ 24 w 146"/>
                <a:gd name="T9" fmla="*/ 175 h 196"/>
                <a:gd name="T10" fmla="*/ 48 w 146"/>
                <a:gd name="T11" fmla="*/ 175 h 196"/>
                <a:gd name="T12" fmla="*/ 73 w 146"/>
                <a:gd name="T13" fmla="*/ 196 h 196"/>
                <a:gd name="T14" fmla="*/ 98 w 146"/>
                <a:gd name="T15" fmla="*/ 175 h 196"/>
                <a:gd name="T16" fmla="*/ 122 w 146"/>
                <a:gd name="T17" fmla="*/ 175 h 196"/>
                <a:gd name="T18" fmla="*/ 146 w 146"/>
                <a:gd name="T19" fmla="*/ 148 h 196"/>
                <a:gd name="T20" fmla="*/ 146 w 146"/>
                <a:gd name="T21" fmla="*/ 0 h 196"/>
                <a:gd name="T22" fmla="*/ 73 w 146"/>
                <a:gd name="T23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6" h="196">
                  <a:moveTo>
                    <a:pt x="73" y="0"/>
                  </a:moveTo>
                  <a:lnTo>
                    <a:pt x="73" y="0"/>
                  </a:lnTo>
                  <a:lnTo>
                    <a:pt x="0" y="0"/>
                  </a:lnTo>
                  <a:lnTo>
                    <a:pt x="0" y="148"/>
                  </a:lnTo>
                  <a:cubicBezTo>
                    <a:pt x="0" y="166"/>
                    <a:pt x="8" y="175"/>
                    <a:pt x="24" y="175"/>
                  </a:cubicBezTo>
                  <a:lnTo>
                    <a:pt x="48" y="175"/>
                  </a:lnTo>
                  <a:cubicBezTo>
                    <a:pt x="61" y="175"/>
                    <a:pt x="69" y="184"/>
                    <a:pt x="73" y="196"/>
                  </a:cubicBezTo>
                  <a:cubicBezTo>
                    <a:pt x="76" y="184"/>
                    <a:pt x="85" y="175"/>
                    <a:pt x="98" y="175"/>
                  </a:cubicBezTo>
                  <a:lnTo>
                    <a:pt x="122" y="175"/>
                  </a:lnTo>
                  <a:cubicBezTo>
                    <a:pt x="138" y="175"/>
                    <a:pt x="146" y="166"/>
                    <a:pt x="146" y="148"/>
                  </a:cubicBezTo>
                  <a:lnTo>
                    <a:pt x="146" y="0"/>
                  </a:lnTo>
                  <a:lnTo>
                    <a:pt x="73" y="0"/>
                  </a:lnTo>
                  <a:close/>
                </a:path>
              </a:pathLst>
            </a:custGeom>
            <a:solidFill>
              <a:srgbClr val="00793B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549" name="Freeform 1576"/>
            <p:cNvSpPr>
              <a:spLocks/>
            </p:cNvSpPr>
            <p:nvPr userDrawn="1"/>
          </p:nvSpPr>
          <p:spPr bwMode="auto">
            <a:xfrm>
              <a:off x="410" y="286"/>
              <a:ext cx="7" cy="2"/>
            </a:xfrm>
            <a:custGeom>
              <a:avLst/>
              <a:gdLst>
                <a:gd name="T0" fmla="*/ 15 w 15"/>
                <a:gd name="T1" fmla="*/ 0 h 3"/>
                <a:gd name="T2" fmla="*/ 15 w 15"/>
                <a:gd name="T3" fmla="*/ 0 h 3"/>
                <a:gd name="T4" fmla="*/ 0 w 15"/>
                <a:gd name="T5" fmla="*/ 1 h 3"/>
                <a:gd name="T6" fmla="*/ 2 w 15"/>
                <a:gd name="T7" fmla="*/ 3 h 3"/>
                <a:gd name="T8" fmla="*/ 15 w 15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3">
                  <a:moveTo>
                    <a:pt x="15" y="0"/>
                  </a:moveTo>
                  <a:lnTo>
                    <a:pt x="15" y="0"/>
                  </a:lnTo>
                  <a:cubicBezTo>
                    <a:pt x="10" y="0"/>
                    <a:pt x="5" y="1"/>
                    <a:pt x="0" y="1"/>
                  </a:cubicBezTo>
                  <a:cubicBezTo>
                    <a:pt x="0" y="1"/>
                    <a:pt x="1" y="2"/>
                    <a:pt x="2" y="3"/>
                  </a:cubicBezTo>
                  <a:cubicBezTo>
                    <a:pt x="7" y="2"/>
                    <a:pt x="12" y="1"/>
                    <a:pt x="1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550" name="Freeform 1577"/>
            <p:cNvSpPr>
              <a:spLocks/>
            </p:cNvSpPr>
            <p:nvPr userDrawn="1"/>
          </p:nvSpPr>
          <p:spPr bwMode="auto">
            <a:xfrm>
              <a:off x="431" y="286"/>
              <a:ext cx="9" cy="2"/>
            </a:xfrm>
            <a:custGeom>
              <a:avLst/>
              <a:gdLst>
                <a:gd name="T0" fmla="*/ 21 w 21"/>
                <a:gd name="T1" fmla="*/ 0 h 4"/>
                <a:gd name="T2" fmla="*/ 21 w 21"/>
                <a:gd name="T3" fmla="*/ 0 h 4"/>
                <a:gd name="T4" fmla="*/ 2 w 21"/>
                <a:gd name="T5" fmla="*/ 2 h 4"/>
                <a:gd name="T6" fmla="*/ 0 w 21"/>
                <a:gd name="T7" fmla="*/ 4 h 4"/>
                <a:gd name="T8" fmla="*/ 21 w 21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4">
                  <a:moveTo>
                    <a:pt x="21" y="0"/>
                  </a:moveTo>
                  <a:lnTo>
                    <a:pt x="21" y="0"/>
                  </a:lnTo>
                  <a:cubicBezTo>
                    <a:pt x="17" y="0"/>
                    <a:pt x="2" y="2"/>
                    <a:pt x="2" y="2"/>
                  </a:cubicBezTo>
                  <a:cubicBezTo>
                    <a:pt x="1" y="3"/>
                    <a:pt x="1" y="4"/>
                    <a:pt x="0" y="4"/>
                  </a:cubicBezTo>
                  <a:cubicBezTo>
                    <a:pt x="0" y="4"/>
                    <a:pt x="18" y="1"/>
                    <a:pt x="2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551" name="Freeform 1578"/>
            <p:cNvSpPr>
              <a:spLocks/>
            </p:cNvSpPr>
            <p:nvPr userDrawn="1"/>
          </p:nvSpPr>
          <p:spPr bwMode="auto">
            <a:xfrm>
              <a:off x="365" y="284"/>
              <a:ext cx="12" cy="11"/>
            </a:xfrm>
            <a:custGeom>
              <a:avLst/>
              <a:gdLst>
                <a:gd name="T0" fmla="*/ 20 w 27"/>
                <a:gd name="T1" fmla="*/ 0 h 24"/>
                <a:gd name="T2" fmla="*/ 20 w 27"/>
                <a:gd name="T3" fmla="*/ 0 h 24"/>
                <a:gd name="T4" fmla="*/ 0 w 27"/>
                <a:gd name="T5" fmla="*/ 3 h 24"/>
                <a:gd name="T6" fmla="*/ 0 w 27"/>
                <a:gd name="T7" fmla="*/ 22 h 24"/>
                <a:gd name="T8" fmla="*/ 20 w 27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4">
                  <a:moveTo>
                    <a:pt x="20" y="0"/>
                  </a:moveTo>
                  <a:lnTo>
                    <a:pt x="20" y="0"/>
                  </a:lnTo>
                  <a:cubicBezTo>
                    <a:pt x="14" y="5"/>
                    <a:pt x="8" y="5"/>
                    <a:pt x="0" y="3"/>
                  </a:cubicBezTo>
                  <a:lnTo>
                    <a:pt x="0" y="22"/>
                  </a:lnTo>
                  <a:cubicBezTo>
                    <a:pt x="14" y="24"/>
                    <a:pt x="27" y="14"/>
                    <a:pt x="2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552" name="Freeform 1579"/>
            <p:cNvSpPr>
              <a:spLocks/>
            </p:cNvSpPr>
            <p:nvPr userDrawn="1"/>
          </p:nvSpPr>
          <p:spPr bwMode="auto">
            <a:xfrm>
              <a:off x="337" y="280"/>
              <a:ext cx="1" cy="5"/>
            </a:xfrm>
            <a:custGeom>
              <a:avLst/>
              <a:gdLst>
                <a:gd name="T0" fmla="*/ 0 w 4"/>
                <a:gd name="T1" fmla="*/ 0 h 11"/>
                <a:gd name="T2" fmla="*/ 0 w 4"/>
                <a:gd name="T3" fmla="*/ 0 h 11"/>
                <a:gd name="T4" fmla="*/ 0 w 4"/>
                <a:gd name="T5" fmla="*/ 11 h 11"/>
                <a:gd name="T6" fmla="*/ 4 w 4"/>
                <a:gd name="T7" fmla="*/ 11 h 11"/>
                <a:gd name="T8" fmla="*/ 0 w 4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1">
                  <a:moveTo>
                    <a:pt x="0" y="0"/>
                  </a:moveTo>
                  <a:lnTo>
                    <a:pt x="0" y="0"/>
                  </a:lnTo>
                  <a:cubicBezTo>
                    <a:pt x="0" y="3"/>
                    <a:pt x="0" y="7"/>
                    <a:pt x="0" y="11"/>
                  </a:cubicBezTo>
                  <a:lnTo>
                    <a:pt x="4" y="11"/>
                  </a:lnTo>
                  <a:cubicBezTo>
                    <a:pt x="3" y="8"/>
                    <a:pt x="1" y="4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553" name="Freeform 1580"/>
            <p:cNvSpPr>
              <a:spLocks/>
            </p:cNvSpPr>
            <p:nvPr userDrawn="1"/>
          </p:nvSpPr>
          <p:spPr bwMode="auto">
            <a:xfrm>
              <a:off x="407" y="280"/>
              <a:ext cx="23" cy="11"/>
            </a:xfrm>
            <a:custGeom>
              <a:avLst/>
              <a:gdLst>
                <a:gd name="T0" fmla="*/ 52 w 52"/>
                <a:gd name="T1" fmla="*/ 11 h 24"/>
                <a:gd name="T2" fmla="*/ 52 w 52"/>
                <a:gd name="T3" fmla="*/ 11 h 24"/>
                <a:gd name="T4" fmla="*/ 28 w 52"/>
                <a:gd name="T5" fmla="*/ 2 h 24"/>
                <a:gd name="T6" fmla="*/ 0 w 52"/>
                <a:gd name="T7" fmla="*/ 8 h 24"/>
                <a:gd name="T8" fmla="*/ 6 w 52"/>
                <a:gd name="T9" fmla="*/ 13 h 24"/>
                <a:gd name="T10" fmla="*/ 31 w 52"/>
                <a:gd name="T11" fmla="*/ 13 h 24"/>
                <a:gd name="T12" fmla="*/ 9 w 52"/>
                <a:gd name="T13" fmla="*/ 17 h 24"/>
                <a:gd name="T14" fmla="*/ 6 w 52"/>
                <a:gd name="T15" fmla="*/ 23 h 24"/>
                <a:gd name="T16" fmla="*/ 35 w 52"/>
                <a:gd name="T17" fmla="*/ 23 h 24"/>
                <a:gd name="T18" fmla="*/ 52 w 52"/>
                <a:gd name="T19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2" h="24">
                  <a:moveTo>
                    <a:pt x="52" y="11"/>
                  </a:moveTo>
                  <a:lnTo>
                    <a:pt x="52" y="11"/>
                  </a:lnTo>
                  <a:cubicBezTo>
                    <a:pt x="48" y="2"/>
                    <a:pt x="39" y="0"/>
                    <a:pt x="28" y="2"/>
                  </a:cubicBezTo>
                  <a:cubicBezTo>
                    <a:pt x="18" y="5"/>
                    <a:pt x="10" y="6"/>
                    <a:pt x="0" y="8"/>
                  </a:cubicBezTo>
                  <a:cubicBezTo>
                    <a:pt x="2" y="9"/>
                    <a:pt x="3" y="10"/>
                    <a:pt x="6" y="13"/>
                  </a:cubicBezTo>
                  <a:cubicBezTo>
                    <a:pt x="12" y="13"/>
                    <a:pt x="22" y="11"/>
                    <a:pt x="31" y="13"/>
                  </a:cubicBezTo>
                  <a:cubicBezTo>
                    <a:pt x="25" y="15"/>
                    <a:pt x="15" y="17"/>
                    <a:pt x="9" y="17"/>
                  </a:cubicBezTo>
                  <a:cubicBezTo>
                    <a:pt x="8" y="19"/>
                    <a:pt x="6" y="23"/>
                    <a:pt x="6" y="23"/>
                  </a:cubicBezTo>
                  <a:cubicBezTo>
                    <a:pt x="12" y="23"/>
                    <a:pt x="27" y="24"/>
                    <a:pt x="35" y="23"/>
                  </a:cubicBezTo>
                  <a:cubicBezTo>
                    <a:pt x="44" y="22"/>
                    <a:pt x="50" y="16"/>
                    <a:pt x="52" y="1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554" name="Freeform 1581"/>
            <p:cNvSpPr>
              <a:spLocks/>
            </p:cNvSpPr>
            <p:nvPr userDrawn="1"/>
          </p:nvSpPr>
          <p:spPr bwMode="auto">
            <a:xfrm>
              <a:off x="345" y="278"/>
              <a:ext cx="3" cy="7"/>
            </a:xfrm>
            <a:custGeom>
              <a:avLst/>
              <a:gdLst>
                <a:gd name="T0" fmla="*/ 0 w 6"/>
                <a:gd name="T1" fmla="*/ 0 h 16"/>
                <a:gd name="T2" fmla="*/ 0 w 6"/>
                <a:gd name="T3" fmla="*/ 0 h 16"/>
                <a:gd name="T4" fmla="*/ 1 w 6"/>
                <a:gd name="T5" fmla="*/ 16 h 16"/>
                <a:gd name="T6" fmla="*/ 6 w 6"/>
                <a:gd name="T7" fmla="*/ 16 h 16"/>
                <a:gd name="T8" fmla="*/ 0 w 6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6">
                  <a:moveTo>
                    <a:pt x="0" y="0"/>
                  </a:moveTo>
                  <a:lnTo>
                    <a:pt x="0" y="0"/>
                  </a:lnTo>
                  <a:cubicBezTo>
                    <a:pt x="0" y="6"/>
                    <a:pt x="1" y="12"/>
                    <a:pt x="1" y="16"/>
                  </a:cubicBezTo>
                  <a:lnTo>
                    <a:pt x="6" y="16"/>
                  </a:lnTo>
                  <a:cubicBezTo>
                    <a:pt x="4" y="11"/>
                    <a:pt x="2" y="7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555" name="Freeform 1582"/>
            <p:cNvSpPr>
              <a:spLocks/>
            </p:cNvSpPr>
            <p:nvPr userDrawn="1"/>
          </p:nvSpPr>
          <p:spPr bwMode="auto">
            <a:xfrm>
              <a:off x="350" y="276"/>
              <a:ext cx="5" cy="9"/>
            </a:xfrm>
            <a:custGeom>
              <a:avLst/>
              <a:gdLst>
                <a:gd name="T0" fmla="*/ 0 w 11"/>
                <a:gd name="T1" fmla="*/ 0 h 20"/>
                <a:gd name="T2" fmla="*/ 0 w 11"/>
                <a:gd name="T3" fmla="*/ 0 h 20"/>
                <a:gd name="T4" fmla="*/ 5 w 11"/>
                <a:gd name="T5" fmla="*/ 20 h 20"/>
                <a:gd name="T6" fmla="*/ 11 w 11"/>
                <a:gd name="T7" fmla="*/ 20 h 20"/>
                <a:gd name="T8" fmla="*/ 0 w 11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20">
                  <a:moveTo>
                    <a:pt x="0" y="0"/>
                  </a:moveTo>
                  <a:lnTo>
                    <a:pt x="0" y="0"/>
                  </a:lnTo>
                  <a:cubicBezTo>
                    <a:pt x="1" y="7"/>
                    <a:pt x="4" y="16"/>
                    <a:pt x="5" y="20"/>
                  </a:cubicBezTo>
                  <a:lnTo>
                    <a:pt x="11" y="20"/>
                  </a:lnTo>
                  <a:cubicBezTo>
                    <a:pt x="9" y="16"/>
                    <a:pt x="1" y="7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556" name="Freeform 1583"/>
            <p:cNvSpPr>
              <a:spLocks/>
            </p:cNvSpPr>
            <p:nvPr userDrawn="1"/>
          </p:nvSpPr>
          <p:spPr bwMode="auto">
            <a:xfrm>
              <a:off x="425" y="278"/>
              <a:ext cx="40" cy="14"/>
            </a:xfrm>
            <a:custGeom>
              <a:avLst/>
              <a:gdLst>
                <a:gd name="T0" fmla="*/ 89 w 89"/>
                <a:gd name="T1" fmla="*/ 6 h 32"/>
                <a:gd name="T2" fmla="*/ 89 w 89"/>
                <a:gd name="T3" fmla="*/ 6 h 32"/>
                <a:gd name="T4" fmla="*/ 47 w 89"/>
                <a:gd name="T5" fmla="*/ 4 h 32"/>
                <a:gd name="T6" fmla="*/ 13 w 89"/>
                <a:gd name="T7" fmla="*/ 12 h 32"/>
                <a:gd name="T8" fmla="*/ 16 w 89"/>
                <a:gd name="T9" fmla="*/ 17 h 32"/>
                <a:gd name="T10" fmla="*/ 16 w 89"/>
                <a:gd name="T11" fmla="*/ 19 h 32"/>
                <a:gd name="T12" fmla="*/ 56 w 89"/>
                <a:gd name="T13" fmla="*/ 15 h 32"/>
                <a:gd name="T14" fmla="*/ 12 w 89"/>
                <a:gd name="T15" fmla="*/ 24 h 32"/>
                <a:gd name="T16" fmla="*/ 0 w 89"/>
                <a:gd name="T17" fmla="*/ 31 h 32"/>
                <a:gd name="T18" fmla="*/ 52 w 89"/>
                <a:gd name="T19" fmla="*/ 30 h 32"/>
                <a:gd name="T20" fmla="*/ 89 w 89"/>
                <a:gd name="T21" fmla="*/ 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9" h="32">
                  <a:moveTo>
                    <a:pt x="89" y="6"/>
                  </a:moveTo>
                  <a:lnTo>
                    <a:pt x="89" y="6"/>
                  </a:lnTo>
                  <a:cubicBezTo>
                    <a:pt x="78" y="0"/>
                    <a:pt x="59" y="1"/>
                    <a:pt x="47" y="4"/>
                  </a:cubicBezTo>
                  <a:cubicBezTo>
                    <a:pt x="38" y="6"/>
                    <a:pt x="20" y="10"/>
                    <a:pt x="13" y="12"/>
                  </a:cubicBezTo>
                  <a:cubicBezTo>
                    <a:pt x="15" y="13"/>
                    <a:pt x="16" y="15"/>
                    <a:pt x="16" y="17"/>
                  </a:cubicBezTo>
                  <a:cubicBezTo>
                    <a:pt x="16" y="18"/>
                    <a:pt x="16" y="18"/>
                    <a:pt x="16" y="19"/>
                  </a:cubicBezTo>
                  <a:cubicBezTo>
                    <a:pt x="17" y="19"/>
                    <a:pt x="42" y="14"/>
                    <a:pt x="56" y="15"/>
                  </a:cubicBezTo>
                  <a:cubicBezTo>
                    <a:pt x="42" y="20"/>
                    <a:pt x="13" y="24"/>
                    <a:pt x="12" y="24"/>
                  </a:cubicBezTo>
                  <a:cubicBezTo>
                    <a:pt x="8" y="28"/>
                    <a:pt x="4" y="30"/>
                    <a:pt x="0" y="31"/>
                  </a:cubicBezTo>
                  <a:cubicBezTo>
                    <a:pt x="3" y="32"/>
                    <a:pt x="43" y="31"/>
                    <a:pt x="52" y="30"/>
                  </a:cubicBezTo>
                  <a:cubicBezTo>
                    <a:pt x="65" y="28"/>
                    <a:pt x="85" y="20"/>
                    <a:pt x="89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557" name="Freeform 1584"/>
            <p:cNvSpPr>
              <a:spLocks/>
            </p:cNvSpPr>
            <p:nvPr userDrawn="1"/>
          </p:nvSpPr>
          <p:spPr bwMode="auto">
            <a:xfrm>
              <a:off x="341" y="277"/>
              <a:ext cx="4" cy="8"/>
            </a:xfrm>
            <a:custGeom>
              <a:avLst/>
              <a:gdLst>
                <a:gd name="T0" fmla="*/ 1 w 8"/>
                <a:gd name="T1" fmla="*/ 0 h 19"/>
                <a:gd name="T2" fmla="*/ 1 w 8"/>
                <a:gd name="T3" fmla="*/ 0 h 19"/>
                <a:gd name="T4" fmla="*/ 1 w 8"/>
                <a:gd name="T5" fmla="*/ 19 h 19"/>
                <a:gd name="T6" fmla="*/ 8 w 8"/>
                <a:gd name="T7" fmla="*/ 19 h 19"/>
                <a:gd name="T8" fmla="*/ 1 w 8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9">
                  <a:moveTo>
                    <a:pt x="1" y="0"/>
                  </a:moveTo>
                  <a:lnTo>
                    <a:pt x="1" y="0"/>
                  </a:lnTo>
                  <a:cubicBezTo>
                    <a:pt x="0" y="5"/>
                    <a:pt x="0" y="13"/>
                    <a:pt x="1" y="19"/>
                  </a:cubicBezTo>
                  <a:lnTo>
                    <a:pt x="8" y="19"/>
                  </a:lnTo>
                  <a:cubicBezTo>
                    <a:pt x="8" y="12"/>
                    <a:pt x="4" y="6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986" name="Group 1786"/>
          <p:cNvGrpSpPr>
            <a:grpSpLocks/>
          </p:cNvGrpSpPr>
          <p:nvPr/>
        </p:nvGrpSpPr>
        <p:grpSpPr bwMode="auto">
          <a:xfrm>
            <a:off x="700618" y="287340"/>
            <a:ext cx="283633" cy="417513"/>
            <a:chOff x="331" y="181"/>
            <a:chExt cx="134" cy="263"/>
          </a:xfrm>
        </p:grpSpPr>
        <p:sp>
          <p:nvSpPr>
            <p:cNvPr id="1158" name="Freeform 1586"/>
            <p:cNvSpPr>
              <a:spLocks/>
            </p:cNvSpPr>
            <p:nvPr userDrawn="1"/>
          </p:nvSpPr>
          <p:spPr bwMode="auto">
            <a:xfrm>
              <a:off x="331" y="276"/>
              <a:ext cx="4" cy="9"/>
            </a:xfrm>
            <a:custGeom>
              <a:avLst/>
              <a:gdLst>
                <a:gd name="T0" fmla="*/ 1 w 9"/>
                <a:gd name="T1" fmla="*/ 0 h 20"/>
                <a:gd name="T2" fmla="*/ 1 w 9"/>
                <a:gd name="T3" fmla="*/ 0 h 20"/>
                <a:gd name="T4" fmla="*/ 1 w 9"/>
                <a:gd name="T5" fmla="*/ 20 h 20"/>
                <a:gd name="T6" fmla="*/ 9 w 9"/>
                <a:gd name="T7" fmla="*/ 20 h 20"/>
                <a:gd name="T8" fmla="*/ 1 w 9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20">
                  <a:moveTo>
                    <a:pt x="1" y="0"/>
                  </a:moveTo>
                  <a:lnTo>
                    <a:pt x="1" y="0"/>
                  </a:lnTo>
                  <a:cubicBezTo>
                    <a:pt x="0" y="6"/>
                    <a:pt x="2" y="15"/>
                    <a:pt x="1" y="20"/>
                  </a:cubicBezTo>
                  <a:lnTo>
                    <a:pt x="9" y="20"/>
                  </a:lnTo>
                  <a:cubicBezTo>
                    <a:pt x="7" y="13"/>
                    <a:pt x="3" y="8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159" name="Freeform 1587"/>
            <p:cNvSpPr>
              <a:spLocks/>
            </p:cNvSpPr>
            <p:nvPr userDrawn="1"/>
          </p:nvSpPr>
          <p:spPr bwMode="auto">
            <a:xfrm>
              <a:off x="430" y="274"/>
              <a:ext cx="10" cy="4"/>
            </a:xfrm>
            <a:custGeom>
              <a:avLst/>
              <a:gdLst>
                <a:gd name="T0" fmla="*/ 23 w 23"/>
                <a:gd name="T1" fmla="*/ 0 h 9"/>
                <a:gd name="T2" fmla="*/ 23 w 23"/>
                <a:gd name="T3" fmla="*/ 0 h 9"/>
                <a:gd name="T4" fmla="*/ 1 w 23"/>
                <a:gd name="T5" fmla="*/ 6 h 9"/>
                <a:gd name="T6" fmla="*/ 0 w 23"/>
                <a:gd name="T7" fmla="*/ 9 h 9"/>
                <a:gd name="T8" fmla="*/ 23 w 23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9">
                  <a:moveTo>
                    <a:pt x="23" y="0"/>
                  </a:moveTo>
                  <a:lnTo>
                    <a:pt x="23" y="0"/>
                  </a:lnTo>
                  <a:cubicBezTo>
                    <a:pt x="16" y="2"/>
                    <a:pt x="4" y="5"/>
                    <a:pt x="1" y="6"/>
                  </a:cubicBezTo>
                  <a:cubicBezTo>
                    <a:pt x="1" y="7"/>
                    <a:pt x="0" y="8"/>
                    <a:pt x="0" y="9"/>
                  </a:cubicBezTo>
                  <a:cubicBezTo>
                    <a:pt x="1" y="8"/>
                    <a:pt x="17" y="3"/>
                    <a:pt x="2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160" name="Freeform 1588"/>
            <p:cNvSpPr>
              <a:spLocks/>
            </p:cNvSpPr>
            <p:nvPr userDrawn="1"/>
          </p:nvSpPr>
          <p:spPr bwMode="auto">
            <a:xfrm>
              <a:off x="337" y="268"/>
              <a:ext cx="4" cy="17"/>
            </a:xfrm>
            <a:custGeom>
              <a:avLst/>
              <a:gdLst>
                <a:gd name="T0" fmla="*/ 5 w 11"/>
                <a:gd name="T1" fmla="*/ 0 h 38"/>
                <a:gd name="T2" fmla="*/ 5 w 11"/>
                <a:gd name="T3" fmla="*/ 0 h 38"/>
                <a:gd name="T4" fmla="*/ 1 w 11"/>
                <a:gd name="T5" fmla="*/ 24 h 38"/>
                <a:gd name="T6" fmla="*/ 6 w 11"/>
                <a:gd name="T7" fmla="*/ 38 h 38"/>
                <a:gd name="T8" fmla="*/ 10 w 11"/>
                <a:gd name="T9" fmla="*/ 38 h 38"/>
                <a:gd name="T10" fmla="*/ 11 w 11"/>
                <a:gd name="T11" fmla="*/ 17 h 38"/>
                <a:gd name="T12" fmla="*/ 9 w 11"/>
                <a:gd name="T13" fmla="*/ 6 h 38"/>
                <a:gd name="T14" fmla="*/ 7 w 11"/>
                <a:gd name="T15" fmla="*/ 25 h 38"/>
                <a:gd name="T16" fmla="*/ 5 w 11"/>
                <a:gd name="T1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38">
                  <a:moveTo>
                    <a:pt x="5" y="0"/>
                  </a:moveTo>
                  <a:lnTo>
                    <a:pt x="5" y="0"/>
                  </a:lnTo>
                  <a:cubicBezTo>
                    <a:pt x="5" y="0"/>
                    <a:pt x="0" y="18"/>
                    <a:pt x="1" y="24"/>
                  </a:cubicBezTo>
                  <a:cubicBezTo>
                    <a:pt x="3" y="29"/>
                    <a:pt x="4" y="34"/>
                    <a:pt x="6" y="38"/>
                  </a:cubicBezTo>
                  <a:lnTo>
                    <a:pt x="10" y="38"/>
                  </a:lnTo>
                  <a:cubicBezTo>
                    <a:pt x="10" y="33"/>
                    <a:pt x="10" y="24"/>
                    <a:pt x="11" y="17"/>
                  </a:cubicBezTo>
                  <a:cubicBezTo>
                    <a:pt x="10" y="13"/>
                    <a:pt x="10" y="9"/>
                    <a:pt x="9" y="6"/>
                  </a:cubicBezTo>
                  <a:cubicBezTo>
                    <a:pt x="7" y="13"/>
                    <a:pt x="7" y="16"/>
                    <a:pt x="7" y="25"/>
                  </a:cubicBezTo>
                  <a:cubicBezTo>
                    <a:pt x="6" y="16"/>
                    <a:pt x="5" y="7"/>
                    <a:pt x="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161" name="Freeform 1589"/>
            <p:cNvSpPr>
              <a:spLocks/>
            </p:cNvSpPr>
            <p:nvPr userDrawn="1"/>
          </p:nvSpPr>
          <p:spPr bwMode="auto">
            <a:xfrm>
              <a:off x="345" y="269"/>
              <a:ext cx="6" cy="16"/>
            </a:xfrm>
            <a:custGeom>
              <a:avLst/>
              <a:gdLst>
                <a:gd name="T0" fmla="*/ 5 w 15"/>
                <a:gd name="T1" fmla="*/ 0 h 36"/>
                <a:gd name="T2" fmla="*/ 5 w 15"/>
                <a:gd name="T3" fmla="*/ 0 h 36"/>
                <a:gd name="T4" fmla="*/ 10 w 15"/>
                <a:gd name="T5" fmla="*/ 36 h 36"/>
                <a:gd name="T6" fmla="*/ 15 w 15"/>
                <a:gd name="T7" fmla="*/ 36 h 36"/>
                <a:gd name="T8" fmla="*/ 9 w 15"/>
                <a:gd name="T9" fmla="*/ 1 h 36"/>
                <a:gd name="T10" fmla="*/ 8 w 15"/>
                <a:gd name="T11" fmla="*/ 21 h 36"/>
                <a:gd name="T12" fmla="*/ 5 w 15"/>
                <a:gd name="T13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36">
                  <a:moveTo>
                    <a:pt x="5" y="0"/>
                  </a:moveTo>
                  <a:lnTo>
                    <a:pt x="5" y="0"/>
                  </a:lnTo>
                  <a:cubicBezTo>
                    <a:pt x="0" y="20"/>
                    <a:pt x="4" y="27"/>
                    <a:pt x="10" y="36"/>
                  </a:cubicBezTo>
                  <a:lnTo>
                    <a:pt x="15" y="36"/>
                  </a:lnTo>
                  <a:cubicBezTo>
                    <a:pt x="12" y="30"/>
                    <a:pt x="9" y="12"/>
                    <a:pt x="9" y="1"/>
                  </a:cubicBezTo>
                  <a:cubicBezTo>
                    <a:pt x="9" y="2"/>
                    <a:pt x="8" y="13"/>
                    <a:pt x="8" y="21"/>
                  </a:cubicBezTo>
                  <a:cubicBezTo>
                    <a:pt x="6" y="13"/>
                    <a:pt x="5" y="8"/>
                    <a:pt x="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162" name="Freeform 1590"/>
            <p:cNvSpPr>
              <a:spLocks/>
            </p:cNvSpPr>
            <p:nvPr userDrawn="1"/>
          </p:nvSpPr>
          <p:spPr bwMode="auto">
            <a:xfrm>
              <a:off x="354" y="267"/>
              <a:ext cx="13" cy="14"/>
            </a:xfrm>
            <a:custGeom>
              <a:avLst/>
              <a:gdLst>
                <a:gd name="T0" fmla="*/ 0 w 29"/>
                <a:gd name="T1" fmla="*/ 0 h 31"/>
                <a:gd name="T2" fmla="*/ 0 w 29"/>
                <a:gd name="T3" fmla="*/ 0 h 31"/>
                <a:gd name="T4" fmla="*/ 12 w 29"/>
                <a:gd name="T5" fmla="*/ 23 h 31"/>
                <a:gd name="T6" fmla="*/ 1 w 29"/>
                <a:gd name="T7" fmla="*/ 13 h 31"/>
                <a:gd name="T8" fmla="*/ 4 w 29"/>
                <a:gd name="T9" fmla="*/ 24 h 31"/>
                <a:gd name="T10" fmla="*/ 29 w 29"/>
                <a:gd name="T11" fmla="*/ 20 h 31"/>
                <a:gd name="T12" fmla="*/ 0 w 29"/>
                <a:gd name="T13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31">
                  <a:moveTo>
                    <a:pt x="0" y="0"/>
                  </a:moveTo>
                  <a:lnTo>
                    <a:pt x="0" y="0"/>
                  </a:lnTo>
                  <a:cubicBezTo>
                    <a:pt x="0" y="10"/>
                    <a:pt x="5" y="20"/>
                    <a:pt x="12" y="23"/>
                  </a:cubicBezTo>
                  <a:cubicBezTo>
                    <a:pt x="5" y="21"/>
                    <a:pt x="1" y="13"/>
                    <a:pt x="1" y="13"/>
                  </a:cubicBezTo>
                  <a:cubicBezTo>
                    <a:pt x="2" y="15"/>
                    <a:pt x="3" y="21"/>
                    <a:pt x="4" y="24"/>
                  </a:cubicBezTo>
                  <a:cubicBezTo>
                    <a:pt x="12" y="31"/>
                    <a:pt x="26" y="29"/>
                    <a:pt x="29" y="20"/>
                  </a:cubicBezTo>
                  <a:cubicBezTo>
                    <a:pt x="14" y="26"/>
                    <a:pt x="4" y="15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163" name="Freeform 1591"/>
            <p:cNvSpPr>
              <a:spLocks/>
            </p:cNvSpPr>
            <p:nvPr userDrawn="1"/>
          </p:nvSpPr>
          <p:spPr bwMode="auto">
            <a:xfrm>
              <a:off x="405" y="268"/>
              <a:ext cx="26" cy="15"/>
            </a:xfrm>
            <a:custGeom>
              <a:avLst/>
              <a:gdLst>
                <a:gd name="T0" fmla="*/ 59 w 59"/>
                <a:gd name="T1" fmla="*/ 7 h 34"/>
                <a:gd name="T2" fmla="*/ 59 w 59"/>
                <a:gd name="T3" fmla="*/ 7 h 34"/>
                <a:gd name="T4" fmla="*/ 34 w 59"/>
                <a:gd name="T5" fmla="*/ 4 h 34"/>
                <a:gd name="T6" fmla="*/ 12 w 59"/>
                <a:gd name="T7" fmla="*/ 15 h 34"/>
                <a:gd name="T8" fmla="*/ 10 w 59"/>
                <a:gd name="T9" fmla="*/ 21 h 34"/>
                <a:gd name="T10" fmla="*/ 34 w 59"/>
                <a:gd name="T11" fmla="*/ 15 h 34"/>
                <a:gd name="T12" fmla="*/ 8 w 59"/>
                <a:gd name="T13" fmla="*/ 25 h 34"/>
                <a:gd name="T14" fmla="*/ 0 w 59"/>
                <a:gd name="T15" fmla="*/ 34 h 34"/>
                <a:gd name="T16" fmla="*/ 45 w 59"/>
                <a:gd name="T17" fmla="*/ 24 h 34"/>
                <a:gd name="T18" fmla="*/ 59 w 59"/>
                <a:gd name="T19" fmla="*/ 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34">
                  <a:moveTo>
                    <a:pt x="59" y="7"/>
                  </a:moveTo>
                  <a:lnTo>
                    <a:pt x="59" y="7"/>
                  </a:lnTo>
                  <a:cubicBezTo>
                    <a:pt x="52" y="2"/>
                    <a:pt x="43" y="0"/>
                    <a:pt x="34" y="4"/>
                  </a:cubicBezTo>
                  <a:cubicBezTo>
                    <a:pt x="32" y="5"/>
                    <a:pt x="18" y="12"/>
                    <a:pt x="12" y="15"/>
                  </a:cubicBezTo>
                  <a:cubicBezTo>
                    <a:pt x="11" y="17"/>
                    <a:pt x="11" y="20"/>
                    <a:pt x="10" y="21"/>
                  </a:cubicBezTo>
                  <a:cubicBezTo>
                    <a:pt x="16" y="19"/>
                    <a:pt x="25" y="16"/>
                    <a:pt x="34" y="15"/>
                  </a:cubicBezTo>
                  <a:cubicBezTo>
                    <a:pt x="25" y="21"/>
                    <a:pt x="13" y="24"/>
                    <a:pt x="8" y="25"/>
                  </a:cubicBezTo>
                  <a:cubicBezTo>
                    <a:pt x="7" y="28"/>
                    <a:pt x="4" y="31"/>
                    <a:pt x="0" y="34"/>
                  </a:cubicBezTo>
                  <a:cubicBezTo>
                    <a:pt x="14" y="31"/>
                    <a:pt x="33" y="29"/>
                    <a:pt x="45" y="24"/>
                  </a:cubicBezTo>
                  <a:cubicBezTo>
                    <a:pt x="49" y="22"/>
                    <a:pt x="58" y="15"/>
                    <a:pt x="59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164" name="Freeform 1592"/>
            <p:cNvSpPr>
              <a:spLocks/>
            </p:cNvSpPr>
            <p:nvPr userDrawn="1"/>
          </p:nvSpPr>
          <p:spPr bwMode="auto">
            <a:xfrm>
              <a:off x="406" y="268"/>
              <a:ext cx="6" cy="3"/>
            </a:xfrm>
            <a:custGeom>
              <a:avLst/>
              <a:gdLst>
                <a:gd name="T0" fmla="*/ 14 w 14"/>
                <a:gd name="T1" fmla="*/ 0 h 8"/>
                <a:gd name="T2" fmla="*/ 14 w 14"/>
                <a:gd name="T3" fmla="*/ 0 h 8"/>
                <a:gd name="T4" fmla="*/ 0 w 14"/>
                <a:gd name="T5" fmla="*/ 8 h 8"/>
                <a:gd name="T6" fmla="*/ 2 w 14"/>
                <a:gd name="T7" fmla="*/ 8 h 8"/>
                <a:gd name="T8" fmla="*/ 14 w 14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8">
                  <a:moveTo>
                    <a:pt x="14" y="0"/>
                  </a:moveTo>
                  <a:lnTo>
                    <a:pt x="14" y="0"/>
                  </a:lnTo>
                  <a:cubicBezTo>
                    <a:pt x="9" y="2"/>
                    <a:pt x="4" y="6"/>
                    <a:pt x="0" y="8"/>
                  </a:cubicBezTo>
                  <a:lnTo>
                    <a:pt x="2" y="8"/>
                  </a:lnTo>
                  <a:cubicBezTo>
                    <a:pt x="6" y="6"/>
                    <a:pt x="9" y="3"/>
                    <a:pt x="1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165" name="Freeform 1593"/>
            <p:cNvSpPr>
              <a:spLocks/>
            </p:cNvSpPr>
            <p:nvPr userDrawn="1"/>
          </p:nvSpPr>
          <p:spPr bwMode="auto">
            <a:xfrm>
              <a:off x="348" y="263"/>
              <a:ext cx="17" cy="22"/>
            </a:xfrm>
            <a:custGeom>
              <a:avLst/>
              <a:gdLst>
                <a:gd name="T0" fmla="*/ 3 w 37"/>
                <a:gd name="T1" fmla="*/ 0 h 50"/>
                <a:gd name="T2" fmla="*/ 3 w 37"/>
                <a:gd name="T3" fmla="*/ 0 h 50"/>
                <a:gd name="T4" fmla="*/ 18 w 37"/>
                <a:gd name="T5" fmla="*/ 50 h 50"/>
                <a:gd name="T6" fmla="*/ 37 w 37"/>
                <a:gd name="T7" fmla="*/ 50 h 50"/>
                <a:gd name="T8" fmla="*/ 34 w 37"/>
                <a:gd name="T9" fmla="*/ 49 h 50"/>
                <a:gd name="T10" fmla="*/ 5 w 37"/>
                <a:gd name="T11" fmla="*/ 0 h 50"/>
                <a:gd name="T12" fmla="*/ 6 w 37"/>
                <a:gd name="T13" fmla="*/ 19 h 50"/>
                <a:gd name="T14" fmla="*/ 3 w 37"/>
                <a:gd name="T15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50">
                  <a:moveTo>
                    <a:pt x="3" y="0"/>
                  </a:moveTo>
                  <a:lnTo>
                    <a:pt x="3" y="0"/>
                  </a:lnTo>
                  <a:cubicBezTo>
                    <a:pt x="0" y="21"/>
                    <a:pt x="5" y="38"/>
                    <a:pt x="18" y="50"/>
                  </a:cubicBezTo>
                  <a:lnTo>
                    <a:pt x="37" y="50"/>
                  </a:lnTo>
                  <a:lnTo>
                    <a:pt x="34" y="49"/>
                  </a:lnTo>
                  <a:cubicBezTo>
                    <a:pt x="15" y="42"/>
                    <a:pt x="8" y="25"/>
                    <a:pt x="5" y="0"/>
                  </a:cubicBezTo>
                  <a:cubicBezTo>
                    <a:pt x="4" y="5"/>
                    <a:pt x="4" y="14"/>
                    <a:pt x="6" y="19"/>
                  </a:cubicBezTo>
                  <a:cubicBezTo>
                    <a:pt x="3" y="13"/>
                    <a:pt x="3" y="6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166" name="Freeform 1594"/>
            <p:cNvSpPr>
              <a:spLocks/>
            </p:cNvSpPr>
            <p:nvPr userDrawn="1"/>
          </p:nvSpPr>
          <p:spPr bwMode="auto">
            <a:xfrm>
              <a:off x="426" y="261"/>
              <a:ext cx="39" cy="21"/>
            </a:xfrm>
            <a:custGeom>
              <a:avLst/>
              <a:gdLst>
                <a:gd name="T0" fmla="*/ 87 w 87"/>
                <a:gd name="T1" fmla="*/ 3 h 45"/>
                <a:gd name="T2" fmla="*/ 87 w 87"/>
                <a:gd name="T3" fmla="*/ 3 h 45"/>
                <a:gd name="T4" fmla="*/ 47 w 87"/>
                <a:gd name="T5" fmla="*/ 8 h 45"/>
                <a:gd name="T6" fmla="*/ 15 w 87"/>
                <a:gd name="T7" fmla="*/ 23 h 45"/>
                <a:gd name="T8" fmla="*/ 11 w 87"/>
                <a:gd name="T9" fmla="*/ 31 h 45"/>
                <a:gd name="T10" fmla="*/ 59 w 87"/>
                <a:gd name="T11" fmla="*/ 17 h 45"/>
                <a:gd name="T12" fmla="*/ 4 w 87"/>
                <a:gd name="T13" fmla="*/ 38 h 45"/>
                <a:gd name="T14" fmla="*/ 0 w 87"/>
                <a:gd name="T15" fmla="*/ 42 h 45"/>
                <a:gd name="T16" fmla="*/ 8 w 87"/>
                <a:gd name="T17" fmla="*/ 45 h 45"/>
                <a:gd name="T18" fmla="*/ 44 w 87"/>
                <a:gd name="T19" fmla="*/ 37 h 45"/>
                <a:gd name="T20" fmla="*/ 87 w 87"/>
                <a:gd name="T21" fmla="*/ 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7" h="45">
                  <a:moveTo>
                    <a:pt x="87" y="3"/>
                  </a:moveTo>
                  <a:lnTo>
                    <a:pt x="87" y="3"/>
                  </a:lnTo>
                  <a:cubicBezTo>
                    <a:pt x="77" y="0"/>
                    <a:pt x="58" y="4"/>
                    <a:pt x="47" y="8"/>
                  </a:cubicBezTo>
                  <a:cubicBezTo>
                    <a:pt x="41" y="11"/>
                    <a:pt x="21" y="19"/>
                    <a:pt x="15" y="23"/>
                  </a:cubicBezTo>
                  <a:cubicBezTo>
                    <a:pt x="14" y="26"/>
                    <a:pt x="13" y="28"/>
                    <a:pt x="11" y="31"/>
                  </a:cubicBezTo>
                  <a:cubicBezTo>
                    <a:pt x="20" y="28"/>
                    <a:pt x="38" y="21"/>
                    <a:pt x="59" y="17"/>
                  </a:cubicBezTo>
                  <a:cubicBezTo>
                    <a:pt x="44" y="24"/>
                    <a:pt x="19" y="33"/>
                    <a:pt x="4" y="38"/>
                  </a:cubicBezTo>
                  <a:cubicBezTo>
                    <a:pt x="4" y="39"/>
                    <a:pt x="2" y="41"/>
                    <a:pt x="0" y="42"/>
                  </a:cubicBezTo>
                  <a:cubicBezTo>
                    <a:pt x="3" y="42"/>
                    <a:pt x="5" y="44"/>
                    <a:pt x="8" y="45"/>
                  </a:cubicBezTo>
                  <a:cubicBezTo>
                    <a:pt x="12" y="45"/>
                    <a:pt x="38" y="39"/>
                    <a:pt x="44" y="37"/>
                  </a:cubicBezTo>
                  <a:cubicBezTo>
                    <a:pt x="64" y="31"/>
                    <a:pt x="85" y="18"/>
                    <a:pt x="87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167" name="Freeform 1595"/>
            <p:cNvSpPr>
              <a:spLocks/>
            </p:cNvSpPr>
            <p:nvPr userDrawn="1"/>
          </p:nvSpPr>
          <p:spPr bwMode="auto">
            <a:xfrm>
              <a:off x="427" y="260"/>
              <a:ext cx="13" cy="8"/>
            </a:xfrm>
            <a:custGeom>
              <a:avLst/>
              <a:gdLst>
                <a:gd name="T0" fmla="*/ 29 w 29"/>
                <a:gd name="T1" fmla="*/ 0 h 16"/>
                <a:gd name="T2" fmla="*/ 29 w 29"/>
                <a:gd name="T3" fmla="*/ 0 h 16"/>
                <a:gd name="T4" fmla="*/ 0 w 29"/>
                <a:gd name="T5" fmla="*/ 15 h 16"/>
                <a:gd name="T6" fmla="*/ 4 w 29"/>
                <a:gd name="T7" fmla="*/ 16 h 16"/>
                <a:gd name="T8" fmla="*/ 29 w 29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6">
                  <a:moveTo>
                    <a:pt x="29" y="0"/>
                  </a:moveTo>
                  <a:lnTo>
                    <a:pt x="29" y="0"/>
                  </a:lnTo>
                  <a:cubicBezTo>
                    <a:pt x="20" y="5"/>
                    <a:pt x="3" y="14"/>
                    <a:pt x="0" y="15"/>
                  </a:cubicBezTo>
                  <a:cubicBezTo>
                    <a:pt x="2" y="15"/>
                    <a:pt x="2" y="15"/>
                    <a:pt x="4" y="16"/>
                  </a:cubicBezTo>
                  <a:cubicBezTo>
                    <a:pt x="5" y="16"/>
                    <a:pt x="22" y="6"/>
                    <a:pt x="2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168" name="Freeform 1596"/>
            <p:cNvSpPr>
              <a:spLocks/>
            </p:cNvSpPr>
            <p:nvPr userDrawn="1"/>
          </p:nvSpPr>
          <p:spPr bwMode="auto">
            <a:xfrm>
              <a:off x="341" y="257"/>
              <a:ext cx="5" cy="25"/>
            </a:xfrm>
            <a:custGeom>
              <a:avLst/>
              <a:gdLst>
                <a:gd name="T0" fmla="*/ 9 w 12"/>
                <a:gd name="T1" fmla="*/ 0 h 55"/>
                <a:gd name="T2" fmla="*/ 9 w 12"/>
                <a:gd name="T3" fmla="*/ 0 h 55"/>
                <a:gd name="T4" fmla="*/ 0 w 12"/>
                <a:gd name="T5" fmla="*/ 27 h 55"/>
                <a:gd name="T6" fmla="*/ 9 w 12"/>
                <a:gd name="T7" fmla="*/ 55 h 55"/>
                <a:gd name="T8" fmla="*/ 12 w 12"/>
                <a:gd name="T9" fmla="*/ 24 h 55"/>
                <a:gd name="T10" fmla="*/ 11 w 12"/>
                <a:gd name="T11" fmla="*/ 1 h 55"/>
                <a:gd name="T12" fmla="*/ 6 w 12"/>
                <a:gd name="T13" fmla="*/ 28 h 55"/>
                <a:gd name="T14" fmla="*/ 9 w 12"/>
                <a:gd name="T15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55">
                  <a:moveTo>
                    <a:pt x="9" y="0"/>
                  </a:moveTo>
                  <a:lnTo>
                    <a:pt x="9" y="0"/>
                  </a:lnTo>
                  <a:cubicBezTo>
                    <a:pt x="6" y="6"/>
                    <a:pt x="1" y="22"/>
                    <a:pt x="0" y="27"/>
                  </a:cubicBezTo>
                  <a:cubicBezTo>
                    <a:pt x="1" y="39"/>
                    <a:pt x="6" y="48"/>
                    <a:pt x="9" y="55"/>
                  </a:cubicBezTo>
                  <a:cubicBezTo>
                    <a:pt x="9" y="45"/>
                    <a:pt x="10" y="33"/>
                    <a:pt x="12" y="24"/>
                  </a:cubicBezTo>
                  <a:cubicBezTo>
                    <a:pt x="11" y="17"/>
                    <a:pt x="11" y="8"/>
                    <a:pt x="11" y="1"/>
                  </a:cubicBezTo>
                  <a:cubicBezTo>
                    <a:pt x="10" y="4"/>
                    <a:pt x="6" y="19"/>
                    <a:pt x="6" y="28"/>
                  </a:cubicBezTo>
                  <a:cubicBezTo>
                    <a:pt x="6" y="20"/>
                    <a:pt x="8" y="6"/>
                    <a:pt x="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169" name="Freeform 1597"/>
            <p:cNvSpPr>
              <a:spLocks/>
            </p:cNvSpPr>
            <p:nvPr userDrawn="1"/>
          </p:nvSpPr>
          <p:spPr bwMode="auto">
            <a:xfrm>
              <a:off x="333" y="257"/>
              <a:ext cx="6" cy="27"/>
            </a:xfrm>
            <a:custGeom>
              <a:avLst/>
              <a:gdLst>
                <a:gd name="T0" fmla="*/ 15 w 15"/>
                <a:gd name="T1" fmla="*/ 0 h 60"/>
                <a:gd name="T2" fmla="*/ 15 w 15"/>
                <a:gd name="T3" fmla="*/ 0 h 60"/>
                <a:gd name="T4" fmla="*/ 7 w 15"/>
                <a:gd name="T5" fmla="*/ 29 h 60"/>
                <a:gd name="T6" fmla="*/ 13 w 15"/>
                <a:gd name="T7" fmla="*/ 1 h 60"/>
                <a:gd name="T8" fmla="*/ 7 w 15"/>
                <a:gd name="T9" fmla="*/ 15 h 60"/>
                <a:gd name="T10" fmla="*/ 0 w 15"/>
                <a:gd name="T11" fmla="*/ 42 h 60"/>
                <a:gd name="T12" fmla="*/ 7 w 15"/>
                <a:gd name="T13" fmla="*/ 60 h 60"/>
                <a:gd name="T14" fmla="*/ 11 w 15"/>
                <a:gd name="T15" fmla="*/ 31 h 60"/>
                <a:gd name="T16" fmla="*/ 14 w 15"/>
                <a:gd name="T17" fmla="*/ 20 h 60"/>
                <a:gd name="T18" fmla="*/ 15 w 15"/>
                <a:gd name="T19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60">
                  <a:moveTo>
                    <a:pt x="15" y="0"/>
                  </a:moveTo>
                  <a:lnTo>
                    <a:pt x="15" y="0"/>
                  </a:lnTo>
                  <a:cubicBezTo>
                    <a:pt x="13" y="6"/>
                    <a:pt x="8" y="26"/>
                    <a:pt x="7" y="29"/>
                  </a:cubicBezTo>
                  <a:cubicBezTo>
                    <a:pt x="9" y="19"/>
                    <a:pt x="10" y="10"/>
                    <a:pt x="13" y="1"/>
                  </a:cubicBezTo>
                  <a:cubicBezTo>
                    <a:pt x="13" y="1"/>
                    <a:pt x="8" y="12"/>
                    <a:pt x="7" y="15"/>
                  </a:cubicBezTo>
                  <a:cubicBezTo>
                    <a:pt x="6" y="22"/>
                    <a:pt x="1" y="35"/>
                    <a:pt x="0" y="42"/>
                  </a:cubicBezTo>
                  <a:cubicBezTo>
                    <a:pt x="1" y="49"/>
                    <a:pt x="5" y="54"/>
                    <a:pt x="7" y="60"/>
                  </a:cubicBezTo>
                  <a:cubicBezTo>
                    <a:pt x="7" y="50"/>
                    <a:pt x="9" y="41"/>
                    <a:pt x="11" y="31"/>
                  </a:cubicBezTo>
                  <a:cubicBezTo>
                    <a:pt x="11" y="28"/>
                    <a:pt x="13" y="24"/>
                    <a:pt x="14" y="20"/>
                  </a:cubicBezTo>
                  <a:cubicBezTo>
                    <a:pt x="14" y="14"/>
                    <a:pt x="15" y="4"/>
                    <a:pt x="1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170" name="Freeform 1598"/>
            <p:cNvSpPr>
              <a:spLocks/>
            </p:cNvSpPr>
            <p:nvPr userDrawn="1"/>
          </p:nvSpPr>
          <p:spPr bwMode="auto">
            <a:xfrm>
              <a:off x="401" y="256"/>
              <a:ext cx="26" cy="18"/>
            </a:xfrm>
            <a:custGeom>
              <a:avLst/>
              <a:gdLst>
                <a:gd name="T0" fmla="*/ 58 w 59"/>
                <a:gd name="T1" fmla="*/ 0 h 39"/>
                <a:gd name="T2" fmla="*/ 58 w 59"/>
                <a:gd name="T3" fmla="*/ 0 h 39"/>
                <a:gd name="T4" fmla="*/ 0 w 59"/>
                <a:gd name="T5" fmla="*/ 34 h 39"/>
                <a:gd name="T6" fmla="*/ 7 w 59"/>
                <a:gd name="T7" fmla="*/ 34 h 39"/>
                <a:gd name="T8" fmla="*/ 36 w 59"/>
                <a:gd name="T9" fmla="*/ 18 h 39"/>
                <a:gd name="T10" fmla="*/ 14 w 59"/>
                <a:gd name="T11" fmla="*/ 35 h 39"/>
                <a:gd name="T12" fmla="*/ 20 w 59"/>
                <a:gd name="T13" fmla="*/ 39 h 39"/>
                <a:gd name="T14" fmla="*/ 46 w 59"/>
                <a:gd name="T15" fmla="*/ 26 h 39"/>
                <a:gd name="T16" fmla="*/ 58 w 59"/>
                <a:gd name="T1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9" h="39">
                  <a:moveTo>
                    <a:pt x="58" y="0"/>
                  </a:moveTo>
                  <a:lnTo>
                    <a:pt x="58" y="0"/>
                  </a:lnTo>
                  <a:cubicBezTo>
                    <a:pt x="31" y="2"/>
                    <a:pt x="18" y="22"/>
                    <a:pt x="0" y="34"/>
                  </a:cubicBezTo>
                  <a:cubicBezTo>
                    <a:pt x="2" y="34"/>
                    <a:pt x="5" y="34"/>
                    <a:pt x="7" y="34"/>
                  </a:cubicBezTo>
                  <a:cubicBezTo>
                    <a:pt x="10" y="33"/>
                    <a:pt x="25" y="22"/>
                    <a:pt x="36" y="18"/>
                  </a:cubicBezTo>
                  <a:cubicBezTo>
                    <a:pt x="31" y="25"/>
                    <a:pt x="21" y="29"/>
                    <a:pt x="14" y="35"/>
                  </a:cubicBezTo>
                  <a:cubicBezTo>
                    <a:pt x="16" y="36"/>
                    <a:pt x="18" y="37"/>
                    <a:pt x="20" y="39"/>
                  </a:cubicBezTo>
                  <a:cubicBezTo>
                    <a:pt x="24" y="37"/>
                    <a:pt x="40" y="28"/>
                    <a:pt x="46" y="26"/>
                  </a:cubicBezTo>
                  <a:cubicBezTo>
                    <a:pt x="53" y="18"/>
                    <a:pt x="59" y="8"/>
                    <a:pt x="5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171" name="Freeform 1599"/>
            <p:cNvSpPr>
              <a:spLocks/>
            </p:cNvSpPr>
            <p:nvPr userDrawn="1"/>
          </p:nvSpPr>
          <p:spPr bwMode="auto">
            <a:xfrm>
              <a:off x="408" y="255"/>
              <a:ext cx="4" cy="4"/>
            </a:xfrm>
            <a:custGeom>
              <a:avLst/>
              <a:gdLst>
                <a:gd name="T0" fmla="*/ 8 w 8"/>
                <a:gd name="T1" fmla="*/ 0 h 10"/>
                <a:gd name="T2" fmla="*/ 8 w 8"/>
                <a:gd name="T3" fmla="*/ 0 h 10"/>
                <a:gd name="T4" fmla="*/ 0 w 8"/>
                <a:gd name="T5" fmla="*/ 7 h 10"/>
                <a:gd name="T6" fmla="*/ 0 w 8"/>
                <a:gd name="T7" fmla="*/ 10 h 10"/>
                <a:gd name="T8" fmla="*/ 8 w 8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0">
                  <a:moveTo>
                    <a:pt x="8" y="0"/>
                  </a:moveTo>
                  <a:lnTo>
                    <a:pt x="8" y="0"/>
                  </a:lnTo>
                  <a:cubicBezTo>
                    <a:pt x="5" y="2"/>
                    <a:pt x="3" y="5"/>
                    <a:pt x="0" y="7"/>
                  </a:cubicBezTo>
                  <a:cubicBezTo>
                    <a:pt x="1" y="8"/>
                    <a:pt x="1" y="9"/>
                    <a:pt x="0" y="10"/>
                  </a:cubicBezTo>
                  <a:cubicBezTo>
                    <a:pt x="2" y="7"/>
                    <a:pt x="6" y="2"/>
                    <a:pt x="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172" name="Freeform 1600"/>
            <p:cNvSpPr>
              <a:spLocks/>
            </p:cNvSpPr>
            <p:nvPr userDrawn="1"/>
          </p:nvSpPr>
          <p:spPr bwMode="auto">
            <a:xfrm>
              <a:off x="365" y="251"/>
              <a:ext cx="45" cy="64"/>
            </a:xfrm>
            <a:custGeom>
              <a:avLst/>
              <a:gdLst>
                <a:gd name="T0" fmla="*/ 88 w 100"/>
                <a:gd name="T1" fmla="*/ 95 h 142"/>
                <a:gd name="T2" fmla="*/ 88 w 100"/>
                <a:gd name="T3" fmla="*/ 95 h 142"/>
                <a:gd name="T4" fmla="*/ 100 w 100"/>
                <a:gd name="T5" fmla="*/ 82 h 142"/>
                <a:gd name="T6" fmla="*/ 85 w 100"/>
                <a:gd name="T7" fmla="*/ 74 h 142"/>
                <a:gd name="T8" fmla="*/ 70 w 100"/>
                <a:gd name="T9" fmla="*/ 78 h 142"/>
                <a:gd name="T10" fmla="*/ 69 w 100"/>
                <a:gd name="T11" fmla="*/ 76 h 142"/>
                <a:gd name="T12" fmla="*/ 98 w 100"/>
                <a:gd name="T13" fmla="*/ 51 h 142"/>
                <a:gd name="T14" fmla="*/ 64 w 100"/>
                <a:gd name="T15" fmla="*/ 61 h 142"/>
                <a:gd name="T16" fmla="*/ 63 w 100"/>
                <a:gd name="T17" fmla="*/ 60 h 142"/>
                <a:gd name="T18" fmla="*/ 87 w 100"/>
                <a:gd name="T19" fmla="*/ 36 h 142"/>
                <a:gd name="T20" fmla="*/ 92 w 100"/>
                <a:gd name="T21" fmla="*/ 0 h 142"/>
                <a:gd name="T22" fmla="*/ 45 w 100"/>
                <a:gd name="T23" fmla="*/ 52 h 142"/>
                <a:gd name="T24" fmla="*/ 58 w 100"/>
                <a:gd name="T25" fmla="*/ 83 h 142"/>
                <a:gd name="T26" fmla="*/ 38 w 100"/>
                <a:gd name="T27" fmla="*/ 110 h 142"/>
                <a:gd name="T28" fmla="*/ 7 w 100"/>
                <a:gd name="T29" fmla="*/ 98 h 142"/>
                <a:gd name="T30" fmla="*/ 0 w 100"/>
                <a:gd name="T31" fmla="*/ 98 h 142"/>
                <a:gd name="T32" fmla="*/ 0 w 100"/>
                <a:gd name="T33" fmla="*/ 110 h 142"/>
                <a:gd name="T34" fmla="*/ 2 w 100"/>
                <a:gd name="T35" fmla="*/ 112 h 142"/>
                <a:gd name="T36" fmla="*/ 0 w 100"/>
                <a:gd name="T37" fmla="*/ 120 h 142"/>
                <a:gd name="T38" fmla="*/ 0 w 100"/>
                <a:gd name="T39" fmla="*/ 129 h 142"/>
                <a:gd name="T40" fmla="*/ 4 w 100"/>
                <a:gd name="T41" fmla="*/ 126 h 142"/>
                <a:gd name="T42" fmla="*/ 0 w 100"/>
                <a:gd name="T43" fmla="*/ 131 h 142"/>
                <a:gd name="T44" fmla="*/ 0 w 100"/>
                <a:gd name="T45" fmla="*/ 133 h 142"/>
                <a:gd name="T46" fmla="*/ 4 w 100"/>
                <a:gd name="T47" fmla="*/ 131 h 142"/>
                <a:gd name="T48" fmla="*/ 9 w 100"/>
                <a:gd name="T49" fmla="*/ 115 h 142"/>
                <a:gd name="T50" fmla="*/ 11 w 100"/>
                <a:gd name="T51" fmla="*/ 116 h 142"/>
                <a:gd name="T52" fmla="*/ 7 w 100"/>
                <a:gd name="T53" fmla="*/ 130 h 142"/>
                <a:gd name="T54" fmla="*/ 14 w 100"/>
                <a:gd name="T55" fmla="*/ 142 h 142"/>
                <a:gd name="T56" fmla="*/ 27 w 100"/>
                <a:gd name="T57" fmla="*/ 134 h 142"/>
                <a:gd name="T58" fmla="*/ 29 w 100"/>
                <a:gd name="T59" fmla="*/ 120 h 142"/>
                <a:gd name="T60" fmla="*/ 30 w 100"/>
                <a:gd name="T61" fmla="*/ 120 h 142"/>
                <a:gd name="T62" fmla="*/ 29 w 100"/>
                <a:gd name="T63" fmla="*/ 133 h 142"/>
                <a:gd name="T64" fmla="*/ 39 w 100"/>
                <a:gd name="T65" fmla="*/ 142 h 142"/>
                <a:gd name="T66" fmla="*/ 49 w 100"/>
                <a:gd name="T67" fmla="*/ 132 h 142"/>
                <a:gd name="T68" fmla="*/ 45 w 100"/>
                <a:gd name="T69" fmla="*/ 119 h 142"/>
                <a:gd name="T70" fmla="*/ 46 w 100"/>
                <a:gd name="T71" fmla="*/ 118 h 142"/>
                <a:gd name="T72" fmla="*/ 52 w 100"/>
                <a:gd name="T73" fmla="*/ 133 h 142"/>
                <a:gd name="T74" fmla="*/ 67 w 100"/>
                <a:gd name="T75" fmla="*/ 134 h 142"/>
                <a:gd name="T76" fmla="*/ 71 w 100"/>
                <a:gd name="T77" fmla="*/ 121 h 142"/>
                <a:gd name="T78" fmla="*/ 62 w 100"/>
                <a:gd name="T79" fmla="*/ 111 h 142"/>
                <a:gd name="T80" fmla="*/ 64 w 100"/>
                <a:gd name="T81" fmla="*/ 110 h 142"/>
                <a:gd name="T82" fmla="*/ 75 w 100"/>
                <a:gd name="T83" fmla="*/ 120 h 142"/>
                <a:gd name="T84" fmla="*/ 92 w 100"/>
                <a:gd name="T85" fmla="*/ 116 h 142"/>
                <a:gd name="T86" fmla="*/ 86 w 100"/>
                <a:gd name="T87" fmla="*/ 100 h 142"/>
                <a:gd name="T88" fmla="*/ 73 w 100"/>
                <a:gd name="T89" fmla="*/ 97 h 142"/>
                <a:gd name="T90" fmla="*/ 73 w 100"/>
                <a:gd name="T91" fmla="*/ 95 h 142"/>
                <a:gd name="T92" fmla="*/ 88 w 100"/>
                <a:gd name="T93" fmla="*/ 95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00" h="142">
                  <a:moveTo>
                    <a:pt x="88" y="95"/>
                  </a:moveTo>
                  <a:lnTo>
                    <a:pt x="88" y="95"/>
                  </a:lnTo>
                  <a:cubicBezTo>
                    <a:pt x="96" y="94"/>
                    <a:pt x="98" y="86"/>
                    <a:pt x="100" y="82"/>
                  </a:cubicBezTo>
                  <a:cubicBezTo>
                    <a:pt x="98" y="80"/>
                    <a:pt x="92" y="72"/>
                    <a:pt x="85" y="74"/>
                  </a:cubicBezTo>
                  <a:cubicBezTo>
                    <a:pt x="80" y="75"/>
                    <a:pt x="75" y="76"/>
                    <a:pt x="70" y="78"/>
                  </a:cubicBezTo>
                  <a:cubicBezTo>
                    <a:pt x="70" y="77"/>
                    <a:pt x="69" y="77"/>
                    <a:pt x="69" y="76"/>
                  </a:cubicBezTo>
                  <a:cubicBezTo>
                    <a:pt x="86" y="72"/>
                    <a:pt x="98" y="65"/>
                    <a:pt x="98" y="51"/>
                  </a:cubicBezTo>
                  <a:cubicBezTo>
                    <a:pt x="86" y="42"/>
                    <a:pt x="73" y="50"/>
                    <a:pt x="64" y="61"/>
                  </a:cubicBezTo>
                  <a:lnTo>
                    <a:pt x="63" y="60"/>
                  </a:lnTo>
                  <a:cubicBezTo>
                    <a:pt x="69" y="49"/>
                    <a:pt x="79" y="44"/>
                    <a:pt x="87" y="36"/>
                  </a:cubicBezTo>
                  <a:cubicBezTo>
                    <a:pt x="94" y="28"/>
                    <a:pt x="96" y="12"/>
                    <a:pt x="92" y="0"/>
                  </a:cubicBezTo>
                  <a:cubicBezTo>
                    <a:pt x="77" y="19"/>
                    <a:pt x="52" y="37"/>
                    <a:pt x="45" y="52"/>
                  </a:cubicBezTo>
                  <a:cubicBezTo>
                    <a:pt x="38" y="68"/>
                    <a:pt x="55" y="72"/>
                    <a:pt x="58" y="83"/>
                  </a:cubicBezTo>
                  <a:cubicBezTo>
                    <a:pt x="62" y="96"/>
                    <a:pt x="53" y="105"/>
                    <a:pt x="38" y="110"/>
                  </a:cubicBezTo>
                  <a:cubicBezTo>
                    <a:pt x="26" y="114"/>
                    <a:pt x="12" y="110"/>
                    <a:pt x="7" y="98"/>
                  </a:cubicBezTo>
                  <a:cubicBezTo>
                    <a:pt x="4" y="98"/>
                    <a:pt x="3" y="99"/>
                    <a:pt x="0" y="98"/>
                  </a:cubicBezTo>
                  <a:lnTo>
                    <a:pt x="0" y="110"/>
                  </a:lnTo>
                  <a:cubicBezTo>
                    <a:pt x="3" y="111"/>
                    <a:pt x="1" y="110"/>
                    <a:pt x="2" y="112"/>
                  </a:cubicBezTo>
                  <a:cubicBezTo>
                    <a:pt x="1" y="115"/>
                    <a:pt x="0" y="118"/>
                    <a:pt x="0" y="120"/>
                  </a:cubicBezTo>
                  <a:lnTo>
                    <a:pt x="0" y="129"/>
                  </a:lnTo>
                  <a:cubicBezTo>
                    <a:pt x="2" y="129"/>
                    <a:pt x="3" y="129"/>
                    <a:pt x="4" y="126"/>
                  </a:cubicBezTo>
                  <a:cubicBezTo>
                    <a:pt x="4" y="129"/>
                    <a:pt x="2" y="130"/>
                    <a:pt x="0" y="131"/>
                  </a:cubicBezTo>
                  <a:lnTo>
                    <a:pt x="0" y="133"/>
                  </a:lnTo>
                  <a:cubicBezTo>
                    <a:pt x="1" y="133"/>
                    <a:pt x="4" y="132"/>
                    <a:pt x="4" y="131"/>
                  </a:cubicBezTo>
                  <a:cubicBezTo>
                    <a:pt x="6" y="127"/>
                    <a:pt x="8" y="119"/>
                    <a:pt x="9" y="115"/>
                  </a:cubicBezTo>
                  <a:cubicBezTo>
                    <a:pt x="10" y="114"/>
                    <a:pt x="12" y="114"/>
                    <a:pt x="11" y="116"/>
                  </a:cubicBezTo>
                  <a:cubicBezTo>
                    <a:pt x="10" y="118"/>
                    <a:pt x="7" y="128"/>
                    <a:pt x="7" y="130"/>
                  </a:cubicBezTo>
                  <a:cubicBezTo>
                    <a:pt x="5" y="137"/>
                    <a:pt x="11" y="138"/>
                    <a:pt x="14" y="142"/>
                  </a:cubicBezTo>
                  <a:cubicBezTo>
                    <a:pt x="19" y="139"/>
                    <a:pt x="25" y="141"/>
                    <a:pt x="27" y="134"/>
                  </a:cubicBezTo>
                  <a:cubicBezTo>
                    <a:pt x="28" y="129"/>
                    <a:pt x="28" y="125"/>
                    <a:pt x="29" y="120"/>
                  </a:cubicBezTo>
                  <a:cubicBezTo>
                    <a:pt x="29" y="119"/>
                    <a:pt x="31" y="119"/>
                    <a:pt x="30" y="120"/>
                  </a:cubicBezTo>
                  <a:cubicBezTo>
                    <a:pt x="30" y="125"/>
                    <a:pt x="29" y="132"/>
                    <a:pt x="29" y="133"/>
                  </a:cubicBezTo>
                  <a:cubicBezTo>
                    <a:pt x="29" y="139"/>
                    <a:pt x="36" y="139"/>
                    <a:pt x="39" y="142"/>
                  </a:cubicBezTo>
                  <a:cubicBezTo>
                    <a:pt x="43" y="139"/>
                    <a:pt x="50" y="138"/>
                    <a:pt x="49" y="132"/>
                  </a:cubicBezTo>
                  <a:cubicBezTo>
                    <a:pt x="48" y="130"/>
                    <a:pt x="46" y="122"/>
                    <a:pt x="45" y="119"/>
                  </a:cubicBezTo>
                  <a:cubicBezTo>
                    <a:pt x="45" y="118"/>
                    <a:pt x="46" y="118"/>
                    <a:pt x="46" y="118"/>
                  </a:cubicBezTo>
                  <a:cubicBezTo>
                    <a:pt x="48" y="122"/>
                    <a:pt x="50" y="129"/>
                    <a:pt x="52" y="133"/>
                  </a:cubicBezTo>
                  <a:cubicBezTo>
                    <a:pt x="55" y="138"/>
                    <a:pt x="61" y="134"/>
                    <a:pt x="67" y="134"/>
                  </a:cubicBezTo>
                  <a:cubicBezTo>
                    <a:pt x="68" y="130"/>
                    <a:pt x="74" y="126"/>
                    <a:pt x="71" y="121"/>
                  </a:cubicBezTo>
                  <a:cubicBezTo>
                    <a:pt x="70" y="119"/>
                    <a:pt x="63" y="111"/>
                    <a:pt x="62" y="111"/>
                  </a:cubicBezTo>
                  <a:cubicBezTo>
                    <a:pt x="62" y="110"/>
                    <a:pt x="63" y="109"/>
                    <a:pt x="64" y="110"/>
                  </a:cubicBezTo>
                  <a:cubicBezTo>
                    <a:pt x="66" y="111"/>
                    <a:pt x="69" y="115"/>
                    <a:pt x="75" y="120"/>
                  </a:cubicBezTo>
                  <a:cubicBezTo>
                    <a:pt x="79" y="124"/>
                    <a:pt x="90" y="116"/>
                    <a:pt x="92" y="116"/>
                  </a:cubicBezTo>
                  <a:cubicBezTo>
                    <a:pt x="91" y="111"/>
                    <a:pt x="92" y="103"/>
                    <a:pt x="86" y="100"/>
                  </a:cubicBezTo>
                  <a:cubicBezTo>
                    <a:pt x="82" y="98"/>
                    <a:pt x="75" y="97"/>
                    <a:pt x="73" y="97"/>
                  </a:cubicBezTo>
                  <a:cubicBezTo>
                    <a:pt x="72" y="96"/>
                    <a:pt x="73" y="95"/>
                    <a:pt x="73" y="95"/>
                  </a:cubicBezTo>
                  <a:cubicBezTo>
                    <a:pt x="78" y="96"/>
                    <a:pt x="83" y="96"/>
                    <a:pt x="88" y="9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173" name="Freeform 1601"/>
            <p:cNvSpPr>
              <a:spLocks/>
            </p:cNvSpPr>
            <p:nvPr userDrawn="1"/>
          </p:nvSpPr>
          <p:spPr bwMode="auto">
            <a:xfrm>
              <a:off x="428" y="248"/>
              <a:ext cx="10" cy="7"/>
            </a:xfrm>
            <a:custGeom>
              <a:avLst/>
              <a:gdLst>
                <a:gd name="T0" fmla="*/ 21 w 21"/>
                <a:gd name="T1" fmla="*/ 0 h 16"/>
                <a:gd name="T2" fmla="*/ 21 w 21"/>
                <a:gd name="T3" fmla="*/ 0 h 16"/>
                <a:gd name="T4" fmla="*/ 0 w 21"/>
                <a:gd name="T5" fmla="*/ 14 h 16"/>
                <a:gd name="T6" fmla="*/ 1 w 21"/>
                <a:gd name="T7" fmla="*/ 14 h 16"/>
                <a:gd name="T8" fmla="*/ 1 w 21"/>
                <a:gd name="T9" fmla="*/ 16 h 16"/>
                <a:gd name="T10" fmla="*/ 21 w 21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6">
                  <a:moveTo>
                    <a:pt x="21" y="0"/>
                  </a:moveTo>
                  <a:lnTo>
                    <a:pt x="21" y="0"/>
                  </a:lnTo>
                  <a:cubicBezTo>
                    <a:pt x="16" y="3"/>
                    <a:pt x="3" y="11"/>
                    <a:pt x="0" y="14"/>
                  </a:cubicBezTo>
                  <a:cubicBezTo>
                    <a:pt x="0" y="14"/>
                    <a:pt x="1" y="14"/>
                    <a:pt x="1" y="14"/>
                  </a:cubicBezTo>
                  <a:cubicBezTo>
                    <a:pt x="1" y="15"/>
                    <a:pt x="1" y="16"/>
                    <a:pt x="1" y="16"/>
                  </a:cubicBezTo>
                  <a:cubicBezTo>
                    <a:pt x="6" y="12"/>
                    <a:pt x="17" y="4"/>
                    <a:pt x="2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174" name="Freeform 1602"/>
            <p:cNvSpPr>
              <a:spLocks/>
            </p:cNvSpPr>
            <p:nvPr userDrawn="1"/>
          </p:nvSpPr>
          <p:spPr bwMode="auto">
            <a:xfrm>
              <a:off x="339" y="243"/>
              <a:ext cx="8" cy="31"/>
            </a:xfrm>
            <a:custGeom>
              <a:avLst/>
              <a:gdLst>
                <a:gd name="T0" fmla="*/ 15 w 18"/>
                <a:gd name="T1" fmla="*/ 0 h 68"/>
                <a:gd name="T2" fmla="*/ 15 w 18"/>
                <a:gd name="T3" fmla="*/ 0 h 68"/>
                <a:gd name="T4" fmla="*/ 8 w 18"/>
                <a:gd name="T5" fmla="*/ 14 h 68"/>
                <a:gd name="T6" fmla="*/ 1 w 18"/>
                <a:gd name="T7" fmla="*/ 68 h 68"/>
                <a:gd name="T8" fmla="*/ 18 w 18"/>
                <a:gd name="T9" fmla="*/ 16 h 68"/>
                <a:gd name="T10" fmla="*/ 4 w 18"/>
                <a:gd name="T11" fmla="*/ 42 h 68"/>
                <a:gd name="T12" fmla="*/ 15 w 18"/>
                <a:gd name="T13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68">
                  <a:moveTo>
                    <a:pt x="15" y="0"/>
                  </a:moveTo>
                  <a:lnTo>
                    <a:pt x="15" y="0"/>
                  </a:lnTo>
                  <a:cubicBezTo>
                    <a:pt x="15" y="0"/>
                    <a:pt x="9" y="12"/>
                    <a:pt x="8" y="14"/>
                  </a:cubicBezTo>
                  <a:cubicBezTo>
                    <a:pt x="2" y="25"/>
                    <a:pt x="0" y="44"/>
                    <a:pt x="1" y="68"/>
                  </a:cubicBezTo>
                  <a:cubicBezTo>
                    <a:pt x="5" y="44"/>
                    <a:pt x="16" y="26"/>
                    <a:pt x="18" y="16"/>
                  </a:cubicBezTo>
                  <a:cubicBezTo>
                    <a:pt x="12" y="22"/>
                    <a:pt x="7" y="31"/>
                    <a:pt x="4" y="42"/>
                  </a:cubicBezTo>
                  <a:cubicBezTo>
                    <a:pt x="4" y="36"/>
                    <a:pt x="13" y="7"/>
                    <a:pt x="1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175" name="Freeform 1603"/>
            <p:cNvSpPr>
              <a:spLocks/>
            </p:cNvSpPr>
            <p:nvPr userDrawn="1"/>
          </p:nvSpPr>
          <p:spPr bwMode="auto">
            <a:xfrm>
              <a:off x="423" y="245"/>
              <a:ext cx="40" cy="25"/>
            </a:xfrm>
            <a:custGeom>
              <a:avLst/>
              <a:gdLst>
                <a:gd name="T0" fmla="*/ 87 w 88"/>
                <a:gd name="T1" fmla="*/ 1 h 55"/>
                <a:gd name="T2" fmla="*/ 87 w 88"/>
                <a:gd name="T3" fmla="*/ 1 h 55"/>
                <a:gd name="T4" fmla="*/ 43 w 88"/>
                <a:gd name="T5" fmla="*/ 15 h 55"/>
                <a:gd name="T6" fmla="*/ 9 w 88"/>
                <a:gd name="T7" fmla="*/ 37 h 55"/>
                <a:gd name="T8" fmla="*/ 0 w 88"/>
                <a:gd name="T9" fmla="*/ 49 h 55"/>
                <a:gd name="T10" fmla="*/ 6 w 88"/>
                <a:gd name="T11" fmla="*/ 49 h 55"/>
                <a:gd name="T12" fmla="*/ 56 w 88"/>
                <a:gd name="T13" fmla="*/ 23 h 55"/>
                <a:gd name="T14" fmla="*/ 14 w 88"/>
                <a:gd name="T15" fmla="*/ 51 h 55"/>
                <a:gd name="T16" fmla="*/ 20 w 88"/>
                <a:gd name="T17" fmla="*/ 55 h 55"/>
                <a:gd name="T18" fmla="*/ 61 w 88"/>
                <a:gd name="T19" fmla="*/ 37 h 55"/>
                <a:gd name="T20" fmla="*/ 87 w 88"/>
                <a:gd name="T21" fmla="*/ 1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8" h="55">
                  <a:moveTo>
                    <a:pt x="87" y="1"/>
                  </a:moveTo>
                  <a:lnTo>
                    <a:pt x="87" y="1"/>
                  </a:lnTo>
                  <a:cubicBezTo>
                    <a:pt x="72" y="0"/>
                    <a:pt x="55" y="8"/>
                    <a:pt x="43" y="15"/>
                  </a:cubicBezTo>
                  <a:cubicBezTo>
                    <a:pt x="35" y="20"/>
                    <a:pt x="20" y="29"/>
                    <a:pt x="9" y="37"/>
                  </a:cubicBezTo>
                  <a:cubicBezTo>
                    <a:pt x="6" y="42"/>
                    <a:pt x="5" y="41"/>
                    <a:pt x="0" y="49"/>
                  </a:cubicBezTo>
                  <a:cubicBezTo>
                    <a:pt x="4" y="48"/>
                    <a:pt x="4" y="49"/>
                    <a:pt x="6" y="49"/>
                  </a:cubicBezTo>
                  <a:cubicBezTo>
                    <a:pt x="12" y="45"/>
                    <a:pt x="41" y="29"/>
                    <a:pt x="56" y="23"/>
                  </a:cubicBezTo>
                  <a:cubicBezTo>
                    <a:pt x="43" y="34"/>
                    <a:pt x="20" y="48"/>
                    <a:pt x="14" y="51"/>
                  </a:cubicBezTo>
                  <a:cubicBezTo>
                    <a:pt x="18" y="52"/>
                    <a:pt x="19" y="54"/>
                    <a:pt x="20" y="55"/>
                  </a:cubicBezTo>
                  <a:cubicBezTo>
                    <a:pt x="30" y="52"/>
                    <a:pt x="53" y="43"/>
                    <a:pt x="61" y="37"/>
                  </a:cubicBezTo>
                  <a:cubicBezTo>
                    <a:pt x="73" y="29"/>
                    <a:pt x="88" y="18"/>
                    <a:pt x="87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176" name="Freeform 1604"/>
            <p:cNvSpPr>
              <a:spLocks/>
            </p:cNvSpPr>
            <p:nvPr userDrawn="1"/>
          </p:nvSpPr>
          <p:spPr bwMode="auto">
            <a:xfrm>
              <a:off x="331" y="243"/>
              <a:ext cx="14" cy="32"/>
            </a:xfrm>
            <a:custGeom>
              <a:avLst/>
              <a:gdLst>
                <a:gd name="T0" fmla="*/ 32 w 32"/>
                <a:gd name="T1" fmla="*/ 0 h 72"/>
                <a:gd name="T2" fmla="*/ 32 w 32"/>
                <a:gd name="T3" fmla="*/ 0 h 72"/>
                <a:gd name="T4" fmla="*/ 4 w 32"/>
                <a:gd name="T5" fmla="*/ 38 h 72"/>
                <a:gd name="T6" fmla="*/ 2 w 32"/>
                <a:gd name="T7" fmla="*/ 72 h 72"/>
                <a:gd name="T8" fmla="*/ 32 w 32"/>
                <a:gd name="T9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72">
                  <a:moveTo>
                    <a:pt x="32" y="0"/>
                  </a:moveTo>
                  <a:lnTo>
                    <a:pt x="32" y="0"/>
                  </a:lnTo>
                  <a:cubicBezTo>
                    <a:pt x="21" y="12"/>
                    <a:pt x="8" y="29"/>
                    <a:pt x="4" y="38"/>
                  </a:cubicBezTo>
                  <a:cubicBezTo>
                    <a:pt x="0" y="52"/>
                    <a:pt x="1" y="64"/>
                    <a:pt x="2" y="72"/>
                  </a:cubicBezTo>
                  <a:cubicBezTo>
                    <a:pt x="6" y="46"/>
                    <a:pt x="16" y="23"/>
                    <a:pt x="3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177" name="Freeform 1605"/>
            <p:cNvSpPr>
              <a:spLocks/>
            </p:cNvSpPr>
            <p:nvPr userDrawn="1"/>
          </p:nvSpPr>
          <p:spPr bwMode="auto">
            <a:xfrm>
              <a:off x="346" y="243"/>
              <a:ext cx="11" cy="33"/>
            </a:xfrm>
            <a:custGeom>
              <a:avLst/>
              <a:gdLst>
                <a:gd name="T0" fmla="*/ 14 w 24"/>
                <a:gd name="T1" fmla="*/ 0 h 74"/>
                <a:gd name="T2" fmla="*/ 14 w 24"/>
                <a:gd name="T3" fmla="*/ 0 h 74"/>
                <a:gd name="T4" fmla="*/ 2 w 24"/>
                <a:gd name="T5" fmla="*/ 16 h 74"/>
                <a:gd name="T6" fmla="*/ 3 w 24"/>
                <a:gd name="T7" fmla="*/ 69 h 74"/>
                <a:gd name="T8" fmla="*/ 11 w 24"/>
                <a:gd name="T9" fmla="*/ 29 h 74"/>
                <a:gd name="T10" fmla="*/ 19 w 24"/>
                <a:gd name="T11" fmla="*/ 74 h 74"/>
                <a:gd name="T12" fmla="*/ 18 w 24"/>
                <a:gd name="T13" fmla="*/ 20 h 74"/>
                <a:gd name="T14" fmla="*/ 24 w 24"/>
                <a:gd name="T15" fmla="*/ 8 h 74"/>
                <a:gd name="T16" fmla="*/ 5 w 24"/>
                <a:gd name="T17" fmla="*/ 30 h 74"/>
                <a:gd name="T18" fmla="*/ 14 w 24"/>
                <a:gd name="T19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74">
                  <a:moveTo>
                    <a:pt x="14" y="0"/>
                  </a:moveTo>
                  <a:lnTo>
                    <a:pt x="14" y="0"/>
                  </a:lnTo>
                  <a:cubicBezTo>
                    <a:pt x="11" y="4"/>
                    <a:pt x="3" y="11"/>
                    <a:pt x="2" y="16"/>
                  </a:cubicBezTo>
                  <a:cubicBezTo>
                    <a:pt x="0" y="30"/>
                    <a:pt x="0" y="56"/>
                    <a:pt x="3" y="69"/>
                  </a:cubicBezTo>
                  <a:cubicBezTo>
                    <a:pt x="4" y="56"/>
                    <a:pt x="5" y="37"/>
                    <a:pt x="11" y="29"/>
                  </a:cubicBezTo>
                  <a:cubicBezTo>
                    <a:pt x="8" y="43"/>
                    <a:pt x="11" y="58"/>
                    <a:pt x="19" y="74"/>
                  </a:cubicBezTo>
                  <a:cubicBezTo>
                    <a:pt x="14" y="60"/>
                    <a:pt x="13" y="34"/>
                    <a:pt x="18" y="20"/>
                  </a:cubicBezTo>
                  <a:cubicBezTo>
                    <a:pt x="19" y="16"/>
                    <a:pt x="22" y="11"/>
                    <a:pt x="24" y="8"/>
                  </a:cubicBezTo>
                  <a:cubicBezTo>
                    <a:pt x="18" y="11"/>
                    <a:pt x="7" y="23"/>
                    <a:pt x="5" y="30"/>
                  </a:cubicBezTo>
                  <a:cubicBezTo>
                    <a:pt x="7" y="18"/>
                    <a:pt x="10" y="10"/>
                    <a:pt x="1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178" name="Freeform 1606"/>
            <p:cNvSpPr>
              <a:spLocks/>
            </p:cNvSpPr>
            <p:nvPr userDrawn="1"/>
          </p:nvSpPr>
          <p:spPr bwMode="auto">
            <a:xfrm>
              <a:off x="372" y="241"/>
              <a:ext cx="15" cy="8"/>
            </a:xfrm>
            <a:custGeom>
              <a:avLst/>
              <a:gdLst>
                <a:gd name="T0" fmla="*/ 26 w 32"/>
                <a:gd name="T1" fmla="*/ 6 h 16"/>
                <a:gd name="T2" fmla="*/ 26 w 32"/>
                <a:gd name="T3" fmla="*/ 6 h 16"/>
                <a:gd name="T4" fmla="*/ 0 w 32"/>
                <a:gd name="T5" fmla="*/ 2 h 16"/>
                <a:gd name="T6" fmla="*/ 29 w 32"/>
                <a:gd name="T7" fmla="*/ 16 h 16"/>
                <a:gd name="T8" fmla="*/ 26 w 32"/>
                <a:gd name="T9" fmla="*/ 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16">
                  <a:moveTo>
                    <a:pt x="26" y="6"/>
                  </a:moveTo>
                  <a:lnTo>
                    <a:pt x="26" y="6"/>
                  </a:lnTo>
                  <a:cubicBezTo>
                    <a:pt x="19" y="1"/>
                    <a:pt x="12" y="0"/>
                    <a:pt x="0" y="2"/>
                  </a:cubicBezTo>
                  <a:cubicBezTo>
                    <a:pt x="9" y="2"/>
                    <a:pt x="25" y="0"/>
                    <a:pt x="29" y="16"/>
                  </a:cubicBezTo>
                  <a:cubicBezTo>
                    <a:pt x="32" y="13"/>
                    <a:pt x="30" y="8"/>
                    <a:pt x="26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179" name="Freeform 1607"/>
            <p:cNvSpPr>
              <a:spLocks/>
            </p:cNvSpPr>
            <p:nvPr userDrawn="1"/>
          </p:nvSpPr>
          <p:spPr bwMode="auto">
            <a:xfrm>
              <a:off x="377" y="238"/>
              <a:ext cx="26" cy="9"/>
            </a:xfrm>
            <a:custGeom>
              <a:avLst/>
              <a:gdLst>
                <a:gd name="T0" fmla="*/ 14 w 58"/>
                <a:gd name="T1" fmla="*/ 2 h 20"/>
                <a:gd name="T2" fmla="*/ 14 w 58"/>
                <a:gd name="T3" fmla="*/ 2 h 20"/>
                <a:gd name="T4" fmla="*/ 0 w 58"/>
                <a:gd name="T5" fmla="*/ 3 h 20"/>
                <a:gd name="T6" fmla="*/ 37 w 58"/>
                <a:gd name="T7" fmla="*/ 18 h 20"/>
                <a:gd name="T8" fmla="*/ 58 w 58"/>
                <a:gd name="T9" fmla="*/ 9 h 20"/>
                <a:gd name="T10" fmla="*/ 39 w 58"/>
                <a:gd name="T11" fmla="*/ 10 h 20"/>
                <a:gd name="T12" fmla="*/ 14 w 58"/>
                <a:gd name="T13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8" h="20">
                  <a:moveTo>
                    <a:pt x="14" y="2"/>
                  </a:moveTo>
                  <a:lnTo>
                    <a:pt x="14" y="2"/>
                  </a:lnTo>
                  <a:cubicBezTo>
                    <a:pt x="11" y="1"/>
                    <a:pt x="5" y="0"/>
                    <a:pt x="0" y="3"/>
                  </a:cubicBezTo>
                  <a:cubicBezTo>
                    <a:pt x="25" y="3"/>
                    <a:pt x="26" y="15"/>
                    <a:pt x="37" y="18"/>
                  </a:cubicBezTo>
                  <a:cubicBezTo>
                    <a:pt x="44" y="20"/>
                    <a:pt x="55" y="17"/>
                    <a:pt x="58" y="9"/>
                  </a:cubicBezTo>
                  <a:cubicBezTo>
                    <a:pt x="53" y="12"/>
                    <a:pt x="46" y="12"/>
                    <a:pt x="39" y="10"/>
                  </a:cubicBezTo>
                  <a:cubicBezTo>
                    <a:pt x="31" y="8"/>
                    <a:pt x="24" y="3"/>
                    <a:pt x="14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180" name="Freeform 1608"/>
            <p:cNvSpPr>
              <a:spLocks/>
            </p:cNvSpPr>
            <p:nvPr userDrawn="1"/>
          </p:nvSpPr>
          <p:spPr bwMode="auto">
            <a:xfrm>
              <a:off x="343" y="236"/>
              <a:ext cx="11" cy="19"/>
            </a:xfrm>
            <a:custGeom>
              <a:avLst/>
              <a:gdLst>
                <a:gd name="T0" fmla="*/ 25 w 25"/>
                <a:gd name="T1" fmla="*/ 0 h 42"/>
                <a:gd name="T2" fmla="*/ 25 w 25"/>
                <a:gd name="T3" fmla="*/ 0 h 42"/>
                <a:gd name="T4" fmla="*/ 11 w 25"/>
                <a:gd name="T5" fmla="*/ 20 h 42"/>
                <a:gd name="T6" fmla="*/ 24 w 25"/>
                <a:gd name="T7" fmla="*/ 0 h 42"/>
                <a:gd name="T8" fmla="*/ 11 w 25"/>
                <a:gd name="T9" fmla="*/ 9 h 42"/>
                <a:gd name="T10" fmla="*/ 0 w 25"/>
                <a:gd name="T11" fmla="*/ 42 h 42"/>
                <a:gd name="T12" fmla="*/ 22 w 25"/>
                <a:gd name="T13" fmla="*/ 13 h 42"/>
                <a:gd name="T14" fmla="*/ 25 w 25"/>
                <a:gd name="T15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42">
                  <a:moveTo>
                    <a:pt x="25" y="0"/>
                  </a:moveTo>
                  <a:lnTo>
                    <a:pt x="25" y="0"/>
                  </a:lnTo>
                  <a:cubicBezTo>
                    <a:pt x="22" y="4"/>
                    <a:pt x="14" y="16"/>
                    <a:pt x="11" y="20"/>
                  </a:cubicBezTo>
                  <a:cubicBezTo>
                    <a:pt x="14" y="13"/>
                    <a:pt x="20" y="6"/>
                    <a:pt x="24" y="0"/>
                  </a:cubicBezTo>
                  <a:cubicBezTo>
                    <a:pt x="21" y="3"/>
                    <a:pt x="14" y="7"/>
                    <a:pt x="11" y="9"/>
                  </a:cubicBezTo>
                  <a:cubicBezTo>
                    <a:pt x="7" y="16"/>
                    <a:pt x="2" y="33"/>
                    <a:pt x="0" y="42"/>
                  </a:cubicBezTo>
                  <a:cubicBezTo>
                    <a:pt x="7" y="30"/>
                    <a:pt x="17" y="18"/>
                    <a:pt x="22" y="13"/>
                  </a:cubicBezTo>
                  <a:cubicBezTo>
                    <a:pt x="22" y="9"/>
                    <a:pt x="24" y="4"/>
                    <a:pt x="2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181" name="Freeform 1609"/>
            <p:cNvSpPr>
              <a:spLocks/>
            </p:cNvSpPr>
            <p:nvPr userDrawn="1"/>
          </p:nvSpPr>
          <p:spPr bwMode="auto">
            <a:xfrm>
              <a:off x="407" y="237"/>
              <a:ext cx="17" cy="28"/>
            </a:xfrm>
            <a:custGeom>
              <a:avLst/>
              <a:gdLst>
                <a:gd name="T0" fmla="*/ 30 w 38"/>
                <a:gd name="T1" fmla="*/ 0 h 62"/>
                <a:gd name="T2" fmla="*/ 30 w 38"/>
                <a:gd name="T3" fmla="*/ 0 h 62"/>
                <a:gd name="T4" fmla="*/ 3 w 38"/>
                <a:gd name="T5" fmla="*/ 34 h 62"/>
                <a:gd name="T6" fmla="*/ 4 w 38"/>
                <a:gd name="T7" fmla="*/ 44 h 62"/>
                <a:gd name="T8" fmla="*/ 19 w 38"/>
                <a:gd name="T9" fmla="*/ 28 h 62"/>
                <a:gd name="T10" fmla="*/ 3 w 38"/>
                <a:gd name="T11" fmla="*/ 51 h 62"/>
                <a:gd name="T12" fmla="*/ 0 w 38"/>
                <a:gd name="T13" fmla="*/ 62 h 62"/>
                <a:gd name="T14" fmla="*/ 23 w 38"/>
                <a:gd name="T15" fmla="*/ 42 h 62"/>
                <a:gd name="T16" fmla="*/ 30 w 38"/>
                <a:gd name="T17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62">
                  <a:moveTo>
                    <a:pt x="30" y="0"/>
                  </a:moveTo>
                  <a:lnTo>
                    <a:pt x="30" y="0"/>
                  </a:lnTo>
                  <a:cubicBezTo>
                    <a:pt x="24" y="14"/>
                    <a:pt x="10" y="28"/>
                    <a:pt x="3" y="34"/>
                  </a:cubicBezTo>
                  <a:cubicBezTo>
                    <a:pt x="3" y="38"/>
                    <a:pt x="4" y="41"/>
                    <a:pt x="4" y="44"/>
                  </a:cubicBezTo>
                  <a:cubicBezTo>
                    <a:pt x="5" y="42"/>
                    <a:pt x="12" y="34"/>
                    <a:pt x="19" y="28"/>
                  </a:cubicBezTo>
                  <a:cubicBezTo>
                    <a:pt x="15" y="38"/>
                    <a:pt x="7" y="47"/>
                    <a:pt x="3" y="51"/>
                  </a:cubicBezTo>
                  <a:cubicBezTo>
                    <a:pt x="2" y="54"/>
                    <a:pt x="1" y="58"/>
                    <a:pt x="0" y="62"/>
                  </a:cubicBezTo>
                  <a:cubicBezTo>
                    <a:pt x="5" y="57"/>
                    <a:pt x="18" y="47"/>
                    <a:pt x="23" y="42"/>
                  </a:cubicBezTo>
                  <a:cubicBezTo>
                    <a:pt x="33" y="31"/>
                    <a:pt x="38" y="14"/>
                    <a:pt x="3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182" name="Freeform 1610"/>
            <p:cNvSpPr>
              <a:spLocks/>
            </p:cNvSpPr>
            <p:nvPr userDrawn="1"/>
          </p:nvSpPr>
          <p:spPr bwMode="auto">
            <a:xfrm>
              <a:off x="424" y="231"/>
              <a:ext cx="10" cy="14"/>
            </a:xfrm>
            <a:custGeom>
              <a:avLst/>
              <a:gdLst>
                <a:gd name="T0" fmla="*/ 22 w 22"/>
                <a:gd name="T1" fmla="*/ 0 h 30"/>
                <a:gd name="T2" fmla="*/ 22 w 22"/>
                <a:gd name="T3" fmla="*/ 0 h 30"/>
                <a:gd name="T4" fmla="*/ 0 w 22"/>
                <a:gd name="T5" fmla="*/ 26 h 30"/>
                <a:gd name="T6" fmla="*/ 0 w 22"/>
                <a:gd name="T7" fmla="*/ 30 h 30"/>
                <a:gd name="T8" fmla="*/ 22 w 22"/>
                <a:gd name="T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30">
                  <a:moveTo>
                    <a:pt x="22" y="0"/>
                  </a:moveTo>
                  <a:lnTo>
                    <a:pt x="22" y="0"/>
                  </a:lnTo>
                  <a:cubicBezTo>
                    <a:pt x="15" y="10"/>
                    <a:pt x="2" y="25"/>
                    <a:pt x="0" y="26"/>
                  </a:cubicBezTo>
                  <a:cubicBezTo>
                    <a:pt x="0" y="27"/>
                    <a:pt x="0" y="28"/>
                    <a:pt x="0" y="30"/>
                  </a:cubicBezTo>
                  <a:cubicBezTo>
                    <a:pt x="6" y="23"/>
                    <a:pt x="18" y="9"/>
                    <a:pt x="2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183" name="Freeform 1611"/>
            <p:cNvSpPr>
              <a:spLocks/>
            </p:cNvSpPr>
            <p:nvPr userDrawn="1"/>
          </p:nvSpPr>
          <p:spPr bwMode="auto">
            <a:xfrm>
              <a:off x="334" y="233"/>
              <a:ext cx="17" cy="24"/>
            </a:xfrm>
            <a:custGeom>
              <a:avLst/>
              <a:gdLst>
                <a:gd name="T0" fmla="*/ 39 w 39"/>
                <a:gd name="T1" fmla="*/ 0 h 52"/>
                <a:gd name="T2" fmla="*/ 39 w 39"/>
                <a:gd name="T3" fmla="*/ 0 h 52"/>
                <a:gd name="T4" fmla="*/ 20 w 39"/>
                <a:gd name="T5" fmla="*/ 19 h 52"/>
                <a:gd name="T6" fmla="*/ 37 w 39"/>
                <a:gd name="T7" fmla="*/ 0 h 52"/>
                <a:gd name="T8" fmla="*/ 23 w 39"/>
                <a:gd name="T9" fmla="*/ 6 h 52"/>
                <a:gd name="T10" fmla="*/ 0 w 39"/>
                <a:gd name="T11" fmla="*/ 52 h 52"/>
                <a:gd name="T12" fmla="*/ 39 w 39"/>
                <a:gd name="T13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52">
                  <a:moveTo>
                    <a:pt x="39" y="0"/>
                  </a:moveTo>
                  <a:lnTo>
                    <a:pt x="39" y="0"/>
                  </a:lnTo>
                  <a:cubicBezTo>
                    <a:pt x="35" y="3"/>
                    <a:pt x="23" y="17"/>
                    <a:pt x="20" y="19"/>
                  </a:cubicBezTo>
                  <a:cubicBezTo>
                    <a:pt x="22" y="13"/>
                    <a:pt x="34" y="4"/>
                    <a:pt x="37" y="0"/>
                  </a:cubicBezTo>
                  <a:cubicBezTo>
                    <a:pt x="33" y="2"/>
                    <a:pt x="27" y="5"/>
                    <a:pt x="23" y="6"/>
                  </a:cubicBezTo>
                  <a:cubicBezTo>
                    <a:pt x="20" y="10"/>
                    <a:pt x="4" y="34"/>
                    <a:pt x="0" y="52"/>
                  </a:cubicBezTo>
                  <a:cubicBezTo>
                    <a:pt x="14" y="29"/>
                    <a:pt x="29" y="21"/>
                    <a:pt x="3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184" name="Freeform 1612"/>
            <p:cNvSpPr>
              <a:spLocks/>
            </p:cNvSpPr>
            <p:nvPr userDrawn="1"/>
          </p:nvSpPr>
          <p:spPr bwMode="auto">
            <a:xfrm>
              <a:off x="350" y="231"/>
              <a:ext cx="20" cy="21"/>
            </a:xfrm>
            <a:custGeom>
              <a:avLst/>
              <a:gdLst>
                <a:gd name="T0" fmla="*/ 33 w 45"/>
                <a:gd name="T1" fmla="*/ 0 h 47"/>
                <a:gd name="T2" fmla="*/ 33 w 45"/>
                <a:gd name="T3" fmla="*/ 0 h 47"/>
                <a:gd name="T4" fmla="*/ 9 w 45"/>
                <a:gd name="T5" fmla="*/ 22 h 47"/>
                <a:gd name="T6" fmla="*/ 0 w 45"/>
                <a:gd name="T7" fmla="*/ 47 h 47"/>
                <a:gd name="T8" fmla="*/ 18 w 45"/>
                <a:gd name="T9" fmla="*/ 32 h 47"/>
                <a:gd name="T10" fmla="*/ 35 w 45"/>
                <a:gd name="T11" fmla="*/ 18 h 47"/>
                <a:gd name="T12" fmla="*/ 45 w 45"/>
                <a:gd name="T13" fmla="*/ 6 h 47"/>
                <a:gd name="T14" fmla="*/ 12 w 45"/>
                <a:gd name="T15" fmla="*/ 29 h 47"/>
                <a:gd name="T16" fmla="*/ 33 w 45"/>
                <a:gd name="T17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7">
                  <a:moveTo>
                    <a:pt x="33" y="0"/>
                  </a:moveTo>
                  <a:lnTo>
                    <a:pt x="33" y="0"/>
                  </a:lnTo>
                  <a:cubicBezTo>
                    <a:pt x="26" y="4"/>
                    <a:pt x="13" y="15"/>
                    <a:pt x="9" y="22"/>
                  </a:cubicBezTo>
                  <a:cubicBezTo>
                    <a:pt x="6" y="28"/>
                    <a:pt x="1" y="45"/>
                    <a:pt x="0" y="47"/>
                  </a:cubicBezTo>
                  <a:cubicBezTo>
                    <a:pt x="5" y="41"/>
                    <a:pt x="11" y="35"/>
                    <a:pt x="18" y="32"/>
                  </a:cubicBezTo>
                  <a:cubicBezTo>
                    <a:pt x="22" y="27"/>
                    <a:pt x="30" y="21"/>
                    <a:pt x="35" y="18"/>
                  </a:cubicBezTo>
                  <a:cubicBezTo>
                    <a:pt x="38" y="15"/>
                    <a:pt x="43" y="9"/>
                    <a:pt x="45" y="6"/>
                  </a:cubicBezTo>
                  <a:cubicBezTo>
                    <a:pt x="39" y="11"/>
                    <a:pt x="22" y="24"/>
                    <a:pt x="12" y="29"/>
                  </a:cubicBezTo>
                  <a:cubicBezTo>
                    <a:pt x="18" y="18"/>
                    <a:pt x="27" y="7"/>
                    <a:pt x="3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185" name="Freeform 1613"/>
            <p:cNvSpPr>
              <a:spLocks/>
            </p:cNvSpPr>
            <p:nvPr userDrawn="1"/>
          </p:nvSpPr>
          <p:spPr bwMode="auto">
            <a:xfrm>
              <a:off x="348" y="227"/>
              <a:ext cx="13" cy="12"/>
            </a:xfrm>
            <a:custGeom>
              <a:avLst/>
              <a:gdLst>
                <a:gd name="T0" fmla="*/ 29 w 29"/>
                <a:gd name="T1" fmla="*/ 0 h 26"/>
                <a:gd name="T2" fmla="*/ 29 w 29"/>
                <a:gd name="T3" fmla="*/ 0 h 26"/>
                <a:gd name="T4" fmla="*/ 17 w 29"/>
                <a:gd name="T5" fmla="*/ 2 h 26"/>
                <a:gd name="T6" fmla="*/ 0 w 29"/>
                <a:gd name="T7" fmla="*/ 26 h 26"/>
                <a:gd name="T8" fmla="*/ 29 w 29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6">
                  <a:moveTo>
                    <a:pt x="29" y="0"/>
                  </a:moveTo>
                  <a:lnTo>
                    <a:pt x="29" y="0"/>
                  </a:lnTo>
                  <a:cubicBezTo>
                    <a:pt x="26" y="1"/>
                    <a:pt x="20" y="2"/>
                    <a:pt x="17" y="2"/>
                  </a:cubicBezTo>
                  <a:cubicBezTo>
                    <a:pt x="13" y="6"/>
                    <a:pt x="7" y="15"/>
                    <a:pt x="0" y="26"/>
                  </a:cubicBezTo>
                  <a:cubicBezTo>
                    <a:pt x="12" y="19"/>
                    <a:pt x="23" y="6"/>
                    <a:pt x="2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186" name="Freeform 1614"/>
            <p:cNvSpPr>
              <a:spLocks/>
            </p:cNvSpPr>
            <p:nvPr userDrawn="1"/>
          </p:nvSpPr>
          <p:spPr bwMode="auto">
            <a:xfrm>
              <a:off x="339" y="228"/>
              <a:ext cx="16" cy="8"/>
            </a:xfrm>
            <a:custGeom>
              <a:avLst/>
              <a:gdLst>
                <a:gd name="T0" fmla="*/ 29 w 35"/>
                <a:gd name="T1" fmla="*/ 0 h 18"/>
                <a:gd name="T2" fmla="*/ 29 w 35"/>
                <a:gd name="T3" fmla="*/ 0 h 18"/>
                <a:gd name="T4" fmla="*/ 0 w 35"/>
                <a:gd name="T5" fmla="*/ 15 h 18"/>
                <a:gd name="T6" fmla="*/ 35 w 35"/>
                <a:gd name="T7" fmla="*/ 0 h 18"/>
                <a:gd name="T8" fmla="*/ 29 w 35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8">
                  <a:moveTo>
                    <a:pt x="29" y="0"/>
                  </a:moveTo>
                  <a:lnTo>
                    <a:pt x="29" y="0"/>
                  </a:lnTo>
                  <a:cubicBezTo>
                    <a:pt x="26" y="6"/>
                    <a:pt x="13" y="14"/>
                    <a:pt x="0" y="15"/>
                  </a:cubicBezTo>
                  <a:cubicBezTo>
                    <a:pt x="15" y="18"/>
                    <a:pt x="30" y="8"/>
                    <a:pt x="35" y="0"/>
                  </a:cubicBezTo>
                  <a:cubicBezTo>
                    <a:pt x="33" y="0"/>
                    <a:pt x="29" y="0"/>
                    <a:pt x="2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187" name="Freeform 1615"/>
            <p:cNvSpPr>
              <a:spLocks/>
            </p:cNvSpPr>
            <p:nvPr userDrawn="1"/>
          </p:nvSpPr>
          <p:spPr bwMode="auto">
            <a:xfrm>
              <a:off x="371" y="224"/>
              <a:ext cx="2" cy="1"/>
            </a:xfrm>
            <a:custGeom>
              <a:avLst/>
              <a:gdLst>
                <a:gd name="T0" fmla="*/ 0 w 6"/>
                <a:gd name="T1" fmla="*/ 0 h 3"/>
                <a:gd name="T2" fmla="*/ 0 w 6"/>
                <a:gd name="T3" fmla="*/ 0 h 3"/>
                <a:gd name="T4" fmla="*/ 6 w 6"/>
                <a:gd name="T5" fmla="*/ 3 h 3"/>
                <a:gd name="T6" fmla="*/ 0 w 6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3">
                  <a:moveTo>
                    <a:pt x="0" y="0"/>
                  </a:moveTo>
                  <a:lnTo>
                    <a:pt x="0" y="0"/>
                  </a:lnTo>
                  <a:cubicBezTo>
                    <a:pt x="1" y="1"/>
                    <a:pt x="4" y="3"/>
                    <a:pt x="6" y="3"/>
                  </a:cubicBezTo>
                  <a:cubicBezTo>
                    <a:pt x="3" y="1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188" name="Freeform 1616"/>
            <p:cNvSpPr>
              <a:spLocks/>
            </p:cNvSpPr>
            <p:nvPr userDrawn="1"/>
          </p:nvSpPr>
          <p:spPr bwMode="auto">
            <a:xfrm>
              <a:off x="372" y="223"/>
              <a:ext cx="3" cy="2"/>
            </a:xfrm>
            <a:custGeom>
              <a:avLst/>
              <a:gdLst>
                <a:gd name="T0" fmla="*/ 8 w 8"/>
                <a:gd name="T1" fmla="*/ 0 h 5"/>
                <a:gd name="T2" fmla="*/ 8 w 8"/>
                <a:gd name="T3" fmla="*/ 0 h 5"/>
                <a:gd name="T4" fmla="*/ 0 w 8"/>
                <a:gd name="T5" fmla="*/ 1 h 5"/>
                <a:gd name="T6" fmla="*/ 8 w 8"/>
                <a:gd name="T7" fmla="*/ 5 h 5"/>
                <a:gd name="T8" fmla="*/ 8 w 8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5">
                  <a:moveTo>
                    <a:pt x="8" y="0"/>
                  </a:moveTo>
                  <a:lnTo>
                    <a:pt x="8" y="0"/>
                  </a:lnTo>
                  <a:cubicBezTo>
                    <a:pt x="6" y="0"/>
                    <a:pt x="0" y="1"/>
                    <a:pt x="0" y="1"/>
                  </a:cubicBezTo>
                  <a:cubicBezTo>
                    <a:pt x="2" y="2"/>
                    <a:pt x="6" y="4"/>
                    <a:pt x="8" y="5"/>
                  </a:cubicBezTo>
                  <a:cubicBezTo>
                    <a:pt x="6" y="3"/>
                    <a:pt x="7" y="1"/>
                    <a:pt x="8" y="0"/>
                  </a:cubicBezTo>
                  <a:close/>
                </a:path>
              </a:pathLst>
            </a:custGeom>
            <a:solidFill>
              <a:srgbClr val="FEFEFE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189" name="Freeform 1617"/>
            <p:cNvSpPr>
              <a:spLocks/>
            </p:cNvSpPr>
            <p:nvPr userDrawn="1"/>
          </p:nvSpPr>
          <p:spPr bwMode="auto">
            <a:xfrm>
              <a:off x="377" y="223"/>
              <a:ext cx="2" cy="3"/>
            </a:xfrm>
            <a:custGeom>
              <a:avLst/>
              <a:gdLst>
                <a:gd name="T0" fmla="*/ 3 w 3"/>
                <a:gd name="T1" fmla="*/ 0 h 6"/>
                <a:gd name="T2" fmla="*/ 3 w 3"/>
                <a:gd name="T3" fmla="*/ 0 h 6"/>
                <a:gd name="T4" fmla="*/ 1 w 3"/>
                <a:gd name="T5" fmla="*/ 3 h 6"/>
                <a:gd name="T6" fmla="*/ 0 w 3"/>
                <a:gd name="T7" fmla="*/ 6 h 6"/>
                <a:gd name="T8" fmla="*/ 3 w 3"/>
                <a:gd name="T9" fmla="*/ 3 h 6"/>
                <a:gd name="T10" fmla="*/ 3 w 3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3" y="0"/>
                  </a:moveTo>
                  <a:lnTo>
                    <a:pt x="3" y="0"/>
                  </a:lnTo>
                  <a:cubicBezTo>
                    <a:pt x="3" y="0"/>
                    <a:pt x="2" y="1"/>
                    <a:pt x="1" y="3"/>
                  </a:cubicBezTo>
                  <a:cubicBezTo>
                    <a:pt x="0" y="3"/>
                    <a:pt x="0" y="6"/>
                    <a:pt x="0" y="6"/>
                  </a:cubicBezTo>
                  <a:cubicBezTo>
                    <a:pt x="0" y="6"/>
                    <a:pt x="2" y="5"/>
                    <a:pt x="3" y="3"/>
                  </a:cubicBezTo>
                  <a:cubicBezTo>
                    <a:pt x="3" y="1"/>
                    <a:pt x="3" y="0"/>
                    <a:pt x="3" y="0"/>
                  </a:cubicBezTo>
                  <a:close/>
                </a:path>
              </a:pathLst>
            </a:custGeom>
            <a:solidFill>
              <a:srgbClr val="FEFEFE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190" name="Freeform 1618"/>
            <p:cNvSpPr>
              <a:spLocks/>
            </p:cNvSpPr>
            <p:nvPr userDrawn="1"/>
          </p:nvSpPr>
          <p:spPr bwMode="auto">
            <a:xfrm>
              <a:off x="377" y="223"/>
              <a:ext cx="3" cy="5"/>
            </a:xfrm>
            <a:custGeom>
              <a:avLst/>
              <a:gdLst>
                <a:gd name="T0" fmla="*/ 8 w 8"/>
                <a:gd name="T1" fmla="*/ 0 h 10"/>
                <a:gd name="T2" fmla="*/ 8 w 8"/>
                <a:gd name="T3" fmla="*/ 0 h 10"/>
                <a:gd name="T4" fmla="*/ 5 w 8"/>
                <a:gd name="T5" fmla="*/ 0 h 10"/>
                <a:gd name="T6" fmla="*/ 0 w 8"/>
                <a:gd name="T7" fmla="*/ 7 h 10"/>
                <a:gd name="T8" fmla="*/ 3 w 8"/>
                <a:gd name="T9" fmla="*/ 10 h 10"/>
                <a:gd name="T10" fmla="*/ 8 w 8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0">
                  <a:moveTo>
                    <a:pt x="8" y="0"/>
                  </a:moveTo>
                  <a:lnTo>
                    <a:pt x="8" y="0"/>
                  </a:lnTo>
                  <a:cubicBezTo>
                    <a:pt x="7" y="0"/>
                    <a:pt x="6" y="0"/>
                    <a:pt x="5" y="0"/>
                  </a:cubicBezTo>
                  <a:cubicBezTo>
                    <a:pt x="6" y="4"/>
                    <a:pt x="4" y="6"/>
                    <a:pt x="0" y="7"/>
                  </a:cubicBezTo>
                  <a:cubicBezTo>
                    <a:pt x="1" y="8"/>
                    <a:pt x="2" y="9"/>
                    <a:pt x="3" y="10"/>
                  </a:cubicBezTo>
                  <a:cubicBezTo>
                    <a:pt x="5" y="8"/>
                    <a:pt x="8" y="2"/>
                    <a:pt x="8" y="0"/>
                  </a:cubicBezTo>
                  <a:close/>
                </a:path>
              </a:pathLst>
            </a:custGeom>
            <a:solidFill>
              <a:srgbClr val="FEFEFE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191" name="Freeform 1619"/>
            <p:cNvSpPr>
              <a:spLocks/>
            </p:cNvSpPr>
            <p:nvPr userDrawn="1"/>
          </p:nvSpPr>
          <p:spPr bwMode="auto">
            <a:xfrm>
              <a:off x="367" y="223"/>
              <a:ext cx="32" cy="22"/>
            </a:xfrm>
            <a:custGeom>
              <a:avLst/>
              <a:gdLst>
                <a:gd name="T0" fmla="*/ 69 w 71"/>
                <a:gd name="T1" fmla="*/ 12 h 47"/>
                <a:gd name="T2" fmla="*/ 69 w 71"/>
                <a:gd name="T3" fmla="*/ 12 h 47"/>
                <a:gd name="T4" fmla="*/ 47 w 71"/>
                <a:gd name="T5" fmla="*/ 0 h 47"/>
                <a:gd name="T6" fmla="*/ 0 w 71"/>
                <a:gd name="T7" fmla="*/ 44 h 47"/>
                <a:gd name="T8" fmla="*/ 12 w 71"/>
                <a:gd name="T9" fmla="*/ 39 h 47"/>
                <a:gd name="T10" fmla="*/ 45 w 71"/>
                <a:gd name="T11" fmla="*/ 25 h 47"/>
                <a:gd name="T12" fmla="*/ 65 w 71"/>
                <a:gd name="T13" fmla="*/ 32 h 47"/>
                <a:gd name="T14" fmla="*/ 69 w 71"/>
                <a:gd name="T15" fmla="*/ 1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" h="47">
                  <a:moveTo>
                    <a:pt x="69" y="12"/>
                  </a:moveTo>
                  <a:lnTo>
                    <a:pt x="69" y="12"/>
                  </a:lnTo>
                  <a:cubicBezTo>
                    <a:pt x="66" y="6"/>
                    <a:pt x="57" y="0"/>
                    <a:pt x="47" y="0"/>
                  </a:cubicBezTo>
                  <a:cubicBezTo>
                    <a:pt x="33" y="19"/>
                    <a:pt x="20" y="32"/>
                    <a:pt x="0" y="44"/>
                  </a:cubicBezTo>
                  <a:cubicBezTo>
                    <a:pt x="1" y="47"/>
                    <a:pt x="8" y="41"/>
                    <a:pt x="12" y="39"/>
                  </a:cubicBezTo>
                  <a:cubicBezTo>
                    <a:pt x="21" y="33"/>
                    <a:pt x="33" y="25"/>
                    <a:pt x="45" y="25"/>
                  </a:cubicBezTo>
                  <a:cubicBezTo>
                    <a:pt x="53" y="24"/>
                    <a:pt x="61" y="27"/>
                    <a:pt x="65" y="32"/>
                  </a:cubicBezTo>
                  <a:cubicBezTo>
                    <a:pt x="70" y="28"/>
                    <a:pt x="71" y="18"/>
                    <a:pt x="69" y="1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192" name="Freeform 1620"/>
            <p:cNvSpPr>
              <a:spLocks/>
            </p:cNvSpPr>
            <p:nvPr userDrawn="1"/>
          </p:nvSpPr>
          <p:spPr bwMode="auto">
            <a:xfrm>
              <a:off x="418" y="222"/>
              <a:ext cx="43" cy="38"/>
            </a:xfrm>
            <a:custGeom>
              <a:avLst/>
              <a:gdLst>
                <a:gd name="T0" fmla="*/ 87 w 94"/>
                <a:gd name="T1" fmla="*/ 0 h 83"/>
                <a:gd name="T2" fmla="*/ 87 w 94"/>
                <a:gd name="T3" fmla="*/ 0 h 83"/>
                <a:gd name="T4" fmla="*/ 0 w 94"/>
                <a:gd name="T5" fmla="*/ 75 h 83"/>
                <a:gd name="T6" fmla="*/ 19 w 94"/>
                <a:gd name="T7" fmla="*/ 71 h 83"/>
                <a:gd name="T8" fmla="*/ 61 w 94"/>
                <a:gd name="T9" fmla="*/ 41 h 83"/>
                <a:gd name="T10" fmla="*/ 23 w 94"/>
                <a:gd name="T11" fmla="*/ 76 h 83"/>
                <a:gd name="T12" fmla="*/ 21 w 94"/>
                <a:gd name="T13" fmla="*/ 83 h 83"/>
                <a:gd name="T14" fmla="*/ 75 w 94"/>
                <a:gd name="T15" fmla="*/ 46 h 83"/>
                <a:gd name="T16" fmla="*/ 87 w 94"/>
                <a:gd name="T17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4" h="83">
                  <a:moveTo>
                    <a:pt x="87" y="0"/>
                  </a:moveTo>
                  <a:lnTo>
                    <a:pt x="87" y="0"/>
                  </a:lnTo>
                  <a:cubicBezTo>
                    <a:pt x="77" y="6"/>
                    <a:pt x="37" y="50"/>
                    <a:pt x="0" y="75"/>
                  </a:cubicBezTo>
                  <a:cubicBezTo>
                    <a:pt x="6" y="73"/>
                    <a:pt x="13" y="71"/>
                    <a:pt x="19" y="71"/>
                  </a:cubicBezTo>
                  <a:cubicBezTo>
                    <a:pt x="21" y="69"/>
                    <a:pt x="48" y="49"/>
                    <a:pt x="61" y="41"/>
                  </a:cubicBezTo>
                  <a:cubicBezTo>
                    <a:pt x="51" y="54"/>
                    <a:pt x="28" y="71"/>
                    <a:pt x="23" y="76"/>
                  </a:cubicBezTo>
                  <a:cubicBezTo>
                    <a:pt x="22" y="77"/>
                    <a:pt x="22" y="80"/>
                    <a:pt x="21" y="83"/>
                  </a:cubicBezTo>
                  <a:cubicBezTo>
                    <a:pt x="34" y="74"/>
                    <a:pt x="58" y="62"/>
                    <a:pt x="75" y="46"/>
                  </a:cubicBezTo>
                  <a:cubicBezTo>
                    <a:pt x="86" y="35"/>
                    <a:pt x="94" y="17"/>
                    <a:pt x="87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193" name="Freeform 1621"/>
            <p:cNvSpPr>
              <a:spLocks/>
            </p:cNvSpPr>
            <p:nvPr userDrawn="1"/>
          </p:nvSpPr>
          <p:spPr bwMode="auto">
            <a:xfrm>
              <a:off x="354" y="220"/>
              <a:ext cx="34" cy="40"/>
            </a:xfrm>
            <a:custGeom>
              <a:avLst/>
              <a:gdLst>
                <a:gd name="T0" fmla="*/ 73 w 75"/>
                <a:gd name="T1" fmla="*/ 6 h 89"/>
                <a:gd name="T2" fmla="*/ 73 w 75"/>
                <a:gd name="T3" fmla="*/ 6 h 89"/>
                <a:gd name="T4" fmla="*/ 69 w 75"/>
                <a:gd name="T5" fmla="*/ 3 h 89"/>
                <a:gd name="T6" fmla="*/ 53 w 75"/>
                <a:gd name="T7" fmla="*/ 28 h 89"/>
                <a:gd name="T8" fmla="*/ 31 w 75"/>
                <a:gd name="T9" fmla="*/ 42 h 89"/>
                <a:gd name="T10" fmla="*/ 7 w 75"/>
                <a:gd name="T11" fmla="*/ 62 h 89"/>
                <a:gd name="T12" fmla="*/ 1 w 75"/>
                <a:gd name="T13" fmla="*/ 89 h 89"/>
                <a:gd name="T14" fmla="*/ 29 w 75"/>
                <a:gd name="T15" fmla="*/ 48 h 89"/>
                <a:gd name="T16" fmla="*/ 58 w 75"/>
                <a:gd name="T17" fmla="*/ 25 h 89"/>
                <a:gd name="T18" fmla="*/ 73 w 75"/>
                <a:gd name="T19" fmla="*/ 6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5" h="89">
                  <a:moveTo>
                    <a:pt x="73" y="6"/>
                  </a:moveTo>
                  <a:lnTo>
                    <a:pt x="73" y="6"/>
                  </a:lnTo>
                  <a:cubicBezTo>
                    <a:pt x="75" y="2"/>
                    <a:pt x="70" y="0"/>
                    <a:pt x="69" y="3"/>
                  </a:cubicBezTo>
                  <a:cubicBezTo>
                    <a:pt x="64" y="13"/>
                    <a:pt x="59" y="22"/>
                    <a:pt x="53" y="28"/>
                  </a:cubicBezTo>
                  <a:cubicBezTo>
                    <a:pt x="47" y="33"/>
                    <a:pt x="38" y="39"/>
                    <a:pt x="31" y="42"/>
                  </a:cubicBezTo>
                  <a:cubicBezTo>
                    <a:pt x="23" y="46"/>
                    <a:pt x="11" y="55"/>
                    <a:pt x="7" y="62"/>
                  </a:cubicBezTo>
                  <a:cubicBezTo>
                    <a:pt x="3" y="69"/>
                    <a:pt x="0" y="79"/>
                    <a:pt x="1" y="89"/>
                  </a:cubicBezTo>
                  <a:cubicBezTo>
                    <a:pt x="4" y="75"/>
                    <a:pt x="16" y="56"/>
                    <a:pt x="29" y="48"/>
                  </a:cubicBezTo>
                  <a:cubicBezTo>
                    <a:pt x="41" y="41"/>
                    <a:pt x="51" y="34"/>
                    <a:pt x="58" y="25"/>
                  </a:cubicBezTo>
                  <a:cubicBezTo>
                    <a:pt x="63" y="19"/>
                    <a:pt x="69" y="13"/>
                    <a:pt x="73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194" name="Freeform 1622"/>
            <p:cNvSpPr>
              <a:spLocks/>
            </p:cNvSpPr>
            <p:nvPr userDrawn="1"/>
          </p:nvSpPr>
          <p:spPr bwMode="auto">
            <a:xfrm>
              <a:off x="346" y="218"/>
              <a:ext cx="38" cy="24"/>
            </a:xfrm>
            <a:custGeom>
              <a:avLst/>
              <a:gdLst>
                <a:gd name="T0" fmla="*/ 84 w 86"/>
                <a:gd name="T1" fmla="*/ 1 h 53"/>
                <a:gd name="T2" fmla="*/ 84 w 86"/>
                <a:gd name="T3" fmla="*/ 1 h 53"/>
                <a:gd name="T4" fmla="*/ 7 w 86"/>
                <a:gd name="T5" fmla="*/ 2 h 53"/>
                <a:gd name="T6" fmla="*/ 0 w 86"/>
                <a:gd name="T7" fmla="*/ 0 h 53"/>
                <a:gd name="T8" fmla="*/ 8 w 86"/>
                <a:gd name="T9" fmla="*/ 6 h 53"/>
                <a:gd name="T10" fmla="*/ 55 w 86"/>
                <a:gd name="T11" fmla="*/ 12 h 53"/>
                <a:gd name="T12" fmla="*/ 79 w 86"/>
                <a:gd name="T13" fmla="*/ 10 h 53"/>
                <a:gd name="T14" fmla="*/ 72 w 86"/>
                <a:gd name="T15" fmla="*/ 23 h 53"/>
                <a:gd name="T16" fmla="*/ 55 w 86"/>
                <a:gd name="T17" fmla="*/ 16 h 53"/>
                <a:gd name="T18" fmla="*/ 27 w 86"/>
                <a:gd name="T19" fmla="*/ 14 h 53"/>
                <a:gd name="T20" fmla="*/ 4 w 86"/>
                <a:gd name="T21" fmla="*/ 15 h 53"/>
                <a:gd name="T22" fmla="*/ 39 w 86"/>
                <a:gd name="T23" fmla="*/ 18 h 53"/>
                <a:gd name="T24" fmla="*/ 16 w 86"/>
                <a:gd name="T25" fmla="*/ 50 h 53"/>
                <a:gd name="T26" fmla="*/ 50 w 86"/>
                <a:gd name="T27" fmla="*/ 21 h 53"/>
                <a:gd name="T28" fmla="*/ 26 w 86"/>
                <a:gd name="T29" fmla="*/ 53 h 53"/>
                <a:gd name="T30" fmla="*/ 59 w 86"/>
                <a:gd name="T31" fmla="*/ 27 h 53"/>
                <a:gd name="T32" fmla="*/ 46 w 86"/>
                <a:gd name="T33" fmla="*/ 45 h 53"/>
                <a:gd name="T34" fmla="*/ 67 w 86"/>
                <a:gd name="T35" fmla="*/ 32 h 53"/>
                <a:gd name="T36" fmla="*/ 85 w 86"/>
                <a:gd name="T37" fmla="*/ 4 h 53"/>
                <a:gd name="T38" fmla="*/ 84 w 86"/>
                <a:gd name="T39" fmla="*/ 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6" h="53">
                  <a:moveTo>
                    <a:pt x="84" y="1"/>
                  </a:moveTo>
                  <a:lnTo>
                    <a:pt x="84" y="1"/>
                  </a:lnTo>
                  <a:cubicBezTo>
                    <a:pt x="70" y="1"/>
                    <a:pt x="25" y="2"/>
                    <a:pt x="7" y="2"/>
                  </a:cubicBezTo>
                  <a:cubicBezTo>
                    <a:pt x="5" y="2"/>
                    <a:pt x="2" y="1"/>
                    <a:pt x="0" y="0"/>
                  </a:cubicBezTo>
                  <a:cubicBezTo>
                    <a:pt x="2" y="2"/>
                    <a:pt x="6" y="4"/>
                    <a:pt x="8" y="6"/>
                  </a:cubicBezTo>
                  <a:cubicBezTo>
                    <a:pt x="22" y="12"/>
                    <a:pt x="38" y="14"/>
                    <a:pt x="55" y="12"/>
                  </a:cubicBezTo>
                  <a:cubicBezTo>
                    <a:pt x="59" y="11"/>
                    <a:pt x="70" y="7"/>
                    <a:pt x="79" y="10"/>
                  </a:cubicBezTo>
                  <a:cubicBezTo>
                    <a:pt x="79" y="14"/>
                    <a:pt x="74" y="21"/>
                    <a:pt x="72" y="23"/>
                  </a:cubicBezTo>
                  <a:cubicBezTo>
                    <a:pt x="67" y="19"/>
                    <a:pt x="62" y="18"/>
                    <a:pt x="55" y="16"/>
                  </a:cubicBezTo>
                  <a:cubicBezTo>
                    <a:pt x="47" y="13"/>
                    <a:pt x="37" y="13"/>
                    <a:pt x="27" y="14"/>
                  </a:cubicBezTo>
                  <a:cubicBezTo>
                    <a:pt x="20" y="15"/>
                    <a:pt x="11" y="16"/>
                    <a:pt x="4" y="15"/>
                  </a:cubicBezTo>
                  <a:cubicBezTo>
                    <a:pt x="12" y="21"/>
                    <a:pt x="26" y="22"/>
                    <a:pt x="39" y="18"/>
                  </a:cubicBezTo>
                  <a:cubicBezTo>
                    <a:pt x="29" y="25"/>
                    <a:pt x="18" y="37"/>
                    <a:pt x="16" y="50"/>
                  </a:cubicBezTo>
                  <a:cubicBezTo>
                    <a:pt x="25" y="38"/>
                    <a:pt x="37" y="28"/>
                    <a:pt x="50" y="21"/>
                  </a:cubicBezTo>
                  <a:cubicBezTo>
                    <a:pt x="40" y="30"/>
                    <a:pt x="30" y="45"/>
                    <a:pt x="26" y="53"/>
                  </a:cubicBezTo>
                  <a:cubicBezTo>
                    <a:pt x="36" y="47"/>
                    <a:pt x="51" y="36"/>
                    <a:pt x="59" y="27"/>
                  </a:cubicBezTo>
                  <a:cubicBezTo>
                    <a:pt x="57" y="32"/>
                    <a:pt x="51" y="40"/>
                    <a:pt x="46" y="45"/>
                  </a:cubicBezTo>
                  <a:cubicBezTo>
                    <a:pt x="49" y="44"/>
                    <a:pt x="59" y="39"/>
                    <a:pt x="67" y="32"/>
                  </a:cubicBezTo>
                  <a:cubicBezTo>
                    <a:pt x="73" y="26"/>
                    <a:pt x="82" y="13"/>
                    <a:pt x="85" y="4"/>
                  </a:cubicBezTo>
                  <a:cubicBezTo>
                    <a:pt x="86" y="2"/>
                    <a:pt x="85" y="1"/>
                    <a:pt x="84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195" name="Freeform 1623"/>
            <p:cNvSpPr>
              <a:spLocks/>
            </p:cNvSpPr>
            <p:nvPr userDrawn="1"/>
          </p:nvSpPr>
          <p:spPr bwMode="auto">
            <a:xfrm>
              <a:off x="420" y="199"/>
              <a:ext cx="32" cy="55"/>
            </a:xfrm>
            <a:custGeom>
              <a:avLst/>
              <a:gdLst>
                <a:gd name="T0" fmla="*/ 57 w 71"/>
                <a:gd name="T1" fmla="*/ 0 h 121"/>
                <a:gd name="T2" fmla="*/ 57 w 71"/>
                <a:gd name="T3" fmla="*/ 0 h 121"/>
                <a:gd name="T4" fmla="*/ 4 w 71"/>
                <a:gd name="T5" fmla="*/ 84 h 121"/>
                <a:gd name="T6" fmla="*/ 7 w 71"/>
                <a:gd name="T7" fmla="*/ 95 h 121"/>
                <a:gd name="T8" fmla="*/ 46 w 71"/>
                <a:gd name="T9" fmla="*/ 47 h 121"/>
                <a:gd name="T10" fmla="*/ 8 w 71"/>
                <a:gd name="T11" fmla="*/ 104 h 121"/>
                <a:gd name="T12" fmla="*/ 0 w 71"/>
                <a:gd name="T13" fmla="*/ 121 h 121"/>
                <a:gd name="T14" fmla="*/ 64 w 71"/>
                <a:gd name="T15" fmla="*/ 40 h 121"/>
                <a:gd name="T16" fmla="*/ 57 w 71"/>
                <a:gd name="T17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" h="121">
                  <a:moveTo>
                    <a:pt x="57" y="0"/>
                  </a:moveTo>
                  <a:lnTo>
                    <a:pt x="57" y="0"/>
                  </a:lnTo>
                  <a:cubicBezTo>
                    <a:pt x="52" y="12"/>
                    <a:pt x="23" y="63"/>
                    <a:pt x="4" y="84"/>
                  </a:cubicBezTo>
                  <a:cubicBezTo>
                    <a:pt x="6" y="87"/>
                    <a:pt x="7" y="91"/>
                    <a:pt x="7" y="95"/>
                  </a:cubicBezTo>
                  <a:cubicBezTo>
                    <a:pt x="19" y="83"/>
                    <a:pt x="33" y="62"/>
                    <a:pt x="46" y="47"/>
                  </a:cubicBezTo>
                  <a:cubicBezTo>
                    <a:pt x="38" y="67"/>
                    <a:pt x="18" y="94"/>
                    <a:pt x="8" y="104"/>
                  </a:cubicBezTo>
                  <a:cubicBezTo>
                    <a:pt x="7" y="108"/>
                    <a:pt x="4" y="116"/>
                    <a:pt x="0" y="121"/>
                  </a:cubicBezTo>
                  <a:cubicBezTo>
                    <a:pt x="26" y="101"/>
                    <a:pt x="56" y="64"/>
                    <a:pt x="64" y="40"/>
                  </a:cubicBezTo>
                  <a:cubicBezTo>
                    <a:pt x="71" y="17"/>
                    <a:pt x="65" y="6"/>
                    <a:pt x="57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196" name="Freeform 1624"/>
            <p:cNvSpPr>
              <a:spLocks/>
            </p:cNvSpPr>
            <p:nvPr userDrawn="1"/>
          </p:nvSpPr>
          <p:spPr bwMode="auto">
            <a:xfrm>
              <a:off x="353" y="278"/>
              <a:ext cx="4" cy="5"/>
            </a:xfrm>
            <a:custGeom>
              <a:avLst/>
              <a:gdLst>
                <a:gd name="T0" fmla="*/ 0 w 9"/>
                <a:gd name="T1" fmla="*/ 0 h 11"/>
                <a:gd name="T2" fmla="*/ 0 w 9"/>
                <a:gd name="T3" fmla="*/ 0 h 11"/>
                <a:gd name="T4" fmla="*/ 9 w 9"/>
                <a:gd name="T5" fmla="*/ 11 h 11"/>
                <a:gd name="T6" fmla="*/ 0 w 9"/>
                <a:gd name="T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1">
                  <a:moveTo>
                    <a:pt x="0" y="0"/>
                  </a:moveTo>
                  <a:lnTo>
                    <a:pt x="0" y="0"/>
                  </a:lnTo>
                  <a:cubicBezTo>
                    <a:pt x="2" y="4"/>
                    <a:pt x="4" y="8"/>
                    <a:pt x="9" y="11"/>
                  </a:cubicBezTo>
                  <a:cubicBezTo>
                    <a:pt x="5" y="7"/>
                    <a:pt x="4" y="5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197" name="Freeform 1625"/>
            <p:cNvSpPr>
              <a:spLocks/>
            </p:cNvSpPr>
            <p:nvPr userDrawn="1"/>
          </p:nvSpPr>
          <p:spPr bwMode="auto">
            <a:xfrm>
              <a:off x="368" y="285"/>
              <a:ext cx="6" cy="7"/>
            </a:xfrm>
            <a:custGeom>
              <a:avLst/>
              <a:gdLst>
                <a:gd name="T0" fmla="*/ 11 w 13"/>
                <a:gd name="T1" fmla="*/ 0 h 15"/>
                <a:gd name="T2" fmla="*/ 11 w 13"/>
                <a:gd name="T3" fmla="*/ 0 h 15"/>
                <a:gd name="T4" fmla="*/ 0 w 13"/>
                <a:gd name="T5" fmla="*/ 4 h 15"/>
                <a:gd name="T6" fmla="*/ 9 w 13"/>
                <a:gd name="T7" fmla="*/ 4 h 15"/>
                <a:gd name="T8" fmla="*/ 3 w 13"/>
                <a:gd name="T9" fmla="*/ 15 h 15"/>
                <a:gd name="T10" fmla="*/ 11 w 13"/>
                <a:gd name="T1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5">
                  <a:moveTo>
                    <a:pt x="11" y="0"/>
                  </a:moveTo>
                  <a:lnTo>
                    <a:pt x="11" y="0"/>
                  </a:lnTo>
                  <a:cubicBezTo>
                    <a:pt x="9" y="2"/>
                    <a:pt x="4" y="4"/>
                    <a:pt x="0" y="4"/>
                  </a:cubicBezTo>
                  <a:cubicBezTo>
                    <a:pt x="4" y="5"/>
                    <a:pt x="6" y="5"/>
                    <a:pt x="9" y="4"/>
                  </a:cubicBezTo>
                  <a:cubicBezTo>
                    <a:pt x="9" y="6"/>
                    <a:pt x="8" y="12"/>
                    <a:pt x="3" y="15"/>
                  </a:cubicBezTo>
                  <a:cubicBezTo>
                    <a:pt x="9" y="13"/>
                    <a:pt x="13" y="4"/>
                    <a:pt x="1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198" name="Freeform 1626"/>
            <p:cNvSpPr>
              <a:spLocks/>
            </p:cNvSpPr>
            <p:nvPr userDrawn="1"/>
          </p:nvSpPr>
          <p:spPr bwMode="auto">
            <a:xfrm>
              <a:off x="390" y="230"/>
              <a:ext cx="3" cy="4"/>
            </a:xfrm>
            <a:custGeom>
              <a:avLst/>
              <a:gdLst>
                <a:gd name="T0" fmla="*/ 3 w 8"/>
                <a:gd name="T1" fmla="*/ 1 h 7"/>
                <a:gd name="T2" fmla="*/ 3 w 8"/>
                <a:gd name="T3" fmla="*/ 1 h 7"/>
                <a:gd name="T4" fmla="*/ 3 w 8"/>
                <a:gd name="T5" fmla="*/ 4 h 7"/>
                <a:gd name="T6" fmla="*/ 1 w 8"/>
                <a:gd name="T7" fmla="*/ 5 h 7"/>
                <a:gd name="T8" fmla="*/ 8 w 8"/>
                <a:gd name="T9" fmla="*/ 7 h 7"/>
                <a:gd name="T10" fmla="*/ 3 w 8"/>
                <a:gd name="T11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7">
                  <a:moveTo>
                    <a:pt x="3" y="1"/>
                  </a:moveTo>
                  <a:lnTo>
                    <a:pt x="3" y="1"/>
                  </a:lnTo>
                  <a:cubicBezTo>
                    <a:pt x="1" y="0"/>
                    <a:pt x="3" y="3"/>
                    <a:pt x="3" y="4"/>
                  </a:cubicBezTo>
                  <a:cubicBezTo>
                    <a:pt x="0" y="3"/>
                    <a:pt x="1" y="4"/>
                    <a:pt x="1" y="5"/>
                  </a:cubicBezTo>
                  <a:cubicBezTo>
                    <a:pt x="4" y="5"/>
                    <a:pt x="6" y="6"/>
                    <a:pt x="8" y="7"/>
                  </a:cubicBezTo>
                  <a:cubicBezTo>
                    <a:pt x="7" y="5"/>
                    <a:pt x="7" y="2"/>
                    <a:pt x="3" y="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199" name="Freeform 1627"/>
            <p:cNvSpPr>
              <a:spLocks/>
            </p:cNvSpPr>
            <p:nvPr userDrawn="1"/>
          </p:nvSpPr>
          <p:spPr bwMode="auto">
            <a:xfrm>
              <a:off x="414" y="221"/>
              <a:ext cx="2" cy="3"/>
            </a:xfrm>
            <a:custGeom>
              <a:avLst/>
              <a:gdLst>
                <a:gd name="T0" fmla="*/ 0 w 4"/>
                <a:gd name="T1" fmla="*/ 0 h 6"/>
                <a:gd name="T2" fmla="*/ 0 w 4"/>
                <a:gd name="T3" fmla="*/ 0 h 6"/>
                <a:gd name="T4" fmla="*/ 2 w 4"/>
                <a:gd name="T5" fmla="*/ 6 h 6"/>
                <a:gd name="T6" fmla="*/ 0 w 4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6">
                  <a:moveTo>
                    <a:pt x="0" y="0"/>
                  </a:moveTo>
                  <a:lnTo>
                    <a:pt x="0" y="0"/>
                  </a:lnTo>
                  <a:cubicBezTo>
                    <a:pt x="2" y="2"/>
                    <a:pt x="2" y="3"/>
                    <a:pt x="2" y="6"/>
                  </a:cubicBezTo>
                  <a:cubicBezTo>
                    <a:pt x="4" y="4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200" name="Freeform 1628"/>
            <p:cNvSpPr>
              <a:spLocks/>
            </p:cNvSpPr>
            <p:nvPr userDrawn="1"/>
          </p:nvSpPr>
          <p:spPr bwMode="auto">
            <a:xfrm>
              <a:off x="437" y="201"/>
              <a:ext cx="16" cy="29"/>
            </a:xfrm>
            <a:custGeom>
              <a:avLst/>
              <a:gdLst>
                <a:gd name="T0" fmla="*/ 20 w 36"/>
                <a:gd name="T1" fmla="*/ 0 h 63"/>
                <a:gd name="T2" fmla="*/ 20 w 36"/>
                <a:gd name="T3" fmla="*/ 0 h 63"/>
                <a:gd name="T4" fmla="*/ 0 w 36"/>
                <a:gd name="T5" fmla="*/ 36 h 63"/>
                <a:gd name="T6" fmla="*/ 20 w 36"/>
                <a:gd name="T7" fmla="*/ 5 h 63"/>
                <a:gd name="T8" fmla="*/ 9 w 36"/>
                <a:gd name="T9" fmla="*/ 63 h 63"/>
                <a:gd name="T10" fmla="*/ 20 w 36"/>
                <a:gd name="T11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63">
                  <a:moveTo>
                    <a:pt x="20" y="0"/>
                  </a:moveTo>
                  <a:lnTo>
                    <a:pt x="20" y="0"/>
                  </a:lnTo>
                  <a:cubicBezTo>
                    <a:pt x="17" y="5"/>
                    <a:pt x="6" y="25"/>
                    <a:pt x="0" y="36"/>
                  </a:cubicBezTo>
                  <a:cubicBezTo>
                    <a:pt x="7" y="26"/>
                    <a:pt x="17" y="12"/>
                    <a:pt x="20" y="5"/>
                  </a:cubicBezTo>
                  <a:cubicBezTo>
                    <a:pt x="30" y="20"/>
                    <a:pt x="15" y="48"/>
                    <a:pt x="9" y="63"/>
                  </a:cubicBezTo>
                  <a:cubicBezTo>
                    <a:pt x="18" y="49"/>
                    <a:pt x="36" y="15"/>
                    <a:pt x="2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201" name="Freeform 1629"/>
            <p:cNvSpPr>
              <a:spLocks/>
            </p:cNvSpPr>
            <p:nvPr userDrawn="1"/>
          </p:nvSpPr>
          <p:spPr bwMode="auto">
            <a:xfrm>
              <a:off x="444" y="247"/>
              <a:ext cx="17" cy="15"/>
            </a:xfrm>
            <a:custGeom>
              <a:avLst/>
              <a:gdLst>
                <a:gd name="T0" fmla="*/ 38 w 39"/>
                <a:gd name="T1" fmla="*/ 0 h 34"/>
                <a:gd name="T2" fmla="*/ 38 w 39"/>
                <a:gd name="T3" fmla="*/ 0 h 34"/>
                <a:gd name="T4" fmla="*/ 0 w 39"/>
                <a:gd name="T5" fmla="*/ 14 h 34"/>
                <a:gd name="T6" fmla="*/ 35 w 39"/>
                <a:gd name="T7" fmla="*/ 3 h 34"/>
                <a:gd name="T8" fmla="*/ 9 w 39"/>
                <a:gd name="T9" fmla="*/ 34 h 34"/>
                <a:gd name="T10" fmla="*/ 38 w 39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34">
                  <a:moveTo>
                    <a:pt x="38" y="0"/>
                  </a:moveTo>
                  <a:lnTo>
                    <a:pt x="38" y="0"/>
                  </a:lnTo>
                  <a:cubicBezTo>
                    <a:pt x="26" y="1"/>
                    <a:pt x="10" y="7"/>
                    <a:pt x="0" y="14"/>
                  </a:cubicBezTo>
                  <a:cubicBezTo>
                    <a:pt x="7" y="10"/>
                    <a:pt x="25" y="4"/>
                    <a:pt x="35" y="3"/>
                  </a:cubicBezTo>
                  <a:cubicBezTo>
                    <a:pt x="31" y="21"/>
                    <a:pt x="19" y="27"/>
                    <a:pt x="9" y="34"/>
                  </a:cubicBezTo>
                  <a:cubicBezTo>
                    <a:pt x="20" y="28"/>
                    <a:pt x="39" y="14"/>
                    <a:pt x="38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202" name="Freeform 1630"/>
            <p:cNvSpPr>
              <a:spLocks/>
            </p:cNvSpPr>
            <p:nvPr userDrawn="1"/>
          </p:nvSpPr>
          <p:spPr bwMode="auto">
            <a:xfrm>
              <a:off x="442" y="225"/>
              <a:ext cx="17" cy="21"/>
            </a:xfrm>
            <a:custGeom>
              <a:avLst/>
              <a:gdLst>
                <a:gd name="T0" fmla="*/ 33 w 39"/>
                <a:gd name="T1" fmla="*/ 0 h 48"/>
                <a:gd name="T2" fmla="*/ 33 w 39"/>
                <a:gd name="T3" fmla="*/ 0 h 48"/>
                <a:gd name="T4" fmla="*/ 0 w 39"/>
                <a:gd name="T5" fmla="*/ 31 h 48"/>
                <a:gd name="T6" fmla="*/ 31 w 39"/>
                <a:gd name="T7" fmla="*/ 5 h 48"/>
                <a:gd name="T8" fmla="*/ 12 w 39"/>
                <a:gd name="T9" fmla="*/ 48 h 48"/>
                <a:gd name="T10" fmla="*/ 33 w 39"/>
                <a:gd name="T1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48">
                  <a:moveTo>
                    <a:pt x="33" y="0"/>
                  </a:moveTo>
                  <a:lnTo>
                    <a:pt x="33" y="0"/>
                  </a:lnTo>
                  <a:cubicBezTo>
                    <a:pt x="28" y="3"/>
                    <a:pt x="7" y="24"/>
                    <a:pt x="0" y="31"/>
                  </a:cubicBezTo>
                  <a:cubicBezTo>
                    <a:pt x="9" y="24"/>
                    <a:pt x="23" y="10"/>
                    <a:pt x="31" y="5"/>
                  </a:cubicBezTo>
                  <a:cubicBezTo>
                    <a:pt x="34" y="24"/>
                    <a:pt x="17" y="42"/>
                    <a:pt x="12" y="48"/>
                  </a:cubicBezTo>
                  <a:cubicBezTo>
                    <a:pt x="22" y="40"/>
                    <a:pt x="39" y="20"/>
                    <a:pt x="33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203" name="Freeform 1631"/>
            <p:cNvSpPr>
              <a:spLocks/>
            </p:cNvSpPr>
            <p:nvPr userDrawn="1"/>
          </p:nvSpPr>
          <p:spPr bwMode="auto">
            <a:xfrm>
              <a:off x="414" y="239"/>
              <a:ext cx="9" cy="19"/>
            </a:xfrm>
            <a:custGeom>
              <a:avLst/>
              <a:gdLst>
                <a:gd name="T0" fmla="*/ 15 w 20"/>
                <a:gd name="T1" fmla="*/ 0 h 41"/>
                <a:gd name="T2" fmla="*/ 15 w 20"/>
                <a:gd name="T3" fmla="*/ 0 h 41"/>
                <a:gd name="T4" fmla="*/ 5 w 20"/>
                <a:gd name="T5" fmla="*/ 16 h 41"/>
                <a:gd name="T6" fmla="*/ 14 w 20"/>
                <a:gd name="T7" fmla="*/ 8 h 41"/>
                <a:gd name="T8" fmla="*/ 0 w 20"/>
                <a:gd name="T9" fmla="*/ 41 h 41"/>
                <a:gd name="T10" fmla="*/ 15 w 20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41">
                  <a:moveTo>
                    <a:pt x="15" y="0"/>
                  </a:moveTo>
                  <a:lnTo>
                    <a:pt x="15" y="0"/>
                  </a:lnTo>
                  <a:cubicBezTo>
                    <a:pt x="12" y="6"/>
                    <a:pt x="9" y="11"/>
                    <a:pt x="5" y="16"/>
                  </a:cubicBezTo>
                  <a:cubicBezTo>
                    <a:pt x="8" y="14"/>
                    <a:pt x="13" y="9"/>
                    <a:pt x="14" y="8"/>
                  </a:cubicBezTo>
                  <a:cubicBezTo>
                    <a:pt x="16" y="17"/>
                    <a:pt x="7" y="34"/>
                    <a:pt x="0" y="41"/>
                  </a:cubicBezTo>
                  <a:cubicBezTo>
                    <a:pt x="15" y="29"/>
                    <a:pt x="20" y="11"/>
                    <a:pt x="1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204" name="Freeform 1632"/>
            <p:cNvSpPr>
              <a:spLocks/>
            </p:cNvSpPr>
            <p:nvPr userDrawn="1"/>
          </p:nvSpPr>
          <p:spPr bwMode="auto">
            <a:xfrm>
              <a:off x="415" y="257"/>
              <a:ext cx="11" cy="11"/>
            </a:xfrm>
            <a:custGeom>
              <a:avLst/>
              <a:gdLst>
                <a:gd name="T0" fmla="*/ 22 w 23"/>
                <a:gd name="T1" fmla="*/ 0 h 23"/>
                <a:gd name="T2" fmla="*/ 22 w 23"/>
                <a:gd name="T3" fmla="*/ 0 h 23"/>
                <a:gd name="T4" fmla="*/ 0 w 23"/>
                <a:gd name="T5" fmla="*/ 10 h 23"/>
                <a:gd name="T6" fmla="*/ 19 w 23"/>
                <a:gd name="T7" fmla="*/ 3 h 23"/>
                <a:gd name="T8" fmla="*/ 8 w 23"/>
                <a:gd name="T9" fmla="*/ 23 h 23"/>
                <a:gd name="T10" fmla="*/ 22 w 23"/>
                <a:gd name="T1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23">
                  <a:moveTo>
                    <a:pt x="22" y="0"/>
                  </a:moveTo>
                  <a:lnTo>
                    <a:pt x="22" y="0"/>
                  </a:lnTo>
                  <a:cubicBezTo>
                    <a:pt x="16" y="0"/>
                    <a:pt x="2" y="7"/>
                    <a:pt x="0" y="10"/>
                  </a:cubicBezTo>
                  <a:cubicBezTo>
                    <a:pt x="6" y="7"/>
                    <a:pt x="12" y="4"/>
                    <a:pt x="19" y="3"/>
                  </a:cubicBezTo>
                  <a:cubicBezTo>
                    <a:pt x="19" y="8"/>
                    <a:pt x="13" y="17"/>
                    <a:pt x="8" y="23"/>
                  </a:cubicBezTo>
                  <a:cubicBezTo>
                    <a:pt x="17" y="17"/>
                    <a:pt x="23" y="6"/>
                    <a:pt x="22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205" name="Freeform 1633"/>
            <p:cNvSpPr>
              <a:spLocks/>
            </p:cNvSpPr>
            <p:nvPr userDrawn="1"/>
          </p:nvSpPr>
          <p:spPr bwMode="auto">
            <a:xfrm>
              <a:off x="448" y="263"/>
              <a:ext cx="15" cy="13"/>
            </a:xfrm>
            <a:custGeom>
              <a:avLst/>
              <a:gdLst>
                <a:gd name="T0" fmla="*/ 35 w 35"/>
                <a:gd name="T1" fmla="*/ 1 h 28"/>
                <a:gd name="T2" fmla="*/ 35 w 35"/>
                <a:gd name="T3" fmla="*/ 1 h 28"/>
                <a:gd name="T4" fmla="*/ 0 w 35"/>
                <a:gd name="T5" fmla="*/ 8 h 28"/>
                <a:gd name="T6" fmla="*/ 30 w 35"/>
                <a:gd name="T7" fmla="*/ 4 h 28"/>
                <a:gd name="T8" fmla="*/ 1 w 35"/>
                <a:gd name="T9" fmla="*/ 28 h 28"/>
                <a:gd name="T10" fmla="*/ 35 w 35"/>
                <a:gd name="T11" fmla="*/ 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28">
                  <a:moveTo>
                    <a:pt x="35" y="1"/>
                  </a:moveTo>
                  <a:lnTo>
                    <a:pt x="35" y="1"/>
                  </a:lnTo>
                  <a:cubicBezTo>
                    <a:pt x="23" y="0"/>
                    <a:pt x="7" y="4"/>
                    <a:pt x="0" y="8"/>
                  </a:cubicBezTo>
                  <a:cubicBezTo>
                    <a:pt x="11" y="6"/>
                    <a:pt x="16" y="3"/>
                    <a:pt x="30" y="4"/>
                  </a:cubicBezTo>
                  <a:cubicBezTo>
                    <a:pt x="27" y="11"/>
                    <a:pt x="13" y="23"/>
                    <a:pt x="1" y="28"/>
                  </a:cubicBezTo>
                  <a:cubicBezTo>
                    <a:pt x="20" y="22"/>
                    <a:pt x="33" y="9"/>
                    <a:pt x="35" y="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206" name="Freeform 1634"/>
            <p:cNvSpPr>
              <a:spLocks/>
            </p:cNvSpPr>
            <p:nvPr userDrawn="1"/>
          </p:nvSpPr>
          <p:spPr bwMode="auto">
            <a:xfrm>
              <a:off x="420" y="269"/>
              <a:ext cx="10" cy="9"/>
            </a:xfrm>
            <a:custGeom>
              <a:avLst/>
              <a:gdLst>
                <a:gd name="T0" fmla="*/ 0 w 22"/>
                <a:gd name="T1" fmla="*/ 5 h 20"/>
                <a:gd name="T2" fmla="*/ 0 w 22"/>
                <a:gd name="T3" fmla="*/ 5 h 20"/>
                <a:gd name="T4" fmla="*/ 19 w 22"/>
                <a:gd name="T5" fmla="*/ 6 h 20"/>
                <a:gd name="T6" fmla="*/ 5 w 22"/>
                <a:gd name="T7" fmla="*/ 20 h 20"/>
                <a:gd name="T8" fmla="*/ 22 w 22"/>
                <a:gd name="T9" fmla="*/ 5 h 20"/>
                <a:gd name="T10" fmla="*/ 0 w 22"/>
                <a:gd name="T11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20">
                  <a:moveTo>
                    <a:pt x="0" y="5"/>
                  </a:moveTo>
                  <a:lnTo>
                    <a:pt x="0" y="5"/>
                  </a:lnTo>
                  <a:cubicBezTo>
                    <a:pt x="6" y="3"/>
                    <a:pt x="11" y="2"/>
                    <a:pt x="19" y="6"/>
                  </a:cubicBezTo>
                  <a:cubicBezTo>
                    <a:pt x="17" y="12"/>
                    <a:pt x="10" y="18"/>
                    <a:pt x="5" y="20"/>
                  </a:cubicBezTo>
                  <a:cubicBezTo>
                    <a:pt x="12" y="19"/>
                    <a:pt x="20" y="13"/>
                    <a:pt x="22" y="5"/>
                  </a:cubicBezTo>
                  <a:cubicBezTo>
                    <a:pt x="14" y="0"/>
                    <a:pt x="5" y="2"/>
                    <a:pt x="0" y="5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207" name="Freeform 1635"/>
            <p:cNvSpPr>
              <a:spLocks/>
            </p:cNvSpPr>
            <p:nvPr userDrawn="1"/>
          </p:nvSpPr>
          <p:spPr bwMode="auto">
            <a:xfrm>
              <a:off x="409" y="276"/>
              <a:ext cx="7" cy="3"/>
            </a:xfrm>
            <a:custGeom>
              <a:avLst/>
              <a:gdLst>
                <a:gd name="T0" fmla="*/ 15 w 15"/>
                <a:gd name="T1" fmla="*/ 0 h 6"/>
                <a:gd name="T2" fmla="*/ 15 w 15"/>
                <a:gd name="T3" fmla="*/ 0 h 6"/>
                <a:gd name="T4" fmla="*/ 1 w 15"/>
                <a:gd name="T5" fmla="*/ 4 h 6"/>
                <a:gd name="T6" fmla="*/ 0 w 15"/>
                <a:gd name="T7" fmla="*/ 6 h 6"/>
                <a:gd name="T8" fmla="*/ 15 w 1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6">
                  <a:moveTo>
                    <a:pt x="15" y="0"/>
                  </a:moveTo>
                  <a:lnTo>
                    <a:pt x="15" y="0"/>
                  </a:lnTo>
                  <a:cubicBezTo>
                    <a:pt x="10" y="1"/>
                    <a:pt x="5" y="2"/>
                    <a:pt x="1" y="4"/>
                  </a:cubicBezTo>
                  <a:lnTo>
                    <a:pt x="0" y="6"/>
                  </a:lnTo>
                  <a:cubicBezTo>
                    <a:pt x="4" y="4"/>
                    <a:pt x="10" y="3"/>
                    <a:pt x="1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208" name="Freeform 1636"/>
            <p:cNvSpPr>
              <a:spLocks/>
            </p:cNvSpPr>
            <p:nvPr userDrawn="1"/>
          </p:nvSpPr>
          <p:spPr bwMode="auto">
            <a:xfrm>
              <a:off x="399" y="273"/>
              <a:ext cx="9" cy="8"/>
            </a:xfrm>
            <a:custGeom>
              <a:avLst/>
              <a:gdLst>
                <a:gd name="T0" fmla="*/ 0 w 19"/>
                <a:gd name="T1" fmla="*/ 4 h 19"/>
                <a:gd name="T2" fmla="*/ 0 w 19"/>
                <a:gd name="T3" fmla="*/ 4 h 19"/>
                <a:gd name="T4" fmla="*/ 15 w 19"/>
                <a:gd name="T5" fmla="*/ 5 h 19"/>
                <a:gd name="T6" fmla="*/ 9 w 19"/>
                <a:gd name="T7" fmla="*/ 19 h 19"/>
                <a:gd name="T8" fmla="*/ 18 w 19"/>
                <a:gd name="T9" fmla="*/ 4 h 19"/>
                <a:gd name="T10" fmla="*/ 0 w 19"/>
                <a:gd name="T11" fmla="*/ 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9">
                  <a:moveTo>
                    <a:pt x="0" y="4"/>
                  </a:moveTo>
                  <a:lnTo>
                    <a:pt x="0" y="4"/>
                  </a:lnTo>
                  <a:cubicBezTo>
                    <a:pt x="6" y="3"/>
                    <a:pt x="12" y="3"/>
                    <a:pt x="15" y="5"/>
                  </a:cubicBezTo>
                  <a:cubicBezTo>
                    <a:pt x="15" y="10"/>
                    <a:pt x="12" y="16"/>
                    <a:pt x="9" y="19"/>
                  </a:cubicBezTo>
                  <a:cubicBezTo>
                    <a:pt x="14" y="17"/>
                    <a:pt x="19" y="9"/>
                    <a:pt x="18" y="4"/>
                  </a:cubicBezTo>
                  <a:cubicBezTo>
                    <a:pt x="14" y="2"/>
                    <a:pt x="7" y="0"/>
                    <a:pt x="0" y="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209" name="Freeform 1637"/>
            <p:cNvSpPr>
              <a:spLocks/>
            </p:cNvSpPr>
            <p:nvPr userDrawn="1"/>
          </p:nvSpPr>
          <p:spPr bwMode="auto">
            <a:xfrm>
              <a:off x="399" y="253"/>
              <a:ext cx="8" cy="16"/>
            </a:xfrm>
            <a:custGeom>
              <a:avLst/>
              <a:gdLst>
                <a:gd name="T0" fmla="*/ 15 w 18"/>
                <a:gd name="T1" fmla="*/ 0 h 34"/>
                <a:gd name="T2" fmla="*/ 15 w 18"/>
                <a:gd name="T3" fmla="*/ 0 h 34"/>
                <a:gd name="T4" fmla="*/ 0 w 18"/>
                <a:gd name="T5" fmla="*/ 15 h 34"/>
                <a:gd name="T6" fmla="*/ 13 w 18"/>
                <a:gd name="T7" fmla="*/ 6 h 34"/>
                <a:gd name="T8" fmla="*/ 4 w 18"/>
                <a:gd name="T9" fmla="*/ 34 h 34"/>
                <a:gd name="T10" fmla="*/ 15 w 18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4">
                  <a:moveTo>
                    <a:pt x="15" y="0"/>
                  </a:moveTo>
                  <a:lnTo>
                    <a:pt x="15" y="0"/>
                  </a:lnTo>
                  <a:cubicBezTo>
                    <a:pt x="12" y="4"/>
                    <a:pt x="4" y="12"/>
                    <a:pt x="0" y="15"/>
                  </a:cubicBezTo>
                  <a:cubicBezTo>
                    <a:pt x="5" y="12"/>
                    <a:pt x="9" y="10"/>
                    <a:pt x="13" y="6"/>
                  </a:cubicBezTo>
                  <a:cubicBezTo>
                    <a:pt x="14" y="16"/>
                    <a:pt x="7" y="31"/>
                    <a:pt x="4" y="34"/>
                  </a:cubicBezTo>
                  <a:cubicBezTo>
                    <a:pt x="13" y="26"/>
                    <a:pt x="18" y="13"/>
                    <a:pt x="1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210" name="Freeform 1638"/>
            <p:cNvSpPr>
              <a:spLocks/>
            </p:cNvSpPr>
            <p:nvPr userDrawn="1"/>
          </p:nvSpPr>
          <p:spPr bwMode="auto">
            <a:xfrm>
              <a:off x="390" y="264"/>
              <a:ext cx="10" cy="9"/>
            </a:xfrm>
            <a:custGeom>
              <a:avLst/>
              <a:gdLst>
                <a:gd name="T0" fmla="*/ 21 w 21"/>
                <a:gd name="T1" fmla="*/ 0 h 21"/>
                <a:gd name="T2" fmla="*/ 21 w 21"/>
                <a:gd name="T3" fmla="*/ 0 h 21"/>
                <a:gd name="T4" fmla="*/ 0 w 21"/>
                <a:gd name="T5" fmla="*/ 18 h 21"/>
                <a:gd name="T6" fmla="*/ 0 w 21"/>
                <a:gd name="T7" fmla="*/ 20 h 21"/>
                <a:gd name="T8" fmla="*/ 2 w 21"/>
                <a:gd name="T9" fmla="*/ 21 h 21"/>
                <a:gd name="T10" fmla="*/ 21 w 21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21">
                  <a:moveTo>
                    <a:pt x="21" y="0"/>
                  </a:moveTo>
                  <a:lnTo>
                    <a:pt x="21" y="0"/>
                  </a:lnTo>
                  <a:cubicBezTo>
                    <a:pt x="12" y="5"/>
                    <a:pt x="0" y="18"/>
                    <a:pt x="0" y="18"/>
                  </a:cubicBezTo>
                  <a:lnTo>
                    <a:pt x="0" y="20"/>
                  </a:lnTo>
                  <a:lnTo>
                    <a:pt x="2" y="21"/>
                  </a:lnTo>
                  <a:cubicBezTo>
                    <a:pt x="2" y="21"/>
                    <a:pt x="17" y="7"/>
                    <a:pt x="2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211" name="Freeform 1639"/>
            <p:cNvSpPr>
              <a:spLocks/>
            </p:cNvSpPr>
            <p:nvPr userDrawn="1"/>
          </p:nvSpPr>
          <p:spPr bwMode="auto">
            <a:xfrm>
              <a:off x="391" y="268"/>
              <a:ext cx="4" cy="5"/>
            </a:xfrm>
            <a:custGeom>
              <a:avLst/>
              <a:gdLst>
                <a:gd name="T0" fmla="*/ 10 w 10"/>
                <a:gd name="T1" fmla="*/ 0 h 11"/>
                <a:gd name="T2" fmla="*/ 10 w 10"/>
                <a:gd name="T3" fmla="*/ 0 h 11"/>
                <a:gd name="T4" fmla="*/ 0 w 10"/>
                <a:gd name="T5" fmla="*/ 10 h 11"/>
                <a:gd name="T6" fmla="*/ 1 w 10"/>
                <a:gd name="T7" fmla="*/ 11 h 11"/>
                <a:gd name="T8" fmla="*/ 10 w 10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1">
                  <a:moveTo>
                    <a:pt x="10" y="0"/>
                  </a:moveTo>
                  <a:lnTo>
                    <a:pt x="10" y="0"/>
                  </a:lnTo>
                  <a:cubicBezTo>
                    <a:pt x="9" y="0"/>
                    <a:pt x="0" y="10"/>
                    <a:pt x="0" y="10"/>
                  </a:cubicBezTo>
                  <a:lnTo>
                    <a:pt x="1" y="11"/>
                  </a:lnTo>
                  <a:cubicBezTo>
                    <a:pt x="1" y="11"/>
                    <a:pt x="10" y="1"/>
                    <a:pt x="1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212" name="Freeform 1640"/>
            <p:cNvSpPr>
              <a:spLocks/>
            </p:cNvSpPr>
            <p:nvPr userDrawn="1"/>
          </p:nvSpPr>
          <p:spPr bwMode="auto">
            <a:xfrm>
              <a:off x="394" y="278"/>
              <a:ext cx="7" cy="5"/>
            </a:xfrm>
            <a:custGeom>
              <a:avLst/>
              <a:gdLst>
                <a:gd name="T0" fmla="*/ 15 w 15"/>
                <a:gd name="T1" fmla="*/ 0 h 11"/>
                <a:gd name="T2" fmla="*/ 15 w 15"/>
                <a:gd name="T3" fmla="*/ 0 h 11"/>
                <a:gd name="T4" fmla="*/ 1 w 15"/>
                <a:gd name="T5" fmla="*/ 8 h 11"/>
                <a:gd name="T6" fmla="*/ 0 w 15"/>
                <a:gd name="T7" fmla="*/ 10 h 11"/>
                <a:gd name="T8" fmla="*/ 2 w 15"/>
                <a:gd name="T9" fmla="*/ 11 h 11"/>
                <a:gd name="T10" fmla="*/ 15 w 15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1">
                  <a:moveTo>
                    <a:pt x="15" y="0"/>
                  </a:moveTo>
                  <a:lnTo>
                    <a:pt x="15" y="0"/>
                  </a:lnTo>
                  <a:cubicBezTo>
                    <a:pt x="8" y="3"/>
                    <a:pt x="3" y="6"/>
                    <a:pt x="1" y="8"/>
                  </a:cubicBezTo>
                  <a:cubicBezTo>
                    <a:pt x="0" y="8"/>
                    <a:pt x="0" y="10"/>
                    <a:pt x="0" y="10"/>
                  </a:cubicBezTo>
                  <a:lnTo>
                    <a:pt x="2" y="11"/>
                  </a:lnTo>
                  <a:cubicBezTo>
                    <a:pt x="5" y="9"/>
                    <a:pt x="10" y="5"/>
                    <a:pt x="1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213" name="Freeform 1641"/>
            <p:cNvSpPr>
              <a:spLocks/>
            </p:cNvSpPr>
            <p:nvPr userDrawn="1"/>
          </p:nvSpPr>
          <p:spPr bwMode="auto">
            <a:xfrm>
              <a:off x="395" y="280"/>
              <a:ext cx="3" cy="2"/>
            </a:xfrm>
            <a:custGeom>
              <a:avLst/>
              <a:gdLst>
                <a:gd name="T0" fmla="*/ 6 w 6"/>
                <a:gd name="T1" fmla="*/ 0 h 4"/>
                <a:gd name="T2" fmla="*/ 6 w 6"/>
                <a:gd name="T3" fmla="*/ 0 h 4"/>
                <a:gd name="T4" fmla="*/ 0 w 6"/>
                <a:gd name="T5" fmla="*/ 3 h 4"/>
                <a:gd name="T6" fmla="*/ 0 w 6"/>
                <a:gd name="T7" fmla="*/ 4 h 4"/>
                <a:gd name="T8" fmla="*/ 6 w 6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4">
                  <a:moveTo>
                    <a:pt x="6" y="0"/>
                  </a:moveTo>
                  <a:lnTo>
                    <a:pt x="6" y="0"/>
                  </a:lnTo>
                  <a:cubicBezTo>
                    <a:pt x="4" y="0"/>
                    <a:pt x="0" y="3"/>
                    <a:pt x="0" y="3"/>
                  </a:cubicBezTo>
                  <a:lnTo>
                    <a:pt x="0" y="4"/>
                  </a:lnTo>
                  <a:cubicBezTo>
                    <a:pt x="0" y="4"/>
                    <a:pt x="5" y="1"/>
                    <a:pt x="6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214" name="Freeform 1642"/>
            <p:cNvSpPr>
              <a:spLocks/>
            </p:cNvSpPr>
            <p:nvPr userDrawn="1"/>
          </p:nvSpPr>
          <p:spPr bwMode="auto">
            <a:xfrm>
              <a:off x="414" y="314"/>
              <a:ext cx="25" cy="28"/>
            </a:xfrm>
            <a:custGeom>
              <a:avLst/>
              <a:gdLst>
                <a:gd name="T0" fmla="*/ 2 w 55"/>
                <a:gd name="T1" fmla="*/ 0 h 63"/>
                <a:gd name="T2" fmla="*/ 2 w 55"/>
                <a:gd name="T3" fmla="*/ 0 h 63"/>
                <a:gd name="T4" fmla="*/ 2 w 55"/>
                <a:gd name="T5" fmla="*/ 5 h 63"/>
                <a:gd name="T6" fmla="*/ 32 w 55"/>
                <a:gd name="T7" fmla="*/ 40 h 63"/>
                <a:gd name="T8" fmla="*/ 1 w 55"/>
                <a:gd name="T9" fmla="*/ 11 h 63"/>
                <a:gd name="T10" fmla="*/ 0 w 55"/>
                <a:gd name="T11" fmla="*/ 17 h 63"/>
                <a:gd name="T12" fmla="*/ 32 w 55"/>
                <a:gd name="T13" fmla="*/ 56 h 63"/>
                <a:gd name="T14" fmla="*/ 52 w 55"/>
                <a:gd name="T15" fmla="*/ 58 h 63"/>
                <a:gd name="T16" fmla="*/ 49 w 55"/>
                <a:gd name="T17" fmla="*/ 40 h 63"/>
                <a:gd name="T18" fmla="*/ 2 w 55"/>
                <a:gd name="T19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5" h="63">
                  <a:moveTo>
                    <a:pt x="2" y="0"/>
                  </a:moveTo>
                  <a:lnTo>
                    <a:pt x="2" y="0"/>
                  </a:lnTo>
                  <a:cubicBezTo>
                    <a:pt x="2" y="2"/>
                    <a:pt x="2" y="4"/>
                    <a:pt x="2" y="5"/>
                  </a:cubicBezTo>
                  <a:cubicBezTo>
                    <a:pt x="5" y="9"/>
                    <a:pt x="25" y="30"/>
                    <a:pt x="32" y="40"/>
                  </a:cubicBezTo>
                  <a:cubicBezTo>
                    <a:pt x="24" y="33"/>
                    <a:pt x="7" y="17"/>
                    <a:pt x="1" y="11"/>
                  </a:cubicBezTo>
                  <a:cubicBezTo>
                    <a:pt x="1" y="11"/>
                    <a:pt x="0" y="14"/>
                    <a:pt x="0" y="17"/>
                  </a:cubicBezTo>
                  <a:cubicBezTo>
                    <a:pt x="0" y="17"/>
                    <a:pt x="28" y="50"/>
                    <a:pt x="32" y="56"/>
                  </a:cubicBezTo>
                  <a:cubicBezTo>
                    <a:pt x="38" y="63"/>
                    <a:pt x="46" y="58"/>
                    <a:pt x="52" y="58"/>
                  </a:cubicBezTo>
                  <a:cubicBezTo>
                    <a:pt x="53" y="52"/>
                    <a:pt x="55" y="47"/>
                    <a:pt x="49" y="40"/>
                  </a:cubicBezTo>
                  <a:cubicBezTo>
                    <a:pt x="46" y="37"/>
                    <a:pt x="7" y="4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215" name="Freeform 1643"/>
            <p:cNvSpPr>
              <a:spLocks/>
            </p:cNvSpPr>
            <p:nvPr userDrawn="1"/>
          </p:nvSpPr>
          <p:spPr bwMode="auto">
            <a:xfrm>
              <a:off x="415" y="310"/>
              <a:ext cx="34" cy="22"/>
            </a:xfrm>
            <a:custGeom>
              <a:avLst/>
              <a:gdLst>
                <a:gd name="T0" fmla="*/ 76 w 76"/>
                <a:gd name="T1" fmla="*/ 39 h 47"/>
                <a:gd name="T2" fmla="*/ 76 w 76"/>
                <a:gd name="T3" fmla="*/ 39 h 47"/>
                <a:gd name="T4" fmla="*/ 57 w 76"/>
                <a:gd name="T5" fmla="*/ 15 h 47"/>
                <a:gd name="T6" fmla="*/ 19 w 76"/>
                <a:gd name="T7" fmla="*/ 0 h 47"/>
                <a:gd name="T8" fmla="*/ 14 w 76"/>
                <a:gd name="T9" fmla="*/ 1 h 47"/>
                <a:gd name="T10" fmla="*/ 48 w 76"/>
                <a:gd name="T11" fmla="*/ 23 h 47"/>
                <a:gd name="T12" fmla="*/ 8 w 76"/>
                <a:gd name="T13" fmla="*/ 3 h 47"/>
                <a:gd name="T14" fmla="*/ 0 w 76"/>
                <a:gd name="T15" fmla="*/ 2 h 47"/>
                <a:gd name="T16" fmla="*/ 51 w 76"/>
                <a:gd name="T17" fmla="*/ 39 h 47"/>
                <a:gd name="T18" fmla="*/ 76 w 76"/>
                <a:gd name="T19" fmla="*/ 3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6" h="47">
                  <a:moveTo>
                    <a:pt x="76" y="39"/>
                  </a:moveTo>
                  <a:lnTo>
                    <a:pt x="76" y="39"/>
                  </a:lnTo>
                  <a:cubicBezTo>
                    <a:pt x="74" y="33"/>
                    <a:pt x="74" y="22"/>
                    <a:pt x="57" y="15"/>
                  </a:cubicBezTo>
                  <a:cubicBezTo>
                    <a:pt x="51" y="13"/>
                    <a:pt x="24" y="1"/>
                    <a:pt x="19" y="0"/>
                  </a:cubicBezTo>
                  <a:cubicBezTo>
                    <a:pt x="17" y="0"/>
                    <a:pt x="14" y="1"/>
                    <a:pt x="14" y="1"/>
                  </a:cubicBezTo>
                  <a:cubicBezTo>
                    <a:pt x="18" y="3"/>
                    <a:pt x="37" y="15"/>
                    <a:pt x="48" y="23"/>
                  </a:cubicBezTo>
                  <a:cubicBezTo>
                    <a:pt x="34" y="19"/>
                    <a:pt x="10" y="4"/>
                    <a:pt x="8" y="3"/>
                  </a:cubicBezTo>
                  <a:cubicBezTo>
                    <a:pt x="7" y="3"/>
                    <a:pt x="4" y="4"/>
                    <a:pt x="0" y="2"/>
                  </a:cubicBezTo>
                  <a:cubicBezTo>
                    <a:pt x="7" y="7"/>
                    <a:pt x="41" y="34"/>
                    <a:pt x="51" y="39"/>
                  </a:cubicBezTo>
                  <a:cubicBezTo>
                    <a:pt x="66" y="47"/>
                    <a:pt x="70" y="41"/>
                    <a:pt x="76" y="39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216" name="Freeform 1644"/>
            <p:cNvSpPr>
              <a:spLocks/>
            </p:cNvSpPr>
            <p:nvPr userDrawn="1"/>
          </p:nvSpPr>
          <p:spPr bwMode="auto">
            <a:xfrm>
              <a:off x="422" y="302"/>
              <a:ext cx="35" cy="15"/>
            </a:xfrm>
            <a:custGeom>
              <a:avLst/>
              <a:gdLst>
                <a:gd name="T0" fmla="*/ 0 w 78"/>
                <a:gd name="T1" fmla="*/ 0 h 33"/>
                <a:gd name="T2" fmla="*/ 0 w 78"/>
                <a:gd name="T3" fmla="*/ 0 h 33"/>
                <a:gd name="T4" fmla="*/ 3 w 78"/>
                <a:gd name="T5" fmla="*/ 6 h 33"/>
                <a:gd name="T6" fmla="*/ 43 w 78"/>
                <a:gd name="T7" fmla="*/ 17 h 33"/>
                <a:gd name="T8" fmla="*/ 4 w 78"/>
                <a:gd name="T9" fmla="*/ 11 h 33"/>
                <a:gd name="T10" fmla="*/ 5 w 78"/>
                <a:gd name="T11" fmla="*/ 15 h 33"/>
                <a:gd name="T12" fmla="*/ 46 w 78"/>
                <a:gd name="T13" fmla="*/ 29 h 33"/>
                <a:gd name="T14" fmla="*/ 78 w 78"/>
                <a:gd name="T15" fmla="*/ 25 h 33"/>
                <a:gd name="T16" fmla="*/ 54 w 78"/>
                <a:gd name="T17" fmla="*/ 8 h 33"/>
                <a:gd name="T18" fmla="*/ 0 w 78"/>
                <a:gd name="T1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8" h="33">
                  <a:moveTo>
                    <a:pt x="0" y="0"/>
                  </a:moveTo>
                  <a:lnTo>
                    <a:pt x="0" y="0"/>
                  </a:lnTo>
                  <a:cubicBezTo>
                    <a:pt x="1" y="2"/>
                    <a:pt x="2" y="4"/>
                    <a:pt x="3" y="6"/>
                  </a:cubicBezTo>
                  <a:cubicBezTo>
                    <a:pt x="5" y="7"/>
                    <a:pt x="30" y="12"/>
                    <a:pt x="43" y="17"/>
                  </a:cubicBezTo>
                  <a:cubicBezTo>
                    <a:pt x="30" y="17"/>
                    <a:pt x="4" y="11"/>
                    <a:pt x="4" y="11"/>
                  </a:cubicBezTo>
                  <a:cubicBezTo>
                    <a:pt x="4" y="12"/>
                    <a:pt x="5" y="14"/>
                    <a:pt x="5" y="15"/>
                  </a:cubicBezTo>
                  <a:cubicBezTo>
                    <a:pt x="14" y="20"/>
                    <a:pt x="40" y="27"/>
                    <a:pt x="46" y="29"/>
                  </a:cubicBezTo>
                  <a:cubicBezTo>
                    <a:pt x="55" y="33"/>
                    <a:pt x="73" y="31"/>
                    <a:pt x="78" y="25"/>
                  </a:cubicBezTo>
                  <a:cubicBezTo>
                    <a:pt x="74" y="15"/>
                    <a:pt x="63" y="9"/>
                    <a:pt x="54" y="8"/>
                  </a:cubicBezTo>
                  <a:cubicBezTo>
                    <a:pt x="42" y="6"/>
                    <a:pt x="13" y="2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217" name="Freeform 1645"/>
            <p:cNvSpPr>
              <a:spLocks/>
            </p:cNvSpPr>
            <p:nvPr userDrawn="1"/>
          </p:nvSpPr>
          <p:spPr bwMode="auto">
            <a:xfrm>
              <a:off x="444" y="294"/>
              <a:ext cx="16" cy="10"/>
            </a:xfrm>
            <a:custGeom>
              <a:avLst/>
              <a:gdLst>
                <a:gd name="T0" fmla="*/ 7 w 36"/>
                <a:gd name="T1" fmla="*/ 0 h 22"/>
                <a:gd name="T2" fmla="*/ 7 w 36"/>
                <a:gd name="T3" fmla="*/ 0 h 22"/>
                <a:gd name="T4" fmla="*/ 31 w 36"/>
                <a:gd name="T5" fmla="*/ 10 h 22"/>
                <a:gd name="T6" fmla="*/ 0 w 36"/>
                <a:gd name="T7" fmla="*/ 20 h 22"/>
                <a:gd name="T8" fmla="*/ 36 w 36"/>
                <a:gd name="T9" fmla="*/ 10 h 22"/>
                <a:gd name="T10" fmla="*/ 7 w 36"/>
                <a:gd name="T1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22">
                  <a:moveTo>
                    <a:pt x="7" y="0"/>
                  </a:moveTo>
                  <a:lnTo>
                    <a:pt x="7" y="0"/>
                  </a:lnTo>
                  <a:cubicBezTo>
                    <a:pt x="15" y="1"/>
                    <a:pt x="27" y="5"/>
                    <a:pt x="31" y="10"/>
                  </a:cubicBezTo>
                  <a:cubicBezTo>
                    <a:pt x="28" y="17"/>
                    <a:pt x="10" y="20"/>
                    <a:pt x="0" y="20"/>
                  </a:cubicBezTo>
                  <a:cubicBezTo>
                    <a:pt x="17" y="22"/>
                    <a:pt x="31" y="18"/>
                    <a:pt x="36" y="10"/>
                  </a:cubicBezTo>
                  <a:cubicBezTo>
                    <a:pt x="29" y="3"/>
                    <a:pt x="15" y="0"/>
                    <a:pt x="7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218" name="Freeform 1646"/>
            <p:cNvSpPr>
              <a:spLocks/>
            </p:cNvSpPr>
            <p:nvPr userDrawn="1"/>
          </p:nvSpPr>
          <p:spPr bwMode="auto">
            <a:xfrm>
              <a:off x="447" y="279"/>
              <a:ext cx="15" cy="11"/>
            </a:xfrm>
            <a:custGeom>
              <a:avLst/>
              <a:gdLst>
                <a:gd name="T0" fmla="*/ 0 w 35"/>
                <a:gd name="T1" fmla="*/ 3 h 23"/>
                <a:gd name="T2" fmla="*/ 0 w 35"/>
                <a:gd name="T3" fmla="*/ 3 h 23"/>
                <a:gd name="T4" fmla="*/ 30 w 35"/>
                <a:gd name="T5" fmla="*/ 6 h 23"/>
                <a:gd name="T6" fmla="*/ 1 w 35"/>
                <a:gd name="T7" fmla="*/ 23 h 23"/>
                <a:gd name="T8" fmla="*/ 35 w 35"/>
                <a:gd name="T9" fmla="*/ 4 h 23"/>
                <a:gd name="T10" fmla="*/ 0 w 35"/>
                <a:gd name="T11" fmla="*/ 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23">
                  <a:moveTo>
                    <a:pt x="0" y="3"/>
                  </a:moveTo>
                  <a:lnTo>
                    <a:pt x="0" y="3"/>
                  </a:lnTo>
                  <a:cubicBezTo>
                    <a:pt x="9" y="2"/>
                    <a:pt x="21" y="2"/>
                    <a:pt x="30" y="6"/>
                  </a:cubicBezTo>
                  <a:cubicBezTo>
                    <a:pt x="27" y="11"/>
                    <a:pt x="15" y="20"/>
                    <a:pt x="1" y="23"/>
                  </a:cubicBezTo>
                  <a:cubicBezTo>
                    <a:pt x="12" y="22"/>
                    <a:pt x="32" y="14"/>
                    <a:pt x="35" y="4"/>
                  </a:cubicBezTo>
                  <a:cubicBezTo>
                    <a:pt x="26" y="0"/>
                    <a:pt x="6" y="0"/>
                    <a:pt x="0" y="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219" name="Freeform 1647"/>
            <p:cNvSpPr>
              <a:spLocks/>
            </p:cNvSpPr>
            <p:nvPr userDrawn="1"/>
          </p:nvSpPr>
          <p:spPr bwMode="auto">
            <a:xfrm>
              <a:off x="420" y="281"/>
              <a:ext cx="9" cy="9"/>
            </a:xfrm>
            <a:custGeom>
              <a:avLst/>
              <a:gdLst>
                <a:gd name="T0" fmla="*/ 0 w 20"/>
                <a:gd name="T1" fmla="*/ 3 h 19"/>
                <a:gd name="T2" fmla="*/ 0 w 20"/>
                <a:gd name="T3" fmla="*/ 3 h 19"/>
                <a:gd name="T4" fmla="*/ 17 w 20"/>
                <a:gd name="T5" fmla="*/ 9 h 19"/>
                <a:gd name="T6" fmla="*/ 4 w 20"/>
                <a:gd name="T7" fmla="*/ 19 h 19"/>
                <a:gd name="T8" fmla="*/ 20 w 20"/>
                <a:gd name="T9" fmla="*/ 8 h 19"/>
                <a:gd name="T10" fmla="*/ 0 w 20"/>
                <a:gd name="T11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9">
                  <a:moveTo>
                    <a:pt x="0" y="3"/>
                  </a:moveTo>
                  <a:lnTo>
                    <a:pt x="0" y="3"/>
                  </a:lnTo>
                  <a:cubicBezTo>
                    <a:pt x="9" y="2"/>
                    <a:pt x="15" y="5"/>
                    <a:pt x="17" y="9"/>
                  </a:cubicBezTo>
                  <a:cubicBezTo>
                    <a:pt x="15" y="14"/>
                    <a:pt x="9" y="18"/>
                    <a:pt x="4" y="19"/>
                  </a:cubicBezTo>
                  <a:cubicBezTo>
                    <a:pt x="11" y="19"/>
                    <a:pt x="18" y="14"/>
                    <a:pt x="20" y="8"/>
                  </a:cubicBezTo>
                  <a:cubicBezTo>
                    <a:pt x="17" y="3"/>
                    <a:pt x="7" y="0"/>
                    <a:pt x="0" y="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220" name="Freeform 1648"/>
            <p:cNvSpPr>
              <a:spLocks/>
            </p:cNvSpPr>
            <p:nvPr userDrawn="1"/>
          </p:nvSpPr>
          <p:spPr bwMode="auto">
            <a:xfrm>
              <a:off x="401" y="284"/>
              <a:ext cx="7" cy="9"/>
            </a:xfrm>
            <a:custGeom>
              <a:avLst/>
              <a:gdLst>
                <a:gd name="T0" fmla="*/ 0 w 15"/>
                <a:gd name="T1" fmla="*/ 2 h 19"/>
                <a:gd name="T2" fmla="*/ 0 w 15"/>
                <a:gd name="T3" fmla="*/ 2 h 19"/>
                <a:gd name="T4" fmla="*/ 12 w 15"/>
                <a:gd name="T5" fmla="*/ 8 h 19"/>
                <a:gd name="T6" fmla="*/ 4 w 15"/>
                <a:gd name="T7" fmla="*/ 19 h 19"/>
                <a:gd name="T8" fmla="*/ 15 w 15"/>
                <a:gd name="T9" fmla="*/ 8 h 19"/>
                <a:gd name="T10" fmla="*/ 0 w 15"/>
                <a:gd name="T11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9">
                  <a:moveTo>
                    <a:pt x="0" y="2"/>
                  </a:moveTo>
                  <a:lnTo>
                    <a:pt x="0" y="2"/>
                  </a:lnTo>
                  <a:cubicBezTo>
                    <a:pt x="5" y="2"/>
                    <a:pt x="9" y="5"/>
                    <a:pt x="12" y="8"/>
                  </a:cubicBezTo>
                  <a:cubicBezTo>
                    <a:pt x="11" y="12"/>
                    <a:pt x="9" y="17"/>
                    <a:pt x="4" y="19"/>
                  </a:cubicBezTo>
                  <a:cubicBezTo>
                    <a:pt x="10" y="18"/>
                    <a:pt x="13" y="13"/>
                    <a:pt x="15" y="8"/>
                  </a:cubicBezTo>
                  <a:cubicBezTo>
                    <a:pt x="12" y="5"/>
                    <a:pt x="7" y="0"/>
                    <a:pt x="0" y="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221" name="Freeform 1649"/>
            <p:cNvSpPr>
              <a:spLocks/>
            </p:cNvSpPr>
            <p:nvPr userDrawn="1"/>
          </p:nvSpPr>
          <p:spPr bwMode="auto">
            <a:xfrm>
              <a:off x="423" y="305"/>
              <a:ext cx="10" cy="3"/>
            </a:xfrm>
            <a:custGeom>
              <a:avLst/>
              <a:gdLst>
                <a:gd name="T0" fmla="*/ 21 w 21"/>
                <a:gd name="T1" fmla="*/ 6 h 6"/>
                <a:gd name="T2" fmla="*/ 21 w 21"/>
                <a:gd name="T3" fmla="*/ 6 h 6"/>
                <a:gd name="T4" fmla="*/ 0 w 21"/>
                <a:gd name="T5" fmla="*/ 0 h 6"/>
                <a:gd name="T6" fmla="*/ 0 w 21"/>
                <a:gd name="T7" fmla="*/ 2 h 6"/>
                <a:gd name="T8" fmla="*/ 21 w 21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6">
                  <a:moveTo>
                    <a:pt x="21" y="6"/>
                  </a:moveTo>
                  <a:lnTo>
                    <a:pt x="21" y="6"/>
                  </a:lnTo>
                  <a:cubicBezTo>
                    <a:pt x="11" y="3"/>
                    <a:pt x="5" y="1"/>
                    <a:pt x="0" y="0"/>
                  </a:cubicBezTo>
                  <a:lnTo>
                    <a:pt x="0" y="2"/>
                  </a:lnTo>
                  <a:cubicBezTo>
                    <a:pt x="6" y="4"/>
                    <a:pt x="12" y="4"/>
                    <a:pt x="21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222" name="Freeform 1650"/>
            <p:cNvSpPr>
              <a:spLocks/>
            </p:cNvSpPr>
            <p:nvPr userDrawn="1"/>
          </p:nvSpPr>
          <p:spPr bwMode="auto">
            <a:xfrm>
              <a:off x="442" y="307"/>
              <a:ext cx="13" cy="9"/>
            </a:xfrm>
            <a:custGeom>
              <a:avLst/>
              <a:gdLst>
                <a:gd name="T0" fmla="*/ 6 w 29"/>
                <a:gd name="T1" fmla="*/ 0 h 21"/>
                <a:gd name="T2" fmla="*/ 6 w 29"/>
                <a:gd name="T3" fmla="*/ 0 h 21"/>
                <a:gd name="T4" fmla="*/ 25 w 29"/>
                <a:gd name="T5" fmla="*/ 13 h 21"/>
                <a:gd name="T6" fmla="*/ 0 w 29"/>
                <a:gd name="T7" fmla="*/ 17 h 21"/>
                <a:gd name="T8" fmla="*/ 29 w 29"/>
                <a:gd name="T9" fmla="*/ 14 h 21"/>
                <a:gd name="T10" fmla="*/ 6 w 29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21">
                  <a:moveTo>
                    <a:pt x="6" y="0"/>
                  </a:moveTo>
                  <a:lnTo>
                    <a:pt x="6" y="0"/>
                  </a:lnTo>
                  <a:cubicBezTo>
                    <a:pt x="14" y="1"/>
                    <a:pt x="21" y="7"/>
                    <a:pt x="25" y="13"/>
                  </a:cubicBezTo>
                  <a:cubicBezTo>
                    <a:pt x="17" y="20"/>
                    <a:pt x="6" y="18"/>
                    <a:pt x="0" y="17"/>
                  </a:cubicBezTo>
                  <a:cubicBezTo>
                    <a:pt x="8" y="20"/>
                    <a:pt x="20" y="21"/>
                    <a:pt x="29" y="14"/>
                  </a:cubicBezTo>
                  <a:cubicBezTo>
                    <a:pt x="24" y="5"/>
                    <a:pt x="14" y="0"/>
                    <a:pt x="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223" name="Freeform 1651"/>
            <p:cNvSpPr>
              <a:spLocks/>
            </p:cNvSpPr>
            <p:nvPr userDrawn="1"/>
          </p:nvSpPr>
          <p:spPr bwMode="auto">
            <a:xfrm>
              <a:off x="366" y="428"/>
              <a:ext cx="10" cy="14"/>
            </a:xfrm>
            <a:custGeom>
              <a:avLst/>
              <a:gdLst>
                <a:gd name="T0" fmla="*/ 12 w 24"/>
                <a:gd name="T1" fmla="*/ 2 h 31"/>
                <a:gd name="T2" fmla="*/ 12 w 24"/>
                <a:gd name="T3" fmla="*/ 2 h 31"/>
                <a:gd name="T4" fmla="*/ 0 w 24"/>
                <a:gd name="T5" fmla="*/ 31 h 31"/>
                <a:gd name="T6" fmla="*/ 14 w 24"/>
                <a:gd name="T7" fmla="*/ 3 h 31"/>
                <a:gd name="T8" fmla="*/ 24 w 24"/>
                <a:gd name="T9" fmla="*/ 8 h 31"/>
                <a:gd name="T10" fmla="*/ 12 w 24"/>
                <a:gd name="T11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31">
                  <a:moveTo>
                    <a:pt x="12" y="2"/>
                  </a:moveTo>
                  <a:lnTo>
                    <a:pt x="12" y="2"/>
                  </a:lnTo>
                  <a:cubicBezTo>
                    <a:pt x="13" y="8"/>
                    <a:pt x="13" y="26"/>
                    <a:pt x="0" y="31"/>
                  </a:cubicBezTo>
                  <a:cubicBezTo>
                    <a:pt x="13" y="28"/>
                    <a:pt x="16" y="13"/>
                    <a:pt x="14" y="3"/>
                  </a:cubicBezTo>
                  <a:cubicBezTo>
                    <a:pt x="16" y="3"/>
                    <a:pt x="20" y="5"/>
                    <a:pt x="24" y="8"/>
                  </a:cubicBezTo>
                  <a:cubicBezTo>
                    <a:pt x="22" y="3"/>
                    <a:pt x="18" y="0"/>
                    <a:pt x="12" y="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224" name="Freeform 1652"/>
            <p:cNvSpPr>
              <a:spLocks/>
            </p:cNvSpPr>
            <p:nvPr userDrawn="1"/>
          </p:nvSpPr>
          <p:spPr bwMode="auto">
            <a:xfrm>
              <a:off x="373" y="424"/>
              <a:ext cx="8" cy="9"/>
            </a:xfrm>
            <a:custGeom>
              <a:avLst/>
              <a:gdLst>
                <a:gd name="T0" fmla="*/ 0 w 18"/>
                <a:gd name="T1" fmla="*/ 0 h 21"/>
                <a:gd name="T2" fmla="*/ 0 w 18"/>
                <a:gd name="T3" fmla="*/ 0 h 21"/>
                <a:gd name="T4" fmla="*/ 14 w 18"/>
                <a:gd name="T5" fmla="*/ 21 h 21"/>
                <a:gd name="T6" fmla="*/ 0 w 18"/>
                <a:gd name="T7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21">
                  <a:moveTo>
                    <a:pt x="0" y="0"/>
                  </a:moveTo>
                  <a:lnTo>
                    <a:pt x="0" y="0"/>
                  </a:lnTo>
                  <a:cubicBezTo>
                    <a:pt x="14" y="4"/>
                    <a:pt x="14" y="15"/>
                    <a:pt x="14" y="21"/>
                  </a:cubicBezTo>
                  <a:cubicBezTo>
                    <a:pt x="18" y="9"/>
                    <a:pt x="11" y="2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225" name="Freeform 1653"/>
            <p:cNvSpPr>
              <a:spLocks/>
            </p:cNvSpPr>
            <p:nvPr userDrawn="1"/>
          </p:nvSpPr>
          <p:spPr bwMode="auto">
            <a:xfrm>
              <a:off x="370" y="418"/>
              <a:ext cx="4" cy="1"/>
            </a:xfrm>
            <a:custGeom>
              <a:avLst/>
              <a:gdLst>
                <a:gd name="T0" fmla="*/ 5 w 10"/>
                <a:gd name="T1" fmla="*/ 0 h 2"/>
                <a:gd name="T2" fmla="*/ 5 w 10"/>
                <a:gd name="T3" fmla="*/ 0 h 2"/>
                <a:gd name="T4" fmla="*/ 6 w 10"/>
                <a:gd name="T5" fmla="*/ 2 h 2"/>
                <a:gd name="T6" fmla="*/ 10 w 10"/>
                <a:gd name="T7" fmla="*/ 1 h 2"/>
                <a:gd name="T8" fmla="*/ 5 w 10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2">
                  <a:moveTo>
                    <a:pt x="5" y="0"/>
                  </a:moveTo>
                  <a:lnTo>
                    <a:pt x="5" y="0"/>
                  </a:lnTo>
                  <a:cubicBezTo>
                    <a:pt x="0" y="0"/>
                    <a:pt x="5" y="2"/>
                    <a:pt x="6" y="2"/>
                  </a:cubicBezTo>
                  <a:cubicBezTo>
                    <a:pt x="9" y="2"/>
                    <a:pt x="10" y="1"/>
                    <a:pt x="10" y="1"/>
                  </a:cubicBezTo>
                  <a:cubicBezTo>
                    <a:pt x="8" y="1"/>
                    <a:pt x="6" y="0"/>
                    <a:pt x="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226" name="Freeform 1654"/>
            <p:cNvSpPr>
              <a:spLocks/>
            </p:cNvSpPr>
            <p:nvPr userDrawn="1"/>
          </p:nvSpPr>
          <p:spPr bwMode="auto">
            <a:xfrm>
              <a:off x="375" y="413"/>
              <a:ext cx="6" cy="8"/>
            </a:xfrm>
            <a:custGeom>
              <a:avLst/>
              <a:gdLst>
                <a:gd name="T0" fmla="*/ 10 w 14"/>
                <a:gd name="T1" fmla="*/ 0 h 16"/>
                <a:gd name="T2" fmla="*/ 10 w 14"/>
                <a:gd name="T3" fmla="*/ 0 h 16"/>
                <a:gd name="T4" fmla="*/ 0 w 14"/>
                <a:gd name="T5" fmla="*/ 15 h 16"/>
                <a:gd name="T6" fmla="*/ 10 w 14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6">
                  <a:moveTo>
                    <a:pt x="10" y="0"/>
                  </a:moveTo>
                  <a:lnTo>
                    <a:pt x="10" y="0"/>
                  </a:lnTo>
                  <a:cubicBezTo>
                    <a:pt x="10" y="5"/>
                    <a:pt x="8" y="12"/>
                    <a:pt x="0" y="15"/>
                  </a:cubicBezTo>
                  <a:cubicBezTo>
                    <a:pt x="7" y="16"/>
                    <a:pt x="14" y="8"/>
                    <a:pt x="1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227" name="Freeform 1655"/>
            <p:cNvSpPr>
              <a:spLocks/>
            </p:cNvSpPr>
            <p:nvPr userDrawn="1"/>
          </p:nvSpPr>
          <p:spPr bwMode="auto">
            <a:xfrm>
              <a:off x="339" y="407"/>
              <a:ext cx="13" cy="37"/>
            </a:xfrm>
            <a:custGeom>
              <a:avLst/>
              <a:gdLst>
                <a:gd name="T0" fmla="*/ 0 w 29"/>
                <a:gd name="T1" fmla="*/ 0 h 83"/>
                <a:gd name="T2" fmla="*/ 0 w 29"/>
                <a:gd name="T3" fmla="*/ 0 h 83"/>
                <a:gd name="T4" fmla="*/ 22 w 29"/>
                <a:gd name="T5" fmla="*/ 45 h 83"/>
                <a:gd name="T6" fmla="*/ 12 w 29"/>
                <a:gd name="T7" fmla="*/ 83 h 83"/>
                <a:gd name="T8" fmla="*/ 24 w 29"/>
                <a:gd name="T9" fmla="*/ 45 h 83"/>
                <a:gd name="T10" fmla="*/ 0 w 29"/>
                <a:gd name="T11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83">
                  <a:moveTo>
                    <a:pt x="0" y="0"/>
                  </a:moveTo>
                  <a:lnTo>
                    <a:pt x="0" y="0"/>
                  </a:lnTo>
                  <a:cubicBezTo>
                    <a:pt x="6" y="12"/>
                    <a:pt x="19" y="28"/>
                    <a:pt x="22" y="45"/>
                  </a:cubicBezTo>
                  <a:cubicBezTo>
                    <a:pt x="26" y="61"/>
                    <a:pt x="21" y="77"/>
                    <a:pt x="12" y="83"/>
                  </a:cubicBezTo>
                  <a:cubicBezTo>
                    <a:pt x="21" y="78"/>
                    <a:pt x="29" y="64"/>
                    <a:pt x="24" y="45"/>
                  </a:cubicBezTo>
                  <a:cubicBezTo>
                    <a:pt x="20" y="28"/>
                    <a:pt x="9" y="14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228" name="Freeform 1656"/>
            <p:cNvSpPr>
              <a:spLocks/>
            </p:cNvSpPr>
            <p:nvPr userDrawn="1"/>
          </p:nvSpPr>
          <p:spPr bwMode="auto">
            <a:xfrm>
              <a:off x="345" y="403"/>
              <a:ext cx="27" cy="36"/>
            </a:xfrm>
            <a:custGeom>
              <a:avLst/>
              <a:gdLst>
                <a:gd name="T0" fmla="*/ 0 w 59"/>
                <a:gd name="T1" fmla="*/ 0 h 80"/>
                <a:gd name="T2" fmla="*/ 0 w 59"/>
                <a:gd name="T3" fmla="*/ 0 h 80"/>
                <a:gd name="T4" fmla="*/ 25 w 59"/>
                <a:gd name="T5" fmla="*/ 16 h 80"/>
                <a:gd name="T6" fmla="*/ 51 w 59"/>
                <a:gd name="T7" fmla="*/ 59 h 80"/>
                <a:gd name="T8" fmla="*/ 34 w 59"/>
                <a:gd name="T9" fmla="*/ 78 h 80"/>
                <a:gd name="T10" fmla="*/ 50 w 59"/>
                <a:gd name="T11" fmla="*/ 71 h 80"/>
                <a:gd name="T12" fmla="*/ 32 w 59"/>
                <a:gd name="T13" fmla="*/ 18 h 80"/>
                <a:gd name="T14" fmla="*/ 0 w 59"/>
                <a:gd name="T15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9" h="80">
                  <a:moveTo>
                    <a:pt x="0" y="0"/>
                  </a:moveTo>
                  <a:lnTo>
                    <a:pt x="0" y="0"/>
                  </a:lnTo>
                  <a:cubicBezTo>
                    <a:pt x="7" y="6"/>
                    <a:pt x="20" y="13"/>
                    <a:pt x="25" y="16"/>
                  </a:cubicBezTo>
                  <a:cubicBezTo>
                    <a:pt x="35" y="23"/>
                    <a:pt x="53" y="36"/>
                    <a:pt x="51" y="59"/>
                  </a:cubicBezTo>
                  <a:cubicBezTo>
                    <a:pt x="49" y="78"/>
                    <a:pt x="39" y="78"/>
                    <a:pt x="34" y="78"/>
                  </a:cubicBezTo>
                  <a:cubicBezTo>
                    <a:pt x="41" y="80"/>
                    <a:pt x="47" y="77"/>
                    <a:pt x="50" y="71"/>
                  </a:cubicBezTo>
                  <a:cubicBezTo>
                    <a:pt x="59" y="54"/>
                    <a:pt x="51" y="31"/>
                    <a:pt x="32" y="18"/>
                  </a:cubicBezTo>
                  <a:cubicBezTo>
                    <a:pt x="23" y="12"/>
                    <a:pt x="12" y="7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229" name="Freeform 1657"/>
            <p:cNvSpPr>
              <a:spLocks/>
            </p:cNvSpPr>
            <p:nvPr userDrawn="1"/>
          </p:nvSpPr>
          <p:spPr bwMode="auto">
            <a:xfrm>
              <a:off x="354" y="424"/>
              <a:ext cx="8" cy="4"/>
            </a:xfrm>
            <a:custGeom>
              <a:avLst/>
              <a:gdLst>
                <a:gd name="T0" fmla="*/ 18 w 18"/>
                <a:gd name="T1" fmla="*/ 0 h 9"/>
                <a:gd name="T2" fmla="*/ 18 w 18"/>
                <a:gd name="T3" fmla="*/ 0 h 9"/>
                <a:gd name="T4" fmla="*/ 0 w 18"/>
                <a:gd name="T5" fmla="*/ 4 h 9"/>
                <a:gd name="T6" fmla="*/ 18 w 18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9">
                  <a:moveTo>
                    <a:pt x="18" y="0"/>
                  </a:moveTo>
                  <a:lnTo>
                    <a:pt x="18" y="0"/>
                  </a:lnTo>
                  <a:cubicBezTo>
                    <a:pt x="15" y="4"/>
                    <a:pt x="6" y="6"/>
                    <a:pt x="0" y="4"/>
                  </a:cubicBezTo>
                  <a:cubicBezTo>
                    <a:pt x="5" y="9"/>
                    <a:pt x="15" y="7"/>
                    <a:pt x="18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230" name="Freeform 1658"/>
            <p:cNvSpPr>
              <a:spLocks/>
            </p:cNvSpPr>
            <p:nvPr userDrawn="1"/>
          </p:nvSpPr>
          <p:spPr bwMode="auto">
            <a:xfrm>
              <a:off x="350" y="368"/>
              <a:ext cx="2" cy="2"/>
            </a:xfrm>
            <a:custGeom>
              <a:avLst/>
              <a:gdLst>
                <a:gd name="T0" fmla="*/ 4 w 4"/>
                <a:gd name="T1" fmla="*/ 0 h 5"/>
                <a:gd name="T2" fmla="*/ 4 w 4"/>
                <a:gd name="T3" fmla="*/ 0 h 5"/>
                <a:gd name="T4" fmla="*/ 2 w 4"/>
                <a:gd name="T5" fmla="*/ 0 h 5"/>
                <a:gd name="T6" fmla="*/ 0 w 4"/>
                <a:gd name="T7" fmla="*/ 5 h 5"/>
                <a:gd name="T8" fmla="*/ 4 w 4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5">
                  <a:moveTo>
                    <a:pt x="4" y="0"/>
                  </a:moveTo>
                  <a:lnTo>
                    <a:pt x="4" y="0"/>
                  </a:lnTo>
                  <a:lnTo>
                    <a:pt x="2" y="0"/>
                  </a:lnTo>
                  <a:lnTo>
                    <a:pt x="0" y="5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231" name="Freeform 1659"/>
            <p:cNvSpPr>
              <a:spLocks/>
            </p:cNvSpPr>
            <p:nvPr userDrawn="1"/>
          </p:nvSpPr>
          <p:spPr bwMode="auto">
            <a:xfrm>
              <a:off x="363" y="363"/>
              <a:ext cx="3" cy="1"/>
            </a:xfrm>
            <a:custGeom>
              <a:avLst/>
              <a:gdLst>
                <a:gd name="T0" fmla="*/ 0 w 8"/>
                <a:gd name="T1" fmla="*/ 1 h 4"/>
                <a:gd name="T2" fmla="*/ 0 w 8"/>
                <a:gd name="T3" fmla="*/ 1 h 4"/>
                <a:gd name="T4" fmla="*/ 8 w 8"/>
                <a:gd name="T5" fmla="*/ 4 h 4"/>
                <a:gd name="T6" fmla="*/ 1 w 8"/>
                <a:gd name="T7" fmla="*/ 0 h 4"/>
                <a:gd name="T8" fmla="*/ 0 w 8"/>
                <a:gd name="T9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4">
                  <a:moveTo>
                    <a:pt x="0" y="1"/>
                  </a:moveTo>
                  <a:lnTo>
                    <a:pt x="0" y="1"/>
                  </a:lnTo>
                  <a:lnTo>
                    <a:pt x="8" y="4"/>
                  </a:lnTo>
                  <a:lnTo>
                    <a:pt x="1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232" name="Freeform 1660"/>
            <p:cNvSpPr>
              <a:spLocks/>
            </p:cNvSpPr>
            <p:nvPr userDrawn="1"/>
          </p:nvSpPr>
          <p:spPr bwMode="auto">
            <a:xfrm>
              <a:off x="439" y="319"/>
              <a:ext cx="9" cy="10"/>
            </a:xfrm>
            <a:custGeom>
              <a:avLst/>
              <a:gdLst>
                <a:gd name="T0" fmla="*/ 7 w 19"/>
                <a:gd name="T1" fmla="*/ 0 h 22"/>
                <a:gd name="T2" fmla="*/ 7 w 19"/>
                <a:gd name="T3" fmla="*/ 0 h 22"/>
                <a:gd name="T4" fmla="*/ 16 w 19"/>
                <a:gd name="T5" fmla="*/ 16 h 22"/>
                <a:gd name="T6" fmla="*/ 0 w 19"/>
                <a:gd name="T7" fmla="*/ 18 h 22"/>
                <a:gd name="T8" fmla="*/ 19 w 19"/>
                <a:gd name="T9" fmla="*/ 18 h 22"/>
                <a:gd name="T10" fmla="*/ 7 w 19"/>
                <a:gd name="T1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22">
                  <a:moveTo>
                    <a:pt x="7" y="0"/>
                  </a:moveTo>
                  <a:lnTo>
                    <a:pt x="7" y="0"/>
                  </a:lnTo>
                  <a:cubicBezTo>
                    <a:pt x="15" y="4"/>
                    <a:pt x="15" y="11"/>
                    <a:pt x="16" y="16"/>
                  </a:cubicBezTo>
                  <a:cubicBezTo>
                    <a:pt x="10" y="16"/>
                    <a:pt x="7" y="20"/>
                    <a:pt x="0" y="18"/>
                  </a:cubicBezTo>
                  <a:cubicBezTo>
                    <a:pt x="9" y="22"/>
                    <a:pt x="11" y="19"/>
                    <a:pt x="19" y="18"/>
                  </a:cubicBezTo>
                  <a:cubicBezTo>
                    <a:pt x="17" y="10"/>
                    <a:pt x="17" y="5"/>
                    <a:pt x="7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233" name="Freeform 1661"/>
            <p:cNvSpPr>
              <a:spLocks/>
            </p:cNvSpPr>
            <p:nvPr userDrawn="1"/>
          </p:nvSpPr>
          <p:spPr bwMode="auto">
            <a:xfrm>
              <a:off x="419" y="311"/>
              <a:ext cx="9" cy="5"/>
            </a:xfrm>
            <a:custGeom>
              <a:avLst/>
              <a:gdLst>
                <a:gd name="T0" fmla="*/ 20 w 20"/>
                <a:gd name="T1" fmla="*/ 11 h 11"/>
                <a:gd name="T2" fmla="*/ 20 w 20"/>
                <a:gd name="T3" fmla="*/ 11 h 11"/>
                <a:gd name="T4" fmla="*/ 3 w 20"/>
                <a:gd name="T5" fmla="*/ 0 h 11"/>
                <a:gd name="T6" fmla="*/ 0 w 20"/>
                <a:gd name="T7" fmla="*/ 0 h 11"/>
                <a:gd name="T8" fmla="*/ 20 w 20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1">
                  <a:moveTo>
                    <a:pt x="20" y="11"/>
                  </a:moveTo>
                  <a:lnTo>
                    <a:pt x="20" y="11"/>
                  </a:lnTo>
                  <a:lnTo>
                    <a:pt x="3" y="0"/>
                  </a:lnTo>
                  <a:lnTo>
                    <a:pt x="0" y="0"/>
                  </a:lnTo>
                  <a:lnTo>
                    <a:pt x="20" y="1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234" name="Freeform 1662"/>
            <p:cNvSpPr>
              <a:spLocks/>
            </p:cNvSpPr>
            <p:nvPr userDrawn="1"/>
          </p:nvSpPr>
          <p:spPr bwMode="auto">
            <a:xfrm>
              <a:off x="415" y="317"/>
              <a:ext cx="7" cy="8"/>
            </a:xfrm>
            <a:custGeom>
              <a:avLst/>
              <a:gdLst>
                <a:gd name="T0" fmla="*/ 16 w 16"/>
                <a:gd name="T1" fmla="*/ 18 h 18"/>
                <a:gd name="T2" fmla="*/ 16 w 16"/>
                <a:gd name="T3" fmla="*/ 18 h 18"/>
                <a:gd name="T4" fmla="*/ 1 w 16"/>
                <a:gd name="T5" fmla="*/ 0 h 18"/>
                <a:gd name="T6" fmla="*/ 0 w 16"/>
                <a:gd name="T7" fmla="*/ 2 h 18"/>
                <a:gd name="T8" fmla="*/ 16 w 16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8">
                  <a:moveTo>
                    <a:pt x="16" y="18"/>
                  </a:moveTo>
                  <a:lnTo>
                    <a:pt x="16" y="18"/>
                  </a:lnTo>
                  <a:lnTo>
                    <a:pt x="1" y="0"/>
                  </a:lnTo>
                  <a:lnTo>
                    <a:pt x="0" y="2"/>
                  </a:lnTo>
                  <a:lnTo>
                    <a:pt x="16" y="18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235" name="Freeform 1663"/>
            <p:cNvSpPr>
              <a:spLocks/>
            </p:cNvSpPr>
            <p:nvPr userDrawn="1"/>
          </p:nvSpPr>
          <p:spPr bwMode="auto">
            <a:xfrm>
              <a:off x="428" y="331"/>
              <a:ext cx="10" cy="10"/>
            </a:xfrm>
            <a:custGeom>
              <a:avLst/>
              <a:gdLst>
                <a:gd name="T0" fmla="*/ 12 w 21"/>
                <a:gd name="T1" fmla="*/ 0 h 21"/>
                <a:gd name="T2" fmla="*/ 12 w 21"/>
                <a:gd name="T3" fmla="*/ 0 h 21"/>
                <a:gd name="T4" fmla="*/ 17 w 21"/>
                <a:gd name="T5" fmla="*/ 16 h 21"/>
                <a:gd name="T6" fmla="*/ 0 w 21"/>
                <a:gd name="T7" fmla="*/ 12 h 21"/>
                <a:gd name="T8" fmla="*/ 19 w 21"/>
                <a:gd name="T9" fmla="*/ 18 h 21"/>
                <a:gd name="T10" fmla="*/ 12 w 21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21">
                  <a:moveTo>
                    <a:pt x="12" y="0"/>
                  </a:moveTo>
                  <a:lnTo>
                    <a:pt x="12" y="0"/>
                  </a:lnTo>
                  <a:cubicBezTo>
                    <a:pt x="19" y="6"/>
                    <a:pt x="17" y="11"/>
                    <a:pt x="17" y="16"/>
                  </a:cubicBezTo>
                  <a:cubicBezTo>
                    <a:pt x="11" y="16"/>
                    <a:pt x="6" y="18"/>
                    <a:pt x="0" y="12"/>
                  </a:cubicBezTo>
                  <a:cubicBezTo>
                    <a:pt x="7" y="21"/>
                    <a:pt x="12" y="17"/>
                    <a:pt x="19" y="18"/>
                  </a:cubicBezTo>
                  <a:cubicBezTo>
                    <a:pt x="20" y="9"/>
                    <a:pt x="21" y="7"/>
                    <a:pt x="12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236" name="Freeform 1664"/>
            <p:cNvSpPr>
              <a:spLocks/>
            </p:cNvSpPr>
            <p:nvPr userDrawn="1"/>
          </p:nvSpPr>
          <p:spPr bwMode="auto">
            <a:xfrm>
              <a:off x="406" y="322"/>
              <a:ext cx="6" cy="9"/>
            </a:xfrm>
            <a:custGeom>
              <a:avLst/>
              <a:gdLst>
                <a:gd name="T0" fmla="*/ 13 w 13"/>
                <a:gd name="T1" fmla="*/ 19 h 19"/>
                <a:gd name="T2" fmla="*/ 13 w 13"/>
                <a:gd name="T3" fmla="*/ 19 h 19"/>
                <a:gd name="T4" fmla="*/ 0 w 13"/>
                <a:gd name="T5" fmla="*/ 0 h 19"/>
                <a:gd name="T6" fmla="*/ 0 w 13"/>
                <a:gd name="T7" fmla="*/ 2 h 19"/>
                <a:gd name="T8" fmla="*/ 13 w 13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9">
                  <a:moveTo>
                    <a:pt x="13" y="19"/>
                  </a:moveTo>
                  <a:lnTo>
                    <a:pt x="13" y="19"/>
                  </a:lnTo>
                  <a:lnTo>
                    <a:pt x="0" y="0"/>
                  </a:lnTo>
                  <a:lnTo>
                    <a:pt x="0" y="2"/>
                  </a:lnTo>
                  <a:lnTo>
                    <a:pt x="13" y="19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237" name="Freeform 1665"/>
            <p:cNvSpPr>
              <a:spLocks/>
            </p:cNvSpPr>
            <p:nvPr userDrawn="1"/>
          </p:nvSpPr>
          <p:spPr bwMode="auto">
            <a:xfrm>
              <a:off x="414" y="339"/>
              <a:ext cx="11" cy="9"/>
            </a:xfrm>
            <a:custGeom>
              <a:avLst/>
              <a:gdLst>
                <a:gd name="T0" fmla="*/ 16 w 24"/>
                <a:gd name="T1" fmla="*/ 0 h 20"/>
                <a:gd name="T2" fmla="*/ 16 w 24"/>
                <a:gd name="T3" fmla="*/ 0 h 20"/>
                <a:gd name="T4" fmla="*/ 15 w 24"/>
                <a:gd name="T5" fmla="*/ 16 h 20"/>
                <a:gd name="T6" fmla="*/ 0 w 24"/>
                <a:gd name="T7" fmla="*/ 7 h 20"/>
                <a:gd name="T8" fmla="*/ 17 w 24"/>
                <a:gd name="T9" fmla="*/ 18 h 20"/>
                <a:gd name="T10" fmla="*/ 16 w 24"/>
                <a:gd name="T11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20">
                  <a:moveTo>
                    <a:pt x="16" y="0"/>
                  </a:moveTo>
                  <a:lnTo>
                    <a:pt x="16" y="0"/>
                  </a:lnTo>
                  <a:cubicBezTo>
                    <a:pt x="21" y="9"/>
                    <a:pt x="17" y="11"/>
                    <a:pt x="15" y="16"/>
                  </a:cubicBezTo>
                  <a:cubicBezTo>
                    <a:pt x="9" y="14"/>
                    <a:pt x="4" y="17"/>
                    <a:pt x="0" y="7"/>
                  </a:cubicBezTo>
                  <a:cubicBezTo>
                    <a:pt x="4" y="20"/>
                    <a:pt x="10" y="16"/>
                    <a:pt x="17" y="18"/>
                  </a:cubicBezTo>
                  <a:cubicBezTo>
                    <a:pt x="20" y="10"/>
                    <a:pt x="24" y="10"/>
                    <a:pt x="1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238" name="Freeform 1666"/>
            <p:cNvSpPr>
              <a:spLocks/>
            </p:cNvSpPr>
            <p:nvPr userDrawn="1"/>
          </p:nvSpPr>
          <p:spPr bwMode="auto">
            <a:xfrm>
              <a:off x="397" y="326"/>
              <a:ext cx="4" cy="11"/>
            </a:xfrm>
            <a:custGeom>
              <a:avLst/>
              <a:gdLst>
                <a:gd name="T0" fmla="*/ 10 w 10"/>
                <a:gd name="T1" fmla="*/ 24 h 24"/>
                <a:gd name="T2" fmla="*/ 10 w 10"/>
                <a:gd name="T3" fmla="*/ 24 h 24"/>
                <a:gd name="T4" fmla="*/ 3 w 10"/>
                <a:gd name="T5" fmla="*/ 2 h 24"/>
                <a:gd name="T6" fmla="*/ 0 w 10"/>
                <a:gd name="T7" fmla="*/ 0 h 24"/>
                <a:gd name="T8" fmla="*/ 0 w 10"/>
                <a:gd name="T9" fmla="*/ 2 h 24"/>
                <a:gd name="T10" fmla="*/ 10 w 10"/>
                <a:gd name="T11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24">
                  <a:moveTo>
                    <a:pt x="10" y="24"/>
                  </a:moveTo>
                  <a:lnTo>
                    <a:pt x="10" y="24"/>
                  </a:lnTo>
                  <a:lnTo>
                    <a:pt x="3" y="2"/>
                  </a:lnTo>
                  <a:cubicBezTo>
                    <a:pt x="2" y="2"/>
                    <a:pt x="1" y="1"/>
                    <a:pt x="0" y="0"/>
                  </a:cubicBezTo>
                  <a:lnTo>
                    <a:pt x="0" y="2"/>
                  </a:lnTo>
                  <a:lnTo>
                    <a:pt x="10" y="24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239" name="Freeform 1667"/>
            <p:cNvSpPr>
              <a:spLocks/>
            </p:cNvSpPr>
            <p:nvPr userDrawn="1"/>
          </p:nvSpPr>
          <p:spPr bwMode="auto">
            <a:xfrm>
              <a:off x="400" y="344"/>
              <a:ext cx="11" cy="8"/>
            </a:xfrm>
            <a:custGeom>
              <a:avLst/>
              <a:gdLst>
                <a:gd name="T0" fmla="*/ 19 w 25"/>
                <a:gd name="T1" fmla="*/ 0 h 17"/>
                <a:gd name="T2" fmla="*/ 19 w 25"/>
                <a:gd name="T3" fmla="*/ 0 h 17"/>
                <a:gd name="T4" fmla="*/ 15 w 25"/>
                <a:gd name="T5" fmla="*/ 15 h 17"/>
                <a:gd name="T6" fmla="*/ 0 w 25"/>
                <a:gd name="T7" fmla="*/ 4 h 17"/>
                <a:gd name="T8" fmla="*/ 15 w 25"/>
                <a:gd name="T9" fmla="*/ 17 h 17"/>
                <a:gd name="T10" fmla="*/ 19 w 25"/>
                <a:gd name="T11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" h="17">
                  <a:moveTo>
                    <a:pt x="19" y="0"/>
                  </a:moveTo>
                  <a:lnTo>
                    <a:pt x="19" y="0"/>
                  </a:lnTo>
                  <a:cubicBezTo>
                    <a:pt x="22" y="10"/>
                    <a:pt x="17" y="10"/>
                    <a:pt x="15" y="15"/>
                  </a:cubicBezTo>
                  <a:cubicBezTo>
                    <a:pt x="9" y="12"/>
                    <a:pt x="3" y="14"/>
                    <a:pt x="0" y="4"/>
                  </a:cubicBezTo>
                  <a:cubicBezTo>
                    <a:pt x="2" y="17"/>
                    <a:pt x="9" y="14"/>
                    <a:pt x="15" y="17"/>
                  </a:cubicBezTo>
                  <a:cubicBezTo>
                    <a:pt x="20" y="10"/>
                    <a:pt x="25" y="12"/>
                    <a:pt x="19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240" name="Freeform 1668"/>
            <p:cNvSpPr>
              <a:spLocks/>
            </p:cNvSpPr>
            <p:nvPr userDrawn="1"/>
          </p:nvSpPr>
          <p:spPr bwMode="auto">
            <a:xfrm>
              <a:off x="386" y="329"/>
              <a:ext cx="2" cy="9"/>
            </a:xfrm>
            <a:custGeom>
              <a:avLst/>
              <a:gdLst>
                <a:gd name="T0" fmla="*/ 4 w 4"/>
                <a:gd name="T1" fmla="*/ 19 h 19"/>
                <a:gd name="T2" fmla="*/ 4 w 4"/>
                <a:gd name="T3" fmla="*/ 19 h 19"/>
                <a:gd name="T4" fmla="*/ 3 w 4"/>
                <a:gd name="T5" fmla="*/ 3 h 19"/>
                <a:gd name="T6" fmla="*/ 0 w 4"/>
                <a:gd name="T7" fmla="*/ 0 h 19"/>
                <a:gd name="T8" fmla="*/ 4 w 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9">
                  <a:moveTo>
                    <a:pt x="4" y="19"/>
                  </a:moveTo>
                  <a:lnTo>
                    <a:pt x="4" y="19"/>
                  </a:lnTo>
                  <a:lnTo>
                    <a:pt x="3" y="3"/>
                  </a:lnTo>
                  <a:cubicBezTo>
                    <a:pt x="2" y="2"/>
                    <a:pt x="1" y="1"/>
                    <a:pt x="0" y="0"/>
                  </a:cubicBezTo>
                  <a:lnTo>
                    <a:pt x="4" y="19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241" name="Freeform 1669"/>
            <p:cNvSpPr>
              <a:spLocks/>
            </p:cNvSpPr>
            <p:nvPr userDrawn="1"/>
          </p:nvSpPr>
          <p:spPr bwMode="auto">
            <a:xfrm>
              <a:off x="383" y="343"/>
              <a:ext cx="10" cy="6"/>
            </a:xfrm>
            <a:custGeom>
              <a:avLst/>
              <a:gdLst>
                <a:gd name="T0" fmla="*/ 21 w 23"/>
                <a:gd name="T1" fmla="*/ 0 h 14"/>
                <a:gd name="T2" fmla="*/ 21 w 23"/>
                <a:gd name="T3" fmla="*/ 0 h 14"/>
                <a:gd name="T4" fmla="*/ 12 w 23"/>
                <a:gd name="T5" fmla="*/ 12 h 14"/>
                <a:gd name="T6" fmla="*/ 1 w 23"/>
                <a:gd name="T7" fmla="*/ 0 h 14"/>
                <a:gd name="T8" fmla="*/ 12 w 23"/>
                <a:gd name="T9" fmla="*/ 14 h 14"/>
                <a:gd name="T10" fmla="*/ 21 w 23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14">
                  <a:moveTo>
                    <a:pt x="21" y="0"/>
                  </a:moveTo>
                  <a:lnTo>
                    <a:pt x="21" y="0"/>
                  </a:lnTo>
                  <a:cubicBezTo>
                    <a:pt x="21" y="10"/>
                    <a:pt x="16" y="8"/>
                    <a:pt x="12" y="12"/>
                  </a:cubicBezTo>
                  <a:cubicBezTo>
                    <a:pt x="7" y="8"/>
                    <a:pt x="1" y="11"/>
                    <a:pt x="1" y="0"/>
                  </a:cubicBezTo>
                  <a:cubicBezTo>
                    <a:pt x="0" y="14"/>
                    <a:pt x="7" y="10"/>
                    <a:pt x="12" y="14"/>
                  </a:cubicBezTo>
                  <a:cubicBezTo>
                    <a:pt x="19" y="8"/>
                    <a:pt x="23" y="12"/>
                    <a:pt x="2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242" name="Freeform 1670"/>
            <p:cNvSpPr>
              <a:spLocks/>
            </p:cNvSpPr>
            <p:nvPr userDrawn="1"/>
          </p:nvSpPr>
          <p:spPr bwMode="auto">
            <a:xfrm>
              <a:off x="404" y="294"/>
              <a:ext cx="9" cy="2"/>
            </a:xfrm>
            <a:custGeom>
              <a:avLst/>
              <a:gdLst>
                <a:gd name="T0" fmla="*/ 20 w 20"/>
                <a:gd name="T1" fmla="*/ 3 h 3"/>
                <a:gd name="T2" fmla="*/ 20 w 20"/>
                <a:gd name="T3" fmla="*/ 3 h 3"/>
                <a:gd name="T4" fmla="*/ 5 w 20"/>
                <a:gd name="T5" fmla="*/ 0 h 3"/>
                <a:gd name="T6" fmla="*/ 0 w 20"/>
                <a:gd name="T7" fmla="*/ 2 h 3"/>
                <a:gd name="T8" fmla="*/ 20 w 20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3">
                  <a:moveTo>
                    <a:pt x="20" y="3"/>
                  </a:moveTo>
                  <a:lnTo>
                    <a:pt x="20" y="3"/>
                  </a:lnTo>
                  <a:cubicBezTo>
                    <a:pt x="20" y="3"/>
                    <a:pt x="7" y="1"/>
                    <a:pt x="5" y="0"/>
                  </a:cubicBezTo>
                  <a:cubicBezTo>
                    <a:pt x="4" y="1"/>
                    <a:pt x="0" y="2"/>
                    <a:pt x="0" y="2"/>
                  </a:cubicBezTo>
                  <a:lnTo>
                    <a:pt x="20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243" name="Freeform 1671"/>
            <p:cNvSpPr>
              <a:spLocks/>
            </p:cNvSpPr>
            <p:nvPr userDrawn="1"/>
          </p:nvSpPr>
          <p:spPr bwMode="auto">
            <a:xfrm>
              <a:off x="418" y="293"/>
              <a:ext cx="9" cy="7"/>
            </a:xfrm>
            <a:custGeom>
              <a:avLst/>
              <a:gdLst>
                <a:gd name="T0" fmla="*/ 1 w 18"/>
                <a:gd name="T1" fmla="*/ 0 h 16"/>
                <a:gd name="T2" fmla="*/ 1 w 18"/>
                <a:gd name="T3" fmla="*/ 0 h 16"/>
                <a:gd name="T4" fmla="*/ 15 w 18"/>
                <a:gd name="T5" fmla="*/ 9 h 16"/>
                <a:gd name="T6" fmla="*/ 0 w 18"/>
                <a:gd name="T7" fmla="*/ 15 h 16"/>
                <a:gd name="T8" fmla="*/ 18 w 18"/>
                <a:gd name="T9" fmla="*/ 10 h 16"/>
                <a:gd name="T10" fmla="*/ 1 w 18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16">
                  <a:moveTo>
                    <a:pt x="1" y="0"/>
                  </a:moveTo>
                  <a:lnTo>
                    <a:pt x="1" y="0"/>
                  </a:lnTo>
                  <a:cubicBezTo>
                    <a:pt x="9" y="2"/>
                    <a:pt x="12" y="4"/>
                    <a:pt x="15" y="9"/>
                  </a:cubicBezTo>
                  <a:cubicBezTo>
                    <a:pt x="12" y="13"/>
                    <a:pt x="5" y="15"/>
                    <a:pt x="0" y="15"/>
                  </a:cubicBezTo>
                  <a:cubicBezTo>
                    <a:pt x="8" y="16"/>
                    <a:pt x="14" y="14"/>
                    <a:pt x="18" y="10"/>
                  </a:cubicBezTo>
                  <a:cubicBezTo>
                    <a:pt x="14" y="3"/>
                    <a:pt x="9" y="0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244" name="Freeform 1672"/>
            <p:cNvSpPr>
              <a:spLocks/>
            </p:cNvSpPr>
            <p:nvPr userDrawn="1"/>
          </p:nvSpPr>
          <p:spPr bwMode="auto">
            <a:xfrm>
              <a:off x="407" y="303"/>
              <a:ext cx="4" cy="1"/>
            </a:xfrm>
            <a:custGeom>
              <a:avLst/>
              <a:gdLst>
                <a:gd name="T0" fmla="*/ 9 w 9"/>
                <a:gd name="T1" fmla="*/ 4 h 4"/>
                <a:gd name="T2" fmla="*/ 9 w 9"/>
                <a:gd name="T3" fmla="*/ 4 h 4"/>
                <a:gd name="T4" fmla="*/ 0 w 9"/>
                <a:gd name="T5" fmla="*/ 0 h 4"/>
                <a:gd name="T6" fmla="*/ 0 w 9"/>
                <a:gd name="T7" fmla="*/ 1 h 4"/>
                <a:gd name="T8" fmla="*/ 9 w 9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4">
                  <a:moveTo>
                    <a:pt x="9" y="4"/>
                  </a:moveTo>
                  <a:lnTo>
                    <a:pt x="9" y="4"/>
                  </a:lnTo>
                  <a:lnTo>
                    <a:pt x="0" y="0"/>
                  </a:lnTo>
                  <a:lnTo>
                    <a:pt x="0" y="1"/>
                  </a:lnTo>
                  <a:lnTo>
                    <a:pt x="9" y="4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245" name="Freeform 1673"/>
            <p:cNvSpPr>
              <a:spLocks/>
            </p:cNvSpPr>
            <p:nvPr userDrawn="1"/>
          </p:nvSpPr>
          <p:spPr bwMode="auto">
            <a:xfrm>
              <a:off x="414" y="303"/>
              <a:ext cx="8" cy="8"/>
            </a:xfrm>
            <a:custGeom>
              <a:avLst/>
              <a:gdLst>
                <a:gd name="T0" fmla="*/ 4 w 16"/>
                <a:gd name="T1" fmla="*/ 0 h 18"/>
                <a:gd name="T2" fmla="*/ 4 w 16"/>
                <a:gd name="T3" fmla="*/ 0 h 18"/>
                <a:gd name="T4" fmla="*/ 13 w 16"/>
                <a:gd name="T5" fmla="*/ 11 h 18"/>
                <a:gd name="T6" fmla="*/ 0 w 16"/>
                <a:gd name="T7" fmla="*/ 14 h 18"/>
                <a:gd name="T8" fmla="*/ 16 w 16"/>
                <a:gd name="T9" fmla="*/ 12 h 18"/>
                <a:gd name="T10" fmla="*/ 4 w 16"/>
                <a:gd name="T11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18">
                  <a:moveTo>
                    <a:pt x="4" y="0"/>
                  </a:moveTo>
                  <a:lnTo>
                    <a:pt x="4" y="0"/>
                  </a:lnTo>
                  <a:cubicBezTo>
                    <a:pt x="11" y="2"/>
                    <a:pt x="12" y="6"/>
                    <a:pt x="13" y="11"/>
                  </a:cubicBezTo>
                  <a:cubicBezTo>
                    <a:pt x="9" y="14"/>
                    <a:pt x="4" y="16"/>
                    <a:pt x="0" y="14"/>
                  </a:cubicBezTo>
                  <a:cubicBezTo>
                    <a:pt x="6" y="18"/>
                    <a:pt x="11" y="14"/>
                    <a:pt x="16" y="12"/>
                  </a:cubicBezTo>
                  <a:cubicBezTo>
                    <a:pt x="14" y="5"/>
                    <a:pt x="12" y="1"/>
                    <a:pt x="4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246" name="Freeform 1674"/>
            <p:cNvSpPr>
              <a:spLocks/>
            </p:cNvSpPr>
            <p:nvPr userDrawn="1"/>
          </p:nvSpPr>
          <p:spPr bwMode="auto">
            <a:xfrm>
              <a:off x="406" y="311"/>
              <a:ext cx="8" cy="8"/>
            </a:xfrm>
            <a:custGeom>
              <a:avLst/>
              <a:gdLst>
                <a:gd name="T0" fmla="*/ 11 w 19"/>
                <a:gd name="T1" fmla="*/ 0 h 18"/>
                <a:gd name="T2" fmla="*/ 11 w 19"/>
                <a:gd name="T3" fmla="*/ 0 h 18"/>
                <a:gd name="T4" fmla="*/ 13 w 19"/>
                <a:gd name="T5" fmla="*/ 14 h 18"/>
                <a:gd name="T6" fmla="*/ 0 w 19"/>
                <a:gd name="T7" fmla="*/ 11 h 18"/>
                <a:gd name="T8" fmla="*/ 15 w 19"/>
                <a:gd name="T9" fmla="*/ 17 h 18"/>
                <a:gd name="T10" fmla="*/ 11 w 19"/>
                <a:gd name="T11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8">
                  <a:moveTo>
                    <a:pt x="11" y="0"/>
                  </a:moveTo>
                  <a:lnTo>
                    <a:pt x="11" y="0"/>
                  </a:lnTo>
                  <a:cubicBezTo>
                    <a:pt x="16" y="5"/>
                    <a:pt x="15" y="9"/>
                    <a:pt x="13" y="14"/>
                  </a:cubicBezTo>
                  <a:cubicBezTo>
                    <a:pt x="8" y="14"/>
                    <a:pt x="3" y="15"/>
                    <a:pt x="0" y="11"/>
                  </a:cubicBezTo>
                  <a:cubicBezTo>
                    <a:pt x="4" y="18"/>
                    <a:pt x="10" y="16"/>
                    <a:pt x="15" y="17"/>
                  </a:cubicBezTo>
                  <a:cubicBezTo>
                    <a:pt x="17" y="8"/>
                    <a:pt x="19" y="5"/>
                    <a:pt x="1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247" name="Freeform 1675"/>
            <p:cNvSpPr>
              <a:spLocks/>
            </p:cNvSpPr>
            <p:nvPr userDrawn="1"/>
          </p:nvSpPr>
          <p:spPr bwMode="auto">
            <a:xfrm>
              <a:off x="401" y="306"/>
              <a:ext cx="4" cy="4"/>
            </a:xfrm>
            <a:custGeom>
              <a:avLst/>
              <a:gdLst>
                <a:gd name="T0" fmla="*/ 9 w 9"/>
                <a:gd name="T1" fmla="*/ 8 h 8"/>
                <a:gd name="T2" fmla="*/ 9 w 9"/>
                <a:gd name="T3" fmla="*/ 8 h 8"/>
                <a:gd name="T4" fmla="*/ 2 w 9"/>
                <a:gd name="T5" fmla="*/ 0 h 8"/>
                <a:gd name="T6" fmla="*/ 0 w 9"/>
                <a:gd name="T7" fmla="*/ 1 h 8"/>
                <a:gd name="T8" fmla="*/ 9 w 9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9" y="8"/>
                  </a:moveTo>
                  <a:lnTo>
                    <a:pt x="9" y="8"/>
                  </a:lnTo>
                  <a:lnTo>
                    <a:pt x="2" y="0"/>
                  </a:lnTo>
                  <a:lnTo>
                    <a:pt x="0" y="1"/>
                  </a:lnTo>
                  <a:lnTo>
                    <a:pt x="9" y="8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248" name="Freeform 1676"/>
            <p:cNvSpPr>
              <a:spLocks/>
            </p:cNvSpPr>
            <p:nvPr userDrawn="1"/>
          </p:nvSpPr>
          <p:spPr bwMode="auto">
            <a:xfrm>
              <a:off x="395" y="312"/>
              <a:ext cx="2" cy="4"/>
            </a:xfrm>
            <a:custGeom>
              <a:avLst/>
              <a:gdLst>
                <a:gd name="T0" fmla="*/ 5 w 5"/>
                <a:gd name="T1" fmla="*/ 10 h 10"/>
                <a:gd name="T2" fmla="*/ 5 w 5"/>
                <a:gd name="T3" fmla="*/ 10 h 10"/>
                <a:gd name="T4" fmla="*/ 0 w 5"/>
                <a:gd name="T5" fmla="*/ 0 h 10"/>
                <a:gd name="T6" fmla="*/ 0 w 5"/>
                <a:gd name="T7" fmla="*/ 2 h 10"/>
                <a:gd name="T8" fmla="*/ 5 w 5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0">
                  <a:moveTo>
                    <a:pt x="5" y="10"/>
                  </a:moveTo>
                  <a:lnTo>
                    <a:pt x="5" y="10"/>
                  </a:lnTo>
                  <a:lnTo>
                    <a:pt x="0" y="0"/>
                  </a:lnTo>
                  <a:lnTo>
                    <a:pt x="0" y="2"/>
                  </a:lnTo>
                  <a:lnTo>
                    <a:pt x="5" y="1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249" name="Freeform 1677"/>
            <p:cNvSpPr>
              <a:spLocks/>
            </p:cNvSpPr>
            <p:nvPr userDrawn="1"/>
          </p:nvSpPr>
          <p:spPr bwMode="auto">
            <a:xfrm>
              <a:off x="397" y="319"/>
              <a:ext cx="9" cy="7"/>
            </a:xfrm>
            <a:custGeom>
              <a:avLst/>
              <a:gdLst>
                <a:gd name="T0" fmla="*/ 14 w 20"/>
                <a:gd name="T1" fmla="*/ 0 h 16"/>
                <a:gd name="T2" fmla="*/ 14 w 20"/>
                <a:gd name="T3" fmla="*/ 0 h 16"/>
                <a:gd name="T4" fmla="*/ 12 w 20"/>
                <a:gd name="T5" fmla="*/ 12 h 16"/>
                <a:gd name="T6" fmla="*/ 0 w 20"/>
                <a:gd name="T7" fmla="*/ 8 h 16"/>
                <a:gd name="T8" fmla="*/ 14 w 20"/>
                <a:gd name="T9" fmla="*/ 14 h 16"/>
                <a:gd name="T10" fmla="*/ 14 w 20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6">
                  <a:moveTo>
                    <a:pt x="14" y="0"/>
                  </a:moveTo>
                  <a:lnTo>
                    <a:pt x="14" y="0"/>
                  </a:lnTo>
                  <a:cubicBezTo>
                    <a:pt x="17" y="5"/>
                    <a:pt x="14" y="8"/>
                    <a:pt x="12" y="12"/>
                  </a:cubicBezTo>
                  <a:cubicBezTo>
                    <a:pt x="7" y="12"/>
                    <a:pt x="4" y="12"/>
                    <a:pt x="0" y="8"/>
                  </a:cubicBezTo>
                  <a:cubicBezTo>
                    <a:pt x="4" y="16"/>
                    <a:pt x="8" y="13"/>
                    <a:pt x="14" y="14"/>
                  </a:cubicBezTo>
                  <a:cubicBezTo>
                    <a:pt x="15" y="9"/>
                    <a:pt x="20" y="7"/>
                    <a:pt x="14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250" name="Freeform 1678"/>
            <p:cNvSpPr>
              <a:spLocks/>
            </p:cNvSpPr>
            <p:nvPr userDrawn="1"/>
          </p:nvSpPr>
          <p:spPr bwMode="auto">
            <a:xfrm>
              <a:off x="387" y="324"/>
              <a:ext cx="9" cy="6"/>
            </a:xfrm>
            <a:custGeom>
              <a:avLst/>
              <a:gdLst>
                <a:gd name="T0" fmla="*/ 16 w 21"/>
                <a:gd name="T1" fmla="*/ 0 h 14"/>
                <a:gd name="T2" fmla="*/ 16 w 21"/>
                <a:gd name="T3" fmla="*/ 0 h 14"/>
                <a:gd name="T4" fmla="*/ 12 w 21"/>
                <a:gd name="T5" fmla="*/ 11 h 14"/>
                <a:gd name="T6" fmla="*/ 0 w 21"/>
                <a:gd name="T7" fmla="*/ 4 h 14"/>
                <a:gd name="T8" fmla="*/ 13 w 21"/>
                <a:gd name="T9" fmla="*/ 14 h 14"/>
                <a:gd name="T10" fmla="*/ 16 w 21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4">
                  <a:moveTo>
                    <a:pt x="16" y="0"/>
                  </a:moveTo>
                  <a:lnTo>
                    <a:pt x="16" y="0"/>
                  </a:lnTo>
                  <a:cubicBezTo>
                    <a:pt x="18" y="6"/>
                    <a:pt x="14" y="7"/>
                    <a:pt x="12" y="11"/>
                  </a:cubicBezTo>
                  <a:cubicBezTo>
                    <a:pt x="7" y="9"/>
                    <a:pt x="2" y="9"/>
                    <a:pt x="0" y="4"/>
                  </a:cubicBezTo>
                  <a:cubicBezTo>
                    <a:pt x="1" y="12"/>
                    <a:pt x="8" y="11"/>
                    <a:pt x="13" y="14"/>
                  </a:cubicBezTo>
                  <a:cubicBezTo>
                    <a:pt x="15" y="9"/>
                    <a:pt x="21" y="7"/>
                    <a:pt x="1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251" name="Freeform 1679"/>
            <p:cNvSpPr>
              <a:spLocks/>
            </p:cNvSpPr>
            <p:nvPr userDrawn="1"/>
          </p:nvSpPr>
          <p:spPr bwMode="auto">
            <a:xfrm>
              <a:off x="375" y="327"/>
              <a:ext cx="9" cy="5"/>
            </a:xfrm>
            <a:custGeom>
              <a:avLst/>
              <a:gdLst>
                <a:gd name="T0" fmla="*/ 19 w 21"/>
                <a:gd name="T1" fmla="*/ 0 h 12"/>
                <a:gd name="T2" fmla="*/ 19 w 21"/>
                <a:gd name="T3" fmla="*/ 0 h 12"/>
                <a:gd name="T4" fmla="*/ 10 w 21"/>
                <a:gd name="T5" fmla="*/ 9 h 12"/>
                <a:gd name="T6" fmla="*/ 1 w 21"/>
                <a:gd name="T7" fmla="*/ 1 h 12"/>
                <a:gd name="T8" fmla="*/ 10 w 21"/>
                <a:gd name="T9" fmla="*/ 12 h 12"/>
                <a:gd name="T10" fmla="*/ 19 w 21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2">
                  <a:moveTo>
                    <a:pt x="19" y="0"/>
                  </a:moveTo>
                  <a:lnTo>
                    <a:pt x="19" y="0"/>
                  </a:lnTo>
                  <a:cubicBezTo>
                    <a:pt x="19" y="6"/>
                    <a:pt x="13" y="6"/>
                    <a:pt x="10" y="9"/>
                  </a:cubicBezTo>
                  <a:cubicBezTo>
                    <a:pt x="5" y="7"/>
                    <a:pt x="1" y="7"/>
                    <a:pt x="1" y="1"/>
                  </a:cubicBezTo>
                  <a:cubicBezTo>
                    <a:pt x="0" y="10"/>
                    <a:pt x="6" y="8"/>
                    <a:pt x="10" y="12"/>
                  </a:cubicBezTo>
                  <a:cubicBezTo>
                    <a:pt x="14" y="8"/>
                    <a:pt x="21" y="9"/>
                    <a:pt x="19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252" name="Freeform 1680"/>
            <p:cNvSpPr>
              <a:spLocks/>
            </p:cNvSpPr>
            <p:nvPr userDrawn="1"/>
          </p:nvSpPr>
          <p:spPr bwMode="auto">
            <a:xfrm>
              <a:off x="379" y="314"/>
              <a:ext cx="1" cy="7"/>
            </a:xfrm>
            <a:custGeom>
              <a:avLst/>
              <a:gdLst>
                <a:gd name="T0" fmla="*/ 2 w 2"/>
                <a:gd name="T1" fmla="*/ 1 h 15"/>
                <a:gd name="T2" fmla="*/ 2 w 2"/>
                <a:gd name="T3" fmla="*/ 1 h 15"/>
                <a:gd name="T4" fmla="*/ 0 w 2"/>
                <a:gd name="T5" fmla="*/ 0 h 15"/>
                <a:gd name="T6" fmla="*/ 2 w 2"/>
                <a:gd name="T7" fmla="*/ 15 h 15"/>
                <a:gd name="T8" fmla="*/ 2 w 2"/>
                <a:gd name="T9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5">
                  <a:moveTo>
                    <a:pt x="2" y="1"/>
                  </a:moveTo>
                  <a:lnTo>
                    <a:pt x="2" y="1"/>
                  </a:lnTo>
                  <a:lnTo>
                    <a:pt x="0" y="0"/>
                  </a:lnTo>
                  <a:lnTo>
                    <a:pt x="2" y="15"/>
                  </a:lnTo>
                  <a:lnTo>
                    <a:pt x="2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253" name="Freeform 1681"/>
            <p:cNvSpPr>
              <a:spLocks/>
            </p:cNvSpPr>
            <p:nvPr userDrawn="1"/>
          </p:nvSpPr>
          <p:spPr bwMode="auto">
            <a:xfrm>
              <a:off x="364" y="326"/>
              <a:ext cx="8" cy="6"/>
            </a:xfrm>
            <a:custGeom>
              <a:avLst/>
              <a:gdLst>
                <a:gd name="T0" fmla="*/ 3 w 19"/>
                <a:gd name="T1" fmla="*/ 0 h 12"/>
                <a:gd name="T2" fmla="*/ 3 w 19"/>
                <a:gd name="T3" fmla="*/ 0 h 12"/>
                <a:gd name="T4" fmla="*/ 8 w 19"/>
                <a:gd name="T5" fmla="*/ 12 h 12"/>
                <a:gd name="T6" fmla="*/ 19 w 19"/>
                <a:gd name="T7" fmla="*/ 2 h 12"/>
                <a:gd name="T8" fmla="*/ 8 w 19"/>
                <a:gd name="T9" fmla="*/ 10 h 12"/>
                <a:gd name="T10" fmla="*/ 3 w 19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2">
                  <a:moveTo>
                    <a:pt x="3" y="0"/>
                  </a:moveTo>
                  <a:lnTo>
                    <a:pt x="3" y="0"/>
                  </a:lnTo>
                  <a:cubicBezTo>
                    <a:pt x="0" y="7"/>
                    <a:pt x="5" y="8"/>
                    <a:pt x="8" y="12"/>
                  </a:cubicBezTo>
                  <a:cubicBezTo>
                    <a:pt x="13" y="9"/>
                    <a:pt x="19" y="10"/>
                    <a:pt x="19" y="2"/>
                  </a:cubicBezTo>
                  <a:cubicBezTo>
                    <a:pt x="18" y="7"/>
                    <a:pt x="13" y="7"/>
                    <a:pt x="8" y="10"/>
                  </a:cubicBezTo>
                  <a:cubicBezTo>
                    <a:pt x="6" y="6"/>
                    <a:pt x="2" y="6"/>
                    <a:pt x="3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254" name="Freeform 1682"/>
            <p:cNvSpPr>
              <a:spLocks/>
            </p:cNvSpPr>
            <p:nvPr userDrawn="1"/>
          </p:nvSpPr>
          <p:spPr bwMode="auto">
            <a:xfrm>
              <a:off x="369" y="316"/>
              <a:ext cx="2" cy="6"/>
            </a:xfrm>
            <a:custGeom>
              <a:avLst/>
              <a:gdLst>
                <a:gd name="T0" fmla="*/ 4 w 4"/>
                <a:gd name="T1" fmla="*/ 1 h 14"/>
                <a:gd name="T2" fmla="*/ 4 w 4"/>
                <a:gd name="T3" fmla="*/ 1 h 14"/>
                <a:gd name="T4" fmla="*/ 3 w 4"/>
                <a:gd name="T5" fmla="*/ 2 h 14"/>
                <a:gd name="T6" fmla="*/ 2 w 4"/>
                <a:gd name="T7" fmla="*/ 0 h 14"/>
                <a:gd name="T8" fmla="*/ 0 w 4"/>
                <a:gd name="T9" fmla="*/ 14 h 14"/>
                <a:gd name="T10" fmla="*/ 4 w 4"/>
                <a:gd name="T11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14">
                  <a:moveTo>
                    <a:pt x="4" y="1"/>
                  </a:moveTo>
                  <a:lnTo>
                    <a:pt x="4" y="1"/>
                  </a:lnTo>
                  <a:lnTo>
                    <a:pt x="3" y="2"/>
                  </a:lnTo>
                  <a:lnTo>
                    <a:pt x="2" y="0"/>
                  </a:lnTo>
                  <a:lnTo>
                    <a:pt x="0" y="14"/>
                  </a:lnTo>
                  <a:lnTo>
                    <a:pt x="4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255" name="Freeform 1683"/>
            <p:cNvSpPr>
              <a:spLocks/>
            </p:cNvSpPr>
            <p:nvPr userDrawn="1"/>
          </p:nvSpPr>
          <p:spPr bwMode="auto">
            <a:xfrm>
              <a:off x="398" y="297"/>
              <a:ext cx="8" cy="9"/>
            </a:xfrm>
            <a:custGeom>
              <a:avLst/>
              <a:gdLst>
                <a:gd name="T0" fmla="*/ 8 w 17"/>
                <a:gd name="T1" fmla="*/ 0 h 21"/>
                <a:gd name="T2" fmla="*/ 8 w 17"/>
                <a:gd name="T3" fmla="*/ 0 h 21"/>
                <a:gd name="T4" fmla="*/ 14 w 17"/>
                <a:gd name="T5" fmla="*/ 12 h 21"/>
                <a:gd name="T6" fmla="*/ 0 w 17"/>
                <a:gd name="T7" fmla="*/ 15 h 21"/>
                <a:gd name="T8" fmla="*/ 16 w 17"/>
                <a:gd name="T9" fmla="*/ 13 h 21"/>
                <a:gd name="T10" fmla="*/ 8 w 17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21">
                  <a:moveTo>
                    <a:pt x="8" y="0"/>
                  </a:moveTo>
                  <a:lnTo>
                    <a:pt x="8" y="0"/>
                  </a:lnTo>
                  <a:cubicBezTo>
                    <a:pt x="14" y="2"/>
                    <a:pt x="12" y="6"/>
                    <a:pt x="14" y="12"/>
                  </a:cubicBezTo>
                  <a:cubicBezTo>
                    <a:pt x="9" y="14"/>
                    <a:pt x="5" y="18"/>
                    <a:pt x="0" y="15"/>
                  </a:cubicBezTo>
                  <a:cubicBezTo>
                    <a:pt x="5" y="21"/>
                    <a:pt x="11" y="15"/>
                    <a:pt x="16" y="13"/>
                  </a:cubicBezTo>
                  <a:cubicBezTo>
                    <a:pt x="14" y="5"/>
                    <a:pt x="17" y="3"/>
                    <a:pt x="8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256" name="Freeform 1684"/>
            <p:cNvSpPr>
              <a:spLocks noEditPoints="1"/>
            </p:cNvSpPr>
            <p:nvPr userDrawn="1"/>
          </p:nvSpPr>
          <p:spPr bwMode="auto">
            <a:xfrm>
              <a:off x="396" y="289"/>
              <a:ext cx="7" cy="2"/>
            </a:xfrm>
            <a:custGeom>
              <a:avLst/>
              <a:gdLst>
                <a:gd name="T0" fmla="*/ 8 w 17"/>
                <a:gd name="T1" fmla="*/ 2 h 5"/>
                <a:gd name="T2" fmla="*/ 8 w 17"/>
                <a:gd name="T3" fmla="*/ 2 h 5"/>
                <a:gd name="T4" fmla="*/ 1 w 17"/>
                <a:gd name="T5" fmla="*/ 4 h 5"/>
                <a:gd name="T6" fmla="*/ 1 w 17"/>
                <a:gd name="T7" fmla="*/ 3 h 5"/>
                <a:gd name="T8" fmla="*/ 8 w 17"/>
                <a:gd name="T9" fmla="*/ 2 h 5"/>
                <a:gd name="T10" fmla="*/ 17 w 17"/>
                <a:gd name="T11" fmla="*/ 1 h 5"/>
                <a:gd name="T12" fmla="*/ 17 w 17"/>
                <a:gd name="T13" fmla="*/ 1 h 5"/>
                <a:gd name="T14" fmla="*/ 1 w 17"/>
                <a:gd name="T15" fmla="*/ 2 h 5"/>
                <a:gd name="T16" fmla="*/ 0 w 17"/>
                <a:gd name="T17" fmla="*/ 4 h 5"/>
                <a:gd name="T18" fmla="*/ 1 w 17"/>
                <a:gd name="T19" fmla="*/ 5 h 5"/>
                <a:gd name="T20" fmla="*/ 17 w 17"/>
                <a:gd name="T21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" h="5">
                  <a:moveTo>
                    <a:pt x="8" y="2"/>
                  </a:moveTo>
                  <a:lnTo>
                    <a:pt x="8" y="2"/>
                  </a:lnTo>
                  <a:cubicBezTo>
                    <a:pt x="7" y="3"/>
                    <a:pt x="1" y="4"/>
                    <a:pt x="1" y="4"/>
                  </a:cubicBezTo>
                  <a:lnTo>
                    <a:pt x="1" y="3"/>
                  </a:lnTo>
                  <a:cubicBezTo>
                    <a:pt x="1" y="3"/>
                    <a:pt x="7" y="2"/>
                    <a:pt x="8" y="2"/>
                  </a:cubicBezTo>
                  <a:close/>
                  <a:moveTo>
                    <a:pt x="17" y="1"/>
                  </a:moveTo>
                  <a:lnTo>
                    <a:pt x="17" y="1"/>
                  </a:lnTo>
                  <a:cubicBezTo>
                    <a:pt x="9" y="0"/>
                    <a:pt x="1" y="2"/>
                    <a:pt x="1" y="2"/>
                  </a:cubicBezTo>
                  <a:lnTo>
                    <a:pt x="0" y="4"/>
                  </a:lnTo>
                  <a:lnTo>
                    <a:pt x="1" y="5"/>
                  </a:lnTo>
                  <a:cubicBezTo>
                    <a:pt x="5" y="5"/>
                    <a:pt x="10" y="3"/>
                    <a:pt x="17" y="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257" name="Freeform 1685"/>
            <p:cNvSpPr>
              <a:spLocks noEditPoints="1"/>
            </p:cNvSpPr>
            <p:nvPr userDrawn="1"/>
          </p:nvSpPr>
          <p:spPr bwMode="auto">
            <a:xfrm>
              <a:off x="394" y="297"/>
              <a:ext cx="7" cy="4"/>
            </a:xfrm>
            <a:custGeom>
              <a:avLst/>
              <a:gdLst>
                <a:gd name="T0" fmla="*/ 7 w 15"/>
                <a:gd name="T1" fmla="*/ 5 h 10"/>
                <a:gd name="T2" fmla="*/ 7 w 15"/>
                <a:gd name="T3" fmla="*/ 5 h 10"/>
                <a:gd name="T4" fmla="*/ 1 w 15"/>
                <a:gd name="T5" fmla="*/ 2 h 10"/>
                <a:gd name="T6" fmla="*/ 2 w 15"/>
                <a:gd name="T7" fmla="*/ 1 h 10"/>
                <a:gd name="T8" fmla="*/ 7 w 15"/>
                <a:gd name="T9" fmla="*/ 5 h 10"/>
                <a:gd name="T10" fmla="*/ 15 w 15"/>
                <a:gd name="T11" fmla="*/ 10 h 10"/>
                <a:gd name="T12" fmla="*/ 15 w 15"/>
                <a:gd name="T13" fmla="*/ 10 h 10"/>
                <a:gd name="T14" fmla="*/ 2 w 15"/>
                <a:gd name="T15" fmla="*/ 0 h 10"/>
                <a:gd name="T16" fmla="*/ 0 w 15"/>
                <a:gd name="T17" fmla="*/ 1 h 10"/>
                <a:gd name="T18" fmla="*/ 0 w 15"/>
                <a:gd name="T19" fmla="*/ 3 h 10"/>
                <a:gd name="T20" fmla="*/ 15 w 15"/>
                <a:gd name="T2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" h="10">
                  <a:moveTo>
                    <a:pt x="7" y="5"/>
                  </a:moveTo>
                  <a:lnTo>
                    <a:pt x="7" y="5"/>
                  </a:lnTo>
                  <a:cubicBezTo>
                    <a:pt x="6" y="5"/>
                    <a:pt x="1" y="2"/>
                    <a:pt x="1" y="2"/>
                  </a:cubicBezTo>
                  <a:lnTo>
                    <a:pt x="2" y="1"/>
                  </a:lnTo>
                  <a:cubicBezTo>
                    <a:pt x="2" y="1"/>
                    <a:pt x="6" y="4"/>
                    <a:pt x="7" y="5"/>
                  </a:cubicBezTo>
                  <a:close/>
                  <a:moveTo>
                    <a:pt x="15" y="10"/>
                  </a:moveTo>
                  <a:lnTo>
                    <a:pt x="15" y="10"/>
                  </a:lnTo>
                  <a:cubicBezTo>
                    <a:pt x="9" y="4"/>
                    <a:pt x="2" y="0"/>
                    <a:pt x="2" y="0"/>
                  </a:cubicBezTo>
                  <a:lnTo>
                    <a:pt x="0" y="1"/>
                  </a:lnTo>
                  <a:lnTo>
                    <a:pt x="0" y="3"/>
                  </a:lnTo>
                  <a:cubicBezTo>
                    <a:pt x="0" y="3"/>
                    <a:pt x="8" y="8"/>
                    <a:pt x="15" y="1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258" name="Freeform 1686"/>
            <p:cNvSpPr>
              <a:spLocks/>
            </p:cNvSpPr>
            <p:nvPr userDrawn="1"/>
          </p:nvSpPr>
          <p:spPr bwMode="auto">
            <a:xfrm>
              <a:off x="388" y="305"/>
              <a:ext cx="9" cy="8"/>
            </a:xfrm>
            <a:custGeom>
              <a:avLst/>
              <a:gdLst>
                <a:gd name="T0" fmla="*/ 16 w 21"/>
                <a:gd name="T1" fmla="*/ 0 h 16"/>
                <a:gd name="T2" fmla="*/ 16 w 21"/>
                <a:gd name="T3" fmla="*/ 0 h 16"/>
                <a:gd name="T4" fmla="*/ 12 w 21"/>
                <a:gd name="T5" fmla="*/ 10 h 16"/>
                <a:gd name="T6" fmla="*/ 0 w 21"/>
                <a:gd name="T7" fmla="*/ 10 h 16"/>
                <a:gd name="T8" fmla="*/ 13 w 21"/>
                <a:gd name="T9" fmla="*/ 12 h 16"/>
                <a:gd name="T10" fmla="*/ 16 w 21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6">
                  <a:moveTo>
                    <a:pt x="16" y="0"/>
                  </a:moveTo>
                  <a:lnTo>
                    <a:pt x="16" y="0"/>
                  </a:lnTo>
                  <a:cubicBezTo>
                    <a:pt x="19" y="5"/>
                    <a:pt x="13" y="6"/>
                    <a:pt x="12" y="10"/>
                  </a:cubicBezTo>
                  <a:cubicBezTo>
                    <a:pt x="7" y="9"/>
                    <a:pt x="3" y="14"/>
                    <a:pt x="0" y="10"/>
                  </a:cubicBezTo>
                  <a:cubicBezTo>
                    <a:pt x="4" y="16"/>
                    <a:pt x="8" y="11"/>
                    <a:pt x="13" y="12"/>
                  </a:cubicBezTo>
                  <a:cubicBezTo>
                    <a:pt x="14" y="8"/>
                    <a:pt x="21" y="6"/>
                    <a:pt x="1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259" name="Freeform 1687"/>
            <p:cNvSpPr>
              <a:spLocks noEditPoints="1"/>
            </p:cNvSpPr>
            <p:nvPr userDrawn="1"/>
          </p:nvSpPr>
          <p:spPr bwMode="auto">
            <a:xfrm>
              <a:off x="388" y="302"/>
              <a:ext cx="4" cy="5"/>
            </a:xfrm>
            <a:custGeom>
              <a:avLst/>
              <a:gdLst>
                <a:gd name="T0" fmla="*/ 4 w 7"/>
                <a:gd name="T1" fmla="*/ 5 h 12"/>
                <a:gd name="T2" fmla="*/ 4 w 7"/>
                <a:gd name="T3" fmla="*/ 5 h 12"/>
                <a:gd name="T4" fmla="*/ 1 w 7"/>
                <a:gd name="T5" fmla="*/ 1 h 12"/>
                <a:gd name="T6" fmla="*/ 2 w 7"/>
                <a:gd name="T7" fmla="*/ 1 h 12"/>
                <a:gd name="T8" fmla="*/ 4 w 7"/>
                <a:gd name="T9" fmla="*/ 5 h 12"/>
                <a:gd name="T10" fmla="*/ 7 w 7"/>
                <a:gd name="T11" fmla="*/ 12 h 12"/>
                <a:gd name="T12" fmla="*/ 7 w 7"/>
                <a:gd name="T13" fmla="*/ 12 h 12"/>
                <a:gd name="T14" fmla="*/ 2 w 7"/>
                <a:gd name="T15" fmla="*/ 0 h 12"/>
                <a:gd name="T16" fmla="*/ 0 w 7"/>
                <a:gd name="T17" fmla="*/ 0 h 12"/>
                <a:gd name="T18" fmla="*/ 0 w 7"/>
                <a:gd name="T19" fmla="*/ 1 h 12"/>
                <a:gd name="T20" fmla="*/ 7 w 7"/>
                <a:gd name="T2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" h="12">
                  <a:moveTo>
                    <a:pt x="4" y="5"/>
                  </a:moveTo>
                  <a:lnTo>
                    <a:pt x="4" y="5"/>
                  </a:lnTo>
                  <a:cubicBezTo>
                    <a:pt x="3" y="4"/>
                    <a:pt x="1" y="1"/>
                    <a:pt x="1" y="1"/>
                  </a:cubicBezTo>
                  <a:lnTo>
                    <a:pt x="2" y="1"/>
                  </a:lnTo>
                  <a:cubicBezTo>
                    <a:pt x="2" y="1"/>
                    <a:pt x="3" y="4"/>
                    <a:pt x="4" y="5"/>
                  </a:cubicBezTo>
                  <a:close/>
                  <a:moveTo>
                    <a:pt x="7" y="12"/>
                  </a:moveTo>
                  <a:lnTo>
                    <a:pt x="7" y="12"/>
                  </a:lnTo>
                  <a:cubicBezTo>
                    <a:pt x="5" y="4"/>
                    <a:pt x="2" y="0"/>
                    <a:pt x="2" y="0"/>
                  </a:cubicBezTo>
                  <a:lnTo>
                    <a:pt x="0" y="0"/>
                  </a:lnTo>
                  <a:lnTo>
                    <a:pt x="0" y="1"/>
                  </a:lnTo>
                  <a:cubicBezTo>
                    <a:pt x="0" y="1"/>
                    <a:pt x="2" y="7"/>
                    <a:pt x="7" y="1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260" name="Freeform 1688"/>
            <p:cNvSpPr>
              <a:spLocks noEditPoints="1"/>
            </p:cNvSpPr>
            <p:nvPr userDrawn="1"/>
          </p:nvSpPr>
          <p:spPr bwMode="auto">
            <a:xfrm>
              <a:off x="381" y="304"/>
              <a:ext cx="1" cy="6"/>
            </a:xfrm>
            <a:custGeom>
              <a:avLst/>
              <a:gdLst>
                <a:gd name="T0" fmla="*/ 2 w 3"/>
                <a:gd name="T1" fmla="*/ 6 h 12"/>
                <a:gd name="T2" fmla="*/ 2 w 3"/>
                <a:gd name="T3" fmla="*/ 6 h 12"/>
                <a:gd name="T4" fmla="*/ 1 w 3"/>
                <a:gd name="T5" fmla="*/ 1 h 12"/>
                <a:gd name="T6" fmla="*/ 2 w 3"/>
                <a:gd name="T7" fmla="*/ 1 h 12"/>
                <a:gd name="T8" fmla="*/ 2 w 3"/>
                <a:gd name="T9" fmla="*/ 6 h 12"/>
                <a:gd name="T10" fmla="*/ 3 w 3"/>
                <a:gd name="T11" fmla="*/ 12 h 12"/>
                <a:gd name="T12" fmla="*/ 3 w 3"/>
                <a:gd name="T13" fmla="*/ 12 h 12"/>
                <a:gd name="T14" fmla="*/ 3 w 3"/>
                <a:gd name="T15" fmla="*/ 1 h 12"/>
                <a:gd name="T16" fmla="*/ 1 w 3"/>
                <a:gd name="T17" fmla="*/ 0 h 12"/>
                <a:gd name="T18" fmla="*/ 0 w 3"/>
                <a:gd name="T19" fmla="*/ 1 h 12"/>
                <a:gd name="T20" fmla="*/ 3 w 3"/>
                <a:gd name="T2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" h="12">
                  <a:moveTo>
                    <a:pt x="2" y="6"/>
                  </a:moveTo>
                  <a:lnTo>
                    <a:pt x="2" y="6"/>
                  </a:lnTo>
                  <a:cubicBezTo>
                    <a:pt x="2" y="5"/>
                    <a:pt x="1" y="1"/>
                    <a:pt x="1" y="1"/>
                  </a:cubicBezTo>
                  <a:lnTo>
                    <a:pt x="2" y="1"/>
                  </a:lnTo>
                  <a:cubicBezTo>
                    <a:pt x="2" y="1"/>
                    <a:pt x="2" y="5"/>
                    <a:pt x="2" y="6"/>
                  </a:cubicBezTo>
                  <a:close/>
                  <a:moveTo>
                    <a:pt x="3" y="12"/>
                  </a:moveTo>
                  <a:lnTo>
                    <a:pt x="3" y="12"/>
                  </a:lnTo>
                  <a:cubicBezTo>
                    <a:pt x="3" y="7"/>
                    <a:pt x="3" y="1"/>
                    <a:pt x="3" y="1"/>
                  </a:cubicBezTo>
                  <a:lnTo>
                    <a:pt x="1" y="0"/>
                  </a:lnTo>
                  <a:lnTo>
                    <a:pt x="0" y="1"/>
                  </a:lnTo>
                  <a:cubicBezTo>
                    <a:pt x="0" y="1"/>
                    <a:pt x="1" y="7"/>
                    <a:pt x="3" y="1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261" name="Freeform 1689"/>
            <p:cNvSpPr>
              <a:spLocks/>
            </p:cNvSpPr>
            <p:nvPr userDrawn="1"/>
          </p:nvSpPr>
          <p:spPr bwMode="auto">
            <a:xfrm>
              <a:off x="379" y="310"/>
              <a:ext cx="7" cy="4"/>
            </a:xfrm>
            <a:custGeom>
              <a:avLst/>
              <a:gdLst>
                <a:gd name="T0" fmla="*/ 16 w 17"/>
                <a:gd name="T1" fmla="*/ 0 h 10"/>
                <a:gd name="T2" fmla="*/ 16 w 17"/>
                <a:gd name="T3" fmla="*/ 0 h 10"/>
                <a:gd name="T4" fmla="*/ 8 w 17"/>
                <a:gd name="T5" fmla="*/ 8 h 10"/>
                <a:gd name="T6" fmla="*/ 0 w 17"/>
                <a:gd name="T7" fmla="*/ 1 h 10"/>
                <a:gd name="T8" fmla="*/ 8 w 17"/>
                <a:gd name="T9" fmla="*/ 10 h 10"/>
                <a:gd name="T10" fmla="*/ 16 w 17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10">
                  <a:moveTo>
                    <a:pt x="16" y="0"/>
                  </a:moveTo>
                  <a:lnTo>
                    <a:pt x="16" y="0"/>
                  </a:lnTo>
                  <a:cubicBezTo>
                    <a:pt x="16" y="6"/>
                    <a:pt x="11" y="5"/>
                    <a:pt x="8" y="8"/>
                  </a:cubicBezTo>
                  <a:cubicBezTo>
                    <a:pt x="5" y="4"/>
                    <a:pt x="0" y="6"/>
                    <a:pt x="0" y="1"/>
                  </a:cubicBezTo>
                  <a:cubicBezTo>
                    <a:pt x="0" y="9"/>
                    <a:pt x="5" y="6"/>
                    <a:pt x="8" y="10"/>
                  </a:cubicBezTo>
                  <a:cubicBezTo>
                    <a:pt x="11" y="6"/>
                    <a:pt x="17" y="8"/>
                    <a:pt x="1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262" name="Freeform 1690"/>
            <p:cNvSpPr>
              <a:spLocks noEditPoints="1"/>
            </p:cNvSpPr>
            <p:nvPr userDrawn="1"/>
          </p:nvSpPr>
          <p:spPr bwMode="auto">
            <a:xfrm>
              <a:off x="372" y="304"/>
              <a:ext cx="2" cy="6"/>
            </a:xfrm>
            <a:custGeom>
              <a:avLst/>
              <a:gdLst>
                <a:gd name="T0" fmla="*/ 1 w 4"/>
                <a:gd name="T1" fmla="*/ 8 h 14"/>
                <a:gd name="T2" fmla="*/ 1 w 4"/>
                <a:gd name="T3" fmla="*/ 8 h 14"/>
                <a:gd name="T4" fmla="*/ 2 w 4"/>
                <a:gd name="T5" fmla="*/ 1 h 14"/>
                <a:gd name="T6" fmla="*/ 3 w 4"/>
                <a:gd name="T7" fmla="*/ 2 h 14"/>
                <a:gd name="T8" fmla="*/ 1 w 4"/>
                <a:gd name="T9" fmla="*/ 8 h 14"/>
                <a:gd name="T10" fmla="*/ 0 w 4"/>
                <a:gd name="T11" fmla="*/ 14 h 14"/>
                <a:gd name="T12" fmla="*/ 0 w 4"/>
                <a:gd name="T13" fmla="*/ 14 h 14"/>
                <a:gd name="T14" fmla="*/ 4 w 4"/>
                <a:gd name="T15" fmla="*/ 2 h 14"/>
                <a:gd name="T16" fmla="*/ 3 w 4"/>
                <a:gd name="T17" fmla="*/ 0 h 14"/>
                <a:gd name="T18" fmla="*/ 1 w 4"/>
                <a:gd name="T19" fmla="*/ 1 h 14"/>
                <a:gd name="T20" fmla="*/ 0 w 4"/>
                <a:gd name="T21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" h="14">
                  <a:moveTo>
                    <a:pt x="1" y="8"/>
                  </a:moveTo>
                  <a:lnTo>
                    <a:pt x="1" y="8"/>
                  </a:lnTo>
                  <a:cubicBezTo>
                    <a:pt x="1" y="7"/>
                    <a:pt x="2" y="1"/>
                    <a:pt x="2" y="1"/>
                  </a:cubicBezTo>
                  <a:lnTo>
                    <a:pt x="3" y="2"/>
                  </a:lnTo>
                  <a:cubicBezTo>
                    <a:pt x="3" y="2"/>
                    <a:pt x="2" y="7"/>
                    <a:pt x="1" y="8"/>
                  </a:cubicBezTo>
                  <a:close/>
                  <a:moveTo>
                    <a:pt x="0" y="14"/>
                  </a:moveTo>
                  <a:lnTo>
                    <a:pt x="0" y="14"/>
                  </a:lnTo>
                  <a:cubicBezTo>
                    <a:pt x="4" y="6"/>
                    <a:pt x="4" y="2"/>
                    <a:pt x="4" y="2"/>
                  </a:cubicBezTo>
                  <a:lnTo>
                    <a:pt x="3" y="0"/>
                  </a:lnTo>
                  <a:lnTo>
                    <a:pt x="1" y="1"/>
                  </a:lnTo>
                  <a:cubicBezTo>
                    <a:pt x="1" y="1"/>
                    <a:pt x="0" y="6"/>
                    <a:pt x="0" y="1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263" name="Freeform 1691"/>
            <p:cNvSpPr>
              <a:spLocks/>
            </p:cNvSpPr>
            <p:nvPr userDrawn="1"/>
          </p:nvSpPr>
          <p:spPr bwMode="auto">
            <a:xfrm>
              <a:off x="367" y="309"/>
              <a:ext cx="9" cy="5"/>
            </a:xfrm>
            <a:custGeom>
              <a:avLst/>
              <a:gdLst>
                <a:gd name="T0" fmla="*/ 20 w 20"/>
                <a:gd name="T1" fmla="*/ 4 h 12"/>
                <a:gd name="T2" fmla="*/ 20 w 20"/>
                <a:gd name="T3" fmla="*/ 4 h 12"/>
                <a:gd name="T4" fmla="*/ 9 w 20"/>
                <a:gd name="T5" fmla="*/ 9 h 12"/>
                <a:gd name="T6" fmla="*/ 3 w 20"/>
                <a:gd name="T7" fmla="*/ 0 h 12"/>
                <a:gd name="T8" fmla="*/ 8 w 20"/>
                <a:gd name="T9" fmla="*/ 11 h 12"/>
                <a:gd name="T10" fmla="*/ 20 w 20"/>
                <a:gd name="T11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2">
                  <a:moveTo>
                    <a:pt x="20" y="4"/>
                  </a:moveTo>
                  <a:lnTo>
                    <a:pt x="20" y="4"/>
                  </a:lnTo>
                  <a:cubicBezTo>
                    <a:pt x="18" y="10"/>
                    <a:pt x="13" y="7"/>
                    <a:pt x="9" y="9"/>
                  </a:cubicBezTo>
                  <a:cubicBezTo>
                    <a:pt x="6" y="5"/>
                    <a:pt x="2" y="5"/>
                    <a:pt x="3" y="0"/>
                  </a:cubicBezTo>
                  <a:cubicBezTo>
                    <a:pt x="0" y="8"/>
                    <a:pt x="6" y="7"/>
                    <a:pt x="8" y="11"/>
                  </a:cubicBezTo>
                  <a:cubicBezTo>
                    <a:pt x="13" y="9"/>
                    <a:pt x="18" y="12"/>
                    <a:pt x="20" y="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264" name="Freeform 1692"/>
            <p:cNvSpPr>
              <a:spLocks/>
            </p:cNvSpPr>
            <p:nvPr userDrawn="1"/>
          </p:nvSpPr>
          <p:spPr bwMode="auto">
            <a:xfrm>
              <a:off x="365" y="302"/>
              <a:ext cx="0" cy="2"/>
            </a:xfrm>
            <a:custGeom>
              <a:avLst/>
              <a:gdLst>
                <a:gd name="T0" fmla="*/ 0 w 1"/>
                <a:gd name="T1" fmla="*/ 4 h 4"/>
                <a:gd name="T2" fmla="*/ 0 w 1"/>
                <a:gd name="T3" fmla="*/ 4 h 4"/>
                <a:gd name="T4" fmla="*/ 1 w 1"/>
                <a:gd name="T5" fmla="*/ 0 h 4"/>
                <a:gd name="T6" fmla="*/ 0 w 1"/>
                <a:gd name="T7" fmla="*/ 0 h 4"/>
                <a:gd name="T8" fmla="*/ 0 w 1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4">
                  <a:moveTo>
                    <a:pt x="0" y="4"/>
                  </a:moveTo>
                  <a:lnTo>
                    <a:pt x="0" y="4"/>
                  </a:lnTo>
                  <a:cubicBezTo>
                    <a:pt x="1" y="3"/>
                    <a:pt x="1" y="0"/>
                    <a:pt x="1" y="0"/>
                  </a:cubicBezTo>
                  <a:lnTo>
                    <a:pt x="0" y="0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265" name="Freeform 1693"/>
            <p:cNvSpPr>
              <a:spLocks/>
            </p:cNvSpPr>
            <p:nvPr userDrawn="1"/>
          </p:nvSpPr>
          <p:spPr bwMode="auto">
            <a:xfrm>
              <a:off x="331" y="181"/>
              <a:ext cx="98" cy="48"/>
            </a:xfrm>
            <a:custGeom>
              <a:avLst/>
              <a:gdLst>
                <a:gd name="T0" fmla="*/ 12 w 219"/>
                <a:gd name="T1" fmla="*/ 57 h 105"/>
                <a:gd name="T2" fmla="*/ 12 w 219"/>
                <a:gd name="T3" fmla="*/ 57 h 105"/>
                <a:gd name="T4" fmla="*/ 60 w 219"/>
                <a:gd name="T5" fmla="*/ 81 h 105"/>
                <a:gd name="T6" fmla="*/ 120 w 219"/>
                <a:gd name="T7" fmla="*/ 81 h 105"/>
                <a:gd name="T8" fmla="*/ 156 w 219"/>
                <a:gd name="T9" fmla="*/ 68 h 105"/>
                <a:gd name="T10" fmla="*/ 156 w 219"/>
                <a:gd name="T11" fmla="*/ 22 h 105"/>
                <a:gd name="T12" fmla="*/ 179 w 219"/>
                <a:gd name="T13" fmla="*/ 31 h 105"/>
                <a:gd name="T14" fmla="*/ 181 w 219"/>
                <a:gd name="T15" fmla="*/ 39 h 105"/>
                <a:gd name="T16" fmla="*/ 172 w 219"/>
                <a:gd name="T17" fmla="*/ 74 h 105"/>
                <a:gd name="T18" fmla="*/ 182 w 219"/>
                <a:gd name="T19" fmla="*/ 93 h 105"/>
                <a:gd name="T20" fmla="*/ 177 w 219"/>
                <a:gd name="T21" fmla="*/ 105 h 105"/>
                <a:gd name="T22" fmla="*/ 192 w 219"/>
                <a:gd name="T23" fmla="*/ 85 h 105"/>
                <a:gd name="T24" fmla="*/ 186 w 219"/>
                <a:gd name="T25" fmla="*/ 72 h 105"/>
                <a:gd name="T26" fmla="*/ 208 w 219"/>
                <a:gd name="T27" fmla="*/ 77 h 105"/>
                <a:gd name="T28" fmla="*/ 211 w 219"/>
                <a:gd name="T29" fmla="*/ 87 h 105"/>
                <a:gd name="T30" fmla="*/ 219 w 219"/>
                <a:gd name="T31" fmla="*/ 74 h 105"/>
                <a:gd name="T32" fmla="*/ 209 w 219"/>
                <a:gd name="T33" fmla="*/ 65 h 105"/>
                <a:gd name="T34" fmla="*/ 199 w 219"/>
                <a:gd name="T35" fmla="*/ 63 h 105"/>
                <a:gd name="T36" fmla="*/ 210 w 219"/>
                <a:gd name="T37" fmla="*/ 38 h 105"/>
                <a:gd name="T38" fmla="*/ 186 w 219"/>
                <a:gd name="T39" fmla="*/ 23 h 105"/>
                <a:gd name="T40" fmla="*/ 179 w 219"/>
                <a:gd name="T41" fmla="*/ 16 h 105"/>
                <a:gd name="T42" fmla="*/ 159 w 219"/>
                <a:gd name="T43" fmla="*/ 2 h 105"/>
                <a:gd name="T44" fmla="*/ 146 w 219"/>
                <a:gd name="T45" fmla="*/ 10 h 105"/>
                <a:gd name="T46" fmla="*/ 136 w 219"/>
                <a:gd name="T47" fmla="*/ 16 h 105"/>
                <a:gd name="T48" fmla="*/ 139 w 219"/>
                <a:gd name="T49" fmla="*/ 42 h 105"/>
                <a:gd name="T50" fmla="*/ 144 w 219"/>
                <a:gd name="T51" fmla="*/ 63 h 105"/>
                <a:gd name="T52" fmla="*/ 118 w 219"/>
                <a:gd name="T53" fmla="*/ 79 h 105"/>
                <a:gd name="T54" fmla="*/ 76 w 219"/>
                <a:gd name="T55" fmla="*/ 79 h 105"/>
                <a:gd name="T56" fmla="*/ 31 w 219"/>
                <a:gd name="T57" fmla="*/ 51 h 105"/>
                <a:gd name="T58" fmla="*/ 28 w 219"/>
                <a:gd name="T59" fmla="*/ 48 h 105"/>
                <a:gd name="T60" fmla="*/ 0 w 219"/>
                <a:gd name="T61" fmla="*/ 45 h 105"/>
                <a:gd name="T62" fmla="*/ 12 w 219"/>
                <a:gd name="T63" fmla="*/ 57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19" h="105">
                  <a:moveTo>
                    <a:pt x="12" y="57"/>
                  </a:moveTo>
                  <a:lnTo>
                    <a:pt x="12" y="57"/>
                  </a:lnTo>
                  <a:cubicBezTo>
                    <a:pt x="20" y="66"/>
                    <a:pt x="40" y="77"/>
                    <a:pt x="60" y="81"/>
                  </a:cubicBezTo>
                  <a:cubicBezTo>
                    <a:pt x="76" y="84"/>
                    <a:pt x="108" y="82"/>
                    <a:pt x="120" y="81"/>
                  </a:cubicBezTo>
                  <a:cubicBezTo>
                    <a:pt x="135" y="80"/>
                    <a:pt x="149" y="76"/>
                    <a:pt x="156" y="68"/>
                  </a:cubicBezTo>
                  <a:cubicBezTo>
                    <a:pt x="170" y="54"/>
                    <a:pt x="149" y="36"/>
                    <a:pt x="156" y="22"/>
                  </a:cubicBezTo>
                  <a:cubicBezTo>
                    <a:pt x="163" y="26"/>
                    <a:pt x="169" y="30"/>
                    <a:pt x="179" y="31"/>
                  </a:cubicBezTo>
                  <a:cubicBezTo>
                    <a:pt x="180" y="33"/>
                    <a:pt x="180" y="37"/>
                    <a:pt x="181" y="39"/>
                  </a:cubicBezTo>
                  <a:cubicBezTo>
                    <a:pt x="184" y="55"/>
                    <a:pt x="169" y="58"/>
                    <a:pt x="172" y="74"/>
                  </a:cubicBezTo>
                  <a:cubicBezTo>
                    <a:pt x="174" y="82"/>
                    <a:pt x="180" y="84"/>
                    <a:pt x="182" y="93"/>
                  </a:cubicBezTo>
                  <a:cubicBezTo>
                    <a:pt x="182" y="93"/>
                    <a:pt x="183" y="100"/>
                    <a:pt x="177" y="105"/>
                  </a:cubicBezTo>
                  <a:cubicBezTo>
                    <a:pt x="190" y="105"/>
                    <a:pt x="196" y="95"/>
                    <a:pt x="192" y="85"/>
                  </a:cubicBezTo>
                  <a:cubicBezTo>
                    <a:pt x="191" y="81"/>
                    <a:pt x="186" y="77"/>
                    <a:pt x="186" y="72"/>
                  </a:cubicBezTo>
                  <a:cubicBezTo>
                    <a:pt x="193" y="81"/>
                    <a:pt x="198" y="80"/>
                    <a:pt x="208" y="77"/>
                  </a:cubicBezTo>
                  <a:cubicBezTo>
                    <a:pt x="213" y="76"/>
                    <a:pt x="213" y="82"/>
                    <a:pt x="211" y="87"/>
                  </a:cubicBezTo>
                  <a:cubicBezTo>
                    <a:pt x="217" y="83"/>
                    <a:pt x="219" y="77"/>
                    <a:pt x="219" y="74"/>
                  </a:cubicBezTo>
                  <a:cubicBezTo>
                    <a:pt x="219" y="67"/>
                    <a:pt x="214" y="63"/>
                    <a:pt x="209" y="65"/>
                  </a:cubicBezTo>
                  <a:cubicBezTo>
                    <a:pt x="206" y="65"/>
                    <a:pt x="200" y="69"/>
                    <a:pt x="199" y="63"/>
                  </a:cubicBezTo>
                  <a:cubicBezTo>
                    <a:pt x="198" y="53"/>
                    <a:pt x="214" y="54"/>
                    <a:pt x="210" y="38"/>
                  </a:cubicBezTo>
                  <a:cubicBezTo>
                    <a:pt x="209" y="29"/>
                    <a:pt x="200" y="25"/>
                    <a:pt x="186" y="23"/>
                  </a:cubicBezTo>
                  <a:cubicBezTo>
                    <a:pt x="184" y="22"/>
                    <a:pt x="181" y="19"/>
                    <a:pt x="179" y="16"/>
                  </a:cubicBezTo>
                  <a:cubicBezTo>
                    <a:pt x="171" y="3"/>
                    <a:pt x="163" y="0"/>
                    <a:pt x="159" y="2"/>
                  </a:cubicBezTo>
                  <a:cubicBezTo>
                    <a:pt x="153" y="5"/>
                    <a:pt x="151" y="8"/>
                    <a:pt x="146" y="10"/>
                  </a:cubicBezTo>
                  <a:cubicBezTo>
                    <a:pt x="142" y="12"/>
                    <a:pt x="138" y="13"/>
                    <a:pt x="136" y="16"/>
                  </a:cubicBezTo>
                  <a:cubicBezTo>
                    <a:pt x="130" y="24"/>
                    <a:pt x="135" y="35"/>
                    <a:pt x="139" y="42"/>
                  </a:cubicBezTo>
                  <a:cubicBezTo>
                    <a:pt x="141" y="47"/>
                    <a:pt x="146" y="56"/>
                    <a:pt x="144" y="63"/>
                  </a:cubicBezTo>
                  <a:cubicBezTo>
                    <a:pt x="141" y="72"/>
                    <a:pt x="127" y="77"/>
                    <a:pt x="118" y="79"/>
                  </a:cubicBezTo>
                  <a:cubicBezTo>
                    <a:pt x="111" y="81"/>
                    <a:pt x="89" y="82"/>
                    <a:pt x="76" y="79"/>
                  </a:cubicBezTo>
                  <a:cubicBezTo>
                    <a:pt x="65" y="76"/>
                    <a:pt x="38" y="61"/>
                    <a:pt x="31" y="51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19" y="44"/>
                    <a:pt x="0" y="45"/>
                    <a:pt x="0" y="45"/>
                  </a:cubicBezTo>
                  <a:cubicBezTo>
                    <a:pt x="0" y="45"/>
                    <a:pt x="4" y="49"/>
                    <a:pt x="12" y="57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266" name="Freeform 1694"/>
            <p:cNvSpPr>
              <a:spLocks/>
            </p:cNvSpPr>
            <p:nvPr userDrawn="1"/>
          </p:nvSpPr>
          <p:spPr bwMode="auto">
            <a:xfrm>
              <a:off x="339" y="203"/>
              <a:ext cx="25" cy="14"/>
            </a:xfrm>
            <a:custGeom>
              <a:avLst/>
              <a:gdLst>
                <a:gd name="T0" fmla="*/ 9 w 55"/>
                <a:gd name="T1" fmla="*/ 3 h 32"/>
                <a:gd name="T2" fmla="*/ 9 w 55"/>
                <a:gd name="T3" fmla="*/ 3 h 32"/>
                <a:gd name="T4" fmla="*/ 0 w 55"/>
                <a:gd name="T5" fmla="*/ 0 h 32"/>
                <a:gd name="T6" fmla="*/ 55 w 55"/>
                <a:gd name="T7" fmla="*/ 32 h 32"/>
                <a:gd name="T8" fmla="*/ 9 w 55"/>
                <a:gd name="T9" fmla="*/ 3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32">
                  <a:moveTo>
                    <a:pt x="9" y="3"/>
                  </a:moveTo>
                  <a:lnTo>
                    <a:pt x="9" y="3"/>
                  </a:lnTo>
                  <a:cubicBezTo>
                    <a:pt x="6" y="1"/>
                    <a:pt x="0" y="0"/>
                    <a:pt x="0" y="0"/>
                  </a:cubicBezTo>
                  <a:cubicBezTo>
                    <a:pt x="5" y="10"/>
                    <a:pt x="33" y="28"/>
                    <a:pt x="55" y="32"/>
                  </a:cubicBezTo>
                  <a:cubicBezTo>
                    <a:pt x="44" y="29"/>
                    <a:pt x="17" y="15"/>
                    <a:pt x="9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267" name="Freeform 1695"/>
            <p:cNvSpPr>
              <a:spLocks/>
            </p:cNvSpPr>
            <p:nvPr userDrawn="1"/>
          </p:nvSpPr>
          <p:spPr bwMode="auto">
            <a:xfrm>
              <a:off x="334" y="202"/>
              <a:ext cx="27" cy="15"/>
            </a:xfrm>
            <a:custGeom>
              <a:avLst/>
              <a:gdLst>
                <a:gd name="T0" fmla="*/ 0 w 59"/>
                <a:gd name="T1" fmla="*/ 0 h 33"/>
                <a:gd name="T2" fmla="*/ 0 w 59"/>
                <a:gd name="T3" fmla="*/ 0 h 33"/>
                <a:gd name="T4" fmla="*/ 59 w 59"/>
                <a:gd name="T5" fmla="*/ 33 h 33"/>
                <a:gd name="T6" fmla="*/ 8 w 59"/>
                <a:gd name="T7" fmla="*/ 1 h 33"/>
                <a:gd name="T8" fmla="*/ 0 w 59"/>
                <a:gd name="T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33">
                  <a:moveTo>
                    <a:pt x="0" y="0"/>
                  </a:moveTo>
                  <a:lnTo>
                    <a:pt x="0" y="0"/>
                  </a:lnTo>
                  <a:cubicBezTo>
                    <a:pt x="7" y="13"/>
                    <a:pt x="33" y="29"/>
                    <a:pt x="59" y="33"/>
                  </a:cubicBezTo>
                  <a:cubicBezTo>
                    <a:pt x="34" y="25"/>
                    <a:pt x="14" y="11"/>
                    <a:pt x="8" y="1"/>
                  </a:cubicBezTo>
                  <a:cubicBezTo>
                    <a:pt x="5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268" name="Freeform 1696"/>
            <p:cNvSpPr>
              <a:spLocks/>
            </p:cNvSpPr>
            <p:nvPr userDrawn="1"/>
          </p:nvSpPr>
          <p:spPr bwMode="auto">
            <a:xfrm>
              <a:off x="409" y="195"/>
              <a:ext cx="18" cy="32"/>
            </a:xfrm>
            <a:custGeom>
              <a:avLst/>
              <a:gdLst>
                <a:gd name="T0" fmla="*/ 16 w 41"/>
                <a:gd name="T1" fmla="*/ 1 h 70"/>
                <a:gd name="T2" fmla="*/ 16 w 41"/>
                <a:gd name="T3" fmla="*/ 1 h 70"/>
                <a:gd name="T4" fmla="*/ 13 w 41"/>
                <a:gd name="T5" fmla="*/ 0 h 70"/>
                <a:gd name="T6" fmla="*/ 14 w 41"/>
                <a:gd name="T7" fmla="*/ 13 h 70"/>
                <a:gd name="T8" fmla="*/ 11 w 41"/>
                <a:gd name="T9" fmla="*/ 0 h 70"/>
                <a:gd name="T10" fmla="*/ 9 w 41"/>
                <a:gd name="T11" fmla="*/ 0 h 70"/>
                <a:gd name="T12" fmla="*/ 7 w 41"/>
                <a:gd name="T13" fmla="*/ 24 h 70"/>
                <a:gd name="T14" fmla="*/ 5 w 41"/>
                <a:gd name="T15" fmla="*/ 49 h 70"/>
                <a:gd name="T16" fmla="*/ 10 w 41"/>
                <a:gd name="T17" fmla="*/ 70 h 70"/>
                <a:gd name="T18" fmla="*/ 13 w 41"/>
                <a:gd name="T19" fmla="*/ 47 h 70"/>
                <a:gd name="T20" fmla="*/ 14 w 41"/>
                <a:gd name="T21" fmla="*/ 33 h 70"/>
                <a:gd name="T22" fmla="*/ 25 w 41"/>
                <a:gd name="T23" fmla="*/ 45 h 70"/>
                <a:gd name="T24" fmla="*/ 41 w 41"/>
                <a:gd name="T25" fmla="*/ 46 h 70"/>
                <a:gd name="T26" fmla="*/ 31 w 41"/>
                <a:gd name="T27" fmla="*/ 41 h 70"/>
                <a:gd name="T28" fmla="*/ 22 w 41"/>
                <a:gd name="T29" fmla="*/ 21 h 70"/>
                <a:gd name="T30" fmla="*/ 26 w 41"/>
                <a:gd name="T31" fmla="*/ 3 h 70"/>
                <a:gd name="T32" fmla="*/ 26 w 41"/>
                <a:gd name="T33" fmla="*/ 13 h 70"/>
                <a:gd name="T34" fmla="*/ 24 w 41"/>
                <a:gd name="T35" fmla="*/ 2 h 70"/>
                <a:gd name="T36" fmla="*/ 22 w 41"/>
                <a:gd name="T37" fmla="*/ 2 h 70"/>
                <a:gd name="T38" fmla="*/ 22 w 41"/>
                <a:gd name="T39" fmla="*/ 13 h 70"/>
                <a:gd name="T40" fmla="*/ 20 w 41"/>
                <a:gd name="T41" fmla="*/ 1 h 70"/>
                <a:gd name="T42" fmla="*/ 18 w 41"/>
                <a:gd name="T43" fmla="*/ 1 h 70"/>
                <a:gd name="T44" fmla="*/ 18 w 41"/>
                <a:gd name="T45" fmla="*/ 13 h 70"/>
                <a:gd name="T46" fmla="*/ 16 w 41"/>
                <a:gd name="T47" fmla="*/ 1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1" h="70">
                  <a:moveTo>
                    <a:pt x="16" y="1"/>
                  </a:moveTo>
                  <a:lnTo>
                    <a:pt x="16" y="1"/>
                  </a:lnTo>
                  <a:lnTo>
                    <a:pt x="13" y="0"/>
                  </a:lnTo>
                  <a:cubicBezTo>
                    <a:pt x="15" y="4"/>
                    <a:pt x="16" y="8"/>
                    <a:pt x="14" y="13"/>
                  </a:cubicBezTo>
                  <a:cubicBezTo>
                    <a:pt x="14" y="7"/>
                    <a:pt x="12" y="2"/>
                    <a:pt x="11" y="0"/>
                  </a:cubicBezTo>
                  <a:cubicBezTo>
                    <a:pt x="11" y="0"/>
                    <a:pt x="9" y="0"/>
                    <a:pt x="9" y="0"/>
                  </a:cubicBezTo>
                  <a:cubicBezTo>
                    <a:pt x="13" y="11"/>
                    <a:pt x="11" y="19"/>
                    <a:pt x="7" y="24"/>
                  </a:cubicBezTo>
                  <a:cubicBezTo>
                    <a:pt x="0" y="32"/>
                    <a:pt x="1" y="40"/>
                    <a:pt x="5" y="49"/>
                  </a:cubicBezTo>
                  <a:cubicBezTo>
                    <a:pt x="7" y="53"/>
                    <a:pt x="16" y="63"/>
                    <a:pt x="10" y="70"/>
                  </a:cubicBezTo>
                  <a:cubicBezTo>
                    <a:pt x="23" y="63"/>
                    <a:pt x="17" y="51"/>
                    <a:pt x="13" y="47"/>
                  </a:cubicBezTo>
                  <a:cubicBezTo>
                    <a:pt x="10" y="43"/>
                    <a:pt x="10" y="36"/>
                    <a:pt x="14" y="33"/>
                  </a:cubicBezTo>
                  <a:cubicBezTo>
                    <a:pt x="14" y="40"/>
                    <a:pt x="19" y="45"/>
                    <a:pt x="25" y="45"/>
                  </a:cubicBezTo>
                  <a:cubicBezTo>
                    <a:pt x="30" y="45"/>
                    <a:pt x="39" y="38"/>
                    <a:pt x="41" y="46"/>
                  </a:cubicBezTo>
                  <a:cubicBezTo>
                    <a:pt x="41" y="38"/>
                    <a:pt x="36" y="40"/>
                    <a:pt x="31" y="41"/>
                  </a:cubicBezTo>
                  <a:cubicBezTo>
                    <a:pt x="15" y="44"/>
                    <a:pt x="16" y="26"/>
                    <a:pt x="22" y="21"/>
                  </a:cubicBezTo>
                  <a:cubicBezTo>
                    <a:pt x="28" y="16"/>
                    <a:pt x="36" y="9"/>
                    <a:pt x="26" y="3"/>
                  </a:cubicBezTo>
                  <a:cubicBezTo>
                    <a:pt x="27" y="6"/>
                    <a:pt x="27" y="10"/>
                    <a:pt x="26" y="13"/>
                  </a:cubicBezTo>
                  <a:cubicBezTo>
                    <a:pt x="26" y="9"/>
                    <a:pt x="25" y="3"/>
                    <a:pt x="24" y="2"/>
                  </a:cubicBezTo>
                  <a:lnTo>
                    <a:pt x="22" y="2"/>
                  </a:lnTo>
                  <a:cubicBezTo>
                    <a:pt x="23" y="5"/>
                    <a:pt x="24" y="9"/>
                    <a:pt x="22" y="13"/>
                  </a:cubicBezTo>
                  <a:cubicBezTo>
                    <a:pt x="22" y="10"/>
                    <a:pt x="22" y="4"/>
                    <a:pt x="20" y="1"/>
                  </a:cubicBezTo>
                  <a:lnTo>
                    <a:pt x="18" y="1"/>
                  </a:lnTo>
                  <a:cubicBezTo>
                    <a:pt x="19" y="4"/>
                    <a:pt x="19" y="8"/>
                    <a:pt x="18" y="13"/>
                  </a:cubicBezTo>
                  <a:cubicBezTo>
                    <a:pt x="18" y="7"/>
                    <a:pt x="17" y="3"/>
                    <a:pt x="16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269" name="Freeform 1697"/>
            <p:cNvSpPr>
              <a:spLocks/>
            </p:cNvSpPr>
            <p:nvPr userDrawn="1"/>
          </p:nvSpPr>
          <p:spPr bwMode="auto">
            <a:xfrm>
              <a:off x="393" y="190"/>
              <a:ext cx="9" cy="23"/>
            </a:xfrm>
            <a:custGeom>
              <a:avLst/>
              <a:gdLst>
                <a:gd name="T0" fmla="*/ 13 w 22"/>
                <a:gd name="T1" fmla="*/ 0 h 51"/>
                <a:gd name="T2" fmla="*/ 13 w 22"/>
                <a:gd name="T3" fmla="*/ 0 h 51"/>
                <a:gd name="T4" fmla="*/ 11 w 22"/>
                <a:gd name="T5" fmla="*/ 0 h 51"/>
                <a:gd name="T6" fmla="*/ 10 w 22"/>
                <a:gd name="T7" fmla="*/ 11 h 51"/>
                <a:gd name="T8" fmla="*/ 9 w 22"/>
                <a:gd name="T9" fmla="*/ 0 h 51"/>
                <a:gd name="T10" fmla="*/ 13 w 22"/>
                <a:gd name="T11" fmla="*/ 27 h 51"/>
                <a:gd name="T12" fmla="*/ 12 w 22"/>
                <a:gd name="T13" fmla="*/ 51 h 51"/>
                <a:gd name="T14" fmla="*/ 21 w 22"/>
                <a:gd name="T15" fmla="*/ 38 h 51"/>
                <a:gd name="T16" fmla="*/ 18 w 22"/>
                <a:gd name="T17" fmla="*/ 22 h 51"/>
                <a:gd name="T18" fmla="*/ 17 w 22"/>
                <a:gd name="T19" fmla="*/ 1 h 51"/>
                <a:gd name="T20" fmla="*/ 15 w 22"/>
                <a:gd name="T21" fmla="*/ 1 h 51"/>
                <a:gd name="T22" fmla="*/ 13 w 22"/>
                <a:gd name="T23" fmla="*/ 12 h 51"/>
                <a:gd name="T24" fmla="*/ 13 w 22"/>
                <a:gd name="T25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" h="51">
                  <a:moveTo>
                    <a:pt x="13" y="0"/>
                  </a:moveTo>
                  <a:lnTo>
                    <a:pt x="13" y="0"/>
                  </a:lnTo>
                  <a:cubicBezTo>
                    <a:pt x="12" y="0"/>
                    <a:pt x="11" y="0"/>
                    <a:pt x="11" y="0"/>
                  </a:cubicBezTo>
                  <a:cubicBezTo>
                    <a:pt x="9" y="3"/>
                    <a:pt x="9" y="7"/>
                    <a:pt x="10" y="11"/>
                  </a:cubicBezTo>
                  <a:cubicBezTo>
                    <a:pt x="8" y="7"/>
                    <a:pt x="8" y="4"/>
                    <a:pt x="9" y="0"/>
                  </a:cubicBezTo>
                  <a:cubicBezTo>
                    <a:pt x="0" y="0"/>
                    <a:pt x="10" y="19"/>
                    <a:pt x="13" y="27"/>
                  </a:cubicBezTo>
                  <a:cubicBezTo>
                    <a:pt x="15" y="31"/>
                    <a:pt x="19" y="42"/>
                    <a:pt x="12" y="51"/>
                  </a:cubicBezTo>
                  <a:cubicBezTo>
                    <a:pt x="15" y="49"/>
                    <a:pt x="22" y="42"/>
                    <a:pt x="21" y="38"/>
                  </a:cubicBezTo>
                  <a:cubicBezTo>
                    <a:pt x="21" y="29"/>
                    <a:pt x="19" y="25"/>
                    <a:pt x="18" y="22"/>
                  </a:cubicBezTo>
                  <a:cubicBezTo>
                    <a:pt x="15" y="15"/>
                    <a:pt x="14" y="7"/>
                    <a:pt x="17" y="1"/>
                  </a:cubicBezTo>
                  <a:cubicBezTo>
                    <a:pt x="16" y="1"/>
                    <a:pt x="16" y="1"/>
                    <a:pt x="15" y="1"/>
                  </a:cubicBezTo>
                  <a:cubicBezTo>
                    <a:pt x="14" y="2"/>
                    <a:pt x="12" y="7"/>
                    <a:pt x="13" y="12"/>
                  </a:cubicBezTo>
                  <a:cubicBezTo>
                    <a:pt x="10" y="7"/>
                    <a:pt x="12" y="2"/>
                    <a:pt x="1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270" name="Freeform 1698"/>
            <p:cNvSpPr>
              <a:spLocks/>
            </p:cNvSpPr>
            <p:nvPr userDrawn="1"/>
          </p:nvSpPr>
          <p:spPr bwMode="auto">
            <a:xfrm>
              <a:off x="388" y="187"/>
              <a:ext cx="40" cy="30"/>
            </a:xfrm>
            <a:custGeom>
              <a:avLst/>
              <a:gdLst>
                <a:gd name="T0" fmla="*/ 24 w 90"/>
                <a:gd name="T1" fmla="*/ 1 h 65"/>
                <a:gd name="T2" fmla="*/ 24 w 90"/>
                <a:gd name="T3" fmla="*/ 1 h 65"/>
                <a:gd name="T4" fmla="*/ 15 w 90"/>
                <a:gd name="T5" fmla="*/ 1 h 65"/>
                <a:gd name="T6" fmla="*/ 21 w 90"/>
                <a:gd name="T7" fmla="*/ 48 h 65"/>
                <a:gd name="T8" fmla="*/ 1 w 90"/>
                <a:gd name="T9" fmla="*/ 65 h 65"/>
                <a:gd name="T10" fmla="*/ 24 w 90"/>
                <a:gd name="T11" fmla="*/ 41 h 65"/>
                <a:gd name="T12" fmla="*/ 18 w 90"/>
                <a:gd name="T13" fmla="*/ 4 h 65"/>
                <a:gd name="T14" fmla="*/ 50 w 90"/>
                <a:gd name="T15" fmla="*/ 14 h 65"/>
                <a:gd name="T16" fmla="*/ 80 w 90"/>
                <a:gd name="T17" fmla="*/ 31 h 65"/>
                <a:gd name="T18" fmla="*/ 70 w 90"/>
                <a:gd name="T19" fmla="*/ 42 h 65"/>
                <a:gd name="T20" fmla="*/ 76 w 90"/>
                <a:gd name="T21" fmla="*/ 57 h 65"/>
                <a:gd name="T22" fmla="*/ 90 w 90"/>
                <a:gd name="T23" fmla="*/ 60 h 65"/>
                <a:gd name="T24" fmla="*/ 71 w 90"/>
                <a:gd name="T25" fmla="*/ 52 h 65"/>
                <a:gd name="T26" fmla="*/ 77 w 90"/>
                <a:gd name="T27" fmla="*/ 38 h 65"/>
                <a:gd name="T28" fmla="*/ 82 w 90"/>
                <a:gd name="T29" fmla="*/ 27 h 65"/>
                <a:gd name="T30" fmla="*/ 48 w 90"/>
                <a:gd name="T31" fmla="*/ 10 h 65"/>
                <a:gd name="T32" fmla="*/ 24 w 90"/>
                <a:gd name="T33" fmla="*/ 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0" h="65">
                  <a:moveTo>
                    <a:pt x="24" y="1"/>
                  </a:moveTo>
                  <a:lnTo>
                    <a:pt x="24" y="1"/>
                  </a:lnTo>
                  <a:cubicBezTo>
                    <a:pt x="21" y="0"/>
                    <a:pt x="17" y="0"/>
                    <a:pt x="15" y="1"/>
                  </a:cubicBezTo>
                  <a:cubicBezTo>
                    <a:pt x="0" y="10"/>
                    <a:pt x="23" y="32"/>
                    <a:pt x="21" y="48"/>
                  </a:cubicBezTo>
                  <a:cubicBezTo>
                    <a:pt x="20" y="58"/>
                    <a:pt x="8" y="62"/>
                    <a:pt x="1" y="65"/>
                  </a:cubicBezTo>
                  <a:cubicBezTo>
                    <a:pt x="17" y="63"/>
                    <a:pt x="27" y="55"/>
                    <a:pt x="24" y="41"/>
                  </a:cubicBezTo>
                  <a:cubicBezTo>
                    <a:pt x="22" y="30"/>
                    <a:pt x="6" y="8"/>
                    <a:pt x="18" y="4"/>
                  </a:cubicBezTo>
                  <a:cubicBezTo>
                    <a:pt x="27" y="1"/>
                    <a:pt x="38" y="12"/>
                    <a:pt x="50" y="14"/>
                  </a:cubicBezTo>
                  <a:cubicBezTo>
                    <a:pt x="62" y="16"/>
                    <a:pt x="83" y="16"/>
                    <a:pt x="80" y="31"/>
                  </a:cubicBezTo>
                  <a:cubicBezTo>
                    <a:pt x="79" y="35"/>
                    <a:pt x="72" y="38"/>
                    <a:pt x="70" y="42"/>
                  </a:cubicBezTo>
                  <a:cubicBezTo>
                    <a:pt x="65" y="49"/>
                    <a:pt x="68" y="59"/>
                    <a:pt x="76" y="57"/>
                  </a:cubicBezTo>
                  <a:cubicBezTo>
                    <a:pt x="86" y="54"/>
                    <a:pt x="88" y="55"/>
                    <a:pt x="90" y="60"/>
                  </a:cubicBezTo>
                  <a:cubicBezTo>
                    <a:pt x="89" y="44"/>
                    <a:pt x="74" y="61"/>
                    <a:pt x="71" y="52"/>
                  </a:cubicBezTo>
                  <a:cubicBezTo>
                    <a:pt x="68" y="45"/>
                    <a:pt x="73" y="42"/>
                    <a:pt x="77" y="38"/>
                  </a:cubicBezTo>
                  <a:cubicBezTo>
                    <a:pt x="80" y="36"/>
                    <a:pt x="83" y="32"/>
                    <a:pt x="82" y="27"/>
                  </a:cubicBezTo>
                  <a:cubicBezTo>
                    <a:pt x="81" y="12"/>
                    <a:pt x="61" y="13"/>
                    <a:pt x="48" y="10"/>
                  </a:cubicBezTo>
                  <a:cubicBezTo>
                    <a:pt x="41" y="9"/>
                    <a:pt x="32" y="2"/>
                    <a:pt x="24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271" name="Freeform 1699"/>
            <p:cNvSpPr>
              <a:spLocks/>
            </p:cNvSpPr>
            <p:nvPr userDrawn="1"/>
          </p:nvSpPr>
          <p:spPr bwMode="auto">
            <a:xfrm>
              <a:off x="397" y="182"/>
              <a:ext cx="16" cy="9"/>
            </a:xfrm>
            <a:custGeom>
              <a:avLst/>
              <a:gdLst>
                <a:gd name="T0" fmla="*/ 15 w 37"/>
                <a:gd name="T1" fmla="*/ 1 h 20"/>
                <a:gd name="T2" fmla="*/ 15 w 37"/>
                <a:gd name="T3" fmla="*/ 1 h 20"/>
                <a:gd name="T4" fmla="*/ 12 w 37"/>
                <a:gd name="T5" fmla="*/ 3 h 20"/>
                <a:gd name="T6" fmla="*/ 21 w 37"/>
                <a:gd name="T7" fmla="*/ 8 h 20"/>
                <a:gd name="T8" fmla="*/ 9 w 37"/>
                <a:gd name="T9" fmla="*/ 4 h 20"/>
                <a:gd name="T10" fmla="*/ 8 w 37"/>
                <a:gd name="T11" fmla="*/ 5 h 20"/>
                <a:gd name="T12" fmla="*/ 18 w 37"/>
                <a:gd name="T13" fmla="*/ 10 h 20"/>
                <a:gd name="T14" fmla="*/ 5 w 37"/>
                <a:gd name="T15" fmla="*/ 7 h 20"/>
                <a:gd name="T16" fmla="*/ 0 w 37"/>
                <a:gd name="T17" fmla="*/ 9 h 20"/>
                <a:gd name="T18" fmla="*/ 20 w 37"/>
                <a:gd name="T19" fmla="*/ 16 h 20"/>
                <a:gd name="T20" fmla="*/ 37 w 37"/>
                <a:gd name="T21" fmla="*/ 20 h 20"/>
                <a:gd name="T22" fmla="*/ 29 w 37"/>
                <a:gd name="T23" fmla="*/ 12 h 20"/>
                <a:gd name="T24" fmla="*/ 15 w 37"/>
                <a:gd name="T25" fmla="*/ 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7" h="20">
                  <a:moveTo>
                    <a:pt x="15" y="1"/>
                  </a:moveTo>
                  <a:lnTo>
                    <a:pt x="15" y="1"/>
                  </a:lnTo>
                  <a:cubicBezTo>
                    <a:pt x="14" y="1"/>
                    <a:pt x="12" y="2"/>
                    <a:pt x="12" y="3"/>
                  </a:cubicBezTo>
                  <a:cubicBezTo>
                    <a:pt x="16" y="3"/>
                    <a:pt x="19" y="5"/>
                    <a:pt x="21" y="8"/>
                  </a:cubicBezTo>
                  <a:cubicBezTo>
                    <a:pt x="19" y="7"/>
                    <a:pt x="13" y="4"/>
                    <a:pt x="9" y="4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9" y="6"/>
                    <a:pt x="14" y="6"/>
                    <a:pt x="18" y="10"/>
                  </a:cubicBezTo>
                  <a:cubicBezTo>
                    <a:pt x="13" y="7"/>
                    <a:pt x="7" y="7"/>
                    <a:pt x="5" y="7"/>
                  </a:cubicBezTo>
                  <a:cubicBezTo>
                    <a:pt x="3" y="8"/>
                    <a:pt x="3" y="9"/>
                    <a:pt x="0" y="9"/>
                  </a:cubicBezTo>
                  <a:cubicBezTo>
                    <a:pt x="7" y="9"/>
                    <a:pt x="11" y="10"/>
                    <a:pt x="20" y="16"/>
                  </a:cubicBezTo>
                  <a:cubicBezTo>
                    <a:pt x="26" y="19"/>
                    <a:pt x="37" y="20"/>
                    <a:pt x="37" y="20"/>
                  </a:cubicBezTo>
                  <a:cubicBezTo>
                    <a:pt x="34" y="18"/>
                    <a:pt x="31" y="13"/>
                    <a:pt x="29" y="12"/>
                  </a:cubicBezTo>
                  <a:cubicBezTo>
                    <a:pt x="26" y="7"/>
                    <a:pt x="21" y="0"/>
                    <a:pt x="15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272" name="Freeform 1700"/>
            <p:cNvSpPr>
              <a:spLocks/>
            </p:cNvSpPr>
            <p:nvPr userDrawn="1"/>
          </p:nvSpPr>
          <p:spPr bwMode="auto">
            <a:xfrm>
              <a:off x="410" y="208"/>
              <a:ext cx="5" cy="8"/>
            </a:xfrm>
            <a:custGeom>
              <a:avLst/>
              <a:gdLst>
                <a:gd name="T0" fmla="*/ 10 w 12"/>
                <a:gd name="T1" fmla="*/ 0 h 19"/>
                <a:gd name="T2" fmla="*/ 10 w 12"/>
                <a:gd name="T3" fmla="*/ 0 h 19"/>
                <a:gd name="T4" fmla="*/ 6 w 12"/>
                <a:gd name="T5" fmla="*/ 19 h 19"/>
                <a:gd name="T6" fmla="*/ 10 w 12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9">
                  <a:moveTo>
                    <a:pt x="10" y="0"/>
                  </a:moveTo>
                  <a:lnTo>
                    <a:pt x="10" y="0"/>
                  </a:lnTo>
                  <a:cubicBezTo>
                    <a:pt x="9" y="4"/>
                    <a:pt x="0" y="8"/>
                    <a:pt x="6" y="19"/>
                  </a:cubicBezTo>
                  <a:cubicBezTo>
                    <a:pt x="3" y="9"/>
                    <a:pt x="12" y="5"/>
                    <a:pt x="1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273" name="Freeform 1701"/>
            <p:cNvSpPr>
              <a:spLocks/>
            </p:cNvSpPr>
            <p:nvPr userDrawn="1"/>
          </p:nvSpPr>
          <p:spPr bwMode="auto">
            <a:xfrm>
              <a:off x="358" y="186"/>
              <a:ext cx="31" cy="33"/>
            </a:xfrm>
            <a:custGeom>
              <a:avLst/>
              <a:gdLst>
                <a:gd name="T0" fmla="*/ 39 w 68"/>
                <a:gd name="T1" fmla="*/ 25 h 73"/>
                <a:gd name="T2" fmla="*/ 39 w 68"/>
                <a:gd name="T3" fmla="*/ 25 h 73"/>
                <a:gd name="T4" fmla="*/ 41 w 68"/>
                <a:gd name="T5" fmla="*/ 21 h 73"/>
                <a:gd name="T6" fmla="*/ 39 w 68"/>
                <a:gd name="T7" fmla="*/ 16 h 73"/>
                <a:gd name="T8" fmla="*/ 41 w 68"/>
                <a:gd name="T9" fmla="*/ 16 h 73"/>
                <a:gd name="T10" fmla="*/ 40 w 68"/>
                <a:gd name="T11" fmla="*/ 16 h 73"/>
                <a:gd name="T12" fmla="*/ 38 w 68"/>
                <a:gd name="T13" fmla="*/ 13 h 73"/>
                <a:gd name="T14" fmla="*/ 37 w 68"/>
                <a:gd name="T15" fmla="*/ 12 h 73"/>
                <a:gd name="T16" fmla="*/ 39 w 68"/>
                <a:gd name="T17" fmla="*/ 13 h 73"/>
                <a:gd name="T18" fmla="*/ 41 w 68"/>
                <a:gd name="T19" fmla="*/ 15 h 73"/>
                <a:gd name="T20" fmla="*/ 42 w 68"/>
                <a:gd name="T21" fmla="*/ 15 h 73"/>
                <a:gd name="T22" fmla="*/ 42 w 68"/>
                <a:gd name="T23" fmla="*/ 1 h 73"/>
                <a:gd name="T24" fmla="*/ 41 w 68"/>
                <a:gd name="T25" fmla="*/ 2 h 73"/>
                <a:gd name="T26" fmla="*/ 39 w 68"/>
                <a:gd name="T27" fmla="*/ 4 h 73"/>
                <a:gd name="T28" fmla="*/ 37 w 68"/>
                <a:gd name="T29" fmla="*/ 5 h 73"/>
                <a:gd name="T30" fmla="*/ 38 w 68"/>
                <a:gd name="T31" fmla="*/ 4 h 73"/>
                <a:gd name="T32" fmla="*/ 40 w 68"/>
                <a:gd name="T33" fmla="*/ 1 h 73"/>
                <a:gd name="T34" fmla="*/ 41 w 68"/>
                <a:gd name="T35" fmla="*/ 0 h 73"/>
                <a:gd name="T36" fmla="*/ 27 w 68"/>
                <a:gd name="T37" fmla="*/ 0 h 73"/>
                <a:gd name="T38" fmla="*/ 28 w 68"/>
                <a:gd name="T39" fmla="*/ 1 h 73"/>
                <a:gd name="T40" fmla="*/ 30 w 68"/>
                <a:gd name="T41" fmla="*/ 4 h 73"/>
                <a:gd name="T42" fmla="*/ 31 w 68"/>
                <a:gd name="T43" fmla="*/ 5 h 73"/>
                <a:gd name="T44" fmla="*/ 29 w 68"/>
                <a:gd name="T45" fmla="*/ 4 h 73"/>
                <a:gd name="T46" fmla="*/ 27 w 68"/>
                <a:gd name="T47" fmla="*/ 2 h 73"/>
                <a:gd name="T48" fmla="*/ 26 w 68"/>
                <a:gd name="T49" fmla="*/ 1 h 73"/>
                <a:gd name="T50" fmla="*/ 26 w 68"/>
                <a:gd name="T51" fmla="*/ 15 h 73"/>
                <a:gd name="T52" fmla="*/ 27 w 68"/>
                <a:gd name="T53" fmla="*/ 15 h 73"/>
                <a:gd name="T54" fmla="*/ 29 w 68"/>
                <a:gd name="T55" fmla="*/ 13 h 73"/>
                <a:gd name="T56" fmla="*/ 31 w 68"/>
                <a:gd name="T57" fmla="*/ 12 h 73"/>
                <a:gd name="T58" fmla="*/ 30 w 68"/>
                <a:gd name="T59" fmla="*/ 13 h 73"/>
                <a:gd name="T60" fmla="*/ 28 w 68"/>
                <a:gd name="T61" fmla="*/ 16 h 73"/>
                <a:gd name="T62" fmla="*/ 27 w 68"/>
                <a:gd name="T63" fmla="*/ 16 h 73"/>
                <a:gd name="T64" fmla="*/ 29 w 68"/>
                <a:gd name="T65" fmla="*/ 16 h 73"/>
                <a:gd name="T66" fmla="*/ 27 w 68"/>
                <a:gd name="T67" fmla="*/ 21 h 73"/>
                <a:gd name="T68" fmla="*/ 29 w 68"/>
                <a:gd name="T69" fmla="*/ 25 h 73"/>
                <a:gd name="T70" fmla="*/ 29 w 68"/>
                <a:gd name="T71" fmla="*/ 25 h 73"/>
                <a:gd name="T72" fmla="*/ 29 w 68"/>
                <a:gd name="T73" fmla="*/ 28 h 73"/>
                <a:gd name="T74" fmla="*/ 27 w 68"/>
                <a:gd name="T75" fmla="*/ 29 h 73"/>
                <a:gd name="T76" fmla="*/ 27 w 68"/>
                <a:gd name="T77" fmla="*/ 26 h 73"/>
                <a:gd name="T78" fmla="*/ 27 w 68"/>
                <a:gd name="T79" fmla="*/ 26 h 73"/>
                <a:gd name="T80" fmla="*/ 21 w 68"/>
                <a:gd name="T81" fmla="*/ 27 h 73"/>
                <a:gd name="T82" fmla="*/ 6 w 68"/>
                <a:gd name="T83" fmla="*/ 51 h 73"/>
                <a:gd name="T84" fmla="*/ 12 w 68"/>
                <a:gd name="T85" fmla="*/ 66 h 73"/>
                <a:gd name="T86" fmla="*/ 12 w 68"/>
                <a:gd name="T87" fmla="*/ 73 h 73"/>
                <a:gd name="T88" fmla="*/ 34 w 68"/>
                <a:gd name="T89" fmla="*/ 73 h 73"/>
                <a:gd name="T90" fmla="*/ 56 w 68"/>
                <a:gd name="T91" fmla="*/ 73 h 73"/>
                <a:gd name="T92" fmla="*/ 56 w 68"/>
                <a:gd name="T93" fmla="*/ 66 h 73"/>
                <a:gd name="T94" fmla="*/ 62 w 68"/>
                <a:gd name="T95" fmla="*/ 51 h 73"/>
                <a:gd name="T96" fmla="*/ 47 w 68"/>
                <a:gd name="T97" fmla="*/ 27 h 73"/>
                <a:gd name="T98" fmla="*/ 41 w 68"/>
                <a:gd name="T99" fmla="*/ 26 h 73"/>
                <a:gd name="T100" fmla="*/ 41 w 68"/>
                <a:gd name="T101" fmla="*/ 26 h 73"/>
                <a:gd name="T102" fmla="*/ 41 w 68"/>
                <a:gd name="T103" fmla="*/ 29 h 73"/>
                <a:gd name="T104" fmla="*/ 39 w 68"/>
                <a:gd name="T105" fmla="*/ 28 h 73"/>
                <a:gd name="T106" fmla="*/ 39 w 68"/>
                <a:gd name="T107" fmla="*/ 25 h 73"/>
                <a:gd name="T108" fmla="*/ 39 w 68"/>
                <a:gd name="T109" fmla="*/ 25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8" h="73">
                  <a:moveTo>
                    <a:pt x="39" y="25"/>
                  </a:moveTo>
                  <a:lnTo>
                    <a:pt x="39" y="25"/>
                  </a:lnTo>
                  <a:cubicBezTo>
                    <a:pt x="40" y="24"/>
                    <a:pt x="41" y="22"/>
                    <a:pt x="41" y="21"/>
                  </a:cubicBezTo>
                  <a:cubicBezTo>
                    <a:pt x="41" y="19"/>
                    <a:pt x="40" y="17"/>
                    <a:pt x="39" y="16"/>
                  </a:cubicBezTo>
                  <a:lnTo>
                    <a:pt x="41" y="16"/>
                  </a:lnTo>
                  <a:lnTo>
                    <a:pt x="40" y="16"/>
                  </a:lnTo>
                  <a:cubicBezTo>
                    <a:pt x="40" y="15"/>
                    <a:pt x="39" y="14"/>
                    <a:pt x="38" y="13"/>
                  </a:cubicBezTo>
                  <a:cubicBezTo>
                    <a:pt x="38" y="13"/>
                    <a:pt x="38" y="12"/>
                    <a:pt x="37" y="12"/>
                  </a:cubicBezTo>
                  <a:cubicBezTo>
                    <a:pt x="38" y="12"/>
                    <a:pt x="38" y="12"/>
                    <a:pt x="39" y="13"/>
                  </a:cubicBezTo>
                  <a:cubicBezTo>
                    <a:pt x="40" y="13"/>
                    <a:pt x="41" y="14"/>
                    <a:pt x="41" y="15"/>
                  </a:cubicBezTo>
                  <a:lnTo>
                    <a:pt x="42" y="15"/>
                  </a:lnTo>
                  <a:lnTo>
                    <a:pt x="42" y="1"/>
                  </a:lnTo>
                  <a:lnTo>
                    <a:pt x="41" y="2"/>
                  </a:lnTo>
                  <a:cubicBezTo>
                    <a:pt x="41" y="2"/>
                    <a:pt x="40" y="3"/>
                    <a:pt x="39" y="4"/>
                  </a:cubicBezTo>
                  <a:cubicBezTo>
                    <a:pt x="38" y="4"/>
                    <a:pt x="38" y="5"/>
                    <a:pt x="37" y="5"/>
                  </a:cubicBezTo>
                  <a:cubicBezTo>
                    <a:pt x="38" y="5"/>
                    <a:pt x="38" y="4"/>
                    <a:pt x="38" y="4"/>
                  </a:cubicBezTo>
                  <a:cubicBezTo>
                    <a:pt x="39" y="3"/>
                    <a:pt x="40" y="2"/>
                    <a:pt x="40" y="1"/>
                  </a:cubicBezTo>
                  <a:lnTo>
                    <a:pt x="41" y="0"/>
                  </a:lnTo>
                  <a:lnTo>
                    <a:pt x="27" y="0"/>
                  </a:lnTo>
                  <a:lnTo>
                    <a:pt x="28" y="1"/>
                  </a:lnTo>
                  <a:cubicBezTo>
                    <a:pt x="28" y="2"/>
                    <a:pt x="29" y="3"/>
                    <a:pt x="30" y="4"/>
                  </a:cubicBezTo>
                  <a:cubicBezTo>
                    <a:pt x="30" y="4"/>
                    <a:pt x="30" y="5"/>
                    <a:pt x="31" y="5"/>
                  </a:cubicBezTo>
                  <a:cubicBezTo>
                    <a:pt x="30" y="5"/>
                    <a:pt x="30" y="4"/>
                    <a:pt x="29" y="4"/>
                  </a:cubicBezTo>
                  <a:cubicBezTo>
                    <a:pt x="28" y="3"/>
                    <a:pt x="27" y="2"/>
                    <a:pt x="27" y="2"/>
                  </a:cubicBezTo>
                  <a:lnTo>
                    <a:pt x="26" y="1"/>
                  </a:lnTo>
                  <a:lnTo>
                    <a:pt x="26" y="15"/>
                  </a:lnTo>
                  <a:lnTo>
                    <a:pt x="27" y="15"/>
                  </a:lnTo>
                  <a:cubicBezTo>
                    <a:pt x="27" y="14"/>
                    <a:pt x="28" y="13"/>
                    <a:pt x="29" y="13"/>
                  </a:cubicBezTo>
                  <a:cubicBezTo>
                    <a:pt x="30" y="12"/>
                    <a:pt x="30" y="12"/>
                    <a:pt x="31" y="12"/>
                  </a:cubicBezTo>
                  <a:cubicBezTo>
                    <a:pt x="30" y="12"/>
                    <a:pt x="30" y="13"/>
                    <a:pt x="30" y="13"/>
                  </a:cubicBezTo>
                  <a:cubicBezTo>
                    <a:pt x="29" y="14"/>
                    <a:pt x="28" y="15"/>
                    <a:pt x="28" y="16"/>
                  </a:cubicBezTo>
                  <a:lnTo>
                    <a:pt x="27" y="16"/>
                  </a:lnTo>
                  <a:lnTo>
                    <a:pt x="29" y="16"/>
                  </a:lnTo>
                  <a:cubicBezTo>
                    <a:pt x="28" y="17"/>
                    <a:pt x="27" y="19"/>
                    <a:pt x="27" y="21"/>
                  </a:cubicBezTo>
                  <a:cubicBezTo>
                    <a:pt x="27" y="22"/>
                    <a:pt x="28" y="24"/>
                    <a:pt x="29" y="25"/>
                  </a:cubicBezTo>
                  <a:lnTo>
                    <a:pt x="29" y="25"/>
                  </a:lnTo>
                  <a:lnTo>
                    <a:pt x="29" y="28"/>
                  </a:lnTo>
                  <a:lnTo>
                    <a:pt x="27" y="29"/>
                  </a:lnTo>
                  <a:lnTo>
                    <a:pt x="27" y="26"/>
                  </a:lnTo>
                  <a:lnTo>
                    <a:pt x="27" y="26"/>
                  </a:lnTo>
                  <a:cubicBezTo>
                    <a:pt x="25" y="26"/>
                    <a:pt x="23" y="26"/>
                    <a:pt x="21" y="27"/>
                  </a:cubicBezTo>
                  <a:cubicBezTo>
                    <a:pt x="9" y="30"/>
                    <a:pt x="0" y="36"/>
                    <a:pt x="6" y="51"/>
                  </a:cubicBezTo>
                  <a:cubicBezTo>
                    <a:pt x="7" y="56"/>
                    <a:pt x="10" y="61"/>
                    <a:pt x="12" y="66"/>
                  </a:cubicBezTo>
                  <a:lnTo>
                    <a:pt x="12" y="73"/>
                  </a:lnTo>
                  <a:cubicBezTo>
                    <a:pt x="12" y="73"/>
                    <a:pt x="28" y="73"/>
                    <a:pt x="34" y="73"/>
                  </a:cubicBezTo>
                  <a:cubicBezTo>
                    <a:pt x="40" y="73"/>
                    <a:pt x="56" y="73"/>
                    <a:pt x="56" y="73"/>
                  </a:cubicBezTo>
                  <a:lnTo>
                    <a:pt x="56" y="66"/>
                  </a:lnTo>
                  <a:cubicBezTo>
                    <a:pt x="58" y="61"/>
                    <a:pt x="61" y="56"/>
                    <a:pt x="62" y="51"/>
                  </a:cubicBezTo>
                  <a:cubicBezTo>
                    <a:pt x="68" y="36"/>
                    <a:pt x="60" y="30"/>
                    <a:pt x="47" y="27"/>
                  </a:cubicBezTo>
                  <a:cubicBezTo>
                    <a:pt x="45" y="26"/>
                    <a:pt x="43" y="26"/>
                    <a:pt x="41" y="26"/>
                  </a:cubicBezTo>
                  <a:lnTo>
                    <a:pt x="41" y="26"/>
                  </a:lnTo>
                  <a:lnTo>
                    <a:pt x="41" y="29"/>
                  </a:lnTo>
                  <a:lnTo>
                    <a:pt x="39" y="28"/>
                  </a:lnTo>
                  <a:lnTo>
                    <a:pt x="39" y="25"/>
                  </a:lnTo>
                  <a:lnTo>
                    <a:pt x="39" y="2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274" name="Freeform 1702"/>
            <p:cNvSpPr>
              <a:spLocks/>
            </p:cNvSpPr>
            <p:nvPr userDrawn="1"/>
          </p:nvSpPr>
          <p:spPr bwMode="auto">
            <a:xfrm>
              <a:off x="372" y="208"/>
              <a:ext cx="0" cy="1"/>
            </a:xfrm>
            <a:custGeom>
              <a:avLst/>
              <a:gdLst>
                <a:gd name="T0" fmla="*/ 2 h 2"/>
                <a:gd name="T1" fmla="*/ 2 h 2"/>
                <a:gd name="T2" fmla="*/ 0 h 2"/>
                <a:gd name="T3" fmla="*/ 0 h 2"/>
                <a:gd name="T4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2"/>
                  </a:lnTo>
                  <a:cubicBezTo>
                    <a:pt x="0" y="1"/>
                    <a:pt x="0" y="1"/>
                    <a:pt x="0" y="0"/>
                  </a:cubicBez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275" name="Freeform 1703"/>
            <p:cNvSpPr>
              <a:spLocks/>
            </p:cNvSpPr>
            <p:nvPr userDrawn="1"/>
          </p:nvSpPr>
          <p:spPr bwMode="auto">
            <a:xfrm>
              <a:off x="362" y="208"/>
              <a:ext cx="1" cy="2"/>
            </a:xfrm>
            <a:custGeom>
              <a:avLst/>
              <a:gdLst>
                <a:gd name="T0" fmla="*/ 1 w 3"/>
                <a:gd name="T1" fmla="*/ 2 h 5"/>
                <a:gd name="T2" fmla="*/ 1 w 3"/>
                <a:gd name="T3" fmla="*/ 2 h 5"/>
                <a:gd name="T4" fmla="*/ 2 w 3"/>
                <a:gd name="T5" fmla="*/ 5 h 5"/>
                <a:gd name="T6" fmla="*/ 3 w 3"/>
                <a:gd name="T7" fmla="*/ 3 h 5"/>
                <a:gd name="T8" fmla="*/ 0 w 3"/>
                <a:gd name="T9" fmla="*/ 0 h 5"/>
                <a:gd name="T10" fmla="*/ 0 w 3"/>
                <a:gd name="T11" fmla="*/ 1 h 5"/>
                <a:gd name="T12" fmla="*/ 1 w 3"/>
                <a:gd name="T1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5">
                  <a:moveTo>
                    <a:pt x="1" y="2"/>
                  </a:moveTo>
                  <a:lnTo>
                    <a:pt x="1" y="2"/>
                  </a:lnTo>
                  <a:cubicBezTo>
                    <a:pt x="1" y="3"/>
                    <a:pt x="1" y="4"/>
                    <a:pt x="2" y="5"/>
                  </a:cubicBezTo>
                  <a:cubicBezTo>
                    <a:pt x="2" y="4"/>
                    <a:pt x="3" y="4"/>
                    <a:pt x="3" y="3"/>
                  </a:cubicBezTo>
                  <a:cubicBezTo>
                    <a:pt x="2" y="2"/>
                    <a:pt x="1" y="1"/>
                    <a:pt x="0" y="0"/>
                  </a:cubicBezTo>
                  <a:lnTo>
                    <a:pt x="0" y="1"/>
                  </a:lnTo>
                  <a:cubicBezTo>
                    <a:pt x="0" y="1"/>
                    <a:pt x="0" y="1"/>
                    <a:pt x="1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276" name="Freeform 1704"/>
            <p:cNvSpPr>
              <a:spLocks/>
            </p:cNvSpPr>
            <p:nvPr userDrawn="1"/>
          </p:nvSpPr>
          <p:spPr bwMode="auto">
            <a:xfrm>
              <a:off x="361" y="205"/>
              <a:ext cx="2" cy="2"/>
            </a:xfrm>
            <a:custGeom>
              <a:avLst/>
              <a:gdLst>
                <a:gd name="T0" fmla="*/ 1 w 3"/>
                <a:gd name="T1" fmla="*/ 6 h 6"/>
                <a:gd name="T2" fmla="*/ 1 w 3"/>
                <a:gd name="T3" fmla="*/ 6 h 6"/>
                <a:gd name="T4" fmla="*/ 1 w 3"/>
                <a:gd name="T5" fmla="*/ 6 h 6"/>
                <a:gd name="T6" fmla="*/ 3 w 3"/>
                <a:gd name="T7" fmla="*/ 3 h 6"/>
                <a:gd name="T8" fmla="*/ 1 w 3"/>
                <a:gd name="T9" fmla="*/ 0 h 6"/>
                <a:gd name="T10" fmla="*/ 0 w 3"/>
                <a:gd name="T11" fmla="*/ 2 h 6"/>
                <a:gd name="T12" fmla="*/ 1 w 3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6">
                  <a:moveTo>
                    <a:pt x="1" y="6"/>
                  </a:moveTo>
                  <a:lnTo>
                    <a:pt x="1" y="6"/>
                  </a:lnTo>
                  <a:lnTo>
                    <a:pt x="1" y="6"/>
                  </a:lnTo>
                  <a:cubicBezTo>
                    <a:pt x="2" y="5"/>
                    <a:pt x="3" y="4"/>
                    <a:pt x="3" y="3"/>
                  </a:cubicBezTo>
                  <a:cubicBezTo>
                    <a:pt x="2" y="2"/>
                    <a:pt x="2" y="1"/>
                    <a:pt x="1" y="0"/>
                  </a:cubicBezTo>
                  <a:lnTo>
                    <a:pt x="0" y="2"/>
                  </a:lnTo>
                  <a:cubicBezTo>
                    <a:pt x="0" y="3"/>
                    <a:pt x="0" y="5"/>
                    <a:pt x="1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277" name="Freeform 1705"/>
            <p:cNvSpPr>
              <a:spLocks/>
            </p:cNvSpPr>
            <p:nvPr userDrawn="1"/>
          </p:nvSpPr>
          <p:spPr bwMode="auto">
            <a:xfrm>
              <a:off x="361" y="204"/>
              <a:ext cx="1" cy="1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1 w 1"/>
                <a:gd name="T5" fmla="*/ 1 h 2"/>
                <a:gd name="T6" fmla="*/ 0 w 1"/>
                <a:gd name="T7" fmla="*/ 0 h 2"/>
                <a:gd name="T8" fmla="*/ 0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lnTo>
                    <a:pt x="0" y="2"/>
                  </a:lnTo>
                  <a:lnTo>
                    <a:pt x="1" y="1"/>
                  </a:lnTo>
                  <a:lnTo>
                    <a:pt x="0" y="0"/>
                  </a:lnTo>
                  <a:cubicBezTo>
                    <a:pt x="0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278" name="Freeform 1706"/>
            <p:cNvSpPr>
              <a:spLocks/>
            </p:cNvSpPr>
            <p:nvPr userDrawn="1"/>
          </p:nvSpPr>
          <p:spPr bwMode="auto">
            <a:xfrm>
              <a:off x="361" y="201"/>
              <a:ext cx="2" cy="3"/>
            </a:xfrm>
            <a:custGeom>
              <a:avLst/>
              <a:gdLst>
                <a:gd name="T0" fmla="*/ 0 w 3"/>
                <a:gd name="T1" fmla="*/ 5 h 6"/>
                <a:gd name="T2" fmla="*/ 0 w 3"/>
                <a:gd name="T3" fmla="*/ 5 h 6"/>
                <a:gd name="T4" fmla="*/ 1 w 3"/>
                <a:gd name="T5" fmla="*/ 6 h 6"/>
                <a:gd name="T6" fmla="*/ 3 w 3"/>
                <a:gd name="T7" fmla="*/ 2 h 6"/>
                <a:gd name="T8" fmla="*/ 2 w 3"/>
                <a:gd name="T9" fmla="*/ 0 h 6"/>
                <a:gd name="T10" fmla="*/ 0 w 3"/>
                <a:gd name="T11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0" y="5"/>
                  </a:moveTo>
                  <a:lnTo>
                    <a:pt x="0" y="5"/>
                  </a:lnTo>
                  <a:lnTo>
                    <a:pt x="1" y="6"/>
                  </a:lnTo>
                  <a:cubicBezTo>
                    <a:pt x="2" y="4"/>
                    <a:pt x="2" y="3"/>
                    <a:pt x="3" y="2"/>
                  </a:cubicBezTo>
                  <a:cubicBezTo>
                    <a:pt x="3" y="1"/>
                    <a:pt x="3" y="1"/>
                    <a:pt x="2" y="0"/>
                  </a:cubicBezTo>
                  <a:cubicBezTo>
                    <a:pt x="1" y="2"/>
                    <a:pt x="0" y="3"/>
                    <a:pt x="0" y="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279" name="Freeform 1707"/>
            <p:cNvSpPr>
              <a:spLocks/>
            </p:cNvSpPr>
            <p:nvPr userDrawn="1"/>
          </p:nvSpPr>
          <p:spPr bwMode="auto">
            <a:xfrm>
              <a:off x="363" y="200"/>
              <a:ext cx="1" cy="2"/>
            </a:xfrm>
            <a:custGeom>
              <a:avLst/>
              <a:gdLst>
                <a:gd name="T0" fmla="*/ 0 w 4"/>
                <a:gd name="T1" fmla="*/ 3 h 4"/>
                <a:gd name="T2" fmla="*/ 0 w 4"/>
                <a:gd name="T3" fmla="*/ 3 h 4"/>
                <a:gd name="T4" fmla="*/ 1 w 4"/>
                <a:gd name="T5" fmla="*/ 4 h 4"/>
                <a:gd name="T6" fmla="*/ 4 w 4"/>
                <a:gd name="T7" fmla="*/ 1 h 4"/>
                <a:gd name="T8" fmla="*/ 3 w 4"/>
                <a:gd name="T9" fmla="*/ 0 h 4"/>
                <a:gd name="T10" fmla="*/ 0 w 4"/>
                <a:gd name="T11" fmla="*/ 3 h 4"/>
                <a:gd name="T12" fmla="*/ 0 w 4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0" y="3"/>
                  </a:moveTo>
                  <a:lnTo>
                    <a:pt x="0" y="3"/>
                  </a:lnTo>
                  <a:lnTo>
                    <a:pt x="1" y="4"/>
                  </a:lnTo>
                  <a:cubicBezTo>
                    <a:pt x="1" y="3"/>
                    <a:pt x="2" y="2"/>
                    <a:pt x="4" y="1"/>
                  </a:cubicBezTo>
                  <a:lnTo>
                    <a:pt x="3" y="0"/>
                  </a:lnTo>
                  <a:cubicBezTo>
                    <a:pt x="2" y="1"/>
                    <a:pt x="1" y="2"/>
                    <a:pt x="0" y="3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280" name="Rectangle 1708"/>
            <p:cNvSpPr>
              <a:spLocks noChangeArrowheads="1"/>
            </p:cNvSpPr>
            <p:nvPr userDrawn="1"/>
          </p:nvSpPr>
          <p:spPr bwMode="auto">
            <a:xfrm>
              <a:off x="364" y="200"/>
              <a:ext cx="1" cy="1"/>
            </a:xfrm>
            <a:prstGeom prst="rect">
              <a:avLst/>
            </a:prstGeom>
            <a:solidFill>
              <a:srgbClr val="D5A03C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281" name="Freeform 1709"/>
            <p:cNvSpPr>
              <a:spLocks/>
            </p:cNvSpPr>
            <p:nvPr userDrawn="1"/>
          </p:nvSpPr>
          <p:spPr bwMode="auto">
            <a:xfrm>
              <a:off x="364" y="199"/>
              <a:ext cx="3" cy="3"/>
            </a:xfrm>
            <a:custGeom>
              <a:avLst/>
              <a:gdLst>
                <a:gd name="T0" fmla="*/ 2 w 6"/>
                <a:gd name="T1" fmla="*/ 1 h 6"/>
                <a:gd name="T2" fmla="*/ 2 w 6"/>
                <a:gd name="T3" fmla="*/ 1 h 6"/>
                <a:gd name="T4" fmla="*/ 0 w 6"/>
                <a:gd name="T5" fmla="*/ 3 h 6"/>
                <a:gd name="T6" fmla="*/ 3 w 6"/>
                <a:gd name="T7" fmla="*/ 6 h 6"/>
                <a:gd name="T8" fmla="*/ 6 w 6"/>
                <a:gd name="T9" fmla="*/ 3 h 6"/>
                <a:gd name="T10" fmla="*/ 4 w 6"/>
                <a:gd name="T11" fmla="*/ 0 h 6"/>
                <a:gd name="T12" fmla="*/ 2 w 6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6">
                  <a:moveTo>
                    <a:pt x="2" y="1"/>
                  </a:moveTo>
                  <a:lnTo>
                    <a:pt x="2" y="1"/>
                  </a:lnTo>
                  <a:cubicBezTo>
                    <a:pt x="1" y="2"/>
                    <a:pt x="1" y="2"/>
                    <a:pt x="0" y="3"/>
                  </a:cubicBezTo>
                  <a:cubicBezTo>
                    <a:pt x="1" y="4"/>
                    <a:pt x="2" y="5"/>
                    <a:pt x="3" y="6"/>
                  </a:cubicBezTo>
                  <a:cubicBezTo>
                    <a:pt x="4" y="5"/>
                    <a:pt x="5" y="4"/>
                    <a:pt x="6" y="3"/>
                  </a:cubicBezTo>
                  <a:cubicBezTo>
                    <a:pt x="5" y="2"/>
                    <a:pt x="4" y="1"/>
                    <a:pt x="4" y="0"/>
                  </a:cubicBezTo>
                  <a:cubicBezTo>
                    <a:pt x="3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282" name="Freeform 1710"/>
            <p:cNvSpPr>
              <a:spLocks/>
            </p:cNvSpPr>
            <p:nvPr userDrawn="1"/>
          </p:nvSpPr>
          <p:spPr bwMode="auto">
            <a:xfrm>
              <a:off x="366" y="199"/>
              <a:ext cx="2" cy="1"/>
            </a:xfrm>
            <a:custGeom>
              <a:avLst/>
              <a:gdLst>
                <a:gd name="T0" fmla="*/ 0 w 4"/>
                <a:gd name="T1" fmla="*/ 1 h 4"/>
                <a:gd name="T2" fmla="*/ 0 w 4"/>
                <a:gd name="T3" fmla="*/ 1 h 4"/>
                <a:gd name="T4" fmla="*/ 2 w 4"/>
                <a:gd name="T5" fmla="*/ 4 h 4"/>
                <a:gd name="T6" fmla="*/ 4 w 4"/>
                <a:gd name="T7" fmla="*/ 1 h 4"/>
                <a:gd name="T8" fmla="*/ 4 w 4"/>
                <a:gd name="T9" fmla="*/ 0 h 4"/>
                <a:gd name="T10" fmla="*/ 0 w 4"/>
                <a:gd name="T1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0" y="1"/>
                  </a:moveTo>
                  <a:lnTo>
                    <a:pt x="0" y="1"/>
                  </a:lnTo>
                  <a:cubicBezTo>
                    <a:pt x="1" y="2"/>
                    <a:pt x="1" y="3"/>
                    <a:pt x="2" y="4"/>
                  </a:cubicBezTo>
                  <a:cubicBezTo>
                    <a:pt x="3" y="3"/>
                    <a:pt x="4" y="2"/>
                    <a:pt x="4" y="1"/>
                  </a:cubicBezTo>
                  <a:lnTo>
                    <a:pt x="4" y="0"/>
                  </a:lnTo>
                  <a:cubicBezTo>
                    <a:pt x="3" y="0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283" name="Freeform 1711"/>
            <p:cNvSpPr>
              <a:spLocks/>
            </p:cNvSpPr>
            <p:nvPr userDrawn="1"/>
          </p:nvSpPr>
          <p:spPr bwMode="auto">
            <a:xfrm>
              <a:off x="367" y="200"/>
              <a:ext cx="2" cy="2"/>
            </a:xfrm>
            <a:custGeom>
              <a:avLst/>
              <a:gdLst>
                <a:gd name="T0" fmla="*/ 3 w 4"/>
                <a:gd name="T1" fmla="*/ 0 h 6"/>
                <a:gd name="T2" fmla="*/ 3 w 4"/>
                <a:gd name="T3" fmla="*/ 0 h 6"/>
                <a:gd name="T4" fmla="*/ 0 w 4"/>
                <a:gd name="T5" fmla="*/ 2 h 6"/>
                <a:gd name="T6" fmla="*/ 3 w 4"/>
                <a:gd name="T7" fmla="*/ 6 h 6"/>
                <a:gd name="T8" fmla="*/ 4 w 4"/>
                <a:gd name="T9" fmla="*/ 5 h 6"/>
                <a:gd name="T10" fmla="*/ 3 w 4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6">
                  <a:moveTo>
                    <a:pt x="3" y="0"/>
                  </a:moveTo>
                  <a:lnTo>
                    <a:pt x="3" y="0"/>
                  </a:lnTo>
                  <a:cubicBezTo>
                    <a:pt x="2" y="1"/>
                    <a:pt x="1" y="2"/>
                    <a:pt x="0" y="2"/>
                  </a:cubicBezTo>
                  <a:cubicBezTo>
                    <a:pt x="1" y="3"/>
                    <a:pt x="2" y="5"/>
                    <a:pt x="3" y="6"/>
                  </a:cubicBezTo>
                  <a:lnTo>
                    <a:pt x="4" y="5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284" name="Freeform 1712"/>
            <p:cNvSpPr>
              <a:spLocks/>
            </p:cNvSpPr>
            <p:nvPr userDrawn="1"/>
          </p:nvSpPr>
          <p:spPr bwMode="auto">
            <a:xfrm>
              <a:off x="368" y="202"/>
              <a:ext cx="1" cy="1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0 w 1"/>
                <a:gd name="T5" fmla="*/ 0 h 1"/>
                <a:gd name="T6" fmla="*/ 1 w 1"/>
                <a:gd name="T7" fmla="*/ 1 h 1"/>
                <a:gd name="T8" fmla="*/ 1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1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285" name="Freeform 1713"/>
            <p:cNvSpPr>
              <a:spLocks/>
            </p:cNvSpPr>
            <p:nvPr userDrawn="1"/>
          </p:nvSpPr>
          <p:spPr bwMode="auto">
            <a:xfrm>
              <a:off x="367" y="203"/>
              <a:ext cx="2" cy="2"/>
            </a:xfrm>
            <a:custGeom>
              <a:avLst/>
              <a:gdLst>
                <a:gd name="T0" fmla="*/ 4 w 5"/>
                <a:gd name="T1" fmla="*/ 1 h 6"/>
                <a:gd name="T2" fmla="*/ 4 w 5"/>
                <a:gd name="T3" fmla="*/ 1 h 6"/>
                <a:gd name="T4" fmla="*/ 3 w 5"/>
                <a:gd name="T5" fmla="*/ 0 h 6"/>
                <a:gd name="T6" fmla="*/ 0 w 5"/>
                <a:gd name="T7" fmla="*/ 3 h 6"/>
                <a:gd name="T8" fmla="*/ 3 w 5"/>
                <a:gd name="T9" fmla="*/ 6 h 6"/>
                <a:gd name="T10" fmla="*/ 5 w 5"/>
                <a:gd name="T11" fmla="*/ 3 h 6"/>
                <a:gd name="T12" fmla="*/ 4 w 5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6">
                  <a:moveTo>
                    <a:pt x="4" y="1"/>
                  </a:moveTo>
                  <a:lnTo>
                    <a:pt x="4" y="1"/>
                  </a:lnTo>
                  <a:cubicBezTo>
                    <a:pt x="4" y="1"/>
                    <a:pt x="3" y="0"/>
                    <a:pt x="3" y="0"/>
                  </a:cubicBezTo>
                  <a:cubicBezTo>
                    <a:pt x="2" y="1"/>
                    <a:pt x="1" y="2"/>
                    <a:pt x="0" y="3"/>
                  </a:cubicBezTo>
                  <a:cubicBezTo>
                    <a:pt x="1" y="4"/>
                    <a:pt x="2" y="5"/>
                    <a:pt x="3" y="6"/>
                  </a:cubicBezTo>
                  <a:cubicBezTo>
                    <a:pt x="3" y="5"/>
                    <a:pt x="4" y="4"/>
                    <a:pt x="5" y="3"/>
                  </a:cubicBezTo>
                  <a:lnTo>
                    <a:pt x="4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286" name="Freeform 1714"/>
            <p:cNvSpPr>
              <a:spLocks/>
            </p:cNvSpPr>
            <p:nvPr userDrawn="1"/>
          </p:nvSpPr>
          <p:spPr bwMode="auto">
            <a:xfrm>
              <a:off x="368" y="205"/>
              <a:ext cx="2" cy="2"/>
            </a:xfrm>
            <a:custGeom>
              <a:avLst/>
              <a:gdLst>
                <a:gd name="T0" fmla="*/ 2 w 3"/>
                <a:gd name="T1" fmla="*/ 0 h 5"/>
                <a:gd name="T2" fmla="*/ 2 w 3"/>
                <a:gd name="T3" fmla="*/ 0 h 5"/>
                <a:gd name="T4" fmla="*/ 0 w 3"/>
                <a:gd name="T5" fmla="*/ 2 h 5"/>
                <a:gd name="T6" fmla="*/ 3 w 3"/>
                <a:gd name="T7" fmla="*/ 5 h 5"/>
                <a:gd name="T8" fmla="*/ 2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1"/>
                    <a:pt x="0" y="2"/>
                  </a:cubicBezTo>
                  <a:cubicBezTo>
                    <a:pt x="1" y="3"/>
                    <a:pt x="2" y="4"/>
                    <a:pt x="3" y="5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287" name="Freeform 1715"/>
            <p:cNvSpPr>
              <a:spLocks/>
            </p:cNvSpPr>
            <p:nvPr userDrawn="1"/>
          </p:nvSpPr>
          <p:spPr bwMode="auto">
            <a:xfrm>
              <a:off x="368" y="207"/>
              <a:ext cx="2" cy="3"/>
            </a:xfrm>
            <a:custGeom>
              <a:avLst/>
              <a:gdLst>
                <a:gd name="T0" fmla="*/ 3 w 4"/>
                <a:gd name="T1" fmla="*/ 0 h 5"/>
                <a:gd name="T2" fmla="*/ 3 w 4"/>
                <a:gd name="T3" fmla="*/ 0 h 5"/>
                <a:gd name="T4" fmla="*/ 3 w 4"/>
                <a:gd name="T5" fmla="*/ 0 h 5"/>
                <a:gd name="T6" fmla="*/ 0 w 4"/>
                <a:gd name="T7" fmla="*/ 2 h 5"/>
                <a:gd name="T8" fmla="*/ 3 w 4"/>
                <a:gd name="T9" fmla="*/ 5 h 5"/>
                <a:gd name="T10" fmla="*/ 3 w 4"/>
                <a:gd name="T11" fmla="*/ 4 h 5"/>
                <a:gd name="T12" fmla="*/ 3 w 4"/>
                <a:gd name="T13" fmla="*/ 4 h 5"/>
                <a:gd name="T14" fmla="*/ 4 w 4"/>
                <a:gd name="T15" fmla="*/ 4 h 5"/>
                <a:gd name="T16" fmla="*/ 3 w 4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5">
                  <a:moveTo>
                    <a:pt x="3" y="0"/>
                  </a:moveTo>
                  <a:lnTo>
                    <a:pt x="3" y="0"/>
                  </a:lnTo>
                  <a:lnTo>
                    <a:pt x="3" y="0"/>
                  </a:lnTo>
                  <a:cubicBezTo>
                    <a:pt x="2" y="0"/>
                    <a:pt x="1" y="1"/>
                    <a:pt x="0" y="2"/>
                  </a:cubicBezTo>
                  <a:cubicBezTo>
                    <a:pt x="1" y="3"/>
                    <a:pt x="2" y="4"/>
                    <a:pt x="3" y="5"/>
                  </a:cubicBezTo>
                  <a:lnTo>
                    <a:pt x="3" y="4"/>
                  </a:lnTo>
                  <a:lnTo>
                    <a:pt x="3" y="4"/>
                  </a:lnTo>
                  <a:lnTo>
                    <a:pt x="4" y="4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288" name="Freeform 1716"/>
            <p:cNvSpPr>
              <a:spLocks/>
            </p:cNvSpPr>
            <p:nvPr userDrawn="1"/>
          </p:nvSpPr>
          <p:spPr bwMode="auto">
            <a:xfrm>
              <a:off x="370" y="210"/>
              <a:ext cx="0" cy="0"/>
            </a:xfrm>
            <a:custGeom>
              <a:avLst/>
              <a:gdLst>
                <a:gd name="T0" fmla="*/ 1 h 2"/>
                <a:gd name="T1" fmla="*/ 1 h 2"/>
                <a:gd name="T2" fmla="*/ 2 h 2"/>
                <a:gd name="T3" fmla="*/ 0 h 2"/>
                <a:gd name="T4" fmla="*/ 1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2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289" name="Freeform 1717"/>
            <p:cNvSpPr>
              <a:spLocks/>
            </p:cNvSpPr>
            <p:nvPr userDrawn="1"/>
          </p:nvSpPr>
          <p:spPr bwMode="auto">
            <a:xfrm>
              <a:off x="365" y="214"/>
              <a:ext cx="1" cy="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0 h 1"/>
                <a:gd name="T6" fmla="*/ 0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0"/>
                    <a:pt x="1" y="0"/>
                  </a:cubicBezTo>
                  <a:lnTo>
                    <a:pt x="0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290" name="Freeform 1718"/>
            <p:cNvSpPr>
              <a:spLocks/>
            </p:cNvSpPr>
            <p:nvPr userDrawn="1"/>
          </p:nvSpPr>
          <p:spPr bwMode="auto">
            <a:xfrm>
              <a:off x="363" y="213"/>
              <a:ext cx="2" cy="1"/>
            </a:xfrm>
            <a:custGeom>
              <a:avLst/>
              <a:gdLst>
                <a:gd name="T0" fmla="*/ 4 w 4"/>
                <a:gd name="T1" fmla="*/ 2 h 3"/>
                <a:gd name="T2" fmla="*/ 4 w 4"/>
                <a:gd name="T3" fmla="*/ 2 h 3"/>
                <a:gd name="T4" fmla="*/ 0 w 4"/>
                <a:gd name="T5" fmla="*/ 0 h 3"/>
                <a:gd name="T6" fmla="*/ 2 w 4"/>
                <a:gd name="T7" fmla="*/ 3 h 3"/>
                <a:gd name="T8" fmla="*/ 3 w 4"/>
                <a:gd name="T9" fmla="*/ 3 h 3"/>
                <a:gd name="T10" fmla="*/ 3 w 4"/>
                <a:gd name="T11" fmla="*/ 3 h 3"/>
                <a:gd name="T12" fmla="*/ 4 w 4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">
                  <a:moveTo>
                    <a:pt x="4" y="2"/>
                  </a:moveTo>
                  <a:lnTo>
                    <a:pt x="4" y="2"/>
                  </a:lnTo>
                  <a:cubicBezTo>
                    <a:pt x="2" y="1"/>
                    <a:pt x="1" y="0"/>
                    <a:pt x="0" y="0"/>
                  </a:cubicBezTo>
                  <a:cubicBezTo>
                    <a:pt x="1" y="1"/>
                    <a:pt x="1" y="2"/>
                    <a:pt x="2" y="3"/>
                  </a:cubicBezTo>
                  <a:lnTo>
                    <a:pt x="3" y="3"/>
                  </a:lnTo>
                  <a:lnTo>
                    <a:pt x="3" y="3"/>
                  </a:lnTo>
                  <a:cubicBezTo>
                    <a:pt x="3" y="3"/>
                    <a:pt x="3" y="2"/>
                    <a:pt x="4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291" name="Freeform 1719"/>
            <p:cNvSpPr>
              <a:spLocks/>
            </p:cNvSpPr>
            <p:nvPr userDrawn="1"/>
          </p:nvSpPr>
          <p:spPr bwMode="auto">
            <a:xfrm>
              <a:off x="363" y="210"/>
              <a:ext cx="1" cy="2"/>
            </a:xfrm>
            <a:custGeom>
              <a:avLst/>
              <a:gdLst>
                <a:gd name="T0" fmla="*/ 2 w 4"/>
                <a:gd name="T1" fmla="*/ 5 h 6"/>
                <a:gd name="T2" fmla="*/ 2 w 4"/>
                <a:gd name="T3" fmla="*/ 5 h 6"/>
                <a:gd name="T4" fmla="*/ 2 w 4"/>
                <a:gd name="T5" fmla="*/ 6 h 6"/>
                <a:gd name="T6" fmla="*/ 4 w 4"/>
                <a:gd name="T7" fmla="*/ 2 h 6"/>
                <a:gd name="T8" fmla="*/ 1 w 4"/>
                <a:gd name="T9" fmla="*/ 0 h 6"/>
                <a:gd name="T10" fmla="*/ 0 w 4"/>
                <a:gd name="T11" fmla="*/ 2 h 6"/>
                <a:gd name="T12" fmla="*/ 2 w 4"/>
                <a:gd name="T13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6">
                  <a:moveTo>
                    <a:pt x="2" y="5"/>
                  </a:moveTo>
                  <a:lnTo>
                    <a:pt x="2" y="5"/>
                  </a:lnTo>
                  <a:lnTo>
                    <a:pt x="2" y="6"/>
                  </a:lnTo>
                  <a:cubicBezTo>
                    <a:pt x="3" y="4"/>
                    <a:pt x="3" y="3"/>
                    <a:pt x="4" y="2"/>
                  </a:cubicBezTo>
                  <a:cubicBezTo>
                    <a:pt x="3" y="1"/>
                    <a:pt x="2" y="1"/>
                    <a:pt x="1" y="0"/>
                  </a:cubicBezTo>
                  <a:cubicBezTo>
                    <a:pt x="1" y="0"/>
                    <a:pt x="1" y="1"/>
                    <a:pt x="0" y="2"/>
                  </a:cubicBezTo>
                  <a:cubicBezTo>
                    <a:pt x="1" y="3"/>
                    <a:pt x="1" y="4"/>
                    <a:pt x="2" y="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292" name="Freeform 1720"/>
            <p:cNvSpPr>
              <a:spLocks/>
            </p:cNvSpPr>
            <p:nvPr userDrawn="1"/>
          </p:nvSpPr>
          <p:spPr bwMode="auto">
            <a:xfrm>
              <a:off x="369" y="198"/>
              <a:ext cx="2" cy="10"/>
            </a:xfrm>
            <a:custGeom>
              <a:avLst/>
              <a:gdLst>
                <a:gd name="T0" fmla="*/ 2 w 5"/>
                <a:gd name="T1" fmla="*/ 0 h 22"/>
                <a:gd name="T2" fmla="*/ 2 w 5"/>
                <a:gd name="T3" fmla="*/ 0 h 22"/>
                <a:gd name="T4" fmla="*/ 0 w 5"/>
                <a:gd name="T5" fmla="*/ 1 h 22"/>
                <a:gd name="T6" fmla="*/ 4 w 5"/>
                <a:gd name="T7" fmla="*/ 22 h 22"/>
                <a:gd name="T8" fmla="*/ 4 w 5"/>
                <a:gd name="T9" fmla="*/ 21 h 22"/>
                <a:gd name="T10" fmla="*/ 4 w 5"/>
                <a:gd name="T11" fmla="*/ 21 h 22"/>
                <a:gd name="T12" fmla="*/ 5 w 5"/>
                <a:gd name="T13" fmla="*/ 22 h 22"/>
                <a:gd name="T14" fmla="*/ 2 w 5"/>
                <a:gd name="T1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22">
                  <a:moveTo>
                    <a:pt x="2" y="0"/>
                  </a:moveTo>
                  <a:lnTo>
                    <a:pt x="2" y="0"/>
                  </a:lnTo>
                  <a:cubicBezTo>
                    <a:pt x="1" y="0"/>
                    <a:pt x="0" y="0"/>
                    <a:pt x="0" y="1"/>
                  </a:cubicBezTo>
                  <a:lnTo>
                    <a:pt x="4" y="22"/>
                  </a:lnTo>
                  <a:cubicBezTo>
                    <a:pt x="4" y="21"/>
                    <a:pt x="4" y="21"/>
                    <a:pt x="4" y="21"/>
                  </a:cubicBezTo>
                  <a:lnTo>
                    <a:pt x="4" y="21"/>
                  </a:lnTo>
                  <a:cubicBezTo>
                    <a:pt x="4" y="21"/>
                    <a:pt x="5" y="21"/>
                    <a:pt x="5" y="22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293" name="Freeform 1721"/>
            <p:cNvSpPr>
              <a:spLocks/>
            </p:cNvSpPr>
            <p:nvPr userDrawn="1"/>
          </p:nvSpPr>
          <p:spPr bwMode="auto">
            <a:xfrm>
              <a:off x="366" y="201"/>
              <a:ext cx="2" cy="3"/>
            </a:xfrm>
            <a:custGeom>
              <a:avLst/>
              <a:gdLst>
                <a:gd name="T0" fmla="*/ 3 w 5"/>
                <a:gd name="T1" fmla="*/ 0 h 6"/>
                <a:gd name="T2" fmla="*/ 3 w 5"/>
                <a:gd name="T3" fmla="*/ 0 h 6"/>
                <a:gd name="T4" fmla="*/ 0 w 5"/>
                <a:gd name="T5" fmla="*/ 3 h 6"/>
                <a:gd name="T6" fmla="*/ 3 w 5"/>
                <a:gd name="T7" fmla="*/ 6 h 6"/>
                <a:gd name="T8" fmla="*/ 5 w 5"/>
                <a:gd name="T9" fmla="*/ 3 h 6"/>
                <a:gd name="T10" fmla="*/ 3 w 5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3" y="0"/>
                  </a:moveTo>
                  <a:lnTo>
                    <a:pt x="3" y="0"/>
                  </a:lnTo>
                  <a:cubicBezTo>
                    <a:pt x="2" y="1"/>
                    <a:pt x="1" y="2"/>
                    <a:pt x="0" y="3"/>
                  </a:cubicBezTo>
                  <a:cubicBezTo>
                    <a:pt x="1" y="4"/>
                    <a:pt x="2" y="5"/>
                    <a:pt x="3" y="6"/>
                  </a:cubicBezTo>
                  <a:cubicBezTo>
                    <a:pt x="3" y="5"/>
                    <a:pt x="4" y="4"/>
                    <a:pt x="5" y="3"/>
                  </a:cubicBezTo>
                  <a:cubicBezTo>
                    <a:pt x="5" y="2"/>
                    <a:pt x="4" y="1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294" name="Freeform 1722"/>
            <p:cNvSpPr>
              <a:spLocks/>
            </p:cNvSpPr>
            <p:nvPr userDrawn="1"/>
          </p:nvSpPr>
          <p:spPr bwMode="auto">
            <a:xfrm>
              <a:off x="363" y="200"/>
              <a:ext cx="2" cy="4"/>
            </a:xfrm>
            <a:custGeom>
              <a:avLst/>
              <a:gdLst>
                <a:gd name="T0" fmla="*/ 3 w 5"/>
                <a:gd name="T1" fmla="*/ 7 h 7"/>
                <a:gd name="T2" fmla="*/ 3 w 5"/>
                <a:gd name="T3" fmla="*/ 7 h 7"/>
                <a:gd name="T4" fmla="*/ 5 w 5"/>
                <a:gd name="T5" fmla="*/ 4 h 7"/>
                <a:gd name="T6" fmla="*/ 3 w 5"/>
                <a:gd name="T7" fmla="*/ 0 h 7"/>
                <a:gd name="T8" fmla="*/ 0 w 5"/>
                <a:gd name="T9" fmla="*/ 4 h 7"/>
                <a:gd name="T10" fmla="*/ 3 w 5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7">
                  <a:moveTo>
                    <a:pt x="3" y="7"/>
                  </a:moveTo>
                  <a:lnTo>
                    <a:pt x="3" y="7"/>
                  </a:lnTo>
                  <a:cubicBezTo>
                    <a:pt x="4" y="6"/>
                    <a:pt x="4" y="5"/>
                    <a:pt x="5" y="4"/>
                  </a:cubicBezTo>
                  <a:cubicBezTo>
                    <a:pt x="4" y="3"/>
                    <a:pt x="4" y="1"/>
                    <a:pt x="3" y="0"/>
                  </a:cubicBezTo>
                  <a:cubicBezTo>
                    <a:pt x="2" y="2"/>
                    <a:pt x="1" y="3"/>
                    <a:pt x="0" y="4"/>
                  </a:cubicBezTo>
                  <a:cubicBezTo>
                    <a:pt x="1" y="5"/>
                    <a:pt x="2" y="6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295" name="Freeform 1723"/>
            <p:cNvSpPr>
              <a:spLocks/>
            </p:cNvSpPr>
            <p:nvPr userDrawn="1"/>
          </p:nvSpPr>
          <p:spPr bwMode="auto">
            <a:xfrm>
              <a:off x="364" y="202"/>
              <a:ext cx="3" cy="3"/>
            </a:xfrm>
            <a:custGeom>
              <a:avLst/>
              <a:gdLst>
                <a:gd name="T0" fmla="*/ 3 w 5"/>
                <a:gd name="T1" fmla="*/ 7 h 7"/>
                <a:gd name="T2" fmla="*/ 3 w 5"/>
                <a:gd name="T3" fmla="*/ 7 h 7"/>
                <a:gd name="T4" fmla="*/ 5 w 5"/>
                <a:gd name="T5" fmla="*/ 4 h 7"/>
                <a:gd name="T6" fmla="*/ 3 w 5"/>
                <a:gd name="T7" fmla="*/ 0 h 7"/>
                <a:gd name="T8" fmla="*/ 0 w 5"/>
                <a:gd name="T9" fmla="*/ 4 h 7"/>
                <a:gd name="T10" fmla="*/ 3 w 5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7">
                  <a:moveTo>
                    <a:pt x="3" y="7"/>
                  </a:moveTo>
                  <a:lnTo>
                    <a:pt x="3" y="7"/>
                  </a:lnTo>
                  <a:cubicBezTo>
                    <a:pt x="3" y="6"/>
                    <a:pt x="4" y="5"/>
                    <a:pt x="5" y="4"/>
                  </a:cubicBezTo>
                  <a:cubicBezTo>
                    <a:pt x="4" y="3"/>
                    <a:pt x="3" y="1"/>
                    <a:pt x="3" y="0"/>
                  </a:cubicBezTo>
                  <a:cubicBezTo>
                    <a:pt x="2" y="2"/>
                    <a:pt x="1" y="3"/>
                    <a:pt x="0" y="4"/>
                  </a:cubicBezTo>
                  <a:cubicBezTo>
                    <a:pt x="1" y="5"/>
                    <a:pt x="2" y="6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296" name="Freeform 1724"/>
            <p:cNvSpPr>
              <a:spLocks/>
            </p:cNvSpPr>
            <p:nvPr userDrawn="1"/>
          </p:nvSpPr>
          <p:spPr bwMode="auto">
            <a:xfrm>
              <a:off x="366" y="204"/>
              <a:ext cx="2" cy="3"/>
            </a:xfrm>
            <a:custGeom>
              <a:avLst/>
              <a:gdLst>
                <a:gd name="T0" fmla="*/ 3 w 5"/>
                <a:gd name="T1" fmla="*/ 6 h 6"/>
                <a:gd name="T2" fmla="*/ 3 w 5"/>
                <a:gd name="T3" fmla="*/ 6 h 6"/>
                <a:gd name="T4" fmla="*/ 5 w 5"/>
                <a:gd name="T5" fmla="*/ 3 h 6"/>
                <a:gd name="T6" fmla="*/ 3 w 5"/>
                <a:gd name="T7" fmla="*/ 0 h 6"/>
                <a:gd name="T8" fmla="*/ 0 w 5"/>
                <a:gd name="T9" fmla="*/ 3 h 6"/>
                <a:gd name="T10" fmla="*/ 3 w 5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3" y="6"/>
                  </a:moveTo>
                  <a:lnTo>
                    <a:pt x="3" y="6"/>
                  </a:lnTo>
                  <a:cubicBezTo>
                    <a:pt x="3" y="5"/>
                    <a:pt x="4" y="4"/>
                    <a:pt x="5" y="3"/>
                  </a:cubicBezTo>
                  <a:cubicBezTo>
                    <a:pt x="4" y="2"/>
                    <a:pt x="3" y="1"/>
                    <a:pt x="3" y="0"/>
                  </a:cubicBezTo>
                  <a:cubicBezTo>
                    <a:pt x="2" y="1"/>
                    <a:pt x="1" y="2"/>
                    <a:pt x="0" y="3"/>
                  </a:cubicBezTo>
                  <a:cubicBezTo>
                    <a:pt x="1" y="4"/>
                    <a:pt x="2" y="5"/>
                    <a:pt x="3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297" name="Freeform 1725"/>
            <p:cNvSpPr>
              <a:spLocks/>
            </p:cNvSpPr>
            <p:nvPr userDrawn="1"/>
          </p:nvSpPr>
          <p:spPr bwMode="auto">
            <a:xfrm>
              <a:off x="367" y="206"/>
              <a:ext cx="2" cy="2"/>
            </a:xfrm>
            <a:custGeom>
              <a:avLst/>
              <a:gdLst>
                <a:gd name="T0" fmla="*/ 3 w 5"/>
                <a:gd name="T1" fmla="*/ 5 h 5"/>
                <a:gd name="T2" fmla="*/ 3 w 5"/>
                <a:gd name="T3" fmla="*/ 5 h 5"/>
                <a:gd name="T4" fmla="*/ 5 w 5"/>
                <a:gd name="T5" fmla="*/ 2 h 5"/>
                <a:gd name="T6" fmla="*/ 3 w 5"/>
                <a:gd name="T7" fmla="*/ 0 h 5"/>
                <a:gd name="T8" fmla="*/ 0 w 5"/>
                <a:gd name="T9" fmla="*/ 3 h 5"/>
                <a:gd name="T10" fmla="*/ 3 w 5"/>
                <a:gd name="T1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3" y="5"/>
                  </a:moveTo>
                  <a:lnTo>
                    <a:pt x="3" y="5"/>
                  </a:lnTo>
                  <a:cubicBezTo>
                    <a:pt x="3" y="4"/>
                    <a:pt x="4" y="3"/>
                    <a:pt x="5" y="2"/>
                  </a:cubicBezTo>
                  <a:cubicBezTo>
                    <a:pt x="4" y="1"/>
                    <a:pt x="3" y="0"/>
                    <a:pt x="3" y="0"/>
                  </a:cubicBezTo>
                  <a:cubicBezTo>
                    <a:pt x="2" y="1"/>
                    <a:pt x="1" y="2"/>
                    <a:pt x="0" y="3"/>
                  </a:cubicBezTo>
                  <a:cubicBezTo>
                    <a:pt x="1" y="3"/>
                    <a:pt x="2" y="4"/>
                    <a:pt x="3" y="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298" name="Freeform 1726"/>
            <p:cNvSpPr>
              <a:spLocks/>
            </p:cNvSpPr>
            <p:nvPr userDrawn="1"/>
          </p:nvSpPr>
          <p:spPr bwMode="auto">
            <a:xfrm>
              <a:off x="362" y="202"/>
              <a:ext cx="2" cy="4"/>
            </a:xfrm>
            <a:custGeom>
              <a:avLst/>
              <a:gdLst>
                <a:gd name="T0" fmla="*/ 3 w 5"/>
                <a:gd name="T1" fmla="*/ 8 h 8"/>
                <a:gd name="T2" fmla="*/ 3 w 5"/>
                <a:gd name="T3" fmla="*/ 8 h 8"/>
                <a:gd name="T4" fmla="*/ 5 w 5"/>
                <a:gd name="T5" fmla="*/ 4 h 8"/>
                <a:gd name="T6" fmla="*/ 3 w 5"/>
                <a:gd name="T7" fmla="*/ 0 h 8"/>
                <a:gd name="T8" fmla="*/ 0 w 5"/>
                <a:gd name="T9" fmla="*/ 4 h 8"/>
                <a:gd name="T10" fmla="*/ 3 w 5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8">
                  <a:moveTo>
                    <a:pt x="3" y="8"/>
                  </a:moveTo>
                  <a:lnTo>
                    <a:pt x="3" y="8"/>
                  </a:lnTo>
                  <a:cubicBezTo>
                    <a:pt x="3" y="6"/>
                    <a:pt x="4" y="5"/>
                    <a:pt x="5" y="4"/>
                  </a:cubicBezTo>
                  <a:cubicBezTo>
                    <a:pt x="4" y="3"/>
                    <a:pt x="4" y="2"/>
                    <a:pt x="3" y="0"/>
                  </a:cubicBezTo>
                  <a:cubicBezTo>
                    <a:pt x="2" y="2"/>
                    <a:pt x="1" y="3"/>
                    <a:pt x="0" y="4"/>
                  </a:cubicBezTo>
                  <a:cubicBezTo>
                    <a:pt x="1" y="6"/>
                    <a:pt x="2" y="7"/>
                    <a:pt x="3" y="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299" name="Freeform 1727"/>
            <p:cNvSpPr>
              <a:spLocks/>
            </p:cNvSpPr>
            <p:nvPr userDrawn="1"/>
          </p:nvSpPr>
          <p:spPr bwMode="auto">
            <a:xfrm>
              <a:off x="363" y="204"/>
              <a:ext cx="2" cy="3"/>
            </a:xfrm>
            <a:custGeom>
              <a:avLst/>
              <a:gdLst>
                <a:gd name="T0" fmla="*/ 2 w 5"/>
                <a:gd name="T1" fmla="*/ 7 h 7"/>
                <a:gd name="T2" fmla="*/ 2 w 5"/>
                <a:gd name="T3" fmla="*/ 7 h 7"/>
                <a:gd name="T4" fmla="*/ 5 w 5"/>
                <a:gd name="T5" fmla="*/ 3 h 7"/>
                <a:gd name="T6" fmla="*/ 3 w 5"/>
                <a:gd name="T7" fmla="*/ 0 h 7"/>
                <a:gd name="T8" fmla="*/ 0 w 5"/>
                <a:gd name="T9" fmla="*/ 4 h 7"/>
                <a:gd name="T10" fmla="*/ 2 w 5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7">
                  <a:moveTo>
                    <a:pt x="2" y="7"/>
                  </a:moveTo>
                  <a:lnTo>
                    <a:pt x="2" y="7"/>
                  </a:lnTo>
                  <a:cubicBezTo>
                    <a:pt x="3" y="6"/>
                    <a:pt x="4" y="5"/>
                    <a:pt x="5" y="3"/>
                  </a:cubicBezTo>
                  <a:cubicBezTo>
                    <a:pt x="4" y="2"/>
                    <a:pt x="3" y="1"/>
                    <a:pt x="3" y="0"/>
                  </a:cubicBezTo>
                  <a:cubicBezTo>
                    <a:pt x="2" y="2"/>
                    <a:pt x="1" y="3"/>
                    <a:pt x="0" y="4"/>
                  </a:cubicBezTo>
                  <a:cubicBezTo>
                    <a:pt x="1" y="5"/>
                    <a:pt x="2" y="6"/>
                    <a:pt x="2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300" name="Freeform 1728"/>
            <p:cNvSpPr>
              <a:spLocks/>
            </p:cNvSpPr>
            <p:nvPr userDrawn="1"/>
          </p:nvSpPr>
          <p:spPr bwMode="auto">
            <a:xfrm>
              <a:off x="364" y="206"/>
              <a:ext cx="3" cy="3"/>
            </a:xfrm>
            <a:custGeom>
              <a:avLst/>
              <a:gdLst>
                <a:gd name="T0" fmla="*/ 2 w 5"/>
                <a:gd name="T1" fmla="*/ 7 h 7"/>
                <a:gd name="T2" fmla="*/ 2 w 5"/>
                <a:gd name="T3" fmla="*/ 7 h 7"/>
                <a:gd name="T4" fmla="*/ 3 w 5"/>
                <a:gd name="T5" fmla="*/ 6 h 7"/>
                <a:gd name="T6" fmla="*/ 2 w 5"/>
                <a:gd name="T7" fmla="*/ 5 h 7"/>
                <a:gd name="T8" fmla="*/ 3 w 5"/>
                <a:gd name="T9" fmla="*/ 5 h 7"/>
                <a:gd name="T10" fmla="*/ 3 w 5"/>
                <a:gd name="T11" fmla="*/ 5 h 7"/>
                <a:gd name="T12" fmla="*/ 5 w 5"/>
                <a:gd name="T13" fmla="*/ 3 h 7"/>
                <a:gd name="T14" fmla="*/ 3 w 5"/>
                <a:gd name="T15" fmla="*/ 0 h 7"/>
                <a:gd name="T16" fmla="*/ 0 w 5"/>
                <a:gd name="T17" fmla="*/ 4 h 7"/>
                <a:gd name="T18" fmla="*/ 2 w 5"/>
                <a:gd name="T1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7">
                  <a:moveTo>
                    <a:pt x="2" y="7"/>
                  </a:moveTo>
                  <a:lnTo>
                    <a:pt x="2" y="7"/>
                  </a:lnTo>
                  <a:lnTo>
                    <a:pt x="3" y="6"/>
                  </a:lnTo>
                  <a:cubicBezTo>
                    <a:pt x="3" y="6"/>
                    <a:pt x="2" y="6"/>
                    <a:pt x="2" y="5"/>
                  </a:cubicBezTo>
                  <a:lnTo>
                    <a:pt x="3" y="5"/>
                  </a:lnTo>
                  <a:lnTo>
                    <a:pt x="3" y="5"/>
                  </a:lnTo>
                  <a:cubicBezTo>
                    <a:pt x="4" y="4"/>
                    <a:pt x="5" y="4"/>
                    <a:pt x="5" y="3"/>
                  </a:cubicBezTo>
                  <a:cubicBezTo>
                    <a:pt x="4" y="2"/>
                    <a:pt x="3" y="1"/>
                    <a:pt x="3" y="0"/>
                  </a:cubicBezTo>
                  <a:cubicBezTo>
                    <a:pt x="2" y="1"/>
                    <a:pt x="1" y="2"/>
                    <a:pt x="0" y="4"/>
                  </a:cubicBezTo>
                  <a:cubicBezTo>
                    <a:pt x="1" y="5"/>
                    <a:pt x="2" y="6"/>
                    <a:pt x="2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301" name="Freeform 1729"/>
            <p:cNvSpPr>
              <a:spLocks/>
            </p:cNvSpPr>
            <p:nvPr userDrawn="1"/>
          </p:nvSpPr>
          <p:spPr bwMode="auto">
            <a:xfrm>
              <a:off x="366" y="207"/>
              <a:ext cx="2" cy="2"/>
            </a:xfrm>
            <a:custGeom>
              <a:avLst/>
              <a:gdLst>
                <a:gd name="T0" fmla="*/ 0 w 4"/>
                <a:gd name="T1" fmla="*/ 3 h 4"/>
                <a:gd name="T2" fmla="*/ 0 w 4"/>
                <a:gd name="T3" fmla="*/ 3 h 4"/>
                <a:gd name="T4" fmla="*/ 4 w 4"/>
                <a:gd name="T5" fmla="*/ 4 h 4"/>
                <a:gd name="T6" fmla="*/ 4 w 4"/>
                <a:gd name="T7" fmla="*/ 2 h 4"/>
                <a:gd name="T8" fmla="*/ 2 w 4"/>
                <a:gd name="T9" fmla="*/ 0 h 4"/>
                <a:gd name="T10" fmla="*/ 0 w 4"/>
                <a:gd name="T11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0" y="3"/>
                  </a:moveTo>
                  <a:lnTo>
                    <a:pt x="0" y="3"/>
                  </a:lnTo>
                  <a:cubicBezTo>
                    <a:pt x="1" y="3"/>
                    <a:pt x="2" y="3"/>
                    <a:pt x="4" y="4"/>
                  </a:cubicBezTo>
                  <a:lnTo>
                    <a:pt x="4" y="2"/>
                  </a:lnTo>
                  <a:cubicBezTo>
                    <a:pt x="3" y="2"/>
                    <a:pt x="3" y="1"/>
                    <a:pt x="2" y="0"/>
                  </a:cubicBezTo>
                  <a:cubicBezTo>
                    <a:pt x="1" y="1"/>
                    <a:pt x="0" y="2"/>
                    <a:pt x="0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302" name="Rectangle 1730"/>
            <p:cNvSpPr>
              <a:spLocks noChangeArrowheads="1"/>
            </p:cNvSpPr>
            <p:nvPr userDrawn="1"/>
          </p:nvSpPr>
          <p:spPr bwMode="auto">
            <a:xfrm>
              <a:off x="366" y="209"/>
              <a:ext cx="1" cy="1"/>
            </a:xfrm>
            <a:prstGeom prst="rect">
              <a:avLst/>
            </a:prstGeom>
            <a:solidFill>
              <a:srgbClr val="D5A03C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303" name="Freeform 1731"/>
            <p:cNvSpPr>
              <a:spLocks/>
            </p:cNvSpPr>
            <p:nvPr userDrawn="1"/>
          </p:nvSpPr>
          <p:spPr bwMode="auto">
            <a:xfrm>
              <a:off x="368" y="209"/>
              <a:ext cx="1" cy="1"/>
            </a:xfrm>
            <a:custGeom>
              <a:avLst/>
              <a:gdLst>
                <a:gd name="T0" fmla="*/ 0 w 3"/>
                <a:gd name="T1" fmla="*/ 1 h 3"/>
                <a:gd name="T2" fmla="*/ 0 w 3"/>
                <a:gd name="T3" fmla="*/ 1 h 3"/>
                <a:gd name="T4" fmla="*/ 2 w 3"/>
                <a:gd name="T5" fmla="*/ 2 h 3"/>
                <a:gd name="T6" fmla="*/ 3 w 3"/>
                <a:gd name="T7" fmla="*/ 3 h 3"/>
                <a:gd name="T8" fmla="*/ 3 w 3"/>
                <a:gd name="T9" fmla="*/ 2 h 3"/>
                <a:gd name="T10" fmla="*/ 1 w 3"/>
                <a:gd name="T11" fmla="*/ 0 h 3"/>
                <a:gd name="T12" fmla="*/ 0 w 3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0" y="1"/>
                  </a:moveTo>
                  <a:lnTo>
                    <a:pt x="0" y="1"/>
                  </a:lnTo>
                  <a:cubicBezTo>
                    <a:pt x="1" y="1"/>
                    <a:pt x="2" y="2"/>
                    <a:pt x="2" y="2"/>
                  </a:cubicBezTo>
                  <a:lnTo>
                    <a:pt x="3" y="3"/>
                  </a:lnTo>
                  <a:lnTo>
                    <a:pt x="3" y="2"/>
                  </a:lnTo>
                  <a:cubicBezTo>
                    <a:pt x="3" y="1"/>
                    <a:pt x="2" y="1"/>
                    <a:pt x="1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304" name="Freeform 1732"/>
            <p:cNvSpPr>
              <a:spLocks/>
            </p:cNvSpPr>
            <p:nvPr userDrawn="1"/>
          </p:nvSpPr>
          <p:spPr bwMode="auto">
            <a:xfrm>
              <a:off x="367" y="210"/>
              <a:ext cx="0" cy="1"/>
            </a:xfrm>
            <a:custGeom>
              <a:avLst/>
              <a:gdLst>
                <a:gd name="T0" fmla="*/ 1 h 1"/>
                <a:gd name="T1" fmla="*/ 1 h 1"/>
                <a:gd name="T2" fmla="*/ 1 h 1"/>
                <a:gd name="T3" fmla="*/ 0 h 1"/>
                <a:gd name="T4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305" name="Freeform 1733"/>
            <p:cNvSpPr>
              <a:spLocks/>
            </p:cNvSpPr>
            <p:nvPr userDrawn="1"/>
          </p:nvSpPr>
          <p:spPr bwMode="auto">
            <a:xfrm>
              <a:off x="366" y="212"/>
              <a:ext cx="1" cy="1"/>
            </a:xfrm>
            <a:custGeom>
              <a:avLst/>
              <a:gdLst>
                <a:gd name="T0" fmla="*/ 2 w 3"/>
                <a:gd name="T1" fmla="*/ 2 h 2"/>
                <a:gd name="T2" fmla="*/ 2 w 3"/>
                <a:gd name="T3" fmla="*/ 2 h 2"/>
                <a:gd name="T4" fmla="*/ 3 w 3"/>
                <a:gd name="T5" fmla="*/ 2 h 2"/>
                <a:gd name="T6" fmla="*/ 0 w 3"/>
                <a:gd name="T7" fmla="*/ 0 h 2"/>
                <a:gd name="T8" fmla="*/ 0 w 3"/>
                <a:gd name="T9" fmla="*/ 0 h 2"/>
                <a:gd name="T10" fmla="*/ 2 w 3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2" y="2"/>
                  </a:moveTo>
                  <a:lnTo>
                    <a:pt x="2" y="2"/>
                  </a:lnTo>
                  <a:cubicBezTo>
                    <a:pt x="2" y="2"/>
                    <a:pt x="3" y="2"/>
                    <a:pt x="3" y="2"/>
                  </a:cubicBezTo>
                  <a:cubicBezTo>
                    <a:pt x="2" y="1"/>
                    <a:pt x="1" y="1"/>
                    <a:pt x="0" y="0"/>
                  </a:cubicBezTo>
                  <a:lnTo>
                    <a:pt x="0" y="0"/>
                  </a:lnTo>
                  <a:lnTo>
                    <a:pt x="2" y="2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306" name="Freeform 1734"/>
            <p:cNvSpPr>
              <a:spLocks/>
            </p:cNvSpPr>
            <p:nvPr userDrawn="1"/>
          </p:nvSpPr>
          <p:spPr bwMode="auto">
            <a:xfrm>
              <a:off x="362" y="206"/>
              <a:ext cx="2" cy="3"/>
            </a:xfrm>
            <a:custGeom>
              <a:avLst/>
              <a:gdLst>
                <a:gd name="T0" fmla="*/ 2 w 4"/>
                <a:gd name="T1" fmla="*/ 6 h 6"/>
                <a:gd name="T2" fmla="*/ 2 w 4"/>
                <a:gd name="T3" fmla="*/ 6 h 6"/>
                <a:gd name="T4" fmla="*/ 4 w 4"/>
                <a:gd name="T5" fmla="*/ 3 h 6"/>
                <a:gd name="T6" fmla="*/ 2 w 4"/>
                <a:gd name="T7" fmla="*/ 0 h 6"/>
                <a:gd name="T8" fmla="*/ 0 w 4"/>
                <a:gd name="T9" fmla="*/ 3 h 6"/>
                <a:gd name="T10" fmla="*/ 2 w 4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6">
                  <a:moveTo>
                    <a:pt x="2" y="6"/>
                  </a:moveTo>
                  <a:lnTo>
                    <a:pt x="2" y="6"/>
                  </a:lnTo>
                  <a:cubicBezTo>
                    <a:pt x="3" y="5"/>
                    <a:pt x="3" y="4"/>
                    <a:pt x="4" y="3"/>
                  </a:cubicBezTo>
                  <a:cubicBezTo>
                    <a:pt x="3" y="2"/>
                    <a:pt x="2" y="1"/>
                    <a:pt x="2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1" y="4"/>
                    <a:pt x="1" y="5"/>
                    <a:pt x="2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307" name="Freeform 1735"/>
            <p:cNvSpPr>
              <a:spLocks/>
            </p:cNvSpPr>
            <p:nvPr userDrawn="1"/>
          </p:nvSpPr>
          <p:spPr bwMode="auto">
            <a:xfrm>
              <a:off x="363" y="208"/>
              <a:ext cx="2" cy="2"/>
            </a:xfrm>
            <a:custGeom>
              <a:avLst/>
              <a:gdLst>
                <a:gd name="T0" fmla="*/ 2 w 4"/>
                <a:gd name="T1" fmla="*/ 6 h 6"/>
                <a:gd name="T2" fmla="*/ 2 w 4"/>
                <a:gd name="T3" fmla="*/ 6 h 6"/>
                <a:gd name="T4" fmla="*/ 4 w 4"/>
                <a:gd name="T5" fmla="*/ 3 h 6"/>
                <a:gd name="T6" fmla="*/ 1 w 4"/>
                <a:gd name="T7" fmla="*/ 0 h 6"/>
                <a:gd name="T8" fmla="*/ 0 w 4"/>
                <a:gd name="T9" fmla="*/ 3 h 6"/>
                <a:gd name="T10" fmla="*/ 2 w 4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6">
                  <a:moveTo>
                    <a:pt x="2" y="6"/>
                  </a:moveTo>
                  <a:lnTo>
                    <a:pt x="2" y="6"/>
                  </a:lnTo>
                  <a:cubicBezTo>
                    <a:pt x="3" y="5"/>
                    <a:pt x="3" y="4"/>
                    <a:pt x="4" y="3"/>
                  </a:cubicBezTo>
                  <a:cubicBezTo>
                    <a:pt x="3" y="2"/>
                    <a:pt x="2" y="1"/>
                    <a:pt x="1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0" y="4"/>
                    <a:pt x="1" y="5"/>
                    <a:pt x="2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308" name="Freeform 1736"/>
            <p:cNvSpPr>
              <a:spLocks/>
            </p:cNvSpPr>
            <p:nvPr userDrawn="1"/>
          </p:nvSpPr>
          <p:spPr bwMode="auto">
            <a:xfrm>
              <a:off x="365" y="209"/>
              <a:ext cx="2" cy="3"/>
            </a:xfrm>
            <a:custGeom>
              <a:avLst/>
              <a:gdLst>
                <a:gd name="T0" fmla="*/ 3 w 4"/>
                <a:gd name="T1" fmla="*/ 6 h 6"/>
                <a:gd name="T2" fmla="*/ 3 w 4"/>
                <a:gd name="T3" fmla="*/ 6 h 6"/>
                <a:gd name="T4" fmla="*/ 3 w 4"/>
                <a:gd name="T5" fmla="*/ 6 h 6"/>
                <a:gd name="T6" fmla="*/ 2 w 4"/>
                <a:gd name="T7" fmla="*/ 4 h 6"/>
                <a:gd name="T8" fmla="*/ 2 w 4"/>
                <a:gd name="T9" fmla="*/ 4 h 6"/>
                <a:gd name="T10" fmla="*/ 4 w 4"/>
                <a:gd name="T11" fmla="*/ 4 h 6"/>
                <a:gd name="T12" fmla="*/ 4 w 4"/>
                <a:gd name="T13" fmla="*/ 3 h 6"/>
                <a:gd name="T14" fmla="*/ 1 w 4"/>
                <a:gd name="T15" fmla="*/ 0 h 6"/>
                <a:gd name="T16" fmla="*/ 0 w 4"/>
                <a:gd name="T17" fmla="*/ 3 h 6"/>
                <a:gd name="T18" fmla="*/ 3 w 4"/>
                <a:gd name="T1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">
                  <a:moveTo>
                    <a:pt x="3" y="6"/>
                  </a:moveTo>
                  <a:lnTo>
                    <a:pt x="3" y="6"/>
                  </a:lnTo>
                  <a:lnTo>
                    <a:pt x="3" y="6"/>
                  </a:lnTo>
                  <a:cubicBezTo>
                    <a:pt x="2" y="5"/>
                    <a:pt x="2" y="5"/>
                    <a:pt x="2" y="4"/>
                  </a:cubicBezTo>
                  <a:lnTo>
                    <a:pt x="2" y="4"/>
                  </a:lnTo>
                  <a:cubicBezTo>
                    <a:pt x="2" y="4"/>
                    <a:pt x="3" y="4"/>
                    <a:pt x="4" y="4"/>
                  </a:cubicBezTo>
                  <a:lnTo>
                    <a:pt x="4" y="3"/>
                  </a:lnTo>
                  <a:cubicBezTo>
                    <a:pt x="3" y="2"/>
                    <a:pt x="2" y="1"/>
                    <a:pt x="1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1" y="4"/>
                    <a:pt x="2" y="5"/>
                    <a:pt x="3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309" name="Freeform 1737"/>
            <p:cNvSpPr>
              <a:spLocks/>
            </p:cNvSpPr>
            <p:nvPr userDrawn="1"/>
          </p:nvSpPr>
          <p:spPr bwMode="auto">
            <a:xfrm>
              <a:off x="365" y="212"/>
              <a:ext cx="2" cy="2"/>
            </a:xfrm>
            <a:custGeom>
              <a:avLst/>
              <a:gdLst>
                <a:gd name="T0" fmla="*/ 2 w 4"/>
                <a:gd name="T1" fmla="*/ 0 h 3"/>
                <a:gd name="T2" fmla="*/ 2 w 4"/>
                <a:gd name="T3" fmla="*/ 0 h 3"/>
                <a:gd name="T4" fmla="*/ 0 w 4"/>
                <a:gd name="T5" fmla="*/ 2 h 3"/>
                <a:gd name="T6" fmla="*/ 1 w 4"/>
                <a:gd name="T7" fmla="*/ 3 h 3"/>
                <a:gd name="T8" fmla="*/ 4 w 4"/>
                <a:gd name="T9" fmla="*/ 3 h 3"/>
                <a:gd name="T10" fmla="*/ 4 w 4"/>
                <a:gd name="T11" fmla="*/ 3 h 3"/>
                <a:gd name="T12" fmla="*/ 3 w 4"/>
                <a:gd name="T13" fmla="*/ 1 h 3"/>
                <a:gd name="T14" fmla="*/ 4 w 4"/>
                <a:gd name="T15" fmla="*/ 1 h 3"/>
                <a:gd name="T16" fmla="*/ 2 w 4"/>
                <a:gd name="T1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3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2"/>
                    <a:pt x="0" y="2"/>
                  </a:cubicBezTo>
                  <a:lnTo>
                    <a:pt x="1" y="3"/>
                  </a:lnTo>
                  <a:cubicBezTo>
                    <a:pt x="2" y="3"/>
                    <a:pt x="3" y="3"/>
                    <a:pt x="4" y="3"/>
                  </a:cubicBezTo>
                  <a:lnTo>
                    <a:pt x="4" y="3"/>
                  </a:lnTo>
                  <a:cubicBezTo>
                    <a:pt x="4" y="2"/>
                    <a:pt x="3" y="2"/>
                    <a:pt x="3" y="1"/>
                  </a:cubicBezTo>
                  <a:lnTo>
                    <a:pt x="4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310" name="Freeform 1738"/>
            <p:cNvSpPr>
              <a:spLocks/>
            </p:cNvSpPr>
            <p:nvPr userDrawn="1"/>
          </p:nvSpPr>
          <p:spPr bwMode="auto">
            <a:xfrm>
              <a:off x="364" y="211"/>
              <a:ext cx="2" cy="2"/>
            </a:xfrm>
            <a:custGeom>
              <a:avLst/>
              <a:gdLst>
                <a:gd name="T0" fmla="*/ 1 w 4"/>
                <a:gd name="T1" fmla="*/ 0 h 5"/>
                <a:gd name="T2" fmla="*/ 1 w 4"/>
                <a:gd name="T3" fmla="*/ 0 h 5"/>
                <a:gd name="T4" fmla="*/ 0 w 4"/>
                <a:gd name="T5" fmla="*/ 3 h 5"/>
                <a:gd name="T6" fmla="*/ 3 w 4"/>
                <a:gd name="T7" fmla="*/ 5 h 5"/>
                <a:gd name="T8" fmla="*/ 4 w 4"/>
                <a:gd name="T9" fmla="*/ 2 h 5"/>
                <a:gd name="T10" fmla="*/ 1 w 4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5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0" y="2"/>
                    <a:pt x="0" y="3"/>
                  </a:cubicBezTo>
                  <a:cubicBezTo>
                    <a:pt x="0" y="4"/>
                    <a:pt x="2" y="4"/>
                    <a:pt x="3" y="5"/>
                  </a:cubicBezTo>
                  <a:cubicBezTo>
                    <a:pt x="3" y="4"/>
                    <a:pt x="4" y="3"/>
                    <a:pt x="4" y="2"/>
                  </a:cubicBezTo>
                  <a:cubicBezTo>
                    <a:pt x="3" y="1"/>
                    <a:pt x="2" y="1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311" name="Freeform 1739"/>
            <p:cNvSpPr>
              <a:spLocks/>
            </p:cNvSpPr>
            <p:nvPr userDrawn="1"/>
          </p:nvSpPr>
          <p:spPr bwMode="auto">
            <a:xfrm>
              <a:off x="371" y="206"/>
              <a:ext cx="1" cy="1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0 h 2"/>
                <a:gd name="T4" fmla="*/ 0 w 2"/>
                <a:gd name="T5" fmla="*/ 0 h 2"/>
                <a:gd name="T6" fmla="*/ 1 w 2"/>
                <a:gd name="T7" fmla="*/ 2 h 2"/>
                <a:gd name="T8" fmla="*/ 2 w 2"/>
                <a:gd name="T9" fmla="*/ 2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1" y="2"/>
                  </a:lnTo>
                  <a:lnTo>
                    <a:pt x="2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312" name="Freeform 1740"/>
            <p:cNvSpPr>
              <a:spLocks/>
            </p:cNvSpPr>
            <p:nvPr userDrawn="1"/>
          </p:nvSpPr>
          <p:spPr bwMode="auto">
            <a:xfrm>
              <a:off x="371" y="205"/>
              <a:ext cx="1" cy="1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0 w 1"/>
                <a:gd name="T5" fmla="*/ 1 h 2"/>
                <a:gd name="T6" fmla="*/ 0 w 1"/>
                <a:gd name="T7" fmla="*/ 2 h 2"/>
                <a:gd name="T8" fmla="*/ 1 w 1"/>
                <a:gd name="T9" fmla="*/ 2 h 2"/>
                <a:gd name="T10" fmla="*/ 1 w 1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lnTo>
                    <a:pt x="0" y="1"/>
                  </a:lnTo>
                  <a:lnTo>
                    <a:pt x="0" y="2"/>
                  </a:lnTo>
                  <a:lnTo>
                    <a:pt x="1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313" name="Freeform 1741"/>
            <p:cNvSpPr>
              <a:spLocks/>
            </p:cNvSpPr>
            <p:nvPr userDrawn="1"/>
          </p:nvSpPr>
          <p:spPr bwMode="auto">
            <a:xfrm>
              <a:off x="371" y="204"/>
              <a:ext cx="1" cy="1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0 w 1"/>
                <a:gd name="T5" fmla="*/ 0 h 2"/>
                <a:gd name="T6" fmla="*/ 0 w 1"/>
                <a:gd name="T7" fmla="*/ 2 h 2"/>
                <a:gd name="T8" fmla="*/ 1 w 1"/>
                <a:gd name="T9" fmla="*/ 1 h 2"/>
                <a:gd name="T10" fmla="*/ 1 w 1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1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314" name="Freeform 1742"/>
            <p:cNvSpPr>
              <a:spLocks/>
            </p:cNvSpPr>
            <p:nvPr userDrawn="1"/>
          </p:nvSpPr>
          <p:spPr bwMode="auto">
            <a:xfrm>
              <a:off x="371" y="203"/>
              <a:ext cx="1" cy="1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0 h 2"/>
                <a:gd name="T4" fmla="*/ 0 w 2"/>
                <a:gd name="T5" fmla="*/ 1 h 2"/>
                <a:gd name="T6" fmla="*/ 0 w 2"/>
                <a:gd name="T7" fmla="*/ 2 h 2"/>
                <a:gd name="T8" fmla="*/ 2 w 2"/>
                <a:gd name="T9" fmla="*/ 2 h 2"/>
                <a:gd name="T10" fmla="*/ 2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2" y="0"/>
                  </a:lnTo>
                  <a:lnTo>
                    <a:pt x="0" y="1"/>
                  </a:lnTo>
                  <a:lnTo>
                    <a:pt x="0" y="2"/>
                  </a:lnTo>
                  <a:lnTo>
                    <a:pt x="2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315" name="Freeform 1743"/>
            <p:cNvSpPr>
              <a:spLocks/>
            </p:cNvSpPr>
            <p:nvPr userDrawn="1"/>
          </p:nvSpPr>
          <p:spPr bwMode="auto">
            <a:xfrm>
              <a:off x="371" y="202"/>
              <a:ext cx="1" cy="0"/>
            </a:xfrm>
            <a:custGeom>
              <a:avLst/>
              <a:gdLst>
                <a:gd name="T0" fmla="*/ 2 w 2"/>
                <a:gd name="T1" fmla="*/ 0 h 1"/>
                <a:gd name="T2" fmla="*/ 2 w 2"/>
                <a:gd name="T3" fmla="*/ 0 h 1"/>
                <a:gd name="T4" fmla="*/ 0 w 2"/>
                <a:gd name="T5" fmla="*/ 0 h 1"/>
                <a:gd name="T6" fmla="*/ 0 w 2"/>
                <a:gd name="T7" fmla="*/ 1 h 1"/>
                <a:gd name="T8" fmla="*/ 2 w 2"/>
                <a:gd name="T9" fmla="*/ 1 h 1"/>
                <a:gd name="T10" fmla="*/ 2 w 2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2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316" name="Freeform 1744"/>
            <p:cNvSpPr>
              <a:spLocks/>
            </p:cNvSpPr>
            <p:nvPr userDrawn="1"/>
          </p:nvSpPr>
          <p:spPr bwMode="auto">
            <a:xfrm>
              <a:off x="371" y="200"/>
              <a:ext cx="1" cy="1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0 h 2"/>
                <a:gd name="T4" fmla="*/ 0 w 2"/>
                <a:gd name="T5" fmla="*/ 0 h 2"/>
                <a:gd name="T6" fmla="*/ 0 w 2"/>
                <a:gd name="T7" fmla="*/ 2 h 2"/>
                <a:gd name="T8" fmla="*/ 2 w 2"/>
                <a:gd name="T9" fmla="*/ 1 h 2"/>
                <a:gd name="T10" fmla="*/ 2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2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317" name="Freeform 1745"/>
            <p:cNvSpPr>
              <a:spLocks/>
            </p:cNvSpPr>
            <p:nvPr userDrawn="1"/>
          </p:nvSpPr>
          <p:spPr bwMode="auto">
            <a:xfrm>
              <a:off x="371" y="199"/>
              <a:ext cx="1" cy="1"/>
            </a:xfrm>
            <a:custGeom>
              <a:avLst/>
              <a:gdLst>
                <a:gd name="T0" fmla="*/ 3 w 3"/>
                <a:gd name="T1" fmla="*/ 0 h 2"/>
                <a:gd name="T2" fmla="*/ 3 w 3"/>
                <a:gd name="T3" fmla="*/ 0 h 2"/>
                <a:gd name="T4" fmla="*/ 0 w 3"/>
                <a:gd name="T5" fmla="*/ 1 h 2"/>
                <a:gd name="T6" fmla="*/ 0 w 3"/>
                <a:gd name="T7" fmla="*/ 2 h 2"/>
                <a:gd name="T8" fmla="*/ 3 w 3"/>
                <a:gd name="T9" fmla="*/ 1 h 2"/>
                <a:gd name="T10" fmla="*/ 3 w 3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lnTo>
                    <a:pt x="3" y="0"/>
                  </a:lnTo>
                  <a:lnTo>
                    <a:pt x="0" y="1"/>
                  </a:lnTo>
                  <a:lnTo>
                    <a:pt x="0" y="2"/>
                  </a:lnTo>
                  <a:lnTo>
                    <a:pt x="3" y="1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318" name="Freeform 1746"/>
            <p:cNvSpPr>
              <a:spLocks/>
            </p:cNvSpPr>
            <p:nvPr userDrawn="1"/>
          </p:nvSpPr>
          <p:spPr bwMode="auto">
            <a:xfrm>
              <a:off x="366" y="201"/>
              <a:ext cx="1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0 w 1"/>
                <a:gd name="T5" fmla="*/ 2 h 3"/>
                <a:gd name="T6" fmla="*/ 1 w 1"/>
                <a:gd name="T7" fmla="*/ 3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1" y="3"/>
                  </a:lnTo>
                  <a:cubicBezTo>
                    <a:pt x="0" y="2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319" name="Freeform 1747"/>
            <p:cNvSpPr>
              <a:spLocks/>
            </p:cNvSpPr>
            <p:nvPr userDrawn="1"/>
          </p:nvSpPr>
          <p:spPr bwMode="auto">
            <a:xfrm>
              <a:off x="365" y="203"/>
              <a:ext cx="0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0 w 1"/>
                <a:gd name="T5" fmla="*/ 2 h 3"/>
                <a:gd name="T6" fmla="*/ 1 w 1"/>
                <a:gd name="T7" fmla="*/ 3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1" y="3"/>
                  </a:lnTo>
                  <a:cubicBezTo>
                    <a:pt x="0" y="2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320" name="Freeform 1748"/>
            <p:cNvSpPr>
              <a:spLocks/>
            </p:cNvSpPr>
            <p:nvPr userDrawn="1"/>
          </p:nvSpPr>
          <p:spPr bwMode="auto">
            <a:xfrm>
              <a:off x="363" y="205"/>
              <a:ext cx="1" cy="2"/>
            </a:xfrm>
            <a:custGeom>
              <a:avLst/>
              <a:gdLst>
                <a:gd name="T0" fmla="*/ 2 w 2"/>
                <a:gd name="T1" fmla="*/ 0 h 3"/>
                <a:gd name="T2" fmla="*/ 2 w 2"/>
                <a:gd name="T3" fmla="*/ 0 h 3"/>
                <a:gd name="T4" fmla="*/ 0 w 2"/>
                <a:gd name="T5" fmla="*/ 1 h 3"/>
                <a:gd name="T6" fmla="*/ 2 w 2"/>
                <a:gd name="T7" fmla="*/ 3 h 3"/>
                <a:gd name="T8" fmla="*/ 2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2" y="0"/>
                  </a:lnTo>
                  <a:lnTo>
                    <a:pt x="0" y="1"/>
                  </a:lnTo>
                  <a:lnTo>
                    <a:pt x="2" y="3"/>
                  </a:lnTo>
                  <a:cubicBezTo>
                    <a:pt x="1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321" name="Freeform 1749"/>
            <p:cNvSpPr>
              <a:spLocks/>
            </p:cNvSpPr>
            <p:nvPr userDrawn="1"/>
          </p:nvSpPr>
          <p:spPr bwMode="auto">
            <a:xfrm>
              <a:off x="362" y="207"/>
              <a:ext cx="1" cy="1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0 w 2"/>
                <a:gd name="T5" fmla="*/ 2 h 3"/>
                <a:gd name="T6" fmla="*/ 2 w 2"/>
                <a:gd name="T7" fmla="*/ 3 h 3"/>
                <a:gd name="T8" fmla="*/ 1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2" y="3"/>
                  </a:lnTo>
                  <a:cubicBezTo>
                    <a:pt x="1" y="2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322" name="Freeform 1750"/>
            <p:cNvSpPr>
              <a:spLocks/>
            </p:cNvSpPr>
            <p:nvPr userDrawn="1"/>
          </p:nvSpPr>
          <p:spPr bwMode="auto">
            <a:xfrm>
              <a:off x="364" y="207"/>
              <a:ext cx="1" cy="1"/>
            </a:xfrm>
            <a:custGeom>
              <a:avLst/>
              <a:gdLst>
                <a:gd name="T0" fmla="*/ 2 w 2"/>
                <a:gd name="T1" fmla="*/ 0 h 3"/>
                <a:gd name="T2" fmla="*/ 2 w 2"/>
                <a:gd name="T3" fmla="*/ 0 h 3"/>
                <a:gd name="T4" fmla="*/ 0 w 2"/>
                <a:gd name="T5" fmla="*/ 2 h 3"/>
                <a:gd name="T6" fmla="*/ 2 w 2"/>
                <a:gd name="T7" fmla="*/ 3 h 3"/>
                <a:gd name="T8" fmla="*/ 2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2" y="0"/>
                  </a:lnTo>
                  <a:lnTo>
                    <a:pt x="0" y="2"/>
                  </a:lnTo>
                  <a:lnTo>
                    <a:pt x="2" y="3"/>
                  </a:lnTo>
                  <a:cubicBezTo>
                    <a:pt x="1" y="2"/>
                    <a:pt x="1" y="1"/>
                    <a:pt x="2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323" name="Freeform 1751"/>
            <p:cNvSpPr>
              <a:spLocks/>
            </p:cNvSpPr>
            <p:nvPr userDrawn="1"/>
          </p:nvSpPr>
          <p:spPr bwMode="auto">
            <a:xfrm>
              <a:off x="367" y="206"/>
              <a:ext cx="1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0 w 1"/>
                <a:gd name="T5" fmla="*/ 2 h 3"/>
                <a:gd name="T6" fmla="*/ 1 w 1"/>
                <a:gd name="T7" fmla="*/ 3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1" y="3"/>
                  </a:lnTo>
                  <a:cubicBezTo>
                    <a:pt x="0" y="2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324" name="Freeform 1752"/>
            <p:cNvSpPr>
              <a:spLocks/>
            </p:cNvSpPr>
            <p:nvPr userDrawn="1"/>
          </p:nvSpPr>
          <p:spPr bwMode="auto">
            <a:xfrm>
              <a:off x="366" y="205"/>
              <a:ext cx="1" cy="1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0 w 1"/>
                <a:gd name="T5" fmla="*/ 1 h 3"/>
                <a:gd name="T6" fmla="*/ 1 w 1"/>
                <a:gd name="T7" fmla="*/ 3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lnTo>
                    <a:pt x="0" y="1"/>
                  </a:lnTo>
                  <a:lnTo>
                    <a:pt x="1" y="3"/>
                  </a:lnTo>
                  <a:cubicBezTo>
                    <a:pt x="0" y="2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325" name="Freeform 1753"/>
            <p:cNvSpPr>
              <a:spLocks/>
            </p:cNvSpPr>
            <p:nvPr userDrawn="1"/>
          </p:nvSpPr>
          <p:spPr bwMode="auto">
            <a:xfrm>
              <a:off x="367" y="203"/>
              <a:ext cx="1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0 w 1"/>
                <a:gd name="T5" fmla="*/ 2 h 3"/>
                <a:gd name="T6" fmla="*/ 1 w 1"/>
                <a:gd name="T7" fmla="*/ 3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1" y="3"/>
                  </a:lnTo>
                  <a:cubicBezTo>
                    <a:pt x="0" y="2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326" name="Freeform 1754"/>
            <p:cNvSpPr>
              <a:spLocks/>
            </p:cNvSpPr>
            <p:nvPr userDrawn="1"/>
          </p:nvSpPr>
          <p:spPr bwMode="auto">
            <a:xfrm>
              <a:off x="365" y="200"/>
              <a:ext cx="0" cy="1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0 w 1"/>
                <a:gd name="T5" fmla="*/ 2 h 3"/>
                <a:gd name="T6" fmla="*/ 1 w 1"/>
                <a:gd name="T7" fmla="*/ 3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1" y="3"/>
                  </a:lnTo>
                  <a:cubicBezTo>
                    <a:pt x="0" y="2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327" name="Freeform 1755"/>
            <p:cNvSpPr>
              <a:spLocks/>
            </p:cNvSpPr>
            <p:nvPr userDrawn="1"/>
          </p:nvSpPr>
          <p:spPr bwMode="auto">
            <a:xfrm>
              <a:off x="363" y="201"/>
              <a:ext cx="1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0 w 1"/>
                <a:gd name="T5" fmla="*/ 2 h 3"/>
                <a:gd name="T6" fmla="*/ 1 w 1"/>
                <a:gd name="T7" fmla="*/ 3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1" y="3"/>
                  </a:lnTo>
                  <a:cubicBezTo>
                    <a:pt x="0" y="2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328" name="Freeform 1756"/>
            <p:cNvSpPr>
              <a:spLocks/>
            </p:cNvSpPr>
            <p:nvPr userDrawn="1"/>
          </p:nvSpPr>
          <p:spPr bwMode="auto">
            <a:xfrm>
              <a:off x="362" y="204"/>
              <a:ext cx="1" cy="1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0 w 1"/>
                <a:gd name="T5" fmla="*/ 1 h 3"/>
                <a:gd name="T6" fmla="*/ 1 w 1"/>
                <a:gd name="T7" fmla="*/ 3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lnTo>
                    <a:pt x="0" y="1"/>
                  </a:lnTo>
                  <a:lnTo>
                    <a:pt x="1" y="3"/>
                  </a:lnTo>
                  <a:cubicBezTo>
                    <a:pt x="0" y="2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329" name="Freeform 1757"/>
            <p:cNvSpPr>
              <a:spLocks/>
            </p:cNvSpPr>
            <p:nvPr userDrawn="1"/>
          </p:nvSpPr>
          <p:spPr bwMode="auto">
            <a:xfrm>
              <a:off x="363" y="208"/>
              <a:ext cx="1" cy="2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0 w 2"/>
                <a:gd name="T5" fmla="*/ 2 h 3"/>
                <a:gd name="T6" fmla="*/ 2 w 2"/>
                <a:gd name="T7" fmla="*/ 3 h 3"/>
                <a:gd name="T8" fmla="*/ 1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2" y="3"/>
                  </a:lnTo>
                  <a:cubicBezTo>
                    <a:pt x="1" y="2"/>
                    <a:pt x="1" y="2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330" name="Freeform 1758"/>
            <p:cNvSpPr>
              <a:spLocks/>
            </p:cNvSpPr>
            <p:nvPr userDrawn="1"/>
          </p:nvSpPr>
          <p:spPr bwMode="auto">
            <a:xfrm>
              <a:off x="364" y="211"/>
              <a:ext cx="1" cy="2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0 w 2"/>
                <a:gd name="T5" fmla="*/ 2 h 3"/>
                <a:gd name="T6" fmla="*/ 2 w 2"/>
                <a:gd name="T7" fmla="*/ 3 h 3"/>
                <a:gd name="T8" fmla="*/ 1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2" y="3"/>
                  </a:lnTo>
                  <a:cubicBezTo>
                    <a:pt x="1" y="2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331" name="Freeform 1759"/>
            <p:cNvSpPr>
              <a:spLocks/>
            </p:cNvSpPr>
            <p:nvPr userDrawn="1"/>
          </p:nvSpPr>
          <p:spPr bwMode="auto">
            <a:xfrm>
              <a:off x="369" y="208"/>
              <a:ext cx="0" cy="1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0 w 1"/>
                <a:gd name="T5" fmla="*/ 1 h 2"/>
                <a:gd name="T6" fmla="*/ 1 w 1"/>
                <a:gd name="T7" fmla="*/ 2 h 2"/>
                <a:gd name="T8" fmla="*/ 1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lnTo>
                    <a:pt x="0" y="1"/>
                  </a:lnTo>
                  <a:lnTo>
                    <a:pt x="1" y="2"/>
                  </a:lnTo>
                  <a:cubicBezTo>
                    <a:pt x="0" y="2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332" name="Freeform 1760"/>
            <p:cNvSpPr>
              <a:spLocks/>
            </p:cNvSpPr>
            <p:nvPr userDrawn="1"/>
          </p:nvSpPr>
          <p:spPr bwMode="auto">
            <a:xfrm>
              <a:off x="365" y="210"/>
              <a:ext cx="1" cy="1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0 w 2"/>
                <a:gd name="T5" fmla="*/ 2 h 3"/>
                <a:gd name="T6" fmla="*/ 2 w 2"/>
                <a:gd name="T7" fmla="*/ 3 h 3"/>
                <a:gd name="T8" fmla="*/ 1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2" y="3"/>
                  </a:lnTo>
                  <a:cubicBezTo>
                    <a:pt x="1" y="2"/>
                    <a:pt x="1" y="2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333" name="Freeform 1761"/>
            <p:cNvSpPr>
              <a:spLocks/>
            </p:cNvSpPr>
            <p:nvPr userDrawn="1"/>
          </p:nvSpPr>
          <p:spPr bwMode="auto">
            <a:xfrm>
              <a:off x="366" y="214"/>
              <a:ext cx="2" cy="0"/>
            </a:xfrm>
            <a:custGeom>
              <a:avLst/>
              <a:gdLst>
                <a:gd name="T0" fmla="*/ 5 w 5"/>
                <a:gd name="T1" fmla="*/ 1 h 1"/>
                <a:gd name="T2" fmla="*/ 5 w 5"/>
                <a:gd name="T3" fmla="*/ 1 h 1"/>
                <a:gd name="T4" fmla="*/ 4 w 5"/>
                <a:gd name="T5" fmla="*/ 0 h 1"/>
                <a:gd name="T6" fmla="*/ 0 w 5"/>
                <a:gd name="T7" fmla="*/ 1 h 1"/>
                <a:gd name="T8" fmla="*/ 5 w 5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1"/>
                  </a:moveTo>
                  <a:lnTo>
                    <a:pt x="5" y="1"/>
                  </a:lnTo>
                  <a:cubicBezTo>
                    <a:pt x="5" y="1"/>
                    <a:pt x="5" y="1"/>
                    <a:pt x="4" y="0"/>
                  </a:cubicBezTo>
                  <a:cubicBezTo>
                    <a:pt x="3" y="0"/>
                    <a:pt x="1" y="1"/>
                    <a:pt x="0" y="1"/>
                  </a:cubicBezTo>
                  <a:cubicBezTo>
                    <a:pt x="2" y="1"/>
                    <a:pt x="3" y="1"/>
                    <a:pt x="5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334" name="Freeform 1762"/>
            <p:cNvSpPr>
              <a:spLocks/>
            </p:cNvSpPr>
            <p:nvPr userDrawn="1"/>
          </p:nvSpPr>
          <p:spPr bwMode="auto">
            <a:xfrm>
              <a:off x="366" y="209"/>
              <a:ext cx="4" cy="2"/>
            </a:xfrm>
            <a:custGeom>
              <a:avLst/>
              <a:gdLst>
                <a:gd name="T0" fmla="*/ 9 w 9"/>
                <a:gd name="T1" fmla="*/ 4 h 5"/>
                <a:gd name="T2" fmla="*/ 9 w 9"/>
                <a:gd name="T3" fmla="*/ 4 h 5"/>
                <a:gd name="T4" fmla="*/ 0 w 9"/>
                <a:gd name="T5" fmla="*/ 0 h 5"/>
                <a:gd name="T6" fmla="*/ 4 w 9"/>
                <a:gd name="T7" fmla="*/ 5 h 5"/>
                <a:gd name="T8" fmla="*/ 6 w 9"/>
                <a:gd name="T9" fmla="*/ 5 h 5"/>
                <a:gd name="T10" fmla="*/ 6 w 9"/>
                <a:gd name="T11" fmla="*/ 4 h 5"/>
                <a:gd name="T12" fmla="*/ 6 w 9"/>
                <a:gd name="T13" fmla="*/ 4 h 5"/>
                <a:gd name="T14" fmla="*/ 9 w 9"/>
                <a:gd name="T1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5">
                  <a:moveTo>
                    <a:pt x="9" y="4"/>
                  </a:moveTo>
                  <a:lnTo>
                    <a:pt x="9" y="4"/>
                  </a:lnTo>
                  <a:cubicBezTo>
                    <a:pt x="6" y="2"/>
                    <a:pt x="3" y="1"/>
                    <a:pt x="0" y="0"/>
                  </a:cubicBezTo>
                  <a:cubicBezTo>
                    <a:pt x="1" y="2"/>
                    <a:pt x="3" y="4"/>
                    <a:pt x="4" y="5"/>
                  </a:cubicBezTo>
                  <a:cubicBezTo>
                    <a:pt x="5" y="5"/>
                    <a:pt x="6" y="5"/>
                    <a:pt x="6" y="5"/>
                  </a:cubicBezTo>
                  <a:cubicBezTo>
                    <a:pt x="6" y="5"/>
                    <a:pt x="6" y="4"/>
                    <a:pt x="6" y="4"/>
                  </a:cubicBezTo>
                  <a:lnTo>
                    <a:pt x="6" y="4"/>
                  </a:lnTo>
                  <a:cubicBezTo>
                    <a:pt x="6" y="4"/>
                    <a:pt x="7" y="4"/>
                    <a:pt x="9" y="4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335" name="Freeform 1763"/>
            <p:cNvSpPr>
              <a:spLocks/>
            </p:cNvSpPr>
            <p:nvPr userDrawn="1"/>
          </p:nvSpPr>
          <p:spPr bwMode="auto">
            <a:xfrm>
              <a:off x="372" y="208"/>
              <a:ext cx="1" cy="2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0 w 1"/>
                <a:gd name="T5" fmla="*/ 2 h 3"/>
                <a:gd name="T6" fmla="*/ 1 w 1"/>
                <a:gd name="T7" fmla="*/ 3 h 3"/>
                <a:gd name="T8" fmla="*/ 1 w 1"/>
                <a:gd name="T9" fmla="*/ 2 h 3"/>
                <a:gd name="T10" fmla="*/ 0 w 1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3"/>
                    <a:pt x="1" y="3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1" y="1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336" name="Freeform 1764"/>
            <p:cNvSpPr>
              <a:spLocks/>
            </p:cNvSpPr>
            <p:nvPr userDrawn="1"/>
          </p:nvSpPr>
          <p:spPr bwMode="auto">
            <a:xfrm>
              <a:off x="370" y="210"/>
              <a:ext cx="1" cy="1"/>
            </a:xfrm>
            <a:custGeom>
              <a:avLst/>
              <a:gdLst>
                <a:gd name="T0" fmla="*/ 0 w 2"/>
                <a:gd name="T1" fmla="*/ 0 h 4"/>
                <a:gd name="T2" fmla="*/ 0 w 2"/>
                <a:gd name="T3" fmla="*/ 0 h 4"/>
                <a:gd name="T4" fmla="*/ 1 w 2"/>
                <a:gd name="T5" fmla="*/ 3 h 4"/>
                <a:gd name="T6" fmla="*/ 2 w 2"/>
                <a:gd name="T7" fmla="*/ 4 h 4"/>
                <a:gd name="T8" fmla="*/ 1 w 2"/>
                <a:gd name="T9" fmla="*/ 1 h 4"/>
                <a:gd name="T10" fmla="*/ 0 w 2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lnTo>
                    <a:pt x="0" y="0"/>
                  </a:lnTo>
                  <a:cubicBezTo>
                    <a:pt x="0" y="1"/>
                    <a:pt x="0" y="2"/>
                    <a:pt x="1" y="3"/>
                  </a:cubicBezTo>
                  <a:cubicBezTo>
                    <a:pt x="1" y="3"/>
                    <a:pt x="2" y="4"/>
                    <a:pt x="2" y="4"/>
                  </a:cubicBezTo>
                  <a:cubicBezTo>
                    <a:pt x="2" y="3"/>
                    <a:pt x="1" y="2"/>
                    <a:pt x="1" y="1"/>
                  </a:cubicBezTo>
                  <a:cubicBezTo>
                    <a:pt x="1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337" name="Freeform 1765"/>
            <p:cNvSpPr>
              <a:spLocks/>
            </p:cNvSpPr>
            <p:nvPr userDrawn="1"/>
          </p:nvSpPr>
          <p:spPr bwMode="auto">
            <a:xfrm>
              <a:off x="366" y="211"/>
              <a:ext cx="4" cy="2"/>
            </a:xfrm>
            <a:custGeom>
              <a:avLst/>
              <a:gdLst>
                <a:gd name="T0" fmla="*/ 6 w 9"/>
                <a:gd name="T1" fmla="*/ 1 h 4"/>
                <a:gd name="T2" fmla="*/ 6 w 9"/>
                <a:gd name="T3" fmla="*/ 1 h 4"/>
                <a:gd name="T4" fmla="*/ 0 w 9"/>
                <a:gd name="T5" fmla="*/ 1 h 4"/>
                <a:gd name="T6" fmla="*/ 5 w 9"/>
                <a:gd name="T7" fmla="*/ 4 h 4"/>
                <a:gd name="T8" fmla="*/ 9 w 9"/>
                <a:gd name="T9" fmla="*/ 4 h 4"/>
                <a:gd name="T10" fmla="*/ 6 w 9"/>
                <a:gd name="T1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4">
                  <a:moveTo>
                    <a:pt x="6" y="1"/>
                  </a:moveTo>
                  <a:lnTo>
                    <a:pt x="6" y="1"/>
                  </a:lnTo>
                  <a:cubicBezTo>
                    <a:pt x="4" y="1"/>
                    <a:pt x="2" y="0"/>
                    <a:pt x="0" y="1"/>
                  </a:cubicBezTo>
                  <a:cubicBezTo>
                    <a:pt x="1" y="2"/>
                    <a:pt x="3" y="3"/>
                    <a:pt x="5" y="4"/>
                  </a:cubicBezTo>
                  <a:cubicBezTo>
                    <a:pt x="6" y="4"/>
                    <a:pt x="7" y="4"/>
                    <a:pt x="9" y="4"/>
                  </a:cubicBezTo>
                  <a:cubicBezTo>
                    <a:pt x="8" y="3"/>
                    <a:pt x="7" y="2"/>
                    <a:pt x="6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338" name="Freeform 1766"/>
            <p:cNvSpPr>
              <a:spLocks/>
            </p:cNvSpPr>
            <p:nvPr userDrawn="1"/>
          </p:nvSpPr>
          <p:spPr bwMode="auto">
            <a:xfrm>
              <a:off x="371" y="208"/>
              <a:ext cx="2" cy="5"/>
            </a:xfrm>
            <a:custGeom>
              <a:avLst/>
              <a:gdLst>
                <a:gd name="T0" fmla="*/ 5 w 5"/>
                <a:gd name="T1" fmla="*/ 5 h 11"/>
                <a:gd name="T2" fmla="*/ 5 w 5"/>
                <a:gd name="T3" fmla="*/ 5 h 11"/>
                <a:gd name="T4" fmla="*/ 1 w 5"/>
                <a:gd name="T5" fmla="*/ 0 h 11"/>
                <a:gd name="T6" fmla="*/ 2 w 5"/>
                <a:gd name="T7" fmla="*/ 8 h 11"/>
                <a:gd name="T8" fmla="*/ 5 w 5"/>
                <a:gd name="T9" fmla="*/ 11 h 11"/>
                <a:gd name="T10" fmla="*/ 5 w 5"/>
                <a:gd name="T11" fmla="*/ 6 h 11"/>
                <a:gd name="T12" fmla="*/ 5 w 5"/>
                <a:gd name="T13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1">
                  <a:moveTo>
                    <a:pt x="5" y="5"/>
                  </a:moveTo>
                  <a:lnTo>
                    <a:pt x="5" y="5"/>
                  </a:lnTo>
                  <a:cubicBezTo>
                    <a:pt x="4" y="3"/>
                    <a:pt x="2" y="1"/>
                    <a:pt x="1" y="0"/>
                  </a:cubicBezTo>
                  <a:cubicBezTo>
                    <a:pt x="0" y="3"/>
                    <a:pt x="1" y="5"/>
                    <a:pt x="2" y="8"/>
                  </a:cubicBezTo>
                  <a:cubicBezTo>
                    <a:pt x="4" y="9"/>
                    <a:pt x="5" y="10"/>
                    <a:pt x="5" y="11"/>
                  </a:cubicBezTo>
                  <a:cubicBezTo>
                    <a:pt x="5" y="9"/>
                    <a:pt x="5" y="7"/>
                    <a:pt x="5" y="6"/>
                  </a:cubicBezTo>
                  <a:lnTo>
                    <a:pt x="5" y="5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339" name="Freeform 1767"/>
            <p:cNvSpPr>
              <a:spLocks/>
            </p:cNvSpPr>
            <p:nvPr userDrawn="1"/>
          </p:nvSpPr>
          <p:spPr bwMode="auto">
            <a:xfrm>
              <a:off x="367" y="213"/>
              <a:ext cx="5" cy="1"/>
            </a:xfrm>
            <a:custGeom>
              <a:avLst/>
              <a:gdLst>
                <a:gd name="T0" fmla="*/ 0 w 10"/>
                <a:gd name="T1" fmla="*/ 1 h 3"/>
                <a:gd name="T2" fmla="*/ 0 w 10"/>
                <a:gd name="T3" fmla="*/ 1 h 3"/>
                <a:gd name="T4" fmla="*/ 3 w 10"/>
                <a:gd name="T5" fmla="*/ 3 h 3"/>
                <a:gd name="T6" fmla="*/ 10 w 10"/>
                <a:gd name="T7" fmla="*/ 3 h 3"/>
                <a:gd name="T8" fmla="*/ 10 w 10"/>
                <a:gd name="T9" fmla="*/ 3 h 3"/>
                <a:gd name="T10" fmla="*/ 0 w 10"/>
                <a:gd name="T11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3">
                  <a:moveTo>
                    <a:pt x="0" y="1"/>
                  </a:moveTo>
                  <a:lnTo>
                    <a:pt x="0" y="1"/>
                  </a:lnTo>
                  <a:cubicBezTo>
                    <a:pt x="1" y="2"/>
                    <a:pt x="2" y="3"/>
                    <a:pt x="3" y="3"/>
                  </a:cubicBezTo>
                  <a:cubicBezTo>
                    <a:pt x="5" y="3"/>
                    <a:pt x="7" y="3"/>
                    <a:pt x="10" y="3"/>
                  </a:cubicBezTo>
                  <a:lnTo>
                    <a:pt x="10" y="3"/>
                  </a:lnTo>
                  <a:cubicBezTo>
                    <a:pt x="7" y="1"/>
                    <a:pt x="3" y="0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340" name="Freeform 1768"/>
            <p:cNvSpPr>
              <a:spLocks/>
            </p:cNvSpPr>
            <p:nvPr userDrawn="1"/>
          </p:nvSpPr>
          <p:spPr bwMode="auto">
            <a:xfrm>
              <a:off x="369" y="211"/>
              <a:ext cx="4" cy="3"/>
            </a:xfrm>
            <a:custGeom>
              <a:avLst/>
              <a:gdLst>
                <a:gd name="T0" fmla="*/ 0 w 10"/>
                <a:gd name="T1" fmla="*/ 0 h 7"/>
                <a:gd name="T2" fmla="*/ 0 w 10"/>
                <a:gd name="T3" fmla="*/ 0 h 7"/>
                <a:gd name="T4" fmla="*/ 10 w 10"/>
                <a:gd name="T5" fmla="*/ 7 h 7"/>
                <a:gd name="T6" fmla="*/ 0 w 10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7">
                  <a:moveTo>
                    <a:pt x="0" y="0"/>
                  </a:moveTo>
                  <a:lnTo>
                    <a:pt x="0" y="0"/>
                  </a:lnTo>
                  <a:cubicBezTo>
                    <a:pt x="2" y="3"/>
                    <a:pt x="6" y="6"/>
                    <a:pt x="10" y="7"/>
                  </a:cubicBezTo>
                  <a:cubicBezTo>
                    <a:pt x="8" y="3"/>
                    <a:pt x="4" y="0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341" name="Freeform 1769"/>
            <p:cNvSpPr>
              <a:spLocks/>
            </p:cNvSpPr>
            <p:nvPr userDrawn="1"/>
          </p:nvSpPr>
          <p:spPr bwMode="auto">
            <a:xfrm>
              <a:off x="375" y="208"/>
              <a:ext cx="0" cy="1"/>
            </a:xfrm>
            <a:custGeom>
              <a:avLst/>
              <a:gdLst>
                <a:gd name="T0" fmla="*/ 2 h 2"/>
                <a:gd name="T1" fmla="*/ 2 h 2"/>
                <a:gd name="T2" fmla="*/ 0 h 2"/>
                <a:gd name="T3" fmla="*/ 0 h 2"/>
                <a:gd name="T4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cubicBezTo>
                    <a:pt x="0" y="1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342" name="Freeform 1770"/>
            <p:cNvSpPr>
              <a:spLocks/>
            </p:cNvSpPr>
            <p:nvPr userDrawn="1"/>
          </p:nvSpPr>
          <p:spPr bwMode="auto">
            <a:xfrm>
              <a:off x="384" y="208"/>
              <a:ext cx="2" cy="2"/>
            </a:xfrm>
            <a:custGeom>
              <a:avLst/>
              <a:gdLst>
                <a:gd name="T0" fmla="*/ 2 w 3"/>
                <a:gd name="T1" fmla="*/ 2 h 5"/>
                <a:gd name="T2" fmla="*/ 2 w 3"/>
                <a:gd name="T3" fmla="*/ 2 h 5"/>
                <a:gd name="T4" fmla="*/ 3 w 3"/>
                <a:gd name="T5" fmla="*/ 1 h 5"/>
                <a:gd name="T6" fmla="*/ 3 w 3"/>
                <a:gd name="T7" fmla="*/ 0 h 5"/>
                <a:gd name="T8" fmla="*/ 0 w 3"/>
                <a:gd name="T9" fmla="*/ 3 h 5"/>
                <a:gd name="T10" fmla="*/ 1 w 3"/>
                <a:gd name="T11" fmla="*/ 5 h 5"/>
                <a:gd name="T12" fmla="*/ 2 w 3"/>
                <a:gd name="T1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5">
                  <a:moveTo>
                    <a:pt x="2" y="2"/>
                  </a:moveTo>
                  <a:lnTo>
                    <a:pt x="2" y="2"/>
                  </a:lnTo>
                  <a:cubicBezTo>
                    <a:pt x="3" y="1"/>
                    <a:pt x="3" y="1"/>
                    <a:pt x="3" y="1"/>
                  </a:cubicBezTo>
                  <a:lnTo>
                    <a:pt x="3" y="0"/>
                  </a:lnTo>
                  <a:cubicBezTo>
                    <a:pt x="2" y="1"/>
                    <a:pt x="1" y="2"/>
                    <a:pt x="0" y="3"/>
                  </a:cubicBezTo>
                  <a:cubicBezTo>
                    <a:pt x="1" y="4"/>
                    <a:pt x="1" y="4"/>
                    <a:pt x="1" y="5"/>
                  </a:cubicBezTo>
                  <a:cubicBezTo>
                    <a:pt x="2" y="4"/>
                    <a:pt x="2" y="3"/>
                    <a:pt x="2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343" name="Freeform 1771"/>
            <p:cNvSpPr>
              <a:spLocks/>
            </p:cNvSpPr>
            <p:nvPr userDrawn="1"/>
          </p:nvSpPr>
          <p:spPr bwMode="auto">
            <a:xfrm>
              <a:off x="385" y="205"/>
              <a:ext cx="1" cy="2"/>
            </a:xfrm>
            <a:custGeom>
              <a:avLst/>
              <a:gdLst>
                <a:gd name="T0" fmla="*/ 2 w 3"/>
                <a:gd name="T1" fmla="*/ 6 h 6"/>
                <a:gd name="T2" fmla="*/ 2 w 3"/>
                <a:gd name="T3" fmla="*/ 6 h 6"/>
                <a:gd name="T4" fmla="*/ 3 w 3"/>
                <a:gd name="T5" fmla="*/ 2 h 6"/>
                <a:gd name="T6" fmla="*/ 2 w 3"/>
                <a:gd name="T7" fmla="*/ 0 h 6"/>
                <a:gd name="T8" fmla="*/ 0 w 3"/>
                <a:gd name="T9" fmla="*/ 3 h 6"/>
                <a:gd name="T10" fmla="*/ 2 w 3"/>
                <a:gd name="T11" fmla="*/ 6 h 6"/>
                <a:gd name="T12" fmla="*/ 2 w 3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6">
                  <a:moveTo>
                    <a:pt x="2" y="6"/>
                  </a:moveTo>
                  <a:lnTo>
                    <a:pt x="2" y="6"/>
                  </a:lnTo>
                  <a:cubicBezTo>
                    <a:pt x="3" y="5"/>
                    <a:pt x="3" y="3"/>
                    <a:pt x="3" y="2"/>
                  </a:cubicBezTo>
                  <a:lnTo>
                    <a:pt x="2" y="0"/>
                  </a:lnTo>
                  <a:cubicBezTo>
                    <a:pt x="1" y="1"/>
                    <a:pt x="1" y="2"/>
                    <a:pt x="0" y="3"/>
                  </a:cubicBezTo>
                  <a:cubicBezTo>
                    <a:pt x="0" y="4"/>
                    <a:pt x="1" y="5"/>
                    <a:pt x="2" y="6"/>
                  </a:cubicBezTo>
                  <a:lnTo>
                    <a:pt x="2" y="6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344" name="Freeform 1772"/>
            <p:cNvSpPr>
              <a:spLocks/>
            </p:cNvSpPr>
            <p:nvPr userDrawn="1"/>
          </p:nvSpPr>
          <p:spPr bwMode="auto">
            <a:xfrm>
              <a:off x="386" y="204"/>
              <a:ext cx="0" cy="1"/>
            </a:xfrm>
            <a:custGeom>
              <a:avLst/>
              <a:gdLst>
                <a:gd name="T0" fmla="*/ 1 w 1"/>
                <a:gd name="T1" fmla="*/ 2 h 2"/>
                <a:gd name="T2" fmla="*/ 1 w 1"/>
                <a:gd name="T3" fmla="*/ 2 h 2"/>
                <a:gd name="T4" fmla="*/ 1 w 1"/>
                <a:gd name="T5" fmla="*/ 0 h 2"/>
                <a:gd name="T6" fmla="*/ 0 w 1"/>
                <a:gd name="T7" fmla="*/ 1 h 2"/>
                <a:gd name="T8" fmla="*/ 1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lnTo>
                    <a:pt x="1" y="2"/>
                  </a:lnTo>
                  <a:cubicBezTo>
                    <a:pt x="1" y="1"/>
                    <a:pt x="1" y="0"/>
                    <a:pt x="1" y="0"/>
                  </a:cubicBezTo>
                  <a:lnTo>
                    <a:pt x="0" y="1"/>
                  </a:lnTo>
                  <a:lnTo>
                    <a:pt x="1" y="2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345" name="Freeform 1773"/>
            <p:cNvSpPr>
              <a:spLocks/>
            </p:cNvSpPr>
            <p:nvPr userDrawn="1"/>
          </p:nvSpPr>
          <p:spPr bwMode="auto">
            <a:xfrm>
              <a:off x="385" y="201"/>
              <a:ext cx="1" cy="3"/>
            </a:xfrm>
            <a:custGeom>
              <a:avLst/>
              <a:gdLst>
                <a:gd name="T0" fmla="*/ 3 w 3"/>
                <a:gd name="T1" fmla="*/ 5 h 6"/>
                <a:gd name="T2" fmla="*/ 3 w 3"/>
                <a:gd name="T3" fmla="*/ 5 h 6"/>
                <a:gd name="T4" fmla="*/ 1 w 3"/>
                <a:gd name="T5" fmla="*/ 0 h 6"/>
                <a:gd name="T6" fmla="*/ 0 w 3"/>
                <a:gd name="T7" fmla="*/ 2 h 6"/>
                <a:gd name="T8" fmla="*/ 2 w 3"/>
                <a:gd name="T9" fmla="*/ 6 h 6"/>
                <a:gd name="T10" fmla="*/ 3 w 3"/>
                <a:gd name="T11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3" y="5"/>
                  </a:moveTo>
                  <a:lnTo>
                    <a:pt x="3" y="5"/>
                  </a:lnTo>
                  <a:cubicBezTo>
                    <a:pt x="3" y="3"/>
                    <a:pt x="2" y="2"/>
                    <a:pt x="1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1" y="3"/>
                    <a:pt x="1" y="4"/>
                    <a:pt x="2" y="6"/>
                  </a:cubicBezTo>
                  <a:lnTo>
                    <a:pt x="3" y="5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346" name="Freeform 1774"/>
            <p:cNvSpPr>
              <a:spLocks/>
            </p:cNvSpPr>
            <p:nvPr userDrawn="1"/>
          </p:nvSpPr>
          <p:spPr bwMode="auto">
            <a:xfrm>
              <a:off x="383" y="200"/>
              <a:ext cx="2" cy="2"/>
            </a:xfrm>
            <a:custGeom>
              <a:avLst/>
              <a:gdLst>
                <a:gd name="T0" fmla="*/ 4 w 4"/>
                <a:gd name="T1" fmla="*/ 3 h 4"/>
                <a:gd name="T2" fmla="*/ 4 w 4"/>
                <a:gd name="T3" fmla="*/ 3 h 4"/>
                <a:gd name="T4" fmla="*/ 4 w 4"/>
                <a:gd name="T5" fmla="*/ 3 h 4"/>
                <a:gd name="T6" fmla="*/ 1 w 4"/>
                <a:gd name="T7" fmla="*/ 0 h 4"/>
                <a:gd name="T8" fmla="*/ 0 w 4"/>
                <a:gd name="T9" fmla="*/ 1 h 4"/>
                <a:gd name="T10" fmla="*/ 3 w 4"/>
                <a:gd name="T11" fmla="*/ 4 h 4"/>
                <a:gd name="T12" fmla="*/ 4 w 4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4" y="3"/>
                  </a:moveTo>
                  <a:lnTo>
                    <a:pt x="4" y="3"/>
                  </a:lnTo>
                  <a:lnTo>
                    <a:pt x="4" y="3"/>
                  </a:lnTo>
                  <a:cubicBezTo>
                    <a:pt x="3" y="2"/>
                    <a:pt x="2" y="1"/>
                    <a:pt x="1" y="0"/>
                  </a:cubicBezTo>
                  <a:lnTo>
                    <a:pt x="0" y="1"/>
                  </a:lnTo>
                  <a:cubicBezTo>
                    <a:pt x="2" y="2"/>
                    <a:pt x="3" y="3"/>
                    <a:pt x="3" y="4"/>
                  </a:cubicBezTo>
                  <a:lnTo>
                    <a:pt x="4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347" name="Rectangle 1775"/>
            <p:cNvSpPr>
              <a:spLocks noChangeArrowheads="1"/>
            </p:cNvSpPr>
            <p:nvPr userDrawn="1"/>
          </p:nvSpPr>
          <p:spPr bwMode="auto">
            <a:xfrm>
              <a:off x="383" y="200"/>
              <a:ext cx="1" cy="1"/>
            </a:xfrm>
            <a:prstGeom prst="rect">
              <a:avLst/>
            </a:prstGeom>
            <a:solidFill>
              <a:srgbClr val="D5A03C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348" name="Freeform 1776"/>
            <p:cNvSpPr>
              <a:spLocks/>
            </p:cNvSpPr>
            <p:nvPr userDrawn="1"/>
          </p:nvSpPr>
          <p:spPr bwMode="auto">
            <a:xfrm>
              <a:off x="381" y="199"/>
              <a:ext cx="2" cy="3"/>
            </a:xfrm>
            <a:custGeom>
              <a:avLst/>
              <a:gdLst>
                <a:gd name="T0" fmla="*/ 3 w 5"/>
                <a:gd name="T1" fmla="*/ 1 h 6"/>
                <a:gd name="T2" fmla="*/ 3 w 5"/>
                <a:gd name="T3" fmla="*/ 1 h 6"/>
                <a:gd name="T4" fmla="*/ 2 w 5"/>
                <a:gd name="T5" fmla="*/ 0 h 6"/>
                <a:gd name="T6" fmla="*/ 0 w 5"/>
                <a:gd name="T7" fmla="*/ 3 h 6"/>
                <a:gd name="T8" fmla="*/ 2 w 5"/>
                <a:gd name="T9" fmla="*/ 6 h 6"/>
                <a:gd name="T10" fmla="*/ 5 w 5"/>
                <a:gd name="T11" fmla="*/ 3 h 6"/>
                <a:gd name="T12" fmla="*/ 3 w 5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6">
                  <a:moveTo>
                    <a:pt x="3" y="1"/>
                  </a:moveTo>
                  <a:lnTo>
                    <a:pt x="3" y="1"/>
                  </a:lnTo>
                  <a:cubicBezTo>
                    <a:pt x="3" y="1"/>
                    <a:pt x="2" y="1"/>
                    <a:pt x="2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0" y="4"/>
                    <a:pt x="1" y="5"/>
                    <a:pt x="2" y="6"/>
                  </a:cubicBezTo>
                  <a:cubicBezTo>
                    <a:pt x="3" y="5"/>
                    <a:pt x="4" y="4"/>
                    <a:pt x="5" y="3"/>
                  </a:cubicBezTo>
                  <a:cubicBezTo>
                    <a:pt x="4" y="2"/>
                    <a:pt x="4" y="2"/>
                    <a:pt x="3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349" name="Freeform 1777"/>
            <p:cNvSpPr>
              <a:spLocks/>
            </p:cNvSpPr>
            <p:nvPr userDrawn="1"/>
          </p:nvSpPr>
          <p:spPr bwMode="auto">
            <a:xfrm>
              <a:off x="380" y="199"/>
              <a:ext cx="1" cy="1"/>
            </a:xfrm>
            <a:custGeom>
              <a:avLst/>
              <a:gdLst>
                <a:gd name="T0" fmla="*/ 4 w 4"/>
                <a:gd name="T1" fmla="*/ 1 h 4"/>
                <a:gd name="T2" fmla="*/ 4 w 4"/>
                <a:gd name="T3" fmla="*/ 1 h 4"/>
                <a:gd name="T4" fmla="*/ 0 w 4"/>
                <a:gd name="T5" fmla="*/ 0 h 4"/>
                <a:gd name="T6" fmla="*/ 0 w 4"/>
                <a:gd name="T7" fmla="*/ 1 h 4"/>
                <a:gd name="T8" fmla="*/ 2 w 4"/>
                <a:gd name="T9" fmla="*/ 4 h 4"/>
                <a:gd name="T10" fmla="*/ 4 w 4"/>
                <a:gd name="T1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4" y="1"/>
                  </a:moveTo>
                  <a:lnTo>
                    <a:pt x="4" y="1"/>
                  </a:lnTo>
                  <a:cubicBezTo>
                    <a:pt x="3" y="1"/>
                    <a:pt x="1" y="0"/>
                    <a:pt x="0" y="0"/>
                  </a:cubicBezTo>
                  <a:lnTo>
                    <a:pt x="0" y="1"/>
                  </a:lnTo>
                  <a:cubicBezTo>
                    <a:pt x="1" y="2"/>
                    <a:pt x="1" y="3"/>
                    <a:pt x="2" y="4"/>
                  </a:cubicBezTo>
                  <a:cubicBezTo>
                    <a:pt x="3" y="3"/>
                    <a:pt x="4" y="2"/>
                    <a:pt x="4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350" name="Freeform 1778"/>
            <p:cNvSpPr>
              <a:spLocks/>
            </p:cNvSpPr>
            <p:nvPr userDrawn="1"/>
          </p:nvSpPr>
          <p:spPr bwMode="auto">
            <a:xfrm>
              <a:off x="379" y="200"/>
              <a:ext cx="1" cy="2"/>
            </a:xfrm>
            <a:custGeom>
              <a:avLst/>
              <a:gdLst>
                <a:gd name="T0" fmla="*/ 1 w 3"/>
                <a:gd name="T1" fmla="*/ 0 h 6"/>
                <a:gd name="T2" fmla="*/ 1 w 3"/>
                <a:gd name="T3" fmla="*/ 0 h 6"/>
                <a:gd name="T4" fmla="*/ 0 w 3"/>
                <a:gd name="T5" fmla="*/ 5 h 6"/>
                <a:gd name="T6" fmla="*/ 0 w 3"/>
                <a:gd name="T7" fmla="*/ 6 h 6"/>
                <a:gd name="T8" fmla="*/ 3 w 3"/>
                <a:gd name="T9" fmla="*/ 2 h 6"/>
                <a:gd name="T10" fmla="*/ 1 w 3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1" y="0"/>
                  </a:moveTo>
                  <a:lnTo>
                    <a:pt x="1" y="0"/>
                  </a:lnTo>
                  <a:lnTo>
                    <a:pt x="0" y="5"/>
                  </a:lnTo>
                  <a:lnTo>
                    <a:pt x="0" y="6"/>
                  </a:lnTo>
                  <a:cubicBezTo>
                    <a:pt x="1" y="5"/>
                    <a:pt x="2" y="3"/>
                    <a:pt x="3" y="2"/>
                  </a:cubicBezTo>
                  <a:cubicBezTo>
                    <a:pt x="2" y="2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351" name="Freeform 1779"/>
            <p:cNvSpPr>
              <a:spLocks/>
            </p:cNvSpPr>
            <p:nvPr userDrawn="1"/>
          </p:nvSpPr>
          <p:spPr bwMode="auto">
            <a:xfrm>
              <a:off x="379" y="202"/>
              <a:ext cx="0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1 h 1"/>
                <a:gd name="T6" fmla="*/ 1 w 1"/>
                <a:gd name="T7" fmla="*/ 0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  <a:lnTo>
                    <a:pt x="0" y="1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352" name="Freeform 1780"/>
            <p:cNvSpPr>
              <a:spLocks/>
            </p:cNvSpPr>
            <p:nvPr userDrawn="1"/>
          </p:nvSpPr>
          <p:spPr bwMode="auto">
            <a:xfrm>
              <a:off x="378" y="203"/>
              <a:ext cx="2" cy="2"/>
            </a:xfrm>
            <a:custGeom>
              <a:avLst/>
              <a:gdLst>
                <a:gd name="T0" fmla="*/ 1 w 5"/>
                <a:gd name="T1" fmla="*/ 1 h 6"/>
                <a:gd name="T2" fmla="*/ 1 w 5"/>
                <a:gd name="T3" fmla="*/ 1 h 6"/>
                <a:gd name="T4" fmla="*/ 0 w 5"/>
                <a:gd name="T5" fmla="*/ 3 h 6"/>
                <a:gd name="T6" fmla="*/ 3 w 5"/>
                <a:gd name="T7" fmla="*/ 6 h 6"/>
                <a:gd name="T8" fmla="*/ 5 w 5"/>
                <a:gd name="T9" fmla="*/ 3 h 6"/>
                <a:gd name="T10" fmla="*/ 2 w 5"/>
                <a:gd name="T11" fmla="*/ 0 h 6"/>
                <a:gd name="T12" fmla="*/ 1 w 5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6">
                  <a:moveTo>
                    <a:pt x="1" y="1"/>
                  </a:moveTo>
                  <a:lnTo>
                    <a:pt x="1" y="1"/>
                  </a:lnTo>
                  <a:lnTo>
                    <a:pt x="0" y="3"/>
                  </a:lnTo>
                  <a:cubicBezTo>
                    <a:pt x="1" y="4"/>
                    <a:pt x="2" y="5"/>
                    <a:pt x="3" y="6"/>
                  </a:cubicBezTo>
                  <a:cubicBezTo>
                    <a:pt x="3" y="5"/>
                    <a:pt x="4" y="4"/>
                    <a:pt x="5" y="3"/>
                  </a:cubicBezTo>
                  <a:cubicBezTo>
                    <a:pt x="4" y="2"/>
                    <a:pt x="3" y="1"/>
                    <a:pt x="2" y="0"/>
                  </a:cubicBezTo>
                  <a:cubicBezTo>
                    <a:pt x="2" y="0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353" name="Freeform 1781"/>
            <p:cNvSpPr>
              <a:spLocks/>
            </p:cNvSpPr>
            <p:nvPr userDrawn="1"/>
          </p:nvSpPr>
          <p:spPr bwMode="auto">
            <a:xfrm>
              <a:off x="378" y="205"/>
              <a:ext cx="1" cy="2"/>
            </a:xfrm>
            <a:custGeom>
              <a:avLst/>
              <a:gdLst>
                <a:gd name="T0" fmla="*/ 1 w 3"/>
                <a:gd name="T1" fmla="*/ 0 h 5"/>
                <a:gd name="T2" fmla="*/ 1 w 3"/>
                <a:gd name="T3" fmla="*/ 0 h 5"/>
                <a:gd name="T4" fmla="*/ 0 w 3"/>
                <a:gd name="T5" fmla="*/ 5 h 5"/>
                <a:gd name="T6" fmla="*/ 3 w 3"/>
                <a:gd name="T7" fmla="*/ 2 h 5"/>
                <a:gd name="T8" fmla="*/ 1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1" y="0"/>
                  </a:moveTo>
                  <a:lnTo>
                    <a:pt x="1" y="0"/>
                  </a:lnTo>
                  <a:lnTo>
                    <a:pt x="0" y="5"/>
                  </a:lnTo>
                  <a:cubicBezTo>
                    <a:pt x="1" y="4"/>
                    <a:pt x="2" y="3"/>
                    <a:pt x="3" y="2"/>
                  </a:cubicBezTo>
                  <a:cubicBezTo>
                    <a:pt x="3" y="1"/>
                    <a:pt x="2" y="1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354" name="Freeform 1782"/>
            <p:cNvSpPr>
              <a:spLocks/>
            </p:cNvSpPr>
            <p:nvPr userDrawn="1"/>
          </p:nvSpPr>
          <p:spPr bwMode="auto">
            <a:xfrm>
              <a:off x="377" y="207"/>
              <a:ext cx="2" cy="3"/>
            </a:xfrm>
            <a:custGeom>
              <a:avLst/>
              <a:gdLst>
                <a:gd name="T0" fmla="*/ 1 w 4"/>
                <a:gd name="T1" fmla="*/ 0 h 5"/>
                <a:gd name="T2" fmla="*/ 1 w 4"/>
                <a:gd name="T3" fmla="*/ 0 h 5"/>
                <a:gd name="T4" fmla="*/ 0 w 4"/>
                <a:gd name="T5" fmla="*/ 4 h 5"/>
                <a:gd name="T6" fmla="*/ 1 w 4"/>
                <a:gd name="T7" fmla="*/ 4 h 5"/>
                <a:gd name="T8" fmla="*/ 1 w 4"/>
                <a:gd name="T9" fmla="*/ 4 h 5"/>
                <a:gd name="T10" fmla="*/ 1 w 4"/>
                <a:gd name="T11" fmla="*/ 5 h 5"/>
                <a:gd name="T12" fmla="*/ 4 w 4"/>
                <a:gd name="T13" fmla="*/ 2 h 5"/>
                <a:gd name="T14" fmla="*/ 1 w 4"/>
                <a:gd name="T15" fmla="*/ 0 h 5"/>
                <a:gd name="T16" fmla="*/ 1 w 4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5">
                  <a:moveTo>
                    <a:pt x="1" y="0"/>
                  </a:moveTo>
                  <a:lnTo>
                    <a:pt x="1" y="0"/>
                  </a:lnTo>
                  <a:lnTo>
                    <a:pt x="0" y="4"/>
                  </a:lnTo>
                  <a:lnTo>
                    <a:pt x="1" y="4"/>
                  </a:lnTo>
                  <a:lnTo>
                    <a:pt x="1" y="4"/>
                  </a:lnTo>
                  <a:lnTo>
                    <a:pt x="1" y="5"/>
                  </a:lnTo>
                  <a:cubicBezTo>
                    <a:pt x="2" y="4"/>
                    <a:pt x="3" y="3"/>
                    <a:pt x="4" y="2"/>
                  </a:cubicBezTo>
                  <a:cubicBezTo>
                    <a:pt x="3" y="1"/>
                    <a:pt x="2" y="0"/>
                    <a:pt x="1" y="0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355" name="Freeform 1783"/>
            <p:cNvSpPr>
              <a:spLocks/>
            </p:cNvSpPr>
            <p:nvPr userDrawn="1"/>
          </p:nvSpPr>
          <p:spPr bwMode="auto">
            <a:xfrm>
              <a:off x="378" y="210"/>
              <a:ext cx="0" cy="0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1 h 2"/>
                <a:gd name="T4" fmla="*/ 0 w 1"/>
                <a:gd name="T5" fmla="*/ 0 h 2"/>
                <a:gd name="T6" fmla="*/ 0 w 1"/>
                <a:gd name="T7" fmla="*/ 2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1"/>
                  </a:lnTo>
                  <a:lnTo>
                    <a:pt x="0" y="0"/>
                  </a:lnTo>
                  <a:cubicBezTo>
                    <a:pt x="0" y="1"/>
                    <a:pt x="0" y="1"/>
                    <a:pt x="0" y="2"/>
                  </a:cubicBezTo>
                  <a:cubicBezTo>
                    <a:pt x="0" y="1"/>
                    <a:pt x="0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356" name="Freeform 1784"/>
            <p:cNvSpPr>
              <a:spLocks/>
            </p:cNvSpPr>
            <p:nvPr userDrawn="1"/>
          </p:nvSpPr>
          <p:spPr bwMode="auto">
            <a:xfrm>
              <a:off x="382" y="214"/>
              <a:ext cx="0" cy="0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1 w 1"/>
                <a:gd name="T5" fmla="*/ 0 h 1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1" y="0"/>
                  </a:lnTo>
                  <a:lnTo>
                    <a:pt x="0" y="0"/>
                  </a:lnTo>
                  <a:cubicBezTo>
                    <a:pt x="1" y="0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357" name="Freeform 1785"/>
            <p:cNvSpPr>
              <a:spLocks/>
            </p:cNvSpPr>
            <p:nvPr userDrawn="1"/>
          </p:nvSpPr>
          <p:spPr bwMode="auto">
            <a:xfrm>
              <a:off x="382" y="213"/>
              <a:ext cx="2" cy="1"/>
            </a:xfrm>
            <a:custGeom>
              <a:avLst/>
              <a:gdLst>
                <a:gd name="T0" fmla="*/ 0 w 4"/>
                <a:gd name="T1" fmla="*/ 2 h 3"/>
                <a:gd name="T2" fmla="*/ 0 w 4"/>
                <a:gd name="T3" fmla="*/ 2 h 3"/>
                <a:gd name="T4" fmla="*/ 1 w 4"/>
                <a:gd name="T5" fmla="*/ 3 h 3"/>
                <a:gd name="T6" fmla="*/ 1 w 4"/>
                <a:gd name="T7" fmla="*/ 3 h 3"/>
                <a:gd name="T8" fmla="*/ 2 w 4"/>
                <a:gd name="T9" fmla="*/ 3 h 3"/>
                <a:gd name="T10" fmla="*/ 4 w 4"/>
                <a:gd name="T11" fmla="*/ 0 h 3"/>
                <a:gd name="T12" fmla="*/ 0 w 4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">
                  <a:moveTo>
                    <a:pt x="0" y="2"/>
                  </a:moveTo>
                  <a:lnTo>
                    <a:pt x="0" y="2"/>
                  </a:lnTo>
                  <a:cubicBezTo>
                    <a:pt x="1" y="2"/>
                    <a:pt x="1" y="3"/>
                    <a:pt x="1" y="3"/>
                  </a:cubicBezTo>
                  <a:lnTo>
                    <a:pt x="1" y="3"/>
                  </a:lnTo>
                  <a:lnTo>
                    <a:pt x="2" y="3"/>
                  </a:lnTo>
                  <a:cubicBezTo>
                    <a:pt x="3" y="2"/>
                    <a:pt x="3" y="1"/>
                    <a:pt x="4" y="0"/>
                  </a:cubicBezTo>
                  <a:cubicBezTo>
                    <a:pt x="3" y="0"/>
                    <a:pt x="2" y="1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</p:grpSp>
      <p:sp>
        <p:nvSpPr>
          <p:cNvPr id="987" name="Freeform 1787"/>
          <p:cNvSpPr>
            <a:spLocks/>
          </p:cNvSpPr>
          <p:nvPr/>
        </p:nvSpPr>
        <p:spPr bwMode="auto">
          <a:xfrm>
            <a:off x="810685" y="333388"/>
            <a:ext cx="4233" cy="3175"/>
          </a:xfrm>
          <a:custGeom>
            <a:avLst/>
            <a:gdLst>
              <a:gd name="T0" fmla="*/ 2 w 4"/>
              <a:gd name="T1" fmla="*/ 5 h 6"/>
              <a:gd name="T2" fmla="*/ 2 w 4"/>
              <a:gd name="T3" fmla="*/ 5 h 6"/>
              <a:gd name="T4" fmla="*/ 4 w 4"/>
              <a:gd name="T5" fmla="*/ 2 h 6"/>
              <a:gd name="T6" fmla="*/ 3 w 4"/>
              <a:gd name="T7" fmla="*/ 0 h 6"/>
              <a:gd name="T8" fmla="*/ 0 w 4"/>
              <a:gd name="T9" fmla="*/ 2 h 6"/>
              <a:gd name="T10" fmla="*/ 2 w 4"/>
              <a:gd name="T11" fmla="*/ 6 h 6"/>
              <a:gd name="T12" fmla="*/ 2 w 4"/>
              <a:gd name="T13" fmla="*/ 5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" h="6">
                <a:moveTo>
                  <a:pt x="2" y="5"/>
                </a:moveTo>
                <a:lnTo>
                  <a:pt x="2" y="5"/>
                </a:lnTo>
                <a:cubicBezTo>
                  <a:pt x="3" y="4"/>
                  <a:pt x="3" y="3"/>
                  <a:pt x="4" y="2"/>
                </a:cubicBezTo>
                <a:cubicBezTo>
                  <a:pt x="4" y="1"/>
                  <a:pt x="3" y="0"/>
                  <a:pt x="3" y="0"/>
                </a:cubicBezTo>
                <a:cubicBezTo>
                  <a:pt x="2" y="1"/>
                  <a:pt x="1" y="1"/>
                  <a:pt x="0" y="2"/>
                </a:cubicBezTo>
                <a:cubicBezTo>
                  <a:pt x="1" y="3"/>
                  <a:pt x="1" y="4"/>
                  <a:pt x="2" y="6"/>
                </a:cubicBezTo>
                <a:lnTo>
                  <a:pt x="2" y="5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988" name="Freeform 1788"/>
          <p:cNvSpPr>
            <a:spLocks/>
          </p:cNvSpPr>
          <p:nvPr/>
        </p:nvSpPr>
        <p:spPr bwMode="auto">
          <a:xfrm>
            <a:off x="795869" y="314338"/>
            <a:ext cx="6351" cy="15875"/>
          </a:xfrm>
          <a:custGeom>
            <a:avLst/>
            <a:gdLst>
              <a:gd name="T0" fmla="*/ 3 w 5"/>
              <a:gd name="T1" fmla="*/ 0 h 22"/>
              <a:gd name="T2" fmla="*/ 3 w 5"/>
              <a:gd name="T3" fmla="*/ 0 h 22"/>
              <a:gd name="T4" fmla="*/ 0 w 5"/>
              <a:gd name="T5" fmla="*/ 22 h 22"/>
              <a:gd name="T6" fmla="*/ 1 w 5"/>
              <a:gd name="T7" fmla="*/ 21 h 22"/>
              <a:gd name="T8" fmla="*/ 1 w 5"/>
              <a:gd name="T9" fmla="*/ 21 h 22"/>
              <a:gd name="T10" fmla="*/ 1 w 5"/>
              <a:gd name="T11" fmla="*/ 22 h 22"/>
              <a:gd name="T12" fmla="*/ 5 w 5"/>
              <a:gd name="T13" fmla="*/ 1 h 22"/>
              <a:gd name="T14" fmla="*/ 3 w 5"/>
              <a:gd name="T15" fmla="*/ 0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" h="22">
                <a:moveTo>
                  <a:pt x="3" y="0"/>
                </a:moveTo>
                <a:lnTo>
                  <a:pt x="3" y="0"/>
                </a:lnTo>
                <a:lnTo>
                  <a:pt x="0" y="22"/>
                </a:lnTo>
                <a:cubicBezTo>
                  <a:pt x="0" y="21"/>
                  <a:pt x="1" y="21"/>
                  <a:pt x="1" y="21"/>
                </a:cubicBezTo>
                <a:lnTo>
                  <a:pt x="1" y="21"/>
                </a:lnTo>
                <a:cubicBezTo>
                  <a:pt x="1" y="21"/>
                  <a:pt x="1" y="21"/>
                  <a:pt x="1" y="22"/>
                </a:cubicBezTo>
                <a:lnTo>
                  <a:pt x="5" y="1"/>
                </a:lnTo>
                <a:cubicBezTo>
                  <a:pt x="5" y="0"/>
                  <a:pt x="4" y="0"/>
                  <a:pt x="3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989" name="Freeform 1789"/>
          <p:cNvSpPr>
            <a:spLocks/>
          </p:cNvSpPr>
          <p:nvPr/>
        </p:nvSpPr>
        <p:spPr bwMode="auto">
          <a:xfrm>
            <a:off x="804336" y="319101"/>
            <a:ext cx="4233" cy="4763"/>
          </a:xfrm>
          <a:custGeom>
            <a:avLst/>
            <a:gdLst>
              <a:gd name="T0" fmla="*/ 2 w 5"/>
              <a:gd name="T1" fmla="*/ 0 h 6"/>
              <a:gd name="T2" fmla="*/ 2 w 5"/>
              <a:gd name="T3" fmla="*/ 0 h 6"/>
              <a:gd name="T4" fmla="*/ 0 w 5"/>
              <a:gd name="T5" fmla="*/ 3 h 6"/>
              <a:gd name="T6" fmla="*/ 2 w 5"/>
              <a:gd name="T7" fmla="*/ 6 h 6"/>
              <a:gd name="T8" fmla="*/ 5 w 5"/>
              <a:gd name="T9" fmla="*/ 3 h 6"/>
              <a:gd name="T10" fmla="*/ 2 w 5"/>
              <a:gd name="T11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6">
                <a:moveTo>
                  <a:pt x="2" y="0"/>
                </a:moveTo>
                <a:lnTo>
                  <a:pt x="2" y="0"/>
                </a:lnTo>
                <a:cubicBezTo>
                  <a:pt x="1" y="1"/>
                  <a:pt x="0" y="2"/>
                  <a:pt x="0" y="3"/>
                </a:cubicBezTo>
                <a:cubicBezTo>
                  <a:pt x="1" y="4"/>
                  <a:pt x="2" y="5"/>
                  <a:pt x="2" y="6"/>
                </a:cubicBezTo>
                <a:cubicBezTo>
                  <a:pt x="3" y="5"/>
                  <a:pt x="4" y="4"/>
                  <a:pt x="5" y="3"/>
                </a:cubicBezTo>
                <a:cubicBezTo>
                  <a:pt x="4" y="2"/>
                  <a:pt x="3" y="1"/>
                  <a:pt x="2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990" name="Freeform 1790"/>
          <p:cNvSpPr>
            <a:spLocks/>
          </p:cNvSpPr>
          <p:nvPr/>
        </p:nvSpPr>
        <p:spPr bwMode="auto">
          <a:xfrm>
            <a:off x="808573" y="317500"/>
            <a:ext cx="4233" cy="6350"/>
          </a:xfrm>
          <a:custGeom>
            <a:avLst/>
            <a:gdLst>
              <a:gd name="T0" fmla="*/ 2 w 5"/>
              <a:gd name="T1" fmla="*/ 7 h 7"/>
              <a:gd name="T2" fmla="*/ 2 w 5"/>
              <a:gd name="T3" fmla="*/ 7 h 7"/>
              <a:gd name="T4" fmla="*/ 5 w 5"/>
              <a:gd name="T5" fmla="*/ 4 h 7"/>
              <a:gd name="T6" fmla="*/ 2 w 5"/>
              <a:gd name="T7" fmla="*/ 0 h 7"/>
              <a:gd name="T8" fmla="*/ 0 w 5"/>
              <a:gd name="T9" fmla="*/ 4 h 7"/>
              <a:gd name="T10" fmla="*/ 2 w 5"/>
              <a:gd name="T11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7">
                <a:moveTo>
                  <a:pt x="2" y="7"/>
                </a:moveTo>
                <a:lnTo>
                  <a:pt x="2" y="7"/>
                </a:lnTo>
                <a:cubicBezTo>
                  <a:pt x="3" y="6"/>
                  <a:pt x="4" y="5"/>
                  <a:pt x="5" y="4"/>
                </a:cubicBezTo>
                <a:cubicBezTo>
                  <a:pt x="4" y="3"/>
                  <a:pt x="3" y="2"/>
                  <a:pt x="2" y="0"/>
                </a:cubicBezTo>
                <a:cubicBezTo>
                  <a:pt x="1" y="1"/>
                  <a:pt x="1" y="3"/>
                  <a:pt x="0" y="4"/>
                </a:cubicBezTo>
                <a:cubicBezTo>
                  <a:pt x="1" y="5"/>
                  <a:pt x="2" y="6"/>
                  <a:pt x="2" y="7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991" name="Freeform 1791"/>
          <p:cNvSpPr>
            <a:spLocks/>
          </p:cNvSpPr>
          <p:nvPr/>
        </p:nvSpPr>
        <p:spPr bwMode="auto">
          <a:xfrm>
            <a:off x="806460" y="320688"/>
            <a:ext cx="4233" cy="4763"/>
          </a:xfrm>
          <a:custGeom>
            <a:avLst/>
            <a:gdLst>
              <a:gd name="T0" fmla="*/ 2 w 5"/>
              <a:gd name="T1" fmla="*/ 7 h 7"/>
              <a:gd name="T2" fmla="*/ 2 w 5"/>
              <a:gd name="T3" fmla="*/ 7 h 7"/>
              <a:gd name="T4" fmla="*/ 5 w 5"/>
              <a:gd name="T5" fmla="*/ 4 h 7"/>
              <a:gd name="T6" fmla="*/ 2 w 5"/>
              <a:gd name="T7" fmla="*/ 0 h 7"/>
              <a:gd name="T8" fmla="*/ 0 w 5"/>
              <a:gd name="T9" fmla="*/ 4 h 7"/>
              <a:gd name="T10" fmla="*/ 2 w 5"/>
              <a:gd name="T11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7">
                <a:moveTo>
                  <a:pt x="2" y="7"/>
                </a:moveTo>
                <a:lnTo>
                  <a:pt x="2" y="7"/>
                </a:lnTo>
                <a:cubicBezTo>
                  <a:pt x="3" y="6"/>
                  <a:pt x="4" y="5"/>
                  <a:pt x="5" y="4"/>
                </a:cubicBezTo>
                <a:cubicBezTo>
                  <a:pt x="4" y="3"/>
                  <a:pt x="3" y="2"/>
                  <a:pt x="2" y="0"/>
                </a:cubicBezTo>
                <a:cubicBezTo>
                  <a:pt x="2" y="1"/>
                  <a:pt x="1" y="3"/>
                  <a:pt x="0" y="4"/>
                </a:cubicBezTo>
                <a:cubicBezTo>
                  <a:pt x="1" y="5"/>
                  <a:pt x="2" y="6"/>
                  <a:pt x="2" y="7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992" name="Freeform 1792"/>
          <p:cNvSpPr>
            <a:spLocks/>
          </p:cNvSpPr>
          <p:nvPr/>
        </p:nvSpPr>
        <p:spPr bwMode="auto">
          <a:xfrm>
            <a:off x="804336" y="323863"/>
            <a:ext cx="4233" cy="4763"/>
          </a:xfrm>
          <a:custGeom>
            <a:avLst/>
            <a:gdLst>
              <a:gd name="T0" fmla="*/ 2 w 5"/>
              <a:gd name="T1" fmla="*/ 6 h 6"/>
              <a:gd name="T2" fmla="*/ 2 w 5"/>
              <a:gd name="T3" fmla="*/ 6 h 6"/>
              <a:gd name="T4" fmla="*/ 5 w 5"/>
              <a:gd name="T5" fmla="*/ 3 h 6"/>
              <a:gd name="T6" fmla="*/ 2 w 5"/>
              <a:gd name="T7" fmla="*/ 0 h 6"/>
              <a:gd name="T8" fmla="*/ 0 w 5"/>
              <a:gd name="T9" fmla="*/ 3 h 6"/>
              <a:gd name="T10" fmla="*/ 2 w 5"/>
              <a:gd name="T11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6">
                <a:moveTo>
                  <a:pt x="2" y="6"/>
                </a:moveTo>
                <a:lnTo>
                  <a:pt x="2" y="6"/>
                </a:lnTo>
                <a:cubicBezTo>
                  <a:pt x="3" y="5"/>
                  <a:pt x="4" y="4"/>
                  <a:pt x="5" y="3"/>
                </a:cubicBezTo>
                <a:cubicBezTo>
                  <a:pt x="4" y="2"/>
                  <a:pt x="3" y="1"/>
                  <a:pt x="2" y="0"/>
                </a:cubicBezTo>
                <a:cubicBezTo>
                  <a:pt x="2" y="1"/>
                  <a:pt x="1" y="2"/>
                  <a:pt x="0" y="3"/>
                </a:cubicBezTo>
                <a:cubicBezTo>
                  <a:pt x="1" y="4"/>
                  <a:pt x="2" y="5"/>
                  <a:pt x="2" y="6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993" name="Freeform 1793"/>
          <p:cNvSpPr>
            <a:spLocks/>
          </p:cNvSpPr>
          <p:nvPr/>
        </p:nvSpPr>
        <p:spPr bwMode="auto">
          <a:xfrm>
            <a:off x="800109" y="327038"/>
            <a:ext cx="4233" cy="3175"/>
          </a:xfrm>
          <a:custGeom>
            <a:avLst/>
            <a:gdLst>
              <a:gd name="T0" fmla="*/ 2 w 5"/>
              <a:gd name="T1" fmla="*/ 5 h 5"/>
              <a:gd name="T2" fmla="*/ 2 w 5"/>
              <a:gd name="T3" fmla="*/ 5 h 5"/>
              <a:gd name="T4" fmla="*/ 5 w 5"/>
              <a:gd name="T5" fmla="*/ 3 h 5"/>
              <a:gd name="T6" fmla="*/ 2 w 5"/>
              <a:gd name="T7" fmla="*/ 0 h 5"/>
              <a:gd name="T8" fmla="*/ 0 w 5"/>
              <a:gd name="T9" fmla="*/ 2 h 5"/>
              <a:gd name="T10" fmla="*/ 2 w 5"/>
              <a:gd name="T11" fmla="*/ 5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5">
                <a:moveTo>
                  <a:pt x="2" y="5"/>
                </a:moveTo>
                <a:lnTo>
                  <a:pt x="2" y="5"/>
                </a:lnTo>
                <a:cubicBezTo>
                  <a:pt x="3" y="4"/>
                  <a:pt x="4" y="3"/>
                  <a:pt x="5" y="3"/>
                </a:cubicBezTo>
                <a:cubicBezTo>
                  <a:pt x="4" y="2"/>
                  <a:pt x="3" y="1"/>
                  <a:pt x="2" y="0"/>
                </a:cubicBezTo>
                <a:cubicBezTo>
                  <a:pt x="2" y="0"/>
                  <a:pt x="1" y="1"/>
                  <a:pt x="0" y="2"/>
                </a:cubicBezTo>
                <a:cubicBezTo>
                  <a:pt x="1" y="3"/>
                  <a:pt x="2" y="4"/>
                  <a:pt x="2" y="5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994" name="Freeform 1794"/>
          <p:cNvSpPr>
            <a:spLocks/>
          </p:cNvSpPr>
          <p:nvPr/>
        </p:nvSpPr>
        <p:spPr bwMode="auto">
          <a:xfrm>
            <a:off x="812802" y="320675"/>
            <a:ext cx="4233" cy="6350"/>
          </a:xfrm>
          <a:custGeom>
            <a:avLst/>
            <a:gdLst>
              <a:gd name="T0" fmla="*/ 2 w 5"/>
              <a:gd name="T1" fmla="*/ 8 h 8"/>
              <a:gd name="T2" fmla="*/ 2 w 5"/>
              <a:gd name="T3" fmla="*/ 8 h 8"/>
              <a:gd name="T4" fmla="*/ 5 w 5"/>
              <a:gd name="T5" fmla="*/ 4 h 8"/>
              <a:gd name="T6" fmla="*/ 2 w 5"/>
              <a:gd name="T7" fmla="*/ 0 h 8"/>
              <a:gd name="T8" fmla="*/ 0 w 5"/>
              <a:gd name="T9" fmla="*/ 4 h 8"/>
              <a:gd name="T10" fmla="*/ 2 w 5"/>
              <a:gd name="T11" fmla="*/ 8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8">
                <a:moveTo>
                  <a:pt x="2" y="8"/>
                </a:moveTo>
                <a:lnTo>
                  <a:pt x="2" y="8"/>
                </a:lnTo>
                <a:cubicBezTo>
                  <a:pt x="3" y="7"/>
                  <a:pt x="4" y="6"/>
                  <a:pt x="5" y="4"/>
                </a:cubicBezTo>
                <a:cubicBezTo>
                  <a:pt x="4" y="3"/>
                  <a:pt x="3" y="2"/>
                  <a:pt x="2" y="0"/>
                </a:cubicBezTo>
                <a:cubicBezTo>
                  <a:pt x="1" y="2"/>
                  <a:pt x="1" y="3"/>
                  <a:pt x="0" y="4"/>
                </a:cubicBezTo>
                <a:cubicBezTo>
                  <a:pt x="1" y="5"/>
                  <a:pt x="2" y="6"/>
                  <a:pt x="2" y="8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995" name="Freeform 1795"/>
          <p:cNvSpPr>
            <a:spLocks/>
          </p:cNvSpPr>
          <p:nvPr/>
        </p:nvSpPr>
        <p:spPr bwMode="auto">
          <a:xfrm>
            <a:off x="808573" y="323863"/>
            <a:ext cx="4233" cy="4763"/>
          </a:xfrm>
          <a:custGeom>
            <a:avLst/>
            <a:gdLst>
              <a:gd name="T0" fmla="*/ 3 w 5"/>
              <a:gd name="T1" fmla="*/ 7 h 7"/>
              <a:gd name="T2" fmla="*/ 3 w 5"/>
              <a:gd name="T3" fmla="*/ 7 h 7"/>
              <a:gd name="T4" fmla="*/ 5 w 5"/>
              <a:gd name="T5" fmla="*/ 4 h 7"/>
              <a:gd name="T6" fmla="*/ 2 w 5"/>
              <a:gd name="T7" fmla="*/ 0 h 7"/>
              <a:gd name="T8" fmla="*/ 0 w 5"/>
              <a:gd name="T9" fmla="*/ 3 h 7"/>
              <a:gd name="T10" fmla="*/ 3 w 5"/>
              <a:gd name="T11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7">
                <a:moveTo>
                  <a:pt x="3" y="7"/>
                </a:moveTo>
                <a:lnTo>
                  <a:pt x="3" y="7"/>
                </a:lnTo>
                <a:cubicBezTo>
                  <a:pt x="3" y="6"/>
                  <a:pt x="4" y="5"/>
                  <a:pt x="5" y="4"/>
                </a:cubicBezTo>
                <a:cubicBezTo>
                  <a:pt x="4" y="3"/>
                  <a:pt x="3" y="2"/>
                  <a:pt x="2" y="0"/>
                </a:cubicBezTo>
                <a:cubicBezTo>
                  <a:pt x="2" y="1"/>
                  <a:pt x="1" y="2"/>
                  <a:pt x="0" y="3"/>
                </a:cubicBezTo>
                <a:cubicBezTo>
                  <a:pt x="1" y="5"/>
                  <a:pt x="2" y="6"/>
                  <a:pt x="3" y="7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996" name="Freeform 1796"/>
          <p:cNvSpPr>
            <a:spLocks/>
          </p:cNvSpPr>
          <p:nvPr/>
        </p:nvSpPr>
        <p:spPr bwMode="auto">
          <a:xfrm>
            <a:off x="806460" y="327038"/>
            <a:ext cx="4233" cy="4763"/>
          </a:xfrm>
          <a:custGeom>
            <a:avLst/>
            <a:gdLst>
              <a:gd name="T0" fmla="*/ 3 w 5"/>
              <a:gd name="T1" fmla="*/ 7 h 7"/>
              <a:gd name="T2" fmla="*/ 3 w 5"/>
              <a:gd name="T3" fmla="*/ 7 h 7"/>
              <a:gd name="T4" fmla="*/ 5 w 5"/>
              <a:gd name="T5" fmla="*/ 4 h 7"/>
              <a:gd name="T6" fmla="*/ 2 w 5"/>
              <a:gd name="T7" fmla="*/ 0 h 7"/>
              <a:gd name="T8" fmla="*/ 0 w 5"/>
              <a:gd name="T9" fmla="*/ 3 h 7"/>
              <a:gd name="T10" fmla="*/ 2 w 5"/>
              <a:gd name="T11" fmla="*/ 5 h 7"/>
              <a:gd name="T12" fmla="*/ 2 w 5"/>
              <a:gd name="T13" fmla="*/ 5 h 7"/>
              <a:gd name="T14" fmla="*/ 3 w 5"/>
              <a:gd name="T15" fmla="*/ 5 h 7"/>
              <a:gd name="T16" fmla="*/ 2 w 5"/>
              <a:gd name="T17" fmla="*/ 6 h 7"/>
              <a:gd name="T18" fmla="*/ 3 w 5"/>
              <a:gd name="T19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" h="7">
                <a:moveTo>
                  <a:pt x="3" y="7"/>
                </a:moveTo>
                <a:lnTo>
                  <a:pt x="3" y="7"/>
                </a:lnTo>
                <a:cubicBezTo>
                  <a:pt x="4" y="6"/>
                  <a:pt x="4" y="5"/>
                  <a:pt x="5" y="4"/>
                </a:cubicBezTo>
                <a:cubicBezTo>
                  <a:pt x="4" y="2"/>
                  <a:pt x="3" y="1"/>
                  <a:pt x="2" y="0"/>
                </a:cubicBezTo>
                <a:cubicBezTo>
                  <a:pt x="2" y="1"/>
                  <a:pt x="1" y="2"/>
                  <a:pt x="0" y="3"/>
                </a:cubicBezTo>
                <a:cubicBezTo>
                  <a:pt x="1" y="4"/>
                  <a:pt x="1" y="4"/>
                  <a:pt x="2" y="5"/>
                </a:cubicBezTo>
                <a:lnTo>
                  <a:pt x="2" y="5"/>
                </a:lnTo>
                <a:lnTo>
                  <a:pt x="3" y="5"/>
                </a:lnTo>
                <a:cubicBezTo>
                  <a:pt x="3" y="6"/>
                  <a:pt x="2" y="6"/>
                  <a:pt x="2" y="6"/>
                </a:cubicBezTo>
                <a:lnTo>
                  <a:pt x="3" y="7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997" name="Freeform 1797"/>
          <p:cNvSpPr>
            <a:spLocks/>
          </p:cNvSpPr>
          <p:nvPr/>
        </p:nvSpPr>
        <p:spPr bwMode="auto">
          <a:xfrm>
            <a:off x="804335" y="328626"/>
            <a:ext cx="2117" cy="3175"/>
          </a:xfrm>
          <a:custGeom>
            <a:avLst/>
            <a:gdLst>
              <a:gd name="T0" fmla="*/ 4 w 4"/>
              <a:gd name="T1" fmla="*/ 3 h 4"/>
              <a:gd name="T2" fmla="*/ 4 w 4"/>
              <a:gd name="T3" fmla="*/ 3 h 4"/>
              <a:gd name="T4" fmla="*/ 2 w 4"/>
              <a:gd name="T5" fmla="*/ 0 h 4"/>
              <a:gd name="T6" fmla="*/ 0 w 4"/>
              <a:gd name="T7" fmla="*/ 2 h 4"/>
              <a:gd name="T8" fmla="*/ 0 w 4"/>
              <a:gd name="T9" fmla="*/ 4 h 4"/>
              <a:gd name="T10" fmla="*/ 4 w 4"/>
              <a:gd name="T11" fmla="*/ 3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" h="4">
                <a:moveTo>
                  <a:pt x="4" y="3"/>
                </a:moveTo>
                <a:lnTo>
                  <a:pt x="4" y="3"/>
                </a:lnTo>
                <a:cubicBezTo>
                  <a:pt x="4" y="2"/>
                  <a:pt x="3" y="1"/>
                  <a:pt x="2" y="0"/>
                </a:cubicBezTo>
                <a:cubicBezTo>
                  <a:pt x="1" y="1"/>
                  <a:pt x="1" y="2"/>
                  <a:pt x="0" y="2"/>
                </a:cubicBezTo>
                <a:lnTo>
                  <a:pt x="0" y="4"/>
                </a:lnTo>
                <a:cubicBezTo>
                  <a:pt x="2" y="3"/>
                  <a:pt x="3" y="3"/>
                  <a:pt x="4" y="3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998" name="Rectangle 1798"/>
          <p:cNvSpPr>
            <a:spLocks noChangeArrowheads="1"/>
          </p:cNvSpPr>
          <p:nvPr/>
        </p:nvSpPr>
        <p:spPr bwMode="auto">
          <a:xfrm>
            <a:off x="808568" y="331788"/>
            <a:ext cx="2117" cy="1588"/>
          </a:xfrm>
          <a:prstGeom prst="rect">
            <a:avLst/>
          </a:prstGeom>
          <a:solidFill>
            <a:srgbClr val="D5A03C"/>
          </a:solidFill>
          <a:ln w="0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999" name="Freeform 1799"/>
          <p:cNvSpPr>
            <a:spLocks/>
          </p:cNvSpPr>
          <p:nvPr/>
        </p:nvSpPr>
        <p:spPr bwMode="auto">
          <a:xfrm>
            <a:off x="800109" y="331788"/>
            <a:ext cx="4233" cy="1588"/>
          </a:xfrm>
          <a:custGeom>
            <a:avLst/>
            <a:gdLst>
              <a:gd name="T0" fmla="*/ 3 w 3"/>
              <a:gd name="T1" fmla="*/ 1 h 3"/>
              <a:gd name="T2" fmla="*/ 3 w 3"/>
              <a:gd name="T3" fmla="*/ 1 h 3"/>
              <a:gd name="T4" fmla="*/ 2 w 3"/>
              <a:gd name="T5" fmla="*/ 0 h 3"/>
              <a:gd name="T6" fmla="*/ 0 w 3"/>
              <a:gd name="T7" fmla="*/ 2 h 3"/>
              <a:gd name="T8" fmla="*/ 0 w 3"/>
              <a:gd name="T9" fmla="*/ 3 h 3"/>
              <a:gd name="T10" fmla="*/ 1 w 3"/>
              <a:gd name="T11" fmla="*/ 2 h 3"/>
              <a:gd name="T12" fmla="*/ 3 w 3"/>
              <a:gd name="T13" fmla="*/ 1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" h="3">
                <a:moveTo>
                  <a:pt x="3" y="1"/>
                </a:moveTo>
                <a:lnTo>
                  <a:pt x="3" y="1"/>
                </a:lnTo>
                <a:lnTo>
                  <a:pt x="2" y="0"/>
                </a:lnTo>
                <a:cubicBezTo>
                  <a:pt x="1" y="1"/>
                  <a:pt x="0" y="1"/>
                  <a:pt x="0" y="2"/>
                </a:cubicBezTo>
                <a:lnTo>
                  <a:pt x="0" y="3"/>
                </a:lnTo>
                <a:lnTo>
                  <a:pt x="1" y="2"/>
                </a:lnTo>
                <a:cubicBezTo>
                  <a:pt x="1" y="2"/>
                  <a:pt x="2" y="1"/>
                  <a:pt x="3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000" name="Freeform 1800"/>
          <p:cNvSpPr>
            <a:spLocks/>
          </p:cNvSpPr>
          <p:nvPr/>
        </p:nvSpPr>
        <p:spPr bwMode="auto">
          <a:xfrm>
            <a:off x="804335" y="333375"/>
            <a:ext cx="0" cy="1588"/>
          </a:xfrm>
          <a:custGeom>
            <a:avLst/>
            <a:gdLst>
              <a:gd name="T0" fmla="*/ 1 h 1"/>
              <a:gd name="T1" fmla="*/ 1 h 1"/>
              <a:gd name="T2" fmla="*/ 0 h 1"/>
              <a:gd name="T3" fmla="*/ 1 h 1"/>
              <a:gd name="T4" fmla="*/ 1 h 1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</a:cxnLst>
            <a:rect l="0" t="0" r="r" b="b"/>
            <a:pathLst>
              <a:path h="1">
                <a:moveTo>
                  <a:pt x="0" y="1"/>
                </a:moveTo>
                <a:lnTo>
                  <a:pt x="0" y="1"/>
                </a:lnTo>
                <a:lnTo>
                  <a:pt x="0" y="0"/>
                </a:lnTo>
                <a:lnTo>
                  <a:pt x="0" y="1"/>
                </a:lnTo>
                <a:lnTo>
                  <a:pt x="0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001" name="Freeform 1801"/>
          <p:cNvSpPr>
            <a:spLocks/>
          </p:cNvSpPr>
          <p:nvPr/>
        </p:nvSpPr>
        <p:spPr bwMode="auto">
          <a:xfrm>
            <a:off x="804335" y="336550"/>
            <a:ext cx="2117" cy="1588"/>
          </a:xfrm>
          <a:custGeom>
            <a:avLst/>
            <a:gdLst>
              <a:gd name="T0" fmla="*/ 1 w 3"/>
              <a:gd name="T1" fmla="*/ 2 h 2"/>
              <a:gd name="T2" fmla="*/ 1 w 3"/>
              <a:gd name="T3" fmla="*/ 2 h 2"/>
              <a:gd name="T4" fmla="*/ 3 w 3"/>
              <a:gd name="T5" fmla="*/ 0 h 2"/>
              <a:gd name="T6" fmla="*/ 3 w 3"/>
              <a:gd name="T7" fmla="*/ 0 h 2"/>
              <a:gd name="T8" fmla="*/ 0 w 3"/>
              <a:gd name="T9" fmla="*/ 2 h 2"/>
              <a:gd name="T10" fmla="*/ 1 w 3"/>
              <a:gd name="T11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" h="2">
                <a:moveTo>
                  <a:pt x="1" y="2"/>
                </a:moveTo>
                <a:lnTo>
                  <a:pt x="1" y="2"/>
                </a:lnTo>
                <a:lnTo>
                  <a:pt x="3" y="0"/>
                </a:lnTo>
                <a:lnTo>
                  <a:pt x="3" y="0"/>
                </a:lnTo>
                <a:cubicBezTo>
                  <a:pt x="2" y="1"/>
                  <a:pt x="1" y="1"/>
                  <a:pt x="0" y="2"/>
                </a:cubicBezTo>
                <a:cubicBezTo>
                  <a:pt x="0" y="2"/>
                  <a:pt x="1" y="2"/>
                  <a:pt x="1" y="2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002" name="Freeform 1802"/>
          <p:cNvSpPr>
            <a:spLocks/>
          </p:cNvSpPr>
          <p:nvPr/>
        </p:nvSpPr>
        <p:spPr bwMode="auto">
          <a:xfrm>
            <a:off x="812802" y="327038"/>
            <a:ext cx="2117" cy="4763"/>
          </a:xfrm>
          <a:custGeom>
            <a:avLst/>
            <a:gdLst>
              <a:gd name="T0" fmla="*/ 2 w 4"/>
              <a:gd name="T1" fmla="*/ 6 h 6"/>
              <a:gd name="T2" fmla="*/ 2 w 4"/>
              <a:gd name="T3" fmla="*/ 6 h 6"/>
              <a:gd name="T4" fmla="*/ 4 w 4"/>
              <a:gd name="T5" fmla="*/ 3 h 6"/>
              <a:gd name="T6" fmla="*/ 2 w 4"/>
              <a:gd name="T7" fmla="*/ 0 h 6"/>
              <a:gd name="T8" fmla="*/ 0 w 4"/>
              <a:gd name="T9" fmla="*/ 3 h 6"/>
              <a:gd name="T10" fmla="*/ 2 w 4"/>
              <a:gd name="T11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" h="6">
                <a:moveTo>
                  <a:pt x="2" y="6"/>
                </a:moveTo>
                <a:lnTo>
                  <a:pt x="2" y="6"/>
                </a:lnTo>
                <a:cubicBezTo>
                  <a:pt x="3" y="5"/>
                  <a:pt x="4" y="4"/>
                  <a:pt x="4" y="3"/>
                </a:cubicBezTo>
                <a:cubicBezTo>
                  <a:pt x="4" y="2"/>
                  <a:pt x="3" y="1"/>
                  <a:pt x="2" y="0"/>
                </a:cubicBezTo>
                <a:cubicBezTo>
                  <a:pt x="2" y="1"/>
                  <a:pt x="1" y="2"/>
                  <a:pt x="0" y="3"/>
                </a:cubicBezTo>
                <a:cubicBezTo>
                  <a:pt x="1" y="4"/>
                  <a:pt x="1" y="5"/>
                  <a:pt x="2" y="6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003" name="Freeform 1803"/>
          <p:cNvSpPr>
            <a:spLocks/>
          </p:cNvSpPr>
          <p:nvPr/>
        </p:nvSpPr>
        <p:spPr bwMode="auto">
          <a:xfrm>
            <a:off x="808573" y="330213"/>
            <a:ext cx="4233" cy="3175"/>
          </a:xfrm>
          <a:custGeom>
            <a:avLst/>
            <a:gdLst>
              <a:gd name="T0" fmla="*/ 2 w 4"/>
              <a:gd name="T1" fmla="*/ 6 h 6"/>
              <a:gd name="T2" fmla="*/ 2 w 4"/>
              <a:gd name="T3" fmla="*/ 6 h 6"/>
              <a:gd name="T4" fmla="*/ 4 w 4"/>
              <a:gd name="T5" fmla="*/ 3 h 6"/>
              <a:gd name="T6" fmla="*/ 3 w 4"/>
              <a:gd name="T7" fmla="*/ 0 h 6"/>
              <a:gd name="T8" fmla="*/ 0 w 4"/>
              <a:gd name="T9" fmla="*/ 3 h 6"/>
              <a:gd name="T10" fmla="*/ 2 w 4"/>
              <a:gd name="T11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" h="6">
                <a:moveTo>
                  <a:pt x="2" y="6"/>
                </a:moveTo>
                <a:lnTo>
                  <a:pt x="2" y="6"/>
                </a:lnTo>
                <a:cubicBezTo>
                  <a:pt x="3" y="5"/>
                  <a:pt x="4" y="4"/>
                  <a:pt x="4" y="3"/>
                </a:cubicBezTo>
                <a:cubicBezTo>
                  <a:pt x="4" y="2"/>
                  <a:pt x="3" y="1"/>
                  <a:pt x="3" y="0"/>
                </a:cubicBezTo>
                <a:cubicBezTo>
                  <a:pt x="2" y="1"/>
                  <a:pt x="1" y="2"/>
                  <a:pt x="0" y="3"/>
                </a:cubicBezTo>
                <a:cubicBezTo>
                  <a:pt x="1" y="4"/>
                  <a:pt x="1" y="5"/>
                  <a:pt x="2" y="6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004" name="Freeform 1804"/>
          <p:cNvSpPr>
            <a:spLocks/>
          </p:cNvSpPr>
          <p:nvPr/>
        </p:nvSpPr>
        <p:spPr bwMode="auto">
          <a:xfrm>
            <a:off x="806460" y="331801"/>
            <a:ext cx="4233" cy="4763"/>
          </a:xfrm>
          <a:custGeom>
            <a:avLst/>
            <a:gdLst>
              <a:gd name="T0" fmla="*/ 1 w 4"/>
              <a:gd name="T1" fmla="*/ 6 h 6"/>
              <a:gd name="T2" fmla="*/ 1 w 4"/>
              <a:gd name="T3" fmla="*/ 6 h 6"/>
              <a:gd name="T4" fmla="*/ 4 w 4"/>
              <a:gd name="T5" fmla="*/ 3 h 6"/>
              <a:gd name="T6" fmla="*/ 3 w 4"/>
              <a:gd name="T7" fmla="*/ 0 h 6"/>
              <a:gd name="T8" fmla="*/ 0 w 4"/>
              <a:gd name="T9" fmla="*/ 3 h 6"/>
              <a:gd name="T10" fmla="*/ 0 w 4"/>
              <a:gd name="T11" fmla="*/ 4 h 6"/>
              <a:gd name="T12" fmla="*/ 2 w 4"/>
              <a:gd name="T13" fmla="*/ 4 h 6"/>
              <a:gd name="T14" fmla="*/ 2 w 4"/>
              <a:gd name="T15" fmla="*/ 4 h 6"/>
              <a:gd name="T16" fmla="*/ 1 w 4"/>
              <a:gd name="T17" fmla="*/ 6 h 6"/>
              <a:gd name="T18" fmla="*/ 1 w 4"/>
              <a:gd name="T19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" h="6">
                <a:moveTo>
                  <a:pt x="1" y="6"/>
                </a:moveTo>
                <a:lnTo>
                  <a:pt x="1" y="6"/>
                </a:lnTo>
                <a:cubicBezTo>
                  <a:pt x="2" y="5"/>
                  <a:pt x="3" y="4"/>
                  <a:pt x="4" y="3"/>
                </a:cubicBezTo>
                <a:cubicBezTo>
                  <a:pt x="4" y="2"/>
                  <a:pt x="3" y="1"/>
                  <a:pt x="3" y="0"/>
                </a:cubicBezTo>
                <a:cubicBezTo>
                  <a:pt x="2" y="1"/>
                  <a:pt x="1" y="2"/>
                  <a:pt x="0" y="3"/>
                </a:cubicBezTo>
                <a:lnTo>
                  <a:pt x="0" y="4"/>
                </a:lnTo>
                <a:cubicBezTo>
                  <a:pt x="1" y="4"/>
                  <a:pt x="2" y="4"/>
                  <a:pt x="2" y="4"/>
                </a:cubicBezTo>
                <a:lnTo>
                  <a:pt x="2" y="4"/>
                </a:lnTo>
                <a:cubicBezTo>
                  <a:pt x="2" y="5"/>
                  <a:pt x="2" y="5"/>
                  <a:pt x="1" y="6"/>
                </a:cubicBezTo>
                <a:lnTo>
                  <a:pt x="1" y="6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005" name="Freeform 1805"/>
          <p:cNvSpPr>
            <a:spLocks/>
          </p:cNvSpPr>
          <p:nvPr/>
        </p:nvSpPr>
        <p:spPr bwMode="auto">
          <a:xfrm>
            <a:off x="804336" y="336563"/>
            <a:ext cx="4233" cy="3175"/>
          </a:xfrm>
          <a:custGeom>
            <a:avLst/>
            <a:gdLst>
              <a:gd name="T0" fmla="*/ 2 w 4"/>
              <a:gd name="T1" fmla="*/ 0 h 3"/>
              <a:gd name="T2" fmla="*/ 2 w 4"/>
              <a:gd name="T3" fmla="*/ 0 h 3"/>
              <a:gd name="T4" fmla="*/ 0 w 4"/>
              <a:gd name="T5" fmla="*/ 1 h 3"/>
              <a:gd name="T6" fmla="*/ 1 w 4"/>
              <a:gd name="T7" fmla="*/ 1 h 3"/>
              <a:gd name="T8" fmla="*/ 0 w 4"/>
              <a:gd name="T9" fmla="*/ 3 h 3"/>
              <a:gd name="T10" fmla="*/ 0 w 4"/>
              <a:gd name="T11" fmla="*/ 3 h 3"/>
              <a:gd name="T12" fmla="*/ 3 w 4"/>
              <a:gd name="T13" fmla="*/ 3 h 3"/>
              <a:gd name="T14" fmla="*/ 4 w 4"/>
              <a:gd name="T15" fmla="*/ 2 h 3"/>
              <a:gd name="T16" fmla="*/ 2 w 4"/>
              <a:gd name="T17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" h="3">
                <a:moveTo>
                  <a:pt x="2" y="0"/>
                </a:moveTo>
                <a:lnTo>
                  <a:pt x="2" y="0"/>
                </a:lnTo>
                <a:lnTo>
                  <a:pt x="0" y="1"/>
                </a:lnTo>
                <a:lnTo>
                  <a:pt x="1" y="1"/>
                </a:lnTo>
                <a:cubicBezTo>
                  <a:pt x="1" y="2"/>
                  <a:pt x="0" y="2"/>
                  <a:pt x="0" y="3"/>
                </a:cubicBezTo>
                <a:lnTo>
                  <a:pt x="0" y="3"/>
                </a:lnTo>
                <a:cubicBezTo>
                  <a:pt x="1" y="3"/>
                  <a:pt x="2" y="3"/>
                  <a:pt x="3" y="3"/>
                </a:cubicBezTo>
                <a:lnTo>
                  <a:pt x="4" y="2"/>
                </a:lnTo>
                <a:cubicBezTo>
                  <a:pt x="3" y="2"/>
                  <a:pt x="3" y="1"/>
                  <a:pt x="2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006" name="Freeform 1806"/>
          <p:cNvSpPr>
            <a:spLocks/>
          </p:cNvSpPr>
          <p:nvPr/>
        </p:nvSpPr>
        <p:spPr bwMode="auto">
          <a:xfrm>
            <a:off x="808573" y="334976"/>
            <a:ext cx="4233" cy="3175"/>
          </a:xfrm>
          <a:custGeom>
            <a:avLst/>
            <a:gdLst>
              <a:gd name="T0" fmla="*/ 3 w 4"/>
              <a:gd name="T1" fmla="*/ 0 h 5"/>
              <a:gd name="T2" fmla="*/ 3 w 4"/>
              <a:gd name="T3" fmla="*/ 0 h 5"/>
              <a:gd name="T4" fmla="*/ 0 w 4"/>
              <a:gd name="T5" fmla="*/ 2 h 5"/>
              <a:gd name="T6" fmla="*/ 1 w 4"/>
              <a:gd name="T7" fmla="*/ 5 h 5"/>
              <a:gd name="T8" fmla="*/ 4 w 4"/>
              <a:gd name="T9" fmla="*/ 3 h 5"/>
              <a:gd name="T10" fmla="*/ 3 w 4"/>
              <a:gd name="T11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" h="5">
                <a:moveTo>
                  <a:pt x="3" y="0"/>
                </a:moveTo>
                <a:lnTo>
                  <a:pt x="3" y="0"/>
                </a:lnTo>
                <a:cubicBezTo>
                  <a:pt x="2" y="1"/>
                  <a:pt x="1" y="1"/>
                  <a:pt x="0" y="2"/>
                </a:cubicBezTo>
                <a:cubicBezTo>
                  <a:pt x="0" y="3"/>
                  <a:pt x="1" y="4"/>
                  <a:pt x="1" y="5"/>
                </a:cubicBezTo>
                <a:cubicBezTo>
                  <a:pt x="2" y="4"/>
                  <a:pt x="4" y="4"/>
                  <a:pt x="4" y="3"/>
                </a:cubicBezTo>
                <a:cubicBezTo>
                  <a:pt x="4" y="2"/>
                  <a:pt x="3" y="1"/>
                  <a:pt x="3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007" name="Freeform 1807"/>
          <p:cNvSpPr>
            <a:spLocks/>
          </p:cNvSpPr>
          <p:nvPr/>
        </p:nvSpPr>
        <p:spPr bwMode="auto">
          <a:xfrm>
            <a:off x="793751" y="327025"/>
            <a:ext cx="2117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2 h 2"/>
              <a:gd name="T6" fmla="*/ 1 w 2"/>
              <a:gd name="T7" fmla="*/ 2 h 2"/>
              <a:gd name="T8" fmla="*/ 2 w 2"/>
              <a:gd name="T9" fmla="*/ 0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lnTo>
                  <a:pt x="0" y="2"/>
                </a:lnTo>
                <a:lnTo>
                  <a:pt x="1" y="2"/>
                </a:lnTo>
                <a:lnTo>
                  <a:pt x="2" y="0"/>
                </a:lnTo>
                <a:lnTo>
                  <a:pt x="1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008" name="Freeform 1808"/>
          <p:cNvSpPr>
            <a:spLocks/>
          </p:cNvSpPr>
          <p:nvPr/>
        </p:nvSpPr>
        <p:spPr bwMode="auto">
          <a:xfrm>
            <a:off x="793751" y="325438"/>
            <a:ext cx="2117" cy="1588"/>
          </a:xfrm>
          <a:custGeom>
            <a:avLst/>
            <a:gdLst>
              <a:gd name="T0" fmla="*/ 0 w 1"/>
              <a:gd name="T1" fmla="*/ 0 h 2"/>
              <a:gd name="T2" fmla="*/ 0 w 1"/>
              <a:gd name="T3" fmla="*/ 0 h 2"/>
              <a:gd name="T4" fmla="*/ 0 w 1"/>
              <a:gd name="T5" fmla="*/ 2 h 2"/>
              <a:gd name="T6" fmla="*/ 1 w 1"/>
              <a:gd name="T7" fmla="*/ 2 h 2"/>
              <a:gd name="T8" fmla="*/ 1 w 1"/>
              <a:gd name="T9" fmla="*/ 1 h 2"/>
              <a:gd name="T10" fmla="*/ 0 w 1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" h="2">
                <a:moveTo>
                  <a:pt x="0" y="0"/>
                </a:moveTo>
                <a:lnTo>
                  <a:pt x="0" y="0"/>
                </a:lnTo>
                <a:lnTo>
                  <a:pt x="0" y="2"/>
                </a:lnTo>
                <a:lnTo>
                  <a:pt x="1" y="2"/>
                </a:lnTo>
                <a:lnTo>
                  <a:pt x="1" y="1"/>
                </a:lnTo>
                <a:lnTo>
                  <a:pt x="0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009" name="Freeform 1809"/>
          <p:cNvSpPr>
            <a:spLocks/>
          </p:cNvSpPr>
          <p:nvPr/>
        </p:nvSpPr>
        <p:spPr bwMode="auto">
          <a:xfrm>
            <a:off x="793751" y="323850"/>
            <a:ext cx="2117" cy="1588"/>
          </a:xfrm>
          <a:custGeom>
            <a:avLst/>
            <a:gdLst>
              <a:gd name="T0" fmla="*/ 0 w 1"/>
              <a:gd name="T1" fmla="*/ 0 h 2"/>
              <a:gd name="T2" fmla="*/ 0 w 1"/>
              <a:gd name="T3" fmla="*/ 0 h 2"/>
              <a:gd name="T4" fmla="*/ 0 w 1"/>
              <a:gd name="T5" fmla="*/ 1 h 2"/>
              <a:gd name="T6" fmla="*/ 1 w 1"/>
              <a:gd name="T7" fmla="*/ 2 h 2"/>
              <a:gd name="T8" fmla="*/ 1 w 1"/>
              <a:gd name="T9" fmla="*/ 0 h 2"/>
              <a:gd name="T10" fmla="*/ 0 w 1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" h="2">
                <a:moveTo>
                  <a:pt x="0" y="0"/>
                </a:moveTo>
                <a:lnTo>
                  <a:pt x="0" y="0"/>
                </a:lnTo>
                <a:lnTo>
                  <a:pt x="0" y="1"/>
                </a:lnTo>
                <a:lnTo>
                  <a:pt x="1" y="2"/>
                </a:lnTo>
                <a:lnTo>
                  <a:pt x="1" y="0"/>
                </a:lnTo>
                <a:lnTo>
                  <a:pt x="0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010" name="Freeform 1810"/>
          <p:cNvSpPr>
            <a:spLocks/>
          </p:cNvSpPr>
          <p:nvPr/>
        </p:nvSpPr>
        <p:spPr bwMode="auto">
          <a:xfrm>
            <a:off x="793751" y="322263"/>
            <a:ext cx="2117" cy="1588"/>
          </a:xfrm>
          <a:custGeom>
            <a:avLst/>
            <a:gdLst>
              <a:gd name="T0" fmla="*/ 0 w 2"/>
              <a:gd name="T1" fmla="*/ 0 h 2"/>
              <a:gd name="T2" fmla="*/ 0 w 2"/>
              <a:gd name="T3" fmla="*/ 0 h 2"/>
              <a:gd name="T4" fmla="*/ 0 w 2"/>
              <a:gd name="T5" fmla="*/ 2 h 2"/>
              <a:gd name="T6" fmla="*/ 2 w 2"/>
              <a:gd name="T7" fmla="*/ 2 h 2"/>
              <a:gd name="T8" fmla="*/ 2 w 2"/>
              <a:gd name="T9" fmla="*/ 1 h 2"/>
              <a:gd name="T10" fmla="*/ 0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1"/>
                </a:lnTo>
                <a:lnTo>
                  <a:pt x="0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011" name="Freeform 1811"/>
          <p:cNvSpPr>
            <a:spLocks/>
          </p:cNvSpPr>
          <p:nvPr/>
        </p:nvSpPr>
        <p:spPr bwMode="auto">
          <a:xfrm>
            <a:off x="793751" y="320675"/>
            <a:ext cx="2117" cy="0"/>
          </a:xfrm>
          <a:custGeom>
            <a:avLst/>
            <a:gdLst>
              <a:gd name="T0" fmla="*/ 0 w 2"/>
              <a:gd name="T1" fmla="*/ 0 h 1"/>
              <a:gd name="T2" fmla="*/ 0 w 2"/>
              <a:gd name="T3" fmla="*/ 0 h 1"/>
              <a:gd name="T4" fmla="*/ 0 w 2"/>
              <a:gd name="T5" fmla="*/ 1 h 1"/>
              <a:gd name="T6" fmla="*/ 2 w 2"/>
              <a:gd name="T7" fmla="*/ 1 h 1"/>
              <a:gd name="T8" fmla="*/ 2 w 2"/>
              <a:gd name="T9" fmla="*/ 0 h 1"/>
              <a:gd name="T10" fmla="*/ 0 w 2"/>
              <a:gd name="T11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1">
                <a:moveTo>
                  <a:pt x="0" y="0"/>
                </a:moveTo>
                <a:lnTo>
                  <a:pt x="0" y="0"/>
                </a:lnTo>
                <a:lnTo>
                  <a:pt x="0" y="1"/>
                </a:lnTo>
                <a:lnTo>
                  <a:pt x="2" y="1"/>
                </a:lnTo>
                <a:lnTo>
                  <a:pt x="2" y="0"/>
                </a:lnTo>
                <a:lnTo>
                  <a:pt x="0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012" name="Freeform 1812"/>
          <p:cNvSpPr>
            <a:spLocks/>
          </p:cNvSpPr>
          <p:nvPr/>
        </p:nvSpPr>
        <p:spPr bwMode="auto">
          <a:xfrm>
            <a:off x="793751" y="317500"/>
            <a:ext cx="2117" cy="1588"/>
          </a:xfrm>
          <a:custGeom>
            <a:avLst/>
            <a:gdLst>
              <a:gd name="T0" fmla="*/ 0 w 2"/>
              <a:gd name="T1" fmla="*/ 0 h 2"/>
              <a:gd name="T2" fmla="*/ 0 w 2"/>
              <a:gd name="T3" fmla="*/ 0 h 2"/>
              <a:gd name="T4" fmla="*/ 0 w 2"/>
              <a:gd name="T5" fmla="*/ 1 h 2"/>
              <a:gd name="T6" fmla="*/ 2 w 2"/>
              <a:gd name="T7" fmla="*/ 2 h 2"/>
              <a:gd name="T8" fmla="*/ 2 w 2"/>
              <a:gd name="T9" fmla="*/ 0 h 2"/>
              <a:gd name="T10" fmla="*/ 0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0"/>
                </a:lnTo>
                <a:lnTo>
                  <a:pt x="0" y="1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013" name="Freeform 1813"/>
          <p:cNvSpPr>
            <a:spLocks/>
          </p:cNvSpPr>
          <p:nvPr/>
        </p:nvSpPr>
        <p:spPr bwMode="auto">
          <a:xfrm>
            <a:off x="793757" y="315913"/>
            <a:ext cx="4233" cy="1588"/>
          </a:xfrm>
          <a:custGeom>
            <a:avLst/>
            <a:gdLst>
              <a:gd name="T0" fmla="*/ 0 w 3"/>
              <a:gd name="T1" fmla="*/ 0 h 2"/>
              <a:gd name="T2" fmla="*/ 0 w 3"/>
              <a:gd name="T3" fmla="*/ 0 h 2"/>
              <a:gd name="T4" fmla="*/ 0 w 3"/>
              <a:gd name="T5" fmla="*/ 1 h 2"/>
              <a:gd name="T6" fmla="*/ 3 w 3"/>
              <a:gd name="T7" fmla="*/ 2 h 2"/>
              <a:gd name="T8" fmla="*/ 3 w 3"/>
              <a:gd name="T9" fmla="*/ 1 h 2"/>
              <a:gd name="T10" fmla="*/ 0 w 3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" h="2">
                <a:moveTo>
                  <a:pt x="0" y="0"/>
                </a:moveTo>
                <a:lnTo>
                  <a:pt x="0" y="0"/>
                </a:lnTo>
                <a:lnTo>
                  <a:pt x="0" y="1"/>
                </a:lnTo>
                <a:lnTo>
                  <a:pt x="3" y="2"/>
                </a:lnTo>
                <a:lnTo>
                  <a:pt x="3" y="1"/>
                </a:lnTo>
                <a:lnTo>
                  <a:pt x="0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014" name="Freeform 1814"/>
          <p:cNvSpPr>
            <a:spLocks/>
          </p:cNvSpPr>
          <p:nvPr/>
        </p:nvSpPr>
        <p:spPr bwMode="auto">
          <a:xfrm>
            <a:off x="806451" y="319101"/>
            <a:ext cx="0" cy="3175"/>
          </a:xfrm>
          <a:custGeom>
            <a:avLst/>
            <a:gdLst>
              <a:gd name="T0" fmla="*/ 0 w 1"/>
              <a:gd name="T1" fmla="*/ 0 h 3"/>
              <a:gd name="T2" fmla="*/ 0 w 1"/>
              <a:gd name="T3" fmla="*/ 0 h 3"/>
              <a:gd name="T4" fmla="*/ 0 w 1"/>
              <a:gd name="T5" fmla="*/ 3 h 3"/>
              <a:gd name="T6" fmla="*/ 1 w 1"/>
              <a:gd name="T7" fmla="*/ 2 h 3"/>
              <a:gd name="T8" fmla="*/ 0 w 1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0" y="0"/>
                </a:moveTo>
                <a:lnTo>
                  <a:pt x="0" y="0"/>
                </a:lnTo>
                <a:cubicBezTo>
                  <a:pt x="1" y="1"/>
                  <a:pt x="1" y="2"/>
                  <a:pt x="0" y="3"/>
                </a:cubicBezTo>
                <a:lnTo>
                  <a:pt x="1" y="2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015" name="Freeform 1815"/>
          <p:cNvSpPr>
            <a:spLocks/>
          </p:cNvSpPr>
          <p:nvPr/>
        </p:nvSpPr>
        <p:spPr bwMode="auto">
          <a:xfrm>
            <a:off x="808568" y="322276"/>
            <a:ext cx="2117" cy="3175"/>
          </a:xfrm>
          <a:custGeom>
            <a:avLst/>
            <a:gdLst>
              <a:gd name="T0" fmla="*/ 0 w 1"/>
              <a:gd name="T1" fmla="*/ 0 h 3"/>
              <a:gd name="T2" fmla="*/ 0 w 1"/>
              <a:gd name="T3" fmla="*/ 0 h 3"/>
              <a:gd name="T4" fmla="*/ 0 w 1"/>
              <a:gd name="T5" fmla="*/ 3 h 3"/>
              <a:gd name="T6" fmla="*/ 1 w 1"/>
              <a:gd name="T7" fmla="*/ 2 h 3"/>
              <a:gd name="T8" fmla="*/ 0 w 1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0" y="0"/>
                </a:moveTo>
                <a:lnTo>
                  <a:pt x="0" y="0"/>
                </a:lnTo>
                <a:cubicBezTo>
                  <a:pt x="1" y="1"/>
                  <a:pt x="1" y="2"/>
                  <a:pt x="0" y="3"/>
                </a:cubicBezTo>
                <a:lnTo>
                  <a:pt x="1" y="2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016" name="Freeform 1816"/>
          <p:cNvSpPr>
            <a:spLocks/>
          </p:cNvSpPr>
          <p:nvPr/>
        </p:nvSpPr>
        <p:spPr bwMode="auto">
          <a:xfrm>
            <a:off x="812801" y="325451"/>
            <a:ext cx="0" cy="3175"/>
          </a:xfrm>
          <a:custGeom>
            <a:avLst/>
            <a:gdLst>
              <a:gd name="T0" fmla="*/ 0 w 2"/>
              <a:gd name="T1" fmla="*/ 0 h 3"/>
              <a:gd name="T2" fmla="*/ 0 w 2"/>
              <a:gd name="T3" fmla="*/ 0 h 3"/>
              <a:gd name="T4" fmla="*/ 0 w 2"/>
              <a:gd name="T5" fmla="*/ 3 h 3"/>
              <a:gd name="T6" fmla="*/ 2 w 2"/>
              <a:gd name="T7" fmla="*/ 1 h 3"/>
              <a:gd name="T8" fmla="*/ 0 w 2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" h="3">
                <a:moveTo>
                  <a:pt x="0" y="0"/>
                </a:moveTo>
                <a:lnTo>
                  <a:pt x="0" y="0"/>
                </a:lnTo>
                <a:cubicBezTo>
                  <a:pt x="1" y="0"/>
                  <a:pt x="1" y="1"/>
                  <a:pt x="0" y="3"/>
                </a:cubicBezTo>
                <a:lnTo>
                  <a:pt x="2" y="1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017" name="Freeform 1817"/>
          <p:cNvSpPr>
            <a:spLocks/>
          </p:cNvSpPr>
          <p:nvPr/>
        </p:nvSpPr>
        <p:spPr bwMode="auto">
          <a:xfrm>
            <a:off x="814917" y="328613"/>
            <a:ext cx="0" cy="1588"/>
          </a:xfrm>
          <a:custGeom>
            <a:avLst/>
            <a:gdLst>
              <a:gd name="T0" fmla="*/ 0 w 1"/>
              <a:gd name="T1" fmla="*/ 0 h 3"/>
              <a:gd name="T2" fmla="*/ 0 w 1"/>
              <a:gd name="T3" fmla="*/ 0 h 3"/>
              <a:gd name="T4" fmla="*/ 0 w 1"/>
              <a:gd name="T5" fmla="*/ 3 h 3"/>
              <a:gd name="T6" fmla="*/ 1 w 1"/>
              <a:gd name="T7" fmla="*/ 2 h 3"/>
              <a:gd name="T8" fmla="*/ 0 w 1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0" y="0"/>
                </a:moveTo>
                <a:lnTo>
                  <a:pt x="0" y="0"/>
                </a:lnTo>
                <a:cubicBezTo>
                  <a:pt x="0" y="1"/>
                  <a:pt x="0" y="2"/>
                  <a:pt x="0" y="3"/>
                </a:cubicBezTo>
                <a:lnTo>
                  <a:pt x="1" y="2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018" name="Freeform 1818"/>
          <p:cNvSpPr>
            <a:spLocks/>
          </p:cNvSpPr>
          <p:nvPr/>
        </p:nvSpPr>
        <p:spPr bwMode="auto">
          <a:xfrm>
            <a:off x="808568" y="328613"/>
            <a:ext cx="2117" cy="1588"/>
          </a:xfrm>
          <a:custGeom>
            <a:avLst/>
            <a:gdLst>
              <a:gd name="T0" fmla="*/ 0 w 2"/>
              <a:gd name="T1" fmla="*/ 0 h 3"/>
              <a:gd name="T2" fmla="*/ 0 w 2"/>
              <a:gd name="T3" fmla="*/ 0 h 3"/>
              <a:gd name="T4" fmla="*/ 0 w 2"/>
              <a:gd name="T5" fmla="*/ 3 h 3"/>
              <a:gd name="T6" fmla="*/ 2 w 2"/>
              <a:gd name="T7" fmla="*/ 2 h 3"/>
              <a:gd name="T8" fmla="*/ 0 w 2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" h="3">
                <a:moveTo>
                  <a:pt x="0" y="0"/>
                </a:moveTo>
                <a:lnTo>
                  <a:pt x="0" y="0"/>
                </a:lnTo>
                <a:cubicBezTo>
                  <a:pt x="1" y="1"/>
                  <a:pt x="1" y="2"/>
                  <a:pt x="0" y="3"/>
                </a:cubicBezTo>
                <a:lnTo>
                  <a:pt x="2" y="2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019" name="Freeform 1819"/>
          <p:cNvSpPr>
            <a:spLocks/>
          </p:cNvSpPr>
          <p:nvPr/>
        </p:nvSpPr>
        <p:spPr bwMode="auto">
          <a:xfrm>
            <a:off x="804335" y="327038"/>
            <a:ext cx="0" cy="3175"/>
          </a:xfrm>
          <a:custGeom>
            <a:avLst/>
            <a:gdLst>
              <a:gd name="T0" fmla="*/ 0 w 1"/>
              <a:gd name="T1" fmla="*/ 0 h 3"/>
              <a:gd name="T2" fmla="*/ 0 w 1"/>
              <a:gd name="T3" fmla="*/ 0 h 3"/>
              <a:gd name="T4" fmla="*/ 0 w 1"/>
              <a:gd name="T5" fmla="*/ 3 h 3"/>
              <a:gd name="T6" fmla="*/ 1 w 1"/>
              <a:gd name="T7" fmla="*/ 2 h 3"/>
              <a:gd name="T8" fmla="*/ 0 w 1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0" y="0"/>
                </a:moveTo>
                <a:lnTo>
                  <a:pt x="0" y="0"/>
                </a:lnTo>
                <a:cubicBezTo>
                  <a:pt x="1" y="1"/>
                  <a:pt x="1" y="2"/>
                  <a:pt x="0" y="3"/>
                </a:cubicBezTo>
                <a:lnTo>
                  <a:pt x="1" y="2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020" name="Freeform 1820"/>
          <p:cNvSpPr>
            <a:spLocks/>
          </p:cNvSpPr>
          <p:nvPr/>
        </p:nvSpPr>
        <p:spPr bwMode="auto">
          <a:xfrm>
            <a:off x="806451" y="325438"/>
            <a:ext cx="0" cy="1588"/>
          </a:xfrm>
          <a:custGeom>
            <a:avLst/>
            <a:gdLst>
              <a:gd name="T0" fmla="*/ 0 w 1"/>
              <a:gd name="T1" fmla="*/ 0 h 3"/>
              <a:gd name="T2" fmla="*/ 0 w 1"/>
              <a:gd name="T3" fmla="*/ 0 h 3"/>
              <a:gd name="T4" fmla="*/ 0 w 1"/>
              <a:gd name="T5" fmla="*/ 3 h 3"/>
              <a:gd name="T6" fmla="*/ 1 w 1"/>
              <a:gd name="T7" fmla="*/ 1 h 3"/>
              <a:gd name="T8" fmla="*/ 0 w 1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0" y="0"/>
                </a:moveTo>
                <a:lnTo>
                  <a:pt x="0" y="0"/>
                </a:lnTo>
                <a:cubicBezTo>
                  <a:pt x="1" y="1"/>
                  <a:pt x="1" y="2"/>
                  <a:pt x="0" y="3"/>
                </a:cubicBezTo>
                <a:lnTo>
                  <a:pt x="1" y="1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021" name="Freeform 1821"/>
          <p:cNvSpPr>
            <a:spLocks/>
          </p:cNvSpPr>
          <p:nvPr/>
        </p:nvSpPr>
        <p:spPr bwMode="auto">
          <a:xfrm>
            <a:off x="804335" y="322276"/>
            <a:ext cx="0" cy="3175"/>
          </a:xfrm>
          <a:custGeom>
            <a:avLst/>
            <a:gdLst>
              <a:gd name="T0" fmla="*/ 0 w 1"/>
              <a:gd name="T1" fmla="*/ 0 h 3"/>
              <a:gd name="T2" fmla="*/ 0 w 1"/>
              <a:gd name="T3" fmla="*/ 0 h 3"/>
              <a:gd name="T4" fmla="*/ 0 w 1"/>
              <a:gd name="T5" fmla="*/ 3 h 3"/>
              <a:gd name="T6" fmla="*/ 1 w 1"/>
              <a:gd name="T7" fmla="*/ 2 h 3"/>
              <a:gd name="T8" fmla="*/ 0 w 1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0" y="0"/>
                </a:moveTo>
                <a:lnTo>
                  <a:pt x="0" y="0"/>
                </a:lnTo>
                <a:cubicBezTo>
                  <a:pt x="1" y="1"/>
                  <a:pt x="1" y="2"/>
                  <a:pt x="0" y="3"/>
                </a:cubicBezTo>
                <a:lnTo>
                  <a:pt x="1" y="2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022" name="Freeform 1822"/>
          <p:cNvSpPr>
            <a:spLocks/>
          </p:cNvSpPr>
          <p:nvPr/>
        </p:nvSpPr>
        <p:spPr bwMode="auto">
          <a:xfrm>
            <a:off x="808568" y="317500"/>
            <a:ext cx="2117" cy="1588"/>
          </a:xfrm>
          <a:custGeom>
            <a:avLst/>
            <a:gdLst>
              <a:gd name="T0" fmla="*/ 0 w 1"/>
              <a:gd name="T1" fmla="*/ 0 h 3"/>
              <a:gd name="T2" fmla="*/ 0 w 1"/>
              <a:gd name="T3" fmla="*/ 0 h 3"/>
              <a:gd name="T4" fmla="*/ 0 w 1"/>
              <a:gd name="T5" fmla="*/ 3 h 3"/>
              <a:gd name="T6" fmla="*/ 1 w 1"/>
              <a:gd name="T7" fmla="*/ 2 h 3"/>
              <a:gd name="T8" fmla="*/ 0 w 1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0" y="0"/>
                </a:moveTo>
                <a:lnTo>
                  <a:pt x="0" y="0"/>
                </a:lnTo>
                <a:cubicBezTo>
                  <a:pt x="0" y="1"/>
                  <a:pt x="1" y="2"/>
                  <a:pt x="0" y="3"/>
                </a:cubicBezTo>
                <a:lnTo>
                  <a:pt x="1" y="2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023" name="Freeform 1823"/>
          <p:cNvSpPr>
            <a:spLocks/>
          </p:cNvSpPr>
          <p:nvPr/>
        </p:nvSpPr>
        <p:spPr bwMode="auto">
          <a:xfrm>
            <a:off x="812801" y="319101"/>
            <a:ext cx="0" cy="3175"/>
          </a:xfrm>
          <a:custGeom>
            <a:avLst/>
            <a:gdLst>
              <a:gd name="T0" fmla="*/ 0 w 1"/>
              <a:gd name="T1" fmla="*/ 0 h 3"/>
              <a:gd name="T2" fmla="*/ 0 w 1"/>
              <a:gd name="T3" fmla="*/ 0 h 3"/>
              <a:gd name="T4" fmla="*/ 0 w 1"/>
              <a:gd name="T5" fmla="*/ 3 h 3"/>
              <a:gd name="T6" fmla="*/ 1 w 1"/>
              <a:gd name="T7" fmla="*/ 2 h 3"/>
              <a:gd name="T8" fmla="*/ 0 w 1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0" y="0"/>
                </a:moveTo>
                <a:lnTo>
                  <a:pt x="0" y="0"/>
                </a:lnTo>
                <a:cubicBezTo>
                  <a:pt x="1" y="1"/>
                  <a:pt x="1" y="2"/>
                  <a:pt x="0" y="3"/>
                </a:cubicBezTo>
                <a:lnTo>
                  <a:pt x="1" y="2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024" name="Freeform 1824"/>
          <p:cNvSpPr>
            <a:spLocks/>
          </p:cNvSpPr>
          <p:nvPr/>
        </p:nvSpPr>
        <p:spPr bwMode="auto">
          <a:xfrm>
            <a:off x="814917" y="323850"/>
            <a:ext cx="0" cy="1588"/>
          </a:xfrm>
          <a:custGeom>
            <a:avLst/>
            <a:gdLst>
              <a:gd name="T0" fmla="*/ 0 w 1"/>
              <a:gd name="T1" fmla="*/ 0 h 3"/>
              <a:gd name="T2" fmla="*/ 0 w 1"/>
              <a:gd name="T3" fmla="*/ 0 h 3"/>
              <a:gd name="T4" fmla="*/ 0 w 1"/>
              <a:gd name="T5" fmla="*/ 3 h 3"/>
              <a:gd name="T6" fmla="*/ 1 w 1"/>
              <a:gd name="T7" fmla="*/ 1 h 3"/>
              <a:gd name="T8" fmla="*/ 0 w 1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0" y="0"/>
                </a:moveTo>
                <a:lnTo>
                  <a:pt x="0" y="0"/>
                </a:lnTo>
                <a:cubicBezTo>
                  <a:pt x="1" y="1"/>
                  <a:pt x="1" y="2"/>
                  <a:pt x="0" y="3"/>
                </a:cubicBezTo>
                <a:lnTo>
                  <a:pt x="1" y="1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025" name="Freeform 1825"/>
          <p:cNvSpPr>
            <a:spLocks/>
          </p:cNvSpPr>
          <p:nvPr/>
        </p:nvSpPr>
        <p:spPr bwMode="auto">
          <a:xfrm>
            <a:off x="810684" y="330213"/>
            <a:ext cx="2117" cy="3175"/>
          </a:xfrm>
          <a:custGeom>
            <a:avLst/>
            <a:gdLst>
              <a:gd name="T0" fmla="*/ 1 w 2"/>
              <a:gd name="T1" fmla="*/ 0 h 3"/>
              <a:gd name="T2" fmla="*/ 1 w 2"/>
              <a:gd name="T3" fmla="*/ 0 h 3"/>
              <a:gd name="T4" fmla="*/ 0 w 2"/>
              <a:gd name="T5" fmla="*/ 3 h 3"/>
              <a:gd name="T6" fmla="*/ 2 w 2"/>
              <a:gd name="T7" fmla="*/ 2 h 3"/>
              <a:gd name="T8" fmla="*/ 1 w 2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" h="3">
                <a:moveTo>
                  <a:pt x="1" y="0"/>
                </a:moveTo>
                <a:lnTo>
                  <a:pt x="1" y="0"/>
                </a:lnTo>
                <a:cubicBezTo>
                  <a:pt x="1" y="2"/>
                  <a:pt x="1" y="2"/>
                  <a:pt x="0" y="3"/>
                </a:cubicBezTo>
                <a:lnTo>
                  <a:pt x="2" y="2"/>
                </a:lnTo>
                <a:lnTo>
                  <a:pt x="1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026" name="Freeform 1826"/>
          <p:cNvSpPr>
            <a:spLocks/>
          </p:cNvSpPr>
          <p:nvPr/>
        </p:nvSpPr>
        <p:spPr bwMode="auto">
          <a:xfrm>
            <a:off x="810684" y="334976"/>
            <a:ext cx="2117" cy="3175"/>
          </a:xfrm>
          <a:custGeom>
            <a:avLst/>
            <a:gdLst>
              <a:gd name="T0" fmla="*/ 1 w 2"/>
              <a:gd name="T1" fmla="*/ 0 h 3"/>
              <a:gd name="T2" fmla="*/ 1 w 2"/>
              <a:gd name="T3" fmla="*/ 0 h 3"/>
              <a:gd name="T4" fmla="*/ 0 w 2"/>
              <a:gd name="T5" fmla="*/ 3 h 3"/>
              <a:gd name="T6" fmla="*/ 2 w 2"/>
              <a:gd name="T7" fmla="*/ 2 h 3"/>
              <a:gd name="T8" fmla="*/ 1 w 2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" h="3">
                <a:moveTo>
                  <a:pt x="1" y="0"/>
                </a:moveTo>
                <a:lnTo>
                  <a:pt x="1" y="0"/>
                </a:lnTo>
                <a:cubicBezTo>
                  <a:pt x="1" y="1"/>
                  <a:pt x="1" y="2"/>
                  <a:pt x="0" y="3"/>
                </a:cubicBezTo>
                <a:lnTo>
                  <a:pt x="2" y="2"/>
                </a:lnTo>
                <a:lnTo>
                  <a:pt x="1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027" name="Freeform 1827"/>
          <p:cNvSpPr>
            <a:spLocks/>
          </p:cNvSpPr>
          <p:nvPr/>
        </p:nvSpPr>
        <p:spPr bwMode="auto">
          <a:xfrm>
            <a:off x="800102" y="330200"/>
            <a:ext cx="2117" cy="1588"/>
          </a:xfrm>
          <a:custGeom>
            <a:avLst/>
            <a:gdLst>
              <a:gd name="T0" fmla="*/ 0 w 1"/>
              <a:gd name="T1" fmla="*/ 0 h 2"/>
              <a:gd name="T2" fmla="*/ 0 w 1"/>
              <a:gd name="T3" fmla="*/ 0 h 2"/>
              <a:gd name="T4" fmla="*/ 0 w 1"/>
              <a:gd name="T5" fmla="*/ 2 h 2"/>
              <a:gd name="T6" fmla="*/ 1 w 1"/>
              <a:gd name="T7" fmla="*/ 1 h 2"/>
              <a:gd name="T8" fmla="*/ 0 w 1"/>
              <a:gd name="T9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2">
                <a:moveTo>
                  <a:pt x="0" y="0"/>
                </a:moveTo>
                <a:lnTo>
                  <a:pt x="0" y="0"/>
                </a:lnTo>
                <a:cubicBezTo>
                  <a:pt x="1" y="1"/>
                  <a:pt x="1" y="2"/>
                  <a:pt x="0" y="2"/>
                </a:cubicBezTo>
                <a:lnTo>
                  <a:pt x="1" y="1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028" name="Freeform 1828"/>
          <p:cNvSpPr>
            <a:spLocks/>
          </p:cNvSpPr>
          <p:nvPr/>
        </p:nvSpPr>
        <p:spPr bwMode="auto">
          <a:xfrm>
            <a:off x="808568" y="333375"/>
            <a:ext cx="2117" cy="1588"/>
          </a:xfrm>
          <a:custGeom>
            <a:avLst/>
            <a:gdLst>
              <a:gd name="T0" fmla="*/ 1 w 2"/>
              <a:gd name="T1" fmla="*/ 0 h 3"/>
              <a:gd name="T2" fmla="*/ 1 w 2"/>
              <a:gd name="T3" fmla="*/ 0 h 3"/>
              <a:gd name="T4" fmla="*/ 0 w 2"/>
              <a:gd name="T5" fmla="*/ 3 h 3"/>
              <a:gd name="T6" fmla="*/ 2 w 2"/>
              <a:gd name="T7" fmla="*/ 2 h 3"/>
              <a:gd name="T8" fmla="*/ 1 w 2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" h="3">
                <a:moveTo>
                  <a:pt x="1" y="0"/>
                </a:moveTo>
                <a:lnTo>
                  <a:pt x="1" y="0"/>
                </a:lnTo>
                <a:cubicBezTo>
                  <a:pt x="1" y="2"/>
                  <a:pt x="1" y="2"/>
                  <a:pt x="0" y="3"/>
                </a:cubicBezTo>
                <a:lnTo>
                  <a:pt x="2" y="2"/>
                </a:lnTo>
                <a:lnTo>
                  <a:pt x="1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029" name="Freeform 1829"/>
          <p:cNvSpPr>
            <a:spLocks/>
          </p:cNvSpPr>
          <p:nvPr/>
        </p:nvSpPr>
        <p:spPr bwMode="auto">
          <a:xfrm>
            <a:off x="804336" y="339725"/>
            <a:ext cx="4233" cy="0"/>
          </a:xfrm>
          <a:custGeom>
            <a:avLst/>
            <a:gdLst>
              <a:gd name="T0" fmla="*/ 5 w 5"/>
              <a:gd name="T1" fmla="*/ 1 h 1"/>
              <a:gd name="T2" fmla="*/ 5 w 5"/>
              <a:gd name="T3" fmla="*/ 1 h 1"/>
              <a:gd name="T4" fmla="*/ 1 w 5"/>
              <a:gd name="T5" fmla="*/ 0 h 1"/>
              <a:gd name="T6" fmla="*/ 0 w 5"/>
              <a:gd name="T7" fmla="*/ 1 h 1"/>
              <a:gd name="T8" fmla="*/ 5 w 5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1">
                <a:moveTo>
                  <a:pt x="5" y="1"/>
                </a:moveTo>
                <a:lnTo>
                  <a:pt x="5" y="1"/>
                </a:lnTo>
                <a:cubicBezTo>
                  <a:pt x="4" y="1"/>
                  <a:pt x="2" y="0"/>
                  <a:pt x="1" y="0"/>
                </a:cubicBezTo>
                <a:cubicBezTo>
                  <a:pt x="0" y="1"/>
                  <a:pt x="0" y="1"/>
                  <a:pt x="0" y="1"/>
                </a:cubicBezTo>
                <a:cubicBezTo>
                  <a:pt x="2" y="1"/>
                  <a:pt x="3" y="1"/>
                  <a:pt x="5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030" name="Freeform 1830"/>
          <p:cNvSpPr>
            <a:spLocks/>
          </p:cNvSpPr>
          <p:nvPr/>
        </p:nvSpPr>
        <p:spPr bwMode="auto">
          <a:xfrm>
            <a:off x="800101" y="331801"/>
            <a:ext cx="8467" cy="3175"/>
          </a:xfrm>
          <a:custGeom>
            <a:avLst/>
            <a:gdLst>
              <a:gd name="T0" fmla="*/ 0 w 9"/>
              <a:gd name="T1" fmla="*/ 4 h 5"/>
              <a:gd name="T2" fmla="*/ 0 w 9"/>
              <a:gd name="T3" fmla="*/ 4 h 5"/>
              <a:gd name="T4" fmla="*/ 3 w 9"/>
              <a:gd name="T5" fmla="*/ 4 h 5"/>
              <a:gd name="T6" fmla="*/ 3 w 9"/>
              <a:gd name="T7" fmla="*/ 4 h 5"/>
              <a:gd name="T8" fmla="*/ 3 w 9"/>
              <a:gd name="T9" fmla="*/ 5 h 5"/>
              <a:gd name="T10" fmla="*/ 5 w 9"/>
              <a:gd name="T11" fmla="*/ 5 h 5"/>
              <a:gd name="T12" fmla="*/ 9 w 9"/>
              <a:gd name="T13" fmla="*/ 0 h 5"/>
              <a:gd name="T14" fmla="*/ 0 w 9"/>
              <a:gd name="T15" fmla="*/ 4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" h="5">
                <a:moveTo>
                  <a:pt x="0" y="4"/>
                </a:moveTo>
                <a:lnTo>
                  <a:pt x="0" y="4"/>
                </a:lnTo>
                <a:cubicBezTo>
                  <a:pt x="2" y="4"/>
                  <a:pt x="3" y="4"/>
                  <a:pt x="3" y="4"/>
                </a:cubicBezTo>
                <a:lnTo>
                  <a:pt x="3" y="4"/>
                </a:lnTo>
                <a:cubicBezTo>
                  <a:pt x="3" y="4"/>
                  <a:pt x="3" y="5"/>
                  <a:pt x="3" y="5"/>
                </a:cubicBezTo>
                <a:cubicBezTo>
                  <a:pt x="3" y="5"/>
                  <a:pt x="4" y="5"/>
                  <a:pt x="5" y="5"/>
                </a:cubicBezTo>
                <a:cubicBezTo>
                  <a:pt x="6" y="4"/>
                  <a:pt x="8" y="2"/>
                  <a:pt x="9" y="0"/>
                </a:cubicBezTo>
                <a:cubicBezTo>
                  <a:pt x="6" y="1"/>
                  <a:pt x="3" y="2"/>
                  <a:pt x="0" y="4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031" name="Freeform 1831"/>
          <p:cNvSpPr>
            <a:spLocks/>
          </p:cNvSpPr>
          <p:nvPr/>
        </p:nvSpPr>
        <p:spPr bwMode="auto">
          <a:xfrm>
            <a:off x="793751" y="330213"/>
            <a:ext cx="0" cy="3175"/>
          </a:xfrm>
          <a:custGeom>
            <a:avLst/>
            <a:gdLst>
              <a:gd name="T0" fmla="*/ 1 w 1"/>
              <a:gd name="T1" fmla="*/ 0 h 3"/>
              <a:gd name="T2" fmla="*/ 1 w 1"/>
              <a:gd name="T3" fmla="*/ 0 h 3"/>
              <a:gd name="T4" fmla="*/ 0 w 1"/>
              <a:gd name="T5" fmla="*/ 2 h 3"/>
              <a:gd name="T6" fmla="*/ 0 w 1"/>
              <a:gd name="T7" fmla="*/ 3 h 3"/>
              <a:gd name="T8" fmla="*/ 1 w 1"/>
              <a:gd name="T9" fmla="*/ 2 h 3"/>
              <a:gd name="T10" fmla="*/ 1 w 1"/>
              <a:gd name="T11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" h="3">
                <a:moveTo>
                  <a:pt x="1" y="0"/>
                </a:moveTo>
                <a:lnTo>
                  <a:pt x="1" y="0"/>
                </a:lnTo>
                <a:cubicBezTo>
                  <a:pt x="1" y="1"/>
                  <a:pt x="0" y="1"/>
                  <a:pt x="0" y="2"/>
                </a:cubicBezTo>
                <a:cubicBezTo>
                  <a:pt x="0" y="2"/>
                  <a:pt x="0" y="3"/>
                  <a:pt x="0" y="3"/>
                </a:cubicBezTo>
                <a:cubicBezTo>
                  <a:pt x="1" y="3"/>
                  <a:pt x="1" y="2"/>
                  <a:pt x="1" y="2"/>
                </a:cubicBezTo>
                <a:cubicBezTo>
                  <a:pt x="1" y="1"/>
                  <a:pt x="1" y="1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032" name="Freeform 1832"/>
          <p:cNvSpPr>
            <a:spLocks/>
          </p:cNvSpPr>
          <p:nvPr/>
        </p:nvSpPr>
        <p:spPr bwMode="auto">
          <a:xfrm>
            <a:off x="795868" y="333375"/>
            <a:ext cx="2117" cy="1588"/>
          </a:xfrm>
          <a:custGeom>
            <a:avLst/>
            <a:gdLst>
              <a:gd name="T0" fmla="*/ 2 w 2"/>
              <a:gd name="T1" fmla="*/ 0 h 4"/>
              <a:gd name="T2" fmla="*/ 2 w 2"/>
              <a:gd name="T3" fmla="*/ 0 h 4"/>
              <a:gd name="T4" fmla="*/ 1 w 2"/>
              <a:gd name="T5" fmla="*/ 1 h 4"/>
              <a:gd name="T6" fmla="*/ 0 w 2"/>
              <a:gd name="T7" fmla="*/ 4 h 4"/>
              <a:gd name="T8" fmla="*/ 1 w 2"/>
              <a:gd name="T9" fmla="*/ 3 h 4"/>
              <a:gd name="T10" fmla="*/ 2 w 2"/>
              <a:gd name="T11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4">
                <a:moveTo>
                  <a:pt x="2" y="0"/>
                </a:moveTo>
                <a:lnTo>
                  <a:pt x="2" y="0"/>
                </a:lnTo>
                <a:cubicBezTo>
                  <a:pt x="2" y="0"/>
                  <a:pt x="1" y="1"/>
                  <a:pt x="1" y="1"/>
                </a:cubicBezTo>
                <a:cubicBezTo>
                  <a:pt x="1" y="2"/>
                  <a:pt x="0" y="3"/>
                  <a:pt x="0" y="4"/>
                </a:cubicBezTo>
                <a:cubicBezTo>
                  <a:pt x="0" y="4"/>
                  <a:pt x="1" y="3"/>
                  <a:pt x="1" y="3"/>
                </a:cubicBezTo>
                <a:cubicBezTo>
                  <a:pt x="2" y="2"/>
                  <a:pt x="2" y="1"/>
                  <a:pt x="2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033" name="Freeform 1833"/>
          <p:cNvSpPr>
            <a:spLocks/>
          </p:cNvSpPr>
          <p:nvPr/>
        </p:nvSpPr>
        <p:spPr bwMode="auto">
          <a:xfrm>
            <a:off x="800106" y="334976"/>
            <a:ext cx="6351" cy="3175"/>
          </a:xfrm>
          <a:custGeom>
            <a:avLst/>
            <a:gdLst>
              <a:gd name="T0" fmla="*/ 2 w 8"/>
              <a:gd name="T1" fmla="*/ 1 h 4"/>
              <a:gd name="T2" fmla="*/ 2 w 8"/>
              <a:gd name="T3" fmla="*/ 1 h 4"/>
              <a:gd name="T4" fmla="*/ 0 w 8"/>
              <a:gd name="T5" fmla="*/ 4 h 4"/>
              <a:gd name="T6" fmla="*/ 4 w 8"/>
              <a:gd name="T7" fmla="*/ 4 h 4"/>
              <a:gd name="T8" fmla="*/ 8 w 8"/>
              <a:gd name="T9" fmla="*/ 1 h 4"/>
              <a:gd name="T10" fmla="*/ 2 w 8"/>
              <a:gd name="T11" fmla="*/ 1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" h="4">
                <a:moveTo>
                  <a:pt x="2" y="1"/>
                </a:moveTo>
                <a:lnTo>
                  <a:pt x="2" y="1"/>
                </a:lnTo>
                <a:cubicBezTo>
                  <a:pt x="1" y="2"/>
                  <a:pt x="0" y="3"/>
                  <a:pt x="0" y="4"/>
                </a:cubicBezTo>
                <a:cubicBezTo>
                  <a:pt x="1" y="4"/>
                  <a:pt x="2" y="4"/>
                  <a:pt x="4" y="4"/>
                </a:cubicBezTo>
                <a:cubicBezTo>
                  <a:pt x="5" y="3"/>
                  <a:pt x="7" y="2"/>
                  <a:pt x="8" y="1"/>
                </a:cubicBezTo>
                <a:cubicBezTo>
                  <a:pt x="6" y="0"/>
                  <a:pt x="4" y="1"/>
                  <a:pt x="2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034" name="Freeform 1834"/>
          <p:cNvSpPr>
            <a:spLocks/>
          </p:cNvSpPr>
          <p:nvPr/>
        </p:nvSpPr>
        <p:spPr bwMode="auto">
          <a:xfrm>
            <a:off x="793757" y="330200"/>
            <a:ext cx="4233" cy="7938"/>
          </a:xfrm>
          <a:custGeom>
            <a:avLst/>
            <a:gdLst>
              <a:gd name="T0" fmla="*/ 0 w 5"/>
              <a:gd name="T1" fmla="*/ 5 h 11"/>
              <a:gd name="T2" fmla="*/ 0 w 5"/>
              <a:gd name="T3" fmla="*/ 5 h 11"/>
              <a:gd name="T4" fmla="*/ 0 w 5"/>
              <a:gd name="T5" fmla="*/ 6 h 11"/>
              <a:gd name="T6" fmla="*/ 0 w 5"/>
              <a:gd name="T7" fmla="*/ 11 h 11"/>
              <a:gd name="T8" fmla="*/ 3 w 5"/>
              <a:gd name="T9" fmla="*/ 8 h 11"/>
              <a:gd name="T10" fmla="*/ 4 w 5"/>
              <a:gd name="T11" fmla="*/ 0 h 11"/>
              <a:gd name="T12" fmla="*/ 0 w 5"/>
              <a:gd name="T13" fmla="*/ 5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" h="11">
                <a:moveTo>
                  <a:pt x="0" y="5"/>
                </a:moveTo>
                <a:lnTo>
                  <a:pt x="0" y="5"/>
                </a:lnTo>
                <a:lnTo>
                  <a:pt x="0" y="6"/>
                </a:lnTo>
                <a:cubicBezTo>
                  <a:pt x="0" y="7"/>
                  <a:pt x="0" y="9"/>
                  <a:pt x="0" y="11"/>
                </a:cubicBezTo>
                <a:cubicBezTo>
                  <a:pt x="0" y="10"/>
                  <a:pt x="1" y="9"/>
                  <a:pt x="3" y="8"/>
                </a:cubicBezTo>
                <a:cubicBezTo>
                  <a:pt x="4" y="5"/>
                  <a:pt x="5" y="3"/>
                  <a:pt x="4" y="0"/>
                </a:cubicBezTo>
                <a:cubicBezTo>
                  <a:pt x="3" y="1"/>
                  <a:pt x="1" y="3"/>
                  <a:pt x="0" y="5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035" name="Freeform 1835"/>
          <p:cNvSpPr>
            <a:spLocks/>
          </p:cNvSpPr>
          <p:nvPr/>
        </p:nvSpPr>
        <p:spPr bwMode="auto">
          <a:xfrm>
            <a:off x="793751" y="338138"/>
            <a:ext cx="10584" cy="1588"/>
          </a:xfrm>
          <a:custGeom>
            <a:avLst/>
            <a:gdLst>
              <a:gd name="T0" fmla="*/ 11 w 11"/>
              <a:gd name="T1" fmla="*/ 1 h 3"/>
              <a:gd name="T2" fmla="*/ 11 w 11"/>
              <a:gd name="T3" fmla="*/ 1 h 3"/>
              <a:gd name="T4" fmla="*/ 0 w 11"/>
              <a:gd name="T5" fmla="*/ 3 h 3"/>
              <a:gd name="T6" fmla="*/ 1 w 11"/>
              <a:gd name="T7" fmla="*/ 3 h 3"/>
              <a:gd name="T8" fmla="*/ 7 w 11"/>
              <a:gd name="T9" fmla="*/ 3 h 3"/>
              <a:gd name="T10" fmla="*/ 11 w 11"/>
              <a:gd name="T11" fmla="*/ 1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" h="3">
                <a:moveTo>
                  <a:pt x="11" y="1"/>
                </a:moveTo>
                <a:lnTo>
                  <a:pt x="11" y="1"/>
                </a:lnTo>
                <a:cubicBezTo>
                  <a:pt x="7" y="0"/>
                  <a:pt x="3" y="1"/>
                  <a:pt x="0" y="3"/>
                </a:cubicBezTo>
                <a:lnTo>
                  <a:pt x="1" y="3"/>
                </a:lnTo>
                <a:cubicBezTo>
                  <a:pt x="3" y="3"/>
                  <a:pt x="5" y="3"/>
                  <a:pt x="7" y="3"/>
                </a:cubicBezTo>
                <a:cubicBezTo>
                  <a:pt x="8" y="3"/>
                  <a:pt x="10" y="2"/>
                  <a:pt x="11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036" name="Freeform 1836"/>
          <p:cNvSpPr>
            <a:spLocks/>
          </p:cNvSpPr>
          <p:nvPr/>
        </p:nvSpPr>
        <p:spPr bwMode="auto">
          <a:xfrm>
            <a:off x="791635" y="334976"/>
            <a:ext cx="10584" cy="4763"/>
          </a:xfrm>
          <a:custGeom>
            <a:avLst/>
            <a:gdLst>
              <a:gd name="T0" fmla="*/ 10 w 10"/>
              <a:gd name="T1" fmla="*/ 0 h 7"/>
              <a:gd name="T2" fmla="*/ 10 w 10"/>
              <a:gd name="T3" fmla="*/ 0 h 7"/>
              <a:gd name="T4" fmla="*/ 0 w 10"/>
              <a:gd name="T5" fmla="*/ 7 h 7"/>
              <a:gd name="T6" fmla="*/ 10 w 10"/>
              <a:gd name="T7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" h="7">
                <a:moveTo>
                  <a:pt x="10" y="0"/>
                </a:moveTo>
                <a:lnTo>
                  <a:pt x="10" y="0"/>
                </a:lnTo>
                <a:cubicBezTo>
                  <a:pt x="6" y="0"/>
                  <a:pt x="2" y="3"/>
                  <a:pt x="0" y="7"/>
                </a:cubicBezTo>
                <a:cubicBezTo>
                  <a:pt x="4" y="6"/>
                  <a:pt x="8" y="3"/>
                  <a:pt x="10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037" name="Freeform 1837"/>
          <p:cNvSpPr>
            <a:spLocks/>
          </p:cNvSpPr>
          <p:nvPr/>
        </p:nvSpPr>
        <p:spPr bwMode="auto">
          <a:xfrm>
            <a:off x="787402" y="314338"/>
            <a:ext cx="6351" cy="17463"/>
          </a:xfrm>
          <a:custGeom>
            <a:avLst/>
            <a:gdLst>
              <a:gd name="T0" fmla="*/ 3 w 6"/>
              <a:gd name="T1" fmla="*/ 20 h 24"/>
              <a:gd name="T2" fmla="*/ 3 w 6"/>
              <a:gd name="T3" fmla="*/ 20 h 24"/>
              <a:gd name="T4" fmla="*/ 5 w 6"/>
              <a:gd name="T5" fmla="*/ 24 h 24"/>
              <a:gd name="T6" fmla="*/ 6 w 6"/>
              <a:gd name="T7" fmla="*/ 0 h 24"/>
              <a:gd name="T8" fmla="*/ 3 w 6"/>
              <a:gd name="T9" fmla="*/ 1 h 24"/>
              <a:gd name="T10" fmla="*/ 0 w 6"/>
              <a:gd name="T11" fmla="*/ 0 h 24"/>
              <a:gd name="T12" fmla="*/ 1 w 6"/>
              <a:gd name="T13" fmla="*/ 24 h 24"/>
              <a:gd name="T14" fmla="*/ 3 w 6"/>
              <a:gd name="T15" fmla="*/ 2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" h="24">
                <a:moveTo>
                  <a:pt x="3" y="20"/>
                </a:moveTo>
                <a:lnTo>
                  <a:pt x="3" y="20"/>
                </a:lnTo>
                <a:cubicBezTo>
                  <a:pt x="4" y="21"/>
                  <a:pt x="4" y="22"/>
                  <a:pt x="5" y="24"/>
                </a:cubicBezTo>
                <a:lnTo>
                  <a:pt x="6" y="0"/>
                </a:lnTo>
                <a:cubicBezTo>
                  <a:pt x="5" y="1"/>
                  <a:pt x="4" y="1"/>
                  <a:pt x="3" y="1"/>
                </a:cubicBezTo>
                <a:cubicBezTo>
                  <a:pt x="2" y="1"/>
                  <a:pt x="1" y="1"/>
                  <a:pt x="0" y="0"/>
                </a:cubicBezTo>
                <a:lnTo>
                  <a:pt x="1" y="24"/>
                </a:lnTo>
                <a:cubicBezTo>
                  <a:pt x="2" y="22"/>
                  <a:pt x="2" y="21"/>
                  <a:pt x="3" y="2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038" name="Freeform 1838"/>
          <p:cNvSpPr>
            <a:spLocks/>
          </p:cNvSpPr>
          <p:nvPr/>
        </p:nvSpPr>
        <p:spPr bwMode="auto">
          <a:xfrm>
            <a:off x="789518" y="330213"/>
            <a:ext cx="4233" cy="9525"/>
          </a:xfrm>
          <a:custGeom>
            <a:avLst/>
            <a:gdLst>
              <a:gd name="T0" fmla="*/ 0 w 4"/>
              <a:gd name="T1" fmla="*/ 7 h 13"/>
              <a:gd name="T2" fmla="*/ 0 w 4"/>
              <a:gd name="T3" fmla="*/ 7 h 13"/>
              <a:gd name="T4" fmla="*/ 2 w 4"/>
              <a:gd name="T5" fmla="*/ 13 h 13"/>
              <a:gd name="T6" fmla="*/ 4 w 4"/>
              <a:gd name="T7" fmla="*/ 7 h 13"/>
              <a:gd name="T8" fmla="*/ 2 w 4"/>
              <a:gd name="T9" fmla="*/ 0 h 13"/>
              <a:gd name="T10" fmla="*/ 0 w 4"/>
              <a:gd name="T11" fmla="*/ 7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" h="13">
                <a:moveTo>
                  <a:pt x="0" y="7"/>
                </a:moveTo>
                <a:lnTo>
                  <a:pt x="0" y="7"/>
                </a:lnTo>
                <a:cubicBezTo>
                  <a:pt x="0" y="9"/>
                  <a:pt x="1" y="11"/>
                  <a:pt x="2" y="13"/>
                </a:cubicBezTo>
                <a:cubicBezTo>
                  <a:pt x="3" y="11"/>
                  <a:pt x="4" y="9"/>
                  <a:pt x="4" y="7"/>
                </a:cubicBezTo>
                <a:cubicBezTo>
                  <a:pt x="4" y="4"/>
                  <a:pt x="3" y="2"/>
                  <a:pt x="2" y="0"/>
                </a:cubicBezTo>
                <a:cubicBezTo>
                  <a:pt x="1" y="2"/>
                  <a:pt x="0" y="4"/>
                  <a:pt x="0" y="7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039" name="Freeform 1839"/>
          <p:cNvSpPr>
            <a:spLocks/>
          </p:cNvSpPr>
          <p:nvPr/>
        </p:nvSpPr>
        <p:spPr bwMode="auto">
          <a:xfrm>
            <a:off x="785284" y="295288"/>
            <a:ext cx="10584" cy="9525"/>
          </a:xfrm>
          <a:custGeom>
            <a:avLst/>
            <a:gdLst>
              <a:gd name="T0" fmla="*/ 4 w 12"/>
              <a:gd name="T1" fmla="*/ 2 h 12"/>
              <a:gd name="T2" fmla="*/ 4 w 12"/>
              <a:gd name="T3" fmla="*/ 2 h 12"/>
              <a:gd name="T4" fmla="*/ 5 w 12"/>
              <a:gd name="T5" fmla="*/ 4 h 12"/>
              <a:gd name="T6" fmla="*/ 0 w 12"/>
              <a:gd name="T7" fmla="*/ 3 h 12"/>
              <a:gd name="T8" fmla="*/ 0 w 12"/>
              <a:gd name="T9" fmla="*/ 9 h 12"/>
              <a:gd name="T10" fmla="*/ 4 w 12"/>
              <a:gd name="T11" fmla="*/ 7 h 12"/>
              <a:gd name="T12" fmla="*/ 3 w 12"/>
              <a:gd name="T13" fmla="*/ 12 h 12"/>
              <a:gd name="T14" fmla="*/ 9 w 12"/>
              <a:gd name="T15" fmla="*/ 12 h 12"/>
              <a:gd name="T16" fmla="*/ 7 w 12"/>
              <a:gd name="T17" fmla="*/ 8 h 12"/>
              <a:gd name="T18" fmla="*/ 12 w 12"/>
              <a:gd name="T19" fmla="*/ 9 h 12"/>
              <a:gd name="T20" fmla="*/ 12 w 12"/>
              <a:gd name="T21" fmla="*/ 3 h 12"/>
              <a:gd name="T22" fmla="*/ 8 w 12"/>
              <a:gd name="T23" fmla="*/ 5 h 12"/>
              <a:gd name="T24" fmla="*/ 9 w 12"/>
              <a:gd name="T25" fmla="*/ 0 h 12"/>
              <a:gd name="T26" fmla="*/ 3 w 12"/>
              <a:gd name="T27" fmla="*/ 0 h 12"/>
              <a:gd name="T28" fmla="*/ 4 w 12"/>
              <a:gd name="T29" fmla="*/ 2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2" h="12">
                <a:moveTo>
                  <a:pt x="4" y="2"/>
                </a:moveTo>
                <a:lnTo>
                  <a:pt x="4" y="2"/>
                </a:lnTo>
                <a:cubicBezTo>
                  <a:pt x="5" y="3"/>
                  <a:pt x="5" y="4"/>
                  <a:pt x="5" y="4"/>
                </a:cubicBezTo>
                <a:cubicBezTo>
                  <a:pt x="5" y="7"/>
                  <a:pt x="1" y="4"/>
                  <a:pt x="0" y="3"/>
                </a:cubicBezTo>
                <a:lnTo>
                  <a:pt x="0" y="9"/>
                </a:lnTo>
                <a:cubicBezTo>
                  <a:pt x="1" y="9"/>
                  <a:pt x="3" y="7"/>
                  <a:pt x="4" y="7"/>
                </a:cubicBezTo>
                <a:cubicBezTo>
                  <a:pt x="7" y="8"/>
                  <a:pt x="4" y="12"/>
                  <a:pt x="3" y="12"/>
                </a:cubicBezTo>
                <a:lnTo>
                  <a:pt x="9" y="12"/>
                </a:lnTo>
                <a:cubicBezTo>
                  <a:pt x="8" y="12"/>
                  <a:pt x="7" y="10"/>
                  <a:pt x="7" y="8"/>
                </a:cubicBezTo>
                <a:cubicBezTo>
                  <a:pt x="7" y="6"/>
                  <a:pt x="11" y="9"/>
                  <a:pt x="12" y="9"/>
                </a:cubicBezTo>
                <a:lnTo>
                  <a:pt x="12" y="3"/>
                </a:lnTo>
                <a:cubicBezTo>
                  <a:pt x="11" y="4"/>
                  <a:pt x="9" y="6"/>
                  <a:pt x="8" y="5"/>
                </a:cubicBezTo>
                <a:cubicBezTo>
                  <a:pt x="5" y="5"/>
                  <a:pt x="8" y="1"/>
                  <a:pt x="9" y="0"/>
                </a:cubicBezTo>
                <a:lnTo>
                  <a:pt x="3" y="0"/>
                </a:lnTo>
                <a:cubicBezTo>
                  <a:pt x="4" y="1"/>
                  <a:pt x="4" y="2"/>
                  <a:pt x="4" y="2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040" name="Freeform 1840"/>
          <p:cNvSpPr>
            <a:spLocks/>
          </p:cNvSpPr>
          <p:nvPr/>
        </p:nvSpPr>
        <p:spPr bwMode="auto">
          <a:xfrm>
            <a:off x="785284" y="306388"/>
            <a:ext cx="10584" cy="6350"/>
          </a:xfrm>
          <a:custGeom>
            <a:avLst/>
            <a:gdLst>
              <a:gd name="T0" fmla="*/ 5 w 10"/>
              <a:gd name="T1" fmla="*/ 0 h 9"/>
              <a:gd name="T2" fmla="*/ 5 w 10"/>
              <a:gd name="T3" fmla="*/ 0 h 9"/>
              <a:gd name="T4" fmla="*/ 0 w 10"/>
              <a:gd name="T5" fmla="*/ 5 h 9"/>
              <a:gd name="T6" fmla="*/ 5 w 10"/>
              <a:gd name="T7" fmla="*/ 9 h 9"/>
              <a:gd name="T8" fmla="*/ 10 w 10"/>
              <a:gd name="T9" fmla="*/ 5 h 9"/>
              <a:gd name="T10" fmla="*/ 5 w 10"/>
              <a:gd name="T11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" h="9">
                <a:moveTo>
                  <a:pt x="5" y="0"/>
                </a:moveTo>
                <a:lnTo>
                  <a:pt x="5" y="0"/>
                </a:lnTo>
                <a:cubicBezTo>
                  <a:pt x="2" y="0"/>
                  <a:pt x="0" y="2"/>
                  <a:pt x="0" y="5"/>
                </a:cubicBezTo>
                <a:cubicBezTo>
                  <a:pt x="0" y="7"/>
                  <a:pt x="2" y="9"/>
                  <a:pt x="5" y="9"/>
                </a:cubicBezTo>
                <a:cubicBezTo>
                  <a:pt x="8" y="9"/>
                  <a:pt x="10" y="7"/>
                  <a:pt x="10" y="5"/>
                </a:cubicBezTo>
                <a:cubicBezTo>
                  <a:pt x="10" y="2"/>
                  <a:pt x="8" y="0"/>
                  <a:pt x="5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041" name="Freeform 1841"/>
          <p:cNvSpPr>
            <a:spLocks/>
          </p:cNvSpPr>
          <p:nvPr/>
        </p:nvSpPr>
        <p:spPr bwMode="auto">
          <a:xfrm>
            <a:off x="772584" y="342900"/>
            <a:ext cx="0" cy="1588"/>
          </a:xfrm>
          <a:custGeom>
            <a:avLst/>
            <a:gdLst>
              <a:gd name="T0" fmla="*/ 0 h 1"/>
              <a:gd name="T1" fmla="*/ 0 h 1"/>
              <a:gd name="T2" fmla="*/ 1 h 1"/>
              <a:gd name="T3" fmla="*/ 1 h 1"/>
              <a:gd name="T4" fmla="*/ 0 h 1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</a:cxnLst>
            <a:rect l="0" t="0" r="r" b="b"/>
            <a:pathLst>
              <a:path h="1">
                <a:moveTo>
                  <a:pt x="0" y="0"/>
                </a:moveTo>
                <a:lnTo>
                  <a:pt x="0" y="0"/>
                </a:lnTo>
                <a:lnTo>
                  <a:pt x="0" y="1"/>
                </a:ln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0"/>
                  <a:pt x="0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042" name="Freeform 1842"/>
          <p:cNvSpPr>
            <a:spLocks/>
          </p:cNvSpPr>
          <p:nvPr/>
        </p:nvSpPr>
        <p:spPr bwMode="auto">
          <a:xfrm>
            <a:off x="787402" y="341313"/>
            <a:ext cx="2117" cy="1588"/>
          </a:xfrm>
          <a:custGeom>
            <a:avLst/>
            <a:gdLst>
              <a:gd name="T0" fmla="*/ 1 w 1"/>
              <a:gd name="T1" fmla="*/ 1 h 1"/>
              <a:gd name="T2" fmla="*/ 1 w 1"/>
              <a:gd name="T3" fmla="*/ 1 h 1"/>
              <a:gd name="T4" fmla="*/ 1 w 1"/>
              <a:gd name="T5" fmla="*/ 0 h 1"/>
              <a:gd name="T6" fmla="*/ 0 w 1"/>
              <a:gd name="T7" fmla="*/ 0 h 1"/>
              <a:gd name="T8" fmla="*/ 1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1" y="1"/>
                </a:moveTo>
                <a:lnTo>
                  <a:pt x="1" y="1"/>
                </a:lnTo>
                <a:cubicBezTo>
                  <a:pt x="1" y="1"/>
                  <a:pt x="1" y="1"/>
                  <a:pt x="1" y="0"/>
                </a:cubicBezTo>
                <a:cubicBezTo>
                  <a:pt x="1" y="0"/>
                  <a:pt x="1" y="0"/>
                  <a:pt x="0" y="0"/>
                </a:cubicBezTo>
                <a:cubicBezTo>
                  <a:pt x="1" y="1"/>
                  <a:pt x="1" y="1"/>
                  <a:pt x="1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043" name="Freeform 1843"/>
          <p:cNvSpPr>
            <a:spLocks/>
          </p:cNvSpPr>
          <p:nvPr/>
        </p:nvSpPr>
        <p:spPr bwMode="auto">
          <a:xfrm>
            <a:off x="787402" y="342900"/>
            <a:ext cx="2117" cy="1588"/>
          </a:xfrm>
          <a:custGeom>
            <a:avLst/>
            <a:gdLst>
              <a:gd name="T0" fmla="*/ 0 w 1"/>
              <a:gd name="T1" fmla="*/ 1 h 1"/>
              <a:gd name="T2" fmla="*/ 0 w 1"/>
              <a:gd name="T3" fmla="*/ 1 h 1"/>
              <a:gd name="T4" fmla="*/ 1 w 1"/>
              <a:gd name="T5" fmla="*/ 1 h 1"/>
              <a:gd name="T6" fmla="*/ 1 w 1"/>
              <a:gd name="T7" fmla="*/ 0 h 1"/>
              <a:gd name="T8" fmla="*/ 0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0" y="1"/>
                </a:moveTo>
                <a:lnTo>
                  <a:pt x="0" y="1"/>
                </a:lnTo>
                <a:lnTo>
                  <a:pt x="1" y="1"/>
                </a:lnTo>
                <a:cubicBezTo>
                  <a:pt x="1" y="1"/>
                  <a:pt x="1" y="1"/>
                  <a:pt x="1" y="0"/>
                </a:cubicBezTo>
                <a:cubicBezTo>
                  <a:pt x="1" y="1"/>
                  <a:pt x="1" y="1"/>
                  <a:pt x="0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044" name="Freeform 1844"/>
          <p:cNvSpPr>
            <a:spLocks/>
          </p:cNvSpPr>
          <p:nvPr/>
        </p:nvSpPr>
        <p:spPr bwMode="auto">
          <a:xfrm>
            <a:off x="785284" y="341313"/>
            <a:ext cx="0" cy="1588"/>
          </a:xfrm>
          <a:custGeom>
            <a:avLst/>
            <a:gdLst>
              <a:gd name="T0" fmla="*/ 1 w 1"/>
              <a:gd name="T1" fmla="*/ 1 h 1"/>
              <a:gd name="T2" fmla="*/ 1 w 1"/>
              <a:gd name="T3" fmla="*/ 1 h 1"/>
              <a:gd name="T4" fmla="*/ 1 w 1"/>
              <a:gd name="T5" fmla="*/ 0 h 1"/>
              <a:gd name="T6" fmla="*/ 0 w 1"/>
              <a:gd name="T7" fmla="*/ 0 h 1"/>
              <a:gd name="T8" fmla="*/ 1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1" y="1"/>
                </a:moveTo>
                <a:lnTo>
                  <a:pt x="1" y="1"/>
                </a:lnTo>
                <a:cubicBezTo>
                  <a:pt x="1" y="1"/>
                  <a:pt x="1" y="1"/>
                  <a:pt x="1" y="0"/>
                </a:cubicBezTo>
                <a:cubicBezTo>
                  <a:pt x="1" y="0"/>
                  <a:pt x="1" y="0"/>
                  <a:pt x="0" y="0"/>
                </a:cubicBezTo>
                <a:cubicBezTo>
                  <a:pt x="0" y="1"/>
                  <a:pt x="1" y="1"/>
                  <a:pt x="1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045" name="Freeform 1845"/>
          <p:cNvSpPr>
            <a:spLocks/>
          </p:cNvSpPr>
          <p:nvPr/>
        </p:nvSpPr>
        <p:spPr bwMode="auto">
          <a:xfrm>
            <a:off x="785284" y="342900"/>
            <a:ext cx="0" cy="1588"/>
          </a:xfrm>
          <a:custGeom>
            <a:avLst/>
            <a:gdLst>
              <a:gd name="T0" fmla="*/ 0 w 1"/>
              <a:gd name="T1" fmla="*/ 1 h 1"/>
              <a:gd name="T2" fmla="*/ 0 w 1"/>
              <a:gd name="T3" fmla="*/ 1 h 1"/>
              <a:gd name="T4" fmla="*/ 1 w 1"/>
              <a:gd name="T5" fmla="*/ 1 h 1"/>
              <a:gd name="T6" fmla="*/ 1 w 1"/>
              <a:gd name="T7" fmla="*/ 0 h 1"/>
              <a:gd name="T8" fmla="*/ 0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0" y="1"/>
                </a:moveTo>
                <a:lnTo>
                  <a:pt x="0" y="1"/>
                </a:ln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0"/>
                </a:cubicBezTo>
                <a:cubicBezTo>
                  <a:pt x="1" y="1"/>
                  <a:pt x="1" y="1"/>
                  <a:pt x="0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046" name="Rectangle 1846"/>
          <p:cNvSpPr>
            <a:spLocks noChangeArrowheads="1"/>
          </p:cNvSpPr>
          <p:nvPr/>
        </p:nvSpPr>
        <p:spPr bwMode="auto">
          <a:xfrm>
            <a:off x="781051" y="341313"/>
            <a:ext cx="2117" cy="1588"/>
          </a:xfrm>
          <a:prstGeom prst="rect">
            <a:avLst/>
          </a:prstGeom>
          <a:solidFill>
            <a:srgbClr val="D5A03C"/>
          </a:solidFill>
          <a:ln w="0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047" name="Freeform 1847"/>
          <p:cNvSpPr>
            <a:spLocks/>
          </p:cNvSpPr>
          <p:nvPr/>
        </p:nvSpPr>
        <p:spPr bwMode="auto">
          <a:xfrm>
            <a:off x="781051" y="342900"/>
            <a:ext cx="2117" cy="1588"/>
          </a:xfrm>
          <a:custGeom>
            <a:avLst/>
            <a:gdLst>
              <a:gd name="T0" fmla="*/ 0 w 1"/>
              <a:gd name="T1" fmla="*/ 1 h 1"/>
              <a:gd name="T2" fmla="*/ 0 w 1"/>
              <a:gd name="T3" fmla="*/ 1 h 1"/>
              <a:gd name="T4" fmla="*/ 1 w 1"/>
              <a:gd name="T5" fmla="*/ 1 h 1"/>
              <a:gd name="T6" fmla="*/ 0 w 1"/>
              <a:gd name="T7" fmla="*/ 0 h 1"/>
              <a:gd name="T8" fmla="*/ 0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0" y="1"/>
                </a:moveTo>
                <a:lnTo>
                  <a:pt x="0" y="1"/>
                </a:lnTo>
                <a:lnTo>
                  <a:pt x="1" y="1"/>
                </a:lnTo>
                <a:lnTo>
                  <a:pt x="0" y="0"/>
                </a:lnTo>
                <a:lnTo>
                  <a:pt x="0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048" name="Freeform 1848"/>
          <p:cNvSpPr>
            <a:spLocks/>
          </p:cNvSpPr>
          <p:nvPr/>
        </p:nvSpPr>
        <p:spPr bwMode="auto">
          <a:xfrm>
            <a:off x="776818" y="341313"/>
            <a:ext cx="2117" cy="1588"/>
          </a:xfrm>
          <a:custGeom>
            <a:avLst/>
            <a:gdLst>
              <a:gd name="T0" fmla="*/ 1 w 1"/>
              <a:gd name="T1" fmla="*/ 1 h 1"/>
              <a:gd name="T2" fmla="*/ 1 w 1"/>
              <a:gd name="T3" fmla="*/ 1 h 1"/>
              <a:gd name="T4" fmla="*/ 1 w 1"/>
              <a:gd name="T5" fmla="*/ 0 h 1"/>
              <a:gd name="T6" fmla="*/ 0 w 1"/>
              <a:gd name="T7" fmla="*/ 0 h 1"/>
              <a:gd name="T8" fmla="*/ 1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1" y="1"/>
                </a:moveTo>
                <a:lnTo>
                  <a:pt x="1" y="1"/>
                </a:lnTo>
                <a:lnTo>
                  <a:pt x="1" y="0"/>
                </a:lnTo>
                <a:lnTo>
                  <a:pt x="0" y="0"/>
                </a:lnTo>
                <a:lnTo>
                  <a:pt x="1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049" name="Freeform 1849"/>
          <p:cNvSpPr>
            <a:spLocks/>
          </p:cNvSpPr>
          <p:nvPr/>
        </p:nvSpPr>
        <p:spPr bwMode="auto">
          <a:xfrm>
            <a:off x="778935" y="342900"/>
            <a:ext cx="0" cy="1588"/>
          </a:xfrm>
          <a:custGeom>
            <a:avLst/>
            <a:gdLst>
              <a:gd name="T0" fmla="*/ 1 h 1"/>
              <a:gd name="T1" fmla="*/ 1 h 1"/>
              <a:gd name="T2" fmla="*/ 1 h 1"/>
              <a:gd name="T3" fmla="*/ 0 h 1"/>
              <a:gd name="T4" fmla="*/ 1 h 1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</a:cxnLst>
            <a:rect l="0" t="0" r="r" b="b"/>
            <a:pathLst>
              <a:path h="1">
                <a:moveTo>
                  <a:pt x="0" y="1"/>
                </a:moveTo>
                <a:lnTo>
                  <a:pt x="0" y="1"/>
                </a:lnTo>
                <a:lnTo>
                  <a:pt x="0" y="1"/>
                </a:lnTo>
                <a:cubicBezTo>
                  <a:pt x="0" y="1"/>
                  <a:pt x="0" y="0"/>
                  <a:pt x="0" y="0"/>
                </a:cubicBezTo>
                <a:lnTo>
                  <a:pt x="0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050" name="Freeform 1850"/>
          <p:cNvSpPr>
            <a:spLocks/>
          </p:cNvSpPr>
          <p:nvPr/>
        </p:nvSpPr>
        <p:spPr bwMode="auto">
          <a:xfrm>
            <a:off x="774702" y="341313"/>
            <a:ext cx="2117" cy="1588"/>
          </a:xfrm>
          <a:custGeom>
            <a:avLst/>
            <a:gdLst>
              <a:gd name="T0" fmla="*/ 0 w 1"/>
              <a:gd name="T1" fmla="*/ 1 h 1"/>
              <a:gd name="T2" fmla="*/ 0 w 1"/>
              <a:gd name="T3" fmla="*/ 1 h 1"/>
              <a:gd name="T4" fmla="*/ 1 w 1"/>
              <a:gd name="T5" fmla="*/ 0 h 1"/>
              <a:gd name="T6" fmla="*/ 0 w 1"/>
              <a:gd name="T7" fmla="*/ 1 h 1"/>
              <a:gd name="T8" fmla="*/ 0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0" y="1"/>
                </a:moveTo>
                <a:lnTo>
                  <a:pt x="0" y="1"/>
                </a:lnTo>
                <a:cubicBezTo>
                  <a:pt x="1" y="1"/>
                  <a:pt x="1" y="1"/>
                  <a:pt x="1" y="0"/>
                </a:cubicBezTo>
                <a:cubicBezTo>
                  <a:pt x="0" y="0"/>
                  <a:pt x="0" y="0"/>
                  <a:pt x="0" y="1"/>
                </a:cubicBezTo>
                <a:lnTo>
                  <a:pt x="0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051" name="Freeform 1851"/>
          <p:cNvSpPr>
            <a:spLocks/>
          </p:cNvSpPr>
          <p:nvPr/>
        </p:nvSpPr>
        <p:spPr bwMode="auto">
          <a:xfrm>
            <a:off x="776817" y="342900"/>
            <a:ext cx="0" cy="1588"/>
          </a:xfrm>
          <a:custGeom>
            <a:avLst/>
            <a:gdLst>
              <a:gd name="T0" fmla="*/ 1 h 1"/>
              <a:gd name="T1" fmla="*/ 1 h 1"/>
              <a:gd name="T2" fmla="*/ 1 h 1"/>
              <a:gd name="T3" fmla="*/ 0 h 1"/>
              <a:gd name="T4" fmla="*/ 1 h 1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</a:cxnLst>
            <a:rect l="0" t="0" r="r" b="b"/>
            <a:pathLst>
              <a:path h="1">
                <a:moveTo>
                  <a:pt x="0" y="1"/>
                </a:moveTo>
                <a:lnTo>
                  <a:pt x="0" y="1"/>
                </a:lnTo>
                <a:cubicBezTo>
                  <a:pt x="0" y="1"/>
                  <a:pt x="0" y="1"/>
                  <a:pt x="0" y="1"/>
                </a:cubicBezTo>
                <a:lnTo>
                  <a:pt x="0" y="0"/>
                </a:lnTo>
                <a:lnTo>
                  <a:pt x="0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052" name="Freeform 1852"/>
          <p:cNvSpPr>
            <a:spLocks/>
          </p:cNvSpPr>
          <p:nvPr/>
        </p:nvSpPr>
        <p:spPr bwMode="auto">
          <a:xfrm>
            <a:off x="785284" y="342900"/>
            <a:ext cx="2117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1 h 2"/>
              <a:gd name="T6" fmla="*/ 1 w 2"/>
              <a:gd name="T7" fmla="*/ 2 h 2"/>
              <a:gd name="T8" fmla="*/ 2 w 2"/>
              <a:gd name="T9" fmla="*/ 1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0" y="0"/>
                  <a:pt x="0" y="0"/>
                  <a:pt x="0" y="1"/>
                </a:cubicBezTo>
                <a:cubicBezTo>
                  <a:pt x="0" y="1"/>
                  <a:pt x="0" y="2"/>
                  <a:pt x="1" y="2"/>
                </a:cubicBezTo>
                <a:cubicBezTo>
                  <a:pt x="2" y="2"/>
                  <a:pt x="2" y="1"/>
                  <a:pt x="2" y="1"/>
                </a:cubicBezTo>
                <a:cubicBezTo>
                  <a:pt x="2" y="0"/>
                  <a:pt x="2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053" name="Freeform 1853"/>
          <p:cNvSpPr>
            <a:spLocks/>
          </p:cNvSpPr>
          <p:nvPr/>
        </p:nvSpPr>
        <p:spPr bwMode="auto">
          <a:xfrm>
            <a:off x="783168" y="342900"/>
            <a:ext cx="2117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1 h 2"/>
              <a:gd name="T6" fmla="*/ 1 w 2"/>
              <a:gd name="T7" fmla="*/ 2 h 2"/>
              <a:gd name="T8" fmla="*/ 2 w 2"/>
              <a:gd name="T9" fmla="*/ 1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0" y="0"/>
                  <a:pt x="0" y="0"/>
                  <a:pt x="0" y="1"/>
                </a:cubicBezTo>
                <a:cubicBezTo>
                  <a:pt x="0" y="1"/>
                  <a:pt x="0" y="2"/>
                  <a:pt x="1" y="2"/>
                </a:cubicBezTo>
                <a:cubicBezTo>
                  <a:pt x="2" y="2"/>
                  <a:pt x="2" y="1"/>
                  <a:pt x="2" y="1"/>
                </a:cubicBezTo>
                <a:cubicBezTo>
                  <a:pt x="2" y="0"/>
                  <a:pt x="2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054" name="Freeform 1854"/>
          <p:cNvSpPr>
            <a:spLocks/>
          </p:cNvSpPr>
          <p:nvPr/>
        </p:nvSpPr>
        <p:spPr bwMode="auto">
          <a:xfrm>
            <a:off x="778935" y="342900"/>
            <a:ext cx="2117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0 h 2"/>
              <a:gd name="T6" fmla="*/ 1 w 2"/>
              <a:gd name="T7" fmla="*/ 2 h 2"/>
              <a:gd name="T8" fmla="*/ 2 w 2"/>
              <a:gd name="T9" fmla="*/ 1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0" y="0"/>
                  <a:pt x="0" y="0"/>
                  <a:pt x="0" y="0"/>
                </a:cubicBezTo>
                <a:cubicBezTo>
                  <a:pt x="0" y="1"/>
                  <a:pt x="0" y="1"/>
                  <a:pt x="1" y="2"/>
                </a:cubicBezTo>
                <a:cubicBezTo>
                  <a:pt x="1" y="2"/>
                  <a:pt x="2" y="1"/>
                  <a:pt x="2" y="1"/>
                </a:cubicBezTo>
                <a:cubicBezTo>
                  <a:pt x="2" y="0"/>
                  <a:pt x="1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055" name="Freeform 1855"/>
          <p:cNvSpPr>
            <a:spLocks/>
          </p:cNvSpPr>
          <p:nvPr/>
        </p:nvSpPr>
        <p:spPr bwMode="auto">
          <a:xfrm>
            <a:off x="776817" y="342900"/>
            <a:ext cx="0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0 h 2"/>
              <a:gd name="T6" fmla="*/ 1 w 2"/>
              <a:gd name="T7" fmla="*/ 2 h 2"/>
              <a:gd name="T8" fmla="*/ 2 w 2"/>
              <a:gd name="T9" fmla="*/ 1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1" y="0"/>
                  <a:pt x="0" y="0"/>
                  <a:pt x="0" y="0"/>
                </a:cubicBezTo>
                <a:cubicBezTo>
                  <a:pt x="0" y="1"/>
                  <a:pt x="1" y="1"/>
                  <a:pt x="1" y="2"/>
                </a:cubicBezTo>
                <a:cubicBezTo>
                  <a:pt x="2" y="2"/>
                  <a:pt x="2" y="1"/>
                  <a:pt x="2" y="1"/>
                </a:cubicBezTo>
                <a:cubicBezTo>
                  <a:pt x="2" y="0"/>
                  <a:pt x="2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056" name="Freeform 1856"/>
          <p:cNvSpPr>
            <a:spLocks/>
          </p:cNvSpPr>
          <p:nvPr/>
        </p:nvSpPr>
        <p:spPr bwMode="auto">
          <a:xfrm>
            <a:off x="772584" y="342900"/>
            <a:ext cx="2117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1 h 2"/>
              <a:gd name="T6" fmla="*/ 1 w 2"/>
              <a:gd name="T7" fmla="*/ 2 h 2"/>
              <a:gd name="T8" fmla="*/ 2 w 2"/>
              <a:gd name="T9" fmla="*/ 1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1" y="0"/>
                  <a:pt x="0" y="0"/>
                  <a:pt x="0" y="1"/>
                </a:cubicBezTo>
                <a:cubicBezTo>
                  <a:pt x="0" y="1"/>
                  <a:pt x="1" y="1"/>
                  <a:pt x="1" y="2"/>
                </a:cubicBezTo>
                <a:cubicBezTo>
                  <a:pt x="2" y="2"/>
                  <a:pt x="2" y="1"/>
                  <a:pt x="2" y="1"/>
                </a:cubicBezTo>
                <a:cubicBezTo>
                  <a:pt x="2" y="1"/>
                  <a:pt x="2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057" name="Freeform 1857"/>
          <p:cNvSpPr>
            <a:spLocks/>
          </p:cNvSpPr>
          <p:nvPr/>
        </p:nvSpPr>
        <p:spPr bwMode="auto">
          <a:xfrm>
            <a:off x="808568" y="342900"/>
            <a:ext cx="2117" cy="1588"/>
          </a:xfrm>
          <a:custGeom>
            <a:avLst/>
            <a:gdLst>
              <a:gd name="T0" fmla="*/ 1 w 1"/>
              <a:gd name="T1" fmla="*/ 0 h 1"/>
              <a:gd name="T2" fmla="*/ 1 w 1"/>
              <a:gd name="T3" fmla="*/ 0 h 1"/>
              <a:gd name="T4" fmla="*/ 0 w 1"/>
              <a:gd name="T5" fmla="*/ 1 h 1"/>
              <a:gd name="T6" fmla="*/ 1 w 1"/>
              <a:gd name="T7" fmla="*/ 1 h 1"/>
              <a:gd name="T8" fmla="*/ 1 w 1"/>
              <a:gd name="T9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1" y="0"/>
                </a:moveTo>
                <a:lnTo>
                  <a:pt x="1" y="0"/>
                </a:lnTo>
                <a:cubicBezTo>
                  <a:pt x="0" y="0"/>
                  <a:pt x="0" y="1"/>
                  <a:pt x="0" y="1"/>
                </a:cubicBezTo>
                <a:cubicBezTo>
                  <a:pt x="0" y="1"/>
                  <a:pt x="0" y="1"/>
                  <a:pt x="1" y="1"/>
                </a:cubicBezTo>
                <a:lnTo>
                  <a:pt x="1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058" name="Freeform 1858"/>
          <p:cNvSpPr>
            <a:spLocks/>
          </p:cNvSpPr>
          <p:nvPr/>
        </p:nvSpPr>
        <p:spPr bwMode="auto">
          <a:xfrm>
            <a:off x="793751" y="341313"/>
            <a:ext cx="0" cy="1588"/>
          </a:xfrm>
          <a:custGeom>
            <a:avLst/>
            <a:gdLst>
              <a:gd name="T0" fmla="*/ 0 w 1"/>
              <a:gd name="T1" fmla="*/ 1 h 1"/>
              <a:gd name="T2" fmla="*/ 0 w 1"/>
              <a:gd name="T3" fmla="*/ 1 h 1"/>
              <a:gd name="T4" fmla="*/ 1 w 1"/>
              <a:gd name="T5" fmla="*/ 0 h 1"/>
              <a:gd name="T6" fmla="*/ 0 w 1"/>
              <a:gd name="T7" fmla="*/ 0 h 1"/>
              <a:gd name="T8" fmla="*/ 0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0" y="1"/>
                </a:moveTo>
                <a:lnTo>
                  <a:pt x="0" y="1"/>
                </a:lnTo>
                <a:cubicBezTo>
                  <a:pt x="0" y="1"/>
                  <a:pt x="0" y="1"/>
                  <a:pt x="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"/>
                  <a:pt x="0" y="1"/>
                  <a:pt x="0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059" name="Freeform 1859"/>
          <p:cNvSpPr>
            <a:spLocks/>
          </p:cNvSpPr>
          <p:nvPr/>
        </p:nvSpPr>
        <p:spPr bwMode="auto">
          <a:xfrm>
            <a:off x="793751" y="342900"/>
            <a:ext cx="0" cy="1588"/>
          </a:xfrm>
          <a:custGeom>
            <a:avLst/>
            <a:gdLst>
              <a:gd name="T0" fmla="*/ 1 w 1"/>
              <a:gd name="T1" fmla="*/ 1 h 1"/>
              <a:gd name="T2" fmla="*/ 1 w 1"/>
              <a:gd name="T3" fmla="*/ 1 h 1"/>
              <a:gd name="T4" fmla="*/ 0 w 1"/>
              <a:gd name="T5" fmla="*/ 0 h 1"/>
              <a:gd name="T6" fmla="*/ 0 w 1"/>
              <a:gd name="T7" fmla="*/ 1 h 1"/>
              <a:gd name="T8" fmla="*/ 1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1" y="1"/>
                </a:moveTo>
                <a:lnTo>
                  <a:pt x="1" y="1"/>
                </a:lnTo>
                <a:cubicBezTo>
                  <a:pt x="0" y="1"/>
                  <a:pt x="0" y="1"/>
                  <a:pt x="0" y="0"/>
                </a:cubicBezTo>
                <a:cubicBezTo>
                  <a:pt x="0" y="1"/>
                  <a:pt x="0" y="1"/>
                  <a:pt x="0" y="1"/>
                </a:cubicBezTo>
                <a:lnTo>
                  <a:pt x="1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060" name="Freeform 1860"/>
          <p:cNvSpPr>
            <a:spLocks/>
          </p:cNvSpPr>
          <p:nvPr/>
        </p:nvSpPr>
        <p:spPr bwMode="auto">
          <a:xfrm>
            <a:off x="795868" y="341313"/>
            <a:ext cx="2117" cy="1588"/>
          </a:xfrm>
          <a:custGeom>
            <a:avLst/>
            <a:gdLst>
              <a:gd name="T0" fmla="*/ 0 w 1"/>
              <a:gd name="T1" fmla="*/ 1 h 1"/>
              <a:gd name="T2" fmla="*/ 0 w 1"/>
              <a:gd name="T3" fmla="*/ 1 h 1"/>
              <a:gd name="T4" fmla="*/ 1 w 1"/>
              <a:gd name="T5" fmla="*/ 0 h 1"/>
              <a:gd name="T6" fmla="*/ 0 w 1"/>
              <a:gd name="T7" fmla="*/ 0 h 1"/>
              <a:gd name="T8" fmla="*/ 0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0" y="1"/>
                </a:moveTo>
                <a:lnTo>
                  <a:pt x="0" y="1"/>
                </a:lnTo>
                <a:cubicBezTo>
                  <a:pt x="0" y="1"/>
                  <a:pt x="1" y="1"/>
                  <a:pt x="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"/>
                  <a:pt x="0" y="1"/>
                  <a:pt x="0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061" name="Freeform 1861"/>
          <p:cNvSpPr>
            <a:spLocks/>
          </p:cNvSpPr>
          <p:nvPr/>
        </p:nvSpPr>
        <p:spPr bwMode="auto">
          <a:xfrm>
            <a:off x="795868" y="342900"/>
            <a:ext cx="2117" cy="1588"/>
          </a:xfrm>
          <a:custGeom>
            <a:avLst/>
            <a:gdLst>
              <a:gd name="T0" fmla="*/ 1 w 1"/>
              <a:gd name="T1" fmla="*/ 1 h 1"/>
              <a:gd name="T2" fmla="*/ 1 w 1"/>
              <a:gd name="T3" fmla="*/ 1 h 1"/>
              <a:gd name="T4" fmla="*/ 0 w 1"/>
              <a:gd name="T5" fmla="*/ 0 h 1"/>
              <a:gd name="T6" fmla="*/ 0 w 1"/>
              <a:gd name="T7" fmla="*/ 1 h 1"/>
              <a:gd name="T8" fmla="*/ 1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1" y="1"/>
                </a:moveTo>
                <a:lnTo>
                  <a:pt x="1" y="1"/>
                </a:lnTo>
                <a:cubicBezTo>
                  <a:pt x="0" y="1"/>
                  <a:pt x="0" y="1"/>
                  <a:pt x="0" y="0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1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062" name="Rectangle 1862"/>
          <p:cNvSpPr>
            <a:spLocks noChangeArrowheads="1"/>
          </p:cNvSpPr>
          <p:nvPr/>
        </p:nvSpPr>
        <p:spPr bwMode="auto">
          <a:xfrm>
            <a:off x="800102" y="341313"/>
            <a:ext cx="2117" cy="1588"/>
          </a:xfrm>
          <a:prstGeom prst="rect">
            <a:avLst/>
          </a:prstGeom>
          <a:solidFill>
            <a:srgbClr val="D5A03C"/>
          </a:solidFill>
          <a:ln w="0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063" name="Freeform 1863"/>
          <p:cNvSpPr>
            <a:spLocks/>
          </p:cNvSpPr>
          <p:nvPr/>
        </p:nvSpPr>
        <p:spPr bwMode="auto">
          <a:xfrm>
            <a:off x="800101" y="342900"/>
            <a:ext cx="0" cy="1588"/>
          </a:xfrm>
          <a:custGeom>
            <a:avLst/>
            <a:gdLst>
              <a:gd name="T0" fmla="*/ 1 w 1"/>
              <a:gd name="T1" fmla="*/ 1 h 1"/>
              <a:gd name="T2" fmla="*/ 1 w 1"/>
              <a:gd name="T3" fmla="*/ 1 h 1"/>
              <a:gd name="T4" fmla="*/ 1 w 1"/>
              <a:gd name="T5" fmla="*/ 0 h 1"/>
              <a:gd name="T6" fmla="*/ 0 w 1"/>
              <a:gd name="T7" fmla="*/ 1 h 1"/>
              <a:gd name="T8" fmla="*/ 1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1" y="1"/>
                </a:moveTo>
                <a:lnTo>
                  <a:pt x="1" y="1"/>
                </a:lnTo>
                <a:lnTo>
                  <a:pt x="1" y="0"/>
                </a:lnTo>
                <a:lnTo>
                  <a:pt x="0" y="1"/>
                </a:lnTo>
                <a:lnTo>
                  <a:pt x="1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064" name="Freeform 1864"/>
          <p:cNvSpPr>
            <a:spLocks/>
          </p:cNvSpPr>
          <p:nvPr/>
        </p:nvSpPr>
        <p:spPr bwMode="auto">
          <a:xfrm>
            <a:off x="804335" y="341313"/>
            <a:ext cx="0" cy="1588"/>
          </a:xfrm>
          <a:custGeom>
            <a:avLst/>
            <a:gdLst>
              <a:gd name="T0" fmla="*/ 0 w 1"/>
              <a:gd name="T1" fmla="*/ 1 h 1"/>
              <a:gd name="T2" fmla="*/ 0 w 1"/>
              <a:gd name="T3" fmla="*/ 1 h 1"/>
              <a:gd name="T4" fmla="*/ 1 w 1"/>
              <a:gd name="T5" fmla="*/ 0 h 1"/>
              <a:gd name="T6" fmla="*/ 0 w 1"/>
              <a:gd name="T7" fmla="*/ 0 h 1"/>
              <a:gd name="T8" fmla="*/ 0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0" y="1"/>
                </a:moveTo>
                <a:lnTo>
                  <a:pt x="0" y="1"/>
                </a:lnTo>
                <a:lnTo>
                  <a:pt x="1" y="0"/>
                </a:lnTo>
                <a:lnTo>
                  <a:pt x="0" y="0"/>
                </a:lnTo>
                <a:lnTo>
                  <a:pt x="0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065" name="Freeform 1865"/>
          <p:cNvSpPr>
            <a:spLocks/>
          </p:cNvSpPr>
          <p:nvPr/>
        </p:nvSpPr>
        <p:spPr bwMode="auto">
          <a:xfrm>
            <a:off x="804335" y="342900"/>
            <a:ext cx="0" cy="1588"/>
          </a:xfrm>
          <a:custGeom>
            <a:avLst/>
            <a:gdLst>
              <a:gd name="T0" fmla="*/ 1 h 1"/>
              <a:gd name="T1" fmla="*/ 1 h 1"/>
              <a:gd name="T2" fmla="*/ 0 h 1"/>
              <a:gd name="T3" fmla="*/ 1 h 1"/>
              <a:gd name="T4" fmla="*/ 1 h 1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</a:cxnLst>
            <a:rect l="0" t="0" r="r" b="b"/>
            <a:pathLst>
              <a:path h="1">
                <a:moveTo>
                  <a:pt x="0" y="1"/>
                </a:moveTo>
                <a:lnTo>
                  <a:pt x="0" y="1"/>
                </a:lnTo>
                <a:lnTo>
                  <a:pt x="0" y="0"/>
                </a:lnTo>
                <a:lnTo>
                  <a:pt x="0" y="1"/>
                </a:lnTo>
                <a:lnTo>
                  <a:pt x="0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066" name="Freeform 1866"/>
          <p:cNvSpPr>
            <a:spLocks/>
          </p:cNvSpPr>
          <p:nvPr/>
        </p:nvSpPr>
        <p:spPr bwMode="auto">
          <a:xfrm>
            <a:off x="806451" y="341313"/>
            <a:ext cx="0" cy="1588"/>
          </a:xfrm>
          <a:custGeom>
            <a:avLst/>
            <a:gdLst>
              <a:gd name="T0" fmla="*/ 1 w 1"/>
              <a:gd name="T1" fmla="*/ 1 h 1"/>
              <a:gd name="T2" fmla="*/ 1 w 1"/>
              <a:gd name="T3" fmla="*/ 1 h 1"/>
              <a:gd name="T4" fmla="*/ 1 w 1"/>
              <a:gd name="T5" fmla="*/ 1 h 1"/>
              <a:gd name="T6" fmla="*/ 0 w 1"/>
              <a:gd name="T7" fmla="*/ 0 h 1"/>
              <a:gd name="T8" fmla="*/ 1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lnTo>
                  <a:pt x="0" y="0"/>
                </a:lnTo>
                <a:lnTo>
                  <a:pt x="1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067" name="Freeform 1867"/>
          <p:cNvSpPr>
            <a:spLocks/>
          </p:cNvSpPr>
          <p:nvPr/>
        </p:nvSpPr>
        <p:spPr bwMode="auto">
          <a:xfrm>
            <a:off x="806451" y="342900"/>
            <a:ext cx="0" cy="1588"/>
          </a:xfrm>
          <a:custGeom>
            <a:avLst/>
            <a:gdLst>
              <a:gd name="T0" fmla="*/ 1 h 1"/>
              <a:gd name="T1" fmla="*/ 1 h 1"/>
              <a:gd name="T2" fmla="*/ 0 h 1"/>
              <a:gd name="T3" fmla="*/ 1 h 1"/>
              <a:gd name="T4" fmla="*/ 1 h 1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</a:cxnLst>
            <a:rect l="0" t="0" r="r" b="b"/>
            <a:pathLst>
              <a:path h="1">
                <a:moveTo>
                  <a:pt x="0" y="1"/>
                </a:moveTo>
                <a:lnTo>
                  <a:pt x="0" y="1"/>
                </a:lnTo>
                <a:lnTo>
                  <a:pt x="0" y="0"/>
                </a:lnTo>
                <a:cubicBezTo>
                  <a:pt x="0" y="1"/>
                  <a:pt x="0" y="1"/>
                  <a:pt x="0" y="1"/>
                </a:cubicBezTo>
                <a:lnTo>
                  <a:pt x="0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068" name="Freeform 1868"/>
          <p:cNvSpPr>
            <a:spLocks/>
          </p:cNvSpPr>
          <p:nvPr/>
        </p:nvSpPr>
        <p:spPr bwMode="auto">
          <a:xfrm>
            <a:off x="793751" y="342900"/>
            <a:ext cx="2117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1 h 2"/>
              <a:gd name="T6" fmla="*/ 1 w 2"/>
              <a:gd name="T7" fmla="*/ 2 h 2"/>
              <a:gd name="T8" fmla="*/ 2 w 2"/>
              <a:gd name="T9" fmla="*/ 1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1" y="0"/>
                  <a:pt x="0" y="0"/>
                  <a:pt x="0" y="1"/>
                </a:cubicBezTo>
                <a:cubicBezTo>
                  <a:pt x="0" y="1"/>
                  <a:pt x="1" y="2"/>
                  <a:pt x="1" y="2"/>
                </a:cubicBezTo>
                <a:cubicBezTo>
                  <a:pt x="2" y="2"/>
                  <a:pt x="2" y="1"/>
                  <a:pt x="2" y="1"/>
                </a:cubicBezTo>
                <a:cubicBezTo>
                  <a:pt x="2" y="0"/>
                  <a:pt x="2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069" name="Freeform 1869"/>
          <p:cNvSpPr>
            <a:spLocks/>
          </p:cNvSpPr>
          <p:nvPr/>
        </p:nvSpPr>
        <p:spPr bwMode="auto">
          <a:xfrm>
            <a:off x="797984" y="342900"/>
            <a:ext cx="2117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1 h 2"/>
              <a:gd name="T6" fmla="*/ 1 w 2"/>
              <a:gd name="T7" fmla="*/ 2 h 2"/>
              <a:gd name="T8" fmla="*/ 2 w 2"/>
              <a:gd name="T9" fmla="*/ 1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0" y="0"/>
                  <a:pt x="0" y="0"/>
                  <a:pt x="0" y="1"/>
                </a:cubicBezTo>
                <a:cubicBezTo>
                  <a:pt x="0" y="1"/>
                  <a:pt x="0" y="2"/>
                  <a:pt x="1" y="2"/>
                </a:cubicBezTo>
                <a:cubicBezTo>
                  <a:pt x="2" y="2"/>
                  <a:pt x="2" y="1"/>
                  <a:pt x="2" y="1"/>
                </a:cubicBezTo>
                <a:cubicBezTo>
                  <a:pt x="2" y="0"/>
                  <a:pt x="2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070" name="Freeform 1870"/>
          <p:cNvSpPr>
            <a:spLocks/>
          </p:cNvSpPr>
          <p:nvPr/>
        </p:nvSpPr>
        <p:spPr bwMode="auto">
          <a:xfrm>
            <a:off x="802218" y="342900"/>
            <a:ext cx="2117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1 h 2"/>
              <a:gd name="T6" fmla="*/ 1 w 2"/>
              <a:gd name="T7" fmla="*/ 2 h 2"/>
              <a:gd name="T8" fmla="*/ 2 w 2"/>
              <a:gd name="T9" fmla="*/ 0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0" y="0"/>
                  <a:pt x="0" y="0"/>
                  <a:pt x="0" y="1"/>
                </a:cubicBezTo>
                <a:cubicBezTo>
                  <a:pt x="0" y="1"/>
                  <a:pt x="0" y="2"/>
                  <a:pt x="1" y="2"/>
                </a:cubicBezTo>
                <a:cubicBezTo>
                  <a:pt x="1" y="1"/>
                  <a:pt x="2" y="1"/>
                  <a:pt x="2" y="0"/>
                </a:cubicBezTo>
                <a:cubicBezTo>
                  <a:pt x="2" y="0"/>
                  <a:pt x="1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071" name="Freeform 1871"/>
          <p:cNvSpPr>
            <a:spLocks/>
          </p:cNvSpPr>
          <p:nvPr/>
        </p:nvSpPr>
        <p:spPr bwMode="auto">
          <a:xfrm>
            <a:off x="804335" y="342900"/>
            <a:ext cx="2117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1 h 2"/>
              <a:gd name="T6" fmla="*/ 1 w 2"/>
              <a:gd name="T7" fmla="*/ 2 h 2"/>
              <a:gd name="T8" fmla="*/ 2 w 2"/>
              <a:gd name="T9" fmla="*/ 0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0" y="0"/>
                  <a:pt x="0" y="0"/>
                  <a:pt x="0" y="1"/>
                </a:cubicBezTo>
                <a:cubicBezTo>
                  <a:pt x="0" y="1"/>
                  <a:pt x="0" y="2"/>
                  <a:pt x="1" y="2"/>
                </a:cubicBezTo>
                <a:cubicBezTo>
                  <a:pt x="1" y="1"/>
                  <a:pt x="2" y="1"/>
                  <a:pt x="2" y="0"/>
                </a:cubicBezTo>
                <a:cubicBezTo>
                  <a:pt x="2" y="0"/>
                  <a:pt x="1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072" name="Freeform 1872"/>
          <p:cNvSpPr>
            <a:spLocks/>
          </p:cNvSpPr>
          <p:nvPr/>
        </p:nvSpPr>
        <p:spPr bwMode="auto">
          <a:xfrm>
            <a:off x="806451" y="342900"/>
            <a:ext cx="2117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1 h 2"/>
              <a:gd name="T6" fmla="*/ 1 w 2"/>
              <a:gd name="T7" fmla="*/ 2 h 2"/>
              <a:gd name="T8" fmla="*/ 2 w 2"/>
              <a:gd name="T9" fmla="*/ 1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0" y="0"/>
                  <a:pt x="0" y="1"/>
                  <a:pt x="0" y="1"/>
                </a:cubicBezTo>
                <a:cubicBezTo>
                  <a:pt x="0" y="1"/>
                  <a:pt x="0" y="2"/>
                  <a:pt x="1" y="2"/>
                </a:cubicBezTo>
                <a:cubicBezTo>
                  <a:pt x="1" y="1"/>
                  <a:pt x="2" y="1"/>
                  <a:pt x="2" y="1"/>
                </a:cubicBezTo>
                <a:cubicBezTo>
                  <a:pt x="2" y="0"/>
                  <a:pt x="1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073" name="Freeform 1873"/>
          <p:cNvSpPr>
            <a:spLocks/>
          </p:cNvSpPr>
          <p:nvPr/>
        </p:nvSpPr>
        <p:spPr bwMode="auto">
          <a:xfrm>
            <a:off x="789518" y="342900"/>
            <a:ext cx="2117" cy="1588"/>
          </a:xfrm>
          <a:custGeom>
            <a:avLst/>
            <a:gdLst>
              <a:gd name="T0" fmla="*/ 0 w 2"/>
              <a:gd name="T1" fmla="*/ 1 h 2"/>
              <a:gd name="T2" fmla="*/ 0 w 2"/>
              <a:gd name="T3" fmla="*/ 1 h 2"/>
              <a:gd name="T4" fmla="*/ 1 w 2"/>
              <a:gd name="T5" fmla="*/ 2 h 2"/>
              <a:gd name="T6" fmla="*/ 2 w 2"/>
              <a:gd name="T7" fmla="*/ 1 h 2"/>
              <a:gd name="T8" fmla="*/ 1 w 2"/>
              <a:gd name="T9" fmla="*/ 0 h 2"/>
              <a:gd name="T10" fmla="*/ 0 w 2"/>
              <a:gd name="T11" fmla="*/ 1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0" y="1"/>
                </a:moveTo>
                <a:lnTo>
                  <a:pt x="0" y="1"/>
                </a:lnTo>
                <a:cubicBezTo>
                  <a:pt x="0" y="1"/>
                  <a:pt x="0" y="2"/>
                  <a:pt x="1" y="2"/>
                </a:cubicBezTo>
                <a:cubicBezTo>
                  <a:pt x="2" y="2"/>
                  <a:pt x="2" y="1"/>
                  <a:pt x="2" y="1"/>
                </a:cubicBezTo>
                <a:cubicBezTo>
                  <a:pt x="2" y="0"/>
                  <a:pt x="2" y="0"/>
                  <a:pt x="1" y="0"/>
                </a:cubicBezTo>
                <a:cubicBezTo>
                  <a:pt x="0" y="0"/>
                  <a:pt x="0" y="0"/>
                  <a:pt x="0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074" name="Freeform 1874"/>
          <p:cNvSpPr>
            <a:spLocks/>
          </p:cNvSpPr>
          <p:nvPr/>
        </p:nvSpPr>
        <p:spPr bwMode="auto">
          <a:xfrm>
            <a:off x="772585" y="341313"/>
            <a:ext cx="38100" cy="0"/>
          </a:xfrm>
          <a:custGeom>
            <a:avLst/>
            <a:gdLst>
              <a:gd name="T0" fmla="*/ 19 w 39"/>
              <a:gd name="T1" fmla="*/ 2 h 2"/>
              <a:gd name="T2" fmla="*/ 19 w 39"/>
              <a:gd name="T3" fmla="*/ 2 h 2"/>
              <a:gd name="T4" fmla="*/ 39 w 39"/>
              <a:gd name="T5" fmla="*/ 2 h 2"/>
              <a:gd name="T6" fmla="*/ 39 w 39"/>
              <a:gd name="T7" fmla="*/ 1 h 2"/>
              <a:gd name="T8" fmla="*/ 19 w 39"/>
              <a:gd name="T9" fmla="*/ 1 h 2"/>
              <a:gd name="T10" fmla="*/ 0 w 39"/>
              <a:gd name="T11" fmla="*/ 1 h 2"/>
              <a:gd name="T12" fmla="*/ 0 w 39"/>
              <a:gd name="T13" fmla="*/ 2 h 2"/>
              <a:gd name="T14" fmla="*/ 19 w 39"/>
              <a:gd name="T15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9" h="2">
                <a:moveTo>
                  <a:pt x="19" y="2"/>
                </a:moveTo>
                <a:lnTo>
                  <a:pt x="19" y="2"/>
                </a:lnTo>
                <a:cubicBezTo>
                  <a:pt x="28" y="2"/>
                  <a:pt x="35" y="1"/>
                  <a:pt x="39" y="2"/>
                </a:cubicBezTo>
                <a:lnTo>
                  <a:pt x="39" y="1"/>
                </a:lnTo>
                <a:cubicBezTo>
                  <a:pt x="35" y="0"/>
                  <a:pt x="28" y="1"/>
                  <a:pt x="19" y="1"/>
                </a:cubicBezTo>
                <a:cubicBezTo>
                  <a:pt x="10" y="1"/>
                  <a:pt x="3" y="0"/>
                  <a:pt x="0" y="1"/>
                </a:cubicBezTo>
                <a:lnTo>
                  <a:pt x="0" y="2"/>
                </a:lnTo>
                <a:cubicBezTo>
                  <a:pt x="3" y="1"/>
                  <a:pt x="10" y="2"/>
                  <a:pt x="19" y="2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075" name="Freeform 1875"/>
          <p:cNvSpPr>
            <a:spLocks/>
          </p:cNvSpPr>
          <p:nvPr/>
        </p:nvSpPr>
        <p:spPr bwMode="auto">
          <a:xfrm>
            <a:off x="772585" y="344488"/>
            <a:ext cx="38100" cy="1588"/>
          </a:xfrm>
          <a:custGeom>
            <a:avLst/>
            <a:gdLst>
              <a:gd name="T0" fmla="*/ 19 w 39"/>
              <a:gd name="T1" fmla="*/ 2 h 2"/>
              <a:gd name="T2" fmla="*/ 19 w 39"/>
              <a:gd name="T3" fmla="*/ 2 h 2"/>
              <a:gd name="T4" fmla="*/ 39 w 39"/>
              <a:gd name="T5" fmla="*/ 2 h 2"/>
              <a:gd name="T6" fmla="*/ 39 w 39"/>
              <a:gd name="T7" fmla="*/ 1 h 2"/>
              <a:gd name="T8" fmla="*/ 19 w 39"/>
              <a:gd name="T9" fmla="*/ 1 h 2"/>
              <a:gd name="T10" fmla="*/ 0 w 39"/>
              <a:gd name="T11" fmla="*/ 1 h 2"/>
              <a:gd name="T12" fmla="*/ 0 w 39"/>
              <a:gd name="T13" fmla="*/ 2 h 2"/>
              <a:gd name="T14" fmla="*/ 19 w 39"/>
              <a:gd name="T15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9" h="2">
                <a:moveTo>
                  <a:pt x="19" y="2"/>
                </a:moveTo>
                <a:lnTo>
                  <a:pt x="19" y="2"/>
                </a:lnTo>
                <a:cubicBezTo>
                  <a:pt x="28" y="2"/>
                  <a:pt x="35" y="1"/>
                  <a:pt x="39" y="2"/>
                </a:cubicBezTo>
                <a:lnTo>
                  <a:pt x="39" y="1"/>
                </a:lnTo>
                <a:cubicBezTo>
                  <a:pt x="35" y="0"/>
                  <a:pt x="28" y="1"/>
                  <a:pt x="19" y="1"/>
                </a:cubicBezTo>
                <a:cubicBezTo>
                  <a:pt x="10" y="1"/>
                  <a:pt x="3" y="0"/>
                  <a:pt x="0" y="1"/>
                </a:cubicBezTo>
                <a:lnTo>
                  <a:pt x="0" y="2"/>
                </a:lnTo>
                <a:cubicBezTo>
                  <a:pt x="3" y="1"/>
                  <a:pt x="10" y="2"/>
                  <a:pt x="19" y="2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076" name="Freeform 1876"/>
          <p:cNvSpPr>
            <a:spLocks noEditPoints="1"/>
          </p:cNvSpPr>
          <p:nvPr/>
        </p:nvSpPr>
        <p:spPr bwMode="auto">
          <a:xfrm>
            <a:off x="789518" y="314325"/>
            <a:ext cx="4233" cy="14288"/>
          </a:xfrm>
          <a:custGeom>
            <a:avLst/>
            <a:gdLst>
              <a:gd name="T0" fmla="*/ 2 w 5"/>
              <a:gd name="T1" fmla="*/ 1 h 21"/>
              <a:gd name="T2" fmla="*/ 2 w 5"/>
              <a:gd name="T3" fmla="*/ 4 h 21"/>
              <a:gd name="T4" fmla="*/ 2 w 5"/>
              <a:gd name="T5" fmla="*/ 1 h 21"/>
              <a:gd name="T6" fmla="*/ 2 w 5"/>
              <a:gd name="T7" fmla="*/ 8 h 21"/>
              <a:gd name="T8" fmla="*/ 1 w 5"/>
              <a:gd name="T9" fmla="*/ 7 h 21"/>
              <a:gd name="T10" fmla="*/ 2 w 5"/>
              <a:gd name="T11" fmla="*/ 5 h 21"/>
              <a:gd name="T12" fmla="*/ 3 w 5"/>
              <a:gd name="T13" fmla="*/ 7 h 21"/>
              <a:gd name="T14" fmla="*/ 2 w 5"/>
              <a:gd name="T15" fmla="*/ 9 h 21"/>
              <a:gd name="T16" fmla="*/ 3 w 5"/>
              <a:gd name="T17" fmla="*/ 10 h 21"/>
              <a:gd name="T18" fmla="*/ 1 w 5"/>
              <a:gd name="T19" fmla="*/ 10 h 21"/>
              <a:gd name="T20" fmla="*/ 2 w 5"/>
              <a:gd name="T21" fmla="*/ 9 h 21"/>
              <a:gd name="T22" fmla="*/ 2 w 5"/>
              <a:gd name="T23" fmla="*/ 12 h 21"/>
              <a:gd name="T24" fmla="*/ 3 w 5"/>
              <a:gd name="T25" fmla="*/ 13 h 21"/>
              <a:gd name="T26" fmla="*/ 1 w 5"/>
              <a:gd name="T27" fmla="*/ 13 h 21"/>
              <a:gd name="T28" fmla="*/ 2 w 5"/>
              <a:gd name="T29" fmla="*/ 12 h 21"/>
              <a:gd name="T30" fmla="*/ 2 w 5"/>
              <a:gd name="T31" fmla="*/ 18 h 21"/>
              <a:gd name="T32" fmla="*/ 2 w 5"/>
              <a:gd name="T33" fmla="*/ 18 h 21"/>
              <a:gd name="T34" fmla="*/ 3 w 5"/>
              <a:gd name="T35" fmla="*/ 19 h 21"/>
              <a:gd name="T36" fmla="*/ 1 w 5"/>
              <a:gd name="T37" fmla="*/ 19 h 21"/>
              <a:gd name="T38" fmla="*/ 1 w 5"/>
              <a:gd name="T39" fmla="*/ 15 h 21"/>
              <a:gd name="T40" fmla="*/ 0 w 5"/>
              <a:gd name="T41" fmla="*/ 16 h 21"/>
              <a:gd name="T42" fmla="*/ 0 w 5"/>
              <a:gd name="T43" fmla="*/ 19 h 21"/>
              <a:gd name="T44" fmla="*/ 4 w 5"/>
              <a:gd name="T45" fmla="*/ 19 h 21"/>
              <a:gd name="T46" fmla="*/ 4 w 5"/>
              <a:gd name="T47" fmla="*/ 16 h 21"/>
              <a:gd name="T48" fmla="*/ 4 w 5"/>
              <a:gd name="T49" fmla="*/ 13 h 21"/>
              <a:gd name="T50" fmla="*/ 4 w 5"/>
              <a:gd name="T51" fmla="*/ 10 h 21"/>
              <a:gd name="T52" fmla="*/ 4 w 5"/>
              <a:gd name="T53" fmla="*/ 7 h 21"/>
              <a:gd name="T54" fmla="*/ 5 w 5"/>
              <a:gd name="T55" fmla="*/ 3 h 21"/>
              <a:gd name="T56" fmla="*/ 0 w 5"/>
              <a:gd name="T57" fmla="*/ 3 h 21"/>
              <a:gd name="T58" fmla="*/ 0 w 5"/>
              <a:gd name="T59" fmla="*/ 7 h 21"/>
              <a:gd name="T60" fmla="*/ 0 w 5"/>
              <a:gd name="T61" fmla="*/ 10 h 21"/>
              <a:gd name="T62" fmla="*/ 0 w 5"/>
              <a:gd name="T63" fmla="*/ 13 h 21"/>
              <a:gd name="T64" fmla="*/ 2 w 5"/>
              <a:gd name="T65" fmla="*/ 15 h 21"/>
              <a:gd name="T66" fmla="*/ 3 w 5"/>
              <a:gd name="T67" fmla="*/ 16 h 21"/>
              <a:gd name="T68" fmla="*/ 1 w 5"/>
              <a:gd name="T69" fmla="*/ 16 h 21"/>
              <a:gd name="T70" fmla="*/ 2 w 5"/>
              <a:gd name="T71" fmla="*/ 15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5" h="21">
                <a:moveTo>
                  <a:pt x="2" y="1"/>
                </a:moveTo>
                <a:lnTo>
                  <a:pt x="2" y="1"/>
                </a:lnTo>
                <a:cubicBezTo>
                  <a:pt x="3" y="1"/>
                  <a:pt x="4" y="2"/>
                  <a:pt x="4" y="3"/>
                </a:cubicBezTo>
                <a:cubicBezTo>
                  <a:pt x="4" y="4"/>
                  <a:pt x="3" y="4"/>
                  <a:pt x="2" y="4"/>
                </a:cubicBezTo>
                <a:cubicBezTo>
                  <a:pt x="1" y="4"/>
                  <a:pt x="1" y="4"/>
                  <a:pt x="1" y="3"/>
                </a:cubicBezTo>
                <a:cubicBezTo>
                  <a:pt x="1" y="2"/>
                  <a:pt x="1" y="1"/>
                  <a:pt x="2" y="1"/>
                </a:cubicBezTo>
                <a:close/>
                <a:moveTo>
                  <a:pt x="2" y="8"/>
                </a:moveTo>
                <a:lnTo>
                  <a:pt x="2" y="8"/>
                </a:lnTo>
                <a:lnTo>
                  <a:pt x="2" y="8"/>
                </a:lnTo>
                <a:cubicBezTo>
                  <a:pt x="1" y="8"/>
                  <a:pt x="1" y="7"/>
                  <a:pt x="1" y="7"/>
                </a:cubicBezTo>
                <a:cubicBezTo>
                  <a:pt x="1" y="6"/>
                  <a:pt x="1" y="5"/>
                  <a:pt x="2" y="5"/>
                </a:cubicBezTo>
                <a:cubicBezTo>
                  <a:pt x="2" y="5"/>
                  <a:pt x="2" y="5"/>
                  <a:pt x="2" y="5"/>
                </a:cubicBezTo>
                <a:cubicBezTo>
                  <a:pt x="2" y="5"/>
                  <a:pt x="2" y="5"/>
                  <a:pt x="2" y="5"/>
                </a:cubicBezTo>
                <a:cubicBezTo>
                  <a:pt x="3" y="5"/>
                  <a:pt x="3" y="6"/>
                  <a:pt x="3" y="7"/>
                </a:cubicBezTo>
                <a:cubicBezTo>
                  <a:pt x="3" y="7"/>
                  <a:pt x="3" y="8"/>
                  <a:pt x="2" y="8"/>
                </a:cubicBezTo>
                <a:close/>
                <a:moveTo>
                  <a:pt x="2" y="9"/>
                </a:moveTo>
                <a:lnTo>
                  <a:pt x="2" y="9"/>
                </a:lnTo>
                <a:cubicBezTo>
                  <a:pt x="3" y="9"/>
                  <a:pt x="3" y="9"/>
                  <a:pt x="3" y="10"/>
                </a:cubicBezTo>
                <a:cubicBezTo>
                  <a:pt x="3" y="11"/>
                  <a:pt x="3" y="11"/>
                  <a:pt x="2" y="11"/>
                </a:cubicBezTo>
                <a:cubicBezTo>
                  <a:pt x="1" y="11"/>
                  <a:pt x="1" y="11"/>
                  <a:pt x="1" y="10"/>
                </a:cubicBezTo>
                <a:cubicBezTo>
                  <a:pt x="1" y="9"/>
                  <a:pt x="1" y="9"/>
                  <a:pt x="2" y="9"/>
                </a:cubicBezTo>
                <a:cubicBezTo>
                  <a:pt x="2" y="9"/>
                  <a:pt x="2" y="9"/>
                  <a:pt x="2" y="9"/>
                </a:cubicBezTo>
                <a:cubicBezTo>
                  <a:pt x="2" y="9"/>
                  <a:pt x="2" y="9"/>
                  <a:pt x="2" y="9"/>
                </a:cubicBezTo>
                <a:close/>
                <a:moveTo>
                  <a:pt x="2" y="12"/>
                </a:moveTo>
                <a:lnTo>
                  <a:pt x="2" y="12"/>
                </a:lnTo>
                <a:cubicBezTo>
                  <a:pt x="3" y="12"/>
                  <a:pt x="3" y="13"/>
                  <a:pt x="3" y="13"/>
                </a:cubicBezTo>
                <a:cubicBezTo>
                  <a:pt x="3" y="14"/>
                  <a:pt x="3" y="14"/>
                  <a:pt x="2" y="14"/>
                </a:cubicBezTo>
                <a:cubicBezTo>
                  <a:pt x="1" y="14"/>
                  <a:pt x="1" y="14"/>
                  <a:pt x="1" y="13"/>
                </a:cubicBezTo>
                <a:cubicBezTo>
                  <a:pt x="1" y="13"/>
                  <a:pt x="1" y="12"/>
                  <a:pt x="2" y="12"/>
                </a:cubicBezTo>
                <a:lnTo>
                  <a:pt x="2" y="12"/>
                </a:lnTo>
                <a:lnTo>
                  <a:pt x="2" y="12"/>
                </a:lnTo>
                <a:close/>
                <a:moveTo>
                  <a:pt x="2" y="18"/>
                </a:moveTo>
                <a:lnTo>
                  <a:pt x="2" y="18"/>
                </a:lnTo>
                <a:lnTo>
                  <a:pt x="2" y="18"/>
                </a:lnTo>
                <a:lnTo>
                  <a:pt x="2" y="18"/>
                </a:lnTo>
                <a:cubicBezTo>
                  <a:pt x="3" y="18"/>
                  <a:pt x="3" y="19"/>
                  <a:pt x="3" y="19"/>
                </a:cubicBezTo>
                <a:cubicBezTo>
                  <a:pt x="3" y="20"/>
                  <a:pt x="3" y="20"/>
                  <a:pt x="2" y="20"/>
                </a:cubicBezTo>
                <a:cubicBezTo>
                  <a:pt x="2" y="20"/>
                  <a:pt x="1" y="20"/>
                  <a:pt x="1" y="19"/>
                </a:cubicBezTo>
                <a:cubicBezTo>
                  <a:pt x="1" y="19"/>
                  <a:pt x="1" y="18"/>
                  <a:pt x="2" y="18"/>
                </a:cubicBezTo>
                <a:close/>
                <a:moveTo>
                  <a:pt x="1" y="15"/>
                </a:moveTo>
                <a:lnTo>
                  <a:pt x="1" y="15"/>
                </a:lnTo>
                <a:cubicBezTo>
                  <a:pt x="1" y="15"/>
                  <a:pt x="0" y="16"/>
                  <a:pt x="0" y="16"/>
                </a:cubicBezTo>
                <a:cubicBezTo>
                  <a:pt x="0" y="17"/>
                  <a:pt x="1" y="17"/>
                  <a:pt x="1" y="18"/>
                </a:cubicBezTo>
                <a:cubicBezTo>
                  <a:pt x="1" y="18"/>
                  <a:pt x="0" y="19"/>
                  <a:pt x="0" y="19"/>
                </a:cubicBezTo>
                <a:cubicBezTo>
                  <a:pt x="0" y="20"/>
                  <a:pt x="1" y="21"/>
                  <a:pt x="2" y="21"/>
                </a:cubicBezTo>
                <a:cubicBezTo>
                  <a:pt x="3" y="21"/>
                  <a:pt x="4" y="20"/>
                  <a:pt x="4" y="19"/>
                </a:cubicBezTo>
                <a:cubicBezTo>
                  <a:pt x="4" y="19"/>
                  <a:pt x="4" y="18"/>
                  <a:pt x="3" y="18"/>
                </a:cubicBezTo>
                <a:cubicBezTo>
                  <a:pt x="4" y="17"/>
                  <a:pt x="4" y="17"/>
                  <a:pt x="4" y="16"/>
                </a:cubicBezTo>
                <a:cubicBezTo>
                  <a:pt x="4" y="16"/>
                  <a:pt x="4" y="15"/>
                  <a:pt x="3" y="15"/>
                </a:cubicBezTo>
                <a:cubicBezTo>
                  <a:pt x="4" y="14"/>
                  <a:pt x="4" y="14"/>
                  <a:pt x="4" y="13"/>
                </a:cubicBezTo>
                <a:cubicBezTo>
                  <a:pt x="4" y="13"/>
                  <a:pt x="4" y="12"/>
                  <a:pt x="3" y="12"/>
                </a:cubicBezTo>
                <a:cubicBezTo>
                  <a:pt x="4" y="11"/>
                  <a:pt x="4" y="11"/>
                  <a:pt x="4" y="10"/>
                </a:cubicBezTo>
                <a:cubicBezTo>
                  <a:pt x="4" y="9"/>
                  <a:pt x="4" y="9"/>
                  <a:pt x="3" y="8"/>
                </a:cubicBezTo>
                <a:cubicBezTo>
                  <a:pt x="4" y="8"/>
                  <a:pt x="4" y="7"/>
                  <a:pt x="4" y="7"/>
                </a:cubicBezTo>
                <a:cubicBezTo>
                  <a:pt x="4" y="6"/>
                  <a:pt x="4" y="5"/>
                  <a:pt x="4" y="5"/>
                </a:cubicBezTo>
                <a:cubicBezTo>
                  <a:pt x="4" y="4"/>
                  <a:pt x="5" y="4"/>
                  <a:pt x="5" y="3"/>
                </a:cubicBezTo>
                <a:cubicBezTo>
                  <a:pt x="5" y="2"/>
                  <a:pt x="3" y="0"/>
                  <a:pt x="2" y="0"/>
                </a:cubicBezTo>
                <a:cubicBezTo>
                  <a:pt x="1" y="0"/>
                  <a:pt x="0" y="2"/>
                  <a:pt x="0" y="3"/>
                </a:cubicBezTo>
                <a:cubicBezTo>
                  <a:pt x="0" y="4"/>
                  <a:pt x="0" y="4"/>
                  <a:pt x="1" y="5"/>
                </a:cubicBezTo>
                <a:cubicBezTo>
                  <a:pt x="0" y="5"/>
                  <a:pt x="0" y="6"/>
                  <a:pt x="0" y="7"/>
                </a:cubicBezTo>
                <a:cubicBezTo>
                  <a:pt x="0" y="7"/>
                  <a:pt x="0" y="8"/>
                  <a:pt x="1" y="8"/>
                </a:cubicBezTo>
                <a:cubicBezTo>
                  <a:pt x="0" y="9"/>
                  <a:pt x="0" y="9"/>
                  <a:pt x="0" y="10"/>
                </a:cubicBezTo>
                <a:cubicBezTo>
                  <a:pt x="0" y="11"/>
                  <a:pt x="0" y="11"/>
                  <a:pt x="1" y="12"/>
                </a:cubicBezTo>
                <a:cubicBezTo>
                  <a:pt x="0" y="12"/>
                  <a:pt x="0" y="13"/>
                  <a:pt x="0" y="13"/>
                </a:cubicBezTo>
                <a:cubicBezTo>
                  <a:pt x="0" y="14"/>
                  <a:pt x="0" y="14"/>
                  <a:pt x="1" y="15"/>
                </a:cubicBezTo>
                <a:close/>
                <a:moveTo>
                  <a:pt x="2" y="15"/>
                </a:moveTo>
                <a:lnTo>
                  <a:pt x="2" y="15"/>
                </a:lnTo>
                <a:cubicBezTo>
                  <a:pt x="3" y="15"/>
                  <a:pt x="3" y="16"/>
                  <a:pt x="3" y="16"/>
                </a:cubicBezTo>
                <a:cubicBezTo>
                  <a:pt x="3" y="17"/>
                  <a:pt x="3" y="17"/>
                  <a:pt x="2" y="17"/>
                </a:cubicBezTo>
                <a:cubicBezTo>
                  <a:pt x="2" y="17"/>
                  <a:pt x="1" y="17"/>
                  <a:pt x="1" y="16"/>
                </a:cubicBezTo>
                <a:cubicBezTo>
                  <a:pt x="1" y="16"/>
                  <a:pt x="1" y="15"/>
                  <a:pt x="2" y="15"/>
                </a:cubicBezTo>
                <a:lnTo>
                  <a:pt x="2" y="15"/>
                </a:lnTo>
                <a:lnTo>
                  <a:pt x="2" y="15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077" name="Freeform 1877"/>
          <p:cNvSpPr>
            <a:spLocks noEditPoints="1"/>
          </p:cNvSpPr>
          <p:nvPr/>
        </p:nvSpPr>
        <p:spPr bwMode="auto">
          <a:xfrm>
            <a:off x="421218" y="490551"/>
            <a:ext cx="220133" cy="193675"/>
          </a:xfrm>
          <a:custGeom>
            <a:avLst/>
            <a:gdLst>
              <a:gd name="T0" fmla="*/ 180 w 231"/>
              <a:gd name="T1" fmla="*/ 195 h 269"/>
              <a:gd name="T2" fmla="*/ 192 w 231"/>
              <a:gd name="T3" fmla="*/ 189 h 269"/>
              <a:gd name="T4" fmla="*/ 197 w 231"/>
              <a:gd name="T5" fmla="*/ 187 h 269"/>
              <a:gd name="T6" fmla="*/ 204 w 231"/>
              <a:gd name="T7" fmla="*/ 178 h 269"/>
              <a:gd name="T8" fmla="*/ 208 w 231"/>
              <a:gd name="T9" fmla="*/ 183 h 269"/>
              <a:gd name="T10" fmla="*/ 208 w 231"/>
              <a:gd name="T11" fmla="*/ 185 h 269"/>
              <a:gd name="T12" fmla="*/ 212 w 231"/>
              <a:gd name="T13" fmla="*/ 186 h 269"/>
              <a:gd name="T14" fmla="*/ 213 w 231"/>
              <a:gd name="T15" fmla="*/ 179 h 269"/>
              <a:gd name="T16" fmla="*/ 221 w 231"/>
              <a:gd name="T17" fmla="*/ 184 h 269"/>
              <a:gd name="T18" fmla="*/ 231 w 231"/>
              <a:gd name="T19" fmla="*/ 202 h 269"/>
              <a:gd name="T20" fmla="*/ 208 w 231"/>
              <a:gd name="T21" fmla="*/ 208 h 269"/>
              <a:gd name="T22" fmla="*/ 150 w 231"/>
              <a:gd name="T23" fmla="*/ 226 h 269"/>
              <a:gd name="T24" fmla="*/ 138 w 231"/>
              <a:gd name="T25" fmla="*/ 242 h 269"/>
              <a:gd name="T26" fmla="*/ 140 w 231"/>
              <a:gd name="T27" fmla="*/ 259 h 269"/>
              <a:gd name="T28" fmla="*/ 131 w 231"/>
              <a:gd name="T29" fmla="*/ 265 h 269"/>
              <a:gd name="T30" fmla="*/ 119 w 231"/>
              <a:gd name="T31" fmla="*/ 248 h 269"/>
              <a:gd name="T32" fmla="*/ 102 w 231"/>
              <a:gd name="T33" fmla="*/ 235 h 269"/>
              <a:gd name="T34" fmla="*/ 86 w 231"/>
              <a:gd name="T35" fmla="*/ 216 h 269"/>
              <a:gd name="T36" fmla="*/ 92 w 231"/>
              <a:gd name="T37" fmla="*/ 190 h 269"/>
              <a:gd name="T38" fmla="*/ 83 w 231"/>
              <a:gd name="T39" fmla="*/ 166 h 269"/>
              <a:gd name="T40" fmla="*/ 81 w 231"/>
              <a:gd name="T41" fmla="*/ 161 h 269"/>
              <a:gd name="T42" fmla="*/ 41 w 231"/>
              <a:gd name="T43" fmla="*/ 63 h 269"/>
              <a:gd name="T44" fmla="*/ 30 w 231"/>
              <a:gd name="T45" fmla="*/ 48 h 269"/>
              <a:gd name="T46" fmla="*/ 22 w 231"/>
              <a:gd name="T47" fmla="*/ 45 h 269"/>
              <a:gd name="T48" fmla="*/ 7 w 231"/>
              <a:gd name="T49" fmla="*/ 35 h 269"/>
              <a:gd name="T50" fmla="*/ 10 w 231"/>
              <a:gd name="T51" fmla="*/ 20 h 269"/>
              <a:gd name="T52" fmla="*/ 14 w 231"/>
              <a:gd name="T53" fmla="*/ 9 h 269"/>
              <a:gd name="T54" fmla="*/ 16 w 231"/>
              <a:gd name="T55" fmla="*/ 2 h 269"/>
              <a:gd name="T56" fmla="*/ 18 w 231"/>
              <a:gd name="T57" fmla="*/ 1 h 269"/>
              <a:gd name="T58" fmla="*/ 24 w 231"/>
              <a:gd name="T59" fmla="*/ 4 h 269"/>
              <a:gd name="T60" fmla="*/ 35 w 231"/>
              <a:gd name="T61" fmla="*/ 9 h 269"/>
              <a:gd name="T62" fmla="*/ 49 w 231"/>
              <a:gd name="T63" fmla="*/ 16 h 269"/>
              <a:gd name="T64" fmla="*/ 47 w 231"/>
              <a:gd name="T65" fmla="*/ 32 h 269"/>
              <a:gd name="T66" fmla="*/ 43 w 231"/>
              <a:gd name="T67" fmla="*/ 42 h 269"/>
              <a:gd name="T68" fmla="*/ 46 w 231"/>
              <a:gd name="T69" fmla="*/ 51 h 269"/>
              <a:gd name="T70" fmla="*/ 48 w 231"/>
              <a:gd name="T71" fmla="*/ 60 h 269"/>
              <a:gd name="T72" fmla="*/ 94 w 231"/>
              <a:gd name="T73" fmla="*/ 155 h 269"/>
              <a:gd name="T74" fmla="*/ 96 w 231"/>
              <a:gd name="T75" fmla="*/ 161 h 269"/>
              <a:gd name="T76" fmla="*/ 107 w 231"/>
              <a:gd name="T77" fmla="*/ 183 h 269"/>
              <a:gd name="T78" fmla="*/ 118 w 231"/>
              <a:gd name="T79" fmla="*/ 188 h 269"/>
              <a:gd name="T80" fmla="*/ 152 w 231"/>
              <a:gd name="T81" fmla="*/ 205 h 269"/>
              <a:gd name="T82" fmla="*/ 22 w 231"/>
              <a:gd name="T83" fmla="*/ 40 h 269"/>
              <a:gd name="T84" fmla="*/ 26 w 231"/>
              <a:gd name="T85" fmla="*/ 42 h 269"/>
              <a:gd name="T86" fmla="*/ 22 w 231"/>
              <a:gd name="T87" fmla="*/ 40 h 269"/>
              <a:gd name="T88" fmla="*/ 35 w 231"/>
              <a:gd name="T89" fmla="*/ 20 h 269"/>
              <a:gd name="T90" fmla="*/ 33 w 231"/>
              <a:gd name="T91" fmla="*/ 15 h 269"/>
              <a:gd name="T92" fmla="*/ 31 w 231"/>
              <a:gd name="T93" fmla="*/ 17 h 269"/>
              <a:gd name="T94" fmla="*/ 35 w 231"/>
              <a:gd name="T95" fmla="*/ 20 h 269"/>
              <a:gd name="T96" fmla="*/ 23 w 231"/>
              <a:gd name="T97" fmla="*/ 15 h 269"/>
              <a:gd name="T98" fmla="*/ 23 w 231"/>
              <a:gd name="T99" fmla="*/ 13 h 269"/>
              <a:gd name="T100" fmla="*/ 23 w 231"/>
              <a:gd name="T101" fmla="*/ 10 h 269"/>
              <a:gd name="T102" fmla="*/ 19 w 231"/>
              <a:gd name="T103" fmla="*/ 13 h 269"/>
              <a:gd name="T104" fmla="*/ 21 w 231"/>
              <a:gd name="T105" fmla="*/ 15 h 269"/>
              <a:gd name="T106" fmla="*/ 19 w 231"/>
              <a:gd name="T107" fmla="*/ 27 h 269"/>
              <a:gd name="T108" fmla="*/ 18 w 231"/>
              <a:gd name="T109" fmla="*/ 23 h 269"/>
              <a:gd name="T110" fmla="*/ 19 w 231"/>
              <a:gd name="T111" fmla="*/ 22 h 269"/>
              <a:gd name="T112" fmla="*/ 18 w 231"/>
              <a:gd name="T113" fmla="*/ 28 h 2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231" h="269">
                <a:moveTo>
                  <a:pt x="180" y="195"/>
                </a:moveTo>
                <a:lnTo>
                  <a:pt x="180" y="195"/>
                </a:lnTo>
                <a:cubicBezTo>
                  <a:pt x="185" y="192"/>
                  <a:pt x="188" y="191"/>
                  <a:pt x="192" y="188"/>
                </a:cubicBezTo>
                <a:lnTo>
                  <a:pt x="192" y="189"/>
                </a:lnTo>
                <a:cubicBezTo>
                  <a:pt x="194" y="189"/>
                  <a:pt x="194" y="189"/>
                  <a:pt x="195" y="189"/>
                </a:cubicBezTo>
                <a:cubicBezTo>
                  <a:pt x="195" y="189"/>
                  <a:pt x="196" y="188"/>
                  <a:pt x="197" y="187"/>
                </a:cubicBezTo>
                <a:cubicBezTo>
                  <a:pt x="200" y="185"/>
                  <a:pt x="201" y="182"/>
                  <a:pt x="203" y="179"/>
                </a:cubicBezTo>
                <a:lnTo>
                  <a:pt x="204" y="178"/>
                </a:lnTo>
                <a:cubicBezTo>
                  <a:pt x="206" y="179"/>
                  <a:pt x="207" y="180"/>
                  <a:pt x="208" y="182"/>
                </a:cubicBezTo>
                <a:cubicBezTo>
                  <a:pt x="208" y="182"/>
                  <a:pt x="208" y="183"/>
                  <a:pt x="208" y="183"/>
                </a:cubicBezTo>
                <a:lnTo>
                  <a:pt x="208" y="184"/>
                </a:lnTo>
                <a:cubicBezTo>
                  <a:pt x="208" y="184"/>
                  <a:pt x="208" y="185"/>
                  <a:pt x="208" y="185"/>
                </a:cubicBezTo>
                <a:cubicBezTo>
                  <a:pt x="209" y="187"/>
                  <a:pt x="210" y="188"/>
                  <a:pt x="211" y="187"/>
                </a:cubicBezTo>
                <a:cubicBezTo>
                  <a:pt x="211" y="187"/>
                  <a:pt x="211" y="186"/>
                  <a:pt x="212" y="186"/>
                </a:cubicBezTo>
                <a:cubicBezTo>
                  <a:pt x="212" y="186"/>
                  <a:pt x="212" y="185"/>
                  <a:pt x="212" y="185"/>
                </a:cubicBezTo>
                <a:cubicBezTo>
                  <a:pt x="212" y="183"/>
                  <a:pt x="212" y="181"/>
                  <a:pt x="213" y="179"/>
                </a:cubicBezTo>
                <a:lnTo>
                  <a:pt x="214" y="180"/>
                </a:lnTo>
                <a:cubicBezTo>
                  <a:pt x="216" y="181"/>
                  <a:pt x="218" y="183"/>
                  <a:pt x="221" y="184"/>
                </a:cubicBezTo>
                <a:cubicBezTo>
                  <a:pt x="222" y="185"/>
                  <a:pt x="223" y="189"/>
                  <a:pt x="224" y="191"/>
                </a:cubicBezTo>
                <a:cubicBezTo>
                  <a:pt x="226" y="195"/>
                  <a:pt x="230" y="198"/>
                  <a:pt x="231" y="202"/>
                </a:cubicBezTo>
                <a:cubicBezTo>
                  <a:pt x="231" y="204"/>
                  <a:pt x="230" y="206"/>
                  <a:pt x="229" y="207"/>
                </a:cubicBezTo>
                <a:cubicBezTo>
                  <a:pt x="223" y="211"/>
                  <a:pt x="214" y="209"/>
                  <a:pt x="208" y="208"/>
                </a:cubicBezTo>
                <a:cubicBezTo>
                  <a:pt x="203" y="208"/>
                  <a:pt x="196" y="208"/>
                  <a:pt x="192" y="209"/>
                </a:cubicBezTo>
                <a:cubicBezTo>
                  <a:pt x="176" y="210"/>
                  <a:pt x="162" y="217"/>
                  <a:pt x="150" y="226"/>
                </a:cubicBezTo>
                <a:cubicBezTo>
                  <a:pt x="148" y="228"/>
                  <a:pt x="141" y="232"/>
                  <a:pt x="136" y="235"/>
                </a:cubicBezTo>
                <a:cubicBezTo>
                  <a:pt x="137" y="237"/>
                  <a:pt x="138" y="240"/>
                  <a:pt x="138" y="242"/>
                </a:cubicBezTo>
                <a:cubicBezTo>
                  <a:pt x="140" y="244"/>
                  <a:pt x="142" y="248"/>
                  <a:pt x="140" y="252"/>
                </a:cubicBezTo>
                <a:cubicBezTo>
                  <a:pt x="141" y="255"/>
                  <a:pt x="142" y="258"/>
                  <a:pt x="140" y="259"/>
                </a:cubicBezTo>
                <a:cubicBezTo>
                  <a:pt x="143" y="263"/>
                  <a:pt x="140" y="267"/>
                  <a:pt x="139" y="268"/>
                </a:cubicBezTo>
                <a:cubicBezTo>
                  <a:pt x="137" y="269"/>
                  <a:pt x="133" y="269"/>
                  <a:pt x="131" y="265"/>
                </a:cubicBezTo>
                <a:cubicBezTo>
                  <a:pt x="127" y="265"/>
                  <a:pt x="125" y="262"/>
                  <a:pt x="124" y="260"/>
                </a:cubicBezTo>
                <a:cubicBezTo>
                  <a:pt x="118" y="258"/>
                  <a:pt x="116" y="253"/>
                  <a:pt x="119" y="248"/>
                </a:cubicBezTo>
                <a:cubicBezTo>
                  <a:pt x="115" y="247"/>
                  <a:pt x="114" y="246"/>
                  <a:pt x="111" y="243"/>
                </a:cubicBezTo>
                <a:cubicBezTo>
                  <a:pt x="107" y="243"/>
                  <a:pt x="102" y="241"/>
                  <a:pt x="102" y="235"/>
                </a:cubicBezTo>
                <a:cubicBezTo>
                  <a:pt x="95" y="235"/>
                  <a:pt x="91" y="231"/>
                  <a:pt x="92" y="223"/>
                </a:cubicBezTo>
                <a:cubicBezTo>
                  <a:pt x="89" y="222"/>
                  <a:pt x="87" y="221"/>
                  <a:pt x="86" y="216"/>
                </a:cubicBezTo>
                <a:cubicBezTo>
                  <a:pt x="85" y="210"/>
                  <a:pt x="91" y="205"/>
                  <a:pt x="94" y="201"/>
                </a:cubicBezTo>
                <a:cubicBezTo>
                  <a:pt x="94" y="199"/>
                  <a:pt x="92" y="192"/>
                  <a:pt x="92" y="190"/>
                </a:cubicBezTo>
                <a:cubicBezTo>
                  <a:pt x="87" y="188"/>
                  <a:pt x="86" y="184"/>
                  <a:pt x="86" y="180"/>
                </a:cubicBezTo>
                <a:cubicBezTo>
                  <a:pt x="80" y="175"/>
                  <a:pt x="84" y="169"/>
                  <a:pt x="83" y="166"/>
                </a:cubicBezTo>
                <a:cubicBezTo>
                  <a:pt x="82" y="164"/>
                  <a:pt x="80" y="164"/>
                  <a:pt x="79" y="165"/>
                </a:cubicBezTo>
                <a:cubicBezTo>
                  <a:pt x="79" y="163"/>
                  <a:pt x="80" y="162"/>
                  <a:pt x="81" y="161"/>
                </a:cubicBezTo>
                <a:cubicBezTo>
                  <a:pt x="77" y="159"/>
                  <a:pt x="76" y="156"/>
                  <a:pt x="77" y="152"/>
                </a:cubicBezTo>
                <a:lnTo>
                  <a:pt x="41" y="63"/>
                </a:lnTo>
                <a:cubicBezTo>
                  <a:pt x="36" y="62"/>
                  <a:pt x="35" y="60"/>
                  <a:pt x="36" y="57"/>
                </a:cubicBezTo>
                <a:cubicBezTo>
                  <a:pt x="32" y="56"/>
                  <a:pt x="30" y="52"/>
                  <a:pt x="30" y="48"/>
                </a:cubicBezTo>
                <a:cubicBezTo>
                  <a:pt x="30" y="48"/>
                  <a:pt x="30" y="48"/>
                  <a:pt x="30" y="48"/>
                </a:cubicBezTo>
                <a:cubicBezTo>
                  <a:pt x="27" y="49"/>
                  <a:pt x="24" y="49"/>
                  <a:pt x="22" y="45"/>
                </a:cubicBezTo>
                <a:lnTo>
                  <a:pt x="12" y="39"/>
                </a:lnTo>
                <a:cubicBezTo>
                  <a:pt x="13" y="38"/>
                  <a:pt x="10" y="39"/>
                  <a:pt x="7" y="35"/>
                </a:cubicBezTo>
                <a:cubicBezTo>
                  <a:pt x="0" y="29"/>
                  <a:pt x="1" y="18"/>
                  <a:pt x="1" y="16"/>
                </a:cubicBezTo>
                <a:lnTo>
                  <a:pt x="10" y="20"/>
                </a:lnTo>
                <a:cubicBezTo>
                  <a:pt x="10" y="19"/>
                  <a:pt x="11" y="18"/>
                  <a:pt x="12" y="17"/>
                </a:cubicBezTo>
                <a:cubicBezTo>
                  <a:pt x="9" y="13"/>
                  <a:pt x="11" y="10"/>
                  <a:pt x="14" y="9"/>
                </a:cubicBezTo>
                <a:cubicBezTo>
                  <a:pt x="13" y="6"/>
                  <a:pt x="13" y="4"/>
                  <a:pt x="16" y="2"/>
                </a:cubicBezTo>
                <a:cubicBezTo>
                  <a:pt x="16" y="2"/>
                  <a:pt x="16" y="2"/>
                  <a:pt x="16" y="2"/>
                </a:cubicBezTo>
                <a:cubicBezTo>
                  <a:pt x="15" y="1"/>
                  <a:pt x="16" y="0"/>
                  <a:pt x="16" y="0"/>
                </a:cubicBezTo>
                <a:cubicBezTo>
                  <a:pt x="17" y="0"/>
                  <a:pt x="18" y="0"/>
                  <a:pt x="18" y="1"/>
                </a:cubicBezTo>
                <a:cubicBezTo>
                  <a:pt x="18" y="1"/>
                  <a:pt x="18" y="1"/>
                  <a:pt x="18" y="1"/>
                </a:cubicBezTo>
                <a:cubicBezTo>
                  <a:pt x="21" y="0"/>
                  <a:pt x="23" y="1"/>
                  <a:pt x="24" y="4"/>
                </a:cubicBezTo>
                <a:cubicBezTo>
                  <a:pt x="27" y="3"/>
                  <a:pt x="31" y="4"/>
                  <a:pt x="32" y="8"/>
                </a:cubicBezTo>
                <a:cubicBezTo>
                  <a:pt x="33" y="8"/>
                  <a:pt x="34" y="8"/>
                  <a:pt x="35" y="9"/>
                </a:cubicBezTo>
                <a:lnTo>
                  <a:pt x="38" y="0"/>
                </a:lnTo>
                <a:cubicBezTo>
                  <a:pt x="40" y="0"/>
                  <a:pt x="48" y="7"/>
                  <a:pt x="49" y="16"/>
                </a:cubicBezTo>
                <a:cubicBezTo>
                  <a:pt x="49" y="21"/>
                  <a:pt x="46" y="27"/>
                  <a:pt x="44" y="30"/>
                </a:cubicBezTo>
                <a:cubicBezTo>
                  <a:pt x="46" y="30"/>
                  <a:pt x="47" y="31"/>
                  <a:pt x="47" y="32"/>
                </a:cubicBezTo>
                <a:cubicBezTo>
                  <a:pt x="48" y="34"/>
                  <a:pt x="48" y="35"/>
                  <a:pt x="47" y="37"/>
                </a:cubicBezTo>
                <a:cubicBezTo>
                  <a:pt x="47" y="39"/>
                  <a:pt x="45" y="41"/>
                  <a:pt x="43" y="42"/>
                </a:cubicBezTo>
                <a:cubicBezTo>
                  <a:pt x="45" y="43"/>
                  <a:pt x="47" y="46"/>
                  <a:pt x="47" y="48"/>
                </a:cubicBezTo>
                <a:cubicBezTo>
                  <a:pt x="47" y="49"/>
                  <a:pt x="46" y="50"/>
                  <a:pt x="46" y="51"/>
                </a:cubicBezTo>
                <a:cubicBezTo>
                  <a:pt x="46" y="52"/>
                  <a:pt x="46" y="52"/>
                  <a:pt x="46" y="52"/>
                </a:cubicBezTo>
                <a:cubicBezTo>
                  <a:pt x="49" y="53"/>
                  <a:pt x="50" y="57"/>
                  <a:pt x="48" y="60"/>
                </a:cubicBezTo>
                <a:lnTo>
                  <a:pt x="89" y="146"/>
                </a:lnTo>
                <a:cubicBezTo>
                  <a:pt x="94" y="147"/>
                  <a:pt x="95" y="151"/>
                  <a:pt x="94" y="155"/>
                </a:cubicBezTo>
                <a:cubicBezTo>
                  <a:pt x="95" y="155"/>
                  <a:pt x="97" y="155"/>
                  <a:pt x="98" y="157"/>
                </a:cubicBezTo>
                <a:cubicBezTo>
                  <a:pt x="96" y="157"/>
                  <a:pt x="95" y="159"/>
                  <a:pt x="96" y="161"/>
                </a:cubicBezTo>
                <a:cubicBezTo>
                  <a:pt x="98" y="164"/>
                  <a:pt x="103" y="164"/>
                  <a:pt x="104" y="172"/>
                </a:cubicBezTo>
                <a:cubicBezTo>
                  <a:pt x="107" y="174"/>
                  <a:pt x="109" y="179"/>
                  <a:pt x="107" y="183"/>
                </a:cubicBezTo>
                <a:cubicBezTo>
                  <a:pt x="109" y="185"/>
                  <a:pt x="111" y="189"/>
                  <a:pt x="111" y="189"/>
                </a:cubicBezTo>
                <a:cubicBezTo>
                  <a:pt x="112" y="186"/>
                  <a:pt x="116" y="187"/>
                  <a:pt x="118" y="188"/>
                </a:cubicBezTo>
                <a:cubicBezTo>
                  <a:pt x="123" y="183"/>
                  <a:pt x="130" y="186"/>
                  <a:pt x="132" y="194"/>
                </a:cubicBezTo>
                <a:cubicBezTo>
                  <a:pt x="135" y="202"/>
                  <a:pt x="146" y="206"/>
                  <a:pt x="152" y="205"/>
                </a:cubicBezTo>
                <a:cubicBezTo>
                  <a:pt x="160" y="204"/>
                  <a:pt x="173" y="199"/>
                  <a:pt x="180" y="195"/>
                </a:cubicBezTo>
                <a:close/>
                <a:moveTo>
                  <a:pt x="22" y="40"/>
                </a:moveTo>
                <a:lnTo>
                  <a:pt x="22" y="40"/>
                </a:lnTo>
                <a:lnTo>
                  <a:pt x="26" y="42"/>
                </a:lnTo>
                <a:cubicBezTo>
                  <a:pt x="26" y="41"/>
                  <a:pt x="26" y="40"/>
                  <a:pt x="26" y="39"/>
                </a:cubicBezTo>
                <a:cubicBezTo>
                  <a:pt x="25" y="38"/>
                  <a:pt x="23" y="38"/>
                  <a:pt x="22" y="40"/>
                </a:cubicBezTo>
                <a:close/>
                <a:moveTo>
                  <a:pt x="35" y="20"/>
                </a:moveTo>
                <a:lnTo>
                  <a:pt x="35" y="20"/>
                </a:lnTo>
                <a:cubicBezTo>
                  <a:pt x="35" y="20"/>
                  <a:pt x="35" y="20"/>
                  <a:pt x="36" y="20"/>
                </a:cubicBezTo>
                <a:cubicBezTo>
                  <a:pt x="37" y="18"/>
                  <a:pt x="35" y="17"/>
                  <a:pt x="33" y="15"/>
                </a:cubicBezTo>
                <a:cubicBezTo>
                  <a:pt x="33" y="16"/>
                  <a:pt x="32" y="16"/>
                  <a:pt x="31" y="16"/>
                </a:cubicBezTo>
                <a:cubicBezTo>
                  <a:pt x="31" y="17"/>
                  <a:pt x="31" y="17"/>
                  <a:pt x="31" y="17"/>
                </a:cubicBezTo>
                <a:lnTo>
                  <a:pt x="32" y="17"/>
                </a:lnTo>
                <a:cubicBezTo>
                  <a:pt x="33" y="18"/>
                  <a:pt x="34" y="19"/>
                  <a:pt x="35" y="20"/>
                </a:cubicBezTo>
                <a:close/>
                <a:moveTo>
                  <a:pt x="23" y="15"/>
                </a:moveTo>
                <a:lnTo>
                  <a:pt x="23" y="15"/>
                </a:lnTo>
                <a:cubicBezTo>
                  <a:pt x="23" y="15"/>
                  <a:pt x="24" y="14"/>
                  <a:pt x="24" y="13"/>
                </a:cubicBezTo>
                <a:cubicBezTo>
                  <a:pt x="24" y="13"/>
                  <a:pt x="23" y="13"/>
                  <a:pt x="23" y="13"/>
                </a:cubicBezTo>
                <a:lnTo>
                  <a:pt x="24" y="11"/>
                </a:lnTo>
                <a:lnTo>
                  <a:pt x="23" y="10"/>
                </a:lnTo>
                <a:lnTo>
                  <a:pt x="19" y="12"/>
                </a:lnTo>
                <a:lnTo>
                  <a:pt x="19" y="13"/>
                </a:lnTo>
                <a:lnTo>
                  <a:pt x="21" y="14"/>
                </a:lnTo>
                <a:cubicBezTo>
                  <a:pt x="21" y="14"/>
                  <a:pt x="21" y="14"/>
                  <a:pt x="21" y="15"/>
                </a:cubicBezTo>
                <a:cubicBezTo>
                  <a:pt x="21" y="15"/>
                  <a:pt x="23" y="15"/>
                  <a:pt x="23" y="15"/>
                </a:cubicBezTo>
                <a:close/>
                <a:moveTo>
                  <a:pt x="19" y="27"/>
                </a:moveTo>
                <a:lnTo>
                  <a:pt x="19" y="27"/>
                </a:lnTo>
                <a:cubicBezTo>
                  <a:pt x="19" y="26"/>
                  <a:pt x="18" y="24"/>
                  <a:pt x="18" y="23"/>
                </a:cubicBezTo>
                <a:lnTo>
                  <a:pt x="19" y="22"/>
                </a:lnTo>
                <a:cubicBezTo>
                  <a:pt x="19" y="22"/>
                  <a:pt x="19" y="22"/>
                  <a:pt x="19" y="22"/>
                </a:cubicBezTo>
                <a:cubicBezTo>
                  <a:pt x="18" y="23"/>
                  <a:pt x="17" y="23"/>
                  <a:pt x="16" y="23"/>
                </a:cubicBezTo>
                <a:cubicBezTo>
                  <a:pt x="16" y="25"/>
                  <a:pt x="16" y="27"/>
                  <a:pt x="18" y="28"/>
                </a:cubicBezTo>
                <a:cubicBezTo>
                  <a:pt x="18" y="28"/>
                  <a:pt x="19" y="27"/>
                  <a:pt x="19" y="27"/>
                </a:cubicBez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078" name="Freeform 1878"/>
          <p:cNvSpPr>
            <a:spLocks/>
          </p:cNvSpPr>
          <p:nvPr/>
        </p:nvSpPr>
        <p:spPr bwMode="auto">
          <a:xfrm>
            <a:off x="452968" y="520700"/>
            <a:ext cx="10584" cy="7938"/>
          </a:xfrm>
          <a:custGeom>
            <a:avLst/>
            <a:gdLst>
              <a:gd name="T0" fmla="*/ 0 w 11"/>
              <a:gd name="T1" fmla="*/ 5 h 11"/>
              <a:gd name="T2" fmla="*/ 0 w 11"/>
              <a:gd name="T3" fmla="*/ 5 h 11"/>
              <a:gd name="T4" fmla="*/ 5 w 11"/>
              <a:gd name="T5" fmla="*/ 0 h 11"/>
              <a:gd name="T6" fmla="*/ 11 w 11"/>
              <a:gd name="T7" fmla="*/ 5 h 11"/>
              <a:gd name="T8" fmla="*/ 5 w 11"/>
              <a:gd name="T9" fmla="*/ 11 h 11"/>
              <a:gd name="T10" fmla="*/ 0 w 11"/>
              <a:gd name="T11" fmla="*/ 5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" h="11">
                <a:moveTo>
                  <a:pt x="0" y="5"/>
                </a:moveTo>
                <a:lnTo>
                  <a:pt x="0" y="5"/>
                </a:lnTo>
                <a:cubicBezTo>
                  <a:pt x="0" y="2"/>
                  <a:pt x="2" y="0"/>
                  <a:pt x="5" y="0"/>
                </a:cubicBezTo>
                <a:cubicBezTo>
                  <a:pt x="8" y="0"/>
                  <a:pt x="11" y="2"/>
                  <a:pt x="11" y="5"/>
                </a:cubicBezTo>
                <a:cubicBezTo>
                  <a:pt x="11" y="8"/>
                  <a:pt x="8" y="11"/>
                  <a:pt x="5" y="11"/>
                </a:cubicBezTo>
                <a:cubicBezTo>
                  <a:pt x="2" y="11"/>
                  <a:pt x="0" y="8"/>
                  <a:pt x="0" y="5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079" name="Freeform 1879"/>
          <p:cNvSpPr>
            <a:spLocks/>
          </p:cNvSpPr>
          <p:nvPr/>
        </p:nvSpPr>
        <p:spPr bwMode="auto">
          <a:xfrm>
            <a:off x="543984" y="674701"/>
            <a:ext cx="10584" cy="4763"/>
          </a:xfrm>
          <a:custGeom>
            <a:avLst/>
            <a:gdLst>
              <a:gd name="T0" fmla="*/ 10 w 11"/>
              <a:gd name="T1" fmla="*/ 0 h 7"/>
              <a:gd name="T2" fmla="*/ 10 w 11"/>
              <a:gd name="T3" fmla="*/ 0 h 7"/>
              <a:gd name="T4" fmla="*/ 8 w 11"/>
              <a:gd name="T5" fmla="*/ 6 h 7"/>
              <a:gd name="T6" fmla="*/ 0 w 11"/>
              <a:gd name="T7" fmla="*/ 4 h 7"/>
              <a:gd name="T8" fmla="*/ 10 w 11"/>
              <a:gd name="T9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" h="7">
                <a:moveTo>
                  <a:pt x="10" y="0"/>
                </a:moveTo>
                <a:lnTo>
                  <a:pt x="10" y="0"/>
                </a:lnTo>
                <a:cubicBezTo>
                  <a:pt x="11" y="2"/>
                  <a:pt x="10" y="5"/>
                  <a:pt x="8" y="6"/>
                </a:cubicBezTo>
                <a:cubicBezTo>
                  <a:pt x="6" y="7"/>
                  <a:pt x="2" y="7"/>
                  <a:pt x="0" y="4"/>
                </a:cubicBezTo>
                <a:cubicBezTo>
                  <a:pt x="4" y="5"/>
                  <a:pt x="8" y="2"/>
                  <a:pt x="10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080" name="Freeform 1880"/>
          <p:cNvSpPr>
            <a:spLocks/>
          </p:cNvSpPr>
          <p:nvPr/>
        </p:nvSpPr>
        <p:spPr bwMode="auto">
          <a:xfrm>
            <a:off x="527051" y="660400"/>
            <a:ext cx="19051" cy="7938"/>
          </a:xfrm>
          <a:custGeom>
            <a:avLst/>
            <a:gdLst>
              <a:gd name="T0" fmla="*/ 10 w 20"/>
              <a:gd name="T1" fmla="*/ 1 h 12"/>
              <a:gd name="T2" fmla="*/ 10 w 20"/>
              <a:gd name="T3" fmla="*/ 1 h 12"/>
              <a:gd name="T4" fmla="*/ 16 w 20"/>
              <a:gd name="T5" fmla="*/ 9 h 12"/>
              <a:gd name="T6" fmla="*/ 4 w 20"/>
              <a:gd name="T7" fmla="*/ 6 h 12"/>
              <a:gd name="T8" fmla="*/ 1 w 20"/>
              <a:gd name="T9" fmla="*/ 4 h 12"/>
              <a:gd name="T10" fmla="*/ 1 w 20"/>
              <a:gd name="T11" fmla="*/ 3 h 12"/>
              <a:gd name="T12" fmla="*/ 3 w 20"/>
              <a:gd name="T13" fmla="*/ 3 h 12"/>
              <a:gd name="T14" fmla="*/ 4 w 20"/>
              <a:gd name="T15" fmla="*/ 5 h 12"/>
              <a:gd name="T16" fmla="*/ 6 w 20"/>
              <a:gd name="T17" fmla="*/ 4 h 12"/>
              <a:gd name="T18" fmla="*/ 7 w 20"/>
              <a:gd name="T19" fmla="*/ 6 h 12"/>
              <a:gd name="T20" fmla="*/ 8 w 20"/>
              <a:gd name="T21" fmla="*/ 3 h 12"/>
              <a:gd name="T22" fmla="*/ 10 w 20"/>
              <a:gd name="T23" fmla="*/ 1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0" h="12">
                <a:moveTo>
                  <a:pt x="10" y="1"/>
                </a:moveTo>
                <a:lnTo>
                  <a:pt x="10" y="1"/>
                </a:lnTo>
                <a:cubicBezTo>
                  <a:pt x="15" y="0"/>
                  <a:pt x="20" y="4"/>
                  <a:pt x="16" y="9"/>
                </a:cubicBezTo>
                <a:cubicBezTo>
                  <a:pt x="13" y="12"/>
                  <a:pt x="6" y="8"/>
                  <a:pt x="4" y="6"/>
                </a:cubicBezTo>
                <a:lnTo>
                  <a:pt x="1" y="4"/>
                </a:lnTo>
                <a:cubicBezTo>
                  <a:pt x="1" y="4"/>
                  <a:pt x="0" y="3"/>
                  <a:pt x="1" y="3"/>
                </a:cubicBezTo>
                <a:lnTo>
                  <a:pt x="3" y="3"/>
                </a:lnTo>
                <a:cubicBezTo>
                  <a:pt x="3" y="4"/>
                  <a:pt x="3" y="4"/>
                  <a:pt x="4" y="5"/>
                </a:cubicBezTo>
                <a:cubicBezTo>
                  <a:pt x="4" y="4"/>
                  <a:pt x="5" y="3"/>
                  <a:pt x="6" y="4"/>
                </a:cubicBezTo>
                <a:cubicBezTo>
                  <a:pt x="6" y="5"/>
                  <a:pt x="6" y="6"/>
                  <a:pt x="7" y="6"/>
                </a:cubicBezTo>
                <a:cubicBezTo>
                  <a:pt x="7" y="6"/>
                  <a:pt x="7" y="4"/>
                  <a:pt x="8" y="3"/>
                </a:cubicBezTo>
                <a:cubicBezTo>
                  <a:pt x="9" y="3"/>
                  <a:pt x="10" y="2"/>
                  <a:pt x="10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081" name="Freeform 1881"/>
          <p:cNvSpPr>
            <a:spLocks/>
          </p:cNvSpPr>
          <p:nvPr/>
        </p:nvSpPr>
        <p:spPr bwMode="auto">
          <a:xfrm>
            <a:off x="535518" y="652476"/>
            <a:ext cx="4233" cy="3175"/>
          </a:xfrm>
          <a:custGeom>
            <a:avLst/>
            <a:gdLst>
              <a:gd name="T0" fmla="*/ 3 w 3"/>
              <a:gd name="T1" fmla="*/ 0 h 4"/>
              <a:gd name="T2" fmla="*/ 3 w 3"/>
              <a:gd name="T3" fmla="*/ 0 h 4"/>
              <a:gd name="T4" fmla="*/ 1 w 3"/>
              <a:gd name="T5" fmla="*/ 4 h 4"/>
              <a:gd name="T6" fmla="*/ 0 w 3"/>
              <a:gd name="T7" fmla="*/ 2 h 4"/>
              <a:gd name="T8" fmla="*/ 3 w 3"/>
              <a:gd name="T9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" h="4">
                <a:moveTo>
                  <a:pt x="3" y="0"/>
                </a:moveTo>
                <a:lnTo>
                  <a:pt x="3" y="0"/>
                </a:lnTo>
                <a:cubicBezTo>
                  <a:pt x="3" y="1"/>
                  <a:pt x="3" y="3"/>
                  <a:pt x="1" y="4"/>
                </a:cubicBezTo>
                <a:cubicBezTo>
                  <a:pt x="1" y="3"/>
                  <a:pt x="1" y="3"/>
                  <a:pt x="0" y="2"/>
                </a:cubicBezTo>
                <a:cubicBezTo>
                  <a:pt x="1" y="2"/>
                  <a:pt x="2" y="0"/>
                  <a:pt x="3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082" name="Freeform 1882"/>
          <p:cNvSpPr>
            <a:spLocks/>
          </p:cNvSpPr>
          <p:nvPr/>
        </p:nvSpPr>
        <p:spPr bwMode="auto">
          <a:xfrm>
            <a:off x="512235" y="650888"/>
            <a:ext cx="23284" cy="9525"/>
          </a:xfrm>
          <a:custGeom>
            <a:avLst/>
            <a:gdLst>
              <a:gd name="T0" fmla="*/ 1 w 25"/>
              <a:gd name="T1" fmla="*/ 0 h 14"/>
              <a:gd name="T2" fmla="*/ 1 w 25"/>
              <a:gd name="T3" fmla="*/ 0 h 14"/>
              <a:gd name="T4" fmla="*/ 5 w 25"/>
              <a:gd name="T5" fmla="*/ 1 h 14"/>
              <a:gd name="T6" fmla="*/ 5 w 25"/>
              <a:gd name="T7" fmla="*/ 5 h 14"/>
              <a:gd name="T8" fmla="*/ 8 w 25"/>
              <a:gd name="T9" fmla="*/ 3 h 14"/>
              <a:gd name="T10" fmla="*/ 8 w 25"/>
              <a:gd name="T11" fmla="*/ 7 h 14"/>
              <a:gd name="T12" fmla="*/ 11 w 25"/>
              <a:gd name="T13" fmla="*/ 6 h 14"/>
              <a:gd name="T14" fmla="*/ 11 w 25"/>
              <a:gd name="T15" fmla="*/ 8 h 14"/>
              <a:gd name="T16" fmla="*/ 14 w 25"/>
              <a:gd name="T17" fmla="*/ 7 h 14"/>
              <a:gd name="T18" fmla="*/ 22 w 25"/>
              <a:gd name="T19" fmla="*/ 5 h 14"/>
              <a:gd name="T20" fmla="*/ 25 w 25"/>
              <a:gd name="T21" fmla="*/ 10 h 14"/>
              <a:gd name="T22" fmla="*/ 17 w 25"/>
              <a:gd name="T23" fmla="*/ 12 h 14"/>
              <a:gd name="T24" fmla="*/ 3 w 25"/>
              <a:gd name="T25" fmla="*/ 7 h 14"/>
              <a:gd name="T26" fmla="*/ 1 w 25"/>
              <a:gd name="T27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5" h="14">
                <a:moveTo>
                  <a:pt x="1" y="0"/>
                </a:moveTo>
                <a:lnTo>
                  <a:pt x="1" y="0"/>
                </a:lnTo>
                <a:cubicBezTo>
                  <a:pt x="4" y="0"/>
                  <a:pt x="5" y="1"/>
                  <a:pt x="5" y="1"/>
                </a:cubicBezTo>
                <a:cubicBezTo>
                  <a:pt x="5" y="1"/>
                  <a:pt x="4" y="4"/>
                  <a:pt x="5" y="5"/>
                </a:cubicBezTo>
                <a:cubicBezTo>
                  <a:pt x="5" y="3"/>
                  <a:pt x="7" y="2"/>
                  <a:pt x="8" y="3"/>
                </a:cubicBezTo>
                <a:cubicBezTo>
                  <a:pt x="7" y="4"/>
                  <a:pt x="7" y="6"/>
                  <a:pt x="8" y="7"/>
                </a:cubicBezTo>
                <a:cubicBezTo>
                  <a:pt x="8" y="5"/>
                  <a:pt x="10" y="4"/>
                  <a:pt x="11" y="6"/>
                </a:cubicBezTo>
                <a:cubicBezTo>
                  <a:pt x="11" y="6"/>
                  <a:pt x="10" y="7"/>
                  <a:pt x="11" y="8"/>
                </a:cubicBezTo>
                <a:cubicBezTo>
                  <a:pt x="12" y="6"/>
                  <a:pt x="13" y="6"/>
                  <a:pt x="14" y="7"/>
                </a:cubicBezTo>
                <a:cubicBezTo>
                  <a:pt x="14" y="7"/>
                  <a:pt x="17" y="8"/>
                  <a:pt x="22" y="5"/>
                </a:cubicBezTo>
                <a:cubicBezTo>
                  <a:pt x="24" y="6"/>
                  <a:pt x="25" y="8"/>
                  <a:pt x="25" y="10"/>
                </a:cubicBezTo>
                <a:cubicBezTo>
                  <a:pt x="24" y="14"/>
                  <a:pt x="20" y="14"/>
                  <a:pt x="17" y="12"/>
                </a:cubicBezTo>
                <a:cubicBezTo>
                  <a:pt x="11" y="8"/>
                  <a:pt x="5" y="10"/>
                  <a:pt x="3" y="7"/>
                </a:cubicBezTo>
                <a:cubicBezTo>
                  <a:pt x="1" y="6"/>
                  <a:pt x="0" y="3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083" name="Freeform 1883"/>
          <p:cNvSpPr>
            <a:spLocks/>
          </p:cNvSpPr>
          <p:nvPr/>
        </p:nvSpPr>
        <p:spPr bwMode="auto">
          <a:xfrm>
            <a:off x="531293" y="642951"/>
            <a:ext cx="4233" cy="3175"/>
          </a:xfrm>
          <a:custGeom>
            <a:avLst/>
            <a:gdLst>
              <a:gd name="T0" fmla="*/ 2 w 4"/>
              <a:gd name="T1" fmla="*/ 0 h 4"/>
              <a:gd name="T2" fmla="*/ 2 w 4"/>
              <a:gd name="T3" fmla="*/ 0 h 4"/>
              <a:gd name="T4" fmla="*/ 4 w 4"/>
              <a:gd name="T5" fmla="*/ 4 h 4"/>
              <a:gd name="T6" fmla="*/ 0 w 4"/>
              <a:gd name="T7" fmla="*/ 0 h 4"/>
              <a:gd name="T8" fmla="*/ 2 w 4"/>
              <a:gd name="T9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4">
                <a:moveTo>
                  <a:pt x="2" y="0"/>
                </a:moveTo>
                <a:lnTo>
                  <a:pt x="2" y="0"/>
                </a:lnTo>
                <a:cubicBezTo>
                  <a:pt x="2" y="1"/>
                  <a:pt x="3" y="2"/>
                  <a:pt x="4" y="4"/>
                </a:cubicBezTo>
                <a:cubicBezTo>
                  <a:pt x="2" y="3"/>
                  <a:pt x="0" y="2"/>
                  <a:pt x="0" y="0"/>
                </a:cubicBezTo>
                <a:lnTo>
                  <a:pt x="2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084" name="Freeform 1884"/>
          <p:cNvSpPr>
            <a:spLocks/>
          </p:cNvSpPr>
          <p:nvPr/>
        </p:nvSpPr>
        <p:spPr bwMode="auto">
          <a:xfrm>
            <a:off x="533402" y="641363"/>
            <a:ext cx="16933" cy="30163"/>
          </a:xfrm>
          <a:custGeom>
            <a:avLst/>
            <a:gdLst>
              <a:gd name="T0" fmla="*/ 4 w 19"/>
              <a:gd name="T1" fmla="*/ 0 h 42"/>
              <a:gd name="T2" fmla="*/ 4 w 19"/>
              <a:gd name="T3" fmla="*/ 0 h 42"/>
              <a:gd name="T4" fmla="*/ 18 w 19"/>
              <a:gd name="T5" fmla="*/ 33 h 42"/>
              <a:gd name="T6" fmla="*/ 12 w 19"/>
              <a:gd name="T7" fmla="*/ 40 h 42"/>
              <a:gd name="T8" fmla="*/ 4 w 19"/>
              <a:gd name="T9" fmla="*/ 38 h 42"/>
              <a:gd name="T10" fmla="*/ 13 w 19"/>
              <a:gd name="T11" fmla="*/ 28 h 42"/>
              <a:gd name="T12" fmla="*/ 11 w 19"/>
              <a:gd name="T13" fmla="*/ 18 h 42"/>
              <a:gd name="T14" fmla="*/ 9 w 19"/>
              <a:gd name="T15" fmla="*/ 24 h 42"/>
              <a:gd name="T16" fmla="*/ 4 w 19"/>
              <a:gd name="T17" fmla="*/ 23 h 42"/>
              <a:gd name="T18" fmla="*/ 5 w 19"/>
              <a:gd name="T19" fmla="*/ 21 h 42"/>
              <a:gd name="T20" fmla="*/ 6 w 19"/>
              <a:gd name="T21" fmla="*/ 10 h 42"/>
              <a:gd name="T22" fmla="*/ 2 w 19"/>
              <a:gd name="T23" fmla="*/ 15 h 42"/>
              <a:gd name="T24" fmla="*/ 0 w 19"/>
              <a:gd name="T25" fmla="*/ 15 h 42"/>
              <a:gd name="T26" fmla="*/ 0 w 19"/>
              <a:gd name="T27" fmla="*/ 6 h 42"/>
              <a:gd name="T28" fmla="*/ 6 w 19"/>
              <a:gd name="T29" fmla="*/ 8 h 42"/>
              <a:gd name="T30" fmla="*/ 4 w 19"/>
              <a:gd name="T31" fmla="*/ 0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9" h="42">
                <a:moveTo>
                  <a:pt x="4" y="0"/>
                </a:moveTo>
                <a:lnTo>
                  <a:pt x="4" y="0"/>
                </a:lnTo>
                <a:cubicBezTo>
                  <a:pt x="9" y="4"/>
                  <a:pt x="19" y="26"/>
                  <a:pt x="18" y="33"/>
                </a:cubicBezTo>
                <a:cubicBezTo>
                  <a:pt x="17" y="36"/>
                  <a:pt x="15" y="39"/>
                  <a:pt x="12" y="40"/>
                </a:cubicBezTo>
                <a:cubicBezTo>
                  <a:pt x="8" y="42"/>
                  <a:pt x="4" y="40"/>
                  <a:pt x="4" y="38"/>
                </a:cubicBezTo>
                <a:cubicBezTo>
                  <a:pt x="11" y="39"/>
                  <a:pt x="15" y="33"/>
                  <a:pt x="13" y="28"/>
                </a:cubicBezTo>
                <a:cubicBezTo>
                  <a:pt x="14" y="24"/>
                  <a:pt x="14" y="22"/>
                  <a:pt x="11" y="18"/>
                </a:cubicBezTo>
                <a:cubicBezTo>
                  <a:pt x="11" y="21"/>
                  <a:pt x="10" y="23"/>
                  <a:pt x="9" y="24"/>
                </a:cubicBezTo>
                <a:cubicBezTo>
                  <a:pt x="8" y="23"/>
                  <a:pt x="6" y="23"/>
                  <a:pt x="4" y="23"/>
                </a:cubicBezTo>
                <a:cubicBezTo>
                  <a:pt x="5" y="23"/>
                  <a:pt x="5" y="21"/>
                  <a:pt x="5" y="21"/>
                </a:cubicBezTo>
                <a:cubicBezTo>
                  <a:pt x="8" y="19"/>
                  <a:pt x="8" y="14"/>
                  <a:pt x="6" y="10"/>
                </a:cubicBezTo>
                <a:cubicBezTo>
                  <a:pt x="5" y="13"/>
                  <a:pt x="4" y="14"/>
                  <a:pt x="2" y="15"/>
                </a:cubicBezTo>
                <a:lnTo>
                  <a:pt x="0" y="15"/>
                </a:lnTo>
                <a:cubicBezTo>
                  <a:pt x="2" y="12"/>
                  <a:pt x="1" y="10"/>
                  <a:pt x="0" y="6"/>
                </a:cubicBezTo>
                <a:cubicBezTo>
                  <a:pt x="2" y="8"/>
                  <a:pt x="4" y="9"/>
                  <a:pt x="6" y="8"/>
                </a:cubicBezTo>
                <a:cubicBezTo>
                  <a:pt x="4" y="6"/>
                  <a:pt x="3" y="2"/>
                  <a:pt x="4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085" name="Freeform 1885"/>
          <p:cNvSpPr>
            <a:spLocks/>
          </p:cNvSpPr>
          <p:nvPr/>
        </p:nvSpPr>
        <p:spPr bwMode="auto">
          <a:xfrm>
            <a:off x="503768" y="638188"/>
            <a:ext cx="27517" cy="15875"/>
          </a:xfrm>
          <a:custGeom>
            <a:avLst/>
            <a:gdLst>
              <a:gd name="T0" fmla="*/ 9 w 31"/>
              <a:gd name="T1" fmla="*/ 0 h 22"/>
              <a:gd name="T2" fmla="*/ 9 w 31"/>
              <a:gd name="T3" fmla="*/ 0 h 22"/>
              <a:gd name="T4" fmla="*/ 7 w 31"/>
              <a:gd name="T5" fmla="*/ 10 h 22"/>
              <a:gd name="T6" fmla="*/ 7 w 31"/>
              <a:gd name="T7" fmla="*/ 10 h 22"/>
              <a:gd name="T8" fmla="*/ 7 w 31"/>
              <a:gd name="T9" fmla="*/ 11 h 22"/>
              <a:gd name="T10" fmla="*/ 8 w 31"/>
              <a:gd name="T11" fmla="*/ 11 h 22"/>
              <a:gd name="T12" fmla="*/ 9 w 31"/>
              <a:gd name="T13" fmla="*/ 8 h 22"/>
              <a:gd name="T14" fmla="*/ 11 w 31"/>
              <a:gd name="T15" fmla="*/ 10 h 22"/>
              <a:gd name="T16" fmla="*/ 11 w 31"/>
              <a:gd name="T17" fmla="*/ 11 h 22"/>
              <a:gd name="T18" fmla="*/ 10 w 31"/>
              <a:gd name="T19" fmla="*/ 12 h 22"/>
              <a:gd name="T20" fmla="*/ 11 w 31"/>
              <a:gd name="T21" fmla="*/ 12 h 22"/>
              <a:gd name="T22" fmla="*/ 13 w 31"/>
              <a:gd name="T23" fmla="*/ 10 h 22"/>
              <a:gd name="T24" fmla="*/ 15 w 31"/>
              <a:gd name="T25" fmla="*/ 13 h 22"/>
              <a:gd name="T26" fmla="*/ 15 w 31"/>
              <a:gd name="T27" fmla="*/ 13 h 22"/>
              <a:gd name="T28" fmla="*/ 16 w 31"/>
              <a:gd name="T29" fmla="*/ 13 h 22"/>
              <a:gd name="T30" fmla="*/ 16 w 31"/>
              <a:gd name="T31" fmla="*/ 12 h 22"/>
              <a:gd name="T32" fmla="*/ 16 w 31"/>
              <a:gd name="T33" fmla="*/ 11 h 22"/>
              <a:gd name="T34" fmla="*/ 20 w 31"/>
              <a:gd name="T35" fmla="*/ 14 h 22"/>
              <a:gd name="T36" fmla="*/ 26 w 31"/>
              <a:gd name="T37" fmla="*/ 11 h 22"/>
              <a:gd name="T38" fmla="*/ 30 w 31"/>
              <a:gd name="T39" fmla="*/ 14 h 22"/>
              <a:gd name="T40" fmla="*/ 26 w 31"/>
              <a:gd name="T41" fmla="*/ 21 h 22"/>
              <a:gd name="T42" fmla="*/ 14 w 31"/>
              <a:gd name="T43" fmla="*/ 15 h 22"/>
              <a:gd name="T44" fmla="*/ 7 w 31"/>
              <a:gd name="T45" fmla="*/ 13 h 22"/>
              <a:gd name="T46" fmla="*/ 9 w 31"/>
              <a:gd name="T47" fmla="*/ 0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31" h="22">
                <a:moveTo>
                  <a:pt x="9" y="0"/>
                </a:moveTo>
                <a:lnTo>
                  <a:pt x="9" y="0"/>
                </a:lnTo>
                <a:cubicBezTo>
                  <a:pt x="14" y="4"/>
                  <a:pt x="8" y="6"/>
                  <a:pt x="7" y="10"/>
                </a:cubicBezTo>
                <a:lnTo>
                  <a:pt x="7" y="10"/>
                </a:lnTo>
                <a:lnTo>
                  <a:pt x="7" y="11"/>
                </a:lnTo>
                <a:lnTo>
                  <a:pt x="8" y="11"/>
                </a:lnTo>
                <a:cubicBezTo>
                  <a:pt x="8" y="9"/>
                  <a:pt x="9" y="8"/>
                  <a:pt x="9" y="8"/>
                </a:cubicBezTo>
                <a:cubicBezTo>
                  <a:pt x="9" y="7"/>
                  <a:pt x="11" y="10"/>
                  <a:pt x="11" y="10"/>
                </a:cubicBezTo>
                <a:cubicBezTo>
                  <a:pt x="11" y="10"/>
                  <a:pt x="11" y="10"/>
                  <a:pt x="11" y="11"/>
                </a:cubicBezTo>
                <a:cubicBezTo>
                  <a:pt x="10" y="11"/>
                  <a:pt x="10" y="11"/>
                  <a:pt x="10" y="12"/>
                </a:cubicBezTo>
                <a:lnTo>
                  <a:pt x="11" y="12"/>
                </a:lnTo>
                <a:cubicBezTo>
                  <a:pt x="11" y="11"/>
                  <a:pt x="12" y="11"/>
                  <a:pt x="13" y="10"/>
                </a:cubicBezTo>
                <a:cubicBezTo>
                  <a:pt x="14" y="10"/>
                  <a:pt x="14" y="12"/>
                  <a:pt x="15" y="13"/>
                </a:cubicBezTo>
                <a:lnTo>
                  <a:pt x="15" y="13"/>
                </a:lnTo>
                <a:lnTo>
                  <a:pt x="16" y="13"/>
                </a:lnTo>
                <a:cubicBezTo>
                  <a:pt x="16" y="13"/>
                  <a:pt x="16" y="12"/>
                  <a:pt x="16" y="12"/>
                </a:cubicBezTo>
                <a:lnTo>
                  <a:pt x="16" y="11"/>
                </a:lnTo>
                <a:cubicBezTo>
                  <a:pt x="18" y="11"/>
                  <a:pt x="19" y="13"/>
                  <a:pt x="20" y="14"/>
                </a:cubicBezTo>
                <a:cubicBezTo>
                  <a:pt x="22" y="14"/>
                  <a:pt x="23" y="10"/>
                  <a:pt x="26" y="11"/>
                </a:cubicBezTo>
                <a:cubicBezTo>
                  <a:pt x="26" y="11"/>
                  <a:pt x="29" y="12"/>
                  <a:pt x="30" y="14"/>
                </a:cubicBezTo>
                <a:cubicBezTo>
                  <a:pt x="31" y="19"/>
                  <a:pt x="29" y="20"/>
                  <a:pt x="26" y="21"/>
                </a:cubicBezTo>
                <a:cubicBezTo>
                  <a:pt x="21" y="22"/>
                  <a:pt x="18" y="17"/>
                  <a:pt x="14" y="15"/>
                </a:cubicBezTo>
                <a:cubicBezTo>
                  <a:pt x="12" y="14"/>
                  <a:pt x="9" y="14"/>
                  <a:pt x="7" y="13"/>
                </a:cubicBezTo>
                <a:cubicBezTo>
                  <a:pt x="0" y="10"/>
                  <a:pt x="7" y="3"/>
                  <a:pt x="9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086" name="Freeform 1886"/>
          <p:cNvSpPr>
            <a:spLocks/>
          </p:cNvSpPr>
          <p:nvPr/>
        </p:nvSpPr>
        <p:spPr bwMode="auto">
          <a:xfrm>
            <a:off x="529169" y="625488"/>
            <a:ext cx="4233" cy="4763"/>
          </a:xfrm>
          <a:custGeom>
            <a:avLst/>
            <a:gdLst>
              <a:gd name="T0" fmla="*/ 5 w 5"/>
              <a:gd name="T1" fmla="*/ 1 h 5"/>
              <a:gd name="T2" fmla="*/ 5 w 5"/>
              <a:gd name="T3" fmla="*/ 1 h 5"/>
              <a:gd name="T4" fmla="*/ 2 w 5"/>
              <a:gd name="T5" fmla="*/ 5 h 5"/>
              <a:gd name="T6" fmla="*/ 0 w 5"/>
              <a:gd name="T7" fmla="*/ 2 h 5"/>
              <a:gd name="T8" fmla="*/ 5 w 5"/>
              <a:gd name="T9" fmla="*/ 1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5">
                <a:moveTo>
                  <a:pt x="5" y="1"/>
                </a:moveTo>
                <a:lnTo>
                  <a:pt x="5" y="1"/>
                </a:lnTo>
                <a:cubicBezTo>
                  <a:pt x="4" y="3"/>
                  <a:pt x="3" y="4"/>
                  <a:pt x="2" y="5"/>
                </a:cubicBezTo>
                <a:cubicBezTo>
                  <a:pt x="2" y="5"/>
                  <a:pt x="1" y="3"/>
                  <a:pt x="0" y="2"/>
                </a:cubicBezTo>
                <a:cubicBezTo>
                  <a:pt x="2" y="0"/>
                  <a:pt x="3" y="0"/>
                  <a:pt x="5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087" name="Freeform 1887"/>
          <p:cNvSpPr>
            <a:spLocks/>
          </p:cNvSpPr>
          <p:nvPr/>
        </p:nvSpPr>
        <p:spPr bwMode="auto">
          <a:xfrm>
            <a:off x="512244" y="623901"/>
            <a:ext cx="14817" cy="22225"/>
          </a:xfrm>
          <a:custGeom>
            <a:avLst/>
            <a:gdLst>
              <a:gd name="T0" fmla="*/ 10 w 16"/>
              <a:gd name="T1" fmla="*/ 0 h 31"/>
              <a:gd name="T2" fmla="*/ 10 w 16"/>
              <a:gd name="T3" fmla="*/ 0 h 31"/>
              <a:gd name="T4" fmla="*/ 16 w 16"/>
              <a:gd name="T5" fmla="*/ 11 h 31"/>
              <a:gd name="T6" fmla="*/ 12 w 16"/>
              <a:gd name="T7" fmla="*/ 15 h 31"/>
              <a:gd name="T8" fmla="*/ 15 w 16"/>
              <a:gd name="T9" fmla="*/ 28 h 31"/>
              <a:gd name="T10" fmla="*/ 9 w 16"/>
              <a:gd name="T11" fmla="*/ 30 h 31"/>
              <a:gd name="T12" fmla="*/ 0 w 16"/>
              <a:gd name="T13" fmla="*/ 5 h 31"/>
              <a:gd name="T14" fmla="*/ 10 w 16"/>
              <a:gd name="T15" fmla="*/ 0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6" h="31">
                <a:moveTo>
                  <a:pt x="10" y="0"/>
                </a:moveTo>
                <a:lnTo>
                  <a:pt x="10" y="0"/>
                </a:lnTo>
                <a:cubicBezTo>
                  <a:pt x="13" y="4"/>
                  <a:pt x="14" y="8"/>
                  <a:pt x="16" y="11"/>
                </a:cubicBezTo>
                <a:cubicBezTo>
                  <a:pt x="16" y="11"/>
                  <a:pt x="13" y="14"/>
                  <a:pt x="12" y="15"/>
                </a:cubicBezTo>
                <a:cubicBezTo>
                  <a:pt x="10" y="20"/>
                  <a:pt x="12" y="25"/>
                  <a:pt x="15" y="28"/>
                </a:cubicBezTo>
                <a:cubicBezTo>
                  <a:pt x="15" y="28"/>
                  <a:pt x="11" y="31"/>
                  <a:pt x="9" y="30"/>
                </a:cubicBezTo>
                <a:cubicBezTo>
                  <a:pt x="6" y="29"/>
                  <a:pt x="0" y="9"/>
                  <a:pt x="0" y="5"/>
                </a:cubicBezTo>
                <a:cubicBezTo>
                  <a:pt x="4" y="4"/>
                  <a:pt x="7" y="3"/>
                  <a:pt x="10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088" name="Freeform 1888"/>
          <p:cNvSpPr>
            <a:spLocks/>
          </p:cNvSpPr>
          <p:nvPr/>
        </p:nvSpPr>
        <p:spPr bwMode="auto">
          <a:xfrm>
            <a:off x="524943" y="619125"/>
            <a:ext cx="114300" cy="38100"/>
          </a:xfrm>
          <a:custGeom>
            <a:avLst/>
            <a:gdLst>
              <a:gd name="T0" fmla="*/ 110 w 119"/>
              <a:gd name="T1" fmla="*/ 6 h 52"/>
              <a:gd name="T2" fmla="*/ 110 w 119"/>
              <a:gd name="T3" fmla="*/ 6 h 52"/>
              <a:gd name="T4" fmla="*/ 112 w 119"/>
              <a:gd name="T5" fmla="*/ 13 h 52"/>
              <a:gd name="T6" fmla="*/ 117 w 119"/>
              <a:gd name="T7" fmla="*/ 20 h 52"/>
              <a:gd name="T8" fmla="*/ 113 w 119"/>
              <a:gd name="T9" fmla="*/ 26 h 52"/>
              <a:gd name="T10" fmla="*/ 89 w 119"/>
              <a:gd name="T11" fmla="*/ 25 h 52"/>
              <a:gd name="T12" fmla="*/ 83 w 119"/>
              <a:gd name="T13" fmla="*/ 25 h 52"/>
              <a:gd name="T14" fmla="*/ 81 w 119"/>
              <a:gd name="T15" fmla="*/ 21 h 52"/>
              <a:gd name="T16" fmla="*/ 77 w 119"/>
              <a:gd name="T17" fmla="*/ 27 h 52"/>
              <a:gd name="T18" fmla="*/ 75 w 119"/>
              <a:gd name="T19" fmla="*/ 22 h 52"/>
              <a:gd name="T20" fmla="*/ 71 w 119"/>
              <a:gd name="T21" fmla="*/ 28 h 52"/>
              <a:gd name="T22" fmla="*/ 70 w 119"/>
              <a:gd name="T23" fmla="*/ 23 h 52"/>
              <a:gd name="T24" fmla="*/ 66 w 119"/>
              <a:gd name="T25" fmla="*/ 30 h 52"/>
              <a:gd name="T26" fmla="*/ 64 w 119"/>
              <a:gd name="T27" fmla="*/ 25 h 52"/>
              <a:gd name="T28" fmla="*/ 60 w 119"/>
              <a:gd name="T29" fmla="*/ 32 h 52"/>
              <a:gd name="T30" fmla="*/ 58 w 119"/>
              <a:gd name="T31" fmla="*/ 27 h 52"/>
              <a:gd name="T32" fmla="*/ 55 w 119"/>
              <a:gd name="T33" fmla="*/ 34 h 52"/>
              <a:gd name="T34" fmla="*/ 53 w 119"/>
              <a:gd name="T35" fmla="*/ 30 h 52"/>
              <a:gd name="T36" fmla="*/ 49 w 119"/>
              <a:gd name="T37" fmla="*/ 37 h 52"/>
              <a:gd name="T38" fmla="*/ 48 w 119"/>
              <a:gd name="T39" fmla="*/ 32 h 52"/>
              <a:gd name="T40" fmla="*/ 43 w 119"/>
              <a:gd name="T41" fmla="*/ 42 h 52"/>
              <a:gd name="T42" fmla="*/ 26 w 119"/>
              <a:gd name="T43" fmla="*/ 52 h 52"/>
              <a:gd name="T44" fmla="*/ 21 w 119"/>
              <a:gd name="T45" fmla="*/ 39 h 52"/>
              <a:gd name="T46" fmla="*/ 31 w 119"/>
              <a:gd name="T47" fmla="*/ 39 h 52"/>
              <a:gd name="T48" fmla="*/ 39 w 119"/>
              <a:gd name="T49" fmla="*/ 35 h 52"/>
              <a:gd name="T50" fmla="*/ 31 w 119"/>
              <a:gd name="T51" fmla="*/ 37 h 52"/>
              <a:gd name="T52" fmla="*/ 15 w 119"/>
              <a:gd name="T53" fmla="*/ 29 h 52"/>
              <a:gd name="T54" fmla="*/ 16 w 119"/>
              <a:gd name="T55" fmla="*/ 28 h 52"/>
              <a:gd name="T56" fmla="*/ 27 w 119"/>
              <a:gd name="T57" fmla="*/ 31 h 52"/>
              <a:gd name="T58" fmla="*/ 16 w 119"/>
              <a:gd name="T59" fmla="*/ 23 h 52"/>
              <a:gd name="T60" fmla="*/ 15 w 119"/>
              <a:gd name="T61" fmla="*/ 17 h 52"/>
              <a:gd name="T62" fmla="*/ 15 w 119"/>
              <a:gd name="T63" fmla="*/ 22 h 52"/>
              <a:gd name="T64" fmla="*/ 10 w 119"/>
              <a:gd name="T65" fmla="*/ 18 h 52"/>
              <a:gd name="T66" fmla="*/ 10 w 119"/>
              <a:gd name="T67" fmla="*/ 20 h 52"/>
              <a:gd name="T68" fmla="*/ 7 w 119"/>
              <a:gd name="T69" fmla="*/ 20 h 52"/>
              <a:gd name="T70" fmla="*/ 11 w 119"/>
              <a:gd name="T71" fmla="*/ 23 h 52"/>
              <a:gd name="T72" fmla="*/ 2 w 119"/>
              <a:gd name="T73" fmla="*/ 29 h 52"/>
              <a:gd name="T74" fmla="*/ 2 w 119"/>
              <a:gd name="T75" fmla="*/ 20 h 52"/>
              <a:gd name="T76" fmla="*/ 11 w 119"/>
              <a:gd name="T77" fmla="*/ 11 h 52"/>
              <a:gd name="T78" fmla="*/ 19 w 119"/>
              <a:gd name="T79" fmla="*/ 13 h 52"/>
              <a:gd name="T80" fmla="*/ 36 w 119"/>
              <a:gd name="T81" fmla="*/ 27 h 52"/>
              <a:gd name="T82" fmla="*/ 63 w 119"/>
              <a:gd name="T83" fmla="*/ 21 h 52"/>
              <a:gd name="T84" fmla="*/ 69 w 119"/>
              <a:gd name="T85" fmla="*/ 22 h 52"/>
              <a:gd name="T86" fmla="*/ 69 w 119"/>
              <a:gd name="T87" fmla="*/ 19 h 52"/>
              <a:gd name="T88" fmla="*/ 73 w 119"/>
              <a:gd name="T89" fmla="*/ 19 h 52"/>
              <a:gd name="T90" fmla="*/ 74 w 119"/>
              <a:gd name="T91" fmla="*/ 17 h 52"/>
              <a:gd name="T92" fmla="*/ 78 w 119"/>
              <a:gd name="T93" fmla="*/ 17 h 52"/>
              <a:gd name="T94" fmla="*/ 79 w 119"/>
              <a:gd name="T95" fmla="*/ 14 h 52"/>
              <a:gd name="T96" fmla="*/ 82 w 119"/>
              <a:gd name="T97" fmla="*/ 12 h 52"/>
              <a:gd name="T98" fmla="*/ 95 w 119"/>
              <a:gd name="T99" fmla="*/ 0 h 52"/>
              <a:gd name="T100" fmla="*/ 100 w 119"/>
              <a:gd name="T101" fmla="*/ 11 h 52"/>
              <a:gd name="T102" fmla="*/ 105 w 119"/>
              <a:gd name="T103" fmla="*/ 3 h 52"/>
              <a:gd name="T104" fmla="*/ 110 w 119"/>
              <a:gd name="T105" fmla="*/ 6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19" h="52">
                <a:moveTo>
                  <a:pt x="110" y="6"/>
                </a:moveTo>
                <a:lnTo>
                  <a:pt x="110" y="6"/>
                </a:lnTo>
                <a:cubicBezTo>
                  <a:pt x="111" y="8"/>
                  <a:pt x="112" y="11"/>
                  <a:pt x="112" y="13"/>
                </a:cubicBezTo>
                <a:cubicBezTo>
                  <a:pt x="113" y="15"/>
                  <a:pt x="116" y="19"/>
                  <a:pt x="117" y="20"/>
                </a:cubicBezTo>
                <a:cubicBezTo>
                  <a:pt x="119" y="23"/>
                  <a:pt x="117" y="26"/>
                  <a:pt x="113" y="26"/>
                </a:cubicBezTo>
                <a:cubicBezTo>
                  <a:pt x="101" y="26"/>
                  <a:pt x="97" y="25"/>
                  <a:pt x="89" y="25"/>
                </a:cubicBezTo>
                <a:cubicBezTo>
                  <a:pt x="87" y="26"/>
                  <a:pt x="83" y="25"/>
                  <a:pt x="83" y="25"/>
                </a:cubicBezTo>
                <a:cubicBezTo>
                  <a:pt x="83" y="24"/>
                  <a:pt x="83" y="22"/>
                  <a:pt x="81" y="21"/>
                </a:cubicBezTo>
                <a:cubicBezTo>
                  <a:pt x="82" y="24"/>
                  <a:pt x="80" y="27"/>
                  <a:pt x="77" y="27"/>
                </a:cubicBezTo>
                <a:cubicBezTo>
                  <a:pt x="77" y="27"/>
                  <a:pt x="78" y="24"/>
                  <a:pt x="75" y="22"/>
                </a:cubicBezTo>
                <a:cubicBezTo>
                  <a:pt x="76" y="25"/>
                  <a:pt x="74" y="28"/>
                  <a:pt x="71" y="28"/>
                </a:cubicBezTo>
                <a:cubicBezTo>
                  <a:pt x="72" y="26"/>
                  <a:pt x="71" y="24"/>
                  <a:pt x="70" y="23"/>
                </a:cubicBezTo>
                <a:cubicBezTo>
                  <a:pt x="70" y="27"/>
                  <a:pt x="69" y="29"/>
                  <a:pt x="66" y="30"/>
                </a:cubicBezTo>
                <a:cubicBezTo>
                  <a:pt x="66" y="28"/>
                  <a:pt x="65" y="26"/>
                  <a:pt x="64" y="25"/>
                </a:cubicBezTo>
                <a:cubicBezTo>
                  <a:pt x="65" y="28"/>
                  <a:pt x="63" y="32"/>
                  <a:pt x="60" y="32"/>
                </a:cubicBezTo>
                <a:cubicBezTo>
                  <a:pt x="60" y="31"/>
                  <a:pt x="60" y="29"/>
                  <a:pt x="58" y="27"/>
                </a:cubicBezTo>
                <a:cubicBezTo>
                  <a:pt x="59" y="33"/>
                  <a:pt x="57" y="34"/>
                  <a:pt x="55" y="34"/>
                </a:cubicBezTo>
                <a:cubicBezTo>
                  <a:pt x="55" y="32"/>
                  <a:pt x="54" y="31"/>
                  <a:pt x="53" y="30"/>
                </a:cubicBezTo>
                <a:cubicBezTo>
                  <a:pt x="54" y="33"/>
                  <a:pt x="53" y="37"/>
                  <a:pt x="49" y="37"/>
                </a:cubicBezTo>
                <a:cubicBezTo>
                  <a:pt x="49" y="37"/>
                  <a:pt x="50" y="34"/>
                  <a:pt x="48" y="32"/>
                </a:cubicBezTo>
                <a:cubicBezTo>
                  <a:pt x="48" y="36"/>
                  <a:pt x="46" y="39"/>
                  <a:pt x="43" y="42"/>
                </a:cubicBezTo>
                <a:cubicBezTo>
                  <a:pt x="37" y="46"/>
                  <a:pt x="32" y="49"/>
                  <a:pt x="26" y="52"/>
                </a:cubicBezTo>
                <a:cubicBezTo>
                  <a:pt x="24" y="48"/>
                  <a:pt x="23" y="43"/>
                  <a:pt x="21" y="39"/>
                </a:cubicBezTo>
                <a:cubicBezTo>
                  <a:pt x="25" y="39"/>
                  <a:pt x="28" y="40"/>
                  <a:pt x="31" y="39"/>
                </a:cubicBezTo>
                <a:cubicBezTo>
                  <a:pt x="34" y="39"/>
                  <a:pt x="39" y="37"/>
                  <a:pt x="39" y="35"/>
                </a:cubicBezTo>
                <a:cubicBezTo>
                  <a:pt x="36" y="37"/>
                  <a:pt x="32" y="37"/>
                  <a:pt x="31" y="37"/>
                </a:cubicBezTo>
                <a:cubicBezTo>
                  <a:pt x="23" y="37"/>
                  <a:pt x="18" y="35"/>
                  <a:pt x="15" y="29"/>
                </a:cubicBezTo>
                <a:cubicBezTo>
                  <a:pt x="15" y="29"/>
                  <a:pt x="15" y="28"/>
                  <a:pt x="16" y="28"/>
                </a:cubicBezTo>
                <a:cubicBezTo>
                  <a:pt x="18" y="31"/>
                  <a:pt x="23" y="33"/>
                  <a:pt x="27" y="31"/>
                </a:cubicBezTo>
                <a:cubicBezTo>
                  <a:pt x="23" y="31"/>
                  <a:pt x="16" y="28"/>
                  <a:pt x="16" y="23"/>
                </a:cubicBezTo>
                <a:cubicBezTo>
                  <a:pt x="17" y="21"/>
                  <a:pt x="18" y="18"/>
                  <a:pt x="15" y="17"/>
                </a:cubicBezTo>
                <a:cubicBezTo>
                  <a:pt x="16" y="19"/>
                  <a:pt x="16" y="19"/>
                  <a:pt x="15" y="22"/>
                </a:cubicBezTo>
                <a:cubicBezTo>
                  <a:pt x="13" y="20"/>
                  <a:pt x="12" y="18"/>
                  <a:pt x="10" y="18"/>
                </a:cubicBezTo>
                <a:cubicBezTo>
                  <a:pt x="10" y="19"/>
                  <a:pt x="10" y="19"/>
                  <a:pt x="10" y="20"/>
                </a:cubicBezTo>
                <a:cubicBezTo>
                  <a:pt x="9" y="20"/>
                  <a:pt x="8" y="20"/>
                  <a:pt x="7" y="20"/>
                </a:cubicBezTo>
                <a:cubicBezTo>
                  <a:pt x="7" y="21"/>
                  <a:pt x="11" y="21"/>
                  <a:pt x="11" y="23"/>
                </a:cubicBezTo>
                <a:cubicBezTo>
                  <a:pt x="14" y="30"/>
                  <a:pt x="6" y="33"/>
                  <a:pt x="2" y="29"/>
                </a:cubicBezTo>
                <a:cubicBezTo>
                  <a:pt x="0" y="26"/>
                  <a:pt x="0" y="22"/>
                  <a:pt x="2" y="20"/>
                </a:cubicBezTo>
                <a:cubicBezTo>
                  <a:pt x="7" y="16"/>
                  <a:pt x="8" y="14"/>
                  <a:pt x="11" y="11"/>
                </a:cubicBezTo>
                <a:cubicBezTo>
                  <a:pt x="14" y="7"/>
                  <a:pt x="18" y="10"/>
                  <a:pt x="19" y="13"/>
                </a:cubicBezTo>
                <a:cubicBezTo>
                  <a:pt x="23" y="22"/>
                  <a:pt x="29" y="26"/>
                  <a:pt x="36" y="27"/>
                </a:cubicBezTo>
                <a:cubicBezTo>
                  <a:pt x="44" y="29"/>
                  <a:pt x="53" y="25"/>
                  <a:pt x="63" y="21"/>
                </a:cubicBezTo>
                <a:cubicBezTo>
                  <a:pt x="67" y="20"/>
                  <a:pt x="68" y="19"/>
                  <a:pt x="69" y="22"/>
                </a:cubicBezTo>
                <a:cubicBezTo>
                  <a:pt x="70" y="20"/>
                  <a:pt x="69" y="19"/>
                  <a:pt x="69" y="19"/>
                </a:cubicBezTo>
                <a:cubicBezTo>
                  <a:pt x="70" y="17"/>
                  <a:pt x="73" y="17"/>
                  <a:pt x="73" y="19"/>
                </a:cubicBezTo>
                <a:cubicBezTo>
                  <a:pt x="74" y="18"/>
                  <a:pt x="74" y="17"/>
                  <a:pt x="74" y="17"/>
                </a:cubicBezTo>
                <a:cubicBezTo>
                  <a:pt x="76" y="14"/>
                  <a:pt x="78" y="16"/>
                  <a:pt x="78" y="17"/>
                </a:cubicBezTo>
                <a:cubicBezTo>
                  <a:pt x="80" y="16"/>
                  <a:pt x="79" y="14"/>
                  <a:pt x="79" y="14"/>
                </a:cubicBezTo>
                <a:cubicBezTo>
                  <a:pt x="80" y="13"/>
                  <a:pt x="81" y="13"/>
                  <a:pt x="82" y="12"/>
                </a:cubicBezTo>
                <a:cubicBezTo>
                  <a:pt x="88" y="12"/>
                  <a:pt x="93" y="8"/>
                  <a:pt x="95" y="0"/>
                </a:cubicBezTo>
                <a:cubicBezTo>
                  <a:pt x="98" y="4"/>
                  <a:pt x="99" y="5"/>
                  <a:pt x="100" y="11"/>
                </a:cubicBezTo>
                <a:cubicBezTo>
                  <a:pt x="103" y="9"/>
                  <a:pt x="104" y="7"/>
                  <a:pt x="105" y="3"/>
                </a:cubicBezTo>
                <a:cubicBezTo>
                  <a:pt x="106" y="4"/>
                  <a:pt x="108" y="5"/>
                  <a:pt x="110" y="6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089" name="Freeform 1889"/>
          <p:cNvSpPr>
            <a:spLocks/>
          </p:cNvSpPr>
          <p:nvPr/>
        </p:nvSpPr>
        <p:spPr bwMode="auto">
          <a:xfrm>
            <a:off x="505884" y="615950"/>
            <a:ext cx="16933" cy="7938"/>
          </a:xfrm>
          <a:custGeom>
            <a:avLst/>
            <a:gdLst>
              <a:gd name="T0" fmla="*/ 0 w 17"/>
              <a:gd name="T1" fmla="*/ 6 h 11"/>
              <a:gd name="T2" fmla="*/ 0 w 17"/>
              <a:gd name="T3" fmla="*/ 6 h 11"/>
              <a:gd name="T4" fmla="*/ 9 w 17"/>
              <a:gd name="T5" fmla="*/ 6 h 11"/>
              <a:gd name="T6" fmla="*/ 15 w 17"/>
              <a:gd name="T7" fmla="*/ 0 h 11"/>
              <a:gd name="T8" fmla="*/ 10 w 17"/>
              <a:gd name="T9" fmla="*/ 9 h 11"/>
              <a:gd name="T10" fmla="*/ 0 w 17"/>
              <a:gd name="T11" fmla="*/ 6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7" h="11">
                <a:moveTo>
                  <a:pt x="0" y="6"/>
                </a:moveTo>
                <a:lnTo>
                  <a:pt x="0" y="6"/>
                </a:lnTo>
                <a:cubicBezTo>
                  <a:pt x="1" y="7"/>
                  <a:pt x="6" y="8"/>
                  <a:pt x="9" y="6"/>
                </a:cubicBezTo>
                <a:cubicBezTo>
                  <a:pt x="13" y="5"/>
                  <a:pt x="15" y="2"/>
                  <a:pt x="15" y="0"/>
                </a:cubicBezTo>
                <a:cubicBezTo>
                  <a:pt x="17" y="3"/>
                  <a:pt x="14" y="7"/>
                  <a:pt x="10" y="9"/>
                </a:cubicBezTo>
                <a:cubicBezTo>
                  <a:pt x="7" y="11"/>
                  <a:pt x="1" y="11"/>
                  <a:pt x="0" y="6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090" name="Freeform 1890"/>
          <p:cNvSpPr>
            <a:spLocks/>
          </p:cNvSpPr>
          <p:nvPr/>
        </p:nvSpPr>
        <p:spPr bwMode="auto">
          <a:xfrm>
            <a:off x="503777" y="604851"/>
            <a:ext cx="14817" cy="15875"/>
          </a:xfrm>
          <a:custGeom>
            <a:avLst/>
            <a:gdLst>
              <a:gd name="T0" fmla="*/ 8 w 17"/>
              <a:gd name="T1" fmla="*/ 0 h 21"/>
              <a:gd name="T2" fmla="*/ 8 w 17"/>
              <a:gd name="T3" fmla="*/ 0 h 21"/>
              <a:gd name="T4" fmla="*/ 14 w 17"/>
              <a:gd name="T5" fmla="*/ 8 h 21"/>
              <a:gd name="T6" fmla="*/ 12 w 17"/>
              <a:gd name="T7" fmla="*/ 19 h 21"/>
              <a:gd name="T8" fmla="*/ 1 w 17"/>
              <a:gd name="T9" fmla="*/ 14 h 21"/>
              <a:gd name="T10" fmla="*/ 0 w 17"/>
              <a:gd name="T11" fmla="*/ 3 h 21"/>
              <a:gd name="T12" fmla="*/ 6 w 17"/>
              <a:gd name="T13" fmla="*/ 7 h 21"/>
              <a:gd name="T14" fmla="*/ 8 w 17"/>
              <a:gd name="T15" fmla="*/ 0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7" h="21">
                <a:moveTo>
                  <a:pt x="8" y="0"/>
                </a:moveTo>
                <a:lnTo>
                  <a:pt x="8" y="0"/>
                </a:lnTo>
                <a:cubicBezTo>
                  <a:pt x="9" y="4"/>
                  <a:pt x="12" y="5"/>
                  <a:pt x="14" y="8"/>
                </a:cubicBezTo>
                <a:cubicBezTo>
                  <a:pt x="17" y="12"/>
                  <a:pt x="16" y="17"/>
                  <a:pt x="12" y="19"/>
                </a:cubicBezTo>
                <a:cubicBezTo>
                  <a:pt x="8" y="21"/>
                  <a:pt x="3" y="19"/>
                  <a:pt x="1" y="14"/>
                </a:cubicBezTo>
                <a:cubicBezTo>
                  <a:pt x="0" y="11"/>
                  <a:pt x="3" y="8"/>
                  <a:pt x="0" y="3"/>
                </a:cubicBezTo>
                <a:cubicBezTo>
                  <a:pt x="2" y="6"/>
                  <a:pt x="5" y="7"/>
                  <a:pt x="6" y="7"/>
                </a:cubicBezTo>
                <a:cubicBezTo>
                  <a:pt x="7" y="6"/>
                  <a:pt x="8" y="2"/>
                  <a:pt x="8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091" name="Freeform 1891"/>
          <p:cNvSpPr>
            <a:spLocks/>
          </p:cNvSpPr>
          <p:nvPr/>
        </p:nvSpPr>
        <p:spPr bwMode="auto">
          <a:xfrm>
            <a:off x="503773" y="604851"/>
            <a:ext cx="4233" cy="3175"/>
          </a:xfrm>
          <a:custGeom>
            <a:avLst/>
            <a:gdLst>
              <a:gd name="T0" fmla="*/ 4 w 4"/>
              <a:gd name="T1" fmla="*/ 0 h 3"/>
              <a:gd name="T2" fmla="*/ 4 w 4"/>
              <a:gd name="T3" fmla="*/ 0 h 3"/>
              <a:gd name="T4" fmla="*/ 4 w 4"/>
              <a:gd name="T5" fmla="*/ 3 h 3"/>
              <a:gd name="T6" fmla="*/ 0 w 4"/>
              <a:gd name="T7" fmla="*/ 1 h 3"/>
              <a:gd name="T8" fmla="*/ 4 w 4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3">
                <a:moveTo>
                  <a:pt x="4" y="0"/>
                </a:moveTo>
                <a:lnTo>
                  <a:pt x="4" y="0"/>
                </a:lnTo>
                <a:cubicBezTo>
                  <a:pt x="4" y="1"/>
                  <a:pt x="4" y="2"/>
                  <a:pt x="4" y="3"/>
                </a:cubicBezTo>
                <a:cubicBezTo>
                  <a:pt x="2" y="3"/>
                  <a:pt x="1" y="2"/>
                  <a:pt x="0" y="1"/>
                </a:cubicBezTo>
                <a:cubicBezTo>
                  <a:pt x="2" y="1"/>
                  <a:pt x="3" y="0"/>
                  <a:pt x="4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092" name="Freeform 1892"/>
          <p:cNvSpPr>
            <a:spLocks/>
          </p:cNvSpPr>
          <p:nvPr/>
        </p:nvSpPr>
        <p:spPr bwMode="auto">
          <a:xfrm>
            <a:off x="463551" y="535001"/>
            <a:ext cx="42333" cy="66675"/>
          </a:xfrm>
          <a:custGeom>
            <a:avLst/>
            <a:gdLst>
              <a:gd name="T0" fmla="*/ 0 w 46"/>
              <a:gd name="T1" fmla="*/ 1 h 93"/>
              <a:gd name="T2" fmla="*/ 0 w 46"/>
              <a:gd name="T3" fmla="*/ 1 h 93"/>
              <a:gd name="T4" fmla="*/ 3 w 46"/>
              <a:gd name="T5" fmla="*/ 0 h 93"/>
              <a:gd name="T6" fmla="*/ 45 w 46"/>
              <a:gd name="T7" fmla="*/ 87 h 93"/>
              <a:gd name="T8" fmla="*/ 43 w 46"/>
              <a:gd name="T9" fmla="*/ 92 h 93"/>
              <a:gd name="T10" fmla="*/ 37 w 46"/>
              <a:gd name="T11" fmla="*/ 90 h 93"/>
              <a:gd name="T12" fmla="*/ 0 w 46"/>
              <a:gd name="T13" fmla="*/ 1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6" h="93">
                <a:moveTo>
                  <a:pt x="0" y="1"/>
                </a:moveTo>
                <a:lnTo>
                  <a:pt x="0" y="1"/>
                </a:lnTo>
                <a:lnTo>
                  <a:pt x="3" y="0"/>
                </a:lnTo>
                <a:lnTo>
                  <a:pt x="45" y="87"/>
                </a:lnTo>
                <a:cubicBezTo>
                  <a:pt x="46" y="89"/>
                  <a:pt x="45" y="91"/>
                  <a:pt x="43" y="92"/>
                </a:cubicBezTo>
                <a:cubicBezTo>
                  <a:pt x="41" y="93"/>
                  <a:pt x="38" y="92"/>
                  <a:pt x="37" y="90"/>
                </a:cubicBezTo>
                <a:lnTo>
                  <a:pt x="0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093" name="Freeform 1893"/>
          <p:cNvSpPr>
            <a:spLocks/>
          </p:cNvSpPr>
          <p:nvPr/>
        </p:nvSpPr>
        <p:spPr bwMode="auto">
          <a:xfrm>
            <a:off x="548218" y="679450"/>
            <a:ext cx="6351" cy="1588"/>
          </a:xfrm>
          <a:custGeom>
            <a:avLst/>
            <a:gdLst>
              <a:gd name="T0" fmla="*/ 5 w 5"/>
              <a:gd name="T1" fmla="*/ 0 h 3"/>
              <a:gd name="T2" fmla="*/ 5 w 5"/>
              <a:gd name="T3" fmla="*/ 0 h 3"/>
              <a:gd name="T4" fmla="*/ 4 w 5"/>
              <a:gd name="T5" fmla="*/ 3 h 3"/>
              <a:gd name="T6" fmla="*/ 0 w 5"/>
              <a:gd name="T7" fmla="*/ 2 h 3"/>
              <a:gd name="T8" fmla="*/ 5 w 5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3">
                <a:moveTo>
                  <a:pt x="5" y="0"/>
                </a:moveTo>
                <a:lnTo>
                  <a:pt x="5" y="0"/>
                </a:lnTo>
                <a:cubicBezTo>
                  <a:pt x="5" y="1"/>
                  <a:pt x="4" y="2"/>
                  <a:pt x="4" y="3"/>
                </a:cubicBezTo>
                <a:cubicBezTo>
                  <a:pt x="3" y="3"/>
                  <a:pt x="1" y="3"/>
                  <a:pt x="0" y="2"/>
                </a:cubicBezTo>
                <a:cubicBezTo>
                  <a:pt x="2" y="2"/>
                  <a:pt x="4" y="1"/>
                  <a:pt x="5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094" name="Freeform 1894"/>
          <p:cNvSpPr>
            <a:spLocks/>
          </p:cNvSpPr>
          <p:nvPr/>
        </p:nvSpPr>
        <p:spPr bwMode="auto">
          <a:xfrm>
            <a:off x="497426" y="598488"/>
            <a:ext cx="12700" cy="6350"/>
          </a:xfrm>
          <a:custGeom>
            <a:avLst/>
            <a:gdLst>
              <a:gd name="T0" fmla="*/ 0 w 13"/>
              <a:gd name="T1" fmla="*/ 5 h 9"/>
              <a:gd name="T2" fmla="*/ 0 w 13"/>
              <a:gd name="T3" fmla="*/ 5 h 9"/>
              <a:gd name="T4" fmla="*/ 7 w 13"/>
              <a:gd name="T5" fmla="*/ 6 h 9"/>
              <a:gd name="T6" fmla="*/ 11 w 13"/>
              <a:gd name="T7" fmla="*/ 0 h 9"/>
              <a:gd name="T8" fmla="*/ 8 w 13"/>
              <a:gd name="T9" fmla="*/ 8 h 9"/>
              <a:gd name="T10" fmla="*/ 0 w 13"/>
              <a:gd name="T11" fmla="*/ 5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" h="9">
                <a:moveTo>
                  <a:pt x="0" y="5"/>
                </a:moveTo>
                <a:lnTo>
                  <a:pt x="0" y="5"/>
                </a:lnTo>
                <a:cubicBezTo>
                  <a:pt x="1" y="7"/>
                  <a:pt x="4" y="7"/>
                  <a:pt x="7" y="6"/>
                </a:cubicBezTo>
                <a:cubicBezTo>
                  <a:pt x="10" y="4"/>
                  <a:pt x="11" y="2"/>
                  <a:pt x="11" y="0"/>
                </a:cubicBezTo>
                <a:cubicBezTo>
                  <a:pt x="13" y="3"/>
                  <a:pt x="11" y="7"/>
                  <a:pt x="8" y="8"/>
                </a:cubicBezTo>
                <a:cubicBezTo>
                  <a:pt x="5" y="9"/>
                  <a:pt x="0" y="9"/>
                  <a:pt x="0" y="5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095" name="Freeform 1895"/>
          <p:cNvSpPr>
            <a:spLocks/>
          </p:cNvSpPr>
          <p:nvPr/>
        </p:nvSpPr>
        <p:spPr bwMode="auto">
          <a:xfrm>
            <a:off x="541869" y="657238"/>
            <a:ext cx="4233" cy="3175"/>
          </a:xfrm>
          <a:custGeom>
            <a:avLst/>
            <a:gdLst>
              <a:gd name="T0" fmla="*/ 2 w 3"/>
              <a:gd name="T1" fmla="*/ 0 h 4"/>
              <a:gd name="T2" fmla="*/ 2 w 3"/>
              <a:gd name="T3" fmla="*/ 0 h 4"/>
              <a:gd name="T4" fmla="*/ 2 w 3"/>
              <a:gd name="T5" fmla="*/ 4 h 4"/>
              <a:gd name="T6" fmla="*/ 0 w 3"/>
              <a:gd name="T7" fmla="*/ 3 h 4"/>
              <a:gd name="T8" fmla="*/ 2 w 3"/>
              <a:gd name="T9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" h="4">
                <a:moveTo>
                  <a:pt x="2" y="0"/>
                </a:moveTo>
                <a:lnTo>
                  <a:pt x="2" y="0"/>
                </a:lnTo>
                <a:cubicBezTo>
                  <a:pt x="2" y="1"/>
                  <a:pt x="3" y="3"/>
                  <a:pt x="2" y="4"/>
                </a:cubicBezTo>
                <a:cubicBezTo>
                  <a:pt x="2" y="4"/>
                  <a:pt x="1" y="3"/>
                  <a:pt x="0" y="3"/>
                </a:cubicBezTo>
                <a:cubicBezTo>
                  <a:pt x="1" y="2"/>
                  <a:pt x="2" y="1"/>
                  <a:pt x="2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096" name="Freeform 1896"/>
          <p:cNvSpPr>
            <a:spLocks/>
          </p:cNvSpPr>
          <p:nvPr/>
        </p:nvSpPr>
        <p:spPr bwMode="auto">
          <a:xfrm>
            <a:off x="522818" y="660400"/>
            <a:ext cx="4233" cy="1588"/>
          </a:xfrm>
          <a:custGeom>
            <a:avLst/>
            <a:gdLst>
              <a:gd name="T0" fmla="*/ 0 w 5"/>
              <a:gd name="T1" fmla="*/ 0 h 4"/>
              <a:gd name="T2" fmla="*/ 0 w 5"/>
              <a:gd name="T3" fmla="*/ 0 h 4"/>
              <a:gd name="T4" fmla="*/ 4 w 5"/>
              <a:gd name="T5" fmla="*/ 2 h 4"/>
              <a:gd name="T6" fmla="*/ 5 w 5"/>
              <a:gd name="T7" fmla="*/ 4 h 4"/>
              <a:gd name="T8" fmla="*/ 0 w 5"/>
              <a:gd name="T9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4">
                <a:moveTo>
                  <a:pt x="0" y="0"/>
                </a:moveTo>
                <a:lnTo>
                  <a:pt x="0" y="0"/>
                </a:lnTo>
                <a:cubicBezTo>
                  <a:pt x="2" y="0"/>
                  <a:pt x="4" y="2"/>
                  <a:pt x="4" y="2"/>
                </a:cubicBezTo>
                <a:cubicBezTo>
                  <a:pt x="4" y="3"/>
                  <a:pt x="5" y="4"/>
                  <a:pt x="5" y="4"/>
                </a:cubicBezTo>
                <a:cubicBezTo>
                  <a:pt x="4" y="4"/>
                  <a:pt x="0" y="2"/>
                  <a:pt x="0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097" name="Freeform 1897"/>
          <p:cNvSpPr>
            <a:spLocks/>
          </p:cNvSpPr>
          <p:nvPr/>
        </p:nvSpPr>
        <p:spPr bwMode="auto">
          <a:xfrm>
            <a:off x="537635" y="666763"/>
            <a:ext cx="16933" cy="9525"/>
          </a:xfrm>
          <a:custGeom>
            <a:avLst/>
            <a:gdLst>
              <a:gd name="T0" fmla="*/ 0 w 19"/>
              <a:gd name="T1" fmla="*/ 7 h 12"/>
              <a:gd name="T2" fmla="*/ 0 w 19"/>
              <a:gd name="T3" fmla="*/ 7 h 12"/>
              <a:gd name="T4" fmla="*/ 10 w 19"/>
              <a:gd name="T5" fmla="*/ 7 h 12"/>
              <a:gd name="T6" fmla="*/ 16 w 19"/>
              <a:gd name="T7" fmla="*/ 0 h 12"/>
              <a:gd name="T8" fmla="*/ 12 w 19"/>
              <a:gd name="T9" fmla="*/ 10 h 12"/>
              <a:gd name="T10" fmla="*/ 0 w 19"/>
              <a:gd name="T11" fmla="*/ 7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9" h="12">
                <a:moveTo>
                  <a:pt x="0" y="7"/>
                </a:moveTo>
                <a:lnTo>
                  <a:pt x="0" y="7"/>
                </a:lnTo>
                <a:cubicBezTo>
                  <a:pt x="1" y="8"/>
                  <a:pt x="6" y="9"/>
                  <a:pt x="10" y="7"/>
                </a:cubicBezTo>
                <a:cubicBezTo>
                  <a:pt x="15" y="5"/>
                  <a:pt x="16" y="2"/>
                  <a:pt x="16" y="0"/>
                </a:cubicBezTo>
                <a:cubicBezTo>
                  <a:pt x="19" y="4"/>
                  <a:pt x="16" y="8"/>
                  <a:pt x="12" y="10"/>
                </a:cubicBezTo>
                <a:cubicBezTo>
                  <a:pt x="8" y="12"/>
                  <a:pt x="1" y="12"/>
                  <a:pt x="0" y="7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098" name="Freeform 1898"/>
          <p:cNvSpPr>
            <a:spLocks/>
          </p:cNvSpPr>
          <p:nvPr/>
        </p:nvSpPr>
        <p:spPr bwMode="auto">
          <a:xfrm>
            <a:off x="615951" y="633426"/>
            <a:ext cx="16933" cy="4763"/>
          </a:xfrm>
          <a:custGeom>
            <a:avLst/>
            <a:gdLst>
              <a:gd name="T0" fmla="*/ 16 w 18"/>
              <a:gd name="T1" fmla="*/ 0 h 6"/>
              <a:gd name="T2" fmla="*/ 16 w 18"/>
              <a:gd name="T3" fmla="*/ 0 h 6"/>
              <a:gd name="T4" fmla="*/ 17 w 18"/>
              <a:gd name="T5" fmla="*/ 4 h 6"/>
              <a:gd name="T6" fmla="*/ 0 w 18"/>
              <a:gd name="T7" fmla="*/ 4 h 6"/>
              <a:gd name="T8" fmla="*/ 16 w 18"/>
              <a:gd name="T9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" h="6">
                <a:moveTo>
                  <a:pt x="16" y="0"/>
                </a:moveTo>
                <a:lnTo>
                  <a:pt x="16" y="0"/>
                </a:lnTo>
                <a:cubicBezTo>
                  <a:pt x="18" y="1"/>
                  <a:pt x="18" y="3"/>
                  <a:pt x="17" y="4"/>
                </a:cubicBezTo>
                <a:cubicBezTo>
                  <a:pt x="15" y="6"/>
                  <a:pt x="9" y="4"/>
                  <a:pt x="0" y="4"/>
                </a:cubicBezTo>
                <a:cubicBezTo>
                  <a:pt x="6" y="2"/>
                  <a:pt x="16" y="6"/>
                  <a:pt x="16" y="0"/>
                </a:cubicBez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099" name="Freeform 1899"/>
          <p:cNvSpPr>
            <a:spLocks/>
          </p:cNvSpPr>
          <p:nvPr/>
        </p:nvSpPr>
        <p:spPr bwMode="auto">
          <a:xfrm>
            <a:off x="611717" y="633413"/>
            <a:ext cx="0" cy="1588"/>
          </a:xfrm>
          <a:custGeom>
            <a:avLst/>
            <a:gdLst>
              <a:gd name="T0" fmla="*/ 0 w 1"/>
              <a:gd name="T1" fmla="*/ 0 h 2"/>
              <a:gd name="T2" fmla="*/ 0 w 1"/>
              <a:gd name="T3" fmla="*/ 0 h 2"/>
              <a:gd name="T4" fmla="*/ 0 w 1"/>
              <a:gd name="T5" fmla="*/ 2 h 2"/>
              <a:gd name="T6" fmla="*/ 0 w 1"/>
              <a:gd name="T7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" h="2">
                <a:moveTo>
                  <a:pt x="0" y="0"/>
                </a:moveTo>
                <a:lnTo>
                  <a:pt x="0" y="0"/>
                </a:lnTo>
                <a:cubicBezTo>
                  <a:pt x="1" y="0"/>
                  <a:pt x="1" y="2"/>
                  <a:pt x="0" y="2"/>
                </a:cubicBezTo>
                <a:cubicBezTo>
                  <a:pt x="0" y="2"/>
                  <a:pt x="0" y="0"/>
                  <a:pt x="0" y="0"/>
                </a:cubicBez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100" name="Freeform 1900"/>
          <p:cNvSpPr>
            <a:spLocks/>
          </p:cNvSpPr>
          <p:nvPr/>
        </p:nvSpPr>
        <p:spPr bwMode="auto">
          <a:xfrm>
            <a:off x="607484" y="633426"/>
            <a:ext cx="2117" cy="3175"/>
          </a:xfrm>
          <a:custGeom>
            <a:avLst/>
            <a:gdLst>
              <a:gd name="T0" fmla="*/ 0 w 2"/>
              <a:gd name="T1" fmla="*/ 0 h 4"/>
              <a:gd name="T2" fmla="*/ 0 w 2"/>
              <a:gd name="T3" fmla="*/ 0 h 4"/>
              <a:gd name="T4" fmla="*/ 0 w 2"/>
              <a:gd name="T5" fmla="*/ 4 h 4"/>
              <a:gd name="T6" fmla="*/ 0 w 2"/>
              <a:gd name="T7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" h="4">
                <a:moveTo>
                  <a:pt x="0" y="0"/>
                </a:moveTo>
                <a:lnTo>
                  <a:pt x="0" y="0"/>
                </a:lnTo>
                <a:cubicBezTo>
                  <a:pt x="2" y="1"/>
                  <a:pt x="2" y="3"/>
                  <a:pt x="0" y="4"/>
                </a:cubicBezTo>
                <a:cubicBezTo>
                  <a:pt x="1" y="3"/>
                  <a:pt x="0" y="0"/>
                  <a:pt x="0" y="0"/>
                </a:cubicBez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101" name="Freeform 1901"/>
          <p:cNvSpPr>
            <a:spLocks/>
          </p:cNvSpPr>
          <p:nvPr/>
        </p:nvSpPr>
        <p:spPr bwMode="auto">
          <a:xfrm>
            <a:off x="624426" y="630251"/>
            <a:ext cx="6351" cy="4763"/>
          </a:xfrm>
          <a:custGeom>
            <a:avLst/>
            <a:gdLst>
              <a:gd name="T0" fmla="*/ 3 w 7"/>
              <a:gd name="T1" fmla="*/ 0 h 7"/>
              <a:gd name="T2" fmla="*/ 3 w 7"/>
              <a:gd name="T3" fmla="*/ 0 h 7"/>
              <a:gd name="T4" fmla="*/ 0 w 7"/>
              <a:gd name="T5" fmla="*/ 5 h 7"/>
              <a:gd name="T6" fmla="*/ 3 w 7"/>
              <a:gd name="T7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" h="7">
                <a:moveTo>
                  <a:pt x="3" y="0"/>
                </a:moveTo>
                <a:lnTo>
                  <a:pt x="3" y="0"/>
                </a:lnTo>
                <a:cubicBezTo>
                  <a:pt x="7" y="4"/>
                  <a:pt x="4" y="7"/>
                  <a:pt x="0" y="5"/>
                </a:cubicBezTo>
                <a:cubicBezTo>
                  <a:pt x="4" y="4"/>
                  <a:pt x="4" y="2"/>
                  <a:pt x="3" y="0"/>
                </a:cubicBez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102" name="Freeform 1902"/>
          <p:cNvSpPr>
            <a:spLocks/>
          </p:cNvSpPr>
          <p:nvPr/>
        </p:nvSpPr>
        <p:spPr bwMode="auto">
          <a:xfrm>
            <a:off x="512237" y="614376"/>
            <a:ext cx="4233" cy="3175"/>
          </a:xfrm>
          <a:custGeom>
            <a:avLst/>
            <a:gdLst>
              <a:gd name="T0" fmla="*/ 3 w 4"/>
              <a:gd name="T1" fmla="*/ 0 h 6"/>
              <a:gd name="T2" fmla="*/ 3 w 4"/>
              <a:gd name="T3" fmla="*/ 0 h 6"/>
              <a:gd name="T4" fmla="*/ 3 w 4"/>
              <a:gd name="T5" fmla="*/ 4 h 6"/>
              <a:gd name="T6" fmla="*/ 0 w 4"/>
              <a:gd name="T7" fmla="*/ 6 h 6"/>
              <a:gd name="T8" fmla="*/ 3 w 4"/>
              <a:gd name="T9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6">
                <a:moveTo>
                  <a:pt x="3" y="0"/>
                </a:moveTo>
                <a:lnTo>
                  <a:pt x="3" y="0"/>
                </a:lnTo>
                <a:cubicBezTo>
                  <a:pt x="4" y="1"/>
                  <a:pt x="4" y="3"/>
                  <a:pt x="3" y="4"/>
                </a:cubicBezTo>
                <a:cubicBezTo>
                  <a:pt x="3" y="5"/>
                  <a:pt x="1" y="6"/>
                  <a:pt x="0" y="6"/>
                </a:cubicBezTo>
                <a:cubicBezTo>
                  <a:pt x="1" y="5"/>
                  <a:pt x="3" y="3"/>
                  <a:pt x="3" y="0"/>
                </a:cubicBez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103" name="Freeform 1903"/>
          <p:cNvSpPr>
            <a:spLocks/>
          </p:cNvSpPr>
          <p:nvPr/>
        </p:nvSpPr>
        <p:spPr bwMode="auto">
          <a:xfrm>
            <a:off x="546109" y="671526"/>
            <a:ext cx="4233" cy="3175"/>
          </a:xfrm>
          <a:custGeom>
            <a:avLst/>
            <a:gdLst>
              <a:gd name="T0" fmla="*/ 5 w 5"/>
              <a:gd name="T1" fmla="*/ 0 h 4"/>
              <a:gd name="T2" fmla="*/ 5 w 5"/>
              <a:gd name="T3" fmla="*/ 0 h 4"/>
              <a:gd name="T4" fmla="*/ 0 w 5"/>
              <a:gd name="T5" fmla="*/ 3 h 4"/>
              <a:gd name="T6" fmla="*/ 5 w 5"/>
              <a:gd name="T7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" h="4">
                <a:moveTo>
                  <a:pt x="5" y="0"/>
                </a:moveTo>
                <a:lnTo>
                  <a:pt x="5" y="0"/>
                </a:lnTo>
                <a:cubicBezTo>
                  <a:pt x="5" y="2"/>
                  <a:pt x="2" y="4"/>
                  <a:pt x="0" y="3"/>
                </a:cubicBezTo>
                <a:cubicBezTo>
                  <a:pt x="2" y="2"/>
                  <a:pt x="4" y="1"/>
                  <a:pt x="5" y="0"/>
                </a:cubicBez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104" name="Freeform 1904"/>
          <p:cNvSpPr>
            <a:spLocks/>
          </p:cNvSpPr>
          <p:nvPr/>
        </p:nvSpPr>
        <p:spPr bwMode="auto">
          <a:xfrm>
            <a:off x="457201" y="528651"/>
            <a:ext cx="10584" cy="4763"/>
          </a:xfrm>
          <a:custGeom>
            <a:avLst/>
            <a:gdLst>
              <a:gd name="T0" fmla="*/ 1 w 9"/>
              <a:gd name="T1" fmla="*/ 5 h 7"/>
              <a:gd name="T2" fmla="*/ 1 w 9"/>
              <a:gd name="T3" fmla="*/ 5 h 7"/>
              <a:gd name="T4" fmla="*/ 1 w 9"/>
              <a:gd name="T5" fmla="*/ 3 h 7"/>
              <a:gd name="T6" fmla="*/ 7 w 9"/>
              <a:gd name="T7" fmla="*/ 0 h 7"/>
              <a:gd name="T8" fmla="*/ 8 w 9"/>
              <a:gd name="T9" fmla="*/ 2 h 7"/>
              <a:gd name="T10" fmla="*/ 6 w 9"/>
              <a:gd name="T11" fmla="*/ 6 h 7"/>
              <a:gd name="T12" fmla="*/ 1 w 9"/>
              <a:gd name="T13" fmla="*/ 5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" h="7">
                <a:moveTo>
                  <a:pt x="1" y="5"/>
                </a:moveTo>
                <a:lnTo>
                  <a:pt x="1" y="5"/>
                </a:lnTo>
                <a:cubicBezTo>
                  <a:pt x="0" y="5"/>
                  <a:pt x="0" y="4"/>
                  <a:pt x="1" y="3"/>
                </a:cubicBezTo>
                <a:cubicBezTo>
                  <a:pt x="3" y="3"/>
                  <a:pt x="5" y="2"/>
                  <a:pt x="7" y="0"/>
                </a:cubicBezTo>
                <a:cubicBezTo>
                  <a:pt x="7" y="0"/>
                  <a:pt x="8" y="1"/>
                  <a:pt x="8" y="2"/>
                </a:cubicBezTo>
                <a:cubicBezTo>
                  <a:pt x="9" y="3"/>
                  <a:pt x="8" y="5"/>
                  <a:pt x="6" y="6"/>
                </a:cubicBezTo>
                <a:cubicBezTo>
                  <a:pt x="4" y="7"/>
                  <a:pt x="1" y="7"/>
                  <a:pt x="1" y="5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105" name="Freeform 1905"/>
          <p:cNvSpPr>
            <a:spLocks/>
          </p:cNvSpPr>
          <p:nvPr/>
        </p:nvSpPr>
        <p:spPr bwMode="auto">
          <a:xfrm>
            <a:off x="455084" y="492126"/>
            <a:ext cx="10584" cy="22225"/>
          </a:xfrm>
          <a:custGeom>
            <a:avLst/>
            <a:gdLst>
              <a:gd name="T0" fmla="*/ 6 w 12"/>
              <a:gd name="T1" fmla="*/ 0 h 29"/>
              <a:gd name="T2" fmla="*/ 6 w 12"/>
              <a:gd name="T3" fmla="*/ 0 h 29"/>
              <a:gd name="T4" fmla="*/ 8 w 12"/>
              <a:gd name="T5" fmla="*/ 3 h 29"/>
              <a:gd name="T6" fmla="*/ 5 w 12"/>
              <a:gd name="T7" fmla="*/ 9 h 29"/>
              <a:gd name="T8" fmla="*/ 9 w 12"/>
              <a:gd name="T9" fmla="*/ 4 h 29"/>
              <a:gd name="T10" fmla="*/ 10 w 12"/>
              <a:gd name="T11" fmla="*/ 6 h 29"/>
              <a:gd name="T12" fmla="*/ 6 w 12"/>
              <a:gd name="T13" fmla="*/ 12 h 29"/>
              <a:gd name="T14" fmla="*/ 11 w 12"/>
              <a:gd name="T15" fmla="*/ 7 h 29"/>
              <a:gd name="T16" fmla="*/ 12 w 12"/>
              <a:gd name="T17" fmla="*/ 9 h 29"/>
              <a:gd name="T18" fmla="*/ 12 w 12"/>
              <a:gd name="T19" fmla="*/ 10 h 29"/>
              <a:gd name="T20" fmla="*/ 7 w 12"/>
              <a:gd name="T21" fmla="*/ 14 h 29"/>
              <a:gd name="T22" fmla="*/ 12 w 12"/>
              <a:gd name="T23" fmla="*/ 12 h 29"/>
              <a:gd name="T24" fmla="*/ 12 w 12"/>
              <a:gd name="T25" fmla="*/ 15 h 29"/>
              <a:gd name="T26" fmla="*/ 7 w 12"/>
              <a:gd name="T27" fmla="*/ 17 h 29"/>
              <a:gd name="T28" fmla="*/ 12 w 12"/>
              <a:gd name="T29" fmla="*/ 16 h 29"/>
              <a:gd name="T30" fmla="*/ 11 w 12"/>
              <a:gd name="T31" fmla="*/ 18 h 29"/>
              <a:gd name="T32" fmla="*/ 6 w 12"/>
              <a:gd name="T33" fmla="*/ 19 h 29"/>
              <a:gd name="T34" fmla="*/ 10 w 12"/>
              <a:gd name="T35" fmla="*/ 20 h 29"/>
              <a:gd name="T36" fmla="*/ 10 w 12"/>
              <a:gd name="T37" fmla="*/ 21 h 29"/>
              <a:gd name="T38" fmla="*/ 4 w 12"/>
              <a:gd name="T39" fmla="*/ 21 h 29"/>
              <a:gd name="T40" fmla="*/ 9 w 12"/>
              <a:gd name="T41" fmla="*/ 23 h 29"/>
              <a:gd name="T42" fmla="*/ 7 w 12"/>
              <a:gd name="T43" fmla="*/ 24 h 29"/>
              <a:gd name="T44" fmla="*/ 2 w 12"/>
              <a:gd name="T45" fmla="*/ 29 h 29"/>
              <a:gd name="T46" fmla="*/ 0 w 12"/>
              <a:gd name="T47" fmla="*/ 28 h 29"/>
              <a:gd name="T48" fmla="*/ 2 w 12"/>
              <a:gd name="T49" fmla="*/ 24 h 29"/>
              <a:gd name="T50" fmla="*/ 0 w 12"/>
              <a:gd name="T51" fmla="*/ 19 h 29"/>
              <a:gd name="T52" fmla="*/ 0 w 12"/>
              <a:gd name="T53" fmla="*/ 19 h 29"/>
              <a:gd name="T54" fmla="*/ 3 w 12"/>
              <a:gd name="T55" fmla="*/ 19 h 29"/>
              <a:gd name="T56" fmla="*/ 2 w 12"/>
              <a:gd name="T57" fmla="*/ 10 h 29"/>
              <a:gd name="T58" fmla="*/ 6 w 12"/>
              <a:gd name="T59" fmla="*/ 0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2" h="29">
                <a:moveTo>
                  <a:pt x="6" y="0"/>
                </a:moveTo>
                <a:lnTo>
                  <a:pt x="6" y="0"/>
                </a:lnTo>
                <a:cubicBezTo>
                  <a:pt x="6" y="0"/>
                  <a:pt x="6" y="1"/>
                  <a:pt x="8" y="3"/>
                </a:cubicBezTo>
                <a:lnTo>
                  <a:pt x="5" y="9"/>
                </a:lnTo>
                <a:lnTo>
                  <a:pt x="9" y="4"/>
                </a:lnTo>
                <a:cubicBezTo>
                  <a:pt x="9" y="4"/>
                  <a:pt x="9" y="5"/>
                  <a:pt x="10" y="6"/>
                </a:cubicBezTo>
                <a:lnTo>
                  <a:pt x="6" y="12"/>
                </a:lnTo>
                <a:lnTo>
                  <a:pt x="11" y="7"/>
                </a:lnTo>
                <a:cubicBezTo>
                  <a:pt x="11" y="8"/>
                  <a:pt x="11" y="9"/>
                  <a:pt x="12" y="9"/>
                </a:cubicBezTo>
                <a:cubicBezTo>
                  <a:pt x="12" y="9"/>
                  <a:pt x="12" y="10"/>
                  <a:pt x="12" y="10"/>
                </a:cubicBezTo>
                <a:lnTo>
                  <a:pt x="7" y="14"/>
                </a:lnTo>
                <a:lnTo>
                  <a:pt x="12" y="12"/>
                </a:lnTo>
                <a:cubicBezTo>
                  <a:pt x="12" y="13"/>
                  <a:pt x="12" y="14"/>
                  <a:pt x="12" y="15"/>
                </a:cubicBezTo>
                <a:lnTo>
                  <a:pt x="7" y="17"/>
                </a:lnTo>
                <a:lnTo>
                  <a:pt x="12" y="16"/>
                </a:lnTo>
                <a:cubicBezTo>
                  <a:pt x="11" y="17"/>
                  <a:pt x="11" y="18"/>
                  <a:pt x="11" y="18"/>
                </a:cubicBezTo>
                <a:lnTo>
                  <a:pt x="6" y="19"/>
                </a:lnTo>
                <a:lnTo>
                  <a:pt x="10" y="20"/>
                </a:lnTo>
                <a:cubicBezTo>
                  <a:pt x="10" y="20"/>
                  <a:pt x="10" y="21"/>
                  <a:pt x="10" y="21"/>
                </a:cubicBezTo>
                <a:lnTo>
                  <a:pt x="4" y="21"/>
                </a:lnTo>
                <a:lnTo>
                  <a:pt x="9" y="23"/>
                </a:lnTo>
                <a:cubicBezTo>
                  <a:pt x="8" y="23"/>
                  <a:pt x="8" y="24"/>
                  <a:pt x="7" y="24"/>
                </a:cubicBezTo>
                <a:cubicBezTo>
                  <a:pt x="5" y="25"/>
                  <a:pt x="3" y="26"/>
                  <a:pt x="2" y="29"/>
                </a:cubicBezTo>
                <a:cubicBezTo>
                  <a:pt x="2" y="29"/>
                  <a:pt x="1" y="28"/>
                  <a:pt x="0" y="28"/>
                </a:cubicBezTo>
                <a:cubicBezTo>
                  <a:pt x="1" y="27"/>
                  <a:pt x="2" y="26"/>
                  <a:pt x="2" y="24"/>
                </a:cubicBezTo>
                <a:cubicBezTo>
                  <a:pt x="2" y="22"/>
                  <a:pt x="1" y="20"/>
                  <a:pt x="0" y="19"/>
                </a:cubicBezTo>
                <a:lnTo>
                  <a:pt x="0" y="19"/>
                </a:lnTo>
                <a:cubicBezTo>
                  <a:pt x="1" y="19"/>
                  <a:pt x="2" y="19"/>
                  <a:pt x="3" y="19"/>
                </a:cubicBezTo>
                <a:cubicBezTo>
                  <a:pt x="7" y="16"/>
                  <a:pt x="4" y="12"/>
                  <a:pt x="2" y="10"/>
                </a:cubicBezTo>
                <a:lnTo>
                  <a:pt x="6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106" name="Freeform 1906"/>
          <p:cNvSpPr>
            <a:spLocks/>
          </p:cNvSpPr>
          <p:nvPr/>
        </p:nvSpPr>
        <p:spPr bwMode="auto">
          <a:xfrm>
            <a:off x="436042" y="490538"/>
            <a:ext cx="6351" cy="6350"/>
          </a:xfrm>
          <a:custGeom>
            <a:avLst/>
            <a:gdLst>
              <a:gd name="T0" fmla="*/ 5 w 8"/>
              <a:gd name="T1" fmla="*/ 8 h 8"/>
              <a:gd name="T2" fmla="*/ 5 w 8"/>
              <a:gd name="T3" fmla="*/ 8 h 8"/>
              <a:gd name="T4" fmla="*/ 4 w 8"/>
              <a:gd name="T5" fmla="*/ 2 h 8"/>
              <a:gd name="T6" fmla="*/ 8 w 8"/>
              <a:gd name="T7" fmla="*/ 6 h 8"/>
              <a:gd name="T8" fmla="*/ 5 w 8"/>
              <a:gd name="T9" fmla="*/ 8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" h="8">
                <a:moveTo>
                  <a:pt x="5" y="8"/>
                </a:moveTo>
                <a:lnTo>
                  <a:pt x="5" y="8"/>
                </a:lnTo>
                <a:cubicBezTo>
                  <a:pt x="0" y="4"/>
                  <a:pt x="4" y="3"/>
                  <a:pt x="4" y="2"/>
                </a:cubicBezTo>
                <a:cubicBezTo>
                  <a:pt x="5" y="2"/>
                  <a:pt x="8" y="0"/>
                  <a:pt x="8" y="6"/>
                </a:cubicBezTo>
                <a:lnTo>
                  <a:pt x="5" y="8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107" name="Freeform 1907"/>
          <p:cNvSpPr>
            <a:spLocks/>
          </p:cNvSpPr>
          <p:nvPr/>
        </p:nvSpPr>
        <p:spPr bwMode="auto">
          <a:xfrm>
            <a:off x="425451" y="504825"/>
            <a:ext cx="23284" cy="12700"/>
          </a:xfrm>
          <a:custGeom>
            <a:avLst/>
            <a:gdLst>
              <a:gd name="T0" fmla="*/ 0 w 24"/>
              <a:gd name="T1" fmla="*/ 0 h 18"/>
              <a:gd name="T2" fmla="*/ 0 w 24"/>
              <a:gd name="T3" fmla="*/ 0 h 18"/>
              <a:gd name="T4" fmla="*/ 9 w 24"/>
              <a:gd name="T5" fmla="*/ 4 h 18"/>
              <a:gd name="T6" fmla="*/ 15 w 24"/>
              <a:gd name="T7" fmla="*/ 11 h 18"/>
              <a:gd name="T8" fmla="*/ 17 w 24"/>
              <a:gd name="T9" fmla="*/ 8 h 18"/>
              <a:gd name="T10" fmla="*/ 17 w 24"/>
              <a:gd name="T11" fmla="*/ 9 h 18"/>
              <a:gd name="T12" fmla="*/ 20 w 24"/>
              <a:gd name="T13" fmla="*/ 13 h 18"/>
              <a:gd name="T14" fmla="*/ 24 w 24"/>
              <a:gd name="T15" fmla="*/ 15 h 18"/>
              <a:gd name="T16" fmla="*/ 23 w 24"/>
              <a:gd name="T17" fmla="*/ 17 h 18"/>
              <a:gd name="T18" fmla="*/ 17 w 24"/>
              <a:gd name="T19" fmla="*/ 18 h 18"/>
              <a:gd name="T20" fmla="*/ 14 w 24"/>
              <a:gd name="T21" fmla="*/ 18 h 18"/>
              <a:gd name="T22" fmla="*/ 16 w 24"/>
              <a:gd name="T23" fmla="*/ 13 h 18"/>
              <a:gd name="T24" fmla="*/ 13 w 24"/>
              <a:gd name="T25" fmla="*/ 17 h 18"/>
              <a:gd name="T26" fmla="*/ 11 w 24"/>
              <a:gd name="T27" fmla="*/ 17 h 18"/>
              <a:gd name="T28" fmla="*/ 13 w 24"/>
              <a:gd name="T29" fmla="*/ 13 h 18"/>
              <a:gd name="T30" fmla="*/ 10 w 24"/>
              <a:gd name="T31" fmla="*/ 16 h 18"/>
              <a:gd name="T32" fmla="*/ 8 w 24"/>
              <a:gd name="T33" fmla="*/ 15 h 18"/>
              <a:gd name="T34" fmla="*/ 11 w 24"/>
              <a:gd name="T35" fmla="*/ 12 h 18"/>
              <a:gd name="T36" fmla="*/ 6 w 24"/>
              <a:gd name="T37" fmla="*/ 15 h 18"/>
              <a:gd name="T38" fmla="*/ 4 w 24"/>
              <a:gd name="T39" fmla="*/ 13 h 18"/>
              <a:gd name="T40" fmla="*/ 9 w 24"/>
              <a:gd name="T41" fmla="*/ 11 h 18"/>
              <a:gd name="T42" fmla="*/ 3 w 24"/>
              <a:gd name="T43" fmla="*/ 11 h 18"/>
              <a:gd name="T44" fmla="*/ 2 w 24"/>
              <a:gd name="T45" fmla="*/ 11 h 18"/>
              <a:gd name="T46" fmla="*/ 2 w 24"/>
              <a:gd name="T47" fmla="*/ 9 h 18"/>
              <a:gd name="T48" fmla="*/ 8 w 24"/>
              <a:gd name="T49" fmla="*/ 9 h 18"/>
              <a:gd name="T50" fmla="*/ 1 w 24"/>
              <a:gd name="T51" fmla="*/ 7 h 18"/>
              <a:gd name="T52" fmla="*/ 0 w 24"/>
              <a:gd name="T53" fmla="*/ 5 h 18"/>
              <a:gd name="T54" fmla="*/ 7 w 24"/>
              <a:gd name="T55" fmla="*/ 6 h 18"/>
              <a:gd name="T56" fmla="*/ 0 w 24"/>
              <a:gd name="T57" fmla="*/ 3 h 18"/>
              <a:gd name="T58" fmla="*/ 0 w 24"/>
              <a:gd name="T59" fmla="*/ 0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24" h="18">
                <a:moveTo>
                  <a:pt x="0" y="0"/>
                </a:moveTo>
                <a:lnTo>
                  <a:pt x="0" y="0"/>
                </a:lnTo>
                <a:lnTo>
                  <a:pt x="9" y="4"/>
                </a:lnTo>
                <a:cubicBezTo>
                  <a:pt x="9" y="7"/>
                  <a:pt x="11" y="11"/>
                  <a:pt x="15" y="11"/>
                </a:cubicBezTo>
                <a:cubicBezTo>
                  <a:pt x="16" y="10"/>
                  <a:pt x="17" y="9"/>
                  <a:pt x="17" y="8"/>
                </a:cubicBezTo>
                <a:lnTo>
                  <a:pt x="17" y="9"/>
                </a:lnTo>
                <a:cubicBezTo>
                  <a:pt x="18" y="10"/>
                  <a:pt x="18" y="12"/>
                  <a:pt x="20" y="13"/>
                </a:cubicBezTo>
                <a:cubicBezTo>
                  <a:pt x="21" y="14"/>
                  <a:pt x="23" y="15"/>
                  <a:pt x="24" y="15"/>
                </a:cubicBezTo>
                <a:cubicBezTo>
                  <a:pt x="24" y="15"/>
                  <a:pt x="23" y="16"/>
                  <a:pt x="23" y="17"/>
                </a:cubicBezTo>
                <a:cubicBezTo>
                  <a:pt x="21" y="15"/>
                  <a:pt x="19" y="16"/>
                  <a:pt x="17" y="18"/>
                </a:cubicBezTo>
                <a:cubicBezTo>
                  <a:pt x="16" y="18"/>
                  <a:pt x="15" y="18"/>
                  <a:pt x="14" y="18"/>
                </a:cubicBezTo>
                <a:lnTo>
                  <a:pt x="16" y="13"/>
                </a:lnTo>
                <a:lnTo>
                  <a:pt x="13" y="17"/>
                </a:lnTo>
                <a:cubicBezTo>
                  <a:pt x="12" y="17"/>
                  <a:pt x="12" y="17"/>
                  <a:pt x="11" y="17"/>
                </a:cubicBezTo>
                <a:lnTo>
                  <a:pt x="13" y="13"/>
                </a:lnTo>
                <a:lnTo>
                  <a:pt x="10" y="16"/>
                </a:lnTo>
                <a:cubicBezTo>
                  <a:pt x="9" y="16"/>
                  <a:pt x="8" y="16"/>
                  <a:pt x="8" y="15"/>
                </a:cubicBezTo>
                <a:lnTo>
                  <a:pt x="11" y="12"/>
                </a:lnTo>
                <a:lnTo>
                  <a:pt x="6" y="15"/>
                </a:lnTo>
                <a:cubicBezTo>
                  <a:pt x="6" y="14"/>
                  <a:pt x="5" y="13"/>
                  <a:pt x="4" y="13"/>
                </a:cubicBezTo>
                <a:lnTo>
                  <a:pt x="9" y="11"/>
                </a:lnTo>
                <a:lnTo>
                  <a:pt x="3" y="11"/>
                </a:lnTo>
                <a:cubicBezTo>
                  <a:pt x="3" y="11"/>
                  <a:pt x="3" y="11"/>
                  <a:pt x="2" y="11"/>
                </a:cubicBezTo>
                <a:cubicBezTo>
                  <a:pt x="2" y="10"/>
                  <a:pt x="2" y="9"/>
                  <a:pt x="2" y="9"/>
                </a:cubicBezTo>
                <a:lnTo>
                  <a:pt x="8" y="9"/>
                </a:lnTo>
                <a:lnTo>
                  <a:pt x="1" y="7"/>
                </a:lnTo>
                <a:cubicBezTo>
                  <a:pt x="1" y="6"/>
                  <a:pt x="1" y="5"/>
                  <a:pt x="0" y="5"/>
                </a:cubicBezTo>
                <a:lnTo>
                  <a:pt x="7" y="6"/>
                </a:lnTo>
                <a:lnTo>
                  <a:pt x="0" y="3"/>
                </a:lnTo>
                <a:cubicBezTo>
                  <a:pt x="0" y="1"/>
                  <a:pt x="0" y="0"/>
                  <a:pt x="0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108" name="Freeform 1908"/>
          <p:cNvSpPr>
            <a:spLocks/>
          </p:cNvSpPr>
          <p:nvPr/>
        </p:nvSpPr>
        <p:spPr bwMode="auto">
          <a:xfrm>
            <a:off x="436035" y="517525"/>
            <a:ext cx="10584" cy="4763"/>
          </a:xfrm>
          <a:custGeom>
            <a:avLst/>
            <a:gdLst>
              <a:gd name="T0" fmla="*/ 1 w 10"/>
              <a:gd name="T1" fmla="*/ 0 h 7"/>
              <a:gd name="T2" fmla="*/ 1 w 10"/>
              <a:gd name="T3" fmla="*/ 0 h 7"/>
              <a:gd name="T4" fmla="*/ 10 w 10"/>
              <a:gd name="T5" fmla="*/ 6 h 7"/>
              <a:gd name="T6" fmla="*/ 10 w 10"/>
              <a:gd name="T7" fmla="*/ 7 h 7"/>
              <a:gd name="T8" fmla="*/ 0 w 10"/>
              <a:gd name="T9" fmla="*/ 1 h 7"/>
              <a:gd name="T10" fmla="*/ 1 w 10"/>
              <a:gd name="T11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" h="7">
                <a:moveTo>
                  <a:pt x="1" y="0"/>
                </a:moveTo>
                <a:lnTo>
                  <a:pt x="1" y="0"/>
                </a:lnTo>
                <a:lnTo>
                  <a:pt x="10" y="6"/>
                </a:lnTo>
                <a:lnTo>
                  <a:pt x="10" y="7"/>
                </a:lnTo>
                <a:lnTo>
                  <a:pt x="0" y="1"/>
                </a:lnTo>
                <a:lnTo>
                  <a:pt x="1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109" name="Freeform 1909"/>
          <p:cNvSpPr>
            <a:spLocks/>
          </p:cNvSpPr>
          <p:nvPr/>
        </p:nvSpPr>
        <p:spPr bwMode="auto">
          <a:xfrm>
            <a:off x="459322" y="512766"/>
            <a:ext cx="6351" cy="3175"/>
          </a:xfrm>
          <a:custGeom>
            <a:avLst/>
            <a:gdLst>
              <a:gd name="T0" fmla="*/ 1 w 5"/>
              <a:gd name="T1" fmla="*/ 3 h 5"/>
              <a:gd name="T2" fmla="*/ 1 w 5"/>
              <a:gd name="T3" fmla="*/ 3 h 5"/>
              <a:gd name="T4" fmla="*/ 2 w 5"/>
              <a:gd name="T5" fmla="*/ 0 h 5"/>
              <a:gd name="T6" fmla="*/ 4 w 5"/>
              <a:gd name="T7" fmla="*/ 1 h 5"/>
              <a:gd name="T8" fmla="*/ 3 w 5"/>
              <a:gd name="T9" fmla="*/ 4 h 5"/>
              <a:gd name="T10" fmla="*/ 1 w 5"/>
              <a:gd name="T11" fmla="*/ 3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5">
                <a:moveTo>
                  <a:pt x="1" y="3"/>
                </a:moveTo>
                <a:lnTo>
                  <a:pt x="1" y="3"/>
                </a:lnTo>
                <a:cubicBezTo>
                  <a:pt x="0" y="2"/>
                  <a:pt x="1" y="1"/>
                  <a:pt x="2" y="0"/>
                </a:cubicBezTo>
                <a:cubicBezTo>
                  <a:pt x="3" y="0"/>
                  <a:pt x="4" y="0"/>
                  <a:pt x="4" y="1"/>
                </a:cubicBezTo>
                <a:cubicBezTo>
                  <a:pt x="5" y="3"/>
                  <a:pt x="4" y="4"/>
                  <a:pt x="3" y="4"/>
                </a:cubicBezTo>
                <a:cubicBezTo>
                  <a:pt x="2" y="5"/>
                  <a:pt x="1" y="4"/>
                  <a:pt x="1" y="3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110" name="Freeform 1910"/>
          <p:cNvSpPr>
            <a:spLocks/>
          </p:cNvSpPr>
          <p:nvPr/>
        </p:nvSpPr>
        <p:spPr bwMode="auto">
          <a:xfrm>
            <a:off x="446618" y="514350"/>
            <a:ext cx="16933" cy="7938"/>
          </a:xfrm>
          <a:custGeom>
            <a:avLst/>
            <a:gdLst>
              <a:gd name="T0" fmla="*/ 9 w 19"/>
              <a:gd name="T1" fmla="*/ 0 h 13"/>
              <a:gd name="T2" fmla="*/ 9 w 19"/>
              <a:gd name="T3" fmla="*/ 0 h 13"/>
              <a:gd name="T4" fmla="*/ 11 w 19"/>
              <a:gd name="T5" fmla="*/ 1 h 13"/>
              <a:gd name="T6" fmla="*/ 19 w 19"/>
              <a:gd name="T7" fmla="*/ 4 h 13"/>
              <a:gd name="T8" fmla="*/ 15 w 19"/>
              <a:gd name="T9" fmla="*/ 7 h 13"/>
              <a:gd name="T10" fmla="*/ 8 w 19"/>
              <a:gd name="T11" fmla="*/ 4 h 13"/>
              <a:gd name="T12" fmla="*/ 5 w 19"/>
              <a:gd name="T13" fmla="*/ 11 h 13"/>
              <a:gd name="T14" fmla="*/ 0 w 19"/>
              <a:gd name="T15" fmla="*/ 12 h 13"/>
              <a:gd name="T16" fmla="*/ 3 w 19"/>
              <a:gd name="T17" fmla="*/ 5 h 13"/>
              <a:gd name="T18" fmla="*/ 4 w 19"/>
              <a:gd name="T19" fmla="*/ 2 h 13"/>
              <a:gd name="T20" fmla="*/ 5 w 19"/>
              <a:gd name="T21" fmla="*/ 2 h 13"/>
              <a:gd name="T22" fmla="*/ 6 w 19"/>
              <a:gd name="T23" fmla="*/ 2 h 13"/>
              <a:gd name="T24" fmla="*/ 7 w 19"/>
              <a:gd name="T25" fmla="*/ 3 h 13"/>
              <a:gd name="T26" fmla="*/ 7 w 19"/>
              <a:gd name="T27" fmla="*/ 2 h 13"/>
              <a:gd name="T28" fmla="*/ 8 w 19"/>
              <a:gd name="T29" fmla="*/ 0 h 13"/>
              <a:gd name="T30" fmla="*/ 9 w 19"/>
              <a:gd name="T31" fmla="*/ 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9" h="13">
                <a:moveTo>
                  <a:pt x="9" y="0"/>
                </a:moveTo>
                <a:lnTo>
                  <a:pt x="9" y="0"/>
                </a:lnTo>
                <a:lnTo>
                  <a:pt x="11" y="1"/>
                </a:lnTo>
                <a:cubicBezTo>
                  <a:pt x="11" y="1"/>
                  <a:pt x="14" y="6"/>
                  <a:pt x="19" y="4"/>
                </a:cubicBezTo>
                <a:cubicBezTo>
                  <a:pt x="19" y="5"/>
                  <a:pt x="17" y="7"/>
                  <a:pt x="15" y="7"/>
                </a:cubicBezTo>
                <a:cubicBezTo>
                  <a:pt x="11" y="7"/>
                  <a:pt x="8" y="4"/>
                  <a:pt x="8" y="4"/>
                </a:cubicBezTo>
                <a:cubicBezTo>
                  <a:pt x="8" y="4"/>
                  <a:pt x="8" y="8"/>
                  <a:pt x="5" y="11"/>
                </a:cubicBezTo>
                <a:cubicBezTo>
                  <a:pt x="4" y="13"/>
                  <a:pt x="1" y="13"/>
                  <a:pt x="0" y="12"/>
                </a:cubicBezTo>
                <a:cubicBezTo>
                  <a:pt x="5" y="10"/>
                  <a:pt x="3" y="5"/>
                  <a:pt x="3" y="5"/>
                </a:cubicBezTo>
                <a:lnTo>
                  <a:pt x="4" y="2"/>
                </a:lnTo>
                <a:cubicBezTo>
                  <a:pt x="4" y="2"/>
                  <a:pt x="4" y="2"/>
                  <a:pt x="5" y="2"/>
                </a:cubicBezTo>
                <a:cubicBezTo>
                  <a:pt x="5" y="2"/>
                  <a:pt x="6" y="2"/>
                  <a:pt x="6" y="2"/>
                </a:cubicBezTo>
                <a:lnTo>
                  <a:pt x="7" y="3"/>
                </a:lnTo>
                <a:lnTo>
                  <a:pt x="7" y="2"/>
                </a:lnTo>
                <a:cubicBezTo>
                  <a:pt x="7" y="1"/>
                  <a:pt x="8" y="1"/>
                  <a:pt x="8" y="0"/>
                </a:cubicBezTo>
                <a:cubicBezTo>
                  <a:pt x="8" y="0"/>
                  <a:pt x="8" y="0"/>
                  <a:pt x="9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111" name="Freeform 1911"/>
          <p:cNvSpPr>
            <a:spLocks/>
          </p:cNvSpPr>
          <p:nvPr/>
        </p:nvSpPr>
        <p:spPr bwMode="auto">
          <a:xfrm>
            <a:off x="433918" y="496892"/>
            <a:ext cx="21167" cy="9525"/>
          </a:xfrm>
          <a:custGeom>
            <a:avLst/>
            <a:gdLst>
              <a:gd name="T0" fmla="*/ 9 w 21"/>
              <a:gd name="T1" fmla="*/ 13 h 13"/>
              <a:gd name="T2" fmla="*/ 9 w 21"/>
              <a:gd name="T3" fmla="*/ 13 h 13"/>
              <a:gd name="T4" fmla="*/ 9 w 21"/>
              <a:gd name="T5" fmla="*/ 10 h 13"/>
              <a:gd name="T6" fmla="*/ 4 w 21"/>
              <a:gd name="T7" fmla="*/ 9 h 13"/>
              <a:gd name="T8" fmla="*/ 0 w 21"/>
              <a:gd name="T9" fmla="*/ 11 h 13"/>
              <a:gd name="T10" fmla="*/ 2 w 21"/>
              <a:gd name="T11" fmla="*/ 8 h 13"/>
              <a:gd name="T12" fmla="*/ 2 w 21"/>
              <a:gd name="T13" fmla="*/ 7 h 13"/>
              <a:gd name="T14" fmla="*/ 7 w 21"/>
              <a:gd name="T15" fmla="*/ 5 h 13"/>
              <a:gd name="T16" fmla="*/ 6 w 21"/>
              <a:gd name="T17" fmla="*/ 6 h 13"/>
              <a:gd name="T18" fmla="*/ 11 w 21"/>
              <a:gd name="T19" fmla="*/ 8 h 13"/>
              <a:gd name="T20" fmla="*/ 14 w 21"/>
              <a:gd name="T21" fmla="*/ 3 h 13"/>
              <a:gd name="T22" fmla="*/ 12 w 21"/>
              <a:gd name="T23" fmla="*/ 2 h 13"/>
              <a:gd name="T24" fmla="*/ 16 w 21"/>
              <a:gd name="T25" fmla="*/ 0 h 13"/>
              <a:gd name="T26" fmla="*/ 18 w 21"/>
              <a:gd name="T27" fmla="*/ 1 h 13"/>
              <a:gd name="T28" fmla="*/ 21 w 21"/>
              <a:gd name="T29" fmla="*/ 2 h 13"/>
              <a:gd name="T30" fmla="*/ 17 w 21"/>
              <a:gd name="T31" fmla="*/ 3 h 13"/>
              <a:gd name="T32" fmla="*/ 15 w 21"/>
              <a:gd name="T33" fmla="*/ 8 h 13"/>
              <a:gd name="T34" fmla="*/ 16 w 21"/>
              <a:gd name="T35" fmla="*/ 10 h 13"/>
              <a:gd name="T36" fmla="*/ 9 w 21"/>
              <a:gd name="T37" fmla="*/ 13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1" h="13">
                <a:moveTo>
                  <a:pt x="9" y="13"/>
                </a:moveTo>
                <a:lnTo>
                  <a:pt x="9" y="13"/>
                </a:lnTo>
                <a:lnTo>
                  <a:pt x="9" y="10"/>
                </a:lnTo>
                <a:cubicBezTo>
                  <a:pt x="7" y="9"/>
                  <a:pt x="5" y="9"/>
                  <a:pt x="4" y="9"/>
                </a:cubicBezTo>
                <a:cubicBezTo>
                  <a:pt x="3" y="11"/>
                  <a:pt x="2" y="10"/>
                  <a:pt x="0" y="11"/>
                </a:cubicBezTo>
                <a:cubicBezTo>
                  <a:pt x="0" y="10"/>
                  <a:pt x="0" y="9"/>
                  <a:pt x="2" y="8"/>
                </a:cubicBezTo>
                <a:cubicBezTo>
                  <a:pt x="1" y="8"/>
                  <a:pt x="2" y="7"/>
                  <a:pt x="2" y="7"/>
                </a:cubicBezTo>
                <a:lnTo>
                  <a:pt x="7" y="5"/>
                </a:lnTo>
                <a:cubicBezTo>
                  <a:pt x="6" y="5"/>
                  <a:pt x="6" y="6"/>
                  <a:pt x="6" y="6"/>
                </a:cubicBezTo>
                <a:cubicBezTo>
                  <a:pt x="9" y="6"/>
                  <a:pt x="11" y="8"/>
                  <a:pt x="11" y="8"/>
                </a:cubicBezTo>
                <a:cubicBezTo>
                  <a:pt x="11" y="8"/>
                  <a:pt x="11" y="5"/>
                  <a:pt x="14" y="3"/>
                </a:cubicBezTo>
                <a:cubicBezTo>
                  <a:pt x="13" y="2"/>
                  <a:pt x="13" y="2"/>
                  <a:pt x="12" y="2"/>
                </a:cubicBezTo>
                <a:lnTo>
                  <a:pt x="16" y="0"/>
                </a:lnTo>
                <a:cubicBezTo>
                  <a:pt x="17" y="0"/>
                  <a:pt x="18" y="0"/>
                  <a:pt x="18" y="1"/>
                </a:cubicBezTo>
                <a:cubicBezTo>
                  <a:pt x="19" y="1"/>
                  <a:pt x="20" y="1"/>
                  <a:pt x="21" y="2"/>
                </a:cubicBezTo>
                <a:cubicBezTo>
                  <a:pt x="19" y="2"/>
                  <a:pt x="19" y="4"/>
                  <a:pt x="17" y="3"/>
                </a:cubicBezTo>
                <a:cubicBezTo>
                  <a:pt x="16" y="4"/>
                  <a:pt x="14" y="6"/>
                  <a:pt x="15" y="8"/>
                </a:cubicBezTo>
                <a:lnTo>
                  <a:pt x="16" y="10"/>
                </a:lnTo>
                <a:lnTo>
                  <a:pt x="9" y="13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112" name="Freeform 1912"/>
          <p:cNvSpPr>
            <a:spLocks/>
          </p:cNvSpPr>
          <p:nvPr/>
        </p:nvSpPr>
        <p:spPr bwMode="auto">
          <a:xfrm>
            <a:off x="442393" y="504825"/>
            <a:ext cx="12700" cy="9525"/>
          </a:xfrm>
          <a:custGeom>
            <a:avLst/>
            <a:gdLst>
              <a:gd name="T0" fmla="*/ 10 w 14"/>
              <a:gd name="T1" fmla="*/ 0 h 15"/>
              <a:gd name="T2" fmla="*/ 10 w 14"/>
              <a:gd name="T3" fmla="*/ 0 h 15"/>
              <a:gd name="T4" fmla="*/ 14 w 14"/>
              <a:gd name="T5" fmla="*/ 8 h 15"/>
              <a:gd name="T6" fmla="*/ 11 w 14"/>
              <a:gd name="T7" fmla="*/ 14 h 15"/>
              <a:gd name="T8" fmla="*/ 3 w 14"/>
              <a:gd name="T9" fmla="*/ 13 h 15"/>
              <a:gd name="T10" fmla="*/ 0 w 14"/>
              <a:gd name="T11" fmla="*/ 4 h 15"/>
              <a:gd name="T12" fmla="*/ 10 w 14"/>
              <a:gd name="T13" fmla="*/ 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" h="15">
                <a:moveTo>
                  <a:pt x="10" y="0"/>
                </a:moveTo>
                <a:lnTo>
                  <a:pt x="10" y="0"/>
                </a:lnTo>
                <a:cubicBezTo>
                  <a:pt x="11" y="2"/>
                  <a:pt x="14" y="5"/>
                  <a:pt x="14" y="8"/>
                </a:cubicBezTo>
                <a:cubicBezTo>
                  <a:pt x="14" y="12"/>
                  <a:pt x="12" y="12"/>
                  <a:pt x="11" y="14"/>
                </a:cubicBezTo>
                <a:cubicBezTo>
                  <a:pt x="8" y="13"/>
                  <a:pt x="7" y="15"/>
                  <a:pt x="3" y="13"/>
                </a:cubicBezTo>
                <a:cubicBezTo>
                  <a:pt x="1" y="11"/>
                  <a:pt x="1" y="7"/>
                  <a:pt x="0" y="4"/>
                </a:cubicBezTo>
                <a:lnTo>
                  <a:pt x="10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113" name="Freeform 1913"/>
          <p:cNvSpPr>
            <a:spLocks/>
          </p:cNvSpPr>
          <p:nvPr/>
        </p:nvSpPr>
        <p:spPr bwMode="auto">
          <a:xfrm>
            <a:off x="433918" y="496888"/>
            <a:ext cx="6351" cy="4763"/>
          </a:xfrm>
          <a:custGeom>
            <a:avLst/>
            <a:gdLst>
              <a:gd name="T0" fmla="*/ 5 w 6"/>
              <a:gd name="T1" fmla="*/ 5 h 6"/>
              <a:gd name="T2" fmla="*/ 5 w 6"/>
              <a:gd name="T3" fmla="*/ 5 h 6"/>
              <a:gd name="T4" fmla="*/ 3 w 6"/>
              <a:gd name="T5" fmla="*/ 6 h 6"/>
              <a:gd name="T6" fmla="*/ 2 w 6"/>
              <a:gd name="T7" fmla="*/ 1 h 6"/>
              <a:gd name="T8" fmla="*/ 5 w 6"/>
              <a:gd name="T9" fmla="*/ 5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" h="6">
                <a:moveTo>
                  <a:pt x="5" y="5"/>
                </a:moveTo>
                <a:lnTo>
                  <a:pt x="5" y="5"/>
                </a:lnTo>
                <a:lnTo>
                  <a:pt x="3" y="6"/>
                </a:lnTo>
                <a:cubicBezTo>
                  <a:pt x="0" y="3"/>
                  <a:pt x="2" y="2"/>
                  <a:pt x="2" y="1"/>
                </a:cubicBezTo>
                <a:cubicBezTo>
                  <a:pt x="3" y="2"/>
                  <a:pt x="6" y="0"/>
                  <a:pt x="5" y="5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114" name="Freeform 1914"/>
          <p:cNvSpPr>
            <a:spLocks/>
          </p:cNvSpPr>
          <p:nvPr/>
        </p:nvSpPr>
        <p:spPr bwMode="auto">
          <a:xfrm>
            <a:off x="444507" y="493715"/>
            <a:ext cx="4233" cy="4763"/>
          </a:xfrm>
          <a:custGeom>
            <a:avLst/>
            <a:gdLst>
              <a:gd name="T0" fmla="*/ 3 w 6"/>
              <a:gd name="T1" fmla="*/ 6 h 6"/>
              <a:gd name="T2" fmla="*/ 3 w 6"/>
              <a:gd name="T3" fmla="*/ 6 h 6"/>
              <a:gd name="T4" fmla="*/ 3 w 6"/>
              <a:gd name="T5" fmla="*/ 1 h 6"/>
              <a:gd name="T6" fmla="*/ 6 w 6"/>
              <a:gd name="T7" fmla="*/ 5 h 6"/>
              <a:gd name="T8" fmla="*/ 3 w 6"/>
              <a:gd name="T9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" h="6">
                <a:moveTo>
                  <a:pt x="3" y="6"/>
                </a:moveTo>
                <a:lnTo>
                  <a:pt x="3" y="6"/>
                </a:lnTo>
                <a:cubicBezTo>
                  <a:pt x="0" y="3"/>
                  <a:pt x="3" y="2"/>
                  <a:pt x="3" y="1"/>
                </a:cubicBezTo>
                <a:cubicBezTo>
                  <a:pt x="4" y="2"/>
                  <a:pt x="6" y="0"/>
                  <a:pt x="6" y="5"/>
                </a:cubicBezTo>
                <a:lnTo>
                  <a:pt x="3" y="6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115" name="Freeform 1915"/>
          <p:cNvSpPr>
            <a:spLocks noEditPoints="1"/>
          </p:cNvSpPr>
          <p:nvPr/>
        </p:nvSpPr>
        <p:spPr bwMode="auto">
          <a:xfrm>
            <a:off x="645584" y="476250"/>
            <a:ext cx="110067" cy="87313"/>
          </a:xfrm>
          <a:custGeom>
            <a:avLst/>
            <a:gdLst>
              <a:gd name="T0" fmla="*/ 81 w 116"/>
              <a:gd name="T1" fmla="*/ 68 h 121"/>
              <a:gd name="T2" fmla="*/ 79 w 116"/>
              <a:gd name="T3" fmla="*/ 61 h 121"/>
              <a:gd name="T4" fmla="*/ 82 w 116"/>
              <a:gd name="T5" fmla="*/ 25 h 121"/>
              <a:gd name="T6" fmla="*/ 71 w 116"/>
              <a:gd name="T7" fmla="*/ 67 h 121"/>
              <a:gd name="T8" fmla="*/ 64 w 116"/>
              <a:gd name="T9" fmla="*/ 29 h 121"/>
              <a:gd name="T10" fmla="*/ 90 w 116"/>
              <a:gd name="T11" fmla="*/ 27 h 121"/>
              <a:gd name="T12" fmla="*/ 89 w 116"/>
              <a:gd name="T13" fmla="*/ 67 h 121"/>
              <a:gd name="T14" fmla="*/ 97 w 116"/>
              <a:gd name="T15" fmla="*/ 60 h 121"/>
              <a:gd name="T16" fmla="*/ 102 w 116"/>
              <a:gd name="T17" fmla="*/ 46 h 121"/>
              <a:gd name="T18" fmla="*/ 65 w 116"/>
              <a:gd name="T19" fmla="*/ 93 h 121"/>
              <a:gd name="T20" fmla="*/ 64 w 116"/>
              <a:gd name="T21" fmla="*/ 89 h 121"/>
              <a:gd name="T22" fmla="*/ 69 w 116"/>
              <a:gd name="T23" fmla="*/ 75 h 121"/>
              <a:gd name="T24" fmla="*/ 53 w 116"/>
              <a:gd name="T25" fmla="*/ 99 h 121"/>
              <a:gd name="T26" fmla="*/ 63 w 116"/>
              <a:gd name="T27" fmla="*/ 99 h 121"/>
              <a:gd name="T28" fmla="*/ 53 w 116"/>
              <a:gd name="T29" fmla="*/ 99 h 121"/>
              <a:gd name="T30" fmla="*/ 52 w 116"/>
              <a:gd name="T31" fmla="*/ 72 h 121"/>
              <a:gd name="T32" fmla="*/ 51 w 116"/>
              <a:gd name="T33" fmla="*/ 93 h 121"/>
              <a:gd name="T34" fmla="*/ 52 w 116"/>
              <a:gd name="T35" fmla="*/ 72 h 121"/>
              <a:gd name="T36" fmla="*/ 34 w 116"/>
              <a:gd name="T37" fmla="*/ 68 h 121"/>
              <a:gd name="T38" fmla="*/ 18 w 116"/>
              <a:gd name="T39" fmla="*/ 34 h 121"/>
              <a:gd name="T40" fmla="*/ 22 w 116"/>
              <a:gd name="T41" fmla="*/ 64 h 121"/>
              <a:gd name="T42" fmla="*/ 28 w 116"/>
              <a:gd name="T43" fmla="*/ 58 h 121"/>
              <a:gd name="T44" fmla="*/ 34 w 116"/>
              <a:gd name="T45" fmla="*/ 25 h 121"/>
              <a:gd name="T46" fmla="*/ 52 w 116"/>
              <a:gd name="T47" fmla="*/ 64 h 121"/>
              <a:gd name="T48" fmla="*/ 36 w 116"/>
              <a:gd name="T49" fmla="*/ 34 h 121"/>
              <a:gd name="T50" fmla="*/ 27 w 116"/>
              <a:gd name="T51" fmla="*/ 27 h 121"/>
              <a:gd name="T52" fmla="*/ 38 w 116"/>
              <a:gd name="T53" fmla="*/ 68 h 121"/>
              <a:gd name="T54" fmla="*/ 24 w 116"/>
              <a:gd name="T55" fmla="*/ 18 h 121"/>
              <a:gd name="T56" fmla="*/ 25 w 116"/>
              <a:gd name="T57" fmla="*/ 18 h 121"/>
              <a:gd name="T58" fmla="*/ 24 w 116"/>
              <a:gd name="T59" fmla="*/ 18 h 121"/>
              <a:gd name="T60" fmla="*/ 48 w 116"/>
              <a:gd name="T61" fmla="*/ 96 h 121"/>
              <a:gd name="T62" fmla="*/ 48 w 116"/>
              <a:gd name="T63" fmla="*/ 96 h 121"/>
              <a:gd name="T64" fmla="*/ 68 w 116"/>
              <a:gd name="T65" fmla="*/ 96 h 121"/>
              <a:gd name="T66" fmla="*/ 68 w 116"/>
              <a:gd name="T67" fmla="*/ 96 h 121"/>
              <a:gd name="T68" fmla="*/ 91 w 116"/>
              <a:gd name="T69" fmla="*/ 18 h 121"/>
              <a:gd name="T70" fmla="*/ 91 w 116"/>
              <a:gd name="T71" fmla="*/ 18 h 121"/>
              <a:gd name="T72" fmla="*/ 113 w 116"/>
              <a:gd name="T73" fmla="*/ 103 h 121"/>
              <a:gd name="T74" fmla="*/ 104 w 116"/>
              <a:gd name="T75" fmla="*/ 90 h 121"/>
              <a:gd name="T76" fmla="*/ 113 w 116"/>
              <a:gd name="T77" fmla="*/ 46 h 121"/>
              <a:gd name="T78" fmla="*/ 106 w 116"/>
              <a:gd name="T79" fmla="*/ 3 h 121"/>
              <a:gd name="T80" fmla="*/ 92 w 116"/>
              <a:gd name="T81" fmla="*/ 1 h 121"/>
              <a:gd name="T82" fmla="*/ 64 w 116"/>
              <a:gd name="T83" fmla="*/ 21 h 121"/>
              <a:gd name="T84" fmla="*/ 52 w 116"/>
              <a:gd name="T85" fmla="*/ 1 h 121"/>
              <a:gd name="T86" fmla="*/ 30 w 116"/>
              <a:gd name="T87" fmla="*/ 17 h 121"/>
              <a:gd name="T88" fmla="*/ 10 w 116"/>
              <a:gd name="T89" fmla="*/ 1 h 121"/>
              <a:gd name="T90" fmla="*/ 17 w 116"/>
              <a:gd name="T91" fmla="*/ 22 h 121"/>
              <a:gd name="T92" fmla="*/ 17 w 116"/>
              <a:gd name="T93" fmla="*/ 72 h 121"/>
              <a:gd name="T94" fmla="*/ 2 w 116"/>
              <a:gd name="T95" fmla="*/ 103 h 121"/>
              <a:gd name="T96" fmla="*/ 21 w 116"/>
              <a:gd name="T97" fmla="*/ 105 h 121"/>
              <a:gd name="T98" fmla="*/ 30 w 116"/>
              <a:gd name="T99" fmla="*/ 76 h 121"/>
              <a:gd name="T100" fmla="*/ 58 w 116"/>
              <a:gd name="T101" fmla="*/ 121 h 121"/>
              <a:gd name="T102" fmla="*/ 85 w 116"/>
              <a:gd name="T103" fmla="*/ 76 h 121"/>
              <a:gd name="T104" fmla="*/ 95 w 116"/>
              <a:gd name="T105" fmla="*/ 105 h 121"/>
              <a:gd name="T106" fmla="*/ 113 w 116"/>
              <a:gd name="T107" fmla="*/ 103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16" h="121">
                <a:moveTo>
                  <a:pt x="81" y="68"/>
                </a:moveTo>
                <a:lnTo>
                  <a:pt x="81" y="68"/>
                </a:lnTo>
                <a:cubicBezTo>
                  <a:pt x="80" y="68"/>
                  <a:pt x="79" y="68"/>
                  <a:pt x="78" y="68"/>
                </a:cubicBezTo>
                <a:cubicBezTo>
                  <a:pt x="78" y="66"/>
                  <a:pt x="79" y="63"/>
                  <a:pt x="79" y="61"/>
                </a:cubicBezTo>
                <a:cubicBezTo>
                  <a:pt x="81" y="49"/>
                  <a:pt x="85" y="35"/>
                  <a:pt x="88" y="27"/>
                </a:cubicBezTo>
                <a:lnTo>
                  <a:pt x="82" y="25"/>
                </a:lnTo>
                <a:cubicBezTo>
                  <a:pt x="81" y="28"/>
                  <a:pt x="80" y="31"/>
                  <a:pt x="79" y="34"/>
                </a:cubicBezTo>
                <a:cubicBezTo>
                  <a:pt x="76" y="45"/>
                  <a:pt x="73" y="56"/>
                  <a:pt x="71" y="67"/>
                </a:cubicBezTo>
                <a:cubicBezTo>
                  <a:pt x="66" y="66"/>
                  <a:pt x="64" y="64"/>
                  <a:pt x="64" y="64"/>
                </a:cubicBezTo>
                <a:lnTo>
                  <a:pt x="64" y="29"/>
                </a:lnTo>
                <a:cubicBezTo>
                  <a:pt x="64" y="29"/>
                  <a:pt x="68" y="25"/>
                  <a:pt x="81" y="25"/>
                </a:cubicBezTo>
                <a:cubicBezTo>
                  <a:pt x="84" y="25"/>
                  <a:pt x="87" y="26"/>
                  <a:pt x="90" y="27"/>
                </a:cubicBezTo>
                <a:cubicBezTo>
                  <a:pt x="89" y="34"/>
                  <a:pt x="88" y="45"/>
                  <a:pt x="88" y="58"/>
                </a:cubicBezTo>
                <a:cubicBezTo>
                  <a:pt x="88" y="61"/>
                  <a:pt x="88" y="64"/>
                  <a:pt x="89" y="67"/>
                </a:cubicBezTo>
                <a:lnTo>
                  <a:pt x="93" y="64"/>
                </a:lnTo>
                <a:lnTo>
                  <a:pt x="97" y="60"/>
                </a:lnTo>
                <a:cubicBezTo>
                  <a:pt x="97" y="53"/>
                  <a:pt x="97" y="44"/>
                  <a:pt x="97" y="34"/>
                </a:cubicBezTo>
                <a:cubicBezTo>
                  <a:pt x="100" y="37"/>
                  <a:pt x="102" y="42"/>
                  <a:pt x="102" y="46"/>
                </a:cubicBezTo>
                <a:cubicBezTo>
                  <a:pt x="102" y="57"/>
                  <a:pt x="94" y="68"/>
                  <a:pt x="81" y="68"/>
                </a:cubicBezTo>
                <a:close/>
                <a:moveTo>
                  <a:pt x="65" y="93"/>
                </a:moveTo>
                <a:lnTo>
                  <a:pt x="65" y="93"/>
                </a:lnTo>
                <a:cubicBezTo>
                  <a:pt x="64" y="91"/>
                  <a:pt x="64" y="90"/>
                  <a:pt x="64" y="89"/>
                </a:cubicBezTo>
                <a:lnTo>
                  <a:pt x="64" y="72"/>
                </a:lnTo>
                <a:cubicBezTo>
                  <a:pt x="64" y="72"/>
                  <a:pt x="65" y="74"/>
                  <a:pt x="69" y="75"/>
                </a:cubicBezTo>
                <a:cubicBezTo>
                  <a:pt x="68" y="81"/>
                  <a:pt x="66" y="87"/>
                  <a:pt x="65" y="93"/>
                </a:cubicBezTo>
                <a:close/>
                <a:moveTo>
                  <a:pt x="53" y="99"/>
                </a:moveTo>
                <a:lnTo>
                  <a:pt x="53" y="99"/>
                </a:lnTo>
                <a:lnTo>
                  <a:pt x="63" y="99"/>
                </a:lnTo>
                <a:cubicBezTo>
                  <a:pt x="61" y="104"/>
                  <a:pt x="60" y="107"/>
                  <a:pt x="58" y="109"/>
                </a:cubicBezTo>
                <a:cubicBezTo>
                  <a:pt x="56" y="107"/>
                  <a:pt x="54" y="104"/>
                  <a:pt x="53" y="99"/>
                </a:cubicBezTo>
                <a:close/>
                <a:moveTo>
                  <a:pt x="52" y="72"/>
                </a:moveTo>
                <a:lnTo>
                  <a:pt x="52" y="72"/>
                </a:lnTo>
                <a:lnTo>
                  <a:pt x="52" y="89"/>
                </a:lnTo>
                <a:cubicBezTo>
                  <a:pt x="52" y="90"/>
                  <a:pt x="51" y="91"/>
                  <a:pt x="51" y="93"/>
                </a:cubicBezTo>
                <a:cubicBezTo>
                  <a:pt x="49" y="87"/>
                  <a:pt x="48" y="81"/>
                  <a:pt x="46" y="75"/>
                </a:cubicBezTo>
                <a:cubicBezTo>
                  <a:pt x="50" y="74"/>
                  <a:pt x="52" y="72"/>
                  <a:pt x="52" y="72"/>
                </a:cubicBezTo>
                <a:close/>
                <a:moveTo>
                  <a:pt x="34" y="68"/>
                </a:moveTo>
                <a:lnTo>
                  <a:pt x="34" y="68"/>
                </a:lnTo>
                <a:cubicBezTo>
                  <a:pt x="21" y="68"/>
                  <a:pt x="13" y="57"/>
                  <a:pt x="13" y="46"/>
                </a:cubicBezTo>
                <a:cubicBezTo>
                  <a:pt x="13" y="42"/>
                  <a:pt x="15" y="37"/>
                  <a:pt x="18" y="34"/>
                </a:cubicBezTo>
                <a:cubicBezTo>
                  <a:pt x="19" y="44"/>
                  <a:pt x="19" y="53"/>
                  <a:pt x="18" y="60"/>
                </a:cubicBezTo>
                <a:lnTo>
                  <a:pt x="22" y="64"/>
                </a:lnTo>
                <a:lnTo>
                  <a:pt x="27" y="67"/>
                </a:lnTo>
                <a:cubicBezTo>
                  <a:pt x="27" y="64"/>
                  <a:pt x="28" y="61"/>
                  <a:pt x="28" y="58"/>
                </a:cubicBezTo>
                <a:cubicBezTo>
                  <a:pt x="28" y="45"/>
                  <a:pt x="27" y="34"/>
                  <a:pt x="26" y="27"/>
                </a:cubicBezTo>
                <a:cubicBezTo>
                  <a:pt x="28" y="26"/>
                  <a:pt x="31" y="25"/>
                  <a:pt x="34" y="25"/>
                </a:cubicBezTo>
                <a:cubicBezTo>
                  <a:pt x="48" y="25"/>
                  <a:pt x="52" y="29"/>
                  <a:pt x="52" y="29"/>
                </a:cubicBezTo>
                <a:lnTo>
                  <a:pt x="52" y="64"/>
                </a:lnTo>
                <a:cubicBezTo>
                  <a:pt x="52" y="64"/>
                  <a:pt x="50" y="66"/>
                  <a:pt x="44" y="67"/>
                </a:cubicBezTo>
                <a:cubicBezTo>
                  <a:pt x="42" y="56"/>
                  <a:pt x="40" y="45"/>
                  <a:pt x="36" y="34"/>
                </a:cubicBezTo>
                <a:cubicBezTo>
                  <a:pt x="35" y="31"/>
                  <a:pt x="34" y="28"/>
                  <a:pt x="33" y="25"/>
                </a:cubicBezTo>
                <a:lnTo>
                  <a:pt x="27" y="27"/>
                </a:lnTo>
                <a:cubicBezTo>
                  <a:pt x="30" y="35"/>
                  <a:pt x="35" y="49"/>
                  <a:pt x="36" y="61"/>
                </a:cubicBezTo>
                <a:cubicBezTo>
                  <a:pt x="37" y="63"/>
                  <a:pt x="37" y="66"/>
                  <a:pt x="38" y="68"/>
                </a:cubicBezTo>
                <a:cubicBezTo>
                  <a:pt x="37" y="68"/>
                  <a:pt x="36" y="68"/>
                  <a:pt x="34" y="68"/>
                </a:cubicBezTo>
                <a:close/>
                <a:moveTo>
                  <a:pt x="24" y="18"/>
                </a:moveTo>
                <a:lnTo>
                  <a:pt x="24" y="18"/>
                </a:lnTo>
                <a:cubicBezTo>
                  <a:pt x="24" y="18"/>
                  <a:pt x="24" y="18"/>
                  <a:pt x="25" y="18"/>
                </a:cubicBezTo>
                <a:cubicBezTo>
                  <a:pt x="25" y="18"/>
                  <a:pt x="25" y="18"/>
                  <a:pt x="25" y="18"/>
                </a:cubicBezTo>
                <a:cubicBezTo>
                  <a:pt x="24" y="18"/>
                  <a:pt x="24" y="18"/>
                  <a:pt x="24" y="18"/>
                </a:cubicBezTo>
                <a:close/>
                <a:moveTo>
                  <a:pt x="48" y="96"/>
                </a:moveTo>
                <a:lnTo>
                  <a:pt x="48" y="96"/>
                </a:lnTo>
                <a:cubicBezTo>
                  <a:pt x="48" y="96"/>
                  <a:pt x="48" y="96"/>
                  <a:pt x="48" y="96"/>
                </a:cubicBezTo>
                <a:cubicBezTo>
                  <a:pt x="48" y="96"/>
                  <a:pt x="48" y="96"/>
                  <a:pt x="48" y="96"/>
                </a:cubicBezTo>
                <a:close/>
                <a:moveTo>
                  <a:pt x="68" y="96"/>
                </a:moveTo>
                <a:lnTo>
                  <a:pt x="68" y="96"/>
                </a:lnTo>
                <a:cubicBezTo>
                  <a:pt x="68" y="96"/>
                  <a:pt x="68" y="96"/>
                  <a:pt x="68" y="96"/>
                </a:cubicBezTo>
                <a:cubicBezTo>
                  <a:pt x="68" y="96"/>
                  <a:pt x="68" y="96"/>
                  <a:pt x="68" y="96"/>
                </a:cubicBezTo>
                <a:close/>
                <a:moveTo>
                  <a:pt x="91" y="18"/>
                </a:moveTo>
                <a:lnTo>
                  <a:pt x="91" y="18"/>
                </a:lnTo>
                <a:cubicBezTo>
                  <a:pt x="91" y="18"/>
                  <a:pt x="91" y="18"/>
                  <a:pt x="91" y="18"/>
                </a:cubicBezTo>
                <a:cubicBezTo>
                  <a:pt x="91" y="18"/>
                  <a:pt x="91" y="18"/>
                  <a:pt x="91" y="18"/>
                </a:cubicBezTo>
                <a:cubicBezTo>
                  <a:pt x="91" y="18"/>
                  <a:pt x="91" y="18"/>
                  <a:pt x="91" y="18"/>
                </a:cubicBezTo>
                <a:close/>
                <a:moveTo>
                  <a:pt x="113" y="103"/>
                </a:moveTo>
                <a:lnTo>
                  <a:pt x="113" y="103"/>
                </a:lnTo>
                <a:cubicBezTo>
                  <a:pt x="111" y="102"/>
                  <a:pt x="106" y="98"/>
                  <a:pt x="104" y="90"/>
                </a:cubicBezTo>
                <a:cubicBezTo>
                  <a:pt x="103" y="86"/>
                  <a:pt x="101" y="81"/>
                  <a:pt x="99" y="72"/>
                </a:cubicBezTo>
                <a:cubicBezTo>
                  <a:pt x="108" y="66"/>
                  <a:pt x="113" y="56"/>
                  <a:pt x="113" y="46"/>
                </a:cubicBezTo>
                <a:cubicBezTo>
                  <a:pt x="113" y="37"/>
                  <a:pt x="107" y="27"/>
                  <a:pt x="98" y="22"/>
                </a:cubicBezTo>
                <a:cubicBezTo>
                  <a:pt x="100" y="11"/>
                  <a:pt x="102" y="7"/>
                  <a:pt x="106" y="3"/>
                </a:cubicBezTo>
                <a:cubicBezTo>
                  <a:pt x="109" y="0"/>
                  <a:pt x="107" y="1"/>
                  <a:pt x="105" y="1"/>
                </a:cubicBezTo>
                <a:lnTo>
                  <a:pt x="92" y="1"/>
                </a:lnTo>
                <a:cubicBezTo>
                  <a:pt x="92" y="1"/>
                  <a:pt x="89" y="8"/>
                  <a:pt x="85" y="17"/>
                </a:cubicBezTo>
                <a:cubicBezTo>
                  <a:pt x="68" y="17"/>
                  <a:pt x="64" y="21"/>
                  <a:pt x="64" y="21"/>
                </a:cubicBezTo>
                <a:lnTo>
                  <a:pt x="64" y="1"/>
                </a:lnTo>
                <a:lnTo>
                  <a:pt x="52" y="1"/>
                </a:lnTo>
                <a:lnTo>
                  <a:pt x="52" y="21"/>
                </a:lnTo>
                <a:cubicBezTo>
                  <a:pt x="52" y="21"/>
                  <a:pt x="48" y="17"/>
                  <a:pt x="30" y="17"/>
                </a:cubicBezTo>
                <a:cubicBezTo>
                  <a:pt x="27" y="8"/>
                  <a:pt x="23" y="1"/>
                  <a:pt x="23" y="1"/>
                </a:cubicBezTo>
                <a:lnTo>
                  <a:pt x="10" y="1"/>
                </a:lnTo>
                <a:cubicBezTo>
                  <a:pt x="8" y="1"/>
                  <a:pt x="7" y="0"/>
                  <a:pt x="10" y="3"/>
                </a:cubicBezTo>
                <a:cubicBezTo>
                  <a:pt x="14" y="7"/>
                  <a:pt x="16" y="11"/>
                  <a:pt x="17" y="22"/>
                </a:cubicBezTo>
                <a:cubicBezTo>
                  <a:pt x="9" y="27"/>
                  <a:pt x="2" y="37"/>
                  <a:pt x="2" y="46"/>
                </a:cubicBezTo>
                <a:cubicBezTo>
                  <a:pt x="2" y="56"/>
                  <a:pt x="8" y="66"/>
                  <a:pt x="17" y="72"/>
                </a:cubicBezTo>
                <a:cubicBezTo>
                  <a:pt x="15" y="81"/>
                  <a:pt x="13" y="86"/>
                  <a:pt x="12" y="90"/>
                </a:cubicBezTo>
                <a:cubicBezTo>
                  <a:pt x="9" y="98"/>
                  <a:pt x="5" y="102"/>
                  <a:pt x="2" y="103"/>
                </a:cubicBezTo>
                <a:cubicBezTo>
                  <a:pt x="0" y="104"/>
                  <a:pt x="0" y="105"/>
                  <a:pt x="2" y="105"/>
                </a:cubicBezTo>
                <a:lnTo>
                  <a:pt x="21" y="105"/>
                </a:lnTo>
                <a:cubicBezTo>
                  <a:pt x="21" y="105"/>
                  <a:pt x="24" y="90"/>
                  <a:pt x="26" y="76"/>
                </a:cubicBezTo>
                <a:cubicBezTo>
                  <a:pt x="27" y="76"/>
                  <a:pt x="29" y="76"/>
                  <a:pt x="30" y="76"/>
                </a:cubicBezTo>
                <a:cubicBezTo>
                  <a:pt x="34" y="76"/>
                  <a:pt x="37" y="76"/>
                  <a:pt x="40" y="76"/>
                </a:cubicBezTo>
                <a:cubicBezTo>
                  <a:pt x="44" y="94"/>
                  <a:pt x="51" y="115"/>
                  <a:pt x="58" y="121"/>
                </a:cubicBezTo>
                <a:cubicBezTo>
                  <a:pt x="64" y="115"/>
                  <a:pt x="71" y="94"/>
                  <a:pt x="76" y="76"/>
                </a:cubicBezTo>
                <a:cubicBezTo>
                  <a:pt x="78" y="76"/>
                  <a:pt x="81" y="76"/>
                  <a:pt x="85" y="76"/>
                </a:cubicBezTo>
                <a:cubicBezTo>
                  <a:pt x="87" y="76"/>
                  <a:pt x="88" y="76"/>
                  <a:pt x="90" y="76"/>
                </a:cubicBezTo>
                <a:cubicBezTo>
                  <a:pt x="91" y="90"/>
                  <a:pt x="95" y="105"/>
                  <a:pt x="95" y="105"/>
                </a:cubicBezTo>
                <a:lnTo>
                  <a:pt x="114" y="105"/>
                </a:lnTo>
                <a:cubicBezTo>
                  <a:pt x="116" y="105"/>
                  <a:pt x="115" y="104"/>
                  <a:pt x="113" y="103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116" name="Freeform 1916"/>
          <p:cNvSpPr>
            <a:spLocks noEditPoints="1"/>
          </p:cNvSpPr>
          <p:nvPr/>
        </p:nvSpPr>
        <p:spPr bwMode="auto">
          <a:xfrm>
            <a:off x="645584" y="476250"/>
            <a:ext cx="110067" cy="87313"/>
          </a:xfrm>
          <a:custGeom>
            <a:avLst/>
            <a:gdLst>
              <a:gd name="T0" fmla="*/ 81 w 116"/>
              <a:gd name="T1" fmla="*/ 68 h 121"/>
              <a:gd name="T2" fmla="*/ 79 w 116"/>
              <a:gd name="T3" fmla="*/ 61 h 121"/>
              <a:gd name="T4" fmla="*/ 82 w 116"/>
              <a:gd name="T5" fmla="*/ 25 h 121"/>
              <a:gd name="T6" fmla="*/ 71 w 116"/>
              <a:gd name="T7" fmla="*/ 67 h 121"/>
              <a:gd name="T8" fmla="*/ 64 w 116"/>
              <a:gd name="T9" fmla="*/ 29 h 121"/>
              <a:gd name="T10" fmla="*/ 90 w 116"/>
              <a:gd name="T11" fmla="*/ 27 h 121"/>
              <a:gd name="T12" fmla="*/ 89 w 116"/>
              <a:gd name="T13" fmla="*/ 67 h 121"/>
              <a:gd name="T14" fmla="*/ 97 w 116"/>
              <a:gd name="T15" fmla="*/ 60 h 121"/>
              <a:gd name="T16" fmla="*/ 102 w 116"/>
              <a:gd name="T17" fmla="*/ 46 h 121"/>
              <a:gd name="T18" fmla="*/ 81 w 116"/>
              <a:gd name="T19" fmla="*/ 68 h 121"/>
              <a:gd name="T20" fmla="*/ 65 w 116"/>
              <a:gd name="T21" fmla="*/ 93 h 121"/>
              <a:gd name="T22" fmla="*/ 64 w 116"/>
              <a:gd name="T23" fmla="*/ 72 h 121"/>
              <a:gd name="T24" fmla="*/ 65 w 116"/>
              <a:gd name="T25" fmla="*/ 93 h 121"/>
              <a:gd name="T26" fmla="*/ 53 w 116"/>
              <a:gd name="T27" fmla="*/ 99 h 121"/>
              <a:gd name="T28" fmla="*/ 63 w 116"/>
              <a:gd name="T29" fmla="*/ 99 h 121"/>
              <a:gd name="T30" fmla="*/ 53 w 116"/>
              <a:gd name="T31" fmla="*/ 99 h 121"/>
              <a:gd name="T32" fmla="*/ 52 w 116"/>
              <a:gd name="T33" fmla="*/ 72 h 121"/>
              <a:gd name="T34" fmla="*/ 52 w 116"/>
              <a:gd name="T35" fmla="*/ 89 h 121"/>
              <a:gd name="T36" fmla="*/ 46 w 116"/>
              <a:gd name="T37" fmla="*/ 75 h 121"/>
              <a:gd name="T38" fmla="*/ 52 w 116"/>
              <a:gd name="T39" fmla="*/ 72 h 121"/>
              <a:gd name="T40" fmla="*/ 34 w 116"/>
              <a:gd name="T41" fmla="*/ 68 h 121"/>
              <a:gd name="T42" fmla="*/ 18 w 116"/>
              <a:gd name="T43" fmla="*/ 34 h 121"/>
              <a:gd name="T44" fmla="*/ 22 w 116"/>
              <a:gd name="T45" fmla="*/ 64 h 121"/>
              <a:gd name="T46" fmla="*/ 28 w 116"/>
              <a:gd name="T47" fmla="*/ 58 h 121"/>
              <a:gd name="T48" fmla="*/ 34 w 116"/>
              <a:gd name="T49" fmla="*/ 25 h 121"/>
              <a:gd name="T50" fmla="*/ 52 w 116"/>
              <a:gd name="T51" fmla="*/ 64 h 121"/>
              <a:gd name="T52" fmla="*/ 36 w 116"/>
              <a:gd name="T53" fmla="*/ 34 h 121"/>
              <a:gd name="T54" fmla="*/ 27 w 116"/>
              <a:gd name="T55" fmla="*/ 27 h 121"/>
              <a:gd name="T56" fmla="*/ 38 w 116"/>
              <a:gd name="T57" fmla="*/ 68 h 121"/>
              <a:gd name="T58" fmla="*/ 34 w 116"/>
              <a:gd name="T59" fmla="*/ 68 h 121"/>
              <a:gd name="T60" fmla="*/ 24 w 116"/>
              <a:gd name="T61" fmla="*/ 18 h 121"/>
              <a:gd name="T62" fmla="*/ 25 w 116"/>
              <a:gd name="T63" fmla="*/ 18 h 121"/>
              <a:gd name="T64" fmla="*/ 24 w 116"/>
              <a:gd name="T65" fmla="*/ 18 h 121"/>
              <a:gd name="T66" fmla="*/ 48 w 116"/>
              <a:gd name="T67" fmla="*/ 96 h 121"/>
              <a:gd name="T68" fmla="*/ 48 w 116"/>
              <a:gd name="T69" fmla="*/ 96 h 121"/>
              <a:gd name="T70" fmla="*/ 68 w 116"/>
              <a:gd name="T71" fmla="*/ 96 h 121"/>
              <a:gd name="T72" fmla="*/ 68 w 116"/>
              <a:gd name="T73" fmla="*/ 96 h 121"/>
              <a:gd name="T74" fmla="*/ 68 w 116"/>
              <a:gd name="T75" fmla="*/ 96 h 121"/>
              <a:gd name="T76" fmla="*/ 91 w 116"/>
              <a:gd name="T77" fmla="*/ 18 h 121"/>
              <a:gd name="T78" fmla="*/ 91 w 116"/>
              <a:gd name="T79" fmla="*/ 18 h 121"/>
              <a:gd name="T80" fmla="*/ 91 w 116"/>
              <a:gd name="T81" fmla="*/ 18 h 121"/>
              <a:gd name="T82" fmla="*/ 113 w 116"/>
              <a:gd name="T83" fmla="*/ 103 h 121"/>
              <a:gd name="T84" fmla="*/ 99 w 116"/>
              <a:gd name="T85" fmla="*/ 72 h 121"/>
              <a:gd name="T86" fmla="*/ 98 w 116"/>
              <a:gd name="T87" fmla="*/ 22 h 121"/>
              <a:gd name="T88" fmla="*/ 105 w 116"/>
              <a:gd name="T89" fmla="*/ 1 h 121"/>
              <a:gd name="T90" fmla="*/ 85 w 116"/>
              <a:gd name="T91" fmla="*/ 17 h 121"/>
              <a:gd name="T92" fmla="*/ 64 w 116"/>
              <a:gd name="T93" fmla="*/ 1 h 121"/>
              <a:gd name="T94" fmla="*/ 52 w 116"/>
              <a:gd name="T95" fmla="*/ 21 h 121"/>
              <a:gd name="T96" fmla="*/ 23 w 116"/>
              <a:gd name="T97" fmla="*/ 1 h 121"/>
              <a:gd name="T98" fmla="*/ 10 w 116"/>
              <a:gd name="T99" fmla="*/ 3 h 121"/>
              <a:gd name="T100" fmla="*/ 2 w 116"/>
              <a:gd name="T101" fmla="*/ 46 h 121"/>
              <a:gd name="T102" fmla="*/ 12 w 116"/>
              <a:gd name="T103" fmla="*/ 90 h 121"/>
              <a:gd name="T104" fmla="*/ 2 w 116"/>
              <a:gd name="T105" fmla="*/ 105 h 121"/>
              <a:gd name="T106" fmla="*/ 26 w 116"/>
              <a:gd name="T107" fmla="*/ 76 h 121"/>
              <a:gd name="T108" fmla="*/ 40 w 116"/>
              <a:gd name="T109" fmla="*/ 76 h 121"/>
              <a:gd name="T110" fmla="*/ 76 w 116"/>
              <a:gd name="T111" fmla="*/ 76 h 121"/>
              <a:gd name="T112" fmla="*/ 90 w 116"/>
              <a:gd name="T113" fmla="*/ 76 h 121"/>
              <a:gd name="T114" fmla="*/ 114 w 116"/>
              <a:gd name="T115" fmla="*/ 105 h 121"/>
              <a:gd name="T116" fmla="*/ 113 w 116"/>
              <a:gd name="T117" fmla="*/ 103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16" h="121">
                <a:moveTo>
                  <a:pt x="81" y="68"/>
                </a:moveTo>
                <a:lnTo>
                  <a:pt x="81" y="68"/>
                </a:lnTo>
                <a:cubicBezTo>
                  <a:pt x="80" y="68"/>
                  <a:pt x="79" y="68"/>
                  <a:pt x="78" y="68"/>
                </a:cubicBezTo>
                <a:cubicBezTo>
                  <a:pt x="78" y="66"/>
                  <a:pt x="79" y="63"/>
                  <a:pt x="79" y="61"/>
                </a:cubicBezTo>
                <a:cubicBezTo>
                  <a:pt x="81" y="49"/>
                  <a:pt x="85" y="35"/>
                  <a:pt x="88" y="27"/>
                </a:cubicBezTo>
                <a:lnTo>
                  <a:pt x="82" y="25"/>
                </a:lnTo>
                <a:cubicBezTo>
                  <a:pt x="81" y="28"/>
                  <a:pt x="80" y="31"/>
                  <a:pt x="79" y="34"/>
                </a:cubicBezTo>
                <a:cubicBezTo>
                  <a:pt x="76" y="45"/>
                  <a:pt x="73" y="56"/>
                  <a:pt x="71" y="67"/>
                </a:cubicBezTo>
                <a:cubicBezTo>
                  <a:pt x="66" y="66"/>
                  <a:pt x="64" y="64"/>
                  <a:pt x="64" y="64"/>
                </a:cubicBezTo>
                <a:lnTo>
                  <a:pt x="64" y="29"/>
                </a:lnTo>
                <a:cubicBezTo>
                  <a:pt x="64" y="29"/>
                  <a:pt x="68" y="25"/>
                  <a:pt x="81" y="25"/>
                </a:cubicBezTo>
                <a:cubicBezTo>
                  <a:pt x="84" y="25"/>
                  <a:pt x="87" y="26"/>
                  <a:pt x="90" y="27"/>
                </a:cubicBezTo>
                <a:cubicBezTo>
                  <a:pt x="89" y="34"/>
                  <a:pt x="88" y="45"/>
                  <a:pt x="88" y="58"/>
                </a:cubicBezTo>
                <a:cubicBezTo>
                  <a:pt x="88" y="61"/>
                  <a:pt x="88" y="64"/>
                  <a:pt x="89" y="67"/>
                </a:cubicBezTo>
                <a:lnTo>
                  <a:pt x="93" y="64"/>
                </a:lnTo>
                <a:lnTo>
                  <a:pt x="97" y="60"/>
                </a:lnTo>
                <a:cubicBezTo>
                  <a:pt x="97" y="53"/>
                  <a:pt x="97" y="44"/>
                  <a:pt x="97" y="34"/>
                </a:cubicBezTo>
                <a:cubicBezTo>
                  <a:pt x="100" y="37"/>
                  <a:pt x="102" y="42"/>
                  <a:pt x="102" y="46"/>
                </a:cubicBezTo>
                <a:cubicBezTo>
                  <a:pt x="102" y="57"/>
                  <a:pt x="94" y="68"/>
                  <a:pt x="81" y="68"/>
                </a:cubicBezTo>
                <a:lnTo>
                  <a:pt x="81" y="68"/>
                </a:lnTo>
                <a:close/>
                <a:moveTo>
                  <a:pt x="65" y="93"/>
                </a:moveTo>
                <a:lnTo>
                  <a:pt x="65" y="93"/>
                </a:lnTo>
                <a:cubicBezTo>
                  <a:pt x="64" y="91"/>
                  <a:pt x="64" y="90"/>
                  <a:pt x="64" y="89"/>
                </a:cubicBezTo>
                <a:lnTo>
                  <a:pt x="64" y="72"/>
                </a:lnTo>
                <a:cubicBezTo>
                  <a:pt x="64" y="72"/>
                  <a:pt x="65" y="74"/>
                  <a:pt x="69" y="75"/>
                </a:cubicBezTo>
                <a:cubicBezTo>
                  <a:pt x="68" y="81"/>
                  <a:pt x="66" y="87"/>
                  <a:pt x="65" y="93"/>
                </a:cubicBezTo>
                <a:lnTo>
                  <a:pt x="65" y="93"/>
                </a:lnTo>
                <a:close/>
                <a:moveTo>
                  <a:pt x="53" y="99"/>
                </a:moveTo>
                <a:lnTo>
                  <a:pt x="53" y="99"/>
                </a:lnTo>
                <a:lnTo>
                  <a:pt x="63" y="99"/>
                </a:lnTo>
                <a:cubicBezTo>
                  <a:pt x="61" y="104"/>
                  <a:pt x="60" y="107"/>
                  <a:pt x="58" y="109"/>
                </a:cubicBezTo>
                <a:cubicBezTo>
                  <a:pt x="56" y="107"/>
                  <a:pt x="54" y="104"/>
                  <a:pt x="53" y="99"/>
                </a:cubicBezTo>
                <a:lnTo>
                  <a:pt x="53" y="99"/>
                </a:lnTo>
                <a:close/>
                <a:moveTo>
                  <a:pt x="52" y="72"/>
                </a:moveTo>
                <a:lnTo>
                  <a:pt x="52" y="72"/>
                </a:lnTo>
                <a:lnTo>
                  <a:pt x="52" y="89"/>
                </a:lnTo>
                <a:cubicBezTo>
                  <a:pt x="52" y="90"/>
                  <a:pt x="51" y="91"/>
                  <a:pt x="51" y="93"/>
                </a:cubicBezTo>
                <a:cubicBezTo>
                  <a:pt x="49" y="87"/>
                  <a:pt x="48" y="81"/>
                  <a:pt x="46" y="75"/>
                </a:cubicBezTo>
                <a:cubicBezTo>
                  <a:pt x="50" y="74"/>
                  <a:pt x="52" y="72"/>
                  <a:pt x="52" y="72"/>
                </a:cubicBezTo>
                <a:lnTo>
                  <a:pt x="52" y="72"/>
                </a:lnTo>
                <a:close/>
                <a:moveTo>
                  <a:pt x="34" y="68"/>
                </a:moveTo>
                <a:lnTo>
                  <a:pt x="34" y="68"/>
                </a:lnTo>
                <a:cubicBezTo>
                  <a:pt x="21" y="68"/>
                  <a:pt x="13" y="57"/>
                  <a:pt x="13" y="46"/>
                </a:cubicBezTo>
                <a:cubicBezTo>
                  <a:pt x="13" y="42"/>
                  <a:pt x="15" y="37"/>
                  <a:pt x="18" y="34"/>
                </a:cubicBezTo>
                <a:cubicBezTo>
                  <a:pt x="19" y="44"/>
                  <a:pt x="19" y="53"/>
                  <a:pt x="18" y="60"/>
                </a:cubicBezTo>
                <a:lnTo>
                  <a:pt x="22" y="64"/>
                </a:lnTo>
                <a:lnTo>
                  <a:pt x="27" y="67"/>
                </a:lnTo>
                <a:cubicBezTo>
                  <a:pt x="27" y="64"/>
                  <a:pt x="28" y="61"/>
                  <a:pt x="28" y="58"/>
                </a:cubicBezTo>
                <a:cubicBezTo>
                  <a:pt x="28" y="45"/>
                  <a:pt x="27" y="34"/>
                  <a:pt x="26" y="27"/>
                </a:cubicBezTo>
                <a:cubicBezTo>
                  <a:pt x="28" y="26"/>
                  <a:pt x="31" y="25"/>
                  <a:pt x="34" y="25"/>
                </a:cubicBezTo>
                <a:cubicBezTo>
                  <a:pt x="48" y="25"/>
                  <a:pt x="52" y="29"/>
                  <a:pt x="52" y="29"/>
                </a:cubicBezTo>
                <a:lnTo>
                  <a:pt x="52" y="64"/>
                </a:lnTo>
                <a:cubicBezTo>
                  <a:pt x="52" y="64"/>
                  <a:pt x="50" y="66"/>
                  <a:pt x="44" y="67"/>
                </a:cubicBezTo>
                <a:cubicBezTo>
                  <a:pt x="42" y="56"/>
                  <a:pt x="40" y="45"/>
                  <a:pt x="36" y="34"/>
                </a:cubicBezTo>
                <a:cubicBezTo>
                  <a:pt x="35" y="31"/>
                  <a:pt x="34" y="28"/>
                  <a:pt x="33" y="25"/>
                </a:cubicBezTo>
                <a:lnTo>
                  <a:pt x="27" y="27"/>
                </a:lnTo>
                <a:cubicBezTo>
                  <a:pt x="30" y="35"/>
                  <a:pt x="35" y="49"/>
                  <a:pt x="36" y="61"/>
                </a:cubicBezTo>
                <a:cubicBezTo>
                  <a:pt x="37" y="63"/>
                  <a:pt x="37" y="66"/>
                  <a:pt x="38" y="68"/>
                </a:cubicBezTo>
                <a:cubicBezTo>
                  <a:pt x="37" y="68"/>
                  <a:pt x="36" y="68"/>
                  <a:pt x="34" y="68"/>
                </a:cubicBezTo>
                <a:lnTo>
                  <a:pt x="34" y="68"/>
                </a:lnTo>
                <a:close/>
                <a:moveTo>
                  <a:pt x="24" y="18"/>
                </a:moveTo>
                <a:lnTo>
                  <a:pt x="24" y="18"/>
                </a:lnTo>
                <a:cubicBezTo>
                  <a:pt x="24" y="18"/>
                  <a:pt x="24" y="18"/>
                  <a:pt x="25" y="18"/>
                </a:cubicBezTo>
                <a:cubicBezTo>
                  <a:pt x="25" y="18"/>
                  <a:pt x="25" y="18"/>
                  <a:pt x="25" y="18"/>
                </a:cubicBezTo>
                <a:cubicBezTo>
                  <a:pt x="24" y="18"/>
                  <a:pt x="24" y="18"/>
                  <a:pt x="24" y="18"/>
                </a:cubicBezTo>
                <a:lnTo>
                  <a:pt x="24" y="18"/>
                </a:lnTo>
                <a:close/>
                <a:moveTo>
                  <a:pt x="48" y="96"/>
                </a:moveTo>
                <a:lnTo>
                  <a:pt x="48" y="96"/>
                </a:lnTo>
                <a:cubicBezTo>
                  <a:pt x="48" y="96"/>
                  <a:pt x="48" y="96"/>
                  <a:pt x="48" y="96"/>
                </a:cubicBezTo>
                <a:cubicBezTo>
                  <a:pt x="48" y="96"/>
                  <a:pt x="48" y="96"/>
                  <a:pt x="48" y="96"/>
                </a:cubicBezTo>
                <a:lnTo>
                  <a:pt x="48" y="96"/>
                </a:lnTo>
                <a:close/>
                <a:moveTo>
                  <a:pt x="68" y="96"/>
                </a:moveTo>
                <a:lnTo>
                  <a:pt x="68" y="96"/>
                </a:lnTo>
                <a:cubicBezTo>
                  <a:pt x="68" y="96"/>
                  <a:pt x="68" y="96"/>
                  <a:pt x="68" y="96"/>
                </a:cubicBezTo>
                <a:cubicBezTo>
                  <a:pt x="68" y="96"/>
                  <a:pt x="68" y="96"/>
                  <a:pt x="68" y="96"/>
                </a:cubicBezTo>
                <a:lnTo>
                  <a:pt x="68" y="96"/>
                </a:lnTo>
                <a:close/>
                <a:moveTo>
                  <a:pt x="91" y="18"/>
                </a:moveTo>
                <a:lnTo>
                  <a:pt x="91" y="18"/>
                </a:lnTo>
                <a:cubicBezTo>
                  <a:pt x="91" y="18"/>
                  <a:pt x="91" y="18"/>
                  <a:pt x="91" y="18"/>
                </a:cubicBezTo>
                <a:cubicBezTo>
                  <a:pt x="91" y="18"/>
                  <a:pt x="91" y="18"/>
                  <a:pt x="91" y="18"/>
                </a:cubicBezTo>
                <a:cubicBezTo>
                  <a:pt x="91" y="18"/>
                  <a:pt x="91" y="18"/>
                  <a:pt x="91" y="18"/>
                </a:cubicBezTo>
                <a:lnTo>
                  <a:pt x="91" y="18"/>
                </a:lnTo>
                <a:close/>
                <a:moveTo>
                  <a:pt x="113" y="103"/>
                </a:moveTo>
                <a:lnTo>
                  <a:pt x="113" y="103"/>
                </a:lnTo>
                <a:cubicBezTo>
                  <a:pt x="111" y="102"/>
                  <a:pt x="106" y="98"/>
                  <a:pt x="104" y="90"/>
                </a:cubicBezTo>
                <a:cubicBezTo>
                  <a:pt x="103" y="86"/>
                  <a:pt x="101" y="81"/>
                  <a:pt x="99" y="72"/>
                </a:cubicBezTo>
                <a:cubicBezTo>
                  <a:pt x="108" y="66"/>
                  <a:pt x="113" y="56"/>
                  <a:pt x="113" y="46"/>
                </a:cubicBezTo>
                <a:cubicBezTo>
                  <a:pt x="113" y="37"/>
                  <a:pt x="107" y="27"/>
                  <a:pt x="98" y="22"/>
                </a:cubicBezTo>
                <a:cubicBezTo>
                  <a:pt x="100" y="11"/>
                  <a:pt x="102" y="7"/>
                  <a:pt x="106" y="3"/>
                </a:cubicBezTo>
                <a:cubicBezTo>
                  <a:pt x="109" y="0"/>
                  <a:pt x="107" y="1"/>
                  <a:pt x="105" y="1"/>
                </a:cubicBezTo>
                <a:lnTo>
                  <a:pt x="92" y="1"/>
                </a:lnTo>
                <a:cubicBezTo>
                  <a:pt x="92" y="1"/>
                  <a:pt x="89" y="8"/>
                  <a:pt x="85" y="17"/>
                </a:cubicBezTo>
                <a:cubicBezTo>
                  <a:pt x="68" y="17"/>
                  <a:pt x="64" y="21"/>
                  <a:pt x="64" y="21"/>
                </a:cubicBezTo>
                <a:lnTo>
                  <a:pt x="64" y="1"/>
                </a:lnTo>
                <a:lnTo>
                  <a:pt x="52" y="1"/>
                </a:lnTo>
                <a:lnTo>
                  <a:pt x="52" y="21"/>
                </a:lnTo>
                <a:cubicBezTo>
                  <a:pt x="52" y="21"/>
                  <a:pt x="48" y="17"/>
                  <a:pt x="30" y="17"/>
                </a:cubicBezTo>
                <a:cubicBezTo>
                  <a:pt x="27" y="8"/>
                  <a:pt x="23" y="1"/>
                  <a:pt x="23" y="1"/>
                </a:cubicBezTo>
                <a:lnTo>
                  <a:pt x="10" y="1"/>
                </a:lnTo>
                <a:cubicBezTo>
                  <a:pt x="8" y="1"/>
                  <a:pt x="7" y="0"/>
                  <a:pt x="10" y="3"/>
                </a:cubicBezTo>
                <a:cubicBezTo>
                  <a:pt x="14" y="7"/>
                  <a:pt x="16" y="11"/>
                  <a:pt x="17" y="22"/>
                </a:cubicBezTo>
                <a:cubicBezTo>
                  <a:pt x="9" y="27"/>
                  <a:pt x="2" y="37"/>
                  <a:pt x="2" y="46"/>
                </a:cubicBezTo>
                <a:cubicBezTo>
                  <a:pt x="2" y="56"/>
                  <a:pt x="8" y="66"/>
                  <a:pt x="17" y="72"/>
                </a:cubicBezTo>
                <a:cubicBezTo>
                  <a:pt x="15" y="81"/>
                  <a:pt x="13" y="86"/>
                  <a:pt x="12" y="90"/>
                </a:cubicBezTo>
                <a:cubicBezTo>
                  <a:pt x="9" y="98"/>
                  <a:pt x="5" y="102"/>
                  <a:pt x="2" y="103"/>
                </a:cubicBezTo>
                <a:cubicBezTo>
                  <a:pt x="0" y="104"/>
                  <a:pt x="0" y="105"/>
                  <a:pt x="2" y="105"/>
                </a:cubicBezTo>
                <a:lnTo>
                  <a:pt x="21" y="105"/>
                </a:lnTo>
                <a:cubicBezTo>
                  <a:pt x="21" y="105"/>
                  <a:pt x="24" y="90"/>
                  <a:pt x="26" y="76"/>
                </a:cubicBezTo>
                <a:cubicBezTo>
                  <a:pt x="27" y="76"/>
                  <a:pt x="29" y="76"/>
                  <a:pt x="30" y="76"/>
                </a:cubicBezTo>
                <a:cubicBezTo>
                  <a:pt x="34" y="76"/>
                  <a:pt x="37" y="76"/>
                  <a:pt x="40" y="76"/>
                </a:cubicBezTo>
                <a:cubicBezTo>
                  <a:pt x="44" y="94"/>
                  <a:pt x="51" y="115"/>
                  <a:pt x="58" y="121"/>
                </a:cubicBezTo>
                <a:cubicBezTo>
                  <a:pt x="64" y="115"/>
                  <a:pt x="71" y="94"/>
                  <a:pt x="76" y="76"/>
                </a:cubicBezTo>
                <a:cubicBezTo>
                  <a:pt x="78" y="76"/>
                  <a:pt x="81" y="76"/>
                  <a:pt x="85" y="76"/>
                </a:cubicBezTo>
                <a:cubicBezTo>
                  <a:pt x="87" y="76"/>
                  <a:pt x="88" y="76"/>
                  <a:pt x="90" y="76"/>
                </a:cubicBezTo>
                <a:cubicBezTo>
                  <a:pt x="91" y="90"/>
                  <a:pt x="95" y="105"/>
                  <a:pt x="95" y="105"/>
                </a:cubicBezTo>
                <a:lnTo>
                  <a:pt x="114" y="105"/>
                </a:lnTo>
                <a:cubicBezTo>
                  <a:pt x="116" y="105"/>
                  <a:pt x="115" y="104"/>
                  <a:pt x="113" y="103"/>
                </a:cubicBezTo>
                <a:lnTo>
                  <a:pt x="113" y="103"/>
                </a:lnTo>
                <a:close/>
              </a:path>
            </a:pathLst>
          </a:custGeom>
          <a:noFill/>
          <a:ln w="0" cap="flat">
            <a:noFill/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117" name="Freeform 1917"/>
          <p:cNvSpPr>
            <a:spLocks noEditPoints="1"/>
          </p:cNvSpPr>
          <p:nvPr/>
        </p:nvSpPr>
        <p:spPr bwMode="auto">
          <a:xfrm>
            <a:off x="647709" y="477838"/>
            <a:ext cx="105833" cy="69850"/>
          </a:xfrm>
          <a:custGeom>
            <a:avLst/>
            <a:gdLst>
              <a:gd name="T0" fmla="*/ 62 w 111"/>
              <a:gd name="T1" fmla="*/ 63 h 98"/>
              <a:gd name="T2" fmla="*/ 62 w 111"/>
              <a:gd name="T3" fmla="*/ 63 h 98"/>
              <a:gd name="T4" fmla="*/ 79 w 111"/>
              <a:gd name="T5" fmla="*/ 67 h 98"/>
              <a:gd name="T6" fmla="*/ 100 w 111"/>
              <a:gd name="T7" fmla="*/ 45 h 98"/>
              <a:gd name="T8" fmla="*/ 79 w 111"/>
              <a:gd name="T9" fmla="*/ 24 h 98"/>
              <a:gd name="T10" fmla="*/ 62 w 111"/>
              <a:gd name="T11" fmla="*/ 28 h 98"/>
              <a:gd name="T12" fmla="*/ 62 w 111"/>
              <a:gd name="T13" fmla="*/ 63 h 98"/>
              <a:gd name="T14" fmla="*/ 50 w 111"/>
              <a:gd name="T15" fmla="*/ 28 h 98"/>
              <a:gd name="T16" fmla="*/ 50 w 111"/>
              <a:gd name="T17" fmla="*/ 28 h 98"/>
              <a:gd name="T18" fmla="*/ 32 w 111"/>
              <a:gd name="T19" fmla="*/ 24 h 98"/>
              <a:gd name="T20" fmla="*/ 11 w 111"/>
              <a:gd name="T21" fmla="*/ 45 h 98"/>
              <a:gd name="T22" fmla="*/ 32 w 111"/>
              <a:gd name="T23" fmla="*/ 67 h 98"/>
              <a:gd name="T24" fmla="*/ 50 w 111"/>
              <a:gd name="T25" fmla="*/ 63 h 98"/>
              <a:gd name="T26" fmla="*/ 50 w 111"/>
              <a:gd name="T27" fmla="*/ 28 h 98"/>
              <a:gd name="T28" fmla="*/ 47 w 111"/>
              <a:gd name="T29" fmla="*/ 98 h 98"/>
              <a:gd name="T30" fmla="*/ 47 w 111"/>
              <a:gd name="T31" fmla="*/ 98 h 98"/>
              <a:gd name="T32" fmla="*/ 47 w 111"/>
              <a:gd name="T33" fmla="*/ 94 h 98"/>
              <a:gd name="T34" fmla="*/ 50 w 111"/>
              <a:gd name="T35" fmla="*/ 88 h 98"/>
              <a:gd name="T36" fmla="*/ 50 w 111"/>
              <a:gd name="T37" fmla="*/ 71 h 98"/>
              <a:gd name="T38" fmla="*/ 28 w 111"/>
              <a:gd name="T39" fmla="*/ 75 h 98"/>
              <a:gd name="T40" fmla="*/ 0 w 111"/>
              <a:gd name="T41" fmla="*/ 45 h 98"/>
              <a:gd name="T42" fmla="*/ 28 w 111"/>
              <a:gd name="T43" fmla="*/ 16 h 98"/>
              <a:gd name="T44" fmla="*/ 50 w 111"/>
              <a:gd name="T45" fmla="*/ 20 h 98"/>
              <a:gd name="T46" fmla="*/ 50 w 111"/>
              <a:gd name="T47" fmla="*/ 0 h 98"/>
              <a:gd name="T48" fmla="*/ 62 w 111"/>
              <a:gd name="T49" fmla="*/ 0 h 98"/>
              <a:gd name="T50" fmla="*/ 62 w 111"/>
              <a:gd name="T51" fmla="*/ 20 h 98"/>
              <a:gd name="T52" fmla="*/ 83 w 111"/>
              <a:gd name="T53" fmla="*/ 16 h 98"/>
              <a:gd name="T54" fmla="*/ 111 w 111"/>
              <a:gd name="T55" fmla="*/ 45 h 98"/>
              <a:gd name="T56" fmla="*/ 83 w 111"/>
              <a:gd name="T57" fmla="*/ 75 h 98"/>
              <a:gd name="T58" fmla="*/ 62 w 111"/>
              <a:gd name="T59" fmla="*/ 71 h 98"/>
              <a:gd name="T60" fmla="*/ 62 w 111"/>
              <a:gd name="T61" fmla="*/ 88 h 98"/>
              <a:gd name="T62" fmla="*/ 65 w 111"/>
              <a:gd name="T63" fmla="*/ 94 h 98"/>
              <a:gd name="T64" fmla="*/ 64 w 111"/>
              <a:gd name="T65" fmla="*/ 98 h 98"/>
              <a:gd name="T66" fmla="*/ 47 w 111"/>
              <a:gd name="T67" fmla="*/ 98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11" h="98">
                <a:moveTo>
                  <a:pt x="62" y="63"/>
                </a:moveTo>
                <a:lnTo>
                  <a:pt x="62" y="63"/>
                </a:lnTo>
                <a:cubicBezTo>
                  <a:pt x="62" y="63"/>
                  <a:pt x="67" y="67"/>
                  <a:pt x="79" y="67"/>
                </a:cubicBezTo>
                <a:cubicBezTo>
                  <a:pt x="92" y="67"/>
                  <a:pt x="100" y="56"/>
                  <a:pt x="100" y="45"/>
                </a:cubicBezTo>
                <a:cubicBezTo>
                  <a:pt x="100" y="36"/>
                  <a:pt x="91" y="24"/>
                  <a:pt x="79" y="24"/>
                </a:cubicBezTo>
                <a:cubicBezTo>
                  <a:pt x="66" y="24"/>
                  <a:pt x="62" y="28"/>
                  <a:pt x="62" y="28"/>
                </a:cubicBezTo>
                <a:lnTo>
                  <a:pt x="62" y="63"/>
                </a:lnTo>
                <a:close/>
                <a:moveTo>
                  <a:pt x="50" y="28"/>
                </a:moveTo>
                <a:lnTo>
                  <a:pt x="50" y="28"/>
                </a:lnTo>
                <a:cubicBezTo>
                  <a:pt x="50" y="28"/>
                  <a:pt x="46" y="24"/>
                  <a:pt x="32" y="24"/>
                </a:cubicBezTo>
                <a:cubicBezTo>
                  <a:pt x="20" y="24"/>
                  <a:pt x="11" y="36"/>
                  <a:pt x="11" y="45"/>
                </a:cubicBezTo>
                <a:cubicBezTo>
                  <a:pt x="11" y="56"/>
                  <a:pt x="19" y="67"/>
                  <a:pt x="32" y="67"/>
                </a:cubicBezTo>
                <a:cubicBezTo>
                  <a:pt x="45" y="67"/>
                  <a:pt x="50" y="63"/>
                  <a:pt x="50" y="63"/>
                </a:cubicBezTo>
                <a:lnTo>
                  <a:pt x="50" y="28"/>
                </a:lnTo>
                <a:close/>
                <a:moveTo>
                  <a:pt x="47" y="98"/>
                </a:moveTo>
                <a:lnTo>
                  <a:pt x="47" y="98"/>
                </a:lnTo>
                <a:cubicBezTo>
                  <a:pt x="43" y="98"/>
                  <a:pt x="46" y="95"/>
                  <a:pt x="47" y="94"/>
                </a:cubicBezTo>
                <a:cubicBezTo>
                  <a:pt x="48" y="92"/>
                  <a:pt x="50" y="90"/>
                  <a:pt x="50" y="88"/>
                </a:cubicBezTo>
                <a:lnTo>
                  <a:pt x="50" y="71"/>
                </a:lnTo>
                <a:cubicBezTo>
                  <a:pt x="50" y="71"/>
                  <a:pt x="45" y="75"/>
                  <a:pt x="28" y="75"/>
                </a:cubicBezTo>
                <a:cubicBezTo>
                  <a:pt x="12" y="75"/>
                  <a:pt x="0" y="59"/>
                  <a:pt x="0" y="45"/>
                </a:cubicBezTo>
                <a:cubicBezTo>
                  <a:pt x="0" y="32"/>
                  <a:pt x="14" y="16"/>
                  <a:pt x="28" y="16"/>
                </a:cubicBezTo>
                <a:cubicBezTo>
                  <a:pt x="46" y="16"/>
                  <a:pt x="50" y="20"/>
                  <a:pt x="50" y="20"/>
                </a:cubicBezTo>
                <a:lnTo>
                  <a:pt x="50" y="0"/>
                </a:lnTo>
                <a:lnTo>
                  <a:pt x="62" y="0"/>
                </a:lnTo>
                <a:lnTo>
                  <a:pt x="62" y="20"/>
                </a:lnTo>
                <a:cubicBezTo>
                  <a:pt x="62" y="20"/>
                  <a:pt x="66" y="16"/>
                  <a:pt x="83" y="16"/>
                </a:cubicBezTo>
                <a:cubicBezTo>
                  <a:pt x="97" y="16"/>
                  <a:pt x="111" y="32"/>
                  <a:pt x="111" y="45"/>
                </a:cubicBezTo>
                <a:cubicBezTo>
                  <a:pt x="111" y="59"/>
                  <a:pt x="100" y="75"/>
                  <a:pt x="83" y="75"/>
                </a:cubicBezTo>
                <a:cubicBezTo>
                  <a:pt x="66" y="75"/>
                  <a:pt x="62" y="71"/>
                  <a:pt x="62" y="71"/>
                </a:cubicBezTo>
                <a:lnTo>
                  <a:pt x="62" y="88"/>
                </a:lnTo>
                <a:cubicBezTo>
                  <a:pt x="62" y="90"/>
                  <a:pt x="63" y="92"/>
                  <a:pt x="65" y="94"/>
                </a:cubicBezTo>
                <a:cubicBezTo>
                  <a:pt x="66" y="95"/>
                  <a:pt x="68" y="98"/>
                  <a:pt x="64" y="98"/>
                </a:cubicBezTo>
                <a:lnTo>
                  <a:pt x="47" y="98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118" name="Freeform 1918"/>
          <p:cNvSpPr>
            <a:spLocks noEditPoints="1"/>
          </p:cNvSpPr>
          <p:nvPr/>
        </p:nvSpPr>
        <p:spPr bwMode="auto">
          <a:xfrm>
            <a:off x="647709" y="477838"/>
            <a:ext cx="105833" cy="69850"/>
          </a:xfrm>
          <a:custGeom>
            <a:avLst/>
            <a:gdLst>
              <a:gd name="T0" fmla="*/ 62 w 111"/>
              <a:gd name="T1" fmla="*/ 63 h 98"/>
              <a:gd name="T2" fmla="*/ 62 w 111"/>
              <a:gd name="T3" fmla="*/ 63 h 98"/>
              <a:gd name="T4" fmla="*/ 79 w 111"/>
              <a:gd name="T5" fmla="*/ 67 h 98"/>
              <a:gd name="T6" fmla="*/ 100 w 111"/>
              <a:gd name="T7" fmla="*/ 45 h 98"/>
              <a:gd name="T8" fmla="*/ 79 w 111"/>
              <a:gd name="T9" fmla="*/ 24 h 98"/>
              <a:gd name="T10" fmla="*/ 62 w 111"/>
              <a:gd name="T11" fmla="*/ 28 h 98"/>
              <a:gd name="T12" fmla="*/ 62 w 111"/>
              <a:gd name="T13" fmla="*/ 63 h 98"/>
              <a:gd name="T14" fmla="*/ 62 w 111"/>
              <a:gd name="T15" fmla="*/ 63 h 98"/>
              <a:gd name="T16" fmla="*/ 50 w 111"/>
              <a:gd name="T17" fmla="*/ 28 h 98"/>
              <a:gd name="T18" fmla="*/ 50 w 111"/>
              <a:gd name="T19" fmla="*/ 28 h 98"/>
              <a:gd name="T20" fmla="*/ 32 w 111"/>
              <a:gd name="T21" fmla="*/ 24 h 98"/>
              <a:gd name="T22" fmla="*/ 11 w 111"/>
              <a:gd name="T23" fmla="*/ 45 h 98"/>
              <a:gd name="T24" fmla="*/ 32 w 111"/>
              <a:gd name="T25" fmla="*/ 67 h 98"/>
              <a:gd name="T26" fmla="*/ 50 w 111"/>
              <a:gd name="T27" fmla="*/ 63 h 98"/>
              <a:gd name="T28" fmla="*/ 50 w 111"/>
              <a:gd name="T29" fmla="*/ 28 h 98"/>
              <a:gd name="T30" fmla="*/ 50 w 111"/>
              <a:gd name="T31" fmla="*/ 28 h 98"/>
              <a:gd name="T32" fmla="*/ 47 w 111"/>
              <a:gd name="T33" fmla="*/ 98 h 98"/>
              <a:gd name="T34" fmla="*/ 47 w 111"/>
              <a:gd name="T35" fmla="*/ 98 h 98"/>
              <a:gd name="T36" fmla="*/ 47 w 111"/>
              <a:gd name="T37" fmla="*/ 94 h 98"/>
              <a:gd name="T38" fmla="*/ 50 w 111"/>
              <a:gd name="T39" fmla="*/ 88 h 98"/>
              <a:gd name="T40" fmla="*/ 50 w 111"/>
              <a:gd name="T41" fmla="*/ 71 h 98"/>
              <a:gd name="T42" fmla="*/ 28 w 111"/>
              <a:gd name="T43" fmla="*/ 75 h 98"/>
              <a:gd name="T44" fmla="*/ 0 w 111"/>
              <a:gd name="T45" fmla="*/ 45 h 98"/>
              <a:gd name="T46" fmla="*/ 28 w 111"/>
              <a:gd name="T47" fmla="*/ 16 h 98"/>
              <a:gd name="T48" fmla="*/ 50 w 111"/>
              <a:gd name="T49" fmla="*/ 20 h 98"/>
              <a:gd name="T50" fmla="*/ 50 w 111"/>
              <a:gd name="T51" fmla="*/ 0 h 98"/>
              <a:gd name="T52" fmla="*/ 62 w 111"/>
              <a:gd name="T53" fmla="*/ 0 h 98"/>
              <a:gd name="T54" fmla="*/ 62 w 111"/>
              <a:gd name="T55" fmla="*/ 20 h 98"/>
              <a:gd name="T56" fmla="*/ 83 w 111"/>
              <a:gd name="T57" fmla="*/ 16 h 98"/>
              <a:gd name="T58" fmla="*/ 111 w 111"/>
              <a:gd name="T59" fmla="*/ 45 h 98"/>
              <a:gd name="T60" fmla="*/ 83 w 111"/>
              <a:gd name="T61" fmla="*/ 75 h 98"/>
              <a:gd name="T62" fmla="*/ 62 w 111"/>
              <a:gd name="T63" fmla="*/ 71 h 98"/>
              <a:gd name="T64" fmla="*/ 62 w 111"/>
              <a:gd name="T65" fmla="*/ 88 h 98"/>
              <a:gd name="T66" fmla="*/ 65 w 111"/>
              <a:gd name="T67" fmla="*/ 94 h 98"/>
              <a:gd name="T68" fmla="*/ 64 w 111"/>
              <a:gd name="T69" fmla="*/ 98 h 98"/>
              <a:gd name="T70" fmla="*/ 47 w 111"/>
              <a:gd name="T71" fmla="*/ 98 h 98"/>
              <a:gd name="T72" fmla="*/ 47 w 111"/>
              <a:gd name="T73" fmla="*/ 98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11" h="98">
                <a:moveTo>
                  <a:pt x="62" y="63"/>
                </a:moveTo>
                <a:lnTo>
                  <a:pt x="62" y="63"/>
                </a:lnTo>
                <a:cubicBezTo>
                  <a:pt x="62" y="63"/>
                  <a:pt x="67" y="67"/>
                  <a:pt x="79" y="67"/>
                </a:cubicBezTo>
                <a:cubicBezTo>
                  <a:pt x="92" y="67"/>
                  <a:pt x="100" y="56"/>
                  <a:pt x="100" y="45"/>
                </a:cubicBezTo>
                <a:cubicBezTo>
                  <a:pt x="100" y="36"/>
                  <a:pt x="91" y="24"/>
                  <a:pt x="79" y="24"/>
                </a:cubicBezTo>
                <a:cubicBezTo>
                  <a:pt x="66" y="24"/>
                  <a:pt x="62" y="28"/>
                  <a:pt x="62" y="28"/>
                </a:cubicBezTo>
                <a:lnTo>
                  <a:pt x="62" y="63"/>
                </a:lnTo>
                <a:lnTo>
                  <a:pt x="62" y="63"/>
                </a:lnTo>
                <a:close/>
                <a:moveTo>
                  <a:pt x="50" y="28"/>
                </a:moveTo>
                <a:lnTo>
                  <a:pt x="50" y="28"/>
                </a:lnTo>
                <a:cubicBezTo>
                  <a:pt x="50" y="28"/>
                  <a:pt x="46" y="24"/>
                  <a:pt x="32" y="24"/>
                </a:cubicBezTo>
                <a:cubicBezTo>
                  <a:pt x="20" y="24"/>
                  <a:pt x="11" y="36"/>
                  <a:pt x="11" y="45"/>
                </a:cubicBezTo>
                <a:cubicBezTo>
                  <a:pt x="11" y="56"/>
                  <a:pt x="19" y="67"/>
                  <a:pt x="32" y="67"/>
                </a:cubicBezTo>
                <a:cubicBezTo>
                  <a:pt x="45" y="67"/>
                  <a:pt x="50" y="63"/>
                  <a:pt x="50" y="63"/>
                </a:cubicBezTo>
                <a:lnTo>
                  <a:pt x="50" y="28"/>
                </a:lnTo>
                <a:lnTo>
                  <a:pt x="50" y="28"/>
                </a:lnTo>
                <a:close/>
                <a:moveTo>
                  <a:pt x="47" y="98"/>
                </a:moveTo>
                <a:lnTo>
                  <a:pt x="47" y="98"/>
                </a:lnTo>
                <a:cubicBezTo>
                  <a:pt x="43" y="98"/>
                  <a:pt x="46" y="95"/>
                  <a:pt x="47" y="94"/>
                </a:cubicBezTo>
                <a:cubicBezTo>
                  <a:pt x="48" y="92"/>
                  <a:pt x="50" y="90"/>
                  <a:pt x="50" y="88"/>
                </a:cubicBezTo>
                <a:lnTo>
                  <a:pt x="50" y="71"/>
                </a:lnTo>
                <a:cubicBezTo>
                  <a:pt x="50" y="71"/>
                  <a:pt x="45" y="75"/>
                  <a:pt x="28" y="75"/>
                </a:cubicBezTo>
                <a:cubicBezTo>
                  <a:pt x="12" y="75"/>
                  <a:pt x="0" y="59"/>
                  <a:pt x="0" y="45"/>
                </a:cubicBezTo>
                <a:cubicBezTo>
                  <a:pt x="0" y="32"/>
                  <a:pt x="14" y="16"/>
                  <a:pt x="28" y="16"/>
                </a:cubicBezTo>
                <a:cubicBezTo>
                  <a:pt x="46" y="16"/>
                  <a:pt x="50" y="20"/>
                  <a:pt x="50" y="20"/>
                </a:cubicBezTo>
                <a:lnTo>
                  <a:pt x="50" y="0"/>
                </a:lnTo>
                <a:lnTo>
                  <a:pt x="62" y="0"/>
                </a:lnTo>
                <a:lnTo>
                  <a:pt x="62" y="20"/>
                </a:lnTo>
                <a:cubicBezTo>
                  <a:pt x="62" y="20"/>
                  <a:pt x="66" y="16"/>
                  <a:pt x="83" y="16"/>
                </a:cubicBezTo>
                <a:cubicBezTo>
                  <a:pt x="97" y="16"/>
                  <a:pt x="111" y="32"/>
                  <a:pt x="111" y="45"/>
                </a:cubicBezTo>
                <a:cubicBezTo>
                  <a:pt x="111" y="59"/>
                  <a:pt x="100" y="75"/>
                  <a:pt x="83" y="75"/>
                </a:cubicBezTo>
                <a:cubicBezTo>
                  <a:pt x="66" y="75"/>
                  <a:pt x="62" y="71"/>
                  <a:pt x="62" y="71"/>
                </a:cubicBezTo>
                <a:lnTo>
                  <a:pt x="62" y="88"/>
                </a:lnTo>
                <a:cubicBezTo>
                  <a:pt x="62" y="90"/>
                  <a:pt x="63" y="92"/>
                  <a:pt x="65" y="94"/>
                </a:cubicBezTo>
                <a:cubicBezTo>
                  <a:pt x="66" y="95"/>
                  <a:pt x="68" y="98"/>
                  <a:pt x="64" y="98"/>
                </a:cubicBezTo>
                <a:lnTo>
                  <a:pt x="47" y="98"/>
                </a:lnTo>
                <a:lnTo>
                  <a:pt x="47" y="98"/>
                </a:lnTo>
                <a:close/>
              </a:path>
            </a:pathLst>
          </a:custGeom>
          <a:noFill/>
          <a:ln w="1588" cap="flat">
            <a:noFill/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119" name="Freeform 1919"/>
          <p:cNvSpPr>
            <a:spLocks/>
          </p:cNvSpPr>
          <p:nvPr/>
        </p:nvSpPr>
        <p:spPr bwMode="auto">
          <a:xfrm>
            <a:off x="1143001" y="284163"/>
            <a:ext cx="135467" cy="115888"/>
          </a:xfrm>
          <a:custGeom>
            <a:avLst/>
            <a:gdLst>
              <a:gd name="T0" fmla="*/ 123 w 142"/>
              <a:gd name="T1" fmla="*/ 53 h 161"/>
              <a:gd name="T2" fmla="*/ 123 w 142"/>
              <a:gd name="T3" fmla="*/ 53 h 161"/>
              <a:gd name="T4" fmla="*/ 125 w 142"/>
              <a:gd name="T5" fmla="*/ 29 h 161"/>
              <a:gd name="T6" fmla="*/ 124 w 142"/>
              <a:gd name="T7" fmla="*/ 29 h 161"/>
              <a:gd name="T8" fmla="*/ 116 w 142"/>
              <a:gd name="T9" fmla="*/ 51 h 161"/>
              <a:gd name="T10" fmla="*/ 74 w 142"/>
              <a:gd name="T11" fmla="*/ 123 h 161"/>
              <a:gd name="T12" fmla="*/ 68 w 142"/>
              <a:gd name="T13" fmla="*/ 123 h 161"/>
              <a:gd name="T14" fmla="*/ 24 w 142"/>
              <a:gd name="T15" fmla="*/ 51 h 161"/>
              <a:gd name="T16" fmla="*/ 16 w 142"/>
              <a:gd name="T17" fmla="*/ 29 h 161"/>
              <a:gd name="T18" fmla="*/ 14 w 142"/>
              <a:gd name="T19" fmla="*/ 29 h 161"/>
              <a:gd name="T20" fmla="*/ 18 w 142"/>
              <a:gd name="T21" fmla="*/ 53 h 161"/>
              <a:gd name="T22" fmla="*/ 18 w 142"/>
              <a:gd name="T23" fmla="*/ 161 h 161"/>
              <a:gd name="T24" fmla="*/ 0 w 142"/>
              <a:gd name="T25" fmla="*/ 161 h 161"/>
              <a:gd name="T26" fmla="*/ 0 w 142"/>
              <a:gd name="T27" fmla="*/ 0 h 161"/>
              <a:gd name="T28" fmla="*/ 14 w 142"/>
              <a:gd name="T29" fmla="*/ 0 h 161"/>
              <a:gd name="T30" fmla="*/ 64 w 142"/>
              <a:gd name="T31" fmla="*/ 82 h 161"/>
              <a:gd name="T32" fmla="*/ 72 w 142"/>
              <a:gd name="T33" fmla="*/ 100 h 161"/>
              <a:gd name="T34" fmla="*/ 72 w 142"/>
              <a:gd name="T35" fmla="*/ 100 h 161"/>
              <a:gd name="T36" fmla="*/ 79 w 142"/>
              <a:gd name="T37" fmla="*/ 82 h 161"/>
              <a:gd name="T38" fmla="*/ 127 w 142"/>
              <a:gd name="T39" fmla="*/ 0 h 161"/>
              <a:gd name="T40" fmla="*/ 142 w 142"/>
              <a:gd name="T41" fmla="*/ 0 h 161"/>
              <a:gd name="T42" fmla="*/ 142 w 142"/>
              <a:gd name="T43" fmla="*/ 161 h 161"/>
              <a:gd name="T44" fmla="*/ 123 w 142"/>
              <a:gd name="T45" fmla="*/ 161 h 161"/>
              <a:gd name="T46" fmla="*/ 123 w 142"/>
              <a:gd name="T47" fmla="*/ 53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42" h="161">
                <a:moveTo>
                  <a:pt x="123" y="53"/>
                </a:moveTo>
                <a:lnTo>
                  <a:pt x="123" y="53"/>
                </a:lnTo>
                <a:lnTo>
                  <a:pt x="125" y="29"/>
                </a:lnTo>
                <a:lnTo>
                  <a:pt x="124" y="29"/>
                </a:lnTo>
                <a:lnTo>
                  <a:pt x="116" y="51"/>
                </a:lnTo>
                <a:lnTo>
                  <a:pt x="74" y="123"/>
                </a:lnTo>
                <a:lnTo>
                  <a:pt x="68" y="123"/>
                </a:lnTo>
                <a:lnTo>
                  <a:pt x="24" y="51"/>
                </a:lnTo>
                <a:lnTo>
                  <a:pt x="16" y="29"/>
                </a:lnTo>
                <a:lnTo>
                  <a:pt x="14" y="29"/>
                </a:lnTo>
                <a:lnTo>
                  <a:pt x="18" y="53"/>
                </a:lnTo>
                <a:lnTo>
                  <a:pt x="18" y="161"/>
                </a:lnTo>
                <a:lnTo>
                  <a:pt x="0" y="161"/>
                </a:lnTo>
                <a:lnTo>
                  <a:pt x="0" y="0"/>
                </a:lnTo>
                <a:lnTo>
                  <a:pt x="14" y="0"/>
                </a:lnTo>
                <a:lnTo>
                  <a:pt x="64" y="82"/>
                </a:lnTo>
                <a:lnTo>
                  <a:pt x="72" y="100"/>
                </a:lnTo>
                <a:lnTo>
                  <a:pt x="72" y="100"/>
                </a:lnTo>
                <a:lnTo>
                  <a:pt x="79" y="82"/>
                </a:lnTo>
                <a:lnTo>
                  <a:pt x="127" y="0"/>
                </a:lnTo>
                <a:lnTo>
                  <a:pt x="142" y="0"/>
                </a:lnTo>
                <a:lnTo>
                  <a:pt x="142" y="161"/>
                </a:lnTo>
                <a:lnTo>
                  <a:pt x="123" y="161"/>
                </a:lnTo>
                <a:lnTo>
                  <a:pt x="123" y="53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120" name="Freeform 1920"/>
          <p:cNvSpPr>
            <a:spLocks/>
          </p:cNvSpPr>
          <p:nvPr/>
        </p:nvSpPr>
        <p:spPr bwMode="auto">
          <a:xfrm>
            <a:off x="1316568" y="284163"/>
            <a:ext cx="112184" cy="115888"/>
          </a:xfrm>
          <a:custGeom>
            <a:avLst/>
            <a:gdLst>
              <a:gd name="T0" fmla="*/ 99 w 118"/>
              <a:gd name="T1" fmla="*/ 52 h 161"/>
              <a:gd name="T2" fmla="*/ 99 w 118"/>
              <a:gd name="T3" fmla="*/ 52 h 161"/>
              <a:gd name="T4" fmla="*/ 100 w 118"/>
              <a:gd name="T5" fmla="*/ 34 h 161"/>
              <a:gd name="T6" fmla="*/ 99 w 118"/>
              <a:gd name="T7" fmla="*/ 34 h 161"/>
              <a:gd name="T8" fmla="*/ 89 w 118"/>
              <a:gd name="T9" fmla="*/ 53 h 161"/>
              <a:gd name="T10" fmla="*/ 12 w 118"/>
              <a:gd name="T11" fmla="*/ 161 h 161"/>
              <a:gd name="T12" fmla="*/ 0 w 118"/>
              <a:gd name="T13" fmla="*/ 161 h 161"/>
              <a:gd name="T14" fmla="*/ 0 w 118"/>
              <a:gd name="T15" fmla="*/ 0 h 161"/>
              <a:gd name="T16" fmla="*/ 19 w 118"/>
              <a:gd name="T17" fmla="*/ 0 h 161"/>
              <a:gd name="T18" fmla="*/ 19 w 118"/>
              <a:gd name="T19" fmla="*/ 110 h 161"/>
              <a:gd name="T20" fmla="*/ 18 w 118"/>
              <a:gd name="T21" fmla="*/ 128 h 161"/>
              <a:gd name="T22" fmla="*/ 19 w 118"/>
              <a:gd name="T23" fmla="*/ 128 h 161"/>
              <a:gd name="T24" fmla="*/ 29 w 118"/>
              <a:gd name="T25" fmla="*/ 110 h 161"/>
              <a:gd name="T26" fmla="*/ 106 w 118"/>
              <a:gd name="T27" fmla="*/ 0 h 161"/>
              <a:gd name="T28" fmla="*/ 118 w 118"/>
              <a:gd name="T29" fmla="*/ 0 h 161"/>
              <a:gd name="T30" fmla="*/ 118 w 118"/>
              <a:gd name="T31" fmla="*/ 161 h 161"/>
              <a:gd name="T32" fmla="*/ 99 w 118"/>
              <a:gd name="T33" fmla="*/ 161 h 161"/>
              <a:gd name="T34" fmla="*/ 99 w 118"/>
              <a:gd name="T35" fmla="*/ 52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18" h="161">
                <a:moveTo>
                  <a:pt x="99" y="52"/>
                </a:moveTo>
                <a:lnTo>
                  <a:pt x="99" y="52"/>
                </a:lnTo>
                <a:lnTo>
                  <a:pt x="100" y="34"/>
                </a:lnTo>
                <a:lnTo>
                  <a:pt x="99" y="34"/>
                </a:lnTo>
                <a:lnTo>
                  <a:pt x="89" y="53"/>
                </a:lnTo>
                <a:lnTo>
                  <a:pt x="12" y="161"/>
                </a:lnTo>
                <a:lnTo>
                  <a:pt x="0" y="161"/>
                </a:lnTo>
                <a:lnTo>
                  <a:pt x="0" y="0"/>
                </a:lnTo>
                <a:lnTo>
                  <a:pt x="19" y="0"/>
                </a:lnTo>
                <a:lnTo>
                  <a:pt x="19" y="110"/>
                </a:lnTo>
                <a:lnTo>
                  <a:pt x="18" y="128"/>
                </a:lnTo>
                <a:lnTo>
                  <a:pt x="19" y="128"/>
                </a:lnTo>
                <a:lnTo>
                  <a:pt x="29" y="110"/>
                </a:lnTo>
                <a:lnTo>
                  <a:pt x="106" y="0"/>
                </a:lnTo>
                <a:lnTo>
                  <a:pt x="118" y="0"/>
                </a:lnTo>
                <a:lnTo>
                  <a:pt x="118" y="161"/>
                </a:lnTo>
                <a:lnTo>
                  <a:pt x="99" y="161"/>
                </a:lnTo>
                <a:lnTo>
                  <a:pt x="99" y="52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121" name="Freeform 1921"/>
          <p:cNvSpPr>
            <a:spLocks/>
          </p:cNvSpPr>
          <p:nvPr/>
        </p:nvSpPr>
        <p:spPr bwMode="auto">
          <a:xfrm>
            <a:off x="1466858" y="284163"/>
            <a:ext cx="107951" cy="115888"/>
          </a:xfrm>
          <a:custGeom>
            <a:avLst/>
            <a:gdLst>
              <a:gd name="T0" fmla="*/ 96 w 115"/>
              <a:gd name="T1" fmla="*/ 87 h 161"/>
              <a:gd name="T2" fmla="*/ 96 w 115"/>
              <a:gd name="T3" fmla="*/ 87 h 161"/>
              <a:gd name="T4" fmla="*/ 19 w 115"/>
              <a:gd name="T5" fmla="*/ 87 h 161"/>
              <a:gd name="T6" fmla="*/ 19 w 115"/>
              <a:gd name="T7" fmla="*/ 161 h 161"/>
              <a:gd name="T8" fmla="*/ 0 w 115"/>
              <a:gd name="T9" fmla="*/ 161 h 161"/>
              <a:gd name="T10" fmla="*/ 0 w 115"/>
              <a:gd name="T11" fmla="*/ 0 h 161"/>
              <a:gd name="T12" fmla="*/ 19 w 115"/>
              <a:gd name="T13" fmla="*/ 0 h 161"/>
              <a:gd name="T14" fmla="*/ 19 w 115"/>
              <a:gd name="T15" fmla="*/ 70 h 161"/>
              <a:gd name="T16" fmla="*/ 96 w 115"/>
              <a:gd name="T17" fmla="*/ 70 h 161"/>
              <a:gd name="T18" fmla="*/ 96 w 115"/>
              <a:gd name="T19" fmla="*/ 0 h 161"/>
              <a:gd name="T20" fmla="*/ 115 w 115"/>
              <a:gd name="T21" fmla="*/ 0 h 161"/>
              <a:gd name="T22" fmla="*/ 115 w 115"/>
              <a:gd name="T23" fmla="*/ 161 h 161"/>
              <a:gd name="T24" fmla="*/ 96 w 115"/>
              <a:gd name="T25" fmla="*/ 161 h 161"/>
              <a:gd name="T26" fmla="*/ 96 w 115"/>
              <a:gd name="T27" fmla="*/ 87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15" h="161">
                <a:moveTo>
                  <a:pt x="96" y="87"/>
                </a:moveTo>
                <a:lnTo>
                  <a:pt x="96" y="87"/>
                </a:lnTo>
                <a:lnTo>
                  <a:pt x="19" y="87"/>
                </a:lnTo>
                <a:lnTo>
                  <a:pt x="19" y="161"/>
                </a:lnTo>
                <a:lnTo>
                  <a:pt x="0" y="161"/>
                </a:lnTo>
                <a:lnTo>
                  <a:pt x="0" y="0"/>
                </a:lnTo>
                <a:lnTo>
                  <a:pt x="19" y="0"/>
                </a:lnTo>
                <a:lnTo>
                  <a:pt x="19" y="70"/>
                </a:lnTo>
                <a:lnTo>
                  <a:pt x="96" y="70"/>
                </a:lnTo>
                <a:lnTo>
                  <a:pt x="96" y="0"/>
                </a:lnTo>
                <a:lnTo>
                  <a:pt x="115" y="0"/>
                </a:lnTo>
                <a:lnTo>
                  <a:pt x="115" y="161"/>
                </a:lnTo>
                <a:lnTo>
                  <a:pt x="96" y="161"/>
                </a:lnTo>
                <a:lnTo>
                  <a:pt x="96" y="8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122" name="Freeform 1922"/>
          <p:cNvSpPr>
            <a:spLocks/>
          </p:cNvSpPr>
          <p:nvPr/>
        </p:nvSpPr>
        <p:spPr bwMode="auto">
          <a:xfrm>
            <a:off x="1612901" y="284163"/>
            <a:ext cx="110067" cy="115888"/>
          </a:xfrm>
          <a:custGeom>
            <a:avLst/>
            <a:gdLst>
              <a:gd name="T0" fmla="*/ 98 w 117"/>
              <a:gd name="T1" fmla="*/ 52 h 161"/>
              <a:gd name="T2" fmla="*/ 98 w 117"/>
              <a:gd name="T3" fmla="*/ 52 h 161"/>
              <a:gd name="T4" fmla="*/ 100 w 117"/>
              <a:gd name="T5" fmla="*/ 34 h 161"/>
              <a:gd name="T6" fmla="*/ 99 w 117"/>
              <a:gd name="T7" fmla="*/ 34 h 161"/>
              <a:gd name="T8" fmla="*/ 89 w 117"/>
              <a:gd name="T9" fmla="*/ 53 h 161"/>
              <a:gd name="T10" fmla="*/ 11 w 117"/>
              <a:gd name="T11" fmla="*/ 161 h 161"/>
              <a:gd name="T12" fmla="*/ 0 w 117"/>
              <a:gd name="T13" fmla="*/ 161 h 161"/>
              <a:gd name="T14" fmla="*/ 0 w 117"/>
              <a:gd name="T15" fmla="*/ 0 h 161"/>
              <a:gd name="T16" fmla="*/ 19 w 117"/>
              <a:gd name="T17" fmla="*/ 0 h 161"/>
              <a:gd name="T18" fmla="*/ 19 w 117"/>
              <a:gd name="T19" fmla="*/ 110 h 161"/>
              <a:gd name="T20" fmla="*/ 18 w 117"/>
              <a:gd name="T21" fmla="*/ 128 h 161"/>
              <a:gd name="T22" fmla="*/ 18 w 117"/>
              <a:gd name="T23" fmla="*/ 128 h 161"/>
              <a:gd name="T24" fmla="*/ 29 w 117"/>
              <a:gd name="T25" fmla="*/ 110 h 161"/>
              <a:gd name="T26" fmla="*/ 106 w 117"/>
              <a:gd name="T27" fmla="*/ 0 h 161"/>
              <a:gd name="T28" fmla="*/ 117 w 117"/>
              <a:gd name="T29" fmla="*/ 0 h 161"/>
              <a:gd name="T30" fmla="*/ 117 w 117"/>
              <a:gd name="T31" fmla="*/ 161 h 161"/>
              <a:gd name="T32" fmla="*/ 98 w 117"/>
              <a:gd name="T33" fmla="*/ 161 h 161"/>
              <a:gd name="T34" fmla="*/ 98 w 117"/>
              <a:gd name="T35" fmla="*/ 52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17" h="161">
                <a:moveTo>
                  <a:pt x="98" y="52"/>
                </a:moveTo>
                <a:lnTo>
                  <a:pt x="98" y="52"/>
                </a:lnTo>
                <a:lnTo>
                  <a:pt x="100" y="34"/>
                </a:lnTo>
                <a:lnTo>
                  <a:pt x="99" y="34"/>
                </a:lnTo>
                <a:lnTo>
                  <a:pt x="89" y="53"/>
                </a:lnTo>
                <a:lnTo>
                  <a:pt x="11" y="161"/>
                </a:lnTo>
                <a:lnTo>
                  <a:pt x="0" y="161"/>
                </a:lnTo>
                <a:lnTo>
                  <a:pt x="0" y="0"/>
                </a:lnTo>
                <a:lnTo>
                  <a:pt x="19" y="0"/>
                </a:lnTo>
                <a:lnTo>
                  <a:pt x="19" y="110"/>
                </a:lnTo>
                <a:lnTo>
                  <a:pt x="18" y="128"/>
                </a:lnTo>
                <a:lnTo>
                  <a:pt x="18" y="128"/>
                </a:lnTo>
                <a:lnTo>
                  <a:pt x="29" y="110"/>
                </a:lnTo>
                <a:lnTo>
                  <a:pt x="106" y="0"/>
                </a:lnTo>
                <a:lnTo>
                  <a:pt x="117" y="0"/>
                </a:lnTo>
                <a:lnTo>
                  <a:pt x="117" y="161"/>
                </a:lnTo>
                <a:lnTo>
                  <a:pt x="98" y="161"/>
                </a:lnTo>
                <a:lnTo>
                  <a:pt x="98" y="52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123" name="Freeform 1923"/>
          <p:cNvSpPr>
            <a:spLocks/>
          </p:cNvSpPr>
          <p:nvPr/>
        </p:nvSpPr>
        <p:spPr bwMode="auto">
          <a:xfrm>
            <a:off x="1756835" y="282575"/>
            <a:ext cx="101600" cy="120650"/>
          </a:xfrm>
          <a:custGeom>
            <a:avLst/>
            <a:gdLst>
              <a:gd name="T0" fmla="*/ 109 w 109"/>
              <a:gd name="T1" fmla="*/ 157 h 167"/>
              <a:gd name="T2" fmla="*/ 109 w 109"/>
              <a:gd name="T3" fmla="*/ 157 h 167"/>
              <a:gd name="T4" fmla="*/ 92 w 109"/>
              <a:gd name="T5" fmla="*/ 165 h 167"/>
              <a:gd name="T6" fmla="*/ 69 w 109"/>
              <a:gd name="T7" fmla="*/ 167 h 167"/>
              <a:gd name="T8" fmla="*/ 42 w 109"/>
              <a:gd name="T9" fmla="*/ 162 h 167"/>
              <a:gd name="T10" fmla="*/ 20 w 109"/>
              <a:gd name="T11" fmla="*/ 147 h 167"/>
              <a:gd name="T12" fmla="*/ 5 w 109"/>
              <a:gd name="T13" fmla="*/ 121 h 167"/>
              <a:gd name="T14" fmla="*/ 0 w 109"/>
              <a:gd name="T15" fmla="*/ 84 h 167"/>
              <a:gd name="T16" fmla="*/ 6 w 109"/>
              <a:gd name="T17" fmla="*/ 45 h 167"/>
              <a:gd name="T18" fmla="*/ 22 w 109"/>
              <a:gd name="T19" fmla="*/ 20 h 167"/>
              <a:gd name="T20" fmla="*/ 44 w 109"/>
              <a:gd name="T21" fmla="*/ 5 h 167"/>
              <a:gd name="T22" fmla="*/ 70 w 109"/>
              <a:gd name="T23" fmla="*/ 0 h 167"/>
              <a:gd name="T24" fmla="*/ 92 w 109"/>
              <a:gd name="T25" fmla="*/ 2 h 167"/>
              <a:gd name="T26" fmla="*/ 107 w 109"/>
              <a:gd name="T27" fmla="*/ 6 h 167"/>
              <a:gd name="T28" fmla="*/ 102 w 109"/>
              <a:gd name="T29" fmla="*/ 23 h 167"/>
              <a:gd name="T30" fmla="*/ 71 w 109"/>
              <a:gd name="T31" fmla="*/ 17 h 167"/>
              <a:gd name="T32" fmla="*/ 52 w 109"/>
              <a:gd name="T33" fmla="*/ 21 h 167"/>
              <a:gd name="T34" fmla="*/ 36 w 109"/>
              <a:gd name="T35" fmla="*/ 32 h 167"/>
              <a:gd name="T36" fmla="*/ 24 w 109"/>
              <a:gd name="T37" fmla="*/ 53 h 167"/>
              <a:gd name="T38" fmla="*/ 20 w 109"/>
              <a:gd name="T39" fmla="*/ 84 h 167"/>
              <a:gd name="T40" fmla="*/ 24 w 109"/>
              <a:gd name="T41" fmla="*/ 112 h 167"/>
              <a:gd name="T42" fmla="*/ 36 w 109"/>
              <a:gd name="T43" fmla="*/ 133 h 167"/>
              <a:gd name="T44" fmla="*/ 53 w 109"/>
              <a:gd name="T45" fmla="*/ 145 h 167"/>
              <a:gd name="T46" fmla="*/ 74 w 109"/>
              <a:gd name="T47" fmla="*/ 150 h 167"/>
              <a:gd name="T48" fmla="*/ 92 w 109"/>
              <a:gd name="T49" fmla="*/ 148 h 167"/>
              <a:gd name="T50" fmla="*/ 105 w 109"/>
              <a:gd name="T51" fmla="*/ 142 h 167"/>
              <a:gd name="T52" fmla="*/ 109 w 109"/>
              <a:gd name="T53" fmla="*/ 157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09" h="167">
                <a:moveTo>
                  <a:pt x="109" y="157"/>
                </a:moveTo>
                <a:lnTo>
                  <a:pt x="109" y="157"/>
                </a:lnTo>
                <a:cubicBezTo>
                  <a:pt x="105" y="161"/>
                  <a:pt x="99" y="163"/>
                  <a:pt x="92" y="165"/>
                </a:cubicBezTo>
                <a:cubicBezTo>
                  <a:pt x="85" y="166"/>
                  <a:pt x="77" y="167"/>
                  <a:pt x="69" y="167"/>
                </a:cubicBezTo>
                <a:cubicBezTo>
                  <a:pt x="60" y="167"/>
                  <a:pt x="51" y="165"/>
                  <a:pt x="42" y="162"/>
                </a:cubicBezTo>
                <a:cubicBezTo>
                  <a:pt x="34" y="158"/>
                  <a:pt x="27" y="153"/>
                  <a:pt x="20" y="147"/>
                </a:cubicBezTo>
                <a:cubicBezTo>
                  <a:pt x="14" y="140"/>
                  <a:pt x="9" y="131"/>
                  <a:pt x="5" y="121"/>
                </a:cubicBezTo>
                <a:cubicBezTo>
                  <a:pt x="2" y="110"/>
                  <a:pt x="0" y="98"/>
                  <a:pt x="0" y="84"/>
                </a:cubicBezTo>
                <a:cubicBezTo>
                  <a:pt x="0" y="69"/>
                  <a:pt x="2" y="56"/>
                  <a:pt x="6" y="45"/>
                </a:cubicBezTo>
                <a:cubicBezTo>
                  <a:pt x="10" y="35"/>
                  <a:pt x="15" y="26"/>
                  <a:pt x="22" y="20"/>
                </a:cubicBezTo>
                <a:cubicBezTo>
                  <a:pt x="29" y="13"/>
                  <a:pt x="36" y="8"/>
                  <a:pt x="44" y="5"/>
                </a:cubicBezTo>
                <a:cubicBezTo>
                  <a:pt x="53" y="2"/>
                  <a:pt x="61" y="0"/>
                  <a:pt x="70" y="0"/>
                </a:cubicBezTo>
                <a:cubicBezTo>
                  <a:pt x="79" y="0"/>
                  <a:pt x="86" y="1"/>
                  <a:pt x="92" y="2"/>
                </a:cubicBezTo>
                <a:cubicBezTo>
                  <a:pt x="98" y="3"/>
                  <a:pt x="103" y="4"/>
                  <a:pt x="107" y="6"/>
                </a:cubicBezTo>
                <a:lnTo>
                  <a:pt x="102" y="23"/>
                </a:lnTo>
                <a:cubicBezTo>
                  <a:pt x="95" y="19"/>
                  <a:pt x="85" y="17"/>
                  <a:pt x="71" y="17"/>
                </a:cubicBezTo>
                <a:cubicBezTo>
                  <a:pt x="65" y="17"/>
                  <a:pt x="59" y="19"/>
                  <a:pt x="52" y="21"/>
                </a:cubicBezTo>
                <a:cubicBezTo>
                  <a:pt x="46" y="23"/>
                  <a:pt x="41" y="27"/>
                  <a:pt x="36" y="32"/>
                </a:cubicBezTo>
                <a:cubicBezTo>
                  <a:pt x="31" y="37"/>
                  <a:pt x="27" y="44"/>
                  <a:pt x="24" y="53"/>
                </a:cubicBezTo>
                <a:cubicBezTo>
                  <a:pt x="22" y="61"/>
                  <a:pt x="20" y="71"/>
                  <a:pt x="20" y="84"/>
                </a:cubicBezTo>
                <a:cubicBezTo>
                  <a:pt x="20" y="95"/>
                  <a:pt x="21" y="104"/>
                  <a:pt x="24" y="112"/>
                </a:cubicBezTo>
                <a:cubicBezTo>
                  <a:pt x="27" y="121"/>
                  <a:pt x="31" y="128"/>
                  <a:pt x="36" y="133"/>
                </a:cubicBezTo>
                <a:cubicBezTo>
                  <a:pt x="40" y="139"/>
                  <a:pt x="46" y="143"/>
                  <a:pt x="53" y="145"/>
                </a:cubicBezTo>
                <a:cubicBezTo>
                  <a:pt x="59" y="148"/>
                  <a:pt x="66" y="150"/>
                  <a:pt x="74" y="150"/>
                </a:cubicBezTo>
                <a:cubicBezTo>
                  <a:pt x="81" y="150"/>
                  <a:pt x="87" y="149"/>
                  <a:pt x="92" y="148"/>
                </a:cubicBezTo>
                <a:cubicBezTo>
                  <a:pt x="97" y="146"/>
                  <a:pt x="101" y="144"/>
                  <a:pt x="105" y="142"/>
                </a:cubicBezTo>
                <a:lnTo>
                  <a:pt x="109" y="15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124" name="Freeform 1924"/>
          <p:cNvSpPr>
            <a:spLocks/>
          </p:cNvSpPr>
          <p:nvPr/>
        </p:nvSpPr>
        <p:spPr bwMode="auto">
          <a:xfrm>
            <a:off x="1871135" y="284163"/>
            <a:ext cx="112184" cy="115888"/>
          </a:xfrm>
          <a:custGeom>
            <a:avLst/>
            <a:gdLst>
              <a:gd name="T0" fmla="*/ 119 w 119"/>
              <a:gd name="T1" fmla="*/ 17 h 161"/>
              <a:gd name="T2" fmla="*/ 119 w 119"/>
              <a:gd name="T3" fmla="*/ 17 h 161"/>
              <a:gd name="T4" fmla="*/ 69 w 119"/>
              <a:gd name="T5" fmla="*/ 17 h 161"/>
              <a:gd name="T6" fmla="*/ 69 w 119"/>
              <a:gd name="T7" fmla="*/ 161 h 161"/>
              <a:gd name="T8" fmla="*/ 50 w 119"/>
              <a:gd name="T9" fmla="*/ 161 h 161"/>
              <a:gd name="T10" fmla="*/ 50 w 119"/>
              <a:gd name="T11" fmla="*/ 17 h 161"/>
              <a:gd name="T12" fmla="*/ 0 w 119"/>
              <a:gd name="T13" fmla="*/ 17 h 161"/>
              <a:gd name="T14" fmla="*/ 0 w 119"/>
              <a:gd name="T15" fmla="*/ 0 h 161"/>
              <a:gd name="T16" fmla="*/ 119 w 119"/>
              <a:gd name="T17" fmla="*/ 0 h 161"/>
              <a:gd name="T18" fmla="*/ 119 w 119"/>
              <a:gd name="T19" fmla="*/ 17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9" h="161">
                <a:moveTo>
                  <a:pt x="119" y="17"/>
                </a:moveTo>
                <a:lnTo>
                  <a:pt x="119" y="17"/>
                </a:lnTo>
                <a:lnTo>
                  <a:pt x="69" y="17"/>
                </a:lnTo>
                <a:lnTo>
                  <a:pt x="69" y="161"/>
                </a:lnTo>
                <a:lnTo>
                  <a:pt x="50" y="161"/>
                </a:lnTo>
                <a:lnTo>
                  <a:pt x="50" y="17"/>
                </a:lnTo>
                <a:lnTo>
                  <a:pt x="0" y="17"/>
                </a:lnTo>
                <a:lnTo>
                  <a:pt x="0" y="0"/>
                </a:lnTo>
                <a:lnTo>
                  <a:pt x="119" y="0"/>
                </a:lnTo>
                <a:lnTo>
                  <a:pt x="119" y="1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125" name="Freeform 1925"/>
          <p:cNvSpPr>
            <a:spLocks/>
          </p:cNvSpPr>
          <p:nvPr/>
        </p:nvSpPr>
        <p:spPr bwMode="auto">
          <a:xfrm>
            <a:off x="2006601" y="284163"/>
            <a:ext cx="84667" cy="115888"/>
          </a:xfrm>
          <a:custGeom>
            <a:avLst/>
            <a:gdLst>
              <a:gd name="T0" fmla="*/ 0 w 89"/>
              <a:gd name="T1" fmla="*/ 0 h 161"/>
              <a:gd name="T2" fmla="*/ 0 w 89"/>
              <a:gd name="T3" fmla="*/ 0 h 161"/>
              <a:gd name="T4" fmla="*/ 88 w 89"/>
              <a:gd name="T5" fmla="*/ 0 h 161"/>
              <a:gd name="T6" fmla="*/ 88 w 89"/>
              <a:gd name="T7" fmla="*/ 17 h 161"/>
              <a:gd name="T8" fmla="*/ 20 w 89"/>
              <a:gd name="T9" fmla="*/ 17 h 161"/>
              <a:gd name="T10" fmla="*/ 20 w 89"/>
              <a:gd name="T11" fmla="*/ 70 h 161"/>
              <a:gd name="T12" fmla="*/ 82 w 89"/>
              <a:gd name="T13" fmla="*/ 70 h 161"/>
              <a:gd name="T14" fmla="*/ 82 w 89"/>
              <a:gd name="T15" fmla="*/ 87 h 161"/>
              <a:gd name="T16" fmla="*/ 20 w 89"/>
              <a:gd name="T17" fmla="*/ 87 h 161"/>
              <a:gd name="T18" fmla="*/ 20 w 89"/>
              <a:gd name="T19" fmla="*/ 144 h 161"/>
              <a:gd name="T20" fmla="*/ 89 w 89"/>
              <a:gd name="T21" fmla="*/ 144 h 161"/>
              <a:gd name="T22" fmla="*/ 89 w 89"/>
              <a:gd name="T23" fmla="*/ 161 h 161"/>
              <a:gd name="T24" fmla="*/ 0 w 89"/>
              <a:gd name="T25" fmla="*/ 161 h 161"/>
              <a:gd name="T26" fmla="*/ 0 w 89"/>
              <a:gd name="T27" fmla="*/ 0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89" h="161">
                <a:moveTo>
                  <a:pt x="0" y="0"/>
                </a:moveTo>
                <a:lnTo>
                  <a:pt x="0" y="0"/>
                </a:lnTo>
                <a:lnTo>
                  <a:pt x="88" y="0"/>
                </a:lnTo>
                <a:lnTo>
                  <a:pt x="88" y="17"/>
                </a:lnTo>
                <a:lnTo>
                  <a:pt x="20" y="17"/>
                </a:lnTo>
                <a:lnTo>
                  <a:pt x="20" y="70"/>
                </a:lnTo>
                <a:lnTo>
                  <a:pt x="82" y="70"/>
                </a:lnTo>
                <a:lnTo>
                  <a:pt x="82" y="87"/>
                </a:lnTo>
                <a:lnTo>
                  <a:pt x="20" y="87"/>
                </a:lnTo>
                <a:lnTo>
                  <a:pt x="20" y="144"/>
                </a:lnTo>
                <a:lnTo>
                  <a:pt x="89" y="144"/>
                </a:lnTo>
                <a:lnTo>
                  <a:pt x="89" y="161"/>
                </a:lnTo>
                <a:lnTo>
                  <a:pt x="0" y="161"/>
                </a:lnTo>
                <a:lnTo>
                  <a:pt x="0" y="0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126" name="Freeform 1926"/>
          <p:cNvSpPr>
            <a:spLocks noEditPoints="1"/>
          </p:cNvSpPr>
          <p:nvPr/>
        </p:nvSpPr>
        <p:spPr bwMode="auto">
          <a:xfrm>
            <a:off x="2125135" y="282588"/>
            <a:ext cx="95251" cy="117475"/>
          </a:xfrm>
          <a:custGeom>
            <a:avLst/>
            <a:gdLst>
              <a:gd name="T0" fmla="*/ 39 w 100"/>
              <a:gd name="T1" fmla="*/ 17 h 163"/>
              <a:gd name="T2" fmla="*/ 39 w 100"/>
              <a:gd name="T3" fmla="*/ 17 h 163"/>
              <a:gd name="T4" fmla="*/ 27 w 100"/>
              <a:gd name="T5" fmla="*/ 17 h 163"/>
              <a:gd name="T6" fmla="*/ 19 w 100"/>
              <a:gd name="T7" fmla="*/ 18 h 163"/>
              <a:gd name="T8" fmla="*/ 19 w 100"/>
              <a:gd name="T9" fmla="*/ 85 h 163"/>
              <a:gd name="T10" fmla="*/ 22 w 100"/>
              <a:gd name="T11" fmla="*/ 85 h 163"/>
              <a:gd name="T12" fmla="*/ 28 w 100"/>
              <a:gd name="T13" fmla="*/ 86 h 163"/>
              <a:gd name="T14" fmla="*/ 33 w 100"/>
              <a:gd name="T15" fmla="*/ 86 h 163"/>
              <a:gd name="T16" fmla="*/ 37 w 100"/>
              <a:gd name="T17" fmla="*/ 86 h 163"/>
              <a:gd name="T18" fmla="*/ 52 w 100"/>
              <a:gd name="T19" fmla="*/ 84 h 163"/>
              <a:gd name="T20" fmla="*/ 66 w 100"/>
              <a:gd name="T21" fmla="*/ 79 h 163"/>
              <a:gd name="T22" fmla="*/ 76 w 100"/>
              <a:gd name="T23" fmla="*/ 68 h 163"/>
              <a:gd name="T24" fmla="*/ 80 w 100"/>
              <a:gd name="T25" fmla="*/ 50 h 163"/>
              <a:gd name="T26" fmla="*/ 76 w 100"/>
              <a:gd name="T27" fmla="*/ 34 h 163"/>
              <a:gd name="T28" fmla="*/ 67 w 100"/>
              <a:gd name="T29" fmla="*/ 24 h 163"/>
              <a:gd name="T30" fmla="*/ 54 w 100"/>
              <a:gd name="T31" fmla="*/ 19 h 163"/>
              <a:gd name="T32" fmla="*/ 39 w 100"/>
              <a:gd name="T33" fmla="*/ 17 h 163"/>
              <a:gd name="T34" fmla="*/ 0 w 100"/>
              <a:gd name="T35" fmla="*/ 4 h 163"/>
              <a:gd name="T36" fmla="*/ 0 w 100"/>
              <a:gd name="T37" fmla="*/ 4 h 163"/>
              <a:gd name="T38" fmla="*/ 18 w 100"/>
              <a:gd name="T39" fmla="*/ 1 h 163"/>
              <a:gd name="T40" fmla="*/ 38 w 100"/>
              <a:gd name="T41" fmla="*/ 0 h 163"/>
              <a:gd name="T42" fmla="*/ 60 w 100"/>
              <a:gd name="T43" fmla="*/ 2 h 163"/>
              <a:gd name="T44" fmla="*/ 80 w 100"/>
              <a:gd name="T45" fmla="*/ 10 h 163"/>
              <a:gd name="T46" fmla="*/ 94 w 100"/>
              <a:gd name="T47" fmla="*/ 25 h 163"/>
              <a:gd name="T48" fmla="*/ 100 w 100"/>
              <a:gd name="T49" fmla="*/ 50 h 163"/>
              <a:gd name="T50" fmla="*/ 95 w 100"/>
              <a:gd name="T51" fmla="*/ 74 h 163"/>
              <a:gd name="T52" fmla="*/ 81 w 100"/>
              <a:gd name="T53" fmla="*/ 91 h 163"/>
              <a:gd name="T54" fmla="*/ 61 w 100"/>
              <a:gd name="T55" fmla="*/ 100 h 163"/>
              <a:gd name="T56" fmla="*/ 37 w 100"/>
              <a:gd name="T57" fmla="*/ 103 h 163"/>
              <a:gd name="T58" fmla="*/ 34 w 100"/>
              <a:gd name="T59" fmla="*/ 103 h 163"/>
              <a:gd name="T60" fmla="*/ 28 w 100"/>
              <a:gd name="T61" fmla="*/ 103 h 163"/>
              <a:gd name="T62" fmla="*/ 23 w 100"/>
              <a:gd name="T63" fmla="*/ 102 h 163"/>
              <a:gd name="T64" fmla="*/ 19 w 100"/>
              <a:gd name="T65" fmla="*/ 102 h 163"/>
              <a:gd name="T66" fmla="*/ 19 w 100"/>
              <a:gd name="T67" fmla="*/ 163 h 163"/>
              <a:gd name="T68" fmla="*/ 0 w 100"/>
              <a:gd name="T69" fmla="*/ 163 h 163"/>
              <a:gd name="T70" fmla="*/ 0 w 100"/>
              <a:gd name="T71" fmla="*/ 4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00" h="163">
                <a:moveTo>
                  <a:pt x="39" y="17"/>
                </a:moveTo>
                <a:lnTo>
                  <a:pt x="39" y="17"/>
                </a:lnTo>
                <a:cubicBezTo>
                  <a:pt x="35" y="17"/>
                  <a:pt x="31" y="17"/>
                  <a:pt x="27" y="17"/>
                </a:cubicBezTo>
                <a:cubicBezTo>
                  <a:pt x="24" y="17"/>
                  <a:pt x="21" y="18"/>
                  <a:pt x="19" y="18"/>
                </a:cubicBezTo>
                <a:lnTo>
                  <a:pt x="19" y="85"/>
                </a:lnTo>
                <a:cubicBezTo>
                  <a:pt x="19" y="85"/>
                  <a:pt x="21" y="85"/>
                  <a:pt x="22" y="85"/>
                </a:cubicBezTo>
                <a:cubicBezTo>
                  <a:pt x="24" y="85"/>
                  <a:pt x="26" y="86"/>
                  <a:pt x="28" y="86"/>
                </a:cubicBezTo>
                <a:cubicBezTo>
                  <a:pt x="29" y="86"/>
                  <a:pt x="31" y="86"/>
                  <a:pt x="33" y="86"/>
                </a:cubicBezTo>
                <a:lnTo>
                  <a:pt x="37" y="86"/>
                </a:lnTo>
                <a:cubicBezTo>
                  <a:pt x="42" y="86"/>
                  <a:pt x="47" y="85"/>
                  <a:pt x="52" y="84"/>
                </a:cubicBezTo>
                <a:cubicBezTo>
                  <a:pt x="57" y="83"/>
                  <a:pt x="62" y="81"/>
                  <a:pt x="66" y="79"/>
                </a:cubicBezTo>
                <a:cubicBezTo>
                  <a:pt x="70" y="76"/>
                  <a:pt x="73" y="73"/>
                  <a:pt x="76" y="68"/>
                </a:cubicBezTo>
                <a:cubicBezTo>
                  <a:pt x="78" y="63"/>
                  <a:pt x="80" y="57"/>
                  <a:pt x="80" y="50"/>
                </a:cubicBezTo>
                <a:cubicBezTo>
                  <a:pt x="80" y="43"/>
                  <a:pt x="78" y="38"/>
                  <a:pt x="76" y="34"/>
                </a:cubicBezTo>
                <a:cubicBezTo>
                  <a:pt x="74" y="30"/>
                  <a:pt x="71" y="26"/>
                  <a:pt x="67" y="24"/>
                </a:cubicBezTo>
                <a:cubicBezTo>
                  <a:pt x="63" y="21"/>
                  <a:pt x="58" y="20"/>
                  <a:pt x="54" y="19"/>
                </a:cubicBezTo>
                <a:cubicBezTo>
                  <a:pt x="49" y="17"/>
                  <a:pt x="44" y="17"/>
                  <a:pt x="39" y="17"/>
                </a:cubicBezTo>
                <a:close/>
                <a:moveTo>
                  <a:pt x="0" y="4"/>
                </a:moveTo>
                <a:lnTo>
                  <a:pt x="0" y="4"/>
                </a:lnTo>
                <a:cubicBezTo>
                  <a:pt x="5" y="2"/>
                  <a:pt x="12" y="2"/>
                  <a:pt x="18" y="1"/>
                </a:cubicBezTo>
                <a:cubicBezTo>
                  <a:pt x="25" y="1"/>
                  <a:pt x="32" y="0"/>
                  <a:pt x="38" y="0"/>
                </a:cubicBezTo>
                <a:cubicBezTo>
                  <a:pt x="45" y="0"/>
                  <a:pt x="53" y="1"/>
                  <a:pt x="60" y="2"/>
                </a:cubicBezTo>
                <a:cubicBezTo>
                  <a:pt x="67" y="4"/>
                  <a:pt x="74" y="6"/>
                  <a:pt x="80" y="10"/>
                </a:cubicBezTo>
                <a:cubicBezTo>
                  <a:pt x="86" y="14"/>
                  <a:pt x="91" y="19"/>
                  <a:pt x="94" y="25"/>
                </a:cubicBezTo>
                <a:cubicBezTo>
                  <a:pt x="98" y="32"/>
                  <a:pt x="100" y="40"/>
                  <a:pt x="100" y="50"/>
                </a:cubicBezTo>
                <a:cubicBezTo>
                  <a:pt x="100" y="60"/>
                  <a:pt x="98" y="68"/>
                  <a:pt x="95" y="74"/>
                </a:cubicBezTo>
                <a:cubicBezTo>
                  <a:pt x="91" y="81"/>
                  <a:pt x="86" y="87"/>
                  <a:pt x="81" y="91"/>
                </a:cubicBezTo>
                <a:cubicBezTo>
                  <a:pt x="75" y="95"/>
                  <a:pt x="68" y="98"/>
                  <a:pt x="61" y="100"/>
                </a:cubicBezTo>
                <a:cubicBezTo>
                  <a:pt x="53" y="102"/>
                  <a:pt x="45" y="103"/>
                  <a:pt x="37" y="103"/>
                </a:cubicBezTo>
                <a:lnTo>
                  <a:pt x="34" y="103"/>
                </a:lnTo>
                <a:cubicBezTo>
                  <a:pt x="32" y="103"/>
                  <a:pt x="30" y="103"/>
                  <a:pt x="28" y="103"/>
                </a:cubicBezTo>
                <a:cubicBezTo>
                  <a:pt x="26" y="103"/>
                  <a:pt x="24" y="102"/>
                  <a:pt x="23" y="102"/>
                </a:cubicBezTo>
                <a:cubicBezTo>
                  <a:pt x="21" y="102"/>
                  <a:pt x="19" y="102"/>
                  <a:pt x="19" y="102"/>
                </a:cubicBezTo>
                <a:lnTo>
                  <a:pt x="19" y="163"/>
                </a:lnTo>
                <a:lnTo>
                  <a:pt x="0" y="163"/>
                </a:lnTo>
                <a:lnTo>
                  <a:pt x="0" y="4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127" name="Freeform 1927"/>
          <p:cNvSpPr>
            <a:spLocks/>
          </p:cNvSpPr>
          <p:nvPr/>
        </p:nvSpPr>
        <p:spPr bwMode="auto">
          <a:xfrm>
            <a:off x="2237318" y="282575"/>
            <a:ext cx="103717" cy="120650"/>
          </a:xfrm>
          <a:custGeom>
            <a:avLst/>
            <a:gdLst>
              <a:gd name="T0" fmla="*/ 110 w 110"/>
              <a:gd name="T1" fmla="*/ 157 h 167"/>
              <a:gd name="T2" fmla="*/ 110 w 110"/>
              <a:gd name="T3" fmla="*/ 157 h 167"/>
              <a:gd name="T4" fmla="*/ 92 w 110"/>
              <a:gd name="T5" fmla="*/ 165 h 167"/>
              <a:gd name="T6" fmla="*/ 70 w 110"/>
              <a:gd name="T7" fmla="*/ 167 h 167"/>
              <a:gd name="T8" fmla="*/ 43 w 110"/>
              <a:gd name="T9" fmla="*/ 162 h 167"/>
              <a:gd name="T10" fmla="*/ 21 w 110"/>
              <a:gd name="T11" fmla="*/ 147 h 167"/>
              <a:gd name="T12" fmla="*/ 6 w 110"/>
              <a:gd name="T13" fmla="*/ 121 h 167"/>
              <a:gd name="T14" fmla="*/ 0 w 110"/>
              <a:gd name="T15" fmla="*/ 84 h 167"/>
              <a:gd name="T16" fmla="*/ 7 w 110"/>
              <a:gd name="T17" fmla="*/ 45 h 167"/>
              <a:gd name="T18" fmla="*/ 23 w 110"/>
              <a:gd name="T19" fmla="*/ 20 h 167"/>
              <a:gd name="T20" fmla="*/ 45 w 110"/>
              <a:gd name="T21" fmla="*/ 5 h 167"/>
              <a:gd name="T22" fmla="*/ 70 w 110"/>
              <a:gd name="T23" fmla="*/ 0 h 167"/>
              <a:gd name="T24" fmla="*/ 93 w 110"/>
              <a:gd name="T25" fmla="*/ 2 h 167"/>
              <a:gd name="T26" fmla="*/ 108 w 110"/>
              <a:gd name="T27" fmla="*/ 6 h 167"/>
              <a:gd name="T28" fmla="*/ 103 w 110"/>
              <a:gd name="T29" fmla="*/ 23 h 167"/>
              <a:gd name="T30" fmla="*/ 72 w 110"/>
              <a:gd name="T31" fmla="*/ 17 h 167"/>
              <a:gd name="T32" fmla="*/ 53 w 110"/>
              <a:gd name="T33" fmla="*/ 21 h 167"/>
              <a:gd name="T34" fmla="*/ 37 w 110"/>
              <a:gd name="T35" fmla="*/ 32 h 167"/>
              <a:gd name="T36" fmla="*/ 25 w 110"/>
              <a:gd name="T37" fmla="*/ 53 h 167"/>
              <a:gd name="T38" fmla="*/ 21 w 110"/>
              <a:gd name="T39" fmla="*/ 84 h 167"/>
              <a:gd name="T40" fmla="*/ 25 w 110"/>
              <a:gd name="T41" fmla="*/ 112 h 167"/>
              <a:gd name="T42" fmla="*/ 36 w 110"/>
              <a:gd name="T43" fmla="*/ 133 h 167"/>
              <a:gd name="T44" fmla="*/ 53 w 110"/>
              <a:gd name="T45" fmla="*/ 145 h 167"/>
              <a:gd name="T46" fmla="*/ 74 w 110"/>
              <a:gd name="T47" fmla="*/ 150 h 167"/>
              <a:gd name="T48" fmla="*/ 92 w 110"/>
              <a:gd name="T49" fmla="*/ 148 h 167"/>
              <a:gd name="T50" fmla="*/ 105 w 110"/>
              <a:gd name="T51" fmla="*/ 142 h 167"/>
              <a:gd name="T52" fmla="*/ 110 w 110"/>
              <a:gd name="T53" fmla="*/ 157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10" h="167">
                <a:moveTo>
                  <a:pt x="110" y="157"/>
                </a:moveTo>
                <a:lnTo>
                  <a:pt x="110" y="157"/>
                </a:lnTo>
                <a:cubicBezTo>
                  <a:pt x="105" y="161"/>
                  <a:pt x="100" y="163"/>
                  <a:pt x="92" y="165"/>
                </a:cubicBezTo>
                <a:cubicBezTo>
                  <a:pt x="85" y="166"/>
                  <a:pt x="78" y="167"/>
                  <a:pt x="70" y="167"/>
                </a:cubicBezTo>
                <a:cubicBezTo>
                  <a:pt x="60" y="167"/>
                  <a:pt x="51" y="165"/>
                  <a:pt x="43" y="162"/>
                </a:cubicBezTo>
                <a:cubicBezTo>
                  <a:pt x="35" y="158"/>
                  <a:pt x="27" y="153"/>
                  <a:pt x="21" y="147"/>
                </a:cubicBezTo>
                <a:cubicBezTo>
                  <a:pt x="15" y="140"/>
                  <a:pt x="10" y="131"/>
                  <a:pt x="6" y="121"/>
                </a:cubicBezTo>
                <a:cubicBezTo>
                  <a:pt x="2" y="110"/>
                  <a:pt x="0" y="98"/>
                  <a:pt x="0" y="84"/>
                </a:cubicBezTo>
                <a:cubicBezTo>
                  <a:pt x="0" y="69"/>
                  <a:pt x="2" y="56"/>
                  <a:pt x="7" y="45"/>
                </a:cubicBezTo>
                <a:cubicBezTo>
                  <a:pt x="11" y="35"/>
                  <a:pt x="16" y="26"/>
                  <a:pt x="23" y="20"/>
                </a:cubicBezTo>
                <a:cubicBezTo>
                  <a:pt x="29" y="13"/>
                  <a:pt x="37" y="8"/>
                  <a:pt x="45" y="5"/>
                </a:cubicBezTo>
                <a:cubicBezTo>
                  <a:pt x="53" y="2"/>
                  <a:pt x="62" y="0"/>
                  <a:pt x="70" y="0"/>
                </a:cubicBezTo>
                <a:cubicBezTo>
                  <a:pt x="79" y="0"/>
                  <a:pt x="87" y="1"/>
                  <a:pt x="93" y="2"/>
                </a:cubicBezTo>
                <a:cubicBezTo>
                  <a:pt x="99" y="3"/>
                  <a:pt x="104" y="4"/>
                  <a:pt x="108" y="6"/>
                </a:cubicBezTo>
                <a:lnTo>
                  <a:pt x="103" y="23"/>
                </a:lnTo>
                <a:cubicBezTo>
                  <a:pt x="96" y="19"/>
                  <a:pt x="85" y="17"/>
                  <a:pt x="72" y="17"/>
                </a:cubicBezTo>
                <a:cubicBezTo>
                  <a:pt x="65" y="17"/>
                  <a:pt x="59" y="19"/>
                  <a:pt x="53" y="21"/>
                </a:cubicBezTo>
                <a:cubicBezTo>
                  <a:pt x="47" y="23"/>
                  <a:pt x="41" y="27"/>
                  <a:pt x="37" y="32"/>
                </a:cubicBezTo>
                <a:cubicBezTo>
                  <a:pt x="32" y="37"/>
                  <a:pt x="28" y="44"/>
                  <a:pt x="25" y="53"/>
                </a:cubicBezTo>
                <a:cubicBezTo>
                  <a:pt x="22" y="61"/>
                  <a:pt x="21" y="71"/>
                  <a:pt x="21" y="84"/>
                </a:cubicBezTo>
                <a:cubicBezTo>
                  <a:pt x="21" y="95"/>
                  <a:pt x="22" y="104"/>
                  <a:pt x="25" y="112"/>
                </a:cubicBezTo>
                <a:cubicBezTo>
                  <a:pt x="28" y="121"/>
                  <a:pt x="31" y="128"/>
                  <a:pt x="36" y="133"/>
                </a:cubicBezTo>
                <a:cubicBezTo>
                  <a:pt x="41" y="139"/>
                  <a:pt x="47" y="143"/>
                  <a:pt x="53" y="145"/>
                </a:cubicBezTo>
                <a:cubicBezTo>
                  <a:pt x="60" y="148"/>
                  <a:pt x="67" y="150"/>
                  <a:pt x="74" y="150"/>
                </a:cubicBezTo>
                <a:cubicBezTo>
                  <a:pt x="81" y="150"/>
                  <a:pt x="87" y="149"/>
                  <a:pt x="92" y="148"/>
                </a:cubicBezTo>
                <a:cubicBezTo>
                  <a:pt x="97" y="146"/>
                  <a:pt x="102" y="144"/>
                  <a:pt x="105" y="142"/>
                </a:cubicBezTo>
                <a:lnTo>
                  <a:pt x="110" y="15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128" name="Freeform 1928"/>
          <p:cNvSpPr>
            <a:spLocks/>
          </p:cNvSpPr>
          <p:nvPr/>
        </p:nvSpPr>
        <p:spPr bwMode="auto">
          <a:xfrm>
            <a:off x="2351617" y="284163"/>
            <a:ext cx="112184" cy="115888"/>
          </a:xfrm>
          <a:custGeom>
            <a:avLst/>
            <a:gdLst>
              <a:gd name="T0" fmla="*/ 119 w 119"/>
              <a:gd name="T1" fmla="*/ 17 h 161"/>
              <a:gd name="T2" fmla="*/ 119 w 119"/>
              <a:gd name="T3" fmla="*/ 17 h 161"/>
              <a:gd name="T4" fmla="*/ 69 w 119"/>
              <a:gd name="T5" fmla="*/ 17 h 161"/>
              <a:gd name="T6" fmla="*/ 69 w 119"/>
              <a:gd name="T7" fmla="*/ 161 h 161"/>
              <a:gd name="T8" fmla="*/ 50 w 119"/>
              <a:gd name="T9" fmla="*/ 161 h 161"/>
              <a:gd name="T10" fmla="*/ 50 w 119"/>
              <a:gd name="T11" fmla="*/ 17 h 161"/>
              <a:gd name="T12" fmla="*/ 0 w 119"/>
              <a:gd name="T13" fmla="*/ 17 h 161"/>
              <a:gd name="T14" fmla="*/ 0 w 119"/>
              <a:gd name="T15" fmla="*/ 0 h 161"/>
              <a:gd name="T16" fmla="*/ 119 w 119"/>
              <a:gd name="T17" fmla="*/ 0 h 161"/>
              <a:gd name="T18" fmla="*/ 119 w 119"/>
              <a:gd name="T19" fmla="*/ 17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9" h="161">
                <a:moveTo>
                  <a:pt x="119" y="17"/>
                </a:moveTo>
                <a:lnTo>
                  <a:pt x="119" y="17"/>
                </a:lnTo>
                <a:lnTo>
                  <a:pt x="69" y="17"/>
                </a:lnTo>
                <a:lnTo>
                  <a:pt x="69" y="161"/>
                </a:lnTo>
                <a:lnTo>
                  <a:pt x="50" y="161"/>
                </a:lnTo>
                <a:lnTo>
                  <a:pt x="50" y="17"/>
                </a:lnTo>
                <a:lnTo>
                  <a:pt x="0" y="17"/>
                </a:lnTo>
                <a:lnTo>
                  <a:pt x="0" y="0"/>
                </a:lnTo>
                <a:lnTo>
                  <a:pt x="119" y="0"/>
                </a:lnTo>
                <a:lnTo>
                  <a:pt x="119" y="1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129" name="Freeform 1929"/>
          <p:cNvSpPr>
            <a:spLocks noEditPoints="1"/>
          </p:cNvSpPr>
          <p:nvPr/>
        </p:nvSpPr>
        <p:spPr bwMode="auto">
          <a:xfrm>
            <a:off x="2487093" y="282588"/>
            <a:ext cx="97367" cy="119063"/>
          </a:xfrm>
          <a:custGeom>
            <a:avLst/>
            <a:gdLst>
              <a:gd name="T0" fmla="*/ 44 w 102"/>
              <a:gd name="T1" fmla="*/ 148 h 165"/>
              <a:gd name="T2" fmla="*/ 44 w 102"/>
              <a:gd name="T3" fmla="*/ 148 h 165"/>
              <a:gd name="T4" fmla="*/ 58 w 102"/>
              <a:gd name="T5" fmla="*/ 146 h 165"/>
              <a:gd name="T6" fmla="*/ 70 w 102"/>
              <a:gd name="T7" fmla="*/ 141 h 165"/>
              <a:gd name="T8" fmla="*/ 78 w 102"/>
              <a:gd name="T9" fmla="*/ 132 h 165"/>
              <a:gd name="T10" fmla="*/ 82 w 102"/>
              <a:gd name="T11" fmla="*/ 119 h 165"/>
              <a:gd name="T12" fmla="*/ 78 w 102"/>
              <a:gd name="T13" fmla="*/ 103 h 165"/>
              <a:gd name="T14" fmla="*/ 68 w 102"/>
              <a:gd name="T15" fmla="*/ 94 h 165"/>
              <a:gd name="T16" fmla="*/ 54 w 102"/>
              <a:gd name="T17" fmla="*/ 90 h 165"/>
              <a:gd name="T18" fmla="*/ 39 w 102"/>
              <a:gd name="T19" fmla="*/ 89 h 165"/>
              <a:gd name="T20" fmla="*/ 19 w 102"/>
              <a:gd name="T21" fmla="*/ 89 h 165"/>
              <a:gd name="T22" fmla="*/ 19 w 102"/>
              <a:gd name="T23" fmla="*/ 147 h 165"/>
              <a:gd name="T24" fmla="*/ 24 w 102"/>
              <a:gd name="T25" fmla="*/ 147 h 165"/>
              <a:gd name="T26" fmla="*/ 30 w 102"/>
              <a:gd name="T27" fmla="*/ 148 h 165"/>
              <a:gd name="T28" fmla="*/ 37 w 102"/>
              <a:gd name="T29" fmla="*/ 148 h 165"/>
              <a:gd name="T30" fmla="*/ 44 w 102"/>
              <a:gd name="T31" fmla="*/ 148 h 165"/>
              <a:gd name="T32" fmla="*/ 31 w 102"/>
              <a:gd name="T33" fmla="*/ 73 h 165"/>
              <a:gd name="T34" fmla="*/ 31 w 102"/>
              <a:gd name="T35" fmla="*/ 73 h 165"/>
              <a:gd name="T36" fmla="*/ 40 w 102"/>
              <a:gd name="T37" fmla="*/ 73 h 165"/>
              <a:gd name="T38" fmla="*/ 50 w 102"/>
              <a:gd name="T39" fmla="*/ 72 h 165"/>
              <a:gd name="T40" fmla="*/ 60 w 102"/>
              <a:gd name="T41" fmla="*/ 67 h 165"/>
              <a:gd name="T42" fmla="*/ 69 w 102"/>
              <a:gd name="T43" fmla="*/ 61 h 165"/>
              <a:gd name="T44" fmla="*/ 75 w 102"/>
              <a:gd name="T45" fmla="*/ 53 h 165"/>
              <a:gd name="T46" fmla="*/ 77 w 102"/>
              <a:gd name="T47" fmla="*/ 43 h 165"/>
              <a:gd name="T48" fmla="*/ 74 w 102"/>
              <a:gd name="T49" fmla="*/ 30 h 165"/>
              <a:gd name="T50" fmla="*/ 66 w 102"/>
              <a:gd name="T51" fmla="*/ 22 h 165"/>
              <a:gd name="T52" fmla="*/ 55 w 102"/>
              <a:gd name="T53" fmla="*/ 18 h 165"/>
              <a:gd name="T54" fmla="*/ 42 w 102"/>
              <a:gd name="T55" fmla="*/ 17 h 165"/>
              <a:gd name="T56" fmla="*/ 29 w 102"/>
              <a:gd name="T57" fmla="*/ 17 h 165"/>
              <a:gd name="T58" fmla="*/ 19 w 102"/>
              <a:gd name="T59" fmla="*/ 18 h 165"/>
              <a:gd name="T60" fmla="*/ 19 w 102"/>
              <a:gd name="T61" fmla="*/ 73 h 165"/>
              <a:gd name="T62" fmla="*/ 31 w 102"/>
              <a:gd name="T63" fmla="*/ 73 h 165"/>
              <a:gd name="T64" fmla="*/ 97 w 102"/>
              <a:gd name="T65" fmla="*/ 39 h 165"/>
              <a:gd name="T66" fmla="*/ 97 w 102"/>
              <a:gd name="T67" fmla="*/ 39 h 165"/>
              <a:gd name="T68" fmla="*/ 95 w 102"/>
              <a:gd name="T69" fmla="*/ 51 h 165"/>
              <a:gd name="T70" fmla="*/ 90 w 102"/>
              <a:gd name="T71" fmla="*/ 62 h 165"/>
              <a:gd name="T72" fmla="*/ 80 w 102"/>
              <a:gd name="T73" fmla="*/ 71 h 165"/>
              <a:gd name="T74" fmla="*/ 67 w 102"/>
              <a:gd name="T75" fmla="*/ 77 h 165"/>
              <a:gd name="T76" fmla="*/ 67 w 102"/>
              <a:gd name="T77" fmla="*/ 78 h 165"/>
              <a:gd name="T78" fmla="*/ 80 w 102"/>
              <a:gd name="T79" fmla="*/ 82 h 165"/>
              <a:gd name="T80" fmla="*/ 91 w 102"/>
              <a:gd name="T81" fmla="*/ 89 h 165"/>
              <a:gd name="T82" fmla="*/ 99 w 102"/>
              <a:gd name="T83" fmla="*/ 101 h 165"/>
              <a:gd name="T84" fmla="*/ 102 w 102"/>
              <a:gd name="T85" fmla="*/ 117 h 165"/>
              <a:gd name="T86" fmla="*/ 97 w 102"/>
              <a:gd name="T87" fmla="*/ 139 h 165"/>
              <a:gd name="T88" fmla="*/ 83 w 102"/>
              <a:gd name="T89" fmla="*/ 153 h 165"/>
              <a:gd name="T90" fmla="*/ 64 w 102"/>
              <a:gd name="T91" fmla="*/ 162 h 165"/>
              <a:gd name="T92" fmla="*/ 42 w 102"/>
              <a:gd name="T93" fmla="*/ 165 h 165"/>
              <a:gd name="T94" fmla="*/ 33 w 102"/>
              <a:gd name="T95" fmla="*/ 165 h 165"/>
              <a:gd name="T96" fmla="*/ 22 w 102"/>
              <a:gd name="T97" fmla="*/ 164 h 165"/>
              <a:gd name="T98" fmla="*/ 10 w 102"/>
              <a:gd name="T99" fmla="*/ 163 h 165"/>
              <a:gd name="T100" fmla="*/ 0 w 102"/>
              <a:gd name="T101" fmla="*/ 162 h 165"/>
              <a:gd name="T102" fmla="*/ 0 w 102"/>
              <a:gd name="T103" fmla="*/ 4 h 165"/>
              <a:gd name="T104" fmla="*/ 20 w 102"/>
              <a:gd name="T105" fmla="*/ 1 h 165"/>
              <a:gd name="T106" fmla="*/ 44 w 102"/>
              <a:gd name="T107" fmla="*/ 0 h 165"/>
              <a:gd name="T108" fmla="*/ 63 w 102"/>
              <a:gd name="T109" fmla="*/ 2 h 165"/>
              <a:gd name="T110" fmla="*/ 79 w 102"/>
              <a:gd name="T111" fmla="*/ 8 h 165"/>
              <a:gd name="T112" fmla="*/ 92 w 102"/>
              <a:gd name="T113" fmla="*/ 19 h 165"/>
              <a:gd name="T114" fmla="*/ 97 w 102"/>
              <a:gd name="T115" fmla="*/ 39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02" h="165">
                <a:moveTo>
                  <a:pt x="44" y="148"/>
                </a:moveTo>
                <a:lnTo>
                  <a:pt x="44" y="148"/>
                </a:lnTo>
                <a:cubicBezTo>
                  <a:pt x="49" y="148"/>
                  <a:pt x="53" y="148"/>
                  <a:pt x="58" y="146"/>
                </a:cubicBezTo>
                <a:cubicBezTo>
                  <a:pt x="62" y="145"/>
                  <a:pt x="67" y="143"/>
                  <a:pt x="70" y="141"/>
                </a:cubicBezTo>
                <a:cubicBezTo>
                  <a:pt x="74" y="138"/>
                  <a:pt x="76" y="135"/>
                  <a:pt x="78" y="132"/>
                </a:cubicBezTo>
                <a:cubicBezTo>
                  <a:pt x="80" y="128"/>
                  <a:pt x="82" y="124"/>
                  <a:pt x="82" y="119"/>
                </a:cubicBezTo>
                <a:cubicBezTo>
                  <a:pt x="82" y="112"/>
                  <a:pt x="80" y="107"/>
                  <a:pt x="78" y="103"/>
                </a:cubicBezTo>
                <a:cubicBezTo>
                  <a:pt x="75" y="100"/>
                  <a:pt x="72" y="97"/>
                  <a:pt x="68" y="94"/>
                </a:cubicBezTo>
                <a:cubicBezTo>
                  <a:pt x="64" y="92"/>
                  <a:pt x="59" y="91"/>
                  <a:pt x="54" y="90"/>
                </a:cubicBezTo>
                <a:cubicBezTo>
                  <a:pt x="49" y="89"/>
                  <a:pt x="44" y="89"/>
                  <a:pt x="39" y="89"/>
                </a:cubicBezTo>
                <a:lnTo>
                  <a:pt x="19" y="89"/>
                </a:lnTo>
                <a:lnTo>
                  <a:pt x="19" y="147"/>
                </a:lnTo>
                <a:cubicBezTo>
                  <a:pt x="20" y="147"/>
                  <a:pt x="22" y="147"/>
                  <a:pt x="24" y="147"/>
                </a:cubicBezTo>
                <a:cubicBezTo>
                  <a:pt x="26" y="147"/>
                  <a:pt x="28" y="148"/>
                  <a:pt x="30" y="148"/>
                </a:cubicBezTo>
                <a:cubicBezTo>
                  <a:pt x="32" y="148"/>
                  <a:pt x="35" y="148"/>
                  <a:pt x="37" y="148"/>
                </a:cubicBezTo>
                <a:cubicBezTo>
                  <a:pt x="40" y="148"/>
                  <a:pt x="42" y="148"/>
                  <a:pt x="44" y="148"/>
                </a:cubicBezTo>
                <a:close/>
                <a:moveTo>
                  <a:pt x="31" y="73"/>
                </a:moveTo>
                <a:lnTo>
                  <a:pt x="31" y="73"/>
                </a:lnTo>
                <a:cubicBezTo>
                  <a:pt x="34" y="73"/>
                  <a:pt x="37" y="73"/>
                  <a:pt x="40" y="73"/>
                </a:cubicBezTo>
                <a:cubicBezTo>
                  <a:pt x="44" y="72"/>
                  <a:pt x="47" y="72"/>
                  <a:pt x="50" y="72"/>
                </a:cubicBezTo>
                <a:cubicBezTo>
                  <a:pt x="53" y="71"/>
                  <a:pt x="57" y="69"/>
                  <a:pt x="60" y="67"/>
                </a:cubicBezTo>
                <a:cubicBezTo>
                  <a:pt x="63" y="66"/>
                  <a:pt x="66" y="64"/>
                  <a:pt x="69" y="61"/>
                </a:cubicBezTo>
                <a:cubicBezTo>
                  <a:pt x="71" y="59"/>
                  <a:pt x="73" y="56"/>
                  <a:pt x="75" y="53"/>
                </a:cubicBezTo>
                <a:cubicBezTo>
                  <a:pt x="76" y="50"/>
                  <a:pt x="77" y="46"/>
                  <a:pt x="77" y="43"/>
                </a:cubicBezTo>
                <a:cubicBezTo>
                  <a:pt x="77" y="38"/>
                  <a:pt x="76" y="34"/>
                  <a:pt x="74" y="30"/>
                </a:cubicBezTo>
                <a:cubicBezTo>
                  <a:pt x="72" y="27"/>
                  <a:pt x="69" y="24"/>
                  <a:pt x="66" y="22"/>
                </a:cubicBezTo>
                <a:cubicBezTo>
                  <a:pt x="63" y="20"/>
                  <a:pt x="59" y="19"/>
                  <a:pt x="55" y="18"/>
                </a:cubicBezTo>
                <a:cubicBezTo>
                  <a:pt x="51" y="17"/>
                  <a:pt x="47" y="17"/>
                  <a:pt x="42" y="17"/>
                </a:cubicBezTo>
                <a:cubicBezTo>
                  <a:pt x="37" y="17"/>
                  <a:pt x="33" y="17"/>
                  <a:pt x="29" y="17"/>
                </a:cubicBezTo>
                <a:cubicBezTo>
                  <a:pt x="24" y="17"/>
                  <a:pt x="21" y="18"/>
                  <a:pt x="19" y="18"/>
                </a:cubicBezTo>
                <a:lnTo>
                  <a:pt x="19" y="73"/>
                </a:lnTo>
                <a:lnTo>
                  <a:pt x="31" y="73"/>
                </a:lnTo>
                <a:close/>
                <a:moveTo>
                  <a:pt x="97" y="39"/>
                </a:moveTo>
                <a:lnTo>
                  <a:pt x="97" y="39"/>
                </a:lnTo>
                <a:cubicBezTo>
                  <a:pt x="97" y="43"/>
                  <a:pt x="96" y="47"/>
                  <a:pt x="95" y="51"/>
                </a:cubicBezTo>
                <a:cubicBezTo>
                  <a:pt x="94" y="55"/>
                  <a:pt x="92" y="58"/>
                  <a:pt x="90" y="62"/>
                </a:cubicBezTo>
                <a:cubicBezTo>
                  <a:pt x="87" y="65"/>
                  <a:pt x="84" y="68"/>
                  <a:pt x="80" y="71"/>
                </a:cubicBezTo>
                <a:cubicBezTo>
                  <a:pt x="76" y="73"/>
                  <a:pt x="72" y="75"/>
                  <a:pt x="67" y="77"/>
                </a:cubicBezTo>
                <a:lnTo>
                  <a:pt x="67" y="78"/>
                </a:lnTo>
                <a:cubicBezTo>
                  <a:pt x="71" y="78"/>
                  <a:pt x="76" y="80"/>
                  <a:pt x="80" y="82"/>
                </a:cubicBezTo>
                <a:cubicBezTo>
                  <a:pt x="84" y="83"/>
                  <a:pt x="88" y="86"/>
                  <a:pt x="91" y="89"/>
                </a:cubicBezTo>
                <a:cubicBezTo>
                  <a:pt x="94" y="92"/>
                  <a:pt x="97" y="96"/>
                  <a:pt x="99" y="101"/>
                </a:cubicBezTo>
                <a:cubicBezTo>
                  <a:pt x="101" y="105"/>
                  <a:pt x="102" y="111"/>
                  <a:pt x="102" y="117"/>
                </a:cubicBezTo>
                <a:cubicBezTo>
                  <a:pt x="102" y="125"/>
                  <a:pt x="100" y="133"/>
                  <a:pt x="97" y="139"/>
                </a:cubicBezTo>
                <a:cubicBezTo>
                  <a:pt x="93" y="145"/>
                  <a:pt x="89" y="150"/>
                  <a:pt x="83" y="153"/>
                </a:cubicBezTo>
                <a:cubicBezTo>
                  <a:pt x="77" y="157"/>
                  <a:pt x="71" y="160"/>
                  <a:pt x="64" y="162"/>
                </a:cubicBezTo>
                <a:cubicBezTo>
                  <a:pt x="57" y="164"/>
                  <a:pt x="49" y="165"/>
                  <a:pt x="42" y="165"/>
                </a:cubicBezTo>
                <a:lnTo>
                  <a:pt x="33" y="165"/>
                </a:lnTo>
                <a:cubicBezTo>
                  <a:pt x="29" y="165"/>
                  <a:pt x="25" y="165"/>
                  <a:pt x="22" y="164"/>
                </a:cubicBezTo>
                <a:cubicBezTo>
                  <a:pt x="18" y="164"/>
                  <a:pt x="14" y="164"/>
                  <a:pt x="10" y="163"/>
                </a:cubicBezTo>
                <a:cubicBezTo>
                  <a:pt x="6" y="163"/>
                  <a:pt x="3" y="162"/>
                  <a:pt x="0" y="162"/>
                </a:cubicBezTo>
                <a:lnTo>
                  <a:pt x="0" y="4"/>
                </a:lnTo>
                <a:cubicBezTo>
                  <a:pt x="6" y="3"/>
                  <a:pt x="12" y="2"/>
                  <a:pt x="20" y="1"/>
                </a:cubicBezTo>
                <a:cubicBezTo>
                  <a:pt x="27" y="1"/>
                  <a:pt x="35" y="0"/>
                  <a:pt x="44" y="0"/>
                </a:cubicBezTo>
                <a:cubicBezTo>
                  <a:pt x="50" y="0"/>
                  <a:pt x="56" y="1"/>
                  <a:pt x="63" y="2"/>
                </a:cubicBezTo>
                <a:cubicBezTo>
                  <a:pt x="69" y="3"/>
                  <a:pt x="74" y="5"/>
                  <a:pt x="79" y="8"/>
                </a:cubicBezTo>
                <a:cubicBezTo>
                  <a:pt x="84" y="10"/>
                  <a:pt x="89" y="14"/>
                  <a:pt x="92" y="19"/>
                </a:cubicBezTo>
                <a:cubicBezTo>
                  <a:pt x="95" y="24"/>
                  <a:pt x="97" y="31"/>
                  <a:pt x="97" y="39"/>
                </a:cubicBez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130" name="Freeform 1930"/>
          <p:cNvSpPr>
            <a:spLocks noEditPoints="1"/>
          </p:cNvSpPr>
          <p:nvPr/>
        </p:nvSpPr>
        <p:spPr bwMode="auto">
          <a:xfrm>
            <a:off x="2609851" y="282575"/>
            <a:ext cx="124884" cy="120650"/>
          </a:xfrm>
          <a:custGeom>
            <a:avLst/>
            <a:gdLst>
              <a:gd name="T0" fmla="*/ 20 w 131"/>
              <a:gd name="T1" fmla="*/ 84 h 167"/>
              <a:gd name="T2" fmla="*/ 20 w 131"/>
              <a:gd name="T3" fmla="*/ 84 h 167"/>
              <a:gd name="T4" fmla="*/ 22 w 131"/>
              <a:gd name="T5" fmla="*/ 109 h 167"/>
              <a:gd name="T6" fmla="*/ 31 w 131"/>
              <a:gd name="T7" fmla="*/ 130 h 167"/>
              <a:gd name="T8" fmla="*/ 45 w 131"/>
              <a:gd name="T9" fmla="*/ 144 h 167"/>
              <a:gd name="T10" fmla="*/ 65 w 131"/>
              <a:gd name="T11" fmla="*/ 150 h 167"/>
              <a:gd name="T12" fmla="*/ 98 w 131"/>
              <a:gd name="T13" fmla="*/ 133 h 167"/>
              <a:gd name="T14" fmla="*/ 111 w 131"/>
              <a:gd name="T15" fmla="*/ 84 h 167"/>
              <a:gd name="T16" fmla="*/ 108 w 131"/>
              <a:gd name="T17" fmla="*/ 58 h 167"/>
              <a:gd name="T18" fmla="*/ 100 w 131"/>
              <a:gd name="T19" fmla="*/ 37 h 167"/>
              <a:gd name="T20" fmla="*/ 85 w 131"/>
              <a:gd name="T21" fmla="*/ 23 h 167"/>
              <a:gd name="T22" fmla="*/ 65 w 131"/>
              <a:gd name="T23" fmla="*/ 17 h 167"/>
              <a:gd name="T24" fmla="*/ 32 w 131"/>
              <a:gd name="T25" fmla="*/ 34 h 167"/>
              <a:gd name="T26" fmla="*/ 20 w 131"/>
              <a:gd name="T27" fmla="*/ 84 h 167"/>
              <a:gd name="T28" fmla="*/ 0 w 131"/>
              <a:gd name="T29" fmla="*/ 84 h 167"/>
              <a:gd name="T30" fmla="*/ 0 w 131"/>
              <a:gd name="T31" fmla="*/ 84 h 167"/>
              <a:gd name="T32" fmla="*/ 17 w 131"/>
              <a:gd name="T33" fmla="*/ 22 h 167"/>
              <a:gd name="T34" fmla="*/ 65 w 131"/>
              <a:gd name="T35" fmla="*/ 0 h 167"/>
              <a:gd name="T36" fmla="*/ 94 w 131"/>
              <a:gd name="T37" fmla="*/ 6 h 167"/>
              <a:gd name="T38" fmla="*/ 115 w 131"/>
              <a:gd name="T39" fmla="*/ 23 h 167"/>
              <a:gd name="T40" fmla="*/ 127 w 131"/>
              <a:gd name="T41" fmla="*/ 49 h 167"/>
              <a:gd name="T42" fmla="*/ 131 w 131"/>
              <a:gd name="T43" fmla="*/ 84 h 167"/>
              <a:gd name="T44" fmla="*/ 114 w 131"/>
              <a:gd name="T45" fmla="*/ 145 h 167"/>
              <a:gd name="T46" fmla="*/ 65 w 131"/>
              <a:gd name="T47" fmla="*/ 167 h 167"/>
              <a:gd name="T48" fmla="*/ 36 w 131"/>
              <a:gd name="T49" fmla="*/ 161 h 167"/>
              <a:gd name="T50" fmla="*/ 16 w 131"/>
              <a:gd name="T51" fmla="*/ 144 h 167"/>
              <a:gd name="T52" fmla="*/ 3 w 131"/>
              <a:gd name="T53" fmla="*/ 118 h 167"/>
              <a:gd name="T54" fmla="*/ 0 w 131"/>
              <a:gd name="T55" fmla="*/ 84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31" h="167">
                <a:moveTo>
                  <a:pt x="20" y="84"/>
                </a:moveTo>
                <a:lnTo>
                  <a:pt x="20" y="84"/>
                </a:lnTo>
                <a:cubicBezTo>
                  <a:pt x="20" y="92"/>
                  <a:pt x="21" y="101"/>
                  <a:pt x="22" y="109"/>
                </a:cubicBezTo>
                <a:cubicBezTo>
                  <a:pt x="24" y="117"/>
                  <a:pt x="27" y="124"/>
                  <a:pt x="31" y="130"/>
                </a:cubicBezTo>
                <a:cubicBezTo>
                  <a:pt x="34" y="136"/>
                  <a:pt x="39" y="141"/>
                  <a:pt x="45" y="144"/>
                </a:cubicBezTo>
                <a:cubicBezTo>
                  <a:pt x="50" y="148"/>
                  <a:pt x="57" y="150"/>
                  <a:pt x="65" y="150"/>
                </a:cubicBezTo>
                <a:cubicBezTo>
                  <a:pt x="79" y="150"/>
                  <a:pt x="90" y="144"/>
                  <a:pt x="98" y="133"/>
                </a:cubicBezTo>
                <a:cubicBezTo>
                  <a:pt x="107" y="123"/>
                  <a:pt x="111" y="106"/>
                  <a:pt x="111" y="84"/>
                </a:cubicBezTo>
                <a:cubicBezTo>
                  <a:pt x="111" y="75"/>
                  <a:pt x="110" y="66"/>
                  <a:pt x="108" y="58"/>
                </a:cubicBezTo>
                <a:cubicBezTo>
                  <a:pt x="106" y="50"/>
                  <a:pt x="103" y="43"/>
                  <a:pt x="100" y="37"/>
                </a:cubicBezTo>
                <a:cubicBezTo>
                  <a:pt x="96" y="31"/>
                  <a:pt x="91" y="26"/>
                  <a:pt x="85" y="23"/>
                </a:cubicBezTo>
                <a:cubicBezTo>
                  <a:pt x="80" y="19"/>
                  <a:pt x="73" y="17"/>
                  <a:pt x="65" y="17"/>
                </a:cubicBezTo>
                <a:cubicBezTo>
                  <a:pt x="51" y="17"/>
                  <a:pt x="40" y="23"/>
                  <a:pt x="32" y="34"/>
                </a:cubicBezTo>
                <a:cubicBezTo>
                  <a:pt x="24" y="44"/>
                  <a:pt x="20" y="61"/>
                  <a:pt x="20" y="84"/>
                </a:cubicBezTo>
                <a:close/>
                <a:moveTo>
                  <a:pt x="0" y="84"/>
                </a:moveTo>
                <a:lnTo>
                  <a:pt x="0" y="84"/>
                </a:lnTo>
                <a:cubicBezTo>
                  <a:pt x="0" y="57"/>
                  <a:pt x="5" y="36"/>
                  <a:pt x="17" y="22"/>
                </a:cubicBezTo>
                <a:cubicBezTo>
                  <a:pt x="28" y="8"/>
                  <a:pt x="44" y="0"/>
                  <a:pt x="65" y="0"/>
                </a:cubicBezTo>
                <a:cubicBezTo>
                  <a:pt x="76" y="0"/>
                  <a:pt x="86" y="2"/>
                  <a:pt x="94" y="6"/>
                </a:cubicBezTo>
                <a:cubicBezTo>
                  <a:pt x="103" y="10"/>
                  <a:pt x="109" y="16"/>
                  <a:pt x="115" y="23"/>
                </a:cubicBezTo>
                <a:cubicBezTo>
                  <a:pt x="120" y="31"/>
                  <a:pt x="124" y="39"/>
                  <a:pt x="127" y="49"/>
                </a:cubicBezTo>
                <a:cubicBezTo>
                  <a:pt x="130" y="60"/>
                  <a:pt x="131" y="71"/>
                  <a:pt x="131" y="84"/>
                </a:cubicBezTo>
                <a:cubicBezTo>
                  <a:pt x="131" y="110"/>
                  <a:pt x="125" y="131"/>
                  <a:pt x="114" y="145"/>
                </a:cubicBezTo>
                <a:cubicBezTo>
                  <a:pt x="102" y="159"/>
                  <a:pt x="86" y="167"/>
                  <a:pt x="65" y="167"/>
                </a:cubicBezTo>
                <a:cubicBezTo>
                  <a:pt x="54" y="167"/>
                  <a:pt x="44" y="165"/>
                  <a:pt x="36" y="161"/>
                </a:cubicBezTo>
                <a:cubicBezTo>
                  <a:pt x="28" y="157"/>
                  <a:pt x="21" y="151"/>
                  <a:pt x="16" y="144"/>
                </a:cubicBezTo>
                <a:cubicBezTo>
                  <a:pt x="10" y="137"/>
                  <a:pt x="6" y="128"/>
                  <a:pt x="3" y="118"/>
                </a:cubicBezTo>
                <a:cubicBezTo>
                  <a:pt x="1" y="107"/>
                  <a:pt x="0" y="96"/>
                  <a:pt x="0" y="84"/>
                </a:cubicBez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131" name="Freeform 1931"/>
          <p:cNvSpPr>
            <a:spLocks noEditPoints="1"/>
          </p:cNvSpPr>
          <p:nvPr/>
        </p:nvSpPr>
        <p:spPr bwMode="auto">
          <a:xfrm>
            <a:off x="1134535" y="434975"/>
            <a:ext cx="152400" cy="122238"/>
          </a:xfrm>
          <a:custGeom>
            <a:avLst/>
            <a:gdLst>
              <a:gd name="T0" fmla="*/ 106 w 160"/>
              <a:gd name="T1" fmla="*/ 35 h 170"/>
              <a:gd name="T2" fmla="*/ 89 w 160"/>
              <a:gd name="T3" fmla="*/ 37 h 170"/>
              <a:gd name="T4" fmla="*/ 95 w 160"/>
              <a:gd name="T5" fmla="*/ 132 h 170"/>
              <a:gd name="T6" fmla="*/ 117 w 160"/>
              <a:gd name="T7" fmla="*/ 129 h 170"/>
              <a:gd name="T8" fmla="*/ 137 w 160"/>
              <a:gd name="T9" fmla="*/ 105 h 170"/>
              <a:gd name="T10" fmla="*/ 138 w 160"/>
              <a:gd name="T11" fmla="*/ 63 h 170"/>
              <a:gd name="T12" fmla="*/ 120 w 160"/>
              <a:gd name="T13" fmla="*/ 38 h 170"/>
              <a:gd name="T14" fmla="*/ 55 w 160"/>
              <a:gd name="T15" fmla="*/ 132 h 170"/>
              <a:gd name="T16" fmla="*/ 58 w 160"/>
              <a:gd name="T17" fmla="*/ 132 h 170"/>
              <a:gd name="T18" fmla="*/ 67 w 160"/>
              <a:gd name="T19" fmla="*/ 132 h 170"/>
              <a:gd name="T20" fmla="*/ 70 w 160"/>
              <a:gd name="T21" fmla="*/ 36 h 170"/>
              <a:gd name="T22" fmla="*/ 56 w 160"/>
              <a:gd name="T23" fmla="*/ 35 h 170"/>
              <a:gd name="T24" fmla="*/ 30 w 160"/>
              <a:gd name="T25" fmla="*/ 47 h 170"/>
              <a:gd name="T26" fmla="*/ 19 w 160"/>
              <a:gd name="T27" fmla="*/ 85 h 170"/>
              <a:gd name="T28" fmla="*/ 29 w 160"/>
              <a:gd name="T29" fmla="*/ 120 h 170"/>
              <a:gd name="T30" fmla="*/ 55 w 160"/>
              <a:gd name="T31" fmla="*/ 132 h 170"/>
              <a:gd name="T32" fmla="*/ 70 w 160"/>
              <a:gd name="T33" fmla="*/ 147 h 170"/>
              <a:gd name="T34" fmla="*/ 51 w 160"/>
              <a:gd name="T35" fmla="*/ 148 h 170"/>
              <a:gd name="T36" fmla="*/ 15 w 160"/>
              <a:gd name="T37" fmla="*/ 133 h 170"/>
              <a:gd name="T38" fmla="*/ 0 w 160"/>
              <a:gd name="T39" fmla="*/ 85 h 170"/>
              <a:gd name="T40" fmla="*/ 15 w 160"/>
              <a:gd name="T41" fmla="*/ 36 h 170"/>
              <a:gd name="T42" fmla="*/ 56 w 160"/>
              <a:gd name="T43" fmla="*/ 19 h 170"/>
              <a:gd name="T44" fmla="*/ 70 w 160"/>
              <a:gd name="T45" fmla="*/ 20 h 170"/>
              <a:gd name="T46" fmla="*/ 89 w 160"/>
              <a:gd name="T47" fmla="*/ 0 h 170"/>
              <a:gd name="T48" fmla="*/ 99 w 160"/>
              <a:gd name="T49" fmla="*/ 19 h 170"/>
              <a:gd name="T50" fmla="*/ 129 w 160"/>
              <a:gd name="T51" fmla="*/ 23 h 170"/>
              <a:gd name="T52" fmla="*/ 156 w 160"/>
              <a:gd name="T53" fmla="*/ 55 h 170"/>
              <a:gd name="T54" fmla="*/ 156 w 160"/>
              <a:gd name="T55" fmla="*/ 111 h 170"/>
              <a:gd name="T56" fmla="*/ 126 w 160"/>
              <a:gd name="T57" fmla="*/ 144 h 170"/>
              <a:gd name="T58" fmla="*/ 97 w 160"/>
              <a:gd name="T59" fmla="*/ 148 h 170"/>
              <a:gd name="T60" fmla="*/ 89 w 160"/>
              <a:gd name="T61" fmla="*/ 170 h 170"/>
              <a:gd name="T62" fmla="*/ 70 w 160"/>
              <a:gd name="T63" fmla="*/ 147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60" h="170">
                <a:moveTo>
                  <a:pt x="106" y="35"/>
                </a:moveTo>
                <a:lnTo>
                  <a:pt x="106" y="35"/>
                </a:lnTo>
                <a:cubicBezTo>
                  <a:pt x="103" y="35"/>
                  <a:pt x="101" y="35"/>
                  <a:pt x="97" y="35"/>
                </a:cubicBezTo>
                <a:cubicBezTo>
                  <a:pt x="94" y="35"/>
                  <a:pt x="91" y="36"/>
                  <a:pt x="89" y="37"/>
                </a:cubicBezTo>
                <a:lnTo>
                  <a:pt x="89" y="132"/>
                </a:lnTo>
                <a:cubicBezTo>
                  <a:pt x="91" y="132"/>
                  <a:pt x="93" y="132"/>
                  <a:pt x="95" y="132"/>
                </a:cubicBezTo>
                <a:cubicBezTo>
                  <a:pt x="98" y="132"/>
                  <a:pt x="100" y="132"/>
                  <a:pt x="103" y="132"/>
                </a:cubicBezTo>
                <a:cubicBezTo>
                  <a:pt x="108" y="132"/>
                  <a:pt x="113" y="131"/>
                  <a:pt x="117" y="129"/>
                </a:cubicBezTo>
                <a:cubicBezTo>
                  <a:pt x="122" y="127"/>
                  <a:pt x="126" y="124"/>
                  <a:pt x="129" y="120"/>
                </a:cubicBezTo>
                <a:cubicBezTo>
                  <a:pt x="133" y="116"/>
                  <a:pt x="135" y="111"/>
                  <a:pt x="137" y="105"/>
                </a:cubicBezTo>
                <a:cubicBezTo>
                  <a:pt x="139" y="98"/>
                  <a:pt x="140" y="91"/>
                  <a:pt x="140" y="83"/>
                </a:cubicBezTo>
                <a:cubicBezTo>
                  <a:pt x="140" y="76"/>
                  <a:pt x="139" y="69"/>
                  <a:pt x="138" y="63"/>
                </a:cubicBezTo>
                <a:cubicBezTo>
                  <a:pt x="136" y="57"/>
                  <a:pt x="134" y="52"/>
                  <a:pt x="131" y="48"/>
                </a:cubicBezTo>
                <a:cubicBezTo>
                  <a:pt x="128" y="44"/>
                  <a:pt x="124" y="40"/>
                  <a:pt x="120" y="38"/>
                </a:cubicBezTo>
                <a:cubicBezTo>
                  <a:pt x="116" y="36"/>
                  <a:pt x="111" y="35"/>
                  <a:pt x="106" y="35"/>
                </a:cubicBezTo>
                <a:close/>
                <a:moveTo>
                  <a:pt x="55" y="132"/>
                </a:moveTo>
                <a:lnTo>
                  <a:pt x="55" y="132"/>
                </a:lnTo>
                <a:lnTo>
                  <a:pt x="58" y="132"/>
                </a:lnTo>
                <a:cubicBezTo>
                  <a:pt x="59" y="132"/>
                  <a:pt x="61" y="132"/>
                  <a:pt x="62" y="132"/>
                </a:cubicBezTo>
                <a:cubicBezTo>
                  <a:pt x="64" y="132"/>
                  <a:pt x="65" y="132"/>
                  <a:pt x="67" y="132"/>
                </a:cubicBezTo>
                <a:cubicBezTo>
                  <a:pt x="68" y="132"/>
                  <a:pt x="69" y="131"/>
                  <a:pt x="70" y="131"/>
                </a:cubicBezTo>
                <a:lnTo>
                  <a:pt x="70" y="36"/>
                </a:lnTo>
                <a:cubicBezTo>
                  <a:pt x="69" y="36"/>
                  <a:pt x="66" y="35"/>
                  <a:pt x="64" y="35"/>
                </a:cubicBezTo>
                <a:cubicBezTo>
                  <a:pt x="61" y="35"/>
                  <a:pt x="59" y="35"/>
                  <a:pt x="56" y="35"/>
                </a:cubicBezTo>
                <a:cubicBezTo>
                  <a:pt x="51" y="35"/>
                  <a:pt x="46" y="36"/>
                  <a:pt x="42" y="38"/>
                </a:cubicBezTo>
                <a:cubicBezTo>
                  <a:pt x="37" y="40"/>
                  <a:pt x="33" y="43"/>
                  <a:pt x="30" y="47"/>
                </a:cubicBezTo>
                <a:cubicBezTo>
                  <a:pt x="27" y="52"/>
                  <a:pt x="24" y="57"/>
                  <a:pt x="22" y="63"/>
                </a:cubicBezTo>
                <a:cubicBezTo>
                  <a:pt x="20" y="69"/>
                  <a:pt x="19" y="77"/>
                  <a:pt x="19" y="85"/>
                </a:cubicBezTo>
                <a:cubicBezTo>
                  <a:pt x="19" y="92"/>
                  <a:pt x="20" y="99"/>
                  <a:pt x="22" y="105"/>
                </a:cubicBezTo>
                <a:cubicBezTo>
                  <a:pt x="24" y="111"/>
                  <a:pt x="26" y="116"/>
                  <a:pt x="29" y="120"/>
                </a:cubicBezTo>
                <a:cubicBezTo>
                  <a:pt x="32" y="124"/>
                  <a:pt x="36" y="127"/>
                  <a:pt x="40" y="129"/>
                </a:cubicBezTo>
                <a:cubicBezTo>
                  <a:pt x="45" y="131"/>
                  <a:pt x="50" y="132"/>
                  <a:pt x="55" y="132"/>
                </a:cubicBezTo>
                <a:close/>
                <a:moveTo>
                  <a:pt x="70" y="147"/>
                </a:moveTo>
                <a:lnTo>
                  <a:pt x="70" y="147"/>
                </a:lnTo>
                <a:cubicBezTo>
                  <a:pt x="68" y="148"/>
                  <a:pt x="65" y="148"/>
                  <a:pt x="61" y="148"/>
                </a:cubicBezTo>
                <a:cubicBezTo>
                  <a:pt x="58" y="148"/>
                  <a:pt x="54" y="148"/>
                  <a:pt x="51" y="148"/>
                </a:cubicBezTo>
                <a:cubicBezTo>
                  <a:pt x="44" y="148"/>
                  <a:pt x="37" y="147"/>
                  <a:pt x="31" y="145"/>
                </a:cubicBezTo>
                <a:cubicBezTo>
                  <a:pt x="25" y="142"/>
                  <a:pt x="19" y="139"/>
                  <a:pt x="15" y="133"/>
                </a:cubicBezTo>
                <a:cubicBezTo>
                  <a:pt x="10" y="128"/>
                  <a:pt x="6" y="122"/>
                  <a:pt x="4" y="114"/>
                </a:cubicBezTo>
                <a:cubicBezTo>
                  <a:pt x="1" y="105"/>
                  <a:pt x="0" y="96"/>
                  <a:pt x="0" y="85"/>
                </a:cubicBezTo>
                <a:cubicBezTo>
                  <a:pt x="0" y="75"/>
                  <a:pt x="1" y="65"/>
                  <a:pt x="4" y="57"/>
                </a:cubicBezTo>
                <a:cubicBezTo>
                  <a:pt x="6" y="49"/>
                  <a:pt x="10" y="42"/>
                  <a:pt x="15" y="36"/>
                </a:cubicBezTo>
                <a:cubicBezTo>
                  <a:pt x="20" y="31"/>
                  <a:pt x="26" y="26"/>
                  <a:pt x="33" y="23"/>
                </a:cubicBezTo>
                <a:cubicBezTo>
                  <a:pt x="40" y="20"/>
                  <a:pt x="47" y="19"/>
                  <a:pt x="56" y="19"/>
                </a:cubicBezTo>
                <a:cubicBezTo>
                  <a:pt x="58" y="19"/>
                  <a:pt x="60" y="19"/>
                  <a:pt x="63" y="19"/>
                </a:cubicBezTo>
                <a:cubicBezTo>
                  <a:pt x="66" y="19"/>
                  <a:pt x="69" y="19"/>
                  <a:pt x="70" y="20"/>
                </a:cubicBezTo>
                <a:lnTo>
                  <a:pt x="70" y="0"/>
                </a:lnTo>
                <a:lnTo>
                  <a:pt x="89" y="0"/>
                </a:lnTo>
                <a:lnTo>
                  <a:pt x="89" y="20"/>
                </a:lnTo>
                <a:cubicBezTo>
                  <a:pt x="92" y="20"/>
                  <a:pt x="95" y="19"/>
                  <a:pt x="99" y="19"/>
                </a:cubicBezTo>
                <a:cubicBezTo>
                  <a:pt x="103" y="19"/>
                  <a:pt x="106" y="19"/>
                  <a:pt x="108" y="19"/>
                </a:cubicBezTo>
                <a:cubicBezTo>
                  <a:pt x="116" y="19"/>
                  <a:pt x="123" y="20"/>
                  <a:pt x="129" y="23"/>
                </a:cubicBezTo>
                <a:cubicBezTo>
                  <a:pt x="135" y="26"/>
                  <a:pt x="141" y="30"/>
                  <a:pt x="145" y="35"/>
                </a:cubicBezTo>
                <a:cubicBezTo>
                  <a:pt x="150" y="40"/>
                  <a:pt x="153" y="47"/>
                  <a:pt x="156" y="55"/>
                </a:cubicBezTo>
                <a:cubicBezTo>
                  <a:pt x="159" y="63"/>
                  <a:pt x="160" y="72"/>
                  <a:pt x="160" y="83"/>
                </a:cubicBezTo>
                <a:cubicBezTo>
                  <a:pt x="160" y="94"/>
                  <a:pt x="158" y="103"/>
                  <a:pt x="156" y="111"/>
                </a:cubicBezTo>
                <a:cubicBezTo>
                  <a:pt x="153" y="120"/>
                  <a:pt x="149" y="126"/>
                  <a:pt x="143" y="132"/>
                </a:cubicBezTo>
                <a:cubicBezTo>
                  <a:pt x="138" y="137"/>
                  <a:pt x="133" y="142"/>
                  <a:pt x="126" y="144"/>
                </a:cubicBezTo>
                <a:cubicBezTo>
                  <a:pt x="119" y="147"/>
                  <a:pt x="112" y="148"/>
                  <a:pt x="104" y="148"/>
                </a:cubicBezTo>
                <a:cubicBezTo>
                  <a:pt x="103" y="148"/>
                  <a:pt x="100" y="148"/>
                  <a:pt x="97" y="148"/>
                </a:cubicBezTo>
                <a:cubicBezTo>
                  <a:pt x="93" y="148"/>
                  <a:pt x="91" y="147"/>
                  <a:pt x="89" y="147"/>
                </a:cubicBezTo>
                <a:lnTo>
                  <a:pt x="89" y="170"/>
                </a:lnTo>
                <a:lnTo>
                  <a:pt x="70" y="170"/>
                </a:lnTo>
                <a:lnTo>
                  <a:pt x="70" y="14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132" name="Freeform 1932"/>
          <p:cNvSpPr>
            <a:spLocks/>
          </p:cNvSpPr>
          <p:nvPr/>
        </p:nvSpPr>
        <p:spPr bwMode="auto">
          <a:xfrm>
            <a:off x="1314451" y="438150"/>
            <a:ext cx="110067" cy="115888"/>
          </a:xfrm>
          <a:custGeom>
            <a:avLst/>
            <a:gdLst>
              <a:gd name="T0" fmla="*/ 98 w 117"/>
              <a:gd name="T1" fmla="*/ 51 h 160"/>
              <a:gd name="T2" fmla="*/ 98 w 117"/>
              <a:gd name="T3" fmla="*/ 51 h 160"/>
              <a:gd name="T4" fmla="*/ 99 w 117"/>
              <a:gd name="T5" fmla="*/ 33 h 160"/>
              <a:gd name="T6" fmla="*/ 98 w 117"/>
              <a:gd name="T7" fmla="*/ 33 h 160"/>
              <a:gd name="T8" fmla="*/ 89 w 117"/>
              <a:gd name="T9" fmla="*/ 52 h 160"/>
              <a:gd name="T10" fmla="*/ 11 w 117"/>
              <a:gd name="T11" fmla="*/ 160 h 160"/>
              <a:gd name="T12" fmla="*/ 0 w 117"/>
              <a:gd name="T13" fmla="*/ 160 h 160"/>
              <a:gd name="T14" fmla="*/ 0 w 117"/>
              <a:gd name="T15" fmla="*/ 0 h 160"/>
              <a:gd name="T16" fmla="*/ 19 w 117"/>
              <a:gd name="T17" fmla="*/ 0 h 160"/>
              <a:gd name="T18" fmla="*/ 19 w 117"/>
              <a:gd name="T19" fmla="*/ 110 h 160"/>
              <a:gd name="T20" fmla="*/ 17 w 117"/>
              <a:gd name="T21" fmla="*/ 128 h 160"/>
              <a:gd name="T22" fmla="*/ 18 w 117"/>
              <a:gd name="T23" fmla="*/ 128 h 160"/>
              <a:gd name="T24" fmla="*/ 28 w 117"/>
              <a:gd name="T25" fmla="*/ 109 h 160"/>
              <a:gd name="T26" fmla="*/ 106 w 117"/>
              <a:gd name="T27" fmla="*/ 0 h 160"/>
              <a:gd name="T28" fmla="*/ 117 w 117"/>
              <a:gd name="T29" fmla="*/ 0 h 160"/>
              <a:gd name="T30" fmla="*/ 117 w 117"/>
              <a:gd name="T31" fmla="*/ 160 h 160"/>
              <a:gd name="T32" fmla="*/ 98 w 117"/>
              <a:gd name="T33" fmla="*/ 160 h 160"/>
              <a:gd name="T34" fmla="*/ 98 w 117"/>
              <a:gd name="T35" fmla="*/ 51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17" h="160">
                <a:moveTo>
                  <a:pt x="98" y="51"/>
                </a:moveTo>
                <a:lnTo>
                  <a:pt x="98" y="51"/>
                </a:lnTo>
                <a:lnTo>
                  <a:pt x="99" y="33"/>
                </a:lnTo>
                <a:lnTo>
                  <a:pt x="98" y="33"/>
                </a:lnTo>
                <a:lnTo>
                  <a:pt x="89" y="52"/>
                </a:lnTo>
                <a:lnTo>
                  <a:pt x="11" y="160"/>
                </a:lnTo>
                <a:lnTo>
                  <a:pt x="0" y="160"/>
                </a:lnTo>
                <a:lnTo>
                  <a:pt x="0" y="0"/>
                </a:lnTo>
                <a:lnTo>
                  <a:pt x="19" y="0"/>
                </a:lnTo>
                <a:lnTo>
                  <a:pt x="19" y="110"/>
                </a:lnTo>
                <a:lnTo>
                  <a:pt x="17" y="128"/>
                </a:lnTo>
                <a:lnTo>
                  <a:pt x="18" y="128"/>
                </a:lnTo>
                <a:lnTo>
                  <a:pt x="28" y="109"/>
                </a:lnTo>
                <a:lnTo>
                  <a:pt x="106" y="0"/>
                </a:lnTo>
                <a:lnTo>
                  <a:pt x="117" y="0"/>
                </a:lnTo>
                <a:lnTo>
                  <a:pt x="117" y="160"/>
                </a:lnTo>
                <a:lnTo>
                  <a:pt x="98" y="160"/>
                </a:lnTo>
                <a:lnTo>
                  <a:pt x="98" y="51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133" name="Freeform 1933"/>
          <p:cNvSpPr>
            <a:spLocks/>
          </p:cNvSpPr>
          <p:nvPr/>
        </p:nvSpPr>
        <p:spPr bwMode="auto">
          <a:xfrm>
            <a:off x="1462623" y="438150"/>
            <a:ext cx="110067" cy="115888"/>
          </a:xfrm>
          <a:custGeom>
            <a:avLst/>
            <a:gdLst>
              <a:gd name="T0" fmla="*/ 96 w 115"/>
              <a:gd name="T1" fmla="*/ 87 h 160"/>
              <a:gd name="T2" fmla="*/ 96 w 115"/>
              <a:gd name="T3" fmla="*/ 87 h 160"/>
              <a:gd name="T4" fmla="*/ 19 w 115"/>
              <a:gd name="T5" fmla="*/ 87 h 160"/>
              <a:gd name="T6" fmla="*/ 19 w 115"/>
              <a:gd name="T7" fmla="*/ 160 h 160"/>
              <a:gd name="T8" fmla="*/ 0 w 115"/>
              <a:gd name="T9" fmla="*/ 160 h 160"/>
              <a:gd name="T10" fmla="*/ 0 w 115"/>
              <a:gd name="T11" fmla="*/ 0 h 160"/>
              <a:gd name="T12" fmla="*/ 19 w 115"/>
              <a:gd name="T13" fmla="*/ 0 h 160"/>
              <a:gd name="T14" fmla="*/ 19 w 115"/>
              <a:gd name="T15" fmla="*/ 70 h 160"/>
              <a:gd name="T16" fmla="*/ 96 w 115"/>
              <a:gd name="T17" fmla="*/ 70 h 160"/>
              <a:gd name="T18" fmla="*/ 96 w 115"/>
              <a:gd name="T19" fmla="*/ 0 h 160"/>
              <a:gd name="T20" fmla="*/ 115 w 115"/>
              <a:gd name="T21" fmla="*/ 0 h 160"/>
              <a:gd name="T22" fmla="*/ 115 w 115"/>
              <a:gd name="T23" fmla="*/ 160 h 160"/>
              <a:gd name="T24" fmla="*/ 96 w 115"/>
              <a:gd name="T25" fmla="*/ 160 h 160"/>
              <a:gd name="T26" fmla="*/ 96 w 115"/>
              <a:gd name="T27" fmla="*/ 87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15" h="160">
                <a:moveTo>
                  <a:pt x="96" y="87"/>
                </a:moveTo>
                <a:lnTo>
                  <a:pt x="96" y="87"/>
                </a:lnTo>
                <a:lnTo>
                  <a:pt x="19" y="87"/>
                </a:lnTo>
                <a:lnTo>
                  <a:pt x="19" y="160"/>
                </a:lnTo>
                <a:lnTo>
                  <a:pt x="0" y="160"/>
                </a:lnTo>
                <a:lnTo>
                  <a:pt x="0" y="0"/>
                </a:lnTo>
                <a:lnTo>
                  <a:pt x="19" y="0"/>
                </a:lnTo>
                <a:lnTo>
                  <a:pt x="19" y="70"/>
                </a:lnTo>
                <a:lnTo>
                  <a:pt x="96" y="70"/>
                </a:lnTo>
                <a:lnTo>
                  <a:pt x="96" y="0"/>
                </a:lnTo>
                <a:lnTo>
                  <a:pt x="115" y="0"/>
                </a:lnTo>
                <a:lnTo>
                  <a:pt x="115" y="160"/>
                </a:lnTo>
                <a:lnTo>
                  <a:pt x="96" y="160"/>
                </a:lnTo>
                <a:lnTo>
                  <a:pt x="96" y="8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134" name="Freeform 1934"/>
          <p:cNvSpPr>
            <a:spLocks noEditPoints="1"/>
          </p:cNvSpPr>
          <p:nvPr/>
        </p:nvSpPr>
        <p:spPr bwMode="auto">
          <a:xfrm>
            <a:off x="1593851" y="436568"/>
            <a:ext cx="122767" cy="117475"/>
          </a:xfrm>
          <a:custGeom>
            <a:avLst/>
            <a:gdLst>
              <a:gd name="T0" fmla="*/ 41 w 130"/>
              <a:gd name="T1" fmla="*/ 102 h 163"/>
              <a:gd name="T2" fmla="*/ 41 w 130"/>
              <a:gd name="T3" fmla="*/ 102 h 163"/>
              <a:gd name="T4" fmla="*/ 88 w 130"/>
              <a:gd name="T5" fmla="*/ 102 h 163"/>
              <a:gd name="T6" fmla="*/ 70 w 130"/>
              <a:gd name="T7" fmla="*/ 53 h 163"/>
              <a:gd name="T8" fmla="*/ 65 w 130"/>
              <a:gd name="T9" fmla="*/ 29 h 163"/>
              <a:gd name="T10" fmla="*/ 64 w 130"/>
              <a:gd name="T11" fmla="*/ 29 h 163"/>
              <a:gd name="T12" fmla="*/ 59 w 130"/>
              <a:gd name="T13" fmla="*/ 54 h 163"/>
              <a:gd name="T14" fmla="*/ 41 w 130"/>
              <a:gd name="T15" fmla="*/ 102 h 163"/>
              <a:gd name="T16" fmla="*/ 94 w 130"/>
              <a:gd name="T17" fmla="*/ 119 h 163"/>
              <a:gd name="T18" fmla="*/ 94 w 130"/>
              <a:gd name="T19" fmla="*/ 119 h 163"/>
              <a:gd name="T20" fmla="*/ 35 w 130"/>
              <a:gd name="T21" fmla="*/ 119 h 163"/>
              <a:gd name="T22" fmla="*/ 19 w 130"/>
              <a:gd name="T23" fmla="*/ 163 h 163"/>
              <a:gd name="T24" fmla="*/ 0 w 130"/>
              <a:gd name="T25" fmla="*/ 163 h 163"/>
              <a:gd name="T26" fmla="*/ 61 w 130"/>
              <a:gd name="T27" fmla="*/ 0 h 163"/>
              <a:gd name="T28" fmla="*/ 69 w 130"/>
              <a:gd name="T29" fmla="*/ 0 h 163"/>
              <a:gd name="T30" fmla="*/ 130 w 130"/>
              <a:gd name="T31" fmla="*/ 163 h 163"/>
              <a:gd name="T32" fmla="*/ 110 w 130"/>
              <a:gd name="T33" fmla="*/ 163 h 163"/>
              <a:gd name="T34" fmla="*/ 94 w 130"/>
              <a:gd name="T35" fmla="*/ 119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30" h="163">
                <a:moveTo>
                  <a:pt x="41" y="102"/>
                </a:moveTo>
                <a:lnTo>
                  <a:pt x="41" y="102"/>
                </a:lnTo>
                <a:lnTo>
                  <a:pt x="88" y="102"/>
                </a:lnTo>
                <a:lnTo>
                  <a:pt x="70" y="53"/>
                </a:lnTo>
                <a:lnTo>
                  <a:pt x="65" y="29"/>
                </a:lnTo>
                <a:lnTo>
                  <a:pt x="64" y="29"/>
                </a:lnTo>
                <a:lnTo>
                  <a:pt x="59" y="54"/>
                </a:lnTo>
                <a:lnTo>
                  <a:pt x="41" y="102"/>
                </a:lnTo>
                <a:close/>
                <a:moveTo>
                  <a:pt x="94" y="119"/>
                </a:moveTo>
                <a:lnTo>
                  <a:pt x="94" y="119"/>
                </a:lnTo>
                <a:lnTo>
                  <a:pt x="35" y="119"/>
                </a:lnTo>
                <a:lnTo>
                  <a:pt x="19" y="163"/>
                </a:lnTo>
                <a:lnTo>
                  <a:pt x="0" y="163"/>
                </a:lnTo>
                <a:lnTo>
                  <a:pt x="61" y="0"/>
                </a:lnTo>
                <a:lnTo>
                  <a:pt x="69" y="0"/>
                </a:lnTo>
                <a:lnTo>
                  <a:pt x="130" y="163"/>
                </a:lnTo>
                <a:lnTo>
                  <a:pt x="110" y="163"/>
                </a:lnTo>
                <a:lnTo>
                  <a:pt x="94" y="119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135" name="Freeform 1935"/>
          <p:cNvSpPr>
            <a:spLocks/>
          </p:cNvSpPr>
          <p:nvPr/>
        </p:nvSpPr>
        <p:spPr bwMode="auto">
          <a:xfrm>
            <a:off x="1739902" y="438150"/>
            <a:ext cx="107951" cy="115888"/>
          </a:xfrm>
          <a:custGeom>
            <a:avLst/>
            <a:gdLst>
              <a:gd name="T0" fmla="*/ 96 w 115"/>
              <a:gd name="T1" fmla="*/ 87 h 160"/>
              <a:gd name="T2" fmla="*/ 96 w 115"/>
              <a:gd name="T3" fmla="*/ 87 h 160"/>
              <a:gd name="T4" fmla="*/ 19 w 115"/>
              <a:gd name="T5" fmla="*/ 87 h 160"/>
              <a:gd name="T6" fmla="*/ 19 w 115"/>
              <a:gd name="T7" fmla="*/ 160 h 160"/>
              <a:gd name="T8" fmla="*/ 0 w 115"/>
              <a:gd name="T9" fmla="*/ 160 h 160"/>
              <a:gd name="T10" fmla="*/ 0 w 115"/>
              <a:gd name="T11" fmla="*/ 0 h 160"/>
              <a:gd name="T12" fmla="*/ 19 w 115"/>
              <a:gd name="T13" fmla="*/ 0 h 160"/>
              <a:gd name="T14" fmla="*/ 19 w 115"/>
              <a:gd name="T15" fmla="*/ 70 h 160"/>
              <a:gd name="T16" fmla="*/ 96 w 115"/>
              <a:gd name="T17" fmla="*/ 70 h 160"/>
              <a:gd name="T18" fmla="*/ 96 w 115"/>
              <a:gd name="T19" fmla="*/ 0 h 160"/>
              <a:gd name="T20" fmla="*/ 115 w 115"/>
              <a:gd name="T21" fmla="*/ 0 h 160"/>
              <a:gd name="T22" fmla="*/ 115 w 115"/>
              <a:gd name="T23" fmla="*/ 160 h 160"/>
              <a:gd name="T24" fmla="*/ 96 w 115"/>
              <a:gd name="T25" fmla="*/ 160 h 160"/>
              <a:gd name="T26" fmla="*/ 96 w 115"/>
              <a:gd name="T27" fmla="*/ 87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15" h="160">
                <a:moveTo>
                  <a:pt x="96" y="87"/>
                </a:moveTo>
                <a:lnTo>
                  <a:pt x="96" y="87"/>
                </a:lnTo>
                <a:lnTo>
                  <a:pt x="19" y="87"/>
                </a:lnTo>
                <a:lnTo>
                  <a:pt x="19" y="160"/>
                </a:lnTo>
                <a:lnTo>
                  <a:pt x="0" y="160"/>
                </a:lnTo>
                <a:lnTo>
                  <a:pt x="0" y="0"/>
                </a:lnTo>
                <a:lnTo>
                  <a:pt x="19" y="0"/>
                </a:lnTo>
                <a:lnTo>
                  <a:pt x="19" y="70"/>
                </a:lnTo>
                <a:lnTo>
                  <a:pt x="96" y="70"/>
                </a:lnTo>
                <a:lnTo>
                  <a:pt x="96" y="0"/>
                </a:lnTo>
                <a:lnTo>
                  <a:pt x="115" y="0"/>
                </a:lnTo>
                <a:lnTo>
                  <a:pt x="115" y="160"/>
                </a:lnTo>
                <a:lnTo>
                  <a:pt x="96" y="160"/>
                </a:lnTo>
                <a:lnTo>
                  <a:pt x="96" y="8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136" name="Freeform 1936"/>
          <p:cNvSpPr>
            <a:spLocks/>
          </p:cNvSpPr>
          <p:nvPr/>
        </p:nvSpPr>
        <p:spPr bwMode="auto">
          <a:xfrm>
            <a:off x="1879602" y="436565"/>
            <a:ext cx="103717" cy="119063"/>
          </a:xfrm>
          <a:custGeom>
            <a:avLst/>
            <a:gdLst>
              <a:gd name="T0" fmla="*/ 109 w 109"/>
              <a:gd name="T1" fmla="*/ 157 h 166"/>
              <a:gd name="T2" fmla="*/ 109 w 109"/>
              <a:gd name="T3" fmla="*/ 157 h 166"/>
              <a:gd name="T4" fmla="*/ 92 w 109"/>
              <a:gd name="T5" fmla="*/ 164 h 166"/>
              <a:gd name="T6" fmla="*/ 69 w 109"/>
              <a:gd name="T7" fmla="*/ 166 h 166"/>
              <a:gd name="T8" fmla="*/ 42 w 109"/>
              <a:gd name="T9" fmla="*/ 161 h 166"/>
              <a:gd name="T10" fmla="*/ 20 w 109"/>
              <a:gd name="T11" fmla="*/ 146 h 166"/>
              <a:gd name="T12" fmla="*/ 5 w 109"/>
              <a:gd name="T13" fmla="*/ 120 h 166"/>
              <a:gd name="T14" fmla="*/ 0 w 109"/>
              <a:gd name="T15" fmla="*/ 83 h 166"/>
              <a:gd name="T16" fmla="*/ 6 w 109"/>
              <a:gd name="T17" fmla="*/ 45 h 166"/>
              <a:gd name="T18" fmla="*/ 22 w 109"/>
              <a:gd name="T19" fmla="*/ 19 h 166"/>
              <a:gd name="T20" fmla="*/ 44 w 109"/>
              <a:gd name="T21" fmla="*/ 4 h 166"/>
              <a:gd name="T22" fmla="*/ 69 w 109"/>
              <a:gd name="T23" fmla="*/ 0 h 166"/>
              <a:gd name="T24" fmla="*/ 92 w 109"/>
              <a:gd name="T25" fmla="*/ 1 h 166"/>
              <a:gd name="T26" fmla="*/ 107 w 109"/>
              <a:gd name="T27" fmla="*/ 5 h 166"/>
              <a:gd name="T28" fmla="*/ 102 w 109"/>
              <a:gd name="T29" fmla="*/ 22 h 166"/>
              <a:gd name="T30" fmla="*/ 71 w 109"/>
              <a:gd name="T31" fmla="*/ 17 h 166"/>
              <a:gd name="T32" fmla="*/ 52 w 109"/>
              <a:gd name="T33" fmla="*/ 20 h 166"/>
              <a:gd name="T34" fmla="*/ 36 w 109"/>
              <a:gd name="T35" fmla="*/ 32 h 166"/>
              <a:gd name="T36" fmla="*/ 24 w 109"/>
              <a:gd name="T37" fmla="*/ 52 h 166"/>
              <a:gd name="T38" fmla="*/ 20 w 109"/>
              <a:gd name="T39" fmla="*/ 83 h 166"/>
              <a:gd name="T40" fmla="*/ 24 w 109"/>
              <a:gd name="T41" fmla="*/ 112 h 166"/>
              <a:gd name="T42" fmla="*/ 35 w 109"/>
              <a:gd name="T43" fmla="*/ 132 h 166"/>
              <a:gd name="T44" fmla="*/ 52 w 109"/>
              <a:gd name="T45" fmla="*/ 145 h 166"/>
              <a:gd name="T46" fmla="*/ 74 w 109"/>
              <a:gd name="T47" fmla="*/ 149 h 166"/>
              <a:gd name="T48" fmla="*/ 92 w 109"/>
              <a:gd name="T49" fmla="*/ 147 h 166"/>
              <a:gd name="T50" fmla="*/ 105 w 109"/>
              <a:gd name="T51" fmla="*/ 142 h 166"/>
              <a:gd name="T52" fmla="*/ 109 w 109"/>
              <a:gd name="T53" fmla="*/ 157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09" h="166">
                <a:moveTo>
                  <a:pt x="109" y="157"/>
                </a:moveTo>
                <a:lnTo>
                  <a:pt x="109" y="157"/>
                </a:lnTo>
                <a:cubicBezTo>
                  <a:pt x="105" y="160"/>
                  <a:pt x="99" y="163"/>
                  <a:pt x="92" y="164"/>
                </a:cubicBezTo>
                <a:cubicBezTo>
                  <a:pt x="85" y="165"/>
                  <a:pt x="77" y="166"/>
                  <a:pt x="69" y="166"/>
                </a:cubicBezTo>
                <a:cubicBezTo>
                  <a:pt x="60" y="166"/>
                  <a:pt x="51" y="164"/>
                  <a:pt x="42" y="161"/>
                </a:cubicBezTo>
                <a:cubicBezTo>
                  <a:pt x="34" y="158"/>
                  <a:pt x="26" y="153"/>
                  <a:pt x="20" y="146"/>
                </a:cubicBezTo>
                <a:cubicBezTo>
                  <a:pt x="14" y="139"/>
                  <a:pt x="9" y="131"/>
                  <a:pt x="5" y="120"/>
                </a:cubicBezTo>
                <a:cubicBezTo>
                  <a:pt x="2" y="110"/>
                  <a:pt x="0" y="97"/>
                  <a:pt x="0" y="83"/>
                </a:cubicBezTo>
                <a:cubicBezTo>
                  <a:pt x="0" y="68"/>
                  <a:pt x="2" y="55"/>
                  <a:pt x="6" y="45"/>
                </a:cubicBezTo>
                <a:cubicBezTo>
                  <a:pt x="10" y="34"/>
                  <a:pt x="15" y="26"/>
                  <a:pt x="22" y="19"/>
                </a:cubicBezTo>
                <a:cubicBezTo>
                  <a:pt x="28" y="12"/>
                  <a:pt x="36" y="8"/>
                  <a:pt x="44" y="4"/>
                </a:cubicBezTo>
                <a:cubicBezTo>
                  <a:pt x="52" y="1"/>
                  <a:pt x="61" y="0"/>
                  <a:pt x="69" y="0"/>
                </a:cubicBezTo>
                <a:cubicBezTo>
                  <a:pt x="79" y="0"/>
                  <a:pt x="86" y="0"/>
                  <a:pt x="92" y="1"/>
                </a:cubicBezTo>
                <a:cubicBezTo>
                  <a:pt x="98" y="2"/>
                  <a:pt x="103" y="4"/>
                  <a:pt x="107" y="5"/>
                </a:cubicBezTo>
                <a:lnTo>
                  <a:pt x="102" y="22"/>
                </a:lnTo>
                <a:cubicBezTo>
                  <a:pt x="95" y="19"/>
                  <a:pt x="84" y="17"/>
                  <a:pt x="71" y="17"/>
                </a:cubicBezTo>
                <a:cubicBezTo>
                  <a:pt x="65" y="17"/>
                  <a:pt x="58" y="18"/>
                  <a:pt x="52" y="20"/>
                </a:cubicBezTo>
                <a:cubicBezTo>
                  <a:pt x="46" y="23"/>
                  <a:pt x="41" y="26"/>
                  <a:pt x="36" y="32"/>
                </a:cubicBezTo>
                <a:cubicBezTo>
                  <a:pt x="31" y="37"/>
                  <a:pt x="27" y="44"/>
                  <a:pt x="24" y="52"/>
                </a:cubicBezTo>
                <a:cubicBezTo>
                  <a:pt x="21" y="60"/>
                  <a:pt x="20" y="71"/>
                  <a:pt x="20" y="83"/>
                </a:cubicBezTo>
                <a:cubicBezTo>
                  <a:pt x="20" y="94"/>
                  <a:pt x="21" y="104"/>
                  <a:pt x="24" y="112"/>
                </a:cubicBezTo>
                <a:cubicBezTo>
                  <a:pt x="27" y="120"/>
                  <a:pt x="31" y="127"/>
                  <a:pt x="35" y="132"/>
                </a:cubicBezTo>
                <a:cubicBezTo>
                  <a:pt x="40" y="138"/>
                  <a:pt x="46" y="142"/>
                  <a:pt x="52" y="145"/>
                </a:cubicBezTo>
                <a:cubicBezTo>
                  <a:pt x="59" y="148"/>
                  <a:pt x="66" y="149"/>
                  <a:pt x="74" y="149"/>
                </a:cubicBezTo>
                <a:cubicBezTo>
                  <a:pt x="80" y="149"/>
                  <a:pt x="86" y="148"/>
                  <a:pt x="92" y="147"/>
                </a:cubicBezTo>
                <a:cubicBezTo>
                  <a:pt x="97" y="146"/>
                  <a:pt x="101" y="144"/>
                  <a:pt x="105" y="142"/>
                </a:cubicBezTo>
                <a:lnTo>
                  <a:pt x="109" y="15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137" name="Freeform 1937"/>
          <p:cNvSpPr>
            <a:spLocks noEditPoints="1"/>
          </p:cNvSpPr>
          <p:nvPr/>
        </p:nvSpPr>
        <p:spPr bwMode="auto">
          <a:xfrm>
            <a:off x="2000251" y="436565"/>
            <a:ext cx="122767" cy="119063"/>
          </a:xfrm>
          <a:custGeom>
            <a:avLst/>
            <a:gdLst>
              <a:gd name="T0" fmla="*/ 20 w 131"/>
              <a:gd name="T1" fmla="*/ 83 h 166"/>
              <a:gd name="T2" fmla="*/ 20 w 131"/>
              <a:gd name="T3" fmla="*/ 83 h 166"/>
              <a:gd name="T4" fmla="*/ 23 w 131"/>
              <a:gd name="T5" fmla="*/ 108 h 166"/>
              <a:gd name="T6" fmla="*/ 31 w 131"/>
              <a:gd name="T7" fmla="*/ 129 h 166"/>
              <a:gd name="T8" fmla="*/ 45 w 131"/>
              <a:gd name="T9" fmla="*/ 144 h 166"/>
              <a:gd name="T10" fmla="*/ 65 w 131"/>
              <a:gd name="T11" fmla="*/ 149 h 166"/>
              <a:gd name="T12" fmla="*/ 99 w 131"/>
              <a:gd name="T13" fmla="*/ 133 h 166"/>
              <a:gd name="T14" fmla="*/ 111 w 131"/>
              <a:gd name="T15" fmla="*/ 83 h 166"/>
              <a:gd name="T16" fmla="*/ 108 w 131"/>
              <a:gd name="T17" fmla="*/ 58 h 166"/>
              <a:gd name="T18" fmla="*/ 100 w 131"/>
              <a:gd name="T19" fmla="*/ 37 h 166"/>
              <a:gd name="T20" fmla="*/ 86 w 131"/>
              <a:gd name="T21" fmla="*/ 22 h 166"/>
              <a:gd name="T22" fmla="*/ 65 w 131"/>
              <a:gd name="T23" fmla="*/ 17 h 166"/>
              <a:gd name="T24" fmla="*/ 32 w 131"/>
              <a:gd name="T25" fmla="*/ 33 h 166"/>
              <a:gd name="T26" fmla="*/ 20 w 131"/>
              <a:gd name="T27" fmla="*/ 83 h 166"/>
              <a:gd name="T28" fmla="*/ 0 w 131"/>
              <a:gd name="T29" fmla="*/ 83 h 166"/>
              <a:gd name="T30" fmla="*/ 0 w 131"/>
              <a:gd name="T31" fmla="*/ 83 h 166"/>
              <a:gd name="T32" fmla="*/ 17 w 131"/>
              <a:gd name="T33" fmla="*/ 21 h 166"/>
              <a:gd name="T34" fmla="*/ 65 w 131"/>
              <a:gd name="T35" fmla="*/ 0 h 166"/>
              <a:gd name="T36" fmla="*/ 95 w 131"/>
              <a:gd name="T37" fmla="*/ 6 h 166"/>
              <a:gd name="T38" fmla="*/ 115 w 131"/>
              <a:gd name="T39" fmla="*/ 23 h 166"/>
              <a:gd name="T40" fmla="*/ 127 w 131"/>
              <a:gd name="T41" fmla="*/ 49 h 166"/>
              <a:gd name="T42" fmla="*/ 131 w 131"/>
              <a:gd name="T43" fmla="*/ 83 h 166"/>
              <a:gd name="T44" fmla="*/ 114 w 131"/>
              <a:gd name="T45" fmla="*/ 145 h 166"/>
              <a:gd name="T46" fmla="*/ 65 w 131"/>
              <a:gd name="T47" fmla="*/ 166 h 166"/>
              <a:gd name="T48" fmla="*/ 36 w 131"/>
              <a:gd name="T49" fmla="*/ 160 h 166"/>
              <a:gd name="T50" fmla="*/ 16 w 131"/>
              <a:gd name="T51" fmla="*/ 143 h 166"/>
              <a:gd name="T52" fmla="*/ 4 w 131"/>
              <a:gd name="T53" fmla="*/ 117 h 166"/>
              <a:gd name="T54" fmla="*/ 0 w 131"/>
              <a:gd name="T55" fmla="*/ 83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31" h="166">
                <a:moveTo>
                  <a:pt x="20" y="83"/>
                </a:moveTo>
                <a:lnTo>
                  <a:pt x="20" y="83"/>
                </a:lnTo>
                <a:cubicBezTo>
                  <a:pt x="20" y="92"/>
                  <a:pt x="21" y="100"/>
                  <a:pt x="23" y="108"/>
                </a:cubicBezTo>
                <a:cubicBezTo>
                  <a:pt x="24" y="116"/>
                  <a:pt x="27" y="123"/>
                  <a:pt x="31" y="129"/>
                </a:cubicBezTo>
                <a:cubicBezTo>
                  <a:pt x="35" y="135"/>
                  <a:pt x="39" y="140"/>
                  <a:pt x="45" y="144"/>
                </a:cubicBezTo>
                <a:cubicBezTo>
                  <a:pt x="51" y="147"/>
                  <a:pt x="57" y="149"/>
                  <a:pt x="65" y="149"/>
                </a:cubicBezTo>
                <a:cubicBezTo>
                  <a:pt x="79" y="149"/>
                  <a:pt x="91" y="144"/>
                  <a:pt x="99" y="133"/>
                </a:cubicBezTo>
                <a:cubicBezTo>
                  <a:pt x="107" y="122"/>
                  <a:pt x="111" y="105"/>
                  <a:pt x="111" y="83"/>
                </a:cubicBezTo>
                <a:cubicBezTo>
                  <a:pt x="111" y="74"/>
                  <a:pt x="110" y="66"/>
                  <a:pt x="108" y="58"/>
                </a:cubicBezTo>
                <a:cubicBezTo>
                  <a:pt x="107" y="50"/>
                  <a:pt x="104" y="43"/>
                  <a:pt x="100" y="37"/>
                </a:cubicBezTo>
                <a:cubicBezTo>
                  <a:pt x="96" y="31"/>
                  <a:pt x="92" y="26"/>
                  <a:pt x="86" y="22"/>
                </a:cubicBezTo>
                <a:cubicBezTo>
                  <a:pt x="80" y="19"/>
                  <a:pt x="73" y="17"/>
                  <a:pt x="65" y="17"/>
                </a:cubicBezTo>
                <a:cubicBezTo>
                  <a:pt x="51" y="17"/>
                  <a:pt x="40" y="22"/>
                  <a:pt x="32" y="33"/>
                </a:cubicBezTo>
                <a:cubicBezTo>
                  <a:pt x="24" y="44"/>
                  <a:pt x="20" y="60"/>
                  <a:pt x="20" y="83"/>
                </a:cubicBezTo>
                <a:close/>
                <a:moveTo>
                  <a:pt x="0" y="83"/>
                </a:moveTo>
                <a:lnTo>
                  <a:pt x="0" y="83"/>
                </a:lnTo>
                <a:cubicBezTo>
                  <a:pt x="0" y="56"/>
                  <a:pt x="6" y="36"/>
                  <a:pt x="17" y="21"/>
                </a:cubicBezTo>
                <a:cubicBezTo>
                  <a:pt x="28" y="7"/>
                  <a:pt x="44" y="0"/>
                  <a:pt x="65" y="0"/>
                </a:cubicBezTo>
                <a:cubicBezTo>
                  <a:pt x="77" y="0"/>
                  <a:pt x="86" y="2"/>
                  <a:pt x="95" y="6"/>
                </a:cubicBezTo>
                <a:cubicBezTo>
                  <a:pt x="103" y="10"/>
                  <a:pt x="110" y="15"/>
                  <a:pt x="115" y="23"/>
                </a:cubicBezTo>
                <a:cubicBezTo>
                  <a:pt x="121" y="30"/>
                  <a:pt x="125" y="39"/>
                  <a:pt x="127" y="49"/>
                </a:cubicBezTo>
                <a:cubicBezTo>
                  <a:pt x="130" y="59"/>
                  <a:pt x="131" y="70"/>
                  <a:pt x="131" y="83"/>
                </a:cubicBezTo>
                <a:cubicBezTo>
                  <a:pt x="131" y="110"/>
                  <a:pt x="125" y="130"/>
                  <a:pt x="114" y="145"/>
                </a:cubicBezTo>
                <a:cubicBezTo>
                  <a:pt x="103" y="159"/>
                  <a:pt x="86" y="166"/>
                  <a:pt x="65" y="166"/>
                </a:cubicBezTo>
                <a:cubicBezTo>
                  <a:pt x="54" y="166"/>
                  <a:pt x="44" y="164"/>
                  <a:pt x="36" y="160"/>
                </a:cubicBezTo>
                <a:cubicBezTo>
                  <a:pt x="28" y="156"/>
                  <a:pt x="21" y="150"/>
                  <a:pt x="16" y="143"/>
                </a:cubicBezTo>
                <a:cubicBezTo>
                  <a:pt x="10" y="136"/>
                  <a:pt x="6" y="127"/>
                  <a:pt x="4" y="117"/>
                </a:cubicBezTo>
                <a:cubicBezTo>
                  <a:pt x="1" y="107"/>
                  <a:pt x="0" y="95"/>
                  <a:pt x="0" y="83"/>
                </a:cubicBez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138" name="Freeform 1938"/>
          <p:cNvSpPr>
            <a:spLocks noEditPoints="1"/>
          </p:cNvSpPr>
          <p:nvPr/>
        </p:nvSpPr>
        <p:spPr bwMode="auto">
          <a:xfrm>
            <a:off x="2156884" y="436565"/>
            <a:ext cx="95251" cy="119063"/>
          </a:xfrm>
          <a:custGeom>
            <a:avLst/>
            <a:gdLst>
              <a:gd name="T0" fmla="*/ 43 w 101"/>
              <a:gd name="T1" fmla="*/ 148 h 164"/>
              <a:gd name="T2" fmla="*/ 43 w 101"/>
              <a:gd name="T3" fmla="*/ 148 h 164"/>
              <a:gd name="T4" fmla="*/ 57 w 101"/>
              <a:gd name="T5" fmla="*/ 146 h 164"/>
              <a:gd name="T6" fmla="*/ 70 w 101"/>
              <a:gd name="T7" fmla="*/ 140 h 164"/>
              <a:gd name="T8" fmla="*/ 78 w 101"/>
              <a:gd name="T9" fmla="*/ 131 h 164"/>
              <a:gd name="T10" fmla="*/ 81 w 101"/>
              <a:gd name="T11" fmla="*/ 118 h 164"/>
              <a:gd name="T12" fmla="*/ 77 w 101"/>
              <a:gd name="T13" fmla="*/ 103 h 164"/>
              <a:gd name="T14" fmla="*/ 67 w 101"/>
              <a:gd name="T15" fmla="*/ 94 h 164"/>
              <a:gd name="T16" fmla="*/ 54 w 101"/>
              <a:gd name="T17" fmla="*/ 90 h 164"/>
              <a:gd name="T18" fmla="*/ 39 w 101"/>
              <a:gd name="T19" fmla="*/ 88 h 164"/>
              <a:gd name="T20" fmla="*/ 19 w 101"/>
              <a:gd name="T21" fmla="*/ 88 h 164"/>
              <a:gd name="T22" fmla="*/ 19 w 101"/>
              <a:gd name="T23" fmla="*/ 146 h 164"/>
              <a:gd name="T24" fmla="*/ 23 w 101"/>
              <a:gd name="T25" fmla="*/ 147 h 164"/>
              <a:gd name="T26" fmla="*/ 30 w 101"/>
              <a:gd name="T27" fmla="*/ 147 h 164"/>
              <a:gd name="T28" fmla="*/ 37 w 101"/>
              <a:gd name="T29" fmla="*/ 147 h 164"/>
              <a:gd name="T30" fmla="*/ 43 w 101"/>
              <a:gd name="T31" fmla="*/ 148 h 164"/>
              <a:gd name="T32" fmla="*/ 31 w 101"/>
              <a:gd name="T33" fmla="*/ 72 h 164"/>
              <a:gd name="T34" fmla="*/ 31 w 101"/>
              <a:gd name="T35" fmla="*/ 72 h 164"/>
              <a:gd name="T36" fmla="*/ 40 w 101"/>
              <a:gd name="T37" fmla="*/ 72 h 164"/>
              <a:gd name="T38" fmla="*/ 49 w 101"/>
              <a:gd name="T39" fmla="*/ 71 h 164"/>
              <a:gd name="T40" fmla="*/ 60 w 101"/>
              <a:gd name="T41" fmla="*/ 67 h 164"/>
              <a:gd name="T42" fmla="*/ 68 w 101"/>
              <a:gd name="T43" fmla="*/ 61 h 164"/>
              <a:gd name="T44" fmla="*/ 74 w 101"/>
              <a:gd name="T45" fmla="*/ 52 h 164"/>
              <a:gd name="T46" fmla="*/ 76 w 101"/>
              <a:gd name="T47" fmla="*/ 42 h 164"/>
              <a:gd name="T48" fmla="*/ 73 w 101"/>
              <a:gd name="T49" fmla="*/ 30 h 164"/>
              <a:gd name="T50" fmla="*/ 66 w 101"/>
              <a:gd name="T51" fmla="*/ 22 h 164"/>
              <a:gd name="T52" fmla="*/ 55 w 101"/>
              <a:gd name="T53" fmla="*/ 18 h 164"/>
              <a:gd name="T54" fmla="*/ 42 w 101"/>
              <a:gd name="T55" fmla="*/ 16 h 164"/>
              <a:gd name="T56" fmla="*/ 28 w 101"/>
              <a:gd name="T57" fmla="*/ 17 h 164"/>
              <a:gd name="T58" fmla="*/ 19 w 101"/>
              <a:gd name="T59" fmla="*/ 18 h 164"/>
              <a:gd name="T60" fmla="*/ 19 w 101"/>
              <a:gd name="T61" fmla="*/ 72 h 164"/>
              <a:gd name="T62" fmla="*/ 31 w 101"/>
              <a:gd name="T63" fmla="*/ 72 h 164"/>
              <a:gd name="T64" fmla="*/ 96 w 101"/>
              <a:gd name="T65" fmla="*/ 38 h 164"/>
              <a:gd name="T66" fmla="*/ 96 w 101"/>
              <a:gd name="T67" fmla="*/ 38 h 164"/>
              <a:gd name="T68" fmla="*/ 95 w 101"/>
              <a:gd name="T69" fmla="*/ 50 h 164"/>
              <a:gd name="T70" fmla="*/ 89 w 101"/>
              <a:gd name="T71" fmla="*/ 61 h 164"/>
              <a:gd name="T72" fmla="*/ 80 w 101"/>
              <a:gd name="T73" fmla="*/ 70 h 164"/>
              <a:gd name="T74" fmla="*/ 66 w 101"/>
              <a:gd name="T75" fmla="*/ 76 h 164"/>
              <a:gd name="T76" fmla="*/ 66 w 101"/>
              <a:gd name="T77" fmla="*/ 77 h 164"/>
              <a:gd name="T78" fmla="*/ 79 w 101"/>
              <a:gd name="T79" fmla="*/ 81 h 164"/>
              <a:gd name="T80" fmla="*/ 91 w 101"/>
              <a:gd name="T81" fmla="*/ 89 h 164"/>
              <a:gd name="T82" fmla="*/ 98 w 101"/>
              <a:gd name="T83" fmla="*/ 100 h 164"/>
              <a:gd name="T84" fmla="*/ 101 w 101"/>
              <a:gd name="T85" fmla="*/ 117 h 164"/>
              <a:gd name="T86" fmla="*/ 96 w 101"/>
              <a:gd name="T87" fmla="*/ 138 h 164"/>
              <a:gd name="T88" fmla="*/ 83 w 101"/>
              <a:gd name="T89" fmla="*/ 153 h 164"/>
              <a:gd name="T90" fmla="*/ 63 w 101"/>
              <a:gd name="T91" fmla="*/ 161 h 164"/>
              <a:gd name="T92" fmla="*/ 41 w 101"/>
              <a:gd name="T93" fmla="*/ 164 h 164"/>
              <a:gd name="T94" fmla="*/ 32 w 101"/>
              <a:gd name="T95" fmla="*/ 164 h 164"/>
              <a:gd name="T96" fmla="*/ 21 w 101"/>
              <a:gd name="T97" fmla="*/ 164 h 164"/>
              <a:gd name="T98" fmla="*/ 10 w 101"/>
              <a:gd name="T99" fmla="*/ 163 h 164"/>
              <a:gd name="T100" fmla="*/ 0 w 101"/>
              <a:gd name="T101" fmla="*/ 161 h 164"/>
              <a:gd name="T102" fmla="*/ 0 w 101"/>
              <a:gd name="T103" fmla="*/ 3 h 164"/>
              <a:gd name="T104" fmla="*/ 19 w 101"/>
              <a:gd name="T105" fmla="*/ 1 h 164"/>
              <a:gd name="T106" fmla="*/ 44 w 101"/>
              <a:gd name="T107" fmla="*/ 0 h 164"/>
              <a:gd name="T108" fmla="*/ 62 w 101"/>
              <a:gd name="T109" fmla="*/ 1 h 164"/>
              <a:gd name="T110" fmla="*/ 79 w 101"/>
              <a:gd name="T111" fmla="*/ 7 h 164"/>
              <a:gd name="T112" fmla="*/ 92 w 101"/>
              <a:gd name="T113" fmla="*/ 19 h 164"/>
              <a:gd name="T114" fmla="*/ 96 w 101"/>
              <a:gd name="T115" fmla="*/ 38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01" h="164">
                <a:moveTo>
                  <a:pt x="43" y="148"/>
                </a:moveTo>
                <a:lnTo>
                  <a:pt x="43" y="148"/>
                </a:lnTo>
                <a:cubicBezTo>
                  <a:pt x="48" y="148"/>
                  <a:pt x="53" y="147"/>
                  <a:pt x="57" y="146"/>
                </a:cubicBezTo>
                <a:cubicBezTo>
                  <a:pt x="62" y="145"/>
                  <a:pt x="66" y="143"/>
                  <a:pt x="70" y="140"/>
                </a:cubicBezTo>
                <a:cubicBezTo>
                  <a:pt x="73" y="138"/>
                  <a:pt x="76" y="135"/>
                  <a:pt x="78" y="131"/>
                </a:cubicBezTo>
                <a:cubicBezTo>
                  <a:pt x="80" y="127"/>
                  <a:pt x="81" y="123"/>
                  <a:pt x="81" y="118"/>
                </a:cubicBezTo>
                <a:cubicBezTo>
                  <a:pt x="81" y="112"/>
                  <a:pt x="80" y="107"/>
                  <a:pt x="77" y="103"/>
                </a:cubicBezTo>
                <a:cubicBezTo>
                  <a:pt x="75" y="99"/>
                  <a:pt x="72" y="96"/>
                  <a:pt x="67" y="94"/>
                </a:cubicBezTo>
                <a:cubicBezTo>
                  <a:pt x="63" y="92"/>
                  <a:pt x="59" y="90"/>
                  <a:pt x="54" y="90"/>
                </a:cubicBezTo>
                <a:cubicBezTo>
                  <a:pt x="49" y="89"/>
                  <a:pt x="44" y="88"/>
                  <a:pt x="39" y="88"/>
                </a:cubicBezTo>
                <a:lnTo>
                  <a:pt x="19" y="88"/>
                </a:lnTo>
                <a:lnTo>
                  <a:pt x="19" y="146"/>
                </a:lnTo>
                <a:cubicBezTo>
                  <a:pt x="20" y="146"/>
                  <a:pt x="21" y="146"/>
                  <a:pt x="23" y="147"/>
                </a:cubicBezTo>
                <a:cubicBezTo>
                  <a:pt x="25" y="147"/>
                  <a:pt x="27" y="147"/>
                  <a:pt x="30" y="147"/>
                </a:cubicBezTo>
                <a:cubicBezTo>
                  <a:pt x="32" y="147"/>
                  <a:pt x="34" y="147"/>
                  <a:pt x="37" y="147"/>
                </a:cubicBezTo>
                <a:cubicBezTo>
                  <a:pt x="39" y="148"/>
                  <a:pt x="41" y="148"/>
                  <a:pt x="43" y="148"/>
                </a:cubicBezTo>
                <a:close/>
                <a:moveTo>
                  <a:pt x="31" y="72"/>
                </a:moveTo>
                <a:lnTo>
                  <a:pt x="31" y="72"/>
                </a:lnTo>
                <a:cubicBezTo>
                  <a:pt x="33" y="72"/>
                  <a:pt x="36" y="72"/>
                  <a:pt x="40" y="72"/>
                </a:cubicBezTo>
                <a:cubicBezTo>
                  <a:pt x="44" y="72"/>
                  <a:pt x="47" y="72"/>
                  <a:pt x="49" y="71"/>
                </a:cubicBezTo>
                <a:cubicBezTo>
                  <a:pt x="53" y="70"/>
                  <a:pt x="56" y="69"/>
                  <a:pt x="60" y="67"/>
                </a:cubicBezTo>
                <a:cubicBezTo>
                  <a:pt x="63" y="65"/>
                  <a:pt x="66" y="63"/>
                  <a:pt x="68" y="61"/>
                </a:cubicBezTo>
                <a:cubicBezTo>
                  <a:pt x="71" y="58"/>
                  <a:pt x="73" y="56"/>
                  <a:pt x="74" y="52"/>
                </a:cubicBezTo>
                <a:cubicBezTo>
                  <a:pt x="76" y="49"/>
                  <a:pt x="76" y="46"/>
                  <a:pt x="76" y="42"/>
                </a:cubicBezTo>
                <a:cubicBezTo>
                  <a:pt x="76" y="37"/>
                  <a:pt x="75" y="33"/>
                  <a:pt x="73" y="30"/>
                </a:cubicBezTo>
                <a:cubicBezTo>
                  <a:pt x="72" y="26"/>
                  <a:pt x="69" y="24"/>
                  <a:pt x="66" y="22"/>
                </a:cubicBezTo>
                <a:cubicBezTo>
                  <a:pt x="63" y="20"/>
                  <a:pt x="59" y="18"/>
                  <a:pt x="55" y="18"/>
                </a:cubicBezTo>
                <a:cubicBezTo>
                  <a:pt x="51" y="17"/>
                  <a:pt x="46" y="16"/>
                  <a:pt x="42" y="16"/>
                </a:cubicBezTo>
                <a:cubicBezTo>
                  <a:pt x="37" y="16"/>
                  <a:pt x="32" y="16"/>
                  <a:pt x="28" y="17"/>
                </a:cubicBezTo>
                <a:cubicBezTo>
                  <a:pt x="24" y="17"/>
                  <a:pt x="21" y="17"/>
                  <a:pt x="19" y="18"/>
                </a:cubicBezTo>
                <a:lnTo>
                  <a:pt x="19" y="72"/>
                </a:lnTo>
                <a:lnTo>
                  <a:pt x="31" y="72"/>
                </a:lnTo>
                <a:close/>
                <a:moveTo>
                  <a:pt x="96" y="38"/>
                </a:moveTo>
                <a:lnTo>
                  <a:pt x="96" y="38"/>
                </a:lnTo>
                <a:cubicBezTo>
                  <a:pt x="96" y="42"/>
                  <a:pt x="96" y="46"/>
                  <a:pt x="95" y="50"/>
                </a:cubicBezTo>
                <a:cubicBezTo>
                  <a:pt x="93" y="54"/>
                  <a:pt x="92" y="58"/>
                  <a:pt x="89" y="61"/>
                </a:cubicBezTo>
                <a:cubicBezTo>
                  <a:pt x="87" y="65"/>
                  <a:pt x="84" y="68"/>
                  <a:pt x="80" y="70"/>
                </a:cubicBezTo>
                <a:cubicBezTo>
                  <a:pt x="76" y="73"/>
                  <a:pt x="71" y="75"/>
                  <a:pt x="66" y="76"/>
                </a:cubicBezTo>
                <a:lnTo>
                  <a:pt x="66" y="77"/>
                </a:lnTo>
                <a:cubicBezTo>
                  <a:pt x="71" y="78"/>
                  <a:pt x="75" y="79"/>
                  <a:pt x="79" y="81"/>
                </a:cubicBezTo>
                <a:cubicBezTo>
                  <a:pt x="84" y="83"/>
                  <a:pt x="87" y="85"/>
                  <a:pt x="91" y="89"/>
                </a:cubicBezTo>
                <a:cubicBezTo>
                  <a:pt x="94" y="92"/>
                  <a:pt x="96" y="96"/>
                  <a:pt x="98" y="100"/>
                </a:cubicBezTo>
                <a:cubicBezTo>
                  <a:pt x="100" y="105"/>
                  <a:pt x="101" y="110"/>
                  <a:pt x="101" y="117"/>
                </a:cubicBezTo>
                <a:cubicBezTo>
                  <a:pt x="101" y="125"/>
                  <a:pt x="100" y="132"/>
                  <a:pt x="96" y="138"/>
                </a:cubicBezTo>
                <a:cubicBezTo>
                  <a:pt x="93" y="144"/>
                  <a:pt x="88" y="149"/>
                  <a:pt x="83" y="153"/>
                </a:cubicBezTo>
                <a:cubicBezTo>
                  <a:pt x="77" y="157"/>
                  <a:pt x="71" y="160"/>
                  <a:pt x="63" y="161"/>
                </a:cubicBezTo>
                <a:cubicBezTo>
                  <a:pt x="56" y="163"/>
                  <a:pt x="49" y="164"/>
                  <a:pt x="41" y="164"/>
                </a:cubicBezTo>
                <a:lnTo>
                  <a:pt x="32" y="164"/>
                </a:lnTo>
                <a:cubicBezTo>
                  <a:pt x="29" y="164"/>
                  <a:pt x="25" y="164"/>
                  <a:pt x="21" y="164"/>
                </a:cubicBezTo>
                <a:cubicBezTo>
                  <a:pt x="17" y="164"/>
                  <a:pt x="14" y="163"/>
                  <a:pt x="10" y="163"/>
                </a:cubicBezTo>
                <a:cubicBezTo>
                  <a:pt x="6" y="162"/>
                  <a:pt x="3" y="162"/>
                  <a:pt x="0" y="161"/>
                </a:cubicBezTo>
                <a:lnTo>
                  <a:pt x="0" y="3"/>
                </a:lnTo>
                <a:cubicBezTo>
                  <a:pt x="5" y="2"/>
                  <a:pt x="12" y="1"/>
                  <a:pt x="19" y="1"/>
                </a:cubicBezTo>
                <a:cubicBezTo>
                  <a:pt x="27" y="0"/>
                  <a:pt x="35" y="0"/>
                  <a:pt x="44" y="0"/>
                </a:cubicBezTo>
                <a:cubicBezTo>
                  <a:pt x="50" y="0"/>
                  <a:pt x="56" y="0"/>
                  <a:pt x="62" y="1"/>
                </a:cubicBezTo>
                <a:cubicBezTo>
                  <a:pt x="68" y="2"/>
                  <a:pt x="74" y="4"/>
                  <a:pt x="79" y="7"/>
                </a:cubicBezTo>
                <a:cubicBezTo>
                  <a:pt x="84" y="10"/>
                  <a:pt x="88" y="14"/>
                  <a:pt x="92" y="19"/>
                </a:cubicBezTo>
                <a:cubicBezTo>
                  <a:pt x="95" y="24"/>
                  <a:pt x="96" y="30"/>
                  <a:pt x="96" y="38"/>
                </a:cubicBez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139" name="Freeform 1939"/>
          <p:cNvSpPr>
            <a:spLocks noEditPoints="1"/>
          </p:cNvSpPr>
          <p:nvPr/>
        </p:nvSpPr>
        <p:spPr bwMode="auto">
          <a:xfrm>
            <a:off x="1136651" y="623901"/>
            <a:ext cx="59267" cy="74613"/>
          </a:xfrm>
          <a:custGeom>
            <a:avLst/>
            <a:gdLst>
              <a:gd name="T0" fmla="*/ 25 w 63"/>
              <a:gd name="T1" fmla="*/ 10 h 102"/>
              <a:gd name="T2" fmla="*/ 25 w 63"/>
              <a:gd name="T3" fmla="*/ 10 h 102"/>
              <a:gd name="T4" fmla="*/ 18 w 63"/>
              <a:gd name="T5" fmla="*/ 10 h 102"/>
              <a:gd name="T6" fmla="*/ 12 w 63"/>
              <a:gd name="T7" fmla="*/ 11 h 102"/>
              <a:gd name="T8" fmla="*/ 12 w 63"/>
              <a:gd name="T9" fmla="*/ 53 h 102"/>
              <a:gd name="T10" fmla="*/ 15 w 63"/>
              <a:gd name="T11" fmla="*/ 53 h 102"/>
              <a:gd name="T12" fmla="*/ 18 w 63"/>
              <a:gd name="T13" fmla="*/ 53 h 102"/>
              <a:gd name="T14" fmla="*/ 21 w 63"/>
              <a:gd name="T15" fmla="*/ 53 h 102"/>
              <a:gd name="T16" fmla="*/ 24 w 63"/>
              <a:gd name="T17" fmla="*/ 53 h 102"/>
              <a:gd name="T18" fmla="*/ 33 w 63"/>
              <a:gd name="T19" fmla="*/ 52 h 102"/>
              <a:gd name="T20" fmla="*/ 42 w 63"/>
              <a:gd name="T21" fmla="*/ 49 h 102"/>
              <a:gd name="T22" fmla="*/ 48 w 63"/>
              <a:gd name="T23" fmla="*/ 42 h 102"/>
              <a:gd name="T24" fmla="*/ 51 w 63"/>
              <a:gd name="T25" fmla="*/ 31 h 102"/>
              <a:gd name="T26" fmla="*/ 48 w 63"/>
              <a:gd name="T27" fmla="*/ 21 h 102"/>
              <a:gd name="T28" fmla="*/ 43 w 63"/>
              <a:gd name="T29" fmla="*/ 14 h 102"/>
              <a:gd name="T30" fmla="*/ 34 w 63"/>
              <a:gd name="T31" fmla="*/ 11 h 102"/>
              <a:gd name="T32" fmla="*/ 25 w 63"/>
              <a:gd name="T33" fmla="*/ 10 h 102"/>
              <a:gd name="T34" fmla="*/ 0 w 63"/>
              <a:gd name="T35" fmla="*/ 2 h 102"/>
              <a:gd name="T36" fmla="*/ 0 w 63"/>
              <a:gd name="T37" fmla="*/ 2 h 102"/>
              <a:gd name="T38" fmla="*/ 12 w 63"/>
              <a:gd name="T39" fmla="*/ 0 h 102"/>
              <a:gd name="T40" fmla="*/ 25 w 63"/>
              <a:gd name="T41" fmla="*/ 0 h 102"/>
              <a:gd name="T42" fmla="*/ 38 w 63"/>
              <a:gd name="T43" fmla="*/ 1 h 102"/>
              <a:gd name="T44" fmla="*/ 51 w 63"/>
              <a:gd name="T45" fmla="*/ 6 h 102"/>
              <a:gd name="T46" fmla="*/ 60 w 63"/>
              <a:gd name="T47" fmla="*/ 15 h 102"/>
              <a:gd name="T48" fmla="*/ 63 w 63"/>
              <a:gd name="T49" fmla="*/ 31 h 102"/>
              <a:gd name="T50" fmla="*/ 60 w 63"/>
              <a:gd name="T51" fmla="*/ 46 h 102"/>
              <a:gd name="T52" fmla="*/ 51 w 63"/>
              <a:gd name="T53" fmla="*/ 56 h 102"/>
              <a:gd name="T54" fmla="*/ 39 w 63"/>
              <a:gd name="T55" fmla="*/ 62 h 102"/>
              <a:gd name="T56" fmla="*/ 24 w 63"/>
              <a:gd name="T57" fmla="*/ 64 h 102"/>
              <a:gd name="T58" fmla="*/ 22 w 63"/>
              <a:gd name="T59" fmla="*/ 64 h 102"/>
              <a:gd name="T60" fmla="*/ 18 w 63"/>
              <a:gd name="T61" fmla="*/ 64 h 102"/>
              <a:gd name="T62" fmla="*/ 15 w 63"/>
              <a:gd name="T63" fmla="*/ 64 h 102"/>
              <a:gd name="T64" fmla="*/ 12 w 63"/>
              <a:gd name="T65" fmla="*/ 63 h 102"/>
              <a:gd name="T66" fmla="*/ 12 w 63"/>
              <a:gd name="T67" fmla="*/ 102 h 102"/>
              <a:gd name="T68" fmla="*/ 0 w 63"/>
              <a:gd name="T69" fmla="*/ 102 h 102"/>
              <a:gd name="T70" fmla="*/ 0 w 63"/>
              <a:gd name="T71" fmla="*/ 2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63" h="102">
                <a:moveTo>
                  <a:pt x="25" y="10"/>
                </a:moveTo>
                <a:lnTo>
                  <a:pt x="25" y="10"/>
                </a:lnTo>
                <a:cubicBezTo>
                  <a:pt x="23" y="10"/>
                  <a:pt x="20" y="10"/>
                  <a:pt x="18" y="10"/>
                </a:cubicBezTo>
                <a:cubicBezTo>
                  <a:pt x="16" y="10"/>
                  <a:pt x="14" y="10"/>
                  <a:pt x="12" y="11"/>
                </a:cubicBezTo>
                <a:lnTo>
                  <a:pt x="12" y="53"/>
                </a:lnTo>
                <a:cubicBezTo>
                  <a:pt x="13" y="53"/>
                  <a:pt x="14" y="53"/>
                  <a:pt x="15" y="53"/>
                </a:cubicBezTo>
                <a:cubicBezTo>
                  <a:pt x="16" y="53"/>
                  <a:pt x="17" y="53"/>
                  <a:pt x="18" y="53"/>
                </a:cubicBezTo>
                <a:cubicBezTo>
                  <a:pt x="19" y="53"/>
                  <a:pt x="20" y="53"/>
                  <a:pt x="21" y="53"/>
                </a:cubicBezTo>
                <a:lnTo>
                  <a:pt x="24" y="53"/>
                </a:lnTo>
                <a:cubicBezTo>
                  <a:pt x="27" y="53"/>
                  <a:pt x="30" y="53"/>
                  <a:pt x="33" y="52"/>
                </a:cubicBezTo>
                <a:cubicBezTo>
                  <a:pt x="37" y="52"/>
                  <a:pt x="39" y="50"/>
                  <a:pt x="42" y="49"/>
                </a:cubicBezTo>
                <a:cubicBezTo>
                  <a:pt x="45" y="47"/>
                  <a:pt x="47" y="45"/>
                  <a:pt x="48" y="42"/>
                </a:cubicBezTo>
                <a:cubicBezTo>
                  <a:pt x="50" y="39"/>
                  <a:pt x="51" y="35"/>
                  <a:pt x="51" y="31"/>
                </a:cubicBezTo>
                <a:cubicBezTo>
                  <a:pt x="51" y="27"/>
                  <a:pt x="50" y="23"/>
                  <a:pt x="48" y="21"/>
                </a:cubicBezTo>
                <a:cubicBezTo>
                  <a:pt x="47" y="18"/>
                  <a:pt x="45" y="16"/>
                  <a:pt x="43" y="14"/>
                </a:cubicBezTo>
                <a:cubicBezTo>
                  <a:pt x="40" y="13"/>
                  <a:pt x="37" y="12"/>
                  <a:pt x="34" y="11"/>
                </a:cubicBezTo>
                <a:cubicBezTo>
                  <a:pt x="31" y="10"/>
                  <a:pt x="28" y="10"/>
                  <a:pt x="25" y="10"/>
                </a:cubicBezTo>
                <a:close/>
                <a:moveTo>
                  <a:pt x="0" y="2"/>
                </a:moveTo>
                <a:lnTo>
                  <a:pt x="0" y="2"/>
                </a:lnTo>
                <a:cubicBezTo>
                  <a:pt x="4" y="1"/>
                  <a:pt x="8" y="0"/>
                  <a:pt x="12" y="0"/>
                </a:cubicBezTo>
                <a:cubicBezTo>
                  <a:pt x="16" y="0"/>
                  <a:pt x="21" y="0"/>
                  <a:pt x="25" y="0"/>
                </a:cubicBezTo>
                <a:cubicBezTo>
                  <a:pt x="29" y="0"/>
                  <a:pt x="34" y="0"/>
                  <a:pt x="38" y="1"/>
                </a:cubicBezTo>
                <a:cubicBezTo>
                  <a:pt x="43" y="2"/>
                  <a:pt x="47" y="3"/>
                  <a:pt x="51" y="6"/>
                </a:cubicBezTo>
                <a:cubicBezTo>
                  <a:pt x="54" y="8"/>
                  <a:pt x="57" y="11"/>
                  <a:pt x="60" y="15"/>
                </a:cubicBezTo>
                <a:cubicBezTo>
                  <a:pt x="62" y="19"/>
                  <a:pt x="63" y="24"/>
                  <a:pt x="63" y="31"/>
                </a:cubicBezTo>
                <a:cubicBezTo>
                  <a:pt x="63" y="37"/>
                  <a:pt x="62" y="42"/>
                  <a:pt x="60" y="46"/>
                </a:cubicBezTo>
                <a:cubicBezTo>
                  <a:pt x="58" y="50"/>
                  <a:pt x="55" y="54"/>
                  <a:pt x="51" y="56"/>
                </a:cubicBezTo>
                <a:cubicBezTo>
                  <a:pt x="48" y="59"/>
                  <a:pt x="43" y="61"/>
                  <a:pt x="39" y="62"/>
                </a:cubicBezTo>
                <a:cubicBezTo>
                  <a:pt x="34" y="63"/>
                  <a:pt x="29" y="64"/>
                  <a:pt x="24" y="64"/>
                </a:cubicBezTo>
                <a:lnTo>
                  <a:pt x="22" y="64"/>
                </a:lnTo>
                <a:cubicBezTo>
                  <a:pt x="21" y="64"/>
                  <a:pt x="20" y="64"/>
                  <a:pt x="18" y="64"/>
                </a:cubicBezTo>
                <a:cubicBezTo>
                  <a:pt x="17" y="64"/>
                  <a:pt x="16" y="64"/>
                  <a:pt x="15" y="64"/>
                </a:cubicBezTo>
                <a:cubicBezTo>
                  <a:pt x="14" y="63"/>
                  <a:pt x="13" y="63"/>
                  <a:pt x="12" y="63"/>
                </a:cubicBezTo>
                <a:lnTo>
                  <a:pt x="12" y="102"/>
                </a:lnTo>
                <a:lnTo>
                  <a:pt x="0" y="102"/>
                </a:lnTo>
                <a:lnTo>
                  <a:pt x="0" y="2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140" name="Freeform 1940"/>
          <p:cNvSpPr>
            <a:spLocks noEditPoints="1"/>
          </p:cNvSpPr>
          <p:nvPr/>
        </p:nvSpPr>
        <p:spPr bwMode="auto">
          <a:xfrm>
            <a:off x="1208626" y="623901"/>
            <a:ext cx="78317" cy="74613"/>
          </a:xfrm>
          <a:custGeom>
            <a:avLst/>
            <a:gdLst>
              <a:gd name="T0" fmla="*/ 12 w 82"/>
              <a:gd name="T1" fmla="*/ 52 h 104"/>
              <a:gd name="T2" fmla="*/ 12 w 82"/>
              <a:gd name="T3" fmla="*/ 52 h 104"/>
              <a:gd name="T4" fmla="*/ 14 w 82"/>
              <a:gd name="T5" fmla="*/ 68 h 104"/>
              <a:gd name="T6" fmla="*/ 19 w 82"/>
              <a:gd name="T7" fmla="*/ 81 h 104"/>
              <a:gd name="T8" fmla="*/ 28 w 82"/>
              <a:gd name="T9" fmla="*/ 90 h 104"/>
              <a:gd name="T10" fmla="*/ 41 w 82"/>
              <a:gd name="T11" fmla="*/ 94 h 104"/>
              <a:gd name="T12" fmla="*/ 62 w 82"/>
              <a:gd name="T13" fmla="*/ 83 h 104"/>
              <a:gd name="T14" fmla="*/ 69 w 82"/>
              <a:gd name="T15" fmla="*/ 52 h 104"/>
              <a:gd name="T16" fmla="*/ 68 w 82"/>
              <a:gd name="T17" fmla="*/ 36 h 104"/>
              <a:gd name="T18" fmla="*/ 62 w 82"/>
              <a:gd name="T19" fmla="*/ 23 h 104"/>
              <a:gd name="T20" fmla="*/ 53 w 82"/>
              <a:gd name="T21" fmla="*/ 14 h 104"/>
              <a:gd name="T22" fmla="*/ 41 w 82"/>
              <a:gd name="T23" fmla="*/ 11 h 104"/>
              <a:gd name="T24" fmla="*/ 20 w 82"/>
              <a:gd name="T25" fmla="*/ 21 h 104"/>
              <a:gd name="T26" fmla="*/ 12 w 82"/>
              <a:gd name="T27" fmla="*/ 52 h 104"/>
              <a:gd name="T28" fmla="*/ 0 w 82"/>
              <a:gd name="T29" fmla="*/ 52 h 104"/>
              <a:gd name="T30" fmla="*/ 0 w 82"/>
              <a:gd name="T31" fmla="*/ 52 h 104"/>
              <a:gd name="T32" fmla="*/ 10 w 82"/>
              <a:gd name="T33" fmla="*/ 13 h 104"/>
              <a:gd name="T34" fmla="*/ 41 w 82"/>
              <a:gd name="T35" fmla="*/ 0 h 104"/>
              <a:gd name="T36" fmla="*/ 59 w 82"/>
              <a:gd name="T37" fmla="*/ 4 h 104"/>
              <a:gd name="T38" fmla="*/ 72 w 82"/>
              <a:gd name="T39" fmla="*/ 14 h 104"/>
              <a:gd name="T40" fmla="*/ 79 w 82"/>
              <a:gd name="T41" fmla="*/ 31 h 104"/>
              <a:gd name="T42" fmla="*/ 82 w 82"/>
              <a:gd name="T43" fmla="*/ 52 h 104"/>
              <a:gd name="T44" fmla="*/ 71 w 82"/>
              <a:gd name="T45" fmla="*/ 91 h 104"/>
              <a:gd name="T46" fmla="*/ 41 w 82"/>
              <a:gd name="T47" fmla="*/ 104 h 104"/>
              <a:gd name="T48" fmla="*/ 22 w 82"/>
              <a:gd name="T49" fmla="*/ 101 h 104"/>
              <a:gd name="T50" fmla="*/ 10 w 82"/>
              <a:gd name="T51" fmla="*/ 90 h 104"/>
              <a:gd name="T52" fmla="*/ 2 w 82"/>
              <a:gd name="T53" fmla="*/ 74 h 104"/>
              <a:gd name="T54" fmla="*/ 0 w 82"/>
              <a:gd name="T55" fmla="*/ 52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82" h="104">
                <a:moveTo>
                  <a:pt x="12" y="52"/>
                </a:moveTo>
                <a:lnTo>
                  <a:pt x="12" y="52"/>
                </a:lnTo>
                <a:cubicBezTo>
                  <a:pt x="12" y="58"/>
                  <a:pt x="13" y="63"/>
                  <a:pt x="14" y="68"/>
                </a:cubicBezTo>
                <a:cubicBezTo>
                  <a:pt x="15" y="73"/>
                  <a:pt x="17" y="77"/>
                  <a:pt x="19" y="81"/>
                </a:cubicBezTo>
                <a:cubicBezTo>
                  <a:pt x="21" y="85"/>
                  <a:pt x="24" y="88"/>
                  <a:pt x="28" y="90"/>
                </a:cubicBezTo>
                <a:cubicBezTo>
                  <a:pt x="31" y="92"/>
                  <a:pt x="36" y="94"/>
                  <a:pt x="41" y="94"/>
                </a:cubicBezTo>
                <a:cubicBezTo>
                  <a:pt x="50" y="94"/>
                  <a:pt x="57" y="90"/>
                  <a:pt x="62" y="83"/>
                </a:cubicBezTo>
                <a:cubicBezTo>
                  <a:pt x="67" y="77"/>
                  <a:pt x="69" y="66"/>
                  <a:pt x="69" y="52"/>
                </a:cubicBezTo>
                <a:cubicBezTo>
                  <a:pt x="69" y="47"/>
                  <a:pt x="69" y="41"/>
                  <a:pt x="68" y="36"/>
                </a:cubicBezTo>
                <a:cubicBezTo>
                  <a:pt x="66" y="31"/>
                  <a:pt x="65" y="27"/>
                  <a:pt x="62" y="23"/>
                </a:cubicBezTo>
                <a:cubicBezTo>
                  <a:pt x="60" y="19"/>
                  <a:pt x="57" y="16"/>
                  <a:pt x="53" y="14"/>
                </a:cubicBezTo>
                <a:cubicBezTo>
                  <a:pt x="50" y="12"/>
                  <a:pt x="46" y="11"/>
                  <a:pt x="41" y="11"/>
                </a:cubicBezTo>
                <a:cubicBezTo>
                  <a:pt x="32" y="11"/>
                  <a:pt x="25" y="14"/>
                  <a:pt x="20" y="21"/>
                </a:cubicBezTo>
                <a:cubicBezTo>
                  <a:pt x="15" y="28"/>
                  <a:pt x="12" y="38"/>
                  <a:pt x="12" y="52"/>
                </a:cubicBezTo>
                <a:close/>
                <a:moveTo>
                  <a:pt x="0" y="52"/>
                </a:moveTo>
                <a:lnTo>
                  <a:pt x="0" y="52"/>
                </a:lnTo>
                <a:cubicBezTo>
                  <a:pt x="0" y="35"/>
                  <a:pt x="3" y="22"/>
                  <a:pt x="10" y="13"/>
                </a:cubicBezTo>
                <a:cubicBezTo>
                  <a:pt x="17" y="4"/>
                  <a:pt x="27" y="0"/>
                  <a:pt x="41" y="0"/>
                </a:cubicBezTo>
                <a:cubicBezTo>
                  <a:pt x="48" y="0"/>
                  <a:pt x="54" y="1"/>
                  <a:pt x="59" y="4"/>
                </a:cubicBezTo>
                <a:cubicBezTo>
                  <a:pt x="64" y="6"/>
                  <a:pt x="68" y="10"/>
                  <a:pt x="72" y="14"/>
                </a:cubicBezTo>
                <a:cubicBezTo>
                  <a:pt x="75" y="19"/>
                  <a:pt x="78" y="24"/>
                  <a:pt x="79" y="31"/>
                </a:cubicBezTo>
                <a:cubicBezTo>
                  <a:pt x="81" y="37"/>
                  <a:pt x="82" y="44"/>
                  <a:pt x="82" y="52"/>
                </a:cubicBezTo>
                <a:cubicBezTo>
                  <a:pt x="82" y="69"/>
                  <a:pt x="78" y="82"/>
                  <a:pt x="71" y="91"/>
                </a:cubicBezTo>
                <a:cubicBezTo>
                  <a:pt x="64" y="100"/>
                  <a:pt x="54" y="104"/>
                  <a:pt x="41" y="104"/>
                </a:cubicBezTo>
                <a:cubicBezTo>
                  <a:pt x="34" y="104"/>
                  <a:pt x="27" y="103"/>
                  <a:pt x="22" y="101"/>
                </a:cubicBezTo>
                <a:cubicBezTo>
                  <a:pt x="17" y="98"/>
                  <a:pt x="13" y="95"/>
                  <a:pt x="10" y="90"/>
                </a:cubicBezTo>
                <a:cubicBezTo>
                  <a:pt x="6" y="85"/>
                  <a:pt x="4" y="80"/>
                  <a:pt x="2" y="74"/>
                </a:cubicBezTo>
                <a:cubicBezTo>
                  <a:pt x="0" y="67"/>
                  <a:pt x="0" y="60"/>
                  <a:pt x="0" y="52"/>
                </a:cubicBez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141" name="Freeform 1941"/>
          <p:cNvSpPr>
            <a:spLocks/>
          </p:cNvSpPr>
          <p:nvPr/>
        </p:nvSpPr>
        <p:spPr bwMode="auto">
          <a:xfrm>
            <a:off x="1303869" y="623901"/>
            <a:ext cx="65617" cy="74613"/>
          </a:xfrm>
          <a:custGeom>
            <a:avLst/>
            <a:gdLst>
              <a:gd name="T0" fmla="*/ 69 w 69"/>
              <a:gd name="T1" fmla="*/ 98 h 104"/>
              <a:gd name="T2" fmla="*/ 69 w 69"/>
              <a:gd name="T3" fmla="*/ 98 h 104"/>
              <a:gd name="T4" fmla="*/ 58 w 69"/>
              <a:gd name="T5" fmla="*/ 103 h 104"/>
              <a:gd name="T6" fmla="*/ 44 w 69"/>
              <a:gd name="T7" fmla="*/ 104 h 104"/>
              <a:gd name="T8" fmla="*/ 27 w 69"/>
              <a:gd name="T9" fmla="*/ 101 h 104"/>
              <a:gd name="T10" fmla="*/ 13 w 69"/>
              <a:gd name="T11" fmla="*/ 92 h 104"/>
              <a:gd name="T12" fmla="*/ 4 w 69"/>
              <a:gd name="T13" fmla="*/ 76 h 104"/>
              <a:gd name="T14" fmla="*/ 0 w 69"/>
              <a:gd name="T15" fmla="*/ 52 h 104"/>
              <a:gd name="T16" fmla="*/ 4 w 69"/>
              <a:gd name="T17" fmla="*/ 28 h 104"/>
              <a:gd name="T18" fmla="*/ 14 w 69"/>
              <a:gd name="T19" fmla="*/ 12 h 104"/>
              <a:gd name="T20" fmla="*/ 28 w 69"/>
              <a:gd name="T21" fmla="*/ 3 h 104"/>
              <a:gd name="T22" fmla="*/ 44 w 69"/>
              <a:gd name="T23" fmla="*/ 0 h 104"/>
              <a:gd name="T24" fmla="*/ 58 w 69"/>
              <a:gd name="T25" fmla="*/ 1 h 104"/>
              <a:gd name="T26" fmla="*/ 67 w 69"/>
              <a:gd name="T27" fmla="*/ 3 h 104"/>
              <a:gd name="T28" fmla="*/ 65 w 69"/>
              <a:gd name="T29" fmla="*/ 14 h 104"/>
              <a:gd name="T30" fmla="*/ 45 w 69"/>
              <a:gd name="T31" fmla="*/ 11 h 104"/>
              <a:gd name="T32" fmla="*/ 33 w 69"/>
              <a:gd name="T33" fmla="*/ 13 h 104"/>
              <a:gd name="T34" fmla="*/ 23 w 69"/>
              <a:gd name="T35" fmla="*/ 20 h 104"/>
              <a:gd name="T36" fmla="*/ 16 w 69"/>
              <a:gd name="T37" fmla="*/ 33 h 104"/>
              <a:gd name="T38" fmla="*/ 13 w 69"/>
              <a:gd name="T39" fmla="*/ 52 h 104"/>
              <a:gd name="T40" fmla="*/ 15 w 69"/>
              <a:gd name="T41" fmla="*/ 70 h 104"/>
              <a:gd name="T42" fmla="*/ 23 w 69"/>
              <a:gd name="T43" fmla="*/ 83 h 104"/>
              <a:gd name="T44" fmla="*/ 33 w 69"/>
              <a:gd name="T45" fmla="*/ 91 h 104"/>
              <a:gd name="T46" fmla="*/ 47 w 69"/>
              <a:gd name="T47" fmla="*/ 94 h 104"/>
              <a:gd name="T48" fmla="*/ 58 w 69"/>
              <a:gd name="T49" fmla="*/ 92 h 104"/>
              <a:gd name="T50" fmla="*/ 66 w 69"/>
              <a:gd name="T51" fmla="*/ 89 h 104"/>
              <a:gd name="T52" fmla="*/ 69 w 69"/>
              <a:gd name="T53" fmla="*/ 98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9" h="104">
                <a:moveTo>
                  <a:pt x="69" y="98"/>
                </a:moveTo>
                <a:lnTo>
                  <a:pt x="69" y="98"/>
                </a:lnTo>
                <a:cubicBezTo>
                  <a:pt x="66" y="101"/>
                  <a:pt x="62" y="102"/>
                  <a:pt x="58" y="103"/>
                </a:cubicBezTo>
                <a:cubicBezTo>
                  <a:pt x="54" y="104"/>
                  <a:pt x="49" y="104"/>
                  <a:pt x="44" y="104"/>
                </a:cubicBezTo>
                <a:cubicBezTo>
                  <a:pt x="38" y="104"/>
                  <a:pt x="32" y="103"/>
                  <a:pt x="27" y="101"/>
                </a:cubicBezTo>
                <a:cubicBezTo>
                  <a:pt x="22" y="99"/>
                  <a:pt x="17" y="96"/>
                  <a:pt x="13" y="92"/>
                </a:cubicBezTo>
                <a:cubicBezTo>
                  <a:pt x="9" y="88"/>
                  <a:pt x="6" y="82"/>
                  <a:pt x="4" y="76"/>
                </a:cubicBezTo>
                <a:cubicBezTo>
                  <a:pt x="1" y="69"/>
                  <a:pt x="0" y="61"/>
                  <a:pt x="0" y="52"/>
                </a:cubicBezTo>
                <a:cubicBezTo>
                  <a:pt x="0" y="43"/>
                  <a:pt x="1" y="35"/>
                  <a:pt x="4" y="28"/>
                </a:cubicBezTo>
                <a:cubicBezTo>
                  <a:pt x="7" y="22"/>
                  <a:pt x="10" y="16"/>
                  <a:pt x="14" y="12"/>
                </a:cubicBezTo>
                <a:cubicBezTo>
                  <a:pt x="18" y="8"/>
                  <a:pt x="23" y="5"/>
                  <a:pt x="28" y="3"/>
                </a:cubicBezTo>
                <a:cubicBezTo>
                  <a:pt x="33" y="1"/>
                  <a:pt x="39" y="0"/>
                  <a:pt x="44" y="0"/>
                </a:cubicBezTo>
                <a:cubicBezTo>
                  <a:pt x="50" y="0"/>
                  <a:pt x="54" y="0"/>
                  <a:pt x="58" y="1"/>
                </a:cubicBezTo>
                <a:cubicBezTo>
                  <a:pt x="62" y="2"/>
                  <a:pt x="65" y="2"/>
                  <a:pt x="67" y="3"/>
                </a:cubicBezTo>
                <a:lnTo>
                  <a:pt x="65" y="14"/>
                </a:lnTo>
                <a:cubicBezTo>
                  <a:pt x="60" y="12"/>
                  <a:pt x="53" y="11"/>
                  <a:pt x="45" y="11"/>
                </a:cubicBezTo>
                <a:cubicBezTo>
                  <a:pt x="41" y="11"/>
                  <a:pt x="37" y="11"/>
                  <a:pt x="33" y="13"/>
                </a:cubicBezTo>
                <a:cubicBezTo>
                  <a:pt x="29" y="14"/>
                  <a:pt x="26" y="17"/>
                  <a:pt x="23" y="20"/>
                </a:cubicBezTo>
                <a:cubicBezTo>
                  <a:pt x="20" y="23"/>
                  <a:pt x="17" y="27"/>
                  <a:pt x="16" y="33"/>
                </a:cubicBezTo>
                <a:cubicBezTo>
                  <a:pt x="14" y="38"/>
                  <a:pt x="13" y="44"/>
                  <a:pt x="13" y="52"/>
                </a:cubicBezTo>
                <a:cubicBezTo>
                  <a:pt x="13" y="59"/>
                  <a:pt x="14" y="65"/>
                  <a:pt x="15" y="70"/>
                </a:cubicBezTo>
                <a:cubicBezTo>
                  <a:pt x="17" y="75"/>
                  <a:pt x="20" y="80"/>
                  <a:pt x="23" y="83"/>
                </a:cubicBezTo>
                <a:cubicBezTo>
                  <a:pt x="26" y="87"/>
                  <a:pt x="29" y="89"/>
                  <a:pt x="33" y="91"/>
                </a:cubicBezTo>
                <a:cubicBezTo>
                  <a:pt x="37" y="93"/>
                  <a:pt x="42" y="94"/>
                  <a:pt x="47" y="94"/>
                </a:cubicBezTo>
                <a:cubicBezTo>
                  <a:pt x="51" y="94"/>
                  <a:pt x="55" y="93"/>
                  <a:pt x="58" y="92"/>
                </a:cubicBezTo>
                <a:cubicBezTo>
                  <a:pt x="61" y="91"/>
                  <a:pt x="64" y="90"/>
                  <a:pt x="66" y="89"/>
                </a:cubicBezTo>
                <a:lnTo>
                  <a:pt x="69" y="98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142" name="Freeform 1942"/>
          <p:cNvSpPr>
            <a:spLocks/>
          </p:cNvSpPr>
          <p:nvPr/>
        </p:nvSpPr>
        <p:spPr bwMode="auto">
          <a:xfrm>
            <a:off x="1380073" y="623901"/>
            <a:ext cx="65617" cy="74613"/>
          </a:xfrm>
          <a:custGeom>
            <a:avLst/>
            <a:gdLst>
              <a:gd name="T0" fmla="*/ 69 w 69"/>
              <a:gd name="T1" fmla="*/ 98 h 104"/>
              <a:gd name="T2" fmla="*/ 69 w 69"/>
              <a:gd name="T3" fmla="*/ 98 h 104"/>
              <a:gd name="T4" fmla="*/ 58 w 69"/>
              <a:gd name="T5" fmla="*/ 103 h 104"/>
              <a:gd name="T6" fmla="*/ 44 w 69"/>
              <a:gd name="T7" fmla="*/ 104 h 104"/>
              <a:gd name="T8" fmla="*/ 27 w 69"/>
              <a:gd name="T9" fmla="*/ 101 h 104"/>
              <a:gd name="T10" fmla="*/ 13 w 69"/>
              <a:gd name="T11" fmla="*/ 92 h 104"/>
              <a:gd name="T12" fmla="*/ 3 w 69"/>
              <a:gd name="T13" fmla="*/ 76 h 104"/>
              <a:gd name="T14" fmla="*/ 0 w 69"/>
              <a:gd name="T15" fmla="*/ 52 h 104"/>
              <a:gd name="T16" fmla="*/ 4 w 69"/>
              <a:gd name="T17" fmla="*/ 28 h 104"/>
              <a:gd name="T18" fmla="*/ 14 w 69"/>
              <a:gd name="T19" fmla="*/ 12 h 104"/>
              <a:gd name="T20" fmla="*/ 28 w 69"/>
              <a:gd name="T21" fmla="*/ 3 h 104"/>
              <a:gd name="T22" fmla="*/ 44 w 69"/>
              <a:gd name="T23" fmla="*/ 0 h 104"/>
              <a:gd name="T24" fmla="*/ 58 w 69"/>
              <a:gd name="T25" fmla="*/ 1 h 104"/>
              <a:gd name="T26" fmla="*/ 67 w 69"/>
              <a:gd name="T27" fmla="*/ 3 h 104"/>
              <a:gd name="T28" fmla="*/ 64 w 69"/>
              <a:gd name="T29" fmla="*/ 14 h 104"/>
              <a:gd name="T30" fmla="*/ 45 w 69"/>
              <a:gd name="T31" fmla="*/ 11 h 104"/>
              <a:gd name="T32" fmla="*/ 33 w 69"/>
              <a:gd name="T33" fmla="*/ 13 h 104"/>
              <a:gd name="T34" fmla="*/ 23 w 69"/>
              <a:gd name="T35" fmla="*/ 20 h 104"/>
              <a:gd name="T36" fmla="*/ 15 w 69"/>
              <a:gd name="T37" fmla="*/ 33 h 104"/>
              <a:gd name="T38" fmla="*/ 13 w 69"/>
              <a:gd name="T39" fmla="*/ 52 h 104"/>
              <a:gd name="T40" fmla="*/ 15 w 69"/>
              <a:gd name="T41" fmla="*/ 70 h 104"/>
              <a:gd name="T42" fmla="*/ 22 w 69"/>
              <a:gd name="T43" fmla="*/ 83 h 104"/>
              <a:gd name="T44" fmla="*/ 33 w 69"/>
              <a:gd name="T45" fmla="*/ 91 h 104"/>
              <a:gd name="T46" fmla="*/ 46 w 69"/>
              <a:gd name="T47" fmla="*/ 94 h 104"/>
              <a:gd name="T48" fmla="*/ 58 w 69"/>
              <a:gd name="T49" fmla="*/ 92 h 104"/>
              <a:gd name="T50" fmla="*/ 66 w 69"/>
              <a:gd name="T51" fmla="*/ 89 h 104"/>
              <a:gd name="T52" fmla="*/ 69 w 69"/>
              <a:gd name="T53" fmla="*/ 98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9" h="104">
                <a:moveTo>
                  <a:pt x="69" y="98"/>
                </a:moveTo>
                <a:lnTo>
                  <a:pt x="69" y="98"/>
                </a:lnTo>
                <a:cubicBezTo>
                  <a:pt x="66" y="101"/>
                  <a:pt x="62" y="102"/>
                  <a:pt x="58" y="103"/>
                </a:cubicBezTo>
                <a:cubicBezTo>
                  <a:pt x="53" y="104"/>
                  <a:pt x="49" y="104"/>
                  <a:pt x="44" y="104"/>
                </a:cubicBezTo>
                <a:cubicBezTo>
                  <a:pt x="37" y="104"/>
                  <a:pt x="32" y="103"/>
                  <a:pt x="27" y="101"/>
                </a:cubicBezTo>
                <a:cubicBezTo>
                  <a:pt x="21" y="99"/>
                  <a:pt x="17" y="96"/>
                  <a:pt x="13" y="92"/>
                </a:cubicBezTo>
                <a:cubicBezTo>
                  <a:pt x="9" y="88"/>
                  <a:pt x="6" y="82"/>
                  <a:pt x="3" y="76"/>
                </a:cubicBezTo>
                <a:cubicBezTo>
                  <a:pt x="1" y="69"/>
                  <a:pt x="0" y="61"/>
                  <a:pt x="0" y="52"/>
                </a:cubicBezTo>
                <a:cubicBezTo>
                  <a:pt x="0" y="43"/>
                  <a:pt x="1" y="35"/>
                  <a:pt x="4" y="28"/>
                </a:cubicBezTo>
                <a:cubicBezTo>
                  <a:pt x="6" y="22"/>
                  <a:pt x="10" y="16"/>
                  <a:pt x="14" y="12"/>
                </a:cubicBezTo>
                <a:cubicBezTo>
                  <a:pt x="18" y="8"/>
                  <a:pt x="23" y="5"/>
                  <a:pt x="28" y="3"/>
                </a:cubicBezTo>
                <a:cubicBezTo>
                  <a:pt x="33" y="1"/>
                  <a:pt x="38" y="0"/>
                  <a:pt x="44" y="0"/>
                </a:cubicBezTo>
                <a:cubicBezTo>
                  <a:pt x="49" y="0"/>
                  <a:pt x="54" y="0"/>
                  <a:pt x="58" y="1"/>
                </a:cubicBezTo>
                <a:cubicBezTo>
                  <a:pt x="61" y="2"/>
                  <a:pt x="65" y="2"/>
                  <a:pt x="67" y="3"/>
                </a:cubicBezTo>
                <a:lnTo>
                  <a:pt x="64" y="14"/>
                </a:lnTo>
                <a:cubicBezTo>
                  <a:pt x="60" y="12"/>
                  <a:pt x="53" y="11"/>
                  <a:pt x="45" y="11"/>
                </a:cubicBezTo>
                <a:cubicBezTo>
                  <a:pt x="41" y="11"/>
                  <a:pt x="37" y="11"/>
                  <a:pt x="33" y="13"/>
                </a:cubicBezTo>
                <a:cubicBezTo>
                  <a:pt x="29" y="14"/>
                  <a:pt x="26" y="17"/>
                  <a:pt x="23" y="20"/>
                </a:cubicBezTo>
                <a:cubicBezTo>
                  <a:pt x="20" y="23"/>
                  <a:pt x="17" y="27"/>
                  <a:pt x="15" y="33"/>
                </a:cubicBezTo>
                <a:cubicBezTo>
                  <a:pt x="13" y="38"/>
                  <a:pt x="13" y="44"/>
                  <a:pt x="13" y="52"/>
                </a:cubicBezTo>
                <a:cubicBezTo>
                  <a:pt x="13" y="59"/>
                  <a:pt x="13" y="65"/>
                  <a:pt x="15" y="70"/>
                </a:cubicBezTo>
                <a:cubicBezTo>
                  <a:pt x="17" y="75"/>
                  <a:pt x="19" y="80"/>
                  <a:pt x="22" y="83"/>
                </a:cubicBezTo>
                <a:cubicBezTo>
                  <a:pt x="25" y="87"/>
                  <a:pt x="29" y="89"/>
                  <a:pt x="33" y="91"/>
                </a:cubicBezTo>
                <a:cubicBezTo>
                  <a:pt x="37" y="93"/>
                  <a:pt x="41" y="94"/>
                  <a:pt x="46" y="94"/>
                </a:cubicBezTo>
                <a:cubicBezTo>
                  <a:pt x="51" y="94"/>
                  <a:pt x="54" y="93"/>
                  <a:pt x="58" y="92"/>
                </a:cubicBezTo>
                <a:cubicBezTo>
                  <a:pt x="61" y="91"/>
                  <a:pt x="64" y="90"/>
                  <a:pt x="66" y="89"/>
                </a:cubicBezTo>
                <a:lnTo>
                  <a:pt x="69" y="98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143" name="Freeform 1943"/>
          <p:cNvSpPr>
            <a:spLocks/>
          </p:cNvSpPr>
          <p:nvPr/>
        </p:nvSpPr>
        <p:spPr bwMode="auto">
          <a:xfrm>
            <a:off x="1464735" y="625488"/>
            <a:ext cx="69851" cy="73025"/>
          </a:xfrm>
          <a:custGeom>
            <a:avLst/>
            <a:gdLst>
              <a:gd name="T0" fmla="*/ 61 w 73"/>
              <a:gd name="T1" fmla="*/ 32 h 101"/>
              <a:gd name="T2" fmla="*/ 61 w 73"/>
              <a:gd name="T3" fmla="*/ 32 h 101"/>
              <a:gd name="T4" fmla="*/ 62 w 73"/>
              <a:gd name="T5" fmla="*/ 21 h 101"/>
              <a:gd name="T6" fmla="*/ 61 w 73"/>
              <a:gd name="T7" fmla="*/ 21 h 101"/>
              <a:gd name="T8" fmla="*/ 55 w 73"/>
              <a:gd name="T9" fmla="*/ 33 h 101"/>
              <a:gd name="T10" fmla="*/ 7 w 73"/>
              <a:gd name="T11" fmla="*/ 101 h 101"/>
              <a:gd name="T12" fmla="*/ 0 w 73"/>
              <a:gd name="T13" fmla="*/ 101 h 101"/>
              <a:gd name="T14" fmla="*/ 0 w 73"/>
              <a:gd name="T15" fmla="*/ 0 h 101"/>
              <a:gd name="T16" fmla="*/ 11 w 73"/>
              <a:gd name="T17" fmla="*/ 0 h 101"/>
              <a:gd name="T18" fmla="*/ 11 w 73"/>
              <a:gd name="T19" fmla="*/ 69 h 101"/>
              <a:gd name="T20" fmla="*/ 10 w 73"/>
              <a:gd name="T21" fmla="*/ 80 h 101"/>
              <a:gd name="T22" fmla="*/ 11 w 73"/>
              <a:gd name="T23" fmla="*/ 80 h 101"/>
              <a:gd name="T24" fmla="*/ 17 w 73"/>
              <a:gd name="T25" fmla="*/ 68 h 101"/>
              <a:gd name="T26" fmla="*/ 66 w 73"/>
              <a:gd name="T27" fmla="*/ 0 h 101"/>
              <a:gd name="T28" fmla="*/ 73 w 73"/>
              <a:gd name="T29" fmla="*/ 0 h 101"/>
              <a:gd name="T30" fmla="*/ 73 w 73"/>
              <a:gd name="T31" fmla="*/ 101 h 101"/>
              <a:gd name="T32" fmla="*/ 61 w 73"/>
              <a:gd name="T33" fmla="*/ 101 h 101"/>
              <a:gd name="T34" fmla="*/ 61 w 73"/>
              <a:gd name="T35" fmla="*/ 32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73" h="101">
                <a:moveTo>
                  <a:pt x="61" y="32"/>
                </a:moveTo>
                <a:lnTo>
                  <a:pt x="61" y="32"/>
                </a:lnTo>
                <a:lnTo>
                  <a:pt x="62" y="21"/>
                </a:lnTo>
                <a:lnTo>
                  <a:pt x="61" y="21"/>
                </a:lnTo>
                <a:lnTo>
                  <a:pt x="55" y="33"/>
                </a:lnTo>
                <a:lnTo>
                  <a:pt x="7" y="101"/>
                </a:lnTo>
                <a:lnTo>
                  <a:pt x="0" y="101"/>
                </a:lnTo>
                <a:lnTo>
                  <a:pt x="0" y="0"/>
                </a:lnTo>
                <a:lnTo>
                  <a:pt x="11" y="0"/>
                </a:lnTo>
                <a:lnTo>
                  <a:pt x="11" y="69"/>
                </a:lnTo>
                <a:lnTo>
                  <a:pt x="10" y="80"/>
                </a:lnTo>
                <a:lnTo>
                  <a:pt x="11" y="80"/>
                </a:lnTo>
                <a:lnTo>
                  <a:pt x="17" y="68"/>
                </a:lnTo>
                <a:lnTo>
                  <a:pt x="66" y="0"/>
                </a:lnTo>
                <a:lnTo>
                  <a:pt x="73" y="0"/>
                </a:lnTo>
                <a:lnTo>
                  <a:pt x="73" y="101"/>
                </a:lnTo>
                <a:lnTo>
                  <a:pt x="61" y="101"/>
                </a:lnTo>
                <a:lnTo>
                  <a:pt x="61" y="32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144" name="Freeform 1944"/>
          <p:cNvSpPr>
            <a:spLocks noEditPoints="1"/>
          </p:cNvSpPr>
          <p:nvPr/>
        </p:nvSpPr>
        <p:spPr bwMode="auto">
          <a:xfrm>
            <a:off x="1559984" y="608013"/>
            <a:ext cx="69851" cy="90488"/>
          </a:xfrm>
          <a:custGeom>
            <a:avLst/>
            <a:gdLst>
              <a:gd name="T0" fmla="*/ 25 w 73"/>
              <a:gd name="T1" fmla="*/ 0 h 126"/>
              <a:gd name="T2" fmla="*/ 25 w 73"/>
              <a:gd name="T3" fmla="*/ 0 h 126"/>
              <a:gd name="T4" fmla="*/ 29 w 73"/>
              <a:gd name="T5" fmla="*/ 8 h 126"/>
              <a:gd name="T6" fmla="*/ 38 w 73"/>
              <a:gd name="T7" fmla="*/ 11 h 126"/>
              <a:gd name="T8" fmla="*/ 47 w 73"/>
              <a:gd name="T9" fmla="*/ 8 h 126"/>
              <a:gd name="T10" fmla="*/ 51 w 73"/>
              <a:gd name="T11" fmla="*/ 0 h 126"/>
              <a:gd name="T12" fmla="*/ 61 w 73"/>
              <a:gd name="T13" fmla="*/ 3 h 126"/>
              <a:gd name="T14" fmla="*/ 54 w 73"/>
              <a:gd name="T15" fmla="*/ 15 h 126"/>
              <a:gd name="T16" fmla="*/ 38 w 73"/>
              <a:gd name="T17" fmla="*/ 20 h 126"/>
              <a:gd name="T18" fmla="*/ 21 w 73"/>
              <a:gd name="T19" fmla="*/ 16 h 126"/>
              <a:gd name="T20" fmla="*/ 13 w 73"/>
              <a:gd name="T21" fmla="*/ 3 h 126"/>
              <a:gd name="T22" fmla="*/ 25 w 73"/>
              <a:gd name="T23" fmla="*/ 0 h 126"/>
              <a:gd name="T24" fmla="*/ 61 w 73"/>
              <a:gd name="T25" fmla="*/ 57 h 126"/>
              <a:gd name="T26" fmla="*/ 61 w 73"/>
              <a:gd name="T27" fmla="*/ 57 h 126"/>
              <a:gd name="T28" fmla="*/ 62 w 73"/>
              <a:gd name="T29" fmla="*/ 46 h 126"/>
              <a:gd name="T30" fmla="*/ 62 w 73"/>
              <a:gd name="T31" fmla="*/ 46 h 126"/>
              <a:gd name="T32" fmla="*/ 56 w 73"/>
              <a:gd name="T33" fmla="*/ 58 h 126"/>
              <a:gd name="T34" fmla="*/ 7 w 73"/>
              <a:gd name="T35" fmla="*/ 126 h 126"/>
              <a:gd name="T36" fmla="*/ 0 w 73"/>
              <a:gd name="T37" fmla="*/ 126 h 126"/>
              <a:gd name="T38" fmla="*/ 0 w 73"/>
              <a:gd name="T39" fmla="*/ 25 h 126"/>
              <a:gd name="T40" fmla="*/ 12 w 73"/>
              <a:gd name="T41" fmla="*/ 25 h 126"/>
              <a:gd name="T42" fmla="*/ 12 w 73"/>
              <a:gd name="T43" fmla="*/ 94 h 126"/>
              <a:gd name="T44" fmla="*/ 11 w 73"/>
              <a:gd name="T45" fmla="*/ 105 h 126"/>
              <a:gd name="T46" fmla="*/ 11 w 73"/>
              <a:gd name="T47" fmla="*/ 105 h 126"/>
              <a:gd name="T48" fmla="*/ 18 w 73"/>
              <a:gd name="T49" fmla="*/ 93 h 126"/>
              <a:gd name="T50" fmla="*/ 66 w 73"/>
              <a:gd name="T51" fmla="*/ 25 h 126"/>
              <a:gd name="T52" fmla="*/ 73 w 73"/>
              <a:gd name="T53" fmla="*/ 25 h 126"/>
              <a:gd name="T54" fmla="*/ 73 w 73"/>
              <a:gd name="T55" fmla="*/ 126 h 126"/>
              <a:gd name="T56" fmla="*/ 61 w 73"/>
              <a:gd name="T57" fmla="*/ 126 h 126"/>
              <a:gd name="T58" fmla="*/ 61 w 73"/>
              <a:gd name="T59" fmla="*/ 57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73" h="126">
                <a:moveTo>
                  <a:pt x="25" y="0"/>
                </a:moveTo>
                <a:lnTo>
                  <a:pt x="25" y="0"/>
                </a:lnTo>
                <a:cubicBezTo>
                  <a:pt x="25" y="4"/>
                  <a:pt x="26" y="7"/>
                  <a:pt x="29" y="8"/>
                </a:cubicBezTo>
                <a:cubicBezTo>
                  <a:pt x="31" y="10"/>
                  <a:pt x="34" y="11"/>
                  <a:pt x="38" y="11"/>
                </a:cubicBezTo>
                <a:cubicBezTo>
                  <a:pt x="42" y="11"/>
                  <a:pt x="45" y="10"/>
                  <a:pt x="47" y="8"/>
                </a:cubicBezTo>
                <a:cubicBezTo>
                  <a:pt x="49" y="7"/>
                  <a:pt x="51" y="4"/>
                  <a:pt x="51" y="0"/>
                </a:cubicBezTo>
                <a:lnTo>
                  <a:pt x="61" y="3"/>
                </a:lnTo>
                <a:cubicBezTo>
                  <a:pt x="60" y="8"/>
                  <a:pt x="58" y="12"/>
                  <a:pt x="54" y="15"/>
                </a:cubicBezTo>
                <a:cubicBezTo>
                  <a:pt x="50" y="18"/>
                  <a:pt x="45" y="20"/>
                  <a:pt x="38" y="20"/>
                </a:cubicBezTo>
                <a:cubicBezTo>
                  <a:pt x="31" y="20"/>
                  <a:pt x="25" y="18"/>
                  <a:pt x="21" y="16"/>
                </a:cubicBezTo>
                <a:cubicBezTo>
                  <a:pt x="17" y="13"/>
                  <a:pt x="14" y="9"/>
                  <a:pt x="13" y="3"/>
                </a:cubicBezTo>
                <a:lnTo>
                  <a:pt x="25" y="0"/>
                </a:lnTo>
                <a:close/>
                <a:moveTo>
                  <a:pt x="61" y="57"/>
                </a:moveTo>
                <a:lnTo>
                  <a:pt x="61" y="57"/>
                </a:lnTo>
                <a:lnTo>
                  <a:pt x="62" y="46"/>
                </a:lnTo>
                <a:lnTo>
                  <a:pt x="62" y="46"/>
                </a:lnTo>
                <a:lnTo>
                  <a:pt x="56" y="58"/>
                </a:lnTo>
                <a:lnTo>
                  <a:pt x="7" y="126"/>
                </a:lnTo>
                <a:lnTo>
                  <a:pt x="0" y="126"/>
                </a:lnTo>
                <a:lnTo>
                  <a:pt x="0" y="25"/>
                </a:lnTo>
                <a:lnTo>
                  <a:pt x="12" y="25"/>
                </a:lnTo>
                <a:lnTo>
                  <a:pt x="12" y="94"/>
                </a:lnTo>
                <a:lnTo>
                  <a:pt x="11" y="105"/>
                </a:lnTo>
                <a:lnTo>
                  <a:pt x="11" y="105"/>
                </a:lnTo>
                <a:lnTo>
                  <a:pt x="18" y="93"/>
                </a:lnTo>
                <a:lnTo>
                  <a:pt x="66" y="25"/>
                </a:lnTo>
                <a:lnTo>
                  <a:pt x="73" y="25"/>
                </a:lnTo>
                <a:lnTo>
                  <a:pt x="73" y="126"/>
                </a:lnTo>
                <a:lnTo>
                  <a:pt x="61" y="126"/>
                </a:lnTo>
                <a:lnTo>
                  <a:pt x="61" y="5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145" name="Freeform 1945"/>
          <p:cNvSpPr>
            <a:spLocks/>
          </p:cNvSpPr>
          <p:nvPr/>
        </p:nvSpPr>
        <p:spPr bwMode="auto">
          <a:xfrm>
            <a:off x="1651002" y="623901"/>
            <a:ext cx="65617" cy="74613"/>
          </a:xfrm>
          <a:custGeom>
            <a:avLst/>
            <a:gdLst>
              <a:gd name="T0" fmla="*/ 69 w 69"/>
              <a:gd name="T1" fmla="*/ 98 h 104"/>
              <a:gd name="T2" fmla="*/ 69 w 69"/>
              <a:gd name="T3" fmla="*/ 98 h 104"/>
              <a:gd name="T4" fmla="*/ 58 w 69"/>
              <a:gd name="T5" fmla="*/ 103 h 104"/>
              <a:gd name="T6" fmla="*/ 44 w 69"/>
              <a:gd name="T7" fmla="*/ 104 h 104"/>
              <a:gd name="T8" fmla="*/ 27 w 69"/>
              <a:gd name="T9" fmla="*/ 101 h 104"/>
              <a:gd name="T10" fmla="*/ 13 w 69"/>
              <a:gd name="T11" fmla="*/ 92 h 104"/>
              <a:gd name="T12" fmla="*/ 3 w 69"/>
              <a:gd name="T13" fmla="*/ 76 h 104"/>
              <a:gd name="T14" fmla="*/ 0 w 69"/>
              <a:gd name="T15" fmla="*/ 52 h 104"/>
              <a:gd name="T16" fmla="*/ 4 w 69"/>
              <a:gd name="T17" fmla="*/ 28 h 104"/>
              <a:gd name="T18" fmla="*/ 14 w 69"/>
              <a:gd name="T19" fmla="*/ 12 h 104"/>
              <a:gd name="T20" fmla="*/ 28 w 69"/>
              <a:gd name="T21" fmla="*/ 3 h 104"/>
              <a:gd name="T22" fmla="*/ 44 w 69"/>
              <a:gd name="T23" fmla="*/ 0 h 104"/>
              <a:gd name="T24" fmla="*/ 58 w 69"/>
              <a:gd name="T25" fmla="*/ 1 h 104"/>
              <a:gd name="T26" fmla="*/ 67 w 69"/>
              <a:gd name="T27" fmla="*/ 3 h 104"/>
              <a:gd name="T28" fmla="*/ 64 w 69"/>
              <a:gd name="T29" fmla="*/ 14 h 104"/>
              <a:gd name="T30" fmla="*/ 45 w 69"/>
              <a:gd name="T31" fmla="*/ 11 h 104"/>
              <a:gd name="T32" fmla="*/ 33 w 69"/>
              <a:gd name="T33" fmla="*/ 13 h 104"/>
              <a:gd name="T34" fmla="*/ 23 w 69"/>
              <a:gd name="T35" fmla="*/ 20 h 104"/>
              <a:gd name="T36" fmla="*/ 15 w 69"/>
              <a:gd name="T37" fmla="*/ 33 h 104"/>
              <a:gd name="T38" fmla="*/ 13 w 69"/>
              <a:gd name="T39" fmla="*/ 52 h 104"/>
              <a:gd name="T40" fmla="*/ 15 w 69"/>
              <a:gd name="T41" fmla="*/ 70 h 104"/>
              <a:gd name="T42" fmla="*/ 22 w 69"/>
              <a:gd name="T43" fmla="*/ 83 h 104"/>
              <a:gd name="T44" fmla="*/ 33 w 69"/>
              <a:gd name="T45" fmla="*/ 91 h 104"/>
              <a:gd name="T46" fmla="*/ 46 w 69"/>
              <a:gd name="T47" fmla="*/ 94 h 104"/>
              <a:gd name="T48" fmla="*/ 58 w 69"/>
              <a:gd name="T49" fmla="*/ 92 h 104"/>
              <a:gd name="T50" fmla="*/ 66 w 69"/>
              <a:gd name="T51" fmla="*/ 89 h 104"/>
              <a:gd name="T52" fmla="*/ 69 w 69"/>
              <a:gd name="T53" fmla="*/ 98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9" h="104">
                <a:moveTo>
                  <a:pt x="69" y="98"/>
                </a:moveTo>
                <a:lnTo>
                  <a:pt x="69" y="98"/>
                </a:lnTo>
                <a:cubicBezTo>
                  <a:pt x="66" y="101"/>
                  <a:pt x="62" y="102"/>
                  <a:pt x="58" y="103"/>
                </a:cubicBezTo>
                <a:cubicBezTo>
                  <a:pt x="53" y="104"/>
                  <a:pt x="49" y="104"/>
                  <a:pt x="44" y="104"/>
                </a:cubicBezTo>
                <a:cubicBezTo>
                  <a:pt x="37" y="104"/>
                  <a:pt x="32" y="103"/>
                  <a:pt x="27" y="101"/>
                </a:cubicBezTo>
                <a:cubicBezTo>
                  <a:pt x="21" y="99"/>
                  <a:pt x="17" y="96"/>
                  <a:pt x="13" y="92"/>
                </a:cubicBezTo>
                <a:cubicBezTo>
                  <a:pt x="9" y="88"/>
                  <a:pt x="6" y="82"/>
                  <a:pt x="3" y="76"/>
                </a:cubicBezTo>
                <a:cubicBezTo>
                  <a:pt x="1" y="69"/>
                  <a:pt x="0" y="61"/>
                  <a:pt x="0" y="52"/>
                </a:cubicBezTo>
                <a:cubicBezTo>
                  <a:pt x="0" y="43"/>
                  <a:pt x="1" y="35"/>
                  <a:pt x="4" y="28"/>
                </a:cubicBezTo>
                <a:cubicBezTo>
                  <a:pt x="6" y="22"/>
                  <a:pt x="10" y="16"/>
                  <a:pt x="14" y="12"/>
                </a:cubicBezTo>
                <a:cubicBezTo>
                  <a:pt x="18" y="8"/>
                  <a:pt x="23" y="5"/>
                  <a:pt x="28" y="3"/>
                </a:cubicBezTo>
                <a:cubicBezTo>
                  <a:pt x="33" y="1"/>
                  <a:pt x="38" y="0"/>
                  <a:pt x="44" y="0"/>
                </a:cubicBezTo>
                <a:cubicBezTo>
                  <a:pt x="49" y="0"/>
                  <a:pt x="54" y="0"/>
                  <a:pt x="58" y="1"/>
                </a:cubicBezTo>
                <a:cubicBezTo>
                  <a:pt x="61" y="2"/>
                  <a:pt x="65" y="2"/>
                  <a:pt x="67" y="3"/>
                </a:cubicBezTo>
                <a:lnTo>
                  <a:pt x="64" y="14"/>
                </a:lnTo>
                <a:cubicBezTo>
                  <a:pt x="60" y="12"/>
                  <a:pt x="53" y="11"/>
                  <a:pt x="45" y="11"/>
                </a:cubicBezTo>
                <a:cubicBezTo>
                  <a:pt x="41" y="11"/>
                  <a:pt x="37" y="11"/>
                  <a:pt x="33" y="13"/>
                </a:cubicBezTo>
                <a:cubicBezTo>
                  <a:pt x="29" y="14"/>
                  <a:pt x="26" y="17"/>
                  <a:pt x="23" y="20"/>
                </a:cubicBezTo>
                <a:cubicBezTo>
                  <a:pt x="20" y="23"/>
                  <a:pt x="17" y="27"/>
                  <a:pt x="15" y="33"/>
                </a:cubicBezTo>
                <a:cubicBezTo>
                  <a:pt x="13" y="38"/>
                  <a:pt x="13" y="44"/>
                  <a:pt x="13" y="52"/>
                </a:cubicBezTo>
                <a:cubicBezTo>
                  <a:pt x="13" y="59"/>
                  <a:pt x="13" y="65"/>
                  <a:pt x="15" y="70"/>
                </a:cubicBezTo>
                <a:cubicBezTo>
                  <a:pt x="17" y="75"/>
                  <a:pt x="19" y="80"/>
                  <a:pt x="22" y="83"/>
                </a:cubicBezTo>
                <a:cubicBezTo>
                  <a:pt x="25" y="87"/>
                  <a:pt x="29" y="89"/>
                  <a:pt x="33" y="91"/>
                </a:cubicBezTo>
                <a:cubicBezTo>
                  <a:pt x="37" y="93"/>
                  <a:pt x="41" y="94"/>
                  <a:pt x="46" y="94"/>
                </a:cubicBezTo>
                <a:cubicBezTo>
                  <a:pt x="51" y="94"/>
                  <a:pt x="54" y="93"/>
                  <a:pt x="58" y="92"/>
                </a:cubicBezTo>
                <a:cubicBezTo>
                  <a:pt x="61" y="91"/>
                  <a:pt x="64" y="90"/>
                  <a:pt x="66" y="89"/>
                </a:cubicBezTo>
                <a:lnTo>
                  <a:pt x="69" y="98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146" name="Freeform 1946"/>
          <p:cNvSpPr>
            <a:spLocks/>
          </p:cNvSpPr>
          <p:nvPr/>
        </p:nvSpPr>
        <p:spPr bwMode="auto">
          <a:xfrm>
            <a:off x="1735673" y="625488"/>
            <a:ext cx="65617" cy="73025"/>
          </a:xfrm>
          <a:custGeom>
            <a:avLst/>
            <a:gdLst>
              <a:gd name="T0" fmla="*/ 18 w 70"/>
              <a:gd name="T1" fmla="*/ 54 h 101"/>
              <a:gd name="T2" fmla="*/ 18 w 70"/>
              <a:gd name="T3" fmla="*/ 54 h 101"/>
              <a:gd name="T4" fmla="*/ 11 w 70"/>
              <a:gd name="T5" fmla="*/ 54 h 101"/>
              <a:gd name="T6" fmla="*/ 11 w 70"/>
              <a:gd name="T7" fmla="*/ 101 h 101"/>
              <a:gd name="T8" fmla="*/ 0 w 70"/>
              <a:gd name="T9" fmla="*/ 101 h 101"/>
              <a:gd name="T10" fmla="*/ 0 w 70"/>
              <a:gd name="T11" fmla="*/ 0 h 101"/>
              <a:gd name="T12" fmla="*/ 11 w 70"/>
              <a:gd name="T13" fmla="*/ 0 h 101"/>
              <a:gd name="T14" fmla="*/ 11 w 70"/>
              <a:gd name="T15" fmla="*/ 47 h 101"/>
              <a:gd name="T16" fmla="*/ 18 w 70"/>
              <a:gd name="T17" fmla="*/ 45 h 101"/>
              <a:gd name="T18" fmla="*/ 52 w 70"/>
              <a:gd name="T19" fmla="*/ 0 h 101"/>
              <a:gd name="T20" fmla="*/ 66 w 70"/>
              <a:gd name="T21" fmla="*/ 0 h 101"/>
              <a:gd name="T22" fmla="*/ 32 w 70"/>
              <a:gd name="T23" fmla="*/ 43 h 101"/>
              <a:gd name="T24" fmla="*/ 26 w 70"/>
              <a:gd name="T25" fmla="*/ 48 h 101"/>
              <a:gd name="T26" fmla="*/ 33 w 70"/>
              <a:gd name="T27" fmla="*/ 54 h 101"/>
              <a:gd name="T28" fmla="*/ 70 w 70"/>
              <a:gd name="T29" fmla="*/ 101 h 101"/>
              <a:gd name="T30" fmla="*/ 55 w 70"/>
              <a:gd name="T31" fmla="*/ 101 h 101"/>
              <a:gd name="T32" fmla="*/ 18 w 70"/>
              <a:gd name="T33" fmla="*/ 54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70" h="101">
                <a:moveTo>
                  <a:pt x="18" y="54"/>
                </a:moveTo>
                <a:lnTo>
                  <a:pt x="18" y="54"/>
                </a:lnTo>
                <a:lnTo>
                  <a:pt x="11" y="54"/>
                </a:lnTo>
                <a:lnTo>
                  <a:pt x="11" y="101"/>
                </a:lnTo>
                <a:lnTo>
                  <a:pt x="0" y="101"/>
                </a:lnTo>
                <a:lnTo>
                  <a:pt x="0" y="0"/>
                </a:lnTo>
                <a:lnTo>
                  <a:pt x="11" y="0"/>
                </a:lnTo>
                <a:lnTo>
                  <a:pt x="11" y="47"/>
                </a:lnTo>
                <a:lnTo>
                  <a:pt x="18" y="45"/>
                </a:lnTo>
                <a:lnTo>
                  <a:pt x="52" y="0"/>
                </a:lnTo>
                <a:lnTo>
                  <a:pt x="66" y="0"/>
                </a:lnTo>
                <a:lnTo>
                  <a:pt x="32" y="43"/>
                </a:lnTo>
                <a:lnTo>
                  <a:pt x="26" y="48"/>
                </a:lnTo>
                <a:lnTo>
                  <a:pt x="33" y="54"/>
                </a:lnTo>
                <a:lnTo>
                  <a:pt x="70" y="101"/>
                </a:lnTo>
                <a:lnTo>
                  <a:pt x="55" y="101"/>
                </a:lnTo>
                <a:lnTo>
                  <a:pt x="18" y="54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147" name="Freeform 1947"/>
          <p:cNvSpPr>
            <a:spLocks noEditPoints="1"/>
          </p:cNvSpPr>
          <p:nvPr/>
        </p:nvSpPr>
        <p:spPr bwMode="auto">
          <a:xfrm>
            <a:off x="1813986" y="623901"/>
            <a:ext cx="78317" cy="74613"/>
          </a:xfrm>
          <a:custGeom>
            <a:avLst/>
            <a:gdLst>
              <a:gd name="T0" fmla="*/ 12 w 82"/>
              <a:gd name="T1" fmla="*/ 52 h 104"/>
              <a:gd name="T2" fmla="*/ 12 w 82"/>
              <a:gd name="T3" fmla="*/ 52 h 104"/>
              <a:gd name="T4" fmla="*/ 14 w 82"/>
              <a:gd name="T5" fmla="*/ 68 h 104"/>
              <a:gd name="T6" fmla="*/ 19 w 82"/>
              <a:gd name="T7" fmla="*/ 81 h 104"/>
              <a:gd name="T8" fmla="*/ 28 w 82"/>
              <a:gd name="T9" fmla="*/ 90 h 104"/>
              <a:gd name="T10" fmla="*/ 41 w 82"/>
              <a:gd name="T11" fmla="*/ 94 h 104"/>
              <a:gd name="T12" fmla="*/ 62 w 82"/>
              <a:gd name="T13" fmla="*/ 83 h 104"/>
              <a:gd name="T14" fmla="*/ 69 w 82"/>
              <a:gd name="T15" fmla="*/ 52 h 104"/>
              <a:gd name="T16" fmla="*/ 68 w 82"/>
              <a:gd name="T17" fmla="*/ 36 h 104"/>
              <a:gd name="T18" fmla="*/ 62 w 82"/>
              <a:gd name="T19" fmla="*/ 23 h 104"/>
              <a:gd name="T20" fmla="*/ 53 w 82"/>
              <a:gd name="T21" fmla="*/ 14 h 104"/>
              <a:gd name="T22" fmla="*/ 41 w 82"/>
              <a:gd name="T23" fmla="*/ 11 h 104"/>
              <a:gd name="T24" fmla="*/ 20 w 82"/>
              <a:gd name="T25" fmla="*/ 21 h 104"/>
              <a:gd name="T26" fmla="*/ 12 w 82"/>
              <a:gd name="T27" fmla="*/ 52 h 104"/>
              <a:gd name="T28" fmla="*/ 0 w 82"/>
              <a:gd name="T29" fmla="*/ 52 h 104"/>
              <a:gd name="T30" fmla="*/ 0 w 82"/>
              <a:gd name="T31" fmla="*/ 52 h 104"/>
              <a:gd name="T32" fmla="*/ 10 w 82"/>
              <a:gd name="T33" fmla="*/ 13 h 104"/>
              <a:gd name="T34" fmla="*/ 41 w 82"/>
              <a:gd name="T35" fmla="*/ 0 h 104"/>
              <a:gd name="T36" fmla="*/ 59 w 82"/>
              <a:gd name="T37" fmla="*/ 4 h 104"/>
              <a:gd name="T38" fmla="*/ 72 w 82"/>
              <a:gd name="T39" fmla="*/ 14 h 104"/>
              <a:gd name="T40" fmla="*/ 79 w 82"/>
              <a:gd name="T41" fmla="*/ 31 h 104"/>
              <a:gd name="T42" fmla="*/ 82 w 82"/>
              <a:gd name="T43" fmla="*/ 52 h 104"/>
              <a:gd name="T44" fmla="*/ 71 w 82"/>
              <a:gd name="T45" fmla="*/ 91 h 104"/>
              <a:gd name="T46" fmla="*/ 41 w 82"/>
              <a:gd name="T47" fmla="*/ 104 h 104"/>
              <a:gd name="T48" fmla="*/ 22 w 82"/>
              <a:gd name="T49" fmla="*/ 101 h 104"/>
              <a:gd name="T50" fmla="*/ 10 w 82"/>
              <a:gd name="T51" fmla="*/ 90 h 104"/>
              <a:gd name="T52" fmla="*/ 2 w 82"/>
              <a:gd name="T53" fmla="*/ 74 h 104"/>
              <a:gd name="T54" fmla="*/ 0 w 82"/>
              <a:gd name="T55" fmla="*/ 52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82" h="104">
                <a:moveTo>
                  <a:pt x="12" y="52"/>
                </a:moveTo>
                <a:lnTo>
                  <a:pt x="12" y="52"/>
                </a:lnTo>
                <a:cubicBezTo>
                  <a:pt x="12" y="58"/>
                  <a:pt x="13" y="63"/>
                  <a:pt x="14" y="68"/>
                </a:cubicBezTo>
                <a:cubicBezTo>
                  <a:pt x="15" y="73"/>
                  <a:pt x="17" y="77"/>
                  <a:pt x="19" y="81"/>
                </a:cubicBezTo>
                <a:cubicBezTo>
                  <a:pt x="21" y="85"/>
                  <a:pt x="24" y="88"/>
                  <a:pt x="28" y="90"/>
                </a:cubicBezTo>
                <a:cubicBezTo>
                  <a:pt x="31" y="92"/>
                  <a:pt x="36" y="94"/>
                  <a:pt x="41" y="94"/>
                </a:cubicBezTo>
                <a:cubicBezTo>
                  <a:pt x="50" y="94"/>
                  <a:pt x="57" y="90"/>
                  <a:pt x="62" y="83"/>
                </a:cubicBezTo>
                <a:cubicBezTo>
                  <a:pt x="67" y="77"/>
                  <a:pt x="69" y="66"/>
                  <a:pt x="69" y="52"/>
                </a:cubicBezTo>
                <a:cubicBezTo>
                  <a:pt x="69" y="47"/>
                  <a:pt x="69" y="41"/>
                  <a:pt x="68" y="36"/>
                </a:cubicBezTo>
                <a:cubicBezTo>
                  <a:pt x="66" y="31"/>
                  <a:pt x="65" y="27"/>
                  <a:pt x="62" y="23"/>
                </a:cubicBezTo>
                <a:cubicBezTo>
                  <a:pt x="60" y="19"/>
                  <a:pt x="57" y="16"/>
                  <a:pt x="53" y="14"/>
                </a:cubicBezTo>
                <a:cubicBezTo>
                  <a:pt x="50" y="12"/>
                  <a:pt x="46" y="11"/>
                  <a:pt x="41" y="11"/>
                </a:cubicBezTo>
                <a:cubicBezTo>
                  <a:pt x="32" y="11"/>
                  <a:pt x="25" y="14"/>
                  <a:pt x="20" y="21"/>
                </a:cubicBezTo>
                <a:cubicBezTo>
                  <a:pt x="15" y="28"/>
                  <a:pt x="12" y="38"/>
                  <a:pt x="12" y="52"/>
                </a:cubicBezTo>
                <a:close/>
                <a:moveTo>
                  <a:pt x="0" y="52"/>
                </a:moveTo>
                <a:lnTo>
                  <a:pt x="0" y="52"/>
                </a:lnTo>
                <a:cubicBezTo>
                  <a:pt x="0" y="35"/>
                  <a:pt x="3" y="22"/>
                  <a:pt x="10" y="13"/>
                </a:cubicBezTo>
                <a:cubicBezTo>
                  <a:pt x="17" y="4"/>
                  <a:pt x="27" y="0"/>
                  <a:pt x="41" y="0"/>
                </a:cubicBezTo>
                <a:cubicBezTo>
                  <a:pt x="48" y="0"/>
                  <a:pt x="54" y="1"/>
                  <a:pt x="59" y="4"/>
                </a:cubicBezTo>
                <a:cubicBezTo>
                  <a:pt x="64" y="6"/>
                  <a:pt x="68" y="10"/>
                  <a:pt x="72" y="14"/>
                </a:cubicBezTo>
                <a:cubicBezTo>
                  <a:pt x="75" y="19"/>
                  <a:pt x="78" y="24"/>
                  <a:pt x="79" y="31"/>
                </a:cubicBezTo>
                <a:cubicBezTo>
                  <a:pt x="81" y="37"/>
                  <a:pt x="82" y="44"/>
                  <a:pt x="82" y="52"/>
                </a:cubicBezTo>
                <a:cubicBezTo>
                  <a:pt x="82" y="69"/>
                  <a:pt x="78" y="82"/>
                  <a:pt x="71" y="91"/>
                </a:cubicBezTo>
                <a:cubicBezTo>
                  <a:pt x="64" y="100"/>
                  <a:pt x="54" y="104"/>
                  <a:pt x="41" y="104"/>
                </a:cubicBezTo>
                <a:cubicBezTo>
                  <a:pt x="34" y="104"/>
                  <a:pt x="27" y="103"/>
                  <a:pt x="22" y="101"/>
                </a:cubicBezTo>
                <a:cubicBezTo>
                  <a:pt x="17" y="98"/>
                  <a:pt x="13" y="95"/>
                  <a:pt x="10" y="90"/>
                </a:cubicBezTo>
                <a:cubicBezTo>
                  <a:pt x="6" y="85"/>
                  <a:pt x="4" y="80"/>
                  <a:pt x="2" y="74"/>
                </a:cubicBezTo>
                <a:cubicBezTo>
                  <a:pt x="0" y="67"/>
                  <a:pt x="0" y="60"/>
                  <a:pt x="0" y="52"/>
                </a:cubicBez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148" name="Freeform 1948"/>
          <p:cNvSpPr>
            <a:spLocks noEditPoints="1"/>
          </p:cNvSpPr>
          <p:nvPr/>
        </p:nvSpPr>
        <p:spPr bwMode="auto">
          <a:xfrm>
            <a:off x="1913468" y="608013"/>
            <a:ext cx="69851" cy="90488"/>
          </a:xfrm>
          <a:custGeom>
            <a:avLst/>
            <a:gdLst>
              <a:gd name="T0" fmla="*/ 25 w 74"/>
              <a:gd name="T1" fmla="*/ 0 h 126"/>
              <a:gd name="T2" fmla="*/ 25 w 74"/>
              <a:gd name="T3" fmla="*/ 0 h 126"/>
              <a:gd name="T4" fmla="*/ 29 w 74"/>
              <a:gd name="T5" fmla="*/ 8 h 126"/>
              <a:gd name="T6" fmla="*/ 38 w 74"/>
              <a:gd name="T7" fmla="*/ 11 h 126"/>
              <a:gd name="T8" fmla="*/ 48 w 74"/>
              <a:gd name="T9" fmla="*/ 8 h 126"/>
              <a:gd name="T10" fmla="*/ 52 w 74"/>
              <a:gd name="T11" fmla="*/ 0 h 126"/>
              <a:gd name="T12" fmla="*/ 62 w 74"/>
              <a:gd name="T13" fmla="*/ 3 h 126"/>
              <a:gd name="T14" fmla="*/ 55 w 74"/>
              <a:gd name="T15" fmla="*/ 15 h 126"/>
              <a:gd name="T16" fmla="*/ 38 w 74"/>
              <a:gd name="T17" fmla="*/ 20 h 126"/>
              <a:gd name="T18" fmla="*/ 22 w 74"/>
              <a:gd name="T19" fmla="*/ 16 h 126"/>
              <a:gd name="T20" fmla="*/ 14 w 74"/>
              <a:gd name="T21" fmla="*/ 3 h 126"/>
              <a:gd name="T22" fmla="*/ 25 w 74"/>
              <a:gd name="T23" fmla="*/ 0 h 126"/>
              <a:gd name="T24" fmla="*/ 62 w 74"/>
              <a:gd name="T25" fmla="*/ 57 h 126"/>
              <a:gd name="T26" fmla="*/ 62 w 74"/>
              <a:gd name="T27" fmla="*/ 57 h 126"/>
              <a:gd name="T28" fmla="*/ 63 w 74"/>
              <a:gd name="T29" fmla="*/ 46 h 126"/>
              <a:gd name="T30" fmla="*/ 62 w 74"/>
              <a:gd name="T31" fmla="*/ 46 h 126"/>
              <a:gd name="T32" fmla="*/ 56 w 74"/>
              <a:gd name="T33" fmla="*/ 58 h 126"/>
              <a:gd name="T34" fmla="*/ 7 w 74"/>
              <a:gd name="T35" fmla="*/ 126 h 126"/>
              <a:gd name="T36" fmla="*/ 0 w 74"/>
              <a:gd name="T37" fmla="*/ 126 h 126"/>
              <a:gd name="T38" fmla="*/ 0 w 74"/>
              <a:gd name="T39" fmla="*/ 25 h 126"/>
              <a:gd name="T40" fmla="*/ 12 w 74"/>
              <a:gd name="T41" fmla="*/ 25 h 126"/>
              <a:gd name="T42" fmla="*/ 12 w 74"/>
              <a:gd name="T43" fmla="*/ 94 h 126"/>
              <a:gd name="T44" fmla="*/ 11 w 74"/>
              <a:gd name="T45" fmla="*/ 105 h 126"/>
              <a:gd name="T46" fmla="*/ 12 w 74"/>
              <a:gd name="T47" fmla="*/ 105 h 126"/>
              <a:gd name="T48" fmla="*/ 18 w 74"/>
              <a:gd name="T49" fmla="*/ 93 h 126"/>
              <a:gd name="T50" fmla="*/ 67 w 74"/>
              <a:gd name="T51" fmla="*/ 25 h 126"/>
              <a:gd name="T52" fmla="*/ 74 w 74"/>
              <a:gd name="T53" fmla="*/ 25 h 126"/>
              <a:gd name="T54" fmla="*/ 74 w 74"/>
              <a:gd name="T55" fmla="*/ 126 h 126"/>
              <a:gd name="T56" fmla="*/ 62 w 74"/>
              <a:gd name="T57" fmla="*/ 126 h 126"/>
              <a:gd name="T58" fmla="*/ 62 w 74"/>
              <a:gd name="T59" fmla="*/ 57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74" h="126">
                <a:moveTo>
                  <a:pt x="25" y="0"/>
                </a:moveTo>
                <a:lnTo>
                  <a:pt x="25" y="0"/>
                </a:lnTo>
                <a:cubicBezTo>
                  <a:pt x="26" y="4"/>
                  <a:pt x="27" y="7"/>
                  <a:pt x="29" y="8"/>
                </a:cubicBezTo>
                <a:cubicBezTo>
                  <a:pt x="32" y="10"/>
                  <a:pt x="35" y="11"/>
                  <a:pt x="38" y="11"/>
                </a:cubicBezTo>
                <a:cubicBezTo>
                  <a:pt x="42" y="11"/>
                  <a:pt x="45" y="10"/>
                  <a:pt x="48" y="8"/>
                </a:cubicBezTo>
                <a:cubicBezTo>
                  <a:pt x="50" y="7"/>
                  <a:pt x="51" y="4"/>
                  <a:pt x="52" y="0"/>
                </a:cubicBezTo>
                <a:lnTo>
                  <a:pt x="62" y="3"/>
                </a:lnTo>
                <a:cubicBezTo>
                  <a:pt x="61" y="8"/>
                  <a:pt x="59" y="12"/>
                  <a:pt x="55" y="15"/>
                </a:cubicBezTo>
                <a:cubicBezTo>
                  <a:pt x="51" y="18"/>
                  <a:pt x="46" y="20"/>
                  <a:pt x="38" y="20"/>
                </a:cubicBezTo>
                <a:cubicBezTo>
                  <a:pt x="32" y="20"/>
                  <a:pt x="26" y="18"/>
                  <a:pt x="22" y="16"/>
                </a:cubicBezTo>
                <a:cubicBezTo>
                  <a:pt x="17" y="13"/>
                  <a:pt x="15" y="9"/>
                  <a:pt x="14" y="3"/>
                </a:cubicBezTo>
                <a:lnTo>
                  <a:pt x="25" y="0"/>
                </a:lnTo>
                <a:close/>
                <a:moveTo>
                  <a:pt x="62" y="57"/>
                </a:moveTo>
                <a:lnTo>
                  <a:pt x="62" y="57"/>
                </a:lnTo>
                <a:lnTo>
                  <a:pt x="63" y="46"/>
                </a:lnTo>
                <a:lnTo>
                  <a:pt x="62" y="46"/>
                </a:lnTo>
                <a:lnTo>
                  <a:pt x="56" y="58"/>
                </a:lnTo>
                <a:lnTo>
                  <a:pt x="7" y="126"/>
                </a:lnTo>
                <a:lnTo>
                  <a:pt x="0" y="126"/>
                </a:lnTo>
                <a:lnTo>
                  <a:pt x="0" y="25"/>
                </a:lnTo>
                <a:lnTo>
                  <a:pt x="12" y="25"/>
                </a:lnTo>
                <a:lnTo>
                  <a:pt x="12" y="94"/>
                </a:lnTo>
                <a:lnTo>
                  <a:pt x="11" y="105"/>
                </a:lnTo>
                <a:lnTo>
                  <a:pt x="12" y="105"/>
                </a:lnTo>
                <a:lnTo>
                  <a:pt x="18" y="93"/>
                </a:lnTo>
                <a:lnTo>
                  <a:pt x="67" y="25"/>
                </a:lnTo>
                <a:lnTo>
                  <a:pt x="74" y="25"/>
                </a:lnTo>
                <a:lnTo>
                  <a:pt x="74" y="126"/>
                </a:lnTo>
                <a:lnTo>
                  <a:pt x="62" y="126"/>
                </a:lnTo>
                <a:lnTo>
                  <a:pt x="62" y="5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149" name="Freeform 1949"/>
          <p:cNvSpPr>
            <a:spLocks noEditPoints="1"/>
          </p:cNvSpPr>
          <p:nvPr/>
        </p:nvSpPr>
        <p:spPr bwMode="auto">
          <a:xfrm>
            <a:off x="2040468" y="623888"/>
            <a:ext cx="95251" cy="76200"/>
          </a:xfrm>
          <a:custGeom>
            <a:avLst/>
            <a:gdLst>
              <a:gd name="T0" fmla="*/ 67 w 101"/>
              <a:gd name="T1" fmla="*/ 22 h 106"/>
              <a:gd name="T2" fmla="*/ 56 w 101"/>
              <a:gd name="T3" fmla="*/ 23 h 106"/>
              <a:gd name="T4" fmla="*/ 60 w 101"/>
              <a:gd name="T5" fmla="*/ 83 h 106"/>
              <a:gd name="T6" fmla="*/ 74 w 101"/>
              <a:gd name="T7" fmla="*/ 81 h 106"/>
              <a:gd name="T8" fmla="*/ 86 w 101"/>
              <a:gd name="T9" fmla="*/ 66 h 106"/>
              <a:gd name="T10" fmla="*/ 87 w 101"/>
              <a:gd name="T11" fmla="*/ 40 h 106"/>
              <a:gd name="T12" fmla="*/ 76 w 101"/>
              <a:gd name="T13" fmla="*/ 24 h 106"/>
              <a:gd name="T14" fmla="*/ 35 w 101"/>
              <a:gd name="T15" fmla="*/ 83 h 106"/>
              <a:gd name="T16" fmla="*/ 37 w 101"/>
              <a:gd name="T17" fmla="*/ 83 h 106"/>
              <a:gd name="T18" fmla="*/ 42 w 101"/>
              <a:gd name="T19" fmla="*/ 83 h 106"/>
              <a:gd name="T20" fmla="*/ 44 w 101"/>
              <a:gd name="T21" fmla="*/ 22 h 106"/>
              <a:gd name="T22" fmla="*/ 36 w 101"/>
              <a:gd name="T23" fmla="*/ 22 h 106"/>
              <a:gd name="T24" fmla="*/ 19 w 101"/>
              <a:gd name="T25" fmla="*/ 30 h 106"/>
              <a:gd name="T26" fmla="*/ 12 w 101"/>
              <a:gd name="T27" fmla="*/ 53 h 106"/>
              <a:gd name="T28" fmla="*/ 18 w 101"/>
              <a:gd name="T29" fmla="*/ 75 h 106"/>
              <a:gd name="T30" fmla="*/ 35 w 101"/>
              <a:gd name="T31" fmla="*/ 83 h 106"/>
              <a:gd name="T32" fmla="*/ 44 w 101"/>
              <a:gd name="T33" fmla="*/ 92 h 106"/>
              <a:gd name="T34" fmla="*/ 33 w 101"/>
              <a:gd name="T35" fmla="*/ 93 h 106"/>
              <a:gd name="T36" fmla="*/ 9 w 101"/>
              <a:gd name="T37" fmla="*/ 84 h 106"/>
              <a:gd name="T38" fmla="*/ 0 w 101"/>
              <a:gd name="T39" fmla="*/ 53 h 106"/>
              <a:gd name="T40" fmla="*/ 10 w 101"/>
              <a:gd name="T41" fmla="*/ 23 h 106"/>
              <a:gd name="T42" fmla="*/ 35 w 101"/>
              <a:gd name="T43" fmla="*/ 12 h 106"/>
              <a:gd name="T44" fmla="*/ 44 w 101"/>
              <a:gd name="T45" fmla="*/ 12 h 106"/>
              <a:gd name="T46" fmla="*/ 56 w 101"/>
              <a:gd name="T47" fmla="*/ 0 h 106"/>
              <a:gd name="T48" fmla="*/ 62 w 101"/>
              <a:gd name="T49" fmla="*/ 12 h 106"/>
              <a:gd name="T50" fmla="*/ 81 w 101"/>
              <a:gd name="T51" fmla="*/ 14 h 106"/>
              <a:gd name="T52" fmla="*/ 98 w 101"/>
              <a:gd name="T53" fmla="*/ 34 h 106"/>
              <a:gd name="T54" fmla="*/ 98 w 101"/>
              <a:gd name="T55" fmla="*/ 70 h 106"/>
              <a:gd name="T56" fmla="*/ 79 w 101"/>
              <a:gd name="T57" fmla="*/ 90 h 106"/>
              <a:gd name="T58" fmla="*/ 61 w 101"/>
              <a:gd name="T59" fmla="*/ 93 h 106"/>
              <a:gd name="T60" fmla="*/ 56 w 101"/>
              <a:gd name="T61" fmla="*/ 106 h 106"/>
              <a:gd name="T62" fmla="*/ 44 w 101"/>
              <a:gd name="T63" fmla="*/ 92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01" h="106">
                <a:moveTo>
                  <a:pt x="67" y="22"/>
                </a:moveTo>
                <a:lnTo>
                  <a:pt x="67" y="22"/>
                </a:lnTo>
                <a:cubicBezTo>
                  <a:pt x="65" y="22"/>
                  <a:pt x="63" y="22"/>
                  <a:pt x="61" y="22"/>
                </a:cubicBezTo>
                <a:cubicBezTo>
                  <a:pt x="59" y="22"/>
                  <a:pt x="58" y="22"/>
                  <a:pt x="56" y="23"/>
                </a:cubicBezTo>
                <a:lnTo>
                  <a:pt x="56" y="83"/>
                </a:lnTo>
                <a:cubicBezTo>
                  <a:pt x="57" y="83"/>
                  <a:pt x="58" y="83"/>
                  <a:pt x="60" y="83"/>
                </a:cubicBezTo>
                <a:cubicBezTo>
                  <a:pt x="62" y="83"/>
                  <a:pt x="63" y="83"/>
                  <a:pt x="65" y="83"/>
                </a:cubicBezTo>
                <a:cubicBezTo>
                  <a:pt x="68" y="83"/>
                  <a:pt x="71" y="82"/>
                  <a:pt x="74" y="81"/>
                </a:cubicBezTo>
                <a:cubicBezTo>
                  <a:pt x="77" y="80"/>
                  <a:pt x="79" y="78"/>
                  <a:pt x="81" y="75"/>
                </a:cubicBezTo>
                <a:cubicBezTo>
                  <a:pt x="83" y="73"/>
                  <a:pt x="85" y="69"/>
                  <a:pt x="86" y="66"/>
                </a:cubicBezTo>
                <a:cubicBezTo>
                  <a:pt x="88" y="62"/>
                  <a:pt x="88" y="57"/>
                  <a:pt x="88" y="52"/>
                </a:cubicBezTo>
                <a:cubicBezTo>
                  <a:pt x="88" y="47"/>
                  <a:pt x="88" y="43"/>
                  <a:pt x="87" y="40"/>
                </a:cubicBezTo>
                <a:cubicBezTo>
                  <a:pt x="86" y="36"/>
                  <a:pt x="84" y="33"/>
                  <a:pt x="82" y="30"/>
                </a:cubicBezTo>
                <a:cubicBezTo>
                  <a:pt x="81" y="27"/>
                  <a:pt x="78" y="25"/>
                  <a:pt x="76" y="24"/>
                </a:cubicBezTo>
                <a:cubicBezTo>
                  <a:pt x="73" y="22"/>
                  <a:pt x="70" y="22"/>
                  <a:pt x="67" y="22"/>
                </a:cubicBezTo>
                <a:close/>
                <a:moveTo>
                  <a:pt x="35" y="83"/>
                </a:moveTo>
                <a:lnTo>
                  <a:pt x="35" y="83"/>
                </a:lnTo>
                <a:lnTo>
                  <a:pt x="37" y="83"/>
                </a:lnTo>
                <a:cubicBezTo>
                  <a:pt x="37" y="83"/>
                  <a:pt x="38" y="83"/>
                  <a:pt x="39" y="83"/>
                </a:cubicBezTo>
                <a:cubicBezTo>
                  <a:pt x="40" y="83"/>
                  <a:pt x="41" y="83"/>
                  <a:pt x="42" y="83"/>
                </a:cubicBezTo>
                <a:cubicBezTo>
                  <a:pt x="43" y="82"/>
                  <a:pt x="44" y="82"/>
                  <a:pt x="44" y="82"/>
                </a:cubicBezTo>
                <a:lnTo>
                  <a:pt x="44" y="22"/>
                </a:lnTo>
                <a:cubicBezTo>
                  <a:pt x="43" y="22"/>
                  <a:pt x="42" y="22"/>
                  <a:pt x="40" y="22"/>
                </a:cubicBezTo>
                <a:cubicBezTo>
                  <a:pt x="39" y="22"/>
                  <a:pt x="37" y="22"/>
                  <a:pt x="36" y="22"/>
                </a:cubicBezTo>
                <a:cubicBezTo>
                  <a:pt x="32" y="22"/>
                  <a:pt x="29" y="22"/>
                  <a:pt x="27" y="24"/>
                </a:cubicBezTo>
                <a:cubicBezTo>
                  <a:pt x="24" y="25"/>
                  <a:pt x="21" y="27"/>
                  <a:pt x="19" y="30"/>
                </a:cubicBezTo>
                <a:cubicBezTo>
                  <a:pt x="17" y="32"/>
                  <a:pt x="15" y="35"/>
                  <a:pt x="14" y="39"/>
                </a:cubicBezTo>
                <a:cubicBezTo>
                  <a:pt x="13" y="43"/>
                  <a:pt x="12" y="48"/>
                  <a:pt x="12" y="53"/>
                </a:cubicBezTo>
                <a:cubicBezTo>
                  <a:pt x="12" y="58"/>
                  <a:pt x="13" y="62"/>
                  <a:pt x="14" y="66"/>
                </a:cubicBezTo>
                <a:cubicBezTo>
                  <a:pt x="15" y="69"/>
                  <a:pt x="17" y="72"/>
                  <a:pt x="18" y="75"/>
                </a:cubicBezTo>
                <a:cubicBezTo>
                  <a:pt x="20" y="78"/>
                  <a:pt x="23" y="80"/>
                  <a:pt x="26" y="81"/>
                </a:cubicBezTo>
                <a:cubicBezTo>
                  <a:pt x="28" y="82"/>
                  <a:pt x="31" y="83"/>
                  <a:pt x="35" y="83"/>
                </a:cubicBezTo>
                <a:close/>
                <a:moveTo>
                  <a:pt x="44" y="92"/>
                </a:moveTo>
                <a:lnTo>
                  <a:pt x="44" y="92"/>
                </a:lnTo>
                <a:cubicBezTo>
                  <a:pt x="43" y="93"/>
                  <a:pt x="41" y="93"/>
                  <a:pt x="39" y="93"/>
                </a:cubicBezTo>
                <a:cubicBezTo>
                  <a:pt x="36" y="93"/>
                  <a:pt x="34" y="93"/>
                  <a:pt x="33" y="93"/>
                </a:cubicBezTo>
                <a:cubicBezTo>
                  <a:pt x="28" y="93"/>
                  <a:pt x="24" y="92"/>
                  <a:pt x="20" y="91"/>
                </a:cubicBezTo>
                <a:cubicBezTo>
                  <a:pt x="16" y="89"/>
                  <a:pt x="12" y="87"/>
                  <a:pt x="9" y="84"/>
                </a:cubicBezTo>
                <a:cubicBezTo>
                  <a:pt x="6" y="80"/>
                  <a:pt x="4" y="76"/>
                  <a:pt x="2" y="71"/>
                </a:cubicBezTo>
                <a:cubicBezTo>
                  <a:pt x="1" y="66"/>
                  <a:pt x="0" y="60"/>
                  <a:pt x="0" y="53"/>
                </a:cubicBezTo>
                <a:cubicBezTo>
                  <a:pt x="0" y="47"/>
                  <a:pt x="1" y="41"/>
                  <a:pt x="2" y="36"/>
                </a:cubicBezTo>
                <a:cubicBezTo>
                  <a:pt x="4" y="30"/>
                  <a:pt x="7" y="26"/>
                  <a:pt x="10" y="23"/>
                </a:cubicBezTo>
                <a:cubicBezTo>
                  <a:pt x="13" y="19"/>
                  <a:pt x="17" y="16"/>
                  <a:pt x="21" y="14"/>
                </a:cubicBezTo>
                <a:cubicBezTo>
                  <a:pt x="25" y="13"/>
                  <a:pt x="30" y="12"/>
                  <a:pt x="35" y="12"/>
                </a:cubicBezTo>
                <a:cubicBezTo>
                  <a:pt x="37" y="12"/>
                  <a:pt x="38" y="12"/>
                  <a:pt x="40" y="12"/>
                </a:cubicBezTo>
                <a:cubicBezTo>
                  <a:pt x="42" y="12"/>
                  <a:pt x="43" y="12"/>
                  <a:pt x="44" y="12"/>
                </a:cubicBezTo>
                <a:lnTo>
                  <a:pt x="44" y="0"/>
                </a:lnTo>
                <a:lnTo>
                  <a:pt x="56" y="0"/>
                </a:lnTo>
                <a:lnTo>
                  <a:pt x="56" y="13"/>
                </a:lnTo>
                <a:cubicBezTo>
                  <a:pt x="58" y="12"/>
                  <a:pt x="60" y="12"/>
                  <a:pt x="62" y="12"/>
                </a:cubicBezTo>
                <a:cubicBezTo>
                  <a:pt x="65" y="12"/>
                  <a:pt x="67" y="12"/>
                  <a:pt x="68" y="12"/>
                </a:cubicBezTo>
                <a:cubicBezTo>
                  <a:pt x="73" y="12"/>
                  <a:pt x="77" y="12"/>
                  <a:pt x="81" y="14"/>
                </a:cubicBezTo>
                <a:cubicBezTo>
                  <a:pt x="85" y="16"/>
                  <a:pt x="88" y="18"/>
                  <a:pt x="91" y="22"/>
                </a:cubicBezTo>
                <a:cubicBezTo>
                  <a:pt x="94" y="25"/>
                  <a:pt x="97" y="29"/>
                  <a:pt x="98" y="34"/>
                </a:cubicBezTo>
                <a:cubicBezTo>
                  <a:pt x="100" y="39"/>
                  <a:pt x="101" y="45"/>
                  <a:pt x="101" y="52"/>
                </a:cubicBezTo>
                <a:cubicBezTo>
                  <a:pt x="101" y="59"/>
                  <a:pt x="100" y="65"/>
                  <a:pt x="98" y="70"/>
                </a:cubicBezTo>
                <a:cubicBezTo>
                  <a:pt x="96" y="75"/>
                  <a:pt x="93" y="79"/>
                  <a:pt x="90" y="83"/>
                </a:cubicBezTo>
                <a:cubicBezTo>
                  <a:pt x="87" y="86"/>
                  <a:pt x="83" y="89"/>
                  <a:pt x="79" y="90"/>
                </a:cubicBezTo>
                <a:cubicBezTo>
                  <a:pt x="75" y="92"/>
                  <a:pt x="70" y="93"/>
                  <a:pt x="66" y="93"/>
                </a:cubicBezTo>
                <a:cubicBezTo>
                  <a:pt x="65" y="93"/>
                  <a:pt x="63" y="93"/>
                  <a:pt x="61" y="93"/>
                </a:cubicBezTo>
                <a:cubicBezTo>
                  <a:pt x="59" y="93"/>
                  <a:pt x="57" y="92"/>
                  <a:pt x="56" y="92"/>
                </a:cubicBezTo>
                <a:lnTo>
                  <a:pt x="56" y="106"/>
                </a:lnTo>
                <a:lnTo>
                  <a:pt x="44" y="106"/>
                </a:lnTo>
                <a:lnTo>
                  <a:pt x="44" y="92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150" name="Freeform 1950"/>
          <p:cNvSpPr>
            <a:spLocks/>
          </p:cNvSpPr>
          <p:nvPr/>
        </p:nvSpPr>
        <p:spPr bwMode="auto">
          <a:xfrm>
            <a:off x="2154768" y="625488"/>
            <a:ext cx="52917" cy="73025"/>
          </a:xfrm>
          <a:custGeom>
            <a:avLst/>
            <a:gdLst>
              <a:gd name="T0" fmla="*/ 0 w 55"/>
              <a:gd name="T1" fmla="*/ 0 h 101"/>
              <a:gd name="T2" fmla="*/ 0 w 55"/>
              <a:gd name="T3" fmla="*/ 0 h 101"/>
              <a:gd name="T4" fmla="*/ 55 w 55"/>
              <a:gd name="T5" fmla="*/ 0 h 101"/>
              <a:gd name="T6" fmla="*/ 55 w 55"/>
              <a:gd name="T7" fmla="*/ 10 h 101"/>
              <a:gd name="T8" fmla="*/ 12 w 55"/>
              <a:gd name="T9" fmla="*/ 10 h 101"/>
              <a:gd name="T10" fmla="*/ 12 w 55"/>
              <a:gd name="T11" fmla="*/ 43 h 101"/>
              <a:gd name="T12" fmla="*/ 51 w 55"/>
              <a:gd name="T13" fmla="*/ 43 h 101"/>
              <a:gd name="T14" fmla="*/ 51 w 55"/>
              <a:gd name="T15" fmla="*/ 54 h 101"/>
              <a:gd name="T16" fmla="*/ 12 w 55"/>
              <a:gd name="T17" fmla="*/ 54 h 101"/>
              <a:gd name="T18" fmla="*/ 12 w 55"/>
              <a:gd name="T19" fmla="*/ 90 h 101"/>
              <a:gd name="T20" fmla="*/ 55 w 55"/>
              <a:gd name="T21" fmla="*/ 90 h 101"/>
              <a:gd name="T22" fmla="*/ 55 w 55"/>
              <a:gd name="T23" fmla="*/ 101 h 101"/>
              <a:gd name="T24" fmla="*/ 0 w 55"/>
              <a:gd name="T25" fmla="*/ 101 h 101"/>
              <a:gd name="T26" fmla="*/ 0 w 55"/>
              <a:gd name="T27" fmla="*/ 0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55" h="101">
                <a:moveTo>
                  <a:pt x="0" y="0"/>
                </a:moveTo>
                <a:lnTo>
                  <a:pt x="0" y="0"/>
                </a:lnTo>
                <a:lnTo>
                  <a:pt x="55" y="0"/>
                </a:lnTo>
                <a:lnTo>
                  <a:pt x="55" y="10"/>
                </a:lnTo>
                <a:lnTo>
                  <a:pt x="12" y="10"/>
                </a:lnTo>
                <a:lnTo>
                  <a:pt x="12" y="43"/>
                </a:lnTo>
                <a:lnTo>
                  <a:pt x="51" y="43"/>
                </a:lnTo>
                <a:lnTo>
                  <a:pt x="51" y="54"/>
                </a:lnTo>
                <a:lnTo>
                  <a:pt x="12" y="54"/>
                </a:lnTo>
                <a:lnTo>
                  <a:pt x="12" y="90"/>
                </a:lnTo>
                <a:lnTo>
                  <a:pt x="55" y="90"/>
                </a:lnTo>
                <a:lnTo>
                  <a:pt x="55" y="101"/>
                </a:lnTo>
                <a:lnTo>
                  <a:pt x="0" y="101"/>
                </a:lnTo>
                <a:lnTo>
                  <a:pt x="0" y="0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151" name="Freeform 1951"/>
          <p:cNvSpPr>
            <a:spLocks noEditPoints="1"/>
          </p:cNvSpPr>
          <p:nvPr/>
        </p:nvSpPr>
        <p:spPr bwMode="auto">
          <a:xfrm>
            <a:off x="2220384" y="625488"/>
            <a:ext cx="84667" cy="85725"/>
          </a:xfrm>
          <a:custGeom>
            <a:avLst/>
            <a:gdLst>
              <a:gd name="T0" fmla="*/ 66 w 91"/>
              <a:gd name="T1" fmla="*/ 90 h 119"/>
              <a:gd name="T2" fmla="*/ 66 w 91"/>
              <a:gd name="T3" fmla="*/ 90 h 119"/>
              <a:gd name="T4" fmla="*/ 66 w 91"/>
              <a:gd name="T5" fmla="*/ 10 h 119"/>
              <a:gd name="T6" fmla="*/ 36 w 91"/>
              <a:gd name="T7" fmla="*/ 10 h 119"/>
              <a:gd name="T8" fmla="*/ 34 w 91"/>
              <a:gd name="T9" fmla="*/ 39 h 119"/>
              <a:gd name="T10" fmla="*/ 31 w 91"/>
              <a:gd name="T11" fmla="*/ 61 h 119"/>
              <a:gd name="T12" fmla="*/ 27 w 91"/>
              <a:gd name="T13" fmla="*/ 78 h 119"/>
              <a:gd name="T14" fmla="*/ 23 w 91"/>
              <a:gd name="T15" fmla="*/ 90 h 119"/>
              <a:gd name="T16" fmla="*/ 66 w 91"/>
              <a:gd name="T17" fmla="*/ 90 h 119"/>
              <a:gd name="T18" fmla="*/ 91 w 91"/>
              <a:gd name="T19" fmla="*/ 119 h 119"/>
              <a:gd name="T20" fmla="*/ 91 w 91"/>
              <a:gd name="T21" fmla="*/ 119 h 119"/>
              <a:gd name="T22" fmla="*/ 83 w 91"/>
              <a:gd name="T23" fmla="*/ 119 h 119"/>
              <a:gd name="T24" fmla="*/ 81 w 91"/>
              <a:gd name="T25" fmla="*/ 101 h 119"/>
              <a:gd name="T26" fmla="*/ 10 w 91"/>
              <a:gd name="T27" fmla="*/ 101 h 119"/>
              <a:gd name="T28" fmla="*/ 8 w 91"/>
              <a:gd name="T29" fmla="*/ 119 h 119"/>
              <a:gd name="T30" fmla="*/ 0 w 91"/>
              <a:gd name="T31" fmla="*/ 119 h 119"/>
              <a:gd name="T32" fmla="*/ 0 w 91"/>
              <a:gd name="T33" fmla="*/ 90 h 119"/>
              <a:gd name="T34" fmla="*/ 10 w 91"/>
              <a:gd name="T35" fmla="*/ 90 h 119"/>
              <a:gd name="T36" fmla="*/ 13 w 91"/>
              <a:gd name="T37" fmla="*/ 82 h 119"/>
              <a:gd name="T38" fmla="*/ 18 w 91"/>
              <a:gd name="T39" fmla="*/ 66 h 119"/>
              <a:gd name="T40" fmla="*/ 22 w 91"/>
              <a:gd name="T41" fmla="*/ 39 h 119"/>
              <a:gd name="T42" fmla="*/ 24 w 91"/>
              <a:gd name="T43" fmla="*/ 0 h 119"/>
              <a:gd name="T44" fmla="*/ 78 w 91"/>
              <a:gd name="T45" fmla="*/ 0 h 119"/>
              <a:gd name="T46" fmla="*/ 78 w 91"/>
              <a:gd name="T47" fmla="*/ 90 h 119"/>
              <a:gd name="T48" fmla="*/ 91 w 91"/>
              <a:gd name="T49" fmla="*/ 90 h 119"/>
              <a:gd name="T50" fmla="*/ 91 w 91"/>
              <a:gd name="T51" fmla="*/ 119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91" h="119">
                <a:moveTo>
                  <a:pt x="66" y="90"/>
                </a:moveTo>
                <a:lnTo>
                  <a:pt x="66" y="90"/>
                </a:lnTo>
                <a:lnTo>
                  <a:pt x="66" y="10"/>
                </a:lnTo>
                <a:lnTo>
                  <a:pt x="36" y="10"/>
                </a:lnTo>
                <a:cubicBezTo>
                  <a:pt x="35" y="21"/>
                  <a:pt x="35" y="30"/>
                  <a:pt x="34" y="39"/>
                </a:cubicBezTo>
                <a:cubicBezTo>
                  <a:pt x="33" y="47"/>
                  <a:pt x="32" y="55"/>
                  <a:pt x="31" y="61"/>
                </a:cubicBezTo>
                <a:cubicBezTo>
                  <a:pt x="30" y="68"/>
                  <a:pt x="29" y="73"/>
                  <a:pt x="27" y="78"/>
                </a:cubicBezTo>
                <a:cubicBezTo>
                  <a:pt x="26" y="83"/>
                  <a:pt x="24" y="87"/>
                  <a:pt x="23" y="90"/>
                </a:cubicBezTo>
                <a:lnTo>
                  <a:pt x="66" y="90"/>
                </a:lnTo>
                <a:close/>
                <a:moveTo>
                  <a:pt x="91" y="119"/>
                </a:moveTo>
                <a:lnTo>
                  <a:pt x="91" y="119"/>
                </a:lnTo>
                <a:lnTo>
                  <a:pt x="83" y="119"/>
                </a:lnTo>
                <a:lnTo>
                  <a:pt x="81" y="101"/>
                </a:lnTo>
                <a:lnTo>
                  <a:pt x="10" y="101"/>
                </a:lnTo>
                <a:lnTo>
                  <a:pt x="8" y="119"/>
                </a:lnTo>
                <a:lnTo>
                  <a:pt x="0" y="119"/>
                </a:lnTo>
                <a:lnTo>
                  <a:pt x="0" y="90"/>
                </a:lnTo>
                <a:lnTo>
                  <a:pt x="10" y="90"/>
                </a:lnTo>
                <a:cubicBezTo>
                  <a:pt x="11" y="89"/>
                  <a:pt x="12" y="86"/>
                  <a:pt x="13" y="82"/>
                </a:cubicBezTo>
                <a:cubicBezTo>
                  <a:pt x="15" y="79"/>
                  <a:pt x="17" y="73"/>
                  <a:pt x="18" y="66"/>
                </a:cubicBezTo>
                <a:cubicBezTo>
                  <a:pt x="20" y="59"/>
                  <a:pt x="21" y="49"/>
                  <a:pt x="22" y="39"/>
                </a:cubicBezTo>
                <a:cubicBezTo>
                  <a:pt x="24" y="28"/>
                  <a:pt x="24" y="15"/>
                  <a:pt x="24" y="0"/>
                </a:cubicBezTo>
                <a:lnTo>
                  <a:pt x="78" y="0"/>
                </a:lnTo>
                <a:lnTo>
                  <a:pt x="78" y="90"/>
                </a:lnTo>
                <a:lnTo>
                  <a:pt x="91" y="90"/>
                </a:lnTo>
                <a:lnTo>
                  <a:pt x="91" y="119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152" name="Freeform 1952"/>
          <p:cNvSpPr>
            <a:spLocks/>
          </p:cNvSpPr>
          <p:nvPr/>
        </p:nvSpPr>
        <p:spPr bwMode="auto">
          <a:xfrm>
            <a:off x="2324110" y="625488"/>
            <a:ext cx="52917" cy="73025"/>
          </a:xfrm>
          <a:custGeom>
            <a:avLst/>
            <a:gdLst>
              <a:gd name="T0" fmla="*/ 0 w 55"/>
              <a:gd name="T1" fmla="*/ 0 h 101"/>
              <a:gd name="T2" fmla="*/ 0 w 55"/>
              <a:gd name="T3" fmla="*/ 0 h 101"/>
              <a:gd name="T4" fmla="*/ 55 w 55"/>
              <a:gd name="T5" fmla="*/ 0 h 101"/>
              <a:gd name="T6" fmla="*/ 55 w 55"/>
              <a:gd name="T7" fmla="*/ 10 h 101"/>
              <a:gd name="T8" fmla="*/ 12 w 55"/>
              <a:gd name="T9" fmla="*/ 10 h 101"/>
              <a:gd name="T10" fmla="*/ 12 w 55"/>
              <a:gd name="T11" fmla="*/ 43 h 101"/>
              <a:gd name="T12" fmla="*/ 51 w 55"/>
              <a:gd name="T13" fmla="*/ 43 h 101"/>
              <a:gd name="T14" fmla="*/ 51 w 55"/>
              <a:gd name="T15" fmla="*/ 54 h 101"/>
              <a:gd name="T16" fmla="*/ 12 w 55"/>
              <a:gd name="T17" fmla="*/ 54 h 101"/>
              <a:gd name="T18" fmla="*/ 12 w 55"/>
              <a:gd name="T19" fmla="*/ 90 h 101"/>
              <a:gd name="T20" fmla="*/ 55 w 55"/>
              <a:gd name="T21" fmla="*/ 90 h 101"/>
              <a:gd name="T22" fmla="*/ 55 w 55"/>
              <a:gd name="T23" fmla="*/ 101 h 101"/>
              <a:gd name="T24" fmla="*/ 0 w 55"/>
              <a:gd name="T25" fmla="*/ 101 h 101"/>
              <a:gd name="T26" fmla="*/ 0 w 55"/>
              <a:gd name="T27" fmla="*/ 0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55" h="101">
                <a:moveTo>
                  <a:pt x="0" y="0"/>
                </a:moveTo>
                <a:lnTo>
                  <a:pt x="0" y="0"/>
                </a:lnTo>
                <a:lnTo>
                  <a:pt x="55" y="0"/>
                </a:lnTo>
                <a:lnTo>
                  <a:pt x="55" y="10"/>
                </a:lnTo>
                <a:lnTo>
                  <a:pt x="12" y="10"/>
                </a:lnTo>
                <a:lnTo>
                  <a:pt x="12" y="43"/>
                </a:lnTo>
                <a:lnTo>
                  <a:pt x="51" y="43"/>
                </a:lnTo>
                <a:lnTo>
                  <a:pt x="51" y="54"/>
                </a:lnTo>
                <a:lnTo>
                  <a:pt x="12" y="54"/>
                </a:lnTo>
                <a:lnTo>
                  <a:pt x="12" y="90"/>
                </a:lnTo>
                <a:lnTo>
                  <a:pt x="55" y="90"/>
                </a:lnTo>
                <a:lnTo>
                  <a:pt x="55" y="101"/>
                </a:lnTo>
                <a:lnTo>
                  <a:pt x="0" y="101"/>
                </a:lnTo>
                <a:lnTo>
                  <a:pt x="0" y="0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153" name="Freeform 1953"/>
          <p:cNvSpPr>
            <a:spLocks noEditPoints="1"/>
          </p:cNvSpPr>
          <p:nvPr/>
        </p:nvSpPr>
        <p:spPr bwMode="auto">
          <a:xfrm>
            <a:off x="2398184" y="623901"/>
            <a:ext cx="61384" cy="74613"/>
          </a:xfrm>
          <a:custGeom>
            <a:avLst/>
            <a:gdLst>
              <a:gd name="T0" fmla="*/ 25 w 63"/>
              <a:gd name="T1" fmla="*/ 10 h 102"/>
              <a:gd name="T2" fmla="*/ 25 w 63"/>
              <a:gd name="T3" fmla="*/ 10 h 102"/>
              <a:gd name="T4" fmla="*/ 18 w 63"/>
              <a:gd name="T5" fmla="*/ 10 h 102"/>
              <a:gd name="T6" fmla="*/ 12 w 63"/>
              <a:gd name="T7" fmla="*/ 11 h 102"/>
              <a:gd name="T8" fmla="*/ 12 w 63"/>
              <a:gd name="T9" fmla="*/ 53 h 102"/>
              <a:gd name="T10" fmla="*/ 14 w 63"/>
              <a:gd name="T11" fmla="*/ 53 h 102"/>
              <a:gd name="T12" fmla="*/ 18 w 63"/>
              <a:gd name="T13" fmla="*/ 53 h 102"/>
              <a:gd name="T14" fmla="*/ 21 w 63"/>
              <a:gd name="T15" fmla="*/ 53 h 102"/>
              <a:gd name="T16" fmla="*/ 23 w 63"/>
              <a:gd name="T17" fmla="*/ 53 h 102"/>
              <a:gd name="T18" fmla="*/ 33 w 63"/>
              <a:gd name="T19" fmla="*/ 52 h 102"/>
              <a:gd name="T20" fmla="*/ 42 w 63"/>
              <a:gd name="T21" fmla="*/ 49 h 102"/>
              <a:gd name="T22" fmla="*/ 48 w 63"/>
              <a:gd name="T23" fmla="*/ 42 h 102"/>
              <a:gd name="T24" fmla="*/ 50 w 63"/>
              <a:gd name="T25" fmla="*/ 31 h 102"/>
              <a:gd name="T26" fmla="*/ 48 w 63"/>
              <a:gd name="T27" fmla="*/ 21 h 102"/>
              <a:gd name="T28" fmla="*/ 42 w 63"/>
              <a:gd name="T29" fmla="*/ 14 h 102"/>
              <a:gd name="T30" fmla="*/ 34 w 63"/>
              <a:gd name="T31" fmla="*/ 11 h 102"/>
              <a:gd name="T32" fmla="*/ 25 w 63"/>
              <a:gd name="T33" fmla="*/ 10 h 102"/>
              <a:gd name="T34" fmla="*/ 0 w 63"/>
              <a:gd name="T35" fmla="*/ 2 h 102"/>
              <a:gd name="T36" fmla="*/ 0 w 63"/>
              <a:gd name="T37" fmla="*/ 2 h 102"/>
              <a:gd name="T38" fmla="*/ 12 w 63"/>
              <a:gd name="T39" fmla="*/ 0 h 102"/>
              <a:gd name="T40" fmla="*/ 25 w 63"/>
              <a:gd name="T41" fmla="*/ 0 h 102"/>
              <a:gd name="T42" fmla="*/ 38 w 63"/>
              <a:gd name="T43" fmla="*/ 1 h 102"/>
              <a:gd name="T44" fmla="*/ 50 w 63"/>
              <a:gd name="T45" fmla="*/ 6 h 102"/>
              <a:gd name="T46" fmla="*/ 60 w 63"/>
              <a:gd name="T47" fmla="*/ 15 h 102"/>
              <a:gd name="T48" fmla="*/ 63 w 63"/>
              <a:gd name="T49" fmla="*/ 31 h 102"/>
              <a:gd name="T50" fmla="*/ 60 w 63"/>
              <a:gd name="T51" fmla="*/ 46 h 102"/>
              <a:gd name="T52" fmla="*/ 51 w 63"/>
              <a:gd name="T53" fmla="*/ 56 h 102"/>
              <a:gd name="T54" fmla="*/ 39 w 63"/>
              <a:gd name="T55" fmla="*/ 62 h 102"/>
              <a:gd name="T56" fmla="*/ 24 w 63"/>
              <a:gd name="T57" fmla="*/ 64 h 102"/>
              <a:gd name="T58" fmla="*/ 22 w 63"/>
              <a:gd name="T59" fmla="*/ 64 h 102"/>
              <a:gd name="T60" fmla="*/ 18 w 63"/>
              <a:gd name="T61" fmla="*/ 64 h 102"/>
              <a:gd name="T62" fmla="*/ 15 w 63"/>
              <a:gd name="T63" fmla="*/ 64 h 102"/>
              <a:gd name="T64" fmla="*/ 12 w 63"/>
              <a:gd name="T65" fmla="*/ 63 h 102"/>
              <a:gd name="T66" fmla="*/ 12 w 63"/>
              <a:gd name="T67" fmla="*/ 102 h 102"/>
              <a:gd name="T68" fmla="*/ 0 w 63"/>
              <a:gd name="T69" fmla="*/ 102 h 102"/>
              <a:gd name="T70" fmla="*/ 0 w 63"/>
              <a:gd name="T71" fmla="*/ 2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63" h="102">
                <a:moveTo>
                  <a:pt x="25" y="10"/>
                </a:moveTo>
                <a:lnTo>
                  <a:pt x="25" y="10"/>
                </a:lnTo>
                <a:cubicBezTo>
                  <a:pt x="22" y="10"/>
                  <a:pt x="20" y="10"/>
                  <a:pt x="18" y="10"/>
                </a:cubicBezTo>
                <a:cubicBezTo>
                  <a:pt x="15" y="10"/>
                  <a:pt x="13" y="10"/>
                  <a:pt x="12" y="11"/>
                </a:cubicBezTo>
                <a:lnTo>
                  <a:pt x="12" y="53"/>
                </a:lnTo>
                <a:cubicBezTo>
                  <a:pt x="13" y="53"/>
                  <a:pt x="13" y="53"/>
                  <a:pt x="14" y="53"/>
                </a:cubicBezTo>
                <a:cubicBezTo>
                  <a:pt x="16" y="53"/>
                  <a:pt x="17" y="53"/>
                  <a:pt x="18" y="53"/>
                </a:cubicBezTo>
                <a:cubicBezTo>
                  <a:pt x="19" y="53"/>
                  <a:pt x="20" y="53"/>
                  <a:pt x="21" y="53"/>
                </a:cubicBezTo>
                <a:lnTo>
                  <a:pt x="23" y="53"/>
                </a:lnTo>
                <a:cubicBezTo>
                  <a:pt x="27" y="53"/>
                  <a:pt x="30" y="53"/>
                  <a:pt x="33" y="52"/>
                </a:cubicBezTo>
                <a:cubicBezTo>
                  <a:pt x="36" y="52"/>
                  <a:pt x="39" y="50"/>
                  <a:pt x="42" y="49"/>
                </a:cubicBezTo>
                <a:cubicBezTo>
                  <a:pt x="44" y="47"/>
                  <a:pt x="47" y="45"/>
                  <a:pt x="48" y="42"/>
                </a:cubicBezTo>
                <a:cubicBezTo>
                  <a:pt x="50" y="39"/>
                  <a:pt x="50" y="35"/>
                  <a:pt x="50" y="31"/>
                </a:cubicBezTo>
                <a:cubicBezTo>
                  <a:pt x="50" y="27"/>
                  <a:pt x="50" y="23"/>
                  <a:pt x="48" y="21"/>
                </a:cubicBezTo>
                <a:cubicBezTo>
                  <a:pt x="47" y="18"/>
                  <a:pt x="45" y="16"/>
                  <a:pt x="42" y="14"/>
                </a:cubicBezTo>
                <a:cubicBezTo>
                  <a:pt x="40" y="13"/>
                  <a:pt x="37" y="12"/>
                  <a:pt x="34" y="11"/>
                </a:cubicBezTo>
                <a:cubicBezTo>
                  <a:pt x="31" y="10"/>
                  <a:pt x="28" y="10"/>
                  <a:pt x="25" y="10"/>
                </a:cubicBezTo>
                <a:close/>
                <a:moveTo>
                  <a:pt x="0" y="2"/>
                </a:moveTo>
                <a:lnTo>
                  <a:pt x="0" y="2"/>
                </a:lnTo>
                <a:cubicBezTo>
                  <a:pt x="4" y="1"/>
                  <a:pt x="8" y="0"/>
                  <a:pt x="12" y="0"/>
                </a:cubicBezTo>
                <a:cubicBezTo>
                  <a:pt x="16" y="0"/>
                  <a:pt x="20" y="0"/>
                  <a:pt x="25" y="0"/>
                </a:cubicBezTo>
                <a:cubicBezTo>
                  <a:pt x="29" y="0"/>
                  <a:pt x="33" y="0"/>
                  <a:pt x="38" y="1"/>
                </a:cubicBezTo>
                <a:cubicBezTo>
                  <a:pt x="43" y="2"/>
                  <a:pt x="47" y="3"/>
                  <a:pt x="50" y="6"/>
                </a:cubicBezTo>
                <a:cubicBezTo>
                  <a:pt x="54" y="8"/>
                  <a:pt x="57" y="11"/>
                  <a:pt x="60" y="15"/>
                </a:cubicBezTo>
                <a:cubicBezTo>
                  <a:pt x="62" y="19"/>
                  <a:pt x="63" y="24"/>
                  <a:pt x="63" y="31"/>
                </a:cubicBezTo>
                <a:cubicBezTo>
                  <a:pt x="63" y="37"/>
                  <a:pt x="62" y="42"/>
                  <a:pt x="60" y="46"/>
                </a:cubicBezTo>
                <a:cubicBezTo>
                  <a:pt x="58" y="50"/>
                  <a:pt x="55" y="54"/>
                  <a:pt x="51" y="56"/>
                </a:cubicBezTo>
                <a:cubicBezTo>
                  <a:pt x="47" y="59"/>
                  <a:pt x="43" y="61"/>
                  <a:pt x="39" y="62"/>
                </a:cubicBezTo>
                <a:cubicBezTo>
                  <a:pt x="34" y="63"/>
                  <a:pt x="29" y="64"/>
                  <a:pt x="24" y="64"/>
                </a:cubicBezTo>
                <a:lnTo>
                  <a:pt x="22" y="64"/>
                </a:lnTo>
                <a:cubicBezTo>
                  <a:pt x="20" y="64"/>
                  <a:pt x="19" y="64"/>
                  <a:pt x="18" y="64"/>
                </a:cubicBezTo>
                <a:cubicBezTo>
                  <a:pt x="17" y="64"/>
                  <a:pt x="16" y="64"/>
                  <a:pt x="15" y="64"/>
                </a:cubicBezTo>
                <a:cubicBezTo>
                  <a:pt x="13" y="63"/>
                  <a:pt x="13" y="63"/>
                  <a:pt x="12" y="63"/>
                </a:cubicBezTo>
                <a:lnTo>
                  <a:pt x="12" y="102"/>
                </a:lnTo>
                <a:lnTo>
                  <a:pt x="0" y="102"/>
                </a:lnTo>
                <a:lnTo>
                  <a:pt x="0" y="2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154" name="Freeform 1954"/>
          <p:cNvSpPr>
            <a:spLocks noEditPoints="1"/>
          </p:cNvSpPr>
          <p:nvPr/>
        </p:nvSpPr>
        <p:spPr bwMode="auto">
          <a:xfrm>
            <a:off x="2459572" y="623901"/>
            <a:ext cx="76200" cy="74613"/>
          </a:xfrm>
          <a:custGeom>
            <a:avLst/>
            <a:gdLst>
              <a:gd name="T0" fmla="*/ 26 w 82"/>
              <a:gd name="T1" fmla="*/ 64 h 103"/>
              <a:gd name="T2" fmla="*/ 26 w 82"/>
              <a:gd name="T3" fmla="*/ 64 h 103"/>
              <a:gd name="T4" fmla="*/ 55 w 82"/>
              <a:gd name="T5" fmla="*/ 64 h 103"/>
              <a:gd name="T6" fmla="*/ 44 w 82"/>
              <a:gd name="T7" fmla="*/ 34 h 103"/>
              <a:gd name="T8" fmla="*/ 40 w 82"/>
              <a:gd name="T9" fmla="*/ 18 h 103"/>
              <a:gd name="T10" fmla="*/ 40 w 82"/>
              <a:gd name="T11" fmla="*/ 18 h 103"/>
              <a:gd name="T12" fmla="*/ 37 w 82"/>
              <a:gd name="T13" fmla="*/ 34 h 103"/>
              <a:gd name="T14" fmla="*/ 26 w 82"/>
              <a:gd name="T15" fmla="*/ 64 h 103"/>
              <a:gd name="T16" fmla="*/ 59 w 82"/>
              <a:gd name="T17" fmla="*/ 75 h 103"/>
              <a:gd name="T18" fmla="*/ 59 w 82"/>
              <a:gd name="T19" fmla="*/ 75 h 103"/>
              <a:gd name="T20" fmla="*/ 22 w 82"/>
              <a:gd name="T21" fmla="*/ 75 h 103"/>
              <a:gd name="T22" fmla="*/ 12 w 82"/>
              <a:gd name="T23" fmla="*/ 103 h 103"/>
              <a:gd name="T24" fmla="*/ 0 w 82"/>
              <a:gd name="T25" fmla="*/ 103 h 103"/>
              <a:gd name="T26" fmla="*/ 38 w 82"/>
              <a:gd name="T27" fmla="*/ 0 h 103"/>
              <a:gd name="T28" fmla="*/ 43 w 82"/>
              <a:gd name="T29" fmla="*/ 0 h 103"/>
              <a:gd name="T30" fmla="*/ 82 w 82"/>
              <a:gd name="T31" fmla="*/ 103 h 103"/>
              <a:gd name="T32" fmla="*/ 69 w 82"/>
              <a:gd name="T33" fmla="*/ 103 h 103"/>
              <a:gd name="T34" fmla="*/ 59 w 82"/>
              <a:gd name="T35" fmla="*/ 75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82" h="103">
                <a:moveTo>
                  <a:pt x="26" y="64"/>
                </a:moveTo>
                <a:lnTo>
                  <a:pt x="26" y="64"/>
                </a:lnTo>
                <a:lnTo>
                  <a:pt x="55" y="64"/>
                </a:lnTo>
                <a:lnTo>
                  <a:pt x="44" y="34"/>
                </a:lnTo>
                <a:lnTo>
                  <a:pt x="40" y="18"/>
                </a:lnTo>
                <a:lnTo>
                  <a:pt x="40" y="18"/>
                </a:lnTo>
                <a:lnTo>
                  <a:pt x="37" y="34"/>
                </a:lnTo>
                <a:lnTo>
                  <a:pt x="26" y="64"/>
                </a:lnTo>
                <a:close/>
                <a:moveTo>
                  <a:pt x="59" y="75"/>
                </a:moveTo>
                <a:lnTo>
                  <a:pt x="59" y="75"/>
                </a:lnTo>
                <a:lnTo>
                  <a:pt x="22" y="75"/>
                </a:lnTo>
                <a:lnTo>
                  <a:pt x="12" y="103"/>
                </a:lnTo>
                <a:lnTo>
                  <a:pt x="0" y="103"/>
                </a:lnTo>
                <a:lnTo>
                  <a:pt x="38" y="0"/>
                </a:lnTo>
                <a:lnTo>
                  <a:pt x="43" y="0"/>
                </a:lnTo>
                <a:lnTo>
                  <a:pt x="82" y="103"/>
                </a:lnTo>
                <a:lnTo>
                  <a:pt x="69" y="103"/>
                </a:lnTo>
                <a:lnTo>
                  <a:pt x="59" y="75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155" name="Freeform 1955"/>
          <p:cNvSpPr>
            <a:spLocks/>
          </p:cNvSpPr>
          <p:nvPr/>
        </p:nvSpPr>
        <p:spPr bwMode="auto">
          <a:xfrm>
            <a:off x="2550584" y="625488"/>
            <a:ext cx="78317" cy="85725"/>
          </a:xfrm>
          <a:custGeom>
            <a:avLst/>
            <a:gdLst>
              <a:gd name="T0" fmla="*/ 83 w 83"/>
              <a:gd name="T1" fmla="*/ 119 h 119"/>
              <a:gd name="T2" fmla="*/ 83 w 83"/>
              <a:gd name="T3" fmla="*/ 119 h 119"/>
              <a:gd name="T4" fmla="*/ 75 w 83"/>
              <a:gd name="T5" fmla="*/ 119 h 119"/>
              <a:gd name="T6" fmla="*/ 73 w 83"/>
              <a:gd name="T7" fmla="*/ 101 h 119"/>
              <a:gd name="T8" fmla="*/ 0 w 83"/>
              <a:gd name="T9" fmla="*/ 101 h 119"/>
              <a:gd name="T10" fmla="*/ 0 w 83"/>
              <a:gd name="T11" fmla="*/ 0 h 119"/>
              <a:gd name="T12" fmla="*/ 12 w 83"/>
              <a:gd name="T13" fmla="*/ 0 h 119"/>
              <a:gd name="T14" fmla="*/ 12 w 83"/>
              <a:gd name="T15" fmla="*/ 90 h 119"/>
              <a:gd name="T16" fmla="*/ 58 w 83"/>
              <a:gd name="T17" fmla="*/ 90 h 119"/>
              <a:gd name="T18" fmla="*/ 58 w 83"/>
              <a:gd name="T19" fmla="*/ 0 h 119"/>
              <a:gd name="T20" fmla="*/ 70 w 83"/>
              <a:gd name="T21" fmla="*/ 0 h 119"/>
              <a:gd name="T22" fmla="*/ 70 w 83"/>
              <a:gd name="T23" fmla="*/ 90 h 119"/>
              <a:gd name="T24" fmla="*/ 83 w 83"/>
              <a:gd name="T25" fmla="*/ 90 h 119"/>
              <a:gd name="T26" fmla="*/ 83 w 83"/>
              <a:gd name="T27" fmla="*/ 119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83" h="119">
                <a:moveTo>
                  <a:pt x="83" y="119"/>
                </a:moveTo>
                <a:lnTo>
                  <a:pt x="83" y="119"/>
                </a:lnTo>
                <a:lnTo>
                  <a:pt x="75" y="119"/>
                </a:lnTo>
                <a:lnTo>
                  <a:pt x="73" y="101"/>
                </a:lnTo>
                <a:lnTo>
                  <a:pt x="0" y="101"/>
                </a:lnTo>
                <a:lnTo>
                  <a:pt x="0" y="0"/>
                </a:lnTo>
                <a:lnTo>
                  <a:pt x="12" y="0"/>
                </a:lnTo>
                <a:lnTo>
                  <a:pt x="12" y="90"/>
                </a:lnTo>
                <a:lnTo>
                  <a:pt x="58" y="90"/>
                </a:lnTo>
                <a:lnTo>
                  <a:pt x="58" y="0"/>
                </a:lnTo>
                <a:lnTo>
                  <a:pt x="70" y="0"/>
                </a:lnTo>
                <a:lnTo>
                  <a:pt x="70" y="90"/>
                </a:lnTo>
                <a:lnTo>
                  <a:pt x="83" y="90"/>
                </a:lnTo>
                <a:lnTo>
                  <a:pt x="83" y="119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156" name="Freeform 1956"/>
          <p:cNvSpPr>
            <a:spLocks/>
          </p:cNvSpPr>
          <p:nvPr/>
        </p:nvSpPr>
        <p:spPr bwMode="auto">
          <a:xfrm>
            <a:off x="2645835" y="625488"/>
            <a:ext cx="69851" cy="73025"/>
          </a:xfrm>
          <a:custGeom>
            <a:avLst/>
            <a:gdLst>
              <a:gd name="T0" fmla="*/ 62 w 74"/>
              <a:gd name="T1" fmla="*/ 32 h 101"/>
              <a:gd name="T2" fmla="*/ 62 w 74"/>
              <a:gd name="T3" fmla="*/ 32 h 101"/>
              <a:gd name="T4" fmla="*/ 63 w 74"/>
              <a:gd name="T5" fmla="*/ 21 h 101"/>
              <a:gd name="T6" fmla="*/ 62 w 74"/>
              <a:gd name="T7" fmla="*/ 21 h 101"/>
              <a:gd name="T8" fmla="*/ 56 w 74"/>
              <a:gd name="T9" fmla="*/ 33 h 101"/>
              <a:gd name="T10" fmla="*/ 7 w 74"/>
              <a:gd name="T11" fmla="*/ 101 h 101"/>
              <a:gd name="T12" fmla="*/ 0 w 74"/>
              <a:gd name="T13" fmla="*/ 101 h 101"/>
              <a:gd name="T14" fmla="*/ 0 w 74"/>
              <a:gd name="T15" fmla="*/ 0 h 101"/>
              <a:gd name="T16" fmla="*/ 12 w 74"/>
              <a:gd name="T17" fmla="*/ 0 h 101"/>
              <a:gd name="T18" fmla="*/ 12 w 74"/>
              <a:gd name="T19" fmla="*/ 69 h 101"/>
              <a:gd name="T20" fmla="*/ 11 w 74"/>
              <a:gd name="T21" fmla="*/ 80 h 101"/>
              <a:gd name="T22" fmla="*/ 12 w 74"/>
              <a:gd name="T23" fmla="*/ 80 h 101"/>
              <a:gd name="T24" fmla="*/ 18 w 74"/>
              <a:gd name="T25" fmla="*/ 68 h 101"/>
              <a:gd name="T26" fmla="*/ 67 w 74"/>
              <a:gd name="T27" fmla="*/ 0 h 101"/>
              <a:gd name="T28" fmla="*/ 74 w 74"/>
              <a:gd name="T29" fmla="*/ 0 h 101"/>
              <a:gd name="T30" fmla="*/ 74 w 74"/>
              <a:gd name="T31" fmla="*/ 101 h 101"/>
              <a:gd name="T32" fmla="*/ 62 w 74"/>
              <a:gd name="T33" fmla="*/ 101 h 101"/>
              <a:gd name="T34" fmla="*/ 62 w 74"/>
              <a:gd name="T35" fmla="*/ 32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74" h="101">
                <a:moveTo>
                  <a:pt x="62" y="32"/>
                </a:moveTo>
                <a:lnTo>
                  <a:pt x="62" y="32"/>
                </a:lnTo>
                <a:lnTo>
                  <a:pt x="63" y="21"/>
                </a:lnTo>
                <a:lnTo>
                  <a:pt x="62" y="21"/>
                </a:lnTo>
                <a:lnTo>
                  <a:pt x="56" y="33"/>
                </a:lnTo>
                <a:lnTo>
                  <a:pt x="7" y="101"/>
                </a:lnTo>
                <a:lnTo>
                  <a:pt x="0" y="101"/>
                </a:lnTo>
                <a:lnTo>
                  <a:pt x="0" y="0"/>
                </a:lnTo>
                <a:lnTo>
                  <a:pt x="12" y="0"/>
                </a:lnTo>
                <a:lnTo>
                  <a:pt x="12" y="69"/>
                </a:lnTo>
                <a:lnTo>
                  <a:pt x="11" y="80"/>
                </a:lnTo>
                <a:lnTo>
                  <a:pt x="12" y="80"/>
                </a:lnTo>
                <a:lnTo>
                  <a:pt x="18" y="68"/>
                </a:lnTo>
                <a:lnTo>
                  <a:pt x="67" y="0"/>
                </a:lnTo>
                <a:lnTo>
                  <a:pt x="74" y="0"/>
                </a:lnTo>
                <a:lnTo>
                  <a:pt x="74" y="101"/>
                </a:lnTo>
                <a:lnTo>
                  <a:pt x="62" y="101"/>
                </a:lnTo>
                <a:lnTo>
                  <a:pt x="62" y="32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157" name="Freeform 1957"/>
          <p:cNvSpPr>
            <a:spLocks/>
          </p:cNvSpPr>
          <p:nvPr/>
        </p:nvSpPr>
        <p:spPr bwMode="auto">
          <a:xfrm>
            <a:off x="2741084" y="625488"/>
            <a:ext cx="69851" cy="73025"/>
          </a:xfrm>
          <a:custGeom>
            <a:avLst/>
            <a:gdLst>
              <a:gd name="T0" fmla="*/ 61 w 73"/>
              <a:gd name="T1" fmla="*/ 32 h 101"/>
              <a:gd name="T2" fmla="*/ 61 w 73"/>
              <a:gd name="T3" fmla="*/ 32 h 101"/>
              <a:gd name="T4" fmla="*/ 62 w 73"/>
              <a:gd name="T5" fmla="*/ 21 h 101"/>
              <a:gd name="T6" fmla="*/ 62 w 73"/>
              <a:gd name="T7" fmla="*/ 21 h 101"/>
              <a:gd name="T8" fmla="*/ 55 w 73"/>
              <a:gd name="T9" fmla="*/ 33 h 101"/>
              <a:gd name="T10" fmla="*/ 7 w 73"/>
              <a:gd name="T11" fmla="*/ 101 h 101"/>
              <a:gd name="T12" fmla="*/ 0 w 73"/>
              <a:gd name="T13" fmla="*/ 101 h 101"/>
              <a:gd name="T14" fmla="*/ 0 w 73"/>
              <a:gd name="T15" fmla="*/ 0 h 101"/>
              <a:gd name="T16" fmla="*/ 12 w 73"/>
              <a:gd name="T17" fmla="*/ 0 h 101"/>
              <a:gd name="T18" fmla="*/ 12 w 73"/>
              <a:gd name="T19" fmla="*/ 69 h 101"/>
              <a:gd name="T20" fmla="*/ 11 w 73"/>
              <a:gd name="T21" fmla="*/ 80 h 101"/>
              <a:gd name="T22" fmla="*/ 11 w 73"/>
              <a:gd name="T23" fmla="*/ 80 h 101"/>
              <a:gd name="T24" fmla="*/ 18 w 73"/>
              <a:gd name="T25" fmla="*/ 68 h 101"/>
              <a:gd name="T26" fmla="*/ 66 w 73"/>
              <a:gd name="T27" fmla="*/ 0 h 101"/>
              <a:gd name="T28" fmla="*/ 73 w 73"/>
              <a:gd name="T29" fmla="*/ 0 h 101"/>
              <a:gd name="T30" fmla="*/ 73 w 73"/>
              <a:gd name="T31" fmla="*/ 101 h 101"/>
              <a:gd name="T32" fmla="*/ 61 w 73"/>
              <a:gd name="T33" fmla="*/ 101 h 101"/>
              <a:gd name="T34" fmla="*/ 61 w 73"/>
              <a:gd name="T35" fmla="*/ 32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73" h="101">
                <a:moveTo>
                  <a:pt x="61" y="32"/>
                </a:moveTo>
                <a:lnTo>
                  <a:pt x="61" y="32"/>
                </a:lnTo>
                <a:lnTo>
                  <a:pt x="62" y="21"/>
                </a:lnTo>
                <a:lnTo>
                  <a:pt x="62" y="21"/>
                </a:lnTo>
                <a:lnTo>
                  <a:pt x="55" y="33"/>
                </a:lnTo>
                <a:lnTo>
                  <a:pt x="7" y="101"/>
                </a:lnTo>
                <a:lnTo>
                  <a:pt x="0" y="101"/>
                </a:lnTo>
                <a:lnTo>
                  <a:pt x="0" y="0"/>
                </a:lnTo>
                <a:lnTo>
                  <a:pt x="12" y="0"/>
                </a:lnTo>
                <a:lnTo>
                  <a:pt x="12" y="69"/>
                </a:lnTo>
                <a:lnTo>
                  <a:pt x="11" y="80"/>
                </a:lnTo>
                <a:lnTo>
                  <a:pt x="11" y="80"/>
                </a:lnTo>
                <a:lnTo>
                  <a:pt x="18" y="68"/>
                </a:lnTo>
                <a:lnTo>
                  <a:pt x="66" y="0"/>
                </a:lnTo>
                <a:lnTo>
                  <a:pt x="73" y="0"/>
                </a:lnTo>
                <a:lnTo>
                  <a:pt x="73" y="101"/>
                </a:lnTo>
                <a:lnTo>
                  <a:pt x="61" y="101"/>
                </a:lnTo>
                <a:lnTo>
                  <a:pt x="61" y="32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55815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1823461"/>
            <a:ext cx="9144000" cy="15454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11" descr="MF_emblema [Converted]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126697" y="1423527"/>
            <a:ext cx="2064487" cy="2345272"/>
          </a:xfrm>
          <a:prstGeom prst="rect">
            <a:avLst/>
          </a:prstGeom>
          <a:noFill/>
          <a:ln>
            <a:noFill/>
          </a:ln>
          <a:effectLst>
            <a:outerShdw blurRad="114300" dist="114300" dir="189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524000" y="4057548"/>
            <a:ext cx="88924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2400" b="1" dirty="0">
                <a:solidFill>
                  <a:srgbClr val="004821"/>
                </a:solidFill>
                <a:latin typeface="Calibri"/>
                <a:cs typeface="Arial" panose="020B0604020202020204" pitchFamily="34" charset="0"/>
              </a:rPr>
              <a:t>О ХОДЕ РЕАЛИЗАЦИИ ПРОЕКТА СМАРТ-КОНТРОЛЬ </a:t>
            </a:r>
          </a:p>
          <a:p>
            <a:pPr algn="ctr">
              <a:defRPr/>
            </a:pPr>
            <a:r>
              <a:rPr lang="ru-RU" sz="2400" b="1" dirty="0">
                <a:solidFill>
                  <a:srgbClr val="004821"/>
                </a:solidFill>
                <a:latin typeface="Calibri"/>
                <a:cs typeface="Arial" panose="020B0604020202020204" pitchFamily="34" charset="0"/>
              </a:rPr>
              <a:t>В ЧАСТИ КОНТРОЛЬНО-АУДИТОРСКОЙ ДЕЯТЕЛЬНОСТИ</a:t>
            </a:r>
          </a:p>
          <a:p>
            <a:pPr algn="ctr">
              <a:defRPr/>
            </a:pPr>
            <a:r>
              <a:rPr lang="ru-RU" sz="2400" b="1" dirty="0">
                <a:solidFill>
                  <a:srgbClr val="004821"/>
                </a:solidFill>
                <a:latin typeface="Calibri"/>
                <a:cs typeface="Arial" panose="020B0604020202020204" pitchFamily="34" charset="0"/>
              </a:rPr>
              <a:t>В ФИНАНСОВО-БЮДЖЕТНОЙ СФЕРЕ </a:t>
            </a:r>
          </a:p>
        </p:txBody>
      </p:sp>
      <p:sp useBgFill="1">
        <p:nvSpPr>
          <p:cNvPr id="9" name="Прямоугольник 8"/>
          <p:cNvSpPr/>
          <p:nvPr/>
        </p:nvSpPr>
        <p:spPr>
          <a:xfrm>
            <a:off x="1524000" y="5774352"/>
            <a:ext cx="9144000" cy="108366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 dirty="0">
              <a:solidFill>
                <a:prstClr val="white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257183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1883532" y="1340772"/>
            <a:ext cx="3486686" cy="1727907"/>
          </a:xfrm>
          <a:prstGeom prst="roundRect">
            <a:avLst/>
          </a:prstGeom>
          <a:solidFill>
            <a:srgbClr val="00602B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457200">
              <a:defRPr/>
            </a:pPr>
            <a:r>
              <a:rPr lang="ru-RU" sz="1400" b="1" kern="0" dirty="0">
                <a:solidFill>
                  <a:prstClr val="white"/>
                </a:solidFill>
                <a:latin typeface="Arial"/>
              </a:rPr>
              <a:t>ЦЕЛЬ</a:t>
            </a:r>
            <a:endParaRPr lang="ru-RU" b="1" kern="0" dirty="0">
              <a:solidFill>
                <a:prstClr val="white"/>
              </a:solidFill>
              <a:latin typeface="Arial"/>
            </a:endParaRPr>
          </a:p>
          <a:p>
            <a:pPr algn="ctr" defTabSz="457200">
              <a:defRPr/>
            </a:pPr>
            <a:r>
              <a:rPr lang="ru-RU" sz="1000" kern="0" dirty="0">
                <a:solidFill>
                  <a:prstClr val="white"/>
                </a:solidFill>
                <a:latin typeface="Arial"/>
              </a:rPr>
              <a:t>Создание к 2027 году единой электронной среды автоматизированного </a:t>
            </a:r>
            <a:r>
              <a:rPr lang="ru-RU" sz="1000" kern="0" dirty="0" err="1">
                <a:solidFill>
                  <a:prstClr val="white"/>
                </a:solidFill>
                <a:latin typeface="Arial"/>
              </a:rPr>
              <a:t>контроллинга</a:t>
            </a:r>
            <a:r>
              <a:rPr lang="ru-RU" sz="1000" kern="0" dirty="0">
                <a:solidFill>
                  <a:prstClr val="white"/>
                </a:solidFill>
                <a:latin typeface="Arial"/>
              </a:rPr>
              <a:t>, анализа и учета государственных финансов для государственных (муниципальных) органов и организаций бюджетной сферы в целях повышения эффективности и качества управленческих решений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671761" y="1340768"/>
            <a:ext cx="2005483" cy="1727908"/>
          </a:xfrm>
          <a:prstGeom prst="roundRect">
            <a:avLst/>
          </a:prstGeom>
          <a:solidFill>
            <a:srgbClr val="00602B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457200">
              <a:defRPr/>
            </a:pPr>
            <a:r>
              <a:rPr lang="ru-RU" sz="1600" b="1" kern="0" dirty="0">
                <a:solidFill>
                  <a:prstClr val="white"/>
                </a:solidFill>
                <a:latin typeface="Arial"/>
              </a:rPr>
              <a:t>ЗАДАЧА</a:t>
            </a:r>
            <a:endParaRPr lang="ru-RU" sz="1600" kern="0" dirty="0">
              <a:solidFill>
                <a:prstClr val="white"/>
              </a:solidFill>
              <a:latin typeface="Arial"/>
            </a:endParaRPr>
          </a:p>
          <a:p>
            <a:pPr algn="ctr" defTabSz="457200">
              <a:defRPr/>
            </a:pPr>
            <a:r>
              <a:rPr lang="ru-RU" sz="1100" kern="0" dirty="0">
                <a:solidFill>
                  <a:prstClr val="white"/>
                </a:solidFill>
                <a:latin typeface="Arial"/>
              </a:rPr>
              <a:t>Создание и внедрение системы </a:t>
            </a:r>
            <a:r>
              <a:rPr lang="ru-RU" sz="1100" kern="0" dirty="0" err="1">
                <a:solidFill>
                  <a:prstClr val="white"/>
                </a:solidFill>
                <a:latin typeface="Arial"/>
              </a:rPr>
              <a:t>контроллинга</a:t>
            </a:r>
            <a:r>
              <a:rPr lang="ru-RU" sz="1100" kern="0" dirty="0">
                <a:solidFill>
                  <a:prstClr val="white"/>
                </a:solidFill>
                <a:latin typeface="Arial"/>
              </a:rPr>
              <a:t> на базе единой цифровой платформы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7951926" y="1340772"/>
            <a:ext cx="2464555" cy="1727907"/>
          </a:xfrm>
          <a:prstGeom prst="roundRect">
            <a:avLst/>
          </a:prstGeom>
          <a:solidFill>
            <a:srgbClr val="00602B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457200">
              <a:defRPr/>
            </a:pPr>
            <a:r>
              <a:rPr lang="ru-RU" sz="1600" b="1" kern="0" dirty="0">
                <a:solidFill>
                  <a:prstClr val="white"/>
                </a:solidFill>
                <a:latin typeface="Arial"/>
              </a:rPr>
              <a:t>РЕЗУЛЬТАТ</a:t>
            </a:r>
            <a:endParaRPr lang="ru-RU" sz="1600" kern="0" dirty="0">
              <a:solidFill>
                <a:prstClr val="white"/>
              </a:solidFill>
              <a:latin typeface="Arial"/>
            </a:endParaRPr>
          </a:p>
          <a:p>
            <a:pPr algn="ctr" defTabSz="457200">
              <a:defRPr/>
            </a:pPr>
            <a:r>
              <a:rPr lang="ru-RU" sz="1000" kern="0" dirty="0">
                <a:solidFill>
                  <a:prstClr val="white"/>
                </a:solidFill>
                <a:latin typeface="Arial"/>
              </a:rPr>
              <a:t>Цифровая среда, позволяющая провести измерение финансово-хозяйственной деятельности объектов контроля (анализа) и внедрить инструменты управления рисками при управлении деятельностью</a:t>
            </a:r>
          </a:p>
        </p:txBody>
      </p:sp>
      <p:sp>
        <p:nvSpPr>
          <p:cNvPr id="23" name="Freeform 117"/>
          <p:cNvSpPr>
            <a:spLocks noChangeAspect="1" noEditPoints="1"/>
          </p:cNvSpPr>
          <p:nvPr/>
        </p:nvSpPr>
        <p:spPr bwMode="auto">
          <a:xfrm>
            <a:off x="7313632" y="3883205"/>
            <a:ext cx="427717" cy="488659"/>
          </a:xfrm>
          <a:custGeom>
            <a:avLst/>
            <a:gdLst>
              <a:gd name="T0" fmla="*/ 2147483647 w 5020"/>
              <a:gd name="T1" fmla="*/ 2147483647 h 4763"/>
              <a:gd name="T2" fmla="*/ 2147483647 w 5020"/>
              <a:gd name="T3" fmla="*/ 2147483647 h 4763"/>
              <a:gd name="T4" fmla="*/ 2147483647 w 5020"/>
              <a:gd name="T5" fmla="*/ 2147483647 h 4763"/>
              <a:gd name="T6" fmla="*/ 2147483647 w 5020"/>
              <a:gd name="T7" fmla="*/ 2147483647 h 4763"/>
              <a:gd name="T8" fmla="*/ 2147483647 w 5020"/>
              <a:gd name="T9" fmla="*/ 2147483647 h 4763"/>
              <a:gd name="T10" fmla="*/ 2147483647 w 5020"/>
              <a:gd name="T11" fmla="*/ 2147483647 h 4763"/>
              <a:gd name="T12" fmla="*/ 2147483647 w 5020"/>
              <a:gd name="T13" fmla="*/ 2147483647 h 4763"/>
              <a:gd name="T14" fmla="*/ 2147483647 w 5020"/>
              <a:gd name="T15" fmla="*/ 2147483647 h 4763"/>
              <a:gd name="T16" fmla="*/ 2147483647 w 5020"/>
              <a:gd name="T17" fmla="*/ 2147483647 h 4763"/>
              <a:gd name="T18" fmla="*/ 2147483647 w 5020"/>
              <a:gd name="T19" fmla="*/ 2147483647 h 4763"/>
              <a:gd name="T20" fmla="*/ 2147483647 w 5020"/>
              <a:gd name="T21" fmla="*/ 2147483647 h 4763"/>
              <a:gd name="T22" fmla="*/ 2147483647 w 5020"/>
              <a:gd name="T23" fmla="*/ 2147483647 h 4763"/>
              <a:gd name="T24" fmla="*/ 2147483647 w 5020"/>
              <a:gd name="T25" fmla="*/ 2147483647 h 4763"/>
              <a:gd name="T26" fmla="*/ 2147483647 w 5020"/>
              <a:gd name="T27" fmla="*/ 2147483647 h 4763"/>
              <a:gd name="T28" fmla="*/ 2147483647 w 5020"/>
              <a:gd name="T29" fmla="*/ 2147483647 h 4763"/>
              <a:gd name="T30" fmla="*/ 2147483647 w 5020"/>
              <a:gd name="T31" fmla="*/ 2147483647 h 4763"/>
              <a:gd name="T32" fmla="*/ 2147483647 w 5020"/>
              <a:gd name="T33" fmla="*/ 2147483647 h 4763"/>
              <a:gd name="T34" fmla="*/ 2147483647 w 5020"/>
              <a:gd name="T35" fmla="*/ 2147483647 h 4763"/>
              <a:gd name="T36" fmla="*/ 2147483647 w 5020"/>
              <a:gd name="T37" fmla="*/ 2147483647 h 4763"/>
              <a:gd name="T38" fmla="*/ 2147483647 w 5020"/>
              <a:gd name="T39" fmla="*/ 2147483647 h 4763"/>
              <a:gd name="T40" fmla="*/ 2147483647 w 5020"/>
              <a:gd name="T41" fmla="*/ 2147483647 h 4763"/>
              <a:gd name="T42" fmla="*/ 2147483647 w 5020"/>
              <a:gd name="T43" fmla="*/ 2147483647 h 4763"/>
              <a:gd name="T44" fmla="*/ 2147483647 w 5020"/>
              <a:gd name="T45" fmla="*/ 2147483647 h 4763"/>
              <a:gd name="T46" fmla="*/ 2147483647 w 5020"/>
              <a:gd name="T47" fmla="*/ 2147483647 h 4763"/>
              <a:gd name="T48" fmla="*/ 2147483647 w 5020"/>
              <a:gd name="T49" fmla="*/ 2147483647 h 4763"/>
              <a:gd name="T50" fmla="*/ 2147483647 w 5020"/>
              <a:gd name="T51" fmla="*/ 2147483647 h 4763"/>
              <a:gd name="T52" fmla="*/ 2147483647 w 5020"/>
              <a:gd name="T53" fmla="*/ 2147483647 h 4763"/>
              <a:gd name="T54" fmla="*/ 2147483647 w 5020"/>
              <a:gd name="T55" fmla="*/ 2147483647 h 4763"/>
              <a:gd name="T56" fmla="*/ 2147483647 w 5020"/>
              <a:gd name="T57" fmla="*/ 2147483647 h 4763"/>
              <a:gd name="T58" fmla="*/ 2147483647 w 5020"/>
              <a:gd name="T59" fmla="*/ 2147483647 h 4763"/>
              <a:gd name="T60" fmla="*/ 2147483647 w 5020"/>
              <a:gd name="T61" fmla="*/ 2147483647 h 4763"/>
              <a:gd name="T62" fmla="*/ 2147483647 w 5020"/>
              <a:gd name="T63" fmla="*/ 2147483647 h 4763"/>
              <a:gd name="T64" fmla="*/ 2147483647 w 5020"/>
              <a:gd name="T65" fmla="*/ 2147483647 h 4763"/>
              <a:gd name="T66" fmla="*/ 2147483647 w 5020"/>
              <a:gd name="T67" fmla="*/ 2147483647 h 4763"/>
              <a:gd name="T68" fmla="*/ 2147483647 w 5020"/>
              <a:gd name="T69" fmla="*/ 2147483647 h 4763"/>
              <a:gd name="T70" fmla="*/ 2147483647 w 5020"/>
              <a:gd name="T71" fmla="*/ 2147483647 h 4763"/>
              <a:gd name="T72" fmla="*/ 2147483647 w 5020"/>
              <a:gd name="T73" fmla="*/ 2147483647 h 4763"/>
              <a:gd name="T74" fmla="*/ 2147483647 w 5020"/>
              <a:gd name="T75" fmla="*/ 2147483647 h 4763"/>
              <a:gd name="T76" fmla="*/ 2147483647 w 5020"/>
              <a:gd name="T77" fmla="*/ 2147483647 h 4763"/>
              <a:gd name="T78" fmla="*/ 2147483647 w 5020"/>
              <a:gd name="T79" fmla="*/ 2147483647 h 4763"/>
              <a:gd name="T80" fmla="*/ 2147483647 w 5020"/>
              <a:gd name="T81" fmla="*/ 2147483647 h 4763"/>
              <a:gd name="T82" fmla="*/ 2147483647 w 5020"/>
              <a:gd name="T83" fmla="*/ 2147483647 h 4763"/>
              <a:gd name="T84" fmla="*/ 2147483647 w 5020"/>
              <a:gd name="T85" fmla="*/ 2147483647 h 4763"/>
              <a:gd name="T86" fmla="*/ 2147483647 w 5020"/>
              <a:gd name="T87" fmla="*/ 2147483647 h 4763"/>
              <a:gd name="T88" fmla="*/ 2147483647 w 5020"/>
              <a:gd name="T89" fmla="*/ 2147483647 h 4763"/>
              <a:gd name="T90" fmla="*/ 0 w 5020"/>
              <a:gd name="T91" fmla="*/ 2147483647 h 4763"/>
              <a:gd name="T92" fmla="*/ 2147483647 w 5020"/>
              <a:gd name="T93" fmla="*/ 2147483647 h 4763"/>
              <a:gd name="T94" fmla="*/ 2147483647 w 5020"/>
              <a:gd name="T95" fmla="*/ 2147483647 h 4763"/>
              <a:gd name="T96" fmla="*/ 2147483647 w 5020"/>
              <a:gd name="T97" fmla="*/ 2147483647 h 4763"/>
              <a:gd name="T98" fmla="*/ 2147483647 w 5020"/>
              <a:gd name="T99" fmla="*/ 2147483647 h 4763"/>
              <a:gd name="T100" fmla="*/ 2147483647 w 5020"/>
              <a:gd name="T101" fmla="*/ 2147483647 h 4763"/>
              <a:gd name="T102" fmla="*/ 2147483647 w 5020"/>
              <a:gd name="T103" fmla="*/ 2147483647 h 4763"/>
              <a:gd name="T104" fmla="*/ 2147483647 w 5020"/>
              <a:gd name="T105" fmla="*/ 2147483647 h 4763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5020"/>
              <a:gd name="T160" fmla="*/ 0 h 4763"/>
              <a:gd name="T161" fmla="*/ 5020 w 5020"/>
              <a:gd name="T162" fmla="*/ 4763 h 4763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5020" h="4763">
                <a:moveTo>
                  <a:pt x="1207" y="3692"/>
                </a:moveTo>
                <a:lnTo>
                  <a:pt x="1207" y="3986"/>
                </a:lnTo>
                <a:lnTo>
                  <a:pt x="1011" y="3986"/>
                </a:lnTo>
                <a:lnTo>
                  <a:pt x="1011" y="3692"/>
                </a:lnTo>
                <a:lnTo>
                  <a:pt x="1207" y="3692"/>
                </a:lnTo>
                <a:close/>
                <a:moveTo>
                  <a:pt x="1207" y="3191"/>
                </a:moveTo>
                <a:lnTo>
                  <a:pt x="1207" y="3495"/>
                </a:lnTo>
                <a:lnTo>
                  <a:pt x="1011" y="3495"/>
                </a:lnTo>
                <a:lnTo>
                  <a:pt x="1011" y="3191"/>
                </a:lnTo>
                <a:lnTo>
                  <a:pt x="1207" y="3191"/>
                </a:lnTo>
                <a:close/>
                <a:moveTo>
                  <a:pt x="1207" y="2689"/>
                </a:moveTo>
                <a:lnTo>
                  <a:pt x="1207" y="2994"/>
                </a:lnTo>
                <a:lnTo>
                  <a:pt x="1011" y="2994"/>
                </a:lnTo>
                <a:lnTo>
                  <a:pt x="1011" y="2689"/>
                </a:lnTo>
                <a:lnTo>
                  <a:pt x="1207" y="2689"/>
                </a:lnTo>
                <a:close/>
                <a:moveTo>
                  <a:pt x="1207" y="2186"/>
                </a:moveTo>
                <a:lnTo>
                  <a:pt x="1207" y="2492"/>
                </a:lnTo>
                <a:lnTo>
                  <a:pt x="1011" y="2492"/>
                </a:lnTo>
                <a:lnTo>
                  <a:pt x="1011" y="2186"/>
                </a:lnTo>
                <a:lnTo>
                  <a:pt x="1207" y="2186"/>
                </a:lnTo>
                <a:close/>
                <a:moveTo>
                  <a:pt x="1207" y="1700"/>
                </a:moveTo>
                <a:lnTo>
                  <a:pt x="1207" y="1990"/>
                </a:lnTo>
                <a:lnTo>
                  <a:pt x="1011" y="1990"/>
                </a:lnTo>
                <a:lnTo>
                  <a:pt x="1011" y="1700"/>
                </a:lnTo>
                <a:lnTo>
                  <a:pt x="1207" y="1700"/>
                </a:lnTo>
                <a:close/>
                <a:moveTo>
                  <a:pt x="765" y="3692"/>
                </a:moveTo>
                <a:lnTo>
                  <a:pt x="765" y="3986"/>
                </a:lnTo>
                <a:lnTo>
                  <a:pt x="569" y="3986"/>
                </a:lnTo>
                <a:lnTo>
                  <a:pt x="569" y="3692"/>
                </a:lnTo>
                <a:lnTo>
                  <a:pt x="765" y="3692"/>
                </a:lnTo>
                <a:close/>
                <a:moveTo>
                  <a:pt x="765" y="3191"/>
                </a:moveTo>
                <a:lnTo>
                  <a:pt x="765" y="3495"/>
                </a:lnTo>
                <a:lnTo>
                  <a:pt x="569" y="3495"/>
                </a:lnTo>
                <a:lnTo>
                  <a:pt x="569" y="3191"/>
                </a:lnTo>
                <a:lnTo>
                  <a:pt x="765" y="3191"/>
                </a:lnTo>
                <a:close/>
                <a:moveTo>
                  <a:pt x="765" y="2689"/>
                </a:moveTo>
                <a:lnTo>
                  <a:pt x="765" y="2994"/>
                </a:lnTo>
                <a:lnTo>
                  <a:pt x="569" y="2994"/>
                </a:lnTo>
                <a:lnTo>
                  <a:pt x="569" y="2689"/>
                </a:lnTo>
                <a:lnTo>
                  <a:pt x="765" y="2689"/>
                </a:lnTo>
                <a:close/>
                <a:moveTo>
                  <a:pt x="765" y="2186"/>
                </a:moveTo>
                <a:lnTo>
                  <a:pt x="765" y="2492"/>
                </a:lnTo>
                <a:lnTo>
                  <a:pt x="569" y="2492"/>
                </a:lnTo>
                <a:lnTo>
                  <a:pt x="569" y="2186"/>
                </a:lnTo>
                <a:lnTo>
                  <a:pt x="765" y="2186"/>
                </a:lnTo>
                <a:close/>
                <a:moveTo>
                  <a:pt x="765" y="1700"/>
                </a:moveTo>
                <a:lnTo>
                  <a:pt x="765" y="1990"/>
                </a:lnTo>
                <a:lnTo>
                  <a:pt x="569" y="1990"/>
                </a:lnTo>
                <a:lnTo>
                  <a:pt x="569" y="1700"/>
                </a:lnTo>
                <a:lnTo>
                  <a:pt x="765" y="1700"/>
                </a:lnTo>
                <a:close/>
                <a:moveTo>
                  <a:pt x="4008" y="3692"/>
                </a:moveTo>
                <a:lnTo>
                  <a:pt x="4008" y="3986"/>
                </a:lnTo>
                <a:lnTo>
                  <a:pt x="3812" y="3986"/>
                </a:lnTo>
                <a:lnTo>
                  <a:pt x="3812" y="3692"/>
                </a:lnTo>
                <a:lnTo>
                  <a:pt x="4008" y="3692"/>
                </a:lnTo>
                <a:close/>
                <a:moveTo>
                  <a:pt x="4008" y="3191"/>
                </a:moveTo>
                <a:lnTo>
                  <a:pt x="4008" y="3495"/>
                </a:lnTo>
                <a:lnTo>
                  <a:pt x="3812" y="3495"/>
                </a:lnTo>
                <a:lnTo>
                  <a:pt x="3812" y="3191"/>
                </a:lnTo>
                <a:lnTo>
                  <a:pt x="4008" y="3191"/>
                </a:lnTo>
                <a:close/>
                <a:moveTo>
                  <a:pt x="4008" y="2689"/>
                </a:moveTo>
                <a:lnTo>
                  <a:pt x="4008" y="2994"/>
                </a:lnTo>
                <a:lnTo>
                  <a:pt x="3812" y="2994"/>
                </a:lnTo>
                <a:lnTo>
                  <a:pt x="3812" y="2689"/>
                </a:lnTo>
                <a:lnTo>
                  <a:pt x="4008" y="2689"/>
                </a:lnTo>
                <a:close/>
                <a:moveTo>
                  <a:pt x="4008" y="2186"/>
                </a:moveTo>
                <a:lnTo>
                  <a:pt x="4008" y="2492"/>
                </a:lnTo>
                <a:lnTo>
                  <a:pt x="3812" y="2492"/>
                </a:lnTo>
                <a:lnTo>
                  <a:pt x="3812" y="2186"/>
                </a:lnTo>
                <a:lnTo>
                  <a:pt x="4008" y="2186"/>
                </a:lnTo>
                <a:close/>
                <a:moveTo>
                  <a:pt x="4008" y="1700"/>
                </a:moveTo>
                <a:lnTo>
                  <a:pt x="4008" y="1990"/>
                </a:lnTo>
                <a:lnTo>
                  <a:pt x="3812" y="1990"/>
                </a:lnTo>
                <a:lnTo>
                  <a:pt x="3812" y="1700"/>
                </a:lnTo>
                <a:lnTo>
                  <a:pt x="4008" y="1700"/>
                </a:lnTo>
                <a:close/>
                <a:moveTo>
                  <a:pt x="4450" y="3692"/>
                </a:moveTo>
                <a:lnTo>
                  <a:pt x="4450" y="3986"/>
                </a:lnTo>
                <a:lnTo>
                  <a:pt x="4254" y="3986"/>
                </a:lnTo>
                <a:lnTo>
                  <a:pt x="4254" y="3692"/>
                </a:lnTo>
                <a:lnTo>
                  <a:pt x="4450" y="3692"/>
                </a:lnTo>
                <a:close/>
                <a:moveTo>
                  <a:pt x="4450" y="3191"/>
                </a:moveTo>
                <a:lnTo>
                  <a:pt x="4450" y="3495"/>
                </a:lnTo>
                <a:lnTo>
                  <a:pt x="4254" y="3495"/>
                </a:lnTo>
                <a:lnTo>
                  <a:pt x="4254" y="3191"/>
                </a:lnTo>
                <a:lnTo>
                  <a:pt x="4450" y="3191"/>
                </a:lnTo>
                <a:close/>
                <a:moveTo>
                  <a:pt x="4450" y="2689"/>
                </a:moveTo>
                <a:lnTo>
                  <a:pt x="4450" y="2994"/>
                </a:lnTo>
                <a:lnTo>
                  <a:pt x="4254" y="2994"/>
                </a:lnTo>
                <a:lnTo>
                  <a:pt x="4254" y="2689"/>
                </a:lnTo>
                <a:lnTo>
                  <a:pt x="4450" y="2689"/>
                </a:lnTo>
                <a:close/>
                <a:moveTo>
                  <a:pt x="4450" y="2186"/>
                </a:moveTo>
                <a:lnTo>
                  <a:pt x="4450" y="2492"/>
                </a:lnTo>
                <a:lnTo>
                  <a:pt x="4254" y="2492"/>
                </a:lnTo>
                <a:lnTo>
                  <a:pt x="4254" y="2186"/>
                </a:lnTo>
                <a:lnTo>
                  <a:pt x="4450" y="2186"/>
                </a:lnTo>
                <a:close/>
                <a:moveTo>
                  <a:pt x="4450" y="1700"/>
                </a:moveTo>
                <a:lnTo>
                  <a:pt x="4450" y="1990"/>
                </a:lnTo>
                <a:lnTo>
                  <a:pt x="4254" y="1990"/>
                </a:lnTo>
                <a:lnTo>
                  <a:pt x="4254" y="1700"/>
                </a:lnTo>
                <a:lnTo>
                  <a:pt x="4450" y="1700"/>
                </a:lnTo>
                <a:close/>
                <a:moveTo>
                  <a:pt x="2461" y="4562"/>
                </a:moveTo>
                <a:lnTo>
                  <a:pt x="2275" y="4562"/>
                </a:lnTo>
                <a:lnTo>
                  <a:pt x="2275" y="4285"/>
                </a:lnTo>
                <a:lnTo>
                  <a:pt x="2461" y="4285"/>
                </a:lnTo>
                <a:lnTo>
                  <a:pt x="2461" y="4562"/>
                </a:lnTo>
                <a:close/>
                <a:moveTo>
                  <a:pt x="2743" y="4562"/>
                </a:moveTo>
                <a:lnTo>
                  <a:pt x="2559" y="4562"/>
                </a:lnTo>
                <a:lnTo>
                  <a:pt x="2559" y="4285"/>
                </a:lnTo>
                <a:lnTo>
                  <a:pt x="2743" y="4285"/>
                </a:lnTo>
                <a:lnTo>
                  <a:pt x="2743" y="4562"/>
                </a:lnTo>
                <a:close/>
                <a:moveTo>
                  <a:pt x="2166" y="3692"/>
                </a:moveTo>
                <a:lnTo>
                  <a:pt x="1970" y="3692"/>
                </a:lnTo>
                <a:lnTo>
                  <a:pt x="1970" y="3986"/>
                </a:lnTo>
                <a:lnTo>
                  <a:pt x="2166" y="3986"/>
                </a:lnTo>
                <a:lnTo>
                  <a:pt x="2166" y="3692"/>
                </a:lnTo>
                <a:close/>
                <a:moveTo>
                  <a:pt x="2166" y="3191"/>
                </a:moveTo>
                <a:lnTo>
                  <a:pt x="1970" y="3191"/>
                </a:lnTo>
                <a:lnTo>
                  <a:pt x="1970" y="3495"/>
                </a:lnTo>
                <a:lnTo>
                  <a:pt x="2166" y="3495"/>
                </a:lnTo>
                <a:lnTo>
                  <a:pt x="2166" y="3191"/>
                </a:lnTo>
                <a:close/>
                <a:moveTo>
                  <a:pt x="2166" y="2689"/>
                </a:moveTo>
                <a:lnTo>
                  <a:pt x="1970" y="2689"/>
                </a:lnTo>
                <a:lnTo>
                  <a:pt x="1970" y="2994"/>
                </a:lnTo>
                <a:lnTo>
                  <a:pt x="2166" y="2994"/>
                </a:lnTo>
                <a:lnTo>
                  <a:pt x="2166" y="2689"/>
                </a:lnTo>
                <a:close/>
                <a:moveTo>
                  <a:pt x="2166" y="2186"/>
                </a:moveTo>
                <a:lnTo>
                  <a:pt x="1970" y="2186"/>
                </a:lnTo>
                <a:lnTo>
                  <a:pt x="1970" y="2492"/>
                </a:lnTo>
                <a:lnTo>
                  <a:pt x="2166" y="2492"/>
                </a:lnTo>
                <a:lnTo>
                  <a:pt x="2166" y="2186"/>
                </a:lnTo>
                <a:close/>
                <a:moveTo>
                  <a:pt x="2166" y="1685"/>
                </a:moveTo>
                <a:lnTo>
                  <a:pt x="1970" y="1685"/>
                </a:lnTo>
                <a:lnTo>
                  <a:pt x="1970" y="1990"/>
                </a:lnTo>
                <a:lnTo>
                  <a:pt x="2166" y="1990"/>
                </a:lnTo>
                <a:lnTo>
                  <a:pt x="2166" y="1685"/>
                </a:lnTo>
                <a:close/>
                <a:moveTo>
                  <a:pt x="2166" y="1180"/>
                </a:moveTo>
                <a:lnTo>
                  <a:pt x="1970" y="1180"/>
                </a:lnTo>
                <a:lnTo>
                  <a:pt x="1970" y="1489"/>
                </a:lnTo>
                <a:lnTo>
                  <a:pt x="2166" y="1489"/>
                </a:lnTo>
                <a:lnTo>
                  <a:pt x="2166" y="1180"/>
                </a:lnTo>
                <a:close/>
                <a:moveTo>
                  <a:pt x="2608" y="3692"/>
                </a:moveTo>
                <a:lnTo>
                  <a:pt x="2412" y="3692"/>
                </a:lnTo>
                <a:lnTo>
                  <a:pt x="2412" y="3986"/>
                </a:lnTo>
                <a:lnTo>
                  <a:pt x="2608" y="3986"/>
                </a:lnTo>
                <a:lnTo>
                  <a:pt x="2608" y="3692"/>
                </a:lnTo>
                <a:close/>
                <a:moveTo>
                  <a:pt x="2608" y="3191"/>
                </a:moveTo>
                <a:lnTo>
                  <a:pt x="2412" y="3191"/>
                </a:lnTo>
                <a:lnTo>
                  <a:pt x="2412" y="3495"/>
                </a:lnTo>
                <a:lnTo>
                  <a:pt x="2608" y="3495"/>
                </a:lnTo>
                <a:lnTo>
                  <a:pt x="2608" y="3191"/>
                </a:lnTo>
                <a:close/>
                <a:moveTo>
                  <a:pt x="2608" y="2689"/>
                </a:moveTo>
                <a:lnTo>
                  <a:pt x="2412" y="2689"/>
                </a:lnTo>
                <a:lnTo>
                  <a:pt x="2412" y="2994"/>
                </a:lnTo>
                <a:lnTo>
                  <a:pt x="2608" y="2994"/>
                </a:lnTo>
                <a:lnTo>
                  <a:pt x="2608" y="2689"/>
                </a:lnTo>
                <a:close/>
                <a:moveTo>
                  <a:pt x="2608" y="2186"/>
                </a:moveTo>
                <a:lnTo>
                  <a:pt x="2412" y="2186"/>
                </a:lnTo>
                <a:lnTo>
                  <a:pt x="2412" y="2492"/>
                </a:lnTo>
                <a:lnTo>
                  <a:pt x="2608" y="2492"/>
                </a:lnTo>
                <a:lnTo>
                  <a:pt x="2608" y="2186"/>
                </a:lnTo>
                <a:close/>
                <a:moveTo>
                  <a:pt x="2608" y="1685"/>
                </a:moveTo>
                <a:lnTo>
                  <a:pt x="2412" y="1685"/>
                </a:lnTo>
                <a:lnTo>
                  <a:pt x="2412" y="1990"/>
                </a:lnTo>
                <a:lnTo>
                  <a:pt x="2608" y="1990"/>
                </a:lnTo>
                <a:lnTo>
                  <a:pt x="2608" y="1685"/>
                </a:lnTo>
                <a:close/>
                <a:moveTo>
                  <a:pt x="2608" y="1180"/>
                </a:moveTo>
                <a:lnTo>
                  <a:pt x="2412" y="1180"/>
                </a:lnTo>
                <a:lnTo>
                  <a:pt x="2412" y="1489"/>
                </a:lnTo>
                <a:lnTo>
                  <a:pt x="2608" y="1489"/>
                </a:lnTo>
                <a:lnTo>
                  <a:pt x="2608" y="1180"/>
                </a:lnTo>
                <a:close/>
                <a:moveTo>
                  <a:pt x="3050" y="3692"/>
                </a:moveTo>
                <a:lnTo>
                  <a:pt x="2854" y="3692"/>
                </a:lnTo>
                <a:lnTo>
                  <a:pt x="2854" y="3986"/>
                </a:lnTo>
                <a:lnTo>
                  <a:pt x="3050" y="3986"/>
                </a:lnTo>
                <a:lnTo>
                  <a:pt x="3050" y="3692"/>
                </a:lnTo>
                <a:close/>
                <a:moveTo>
                  <a:pt x="3050" y="3191"/>
                </a:moveTo>
                <a:lnTo>
                  <a:pt x="2854" y="3191"/>
                </a:lnTo>
                <a:lnTo>
                  <a:pt x="2854" y="3495"/>
                </a:lnTo>
                <a:lnTo>
                  <a:pt x="3050" y="3495"/>
                </a:lnTo>
                <a:lnTo>
                  <a:pt x="3050" y="3191"/>
                </a:lnTo>
                <a:close/>
                <a:moveTo>
                  <a:pt x="3050" y="2689"/>
                </a:moveTo>
                <a:lnTo>
                  <a:pt x="2854" y="2689"/>
                </a:lnTo>
                <a:lnTo>
                  <a:pt x="2854" y="2994"/>
                </a:lnTo>
                <a:lnTo>
                  <a:pt x="3050" y="2994"/>
                </a:lnTo>
                <a:lnTo>
                  <a:pt x="3050" y="2689"/>
                </a:lnTo>
                <a:close/>
                <a:moveTo>
                  <a:pt x="3050" y="2186"/>
                </a:moveTo>
                <a:lnTo>
                  <a:pt x="2854" y="2186"/>
                </a:lnTo>
                <a:lnTo>
                  <a:pt x="2854" y="2492"/>
                </a:lnTo>
                <a:lnTo>
                  <a:pt x="3050" y="2492"/>
                </a:lnTo>
                <a:lnTo>
                  <a:pt x="3050" y="2186"/>
                </a:lnTo>
                <a:close/>
                <a:moveTo>
                  <a:pt x="3050" y="1685"/>
                </a:moveTo>
                <a:lnTo>
                  <a:pt x="2854" y="1685"/>
                </a:lnTo>
                <a:lnTo>
                  <a:pt x="2854" y="1990"/>
                </a:lnTo>
                <a:lnTo>
                  <a:pt x="3050" y="1990"/>
                </a:lnTo>
                <a:lnTo>
                  <a:pt x="3050" y="1685"/>
                </a:lnTo>
                <a:close/>
                <a:moveTo>
                  <a:pt x="3050" y="1180"/>
                </a:moveTo>
                <a:lnTo>
                  <a:pt x="2854" y="1180"/>
                </a:lnTo>
                <a:lnTo>
                  <a:pt x="2854" y="1489"/>
                </a:lnTo>
                <a:lnTo>
                  <a:pt x="3050" y="1489"/>
                </a:lnTo>
                <a:lnTo>
                  <a:pt x="3050" y="1180"/>
                </a:lnTo>
                <a:close/>
                <a:moveTo>
                  <a:pt x="2995" y="296"/>
                </a:moveTo>
                <a:lnTo>
                  <a:pt x="2510" y="136"/>
                </a:lnTo>
                <a:lnTo>
                  <a:pt x="2510" y="502"/>
                </a:lnTo>
                <a:lnTo>
                  <a:pt x="2995" y="296"/>
                </a:lnTo>
                <a:close/>
                <a:moveTo>
                  <a:pt x="3210" y="741"/>
                </a:moveTo>
                <a:lnTo>
                  <a:pt x="3210" y="343"/>
                </a:lnTo>
                <a:lnTo>
                  <a:pt x="3652" y="489"/>
                </a:lnTo>
                <a:lnTo>
                  <a:pt x="3308" y="635"/>
                </a:lnTo>
                <a:lnTo>
                  <a:pt x="3308" y="741"/>
                </a:lnTo>
                <a:lnTo>
                  <a:pt x="3586" y="741"/>
                </a:lnTo>
                <a:lnTo>
                  <a:pt x="3586" y="4562"/>
                </a:lnTo>
                <a:lnTo>
                  <a:pt x="2842" y="4562"/>
                </a:lnTo>
                <a:lnTo>
                  <a:pt x="2842" y="4187"/>
                </a:lnTo>
                <a:lnTo>
                  <a:pt x="2177" y="4187"/>
                </a:lnTo>
                <a:lnTo>
                  <a:pt x="2177" y="4562"/>
                </a:lnTo>
                <a:lnTo>
                  <a:pt x="1433" y="4562"/>
                </a:lnTo>
                <a:lnTo>
                  <a:pt x="1433" y="741"/>
                </a:lnTo>
                <a:lnTo>
                  <a:pt x="1706" y="741"/>
                </a:lnTo>
                <a:lnTo>
                  <a:pt x="1706" y="343"/>
                </a:lnTo>
                <a:lnTo>
                  <a:pt x="2148" y="489"/>
                </a:lnTo>
                <a:lnTo>
                  <a:pt x="1804" y="635"/>
                </a:lnTo>
                <a:lnTo>
                  <a:pt x="1804" y="741"/>
                </a:lnTo>
                <a:lnTo>
                  <a:pt x="2412" y="741"/>
                </a:lnTo>
                <a:lnTo>
                  <a:pt x="2412" y="0"/>
                </a:lnTo>
                <a:lnTo>
                  <a:pt x="3274" y="285"/>
                </a:lnTo>
                <a:lnTo>
                  <a:pt x="2510" y="609"/>
                </a:lnTo>
                <a:lnTo>
                  <a:pt x="2510" y="741"/>
                </a:lnTo>
                <a:lnTo>
                  <a:pt x="3210" y="741"/>
                </a:lnTo>
                <a:close/>
                <a:moveTo>
                  <a:pt x="5020" y="4763"/>
                </a:moveTo>
                <a:lnTo>
                  <a:pt x="0" y="4763"/>
                </a:lnTo>
                <a:lnTo>
                  <a:pt x="0" y="4665"/>
                </a:lnTo>
                <a:lnTo>
                  <a:pt x="5020" y="4665"/>
                </a:lnTo>
                <a:lnTo>
                  <a:pt x="5020" y="4763"/>
                </a:lnTo>
                <a:close/>
                <a:moveTo>
                  <a:pt x="4084" y="1318"/>
                </a:moveTo>
                <a:lnTo>
                  <a:pt x="4084" y="854"/>
                </a:lnTo>
                <a:lnTo>
                  <a:pt x="4526" y="1000"/>
                </a:lnTo>
                <a:lnTo>
                  <a:pt x="4183" y="1146"/>
                </a:lnTo>
                <a:lnTo>
                  <a:pt x="4183" y="1318"/>
                </a:lnTo>
                <a:lnTo>
                  <a:pt x="4745" y="1318"/>
                </a:lnTo>
                <a:lnTo>
                  <a:pt x="4745" y="3671"/>
                </a:lnTo>
                <a:lnTo>
                  <a:pt x="4902" y="3907"/>
                </a:lnTo>
                <a:lnTo>
                  <a:pt x="4902" y="4562"/>
                </a:lnTo>
                <a:lnTo>
                  <a:pt x="4804" y="4562"/>
                </a:lnTo>
                <a:lnTo>
                  <a:pt x="4804" y="3936"/>
                </a:lnTo>
                <a:lnTo>
                  <a:pt x="4647" y="3701"/>
                </a:lnTo>
                <a:lnTo>
                  <a:pt x="4647" y="1416"/>
                </a:lnTo>
                <a:lnTo>
                  <a:pt x="3782" y="1416"/>
                </a:lnTo>
                <a:lnTo>
                  <a:pt x="3782" y="1318"/>
                </a:lnTo>
                <a:lnTo>
                  <a:pt x="4084" y="1318"/>
                </a:lnTo>
                <a:close/>
                <a:moveTo>
                  <a:pt x="840" y="1318"/>
                </a:moveTo>
                <a:lnTo>
                  <a:pt x="840" y="851"/>
                </a:lnTo>
                <a:lnTo>
                  <a:pt x="1282" y="997"/>
                </a:lnTo>
                <a:lnTo>
                  <a:pt x="938" y="1143"/>
                </a:lnTo>
                <a:lnTo>
                  <a:pt x="938" y="1318"/>
                </a:lnTo>
                <a:lnTo>
                  <a:pt x="1237" y="1318"/>
                </a:lnTo>
                <a:lnTo>
                  <a:pt x="1237" y="1416"/>
                </a:lnTo>
                <a:lnTo>
                  <a:pt x="373" y="1416"/>
                </a:lnTo>
                <a:lnTo>
                  <a:pt x="373" y="3701"/>
                </a:lnTo>
                <a:lnTo>
                  <a:pt x="216" y="3936"/>
                </a:lnTo>
                <a:lnTo>
                  <a:pt x="216" y="4562"/>
                </a:lnTo>
                <a:lnTo>
                  <a:pt x="118" y="4562"/>
                </a:lnTo>
                <a:lnTo>
                  <a:pt x="118" y="3907"/>
                </a:lnTo>
                <a:lnTo>
                  <a:pt x="275" y="3671"/>
                </a:lnTo>
                <a:lnTo>
                  <a:pt x="275" y="1318"/>
                </a:lnTo>
                <a:lnTo>
                  <a:pt x="840" y="1318"/>
                </a:lnTo>
                <a:close/>
              </a:path>
            </a:pathLst>
          </a:custGeom>
          <a:noFill/>
          <a:ln w="9525" cap="flat" cmpd="sng" algn="ctr">
            <a:solidFill>
              <a:srgbClr val="8064A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defPPr>
              <a:defRPr lang="en-US"/>
            </a:defPPr>
            <a:lvl1pPr marL="0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21528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43056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64584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86112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07640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29168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50696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72224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endParaRPr lang="de-DE" sz="6600">
              <a:solidFill>
                <a:prstClr val="white"/>
              </a:solidFill>
              <a:latin typeface="Arial"/>
            </a:endParaRPr>
          </a:p>
        </p:txBody>
      </p:sp>
      <p:pic>
        <p:nvPicPr>
          <p:cNvPr id="24" name="Picture 35" descr="C:\Users\2323\AppData\Local\Temp\bank.png"/>
          <p:cNvPicPr>
            <a:picLocks noChangeAspect="1" noChangeArrowheads="1"/>
          </p:cNvPicPr>
          <p:nvPr/>
        </p:nvPicPr>
        <p:blipFill>
          <a:blip r:embed="rId2">
            <a:duotone>
              <a:srgbClr val="C0504D">
                <a:shade val="45000"/>
                <a:satMod val="135000"/>
              </a:srgb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8375" y="3434760"/>
            <a:ext cx="508624" cy="6128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icture 36" descr="C:\Users\2323\AppData\Local\Temp\office-block-1.png"/>
          <p:cNvPicPr>
            <a:picLocks noChangeAspect="1" noChangeArrowheads="1"/>
          </p:cNvPicPr>
          <p:nvPr/>
        </p:nvPicPr>
        <p:blipFill>
          <a:blip r:embed="rId3">
            <a:duotone>
              <a:srgbClr val="C0504D">
                <a:shade val="45000"/>
                <a:satMod val="135000"/>
              </a:srgb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8228" y="3950462"/>
            <a:ext cx="467447" cy="5619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Freeform 117"/>
          <p:cNvSpPr>
            <a:spLocks noChangeAspect="1" noEditPoints="1"/>
          </p:cNvSpPr>
          <p:nvPr/>
        </p:nvSpPr>
        <p:spPr bwMode="auto">
          <a:xfrm>
            <a:off x="7103827" y="3684359"/>
            <a:ext cx="427717" cy="520023"/>
          </a:xfrm>
          <a:custGeom>
            <a:avLst/>
            <a:gdLst>
              <a:gd name="T0" fmla="*/ 2147483647 w 5020"/>
              <a:gd name="T1" fmla="*/ 2147483647 h 4763"/>
              <a:gd name="T2" fmla="*/ 2147483647 w 5020"/>
              <a:gd name="T3" fmla="*/ 2147483647 h 4763"/>
              <a:gd name="T4" fmla="*/ 2147483647 w 5020"/>
              <a:gd name="T5" fmla="*/ 2147483647 h 4763"/>
              <a:gd name="T6" fmla="*/ 2147483647 w 5020"/>
              <a:gd name="T7" fmla="*/ 2147483647 h 4763"/>
              <a:gd name="T8" fmla="*/ 2147483647 w 5020"/>
              <a:gd name="T9" fmla="*/ 2147483647 h 4763"/>
              <a:gd name="T10" fmla="*/ 2147483647 w 5020"/>
              <a:gd name="T11" fmla="*/ 2147483647 h 4763"/>
              <a:gd name="T12" fmla="*/ 2147483647 w 5020"/>
              <a:gd name="T13" fmla="*/ 2147483647 h 4763"/>
              <a:gd name="T14" fmla="*/ 2147483647 w 5020"/>
              <a:gd name="T15" fmla="*/ 2147483647 h 4763"/>
              <a:gd name="T16" fmla="*/ 2147483647 w 5020"/>
              <a:gd name="T17" fmla="*/ 2147483647 h 4763"/>
              <a:gd name="T18" fmla="*/ 2147483647 w 5020"/>
              <a:gd name="T19" fmla="*/ 2147483647 h 4763"/>
              <a:gd name="T20" fmla="*/ 2147483647 w 5020"/>
              <a:gd name="T21" fmla="*/ 2147483647 h 4763"/>
              <a:gd name="T22" fmla="*/ 2147483647 w 5020"/>
              <a:gd name="T23" fmla="*/ 2147483647 h 4763"/>
              <a:gd name="T24" fmla="*/ 2147483647 w 5020"/>
              <a:gd name="T25" fmla="*/ 2147483647 h 4763"/>
              <a:gd name="T26" fmla="*/ 2147483647 w 5020"/>
              <a:gd name="T27" fmla="*/ 2147483647 h 4763"/>
              <a:gd name="T28" fmla="*/ 2147483647 w 5020"/>
              <a:gd name="T29" fmla="*/ 2147483647 h 4763"/>
              <a:gd name="T30" fmla="*/ 2147483647 w 5020"/>
              <a:gd name="T31" fmla="*/ 2147483647 h 4763"/>
              <a:gd name="T32" fmla="*/ 2147483647 w 5020"/>
              <a:gd name="T33" fmla="*/ 2147483647 h 4763"/>
              <a:gd name="T34" fmla="*/ 2147483647 w 5020"/>
              <a:gd name="T35" fmla="*/ 2147483647 h 4763"/>
              <a:gd name="T36" fmla="*/ 2147483647 w 5020"/>
              <a:gd name="T37" fmla="*/ 2147483647 h 4763"/>
              <a:gd name="T38" fmla="*/ 2147483647 w 5020"/>
              <a:gd name="T39" fmla="*/ 2147483647 h 4763"/>
              <a:gd name="T40" fmla="*/ 2147483647 w 5020"/>
              <a:gd name="T41" fmla="*/ 2147483647 h 4763"/>
              <a:gd name="T42" fmla="*/ 2147483647 w 5020"/>
              <a:gd name="T43" fmla="*/ 2147483647 h 4763"/>
              <a:gd name="T44" fmla="*/ 2147483647 w 5020"/>
              <a:gd name="T45" fmla="*/ 2147483647 h 4763"/>
              <a:gd name="T46" fmla="*/ 2147483647 w 5020"/>
              <a:gd name="T47" fmla="*/ 2147483647 h 4763"/>
              <a:gd name="T48" fmla="*/ 2147483647 w 5020"/>
              <a:gd name="T49" fmla="*/ 2147483647 h 4763"/>
              <a:gd name="T50" fmla="*/ 2147483647 w 5020"/>
              <a:gd name="T51" fmla="*/ 2147483647 h 4763"/>
              <a:gd name="T52" fmla="*/ 2147483647 w 5020"/>
              <a:gd name="T53" fmla="*/ 2147483647 h 4763"/>
              <a:gd name="T54" fmla="*/ 2147483647 w 5020"/>
              <a:gd name="T55" fmla="*/ 2147483647 h 4763"/>
              <a:gd name="T56" fmla="*/ 2147483647 w 5020"/>
              <a:gd name="T57" fmla="*/ 2147483647 h 4763"/>
              <a:gd name="T58" fmla="*/ 2147483647 w 5020"/>
              <a:gd name="T59" fmla="*/ 2147483647 h 4763"/>
              <a:gd name="T60" fmla="*/ 2147483647 w 5020"/>
              <a:gd name="T61" fmla="*/ 2147483647 h 4763"/>
              <a:gd name="T62" fmla="*/ 2147483647 w 5020"/>
              <a:gd name="T63" fmla="*/ 2147483647 h 4763"/>
              <a:gd name="T64" fmla="*/ 2147483647 w 5020"/>
              <a:gd name="T65" fmla="*/ 2147483647 h 4763"/>
              <a:gd name="T66" fmla="*/ 2147483647 w 5020"/>
              <a:gd name="T67" fmla="*/ 2147483647 h 4763"/>
              <a:gd name="T68" fmla="*/ 2147483647 w 5020"/>
              <a:gd name="T69" fmla="*/ 2147483647 h 4763"/>
              <a:gd name="T70" fmla="*/ 2147483647 w 5020"/>
              <a:gd name="T71" fmla="*/ 2147483647 h 4763"/>
              <a:gd name="T72" fmla="*/ 2147483647 w 5020"/>
              <a:gd name="T73" fmla="*/ 2147483647 h 4763"/>
              <a:gd name="T74" fmla="*/ 2147483647 w 5020"/>
              <a:gd name="T75" fmla="*/ 2147483647 h 4763"/>
              <a:gd name="T76" fmla="*/ 2147483647 w 5020"/>
              <a:gd name="T77" fmla="*/ 2147483647 h 4763"/>
              <a:gd name="T78" fmla="*/ 2147483647 w 5020"/>
              <a:gd name="T79" fmla="*/ 2147483647 h 4763"/>
              <a:gd name="T80" fmla="*/ 2147483647 w 5020"/>
              <a:gd name="T81" fmla="*/ 2147483647 h 4763"/>
              <a:gd name="T82" fmla="*/ 2147483647 w 5020"/>
              <a:gd name="T83" fmla="*/ 2147483647 h 4763"/>
              <a:gd name="T84" fmla="*/ 2147483647 w 5020"/>
              <a:gd name="T85" fmla="*/ 2147483647 h 4763"/>
              <a:gd name="T86" fmla="*/ 2147483647 w 5020"/>
              <a:gd name="T87" fmla="*/ 2147483647 h 4763"/>
              <a:gd name="T88" fmla="*/ 2147483647 w 5020"/>
              <a:gd name="T89" fmla="*/ 2147483647 h 4763"/>
              <a:gd name="T90" fmla="*/ 0 w 5020"/>
              <a:gd name="T91" fmla="*/ 2147483647 h 4763"/>
              <a:gd name="T92" fmla="*/ 2147483647 w 5020"/>
              <a:gd name="T93" fmla="*/ 2147483647 h 4763"/>
              <a:gd name="T94" fmla="*/ 2147483647 w 5020"/>
              <a:gd name="T95" fmla="*/ 2147483647 h 4763"/>
              <a:gd name="T96" fmla="*/ 2147483647 w 5020"/>
              <a:gd name="T97" fmla="*/ 2147483647 h 4763"/>
              <a:gd name="T98" fmla="*/ 2147483647 w 5020"/>
              <a:gd name="T99" fmla="*/ 2147483647 h 4763"/>
              <a:gd name="T100" fmla="*/ 2147483647 w 5020"/>
              <a:gd name="T101" fmla="*/ 2147483647 h 4763"/>
              <a:gd name="T102" fmla="*/ 2147483647 w 5020"/>
              <a:gd name="T103" fmla="*/ 2147483647 h 4763"/>
              <a:gd name="T104" fmla="*/ 2147483647 w 5020"/>
              <a:gd name="T105" fmla="*/ 2147483647 h 4763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5020"/>
              <a:gd name="T160" fmla="*/ 0 h 4763"/>
              <a:gd name="T161" fmla="*/ 5020 w 5020"/>
              <a:gd name="T162" fmla="*/ 4763 h 4763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5020" h="4763">
                <a:moveTo>
                  <a:pt x="1207" y="3692"/>
                </a:moveTo>
                <a:lnTo>
                  <a:pt x="1207" y="3986"/>
                </a:lnTo>
                <a:lnTo>
                  <a:pt x="1011" y="3986"/>
                </a:lnTo>
                <a:lnTo>
                  <a:pt x="1011" y="3692"/>
                </a:lnTo>
                <a:lnTo>
                  <a:pt x="1207" y="3692"/>
                </a:lnTo>
                <a:close/>
                <a:moveTo>
                  <a:pt x="1207" y="3191"/>
                </a:moveTo>
                <a:lnTo>
                  <a:pt x="1207" y="3495"/>
                </a:lnTo>
                <a:lnTo>
                  <a:pt x="1011" y="3495"/>
                </a:lnTo>
                <a:lnTo>
                  <a:pt x="1011" y="3191"/>
                </a:lnTo>
                <a:lnTo>
                  <a:pt x="1207" y="3191"/>
                </a:lnTo>
                <a:close/>
                <a:moveTo>
                  <a:pt x="1207" y="2689"/>
                </a:moveTo>
                <a:lnTo>
                  <a:pt x="1207" y="2994"/>
                </a:lnTo>
                <a:lnTo>
                  <a:pt x="1011" y="2994"/>
                </a:lnTo>
                <a:lnTo>
                  <a:pt x="1011" y="2689"/>
                </a:lnTo>
                <a:lnTo>
                  <a:pt x="1207" y="2689"/>
                </a:lnTo>
                <a:close/>
                <a:moveTo>
                  <a:pt x="1207" y="2186"/>
                </a:moveTo>
                <a:lnTo>
                  <a:pt x="1207" y="2492"/>
                </a:lnTo>
                <a:lnTo>
                  <a:pt x="1011" y="2492"/>
                </a:lnTo>
                <a:lnTo>
                  <a:pt x="1011" y="2186"/>
                </a:lnTo>
                <a:lnTo>
                  <a:pt x="1207" y="2186"/>
                </a:lnTo>
                <a:close/>
                <a:moveTo>
                  <a:pt x="1207" y="1700"/>
                </a:moveTo>
                <a:lnTo>
                  <a:pt x="1207" y="1990"/>
                </a:lnTo>
                <a:lnTo>
                  <a:pt x="1011" y="1990"/>
                </a:lnTo>
                <a:lnTo>
                  <a:pt x="1011" y="1700"/>
                </a:lnTo>
                <a:lnTo>
                  <a:pt x="1207" y="1700"/>
                </a:lnTo>
                <a:close/>
                <a:moveTo>
                  <a:pt x="765" y="3692"/>
                </a:moveTo>
                <a:lnTo>
                  <a:pt x="765" y="3986"/>
                </a:lnTo>
                <a:lnTo>
                  <a:pt x="569" y="3986"/>
                </a:lnTo>
                <a:lnTo>
                  <a:pt x="569" y="3692"/>
                </a:lnTo>
                <a:lnTo>
                  <a:pt x="765" y="3692"/>
                </a:lnTo>
                <a:close/>
                <a:moveTo>
                  <a:pt x="765" y="3191"/>
                </a:moveTo>
                <a:lnTo>
                  <a:pt x="765" y="3495"/>
                </a:lnTo>
                <a:lnTo>
                  <a:pt x="569" y="3495"/>
                </a:lnTo>
                <a:lnTo>
                  <a:pt x="569" y="3191"/>
                </a:lnTo>
                <a:lnTo>
                  <a:pt x="765" y="3191"/>
                </a:lnTo>
                <a:close/>
                <a:moveTo>
                  <a:pt x="765" y="2689"/>
                </a:moveTo>
                <a:lnTo>
                  <a:pt x="765" y="2994"/>
                </a:lnTo>
                <a:lnTo>
                  <a:pt x="569" y="2994"/>
                </a:lnTo>
                <a:lnTo>
                  <a:pt x="569" y="2689"/>
                </a:lnTo>
                <a:lnTo>
                  <a:pt x="765" y="2689"/>
                </a:lnTo>
                <a:close/>
                <a:moveTo>
                  <a:pt x="765" y="2186"/>
                </a:moveTo>
                <a:lnTo>
                  <a:pt x="765" y="2492"/>
                </a:lnTo>
                <a:lnTo>
                  <a:pt x="569" y="2492"/>
                </a:lnTo>
                <a:lnTo>
                  <a:pt x="569" y="2186"/>
                </a:lnTo>
                <a:lnTo>
                  <a:pt x="765" y="2186"/>
                </a:lnTo>
                <a:close/>
                <a:moveTo>
                  <a:pt x="765" y="1700"/>
                </a:moveTo>
                <a:lnTo>
                  <a:pt x="765" y="1990"/>
                </a:lnTo>
                <a:lnTo>
                  <a:pt x="569" y="1990"/>
                </a:lnTo>
                <a:lnTo>
                  <a:pt x="569" y="1700"/>
                </a:lnTo>
                <a:lnTo>
                  <a:pt x="765" y="1700"/>
                </a:lnTo>
                <a:close/>
                <a:moveTo>
                  <a:pt x="4008" y="3692"/>
                </a:moveTo>
                <a:lnTo>
                  <a:pt x="4008" y="3986"/>
                </a:lnTo>
                <a:lnTo>
                  <a:pt x="3812" y="3986"/>
                </a:lnTo>
                <a:lnTo>
                  <a:pt x="3812" y="3692"/>
                </a:lnTo>
                <a:lnTo>
                  <a:pt x="4008" y="3692"/>
                </a:lnTo>
                <a:close/>
                <a:moveTo>
                  <a:pt x="4008" y="3191"/>
                </a:moveTo>
                <a:lnTo>
                  <a:pt x="4008" y="3495"/>
                </a:lnTo>
                <a:lnTo>
                  <a:pt x="3812" y="3495"/>
                </a:lnTo>
                <a:lnTo>
                  <a:pt x="3812" y="3191"/>
                </a:lnTo>
                <a:lnTo>
                  <a:pt x="4008" y="3191"/>
                </a:lnTo>
                <a:close/>
                <a:moveTo>
                  <a:pt x="4008" y="2689"/>
                </a:moveTo>
                <a:lnTo>
                  <a:pt x="4008" y="2994"/>
                </a:lnTo>
                <a:lnTo>
                  <a:pt x="3812" y="2994"/>
                </a:lnTo>
                <a:lnTo>
                  <a:pt x="3812" y="2689"/>
                </a:lnTo>
                <a:lnTo>
                  <a:pt x="4008" y="2689"/>
                </a:lnTo>
                <a:close/>
                <a:moveTo>
                  <a:pt x="4008" y="2186"/>
                </a:moveTo>
                <a:lnTo>
                  <a:pt x="4008" y="2492"/>
                </a:lnTo>
                <a:lnTo>
                  <a:pt x="3812" y="2492"/>
                </a:lnTo>
                <a:lnTo>
                  <a:pt x="3812" y="2186"/>
                </a:lnTo>
                <a:lnTo>
                  <a:pt x="4008" y="2186"/>
                </a:lnTo>
                <a:close/>
                <a:moveTo>
                  <a:pt x="4008" y="1700"/>
                </a:moveTo>
                <a:lnTo>
                  <a:pt x="4008" y="1990"/>
                </a:lnTo>
                <a:lnTo>
                  <a:pt x="3812" y="1990"/>
                </a:lnTo>
                <a:lnTo>
                  <a:pt x="3812" y="1700"/>
                </a:lnTo>
                <a:lnTo>
                  <a:pt x="4008" y="1700"/>
                </a:lnTo>
                <a:close/>
                <a:moveTo>
                  <a:pt x="4450" y="3692"/>
                </a:moveTo>
                <a:lnTo>
                  <a:pt x="4450" y="3986"/>
                </a:lnTo>
                <a:lnTo>
                  <a:pt x="4254" y="3986"/>
                </a:lnTo>
                <a:lnTo>
                  <a:pt x="4254" y="3692"/>
                </a:lnTo>
                <a:lnTo>
                  <a:pt x="4450" y="3692"/>
                </a:lnTo>
                <a:close/>
                <a:moveTo>
                  <a:pt x="4450" y="3191"/>
                </a:moveTo>
                <a:lnTo>
                  <a:pt x="4450" y="3495"/>
                </a:lnTo>
                <a:lnTo>
                  <a:pt x="4254" y="3495"/>
                </a:lnTo>
                <a:lnTo>
                  <a:pt x="4254" y="3191"/>
                </a:lnTo>
                <a:lnTo>
                  <a:pt x="4450" y="3191"/>
                </a:lnTo>
                <a:close/>
                <a:moveTo>
                  <a:pt x="4450" y="2689"/>
                </a:moveTo>
                <a:lnTo>
                  <a:pt x="4450" y="2994"/>
                </a:lnTo>
                <a:lnTo>
                  <a:pt x="4254" y="2994"/>
                </a:lnTo>
                <a:lnTo>
                  <a:pt x="4254" y="2689"/>
                </a:lnTo>
                <a:lnTo>
                  <a:pt x="4450" y="2689"/>
                </a:lnTo>
                <a:close/>
                <a:moveTo>
                  <a:pt x="4450" y="2186"/>
                </a:moveTo>
                <a:lnTo>
                  <a:pt x="4450" y="2492"/>
                </a:lnTo>
                <a:lnTo>
                  <a:pt x="4254" y="2492"/>
                </a:lnTo>
                <a:lnTo>
                  <a:pt x="4254" y="2186"/>
                </a:lnTo>
                <a:lnTo>
                  <a:pt x="4450" y="2186"/>
                </a:lnTo>
                <a:close/>
                <a:moveTo>
                  <a:pt x="4450" y="1700"/>
                </a:moveTo>
                <a:lnTo>
                  <a:pt x="4450" y="1990"/>
                </a:lnTo>
                <a:lnTo>
                  <a:pt x="4254" y="1990"/>
                </a:lnTo>
                <a:lnTo>
                  <a:pt x="4254" y="1700"/>
                </a:lnTo>
                <a:lnTo>
                  <a:pt x="4450" y="1700"/>
                </a:lnTo>
                <a:close/>
                <a:moveTo>
                  <a:pt x="2461" y="4562"/>
                </a:moveTo>
                <a:lnTo>
                  <a:pt x="2275" y="4562"/>
                </a:lnTo>
                <a:lnTo>
                  <a:pt x="2275" y="4285"/>
                </a:lnTo>
                <a:lnTo>
                  <a:pt x="2461" y="4285"/>
                </a:lnTo>
                <a:lnTo>
                  <a:pt x="2461" y="4562"/>
                </a:lnTo>
                <a:close/>
                <a:moveTo>
                  <a:pt x="2743" y="4562"/>
                </a:moveTo>
                <a:lnTo>
                  <a:pt x="2559" y="4562"/>
                </a:lnTo>
                <a:lnTo>
                  <a:pt x="2559" y="4285"/>
                </a:lnTo>
                <a:lnTo>
                  <a:pt x="2743" y="4285"/>
                </a:lnTo>
                <a:lnTo>
                  <a:pt x="2743" y="4562"/>
                </a:lnTo>
                <a:close/>
                <a:moveTo>
                  <a:pt x="2166" y="3692"/>
                </a:moveTo>
                <a:lnTo>
                  <a:pt x="1970" y="3692"/>
                </a:lnTo>
                <a:lnTo>
                  <a:pt x="1970" y="3986"/>
                </a:lnTo>
                <a:lnTo>
                  <a:pt x="2166" y="3986"/>
                </a:lnTo>
                <a:lnTo>
                  <a:pt x="2166" y="3692"/>
                </a:lnTo>
                <a:close/>
                <a:moveTo>
                  <a:pt x="2166" y="3191"/>
                </a:moveTo>
                <a:lnTo>
                  <a:pt x="1970" y="3191"/>
                </a:lnTo>
                <a:lnTo>
                  <a:pt x="1970" y="3495"/>
                </a:lnTo>
                <a:lnTo>
                  <a:pt x="2166" y="3495"/>
                </a:lnTo>
                <a:lnTo>
                  <a:pt x="2166" y="3191"/>
                </a:lnTo>
                <a:close/>
                <a:moveTo>
                  <a:pt x="2166" y="2689"/>
                </a:moveTo>
                <a:lnTo>
                  <a:pt x="1970" y="2689"/>
                </a:lnTo>
                <a:lnTo>
                  <a:pt x="1970" y="2994"/>
                </a:lnTo>
                <a:lnTo>
                  <a:pt x="2166" y="2994"/>
                </a:lnTo>
                <a:lnTo>
                  <a:pt x="2166" y="2689"/>
                </a:lnTo>
                <a:close/>
                <a:moveTo>
                  <a:pt x="2166" y="2186"/>
                </a:moveTo>
                <a:lnTo>
                  <a:pt x="1970" y="2186"/>
                </a:lnTo>
                <a:lnTo>
                  <a:pt x="1970" y="2492"/>
                </a:lnTo>
                <a:lnTo>
                  <a:pt x="2166" y="2492"/>
                </a:lnTo>
                <a:lnTo>
                  <a:pt x="2166" y="2186"/>
                </a:lnTo>
                <a:close/>
                <a:moveTo>
                  <a:pt x="2166" y="1685"/>
                </a:moveTo>
                <a:lnTo>
                  <a:pt x="1970" y="1685"/>
                </a:lnTo>
                <a:lnTo>
                  <a:pt x="1970" y="1990"/>
                </a:lnTo>
                <a:lnTo>
                  <a:pt x="2166" y="1990"/>
                </a:lnTo>
                <a:lnTo>
                  <a:pt x="2166" y="1685"/>
                </a:lnTo>
                <a:close/>
                <a:moveTo>
                  <a:pt x="2166" y="1180"/>
                </a:moveTo>
                <a:lnTo>
                  <a:pt x="1970" y="1180"/>
                </a:lnTo>
                <a:lnTo>
                  <a:pt x="1970" y="1489"/>
                </a:lnTo>
                <a:lnTo>
                  <a:pt x="2166" y="1489"/>
                </a:lnTo>
                <a:lnTo>
                  <a:pt x="2166" y="1180"/>
                </a:lnTo>
                <a:close/>
                <a:moveTo>
                  <a:pt x="2608" y="3692"/>
                </a:moveTo>
                <a:lnTo>
                  <a:pt x="2412" y="3692"/>
                </a:lnTo>
                <a:lnTo>
                  <a:pt x="2412" y="3986"/>
                </a:lnTo>
                <a:lnTo>
                  <a:pt x="2608" y="3986"/>
                </a:lnTo>
                <a:lnTo>
                  <a:pt x="2608" y="3692"/>
                </a:lnTo>
                <a:close/>
                <a:moveTo>
                  <a:pt x="2608" y="3191"/>
                </a:moveTo>
                <a:lnTo>
                  <a:pt x="2412" y="3191"/>
                </a:lnTo>
                <a:lnTo>
                  <a:pt x="2412" y="3495"/>
                </a:lnTo>
                <a:lnTo>
                  <a:pt x="2608" y="3495"/>
                </a:lnTo>
                <a:lnTo>
                  <a:pt x="2608" y="3191"/>
                </a:lnTo>
                <a:close/>
                <a:moveTo>
                  <a:pt x="2608" y="2689"/>
                </a:moveTo>
                <a:lnTo>
                  <a:pt x="2412" y="2689"/>
                </a:lnTo>
                <a:lnTo>
                  <a:pt x="2412" y="2994"/>
                </a:lnTo>
                <a:lnTo>
                  <a:pt x="2608" y="2994"/>
                </a:lnTo>
                <a:lnTo>
                  <a:pt x="2608" y="2689"/>
                </a:lnTo>
                <a:close/>
                <a:moveTo>
                  <a:pt x="2608" y="2186"/>
                </a:moveTo>
                <a:lnTo>
                  <a:pt x="2412" y="2186"/>
                </a:lnTo>
                <a:lnTo>
                  <a:pt x="2412" y="2492"/>
                </a:lnTo>
                <a:lnTo>
                  <a:pt x="2608" y="2492"/>
                </a:lnTo>
                <a:lnTo>
                  <a:pt x="2608" y="2186"/>
                </a:lnTo>
                <a:close/>
                <a:moveTo>
                  <a:pt x="2608" y="1685"/>
                </a:moveTo>
                <a:lnTo>
                  <a:pt x="2412" y="1685"/>
                </a:lnTo>
                <a:lnTo>
                  <a:pt x="2412" y="1990"/>
                </a:lnTo>
                <a:lnTo>
                  <a:pt x="2608" y="1990"/>
                </a:lnTo>
                <a:lnTo>
                  <a:pt x="2608" y="1685"/>
                </a:lnTo>
                <a:close/>
                <a:moveTo>
                  <a:pt x="2608" y="1180"/>
                </a:moveTo>
                <a:lnTo>
                  <a:pt x="2412" y="1180"/>
                </a:lnTo>
                <a:lnTo>
                  <a:pt x="2412" y="1489"/>
                </a:lnTo>
                <a:lnTo>
                  <a:pt x="2608" y="1489"/>
                </a:lnTo>
                <a:lnTo>
                  <a:pt x="2608" y="1180"/>
                </a:lnTo>
                <a:close/>
                <a:moveTo>
                  <a:pt x="3050" y="3692"/>
                </a:moveTo>
                <a:lnTo>
                  <a:pt x="2854" y="3692"/>
                </a:lnTo>
                <a:lnTo>
                  <a:pt x="2854" y="3986"/>
                </a:lnTo>
                <a:lnTo>
                  <a:pt x="3050" y="3986"/>
                </a:lnTo>
                <a:lnTo>
                  <a:pt x="3050" y="3692"/>
                </a:lnTo>
                <a:close/>
                <a:moveTo>
                  <a:pt x="3050" y="3191"/>
                </a:moveTo>
                <a:lnTo>
                  <a:pt x="2854" y="3191"/>
                </a:lnTo>
                <a:lnTo>
                  <a:pt x="2854" y="3495"/>
                </a:lnTo>
                <a:lnTo>
                  <a:pt x="3050" y="3495"/>
                </a:lnTo>
                <a:lnTo>
                  <a:pt x="3050" y="3191"/>
                </a:lnTo>
                <a:close/>
                <a:moveTo>
                  <a:pt x="3050" y="2689"/>
                </a:moveTo>
                <a:lnTo>
                  <a:pt x="2854" y="2689"/>
                </a:lnTo>
                <a:lnTo>
                  <a:pt x="2854" y="2994"/>
                </a:lnTo>
                <a:lnTo>
                  <a:pt x="3050" y="2994"/>
                </a:lnTo>
                <a:lnTo>
                  <a:pt x="3050" y="2689"/>
                </a:lnTo>
                <a:close/>
                <a:moveTo>
                  <a:pt x="3050" y="2186"/>
                </a:moveTo>
                <a:lnTo>
                  <a:pt x="2854" y="2186"/>
                </a:lnTo>
                <a:lnTo>
                  <a:pt x="2854" y="2492"/>
                </a:lnTo>
                <a:lnTo>
                  <a:pt x="3050" y="2492"/>
                </a:lnTo>
                <a:lnTo>
                  <a:pt x="3050" y="2186"/>
                </a:lnTo>
                <a:close/>
                <a:moveTo>
                  <a:pt x="3050" y="1685"/>
                </a:moveTo>
                <a:lnTo>
                  <a:pt x="2854" y="1685"/>
                </a:lnTo>
                <a:lnTo>
                  <a:pt x="2854" y="1990"/>
                </a:lnTo>
                <a:lnTo>
                  <a:pt x="3050" y="1990"/>
                </a:lnTo>
                <a:lnTo>
                  <a:pt x="3050" y="1685"/>
                </a:lnTo>
                <a:close/>
                <a:moveTo>
                  <a:pt x="3050" y="1180"/>
                </a:moveTo>
                <a:lnTo>
                  <a:pt x="2854" y="1180"/>
                </a:lnTo>
                <a:lnTo>
                  <a:pt x="2854" y="1489"/>
                </a:lnTo>
                <a:lnTo>
                  <a:pt x="3050" y="1489"/>
                </a:lnTo>
                <a:lnTo>
                  <a:pt x="3050" y="1180"/>
                </a:lnTo>
                <a:close/>
                <a:moveTo>
                  <a:pt x="2995" y="296"/>
                </a:moveTo>
                <a:lnTo>
                  <a:pt x="2510" y="136"/>
                </a:lnTo>
                <a:lnTo>
                  <a:pt x="2510" y="502"/>
                </a:lnTo>
                <a:lnTo>
                  <a:pt x="2995" y="296"/>
                </a:lnTo>
                <a:close/>
                <a:moveTo>
                  <a:pt x="3210" y="741"/>
                </a:moveTo>
                <a:lnTo>
                  <a:pt x="3210" y="343"/>
                </a:lnTo>
                <a:lnTo>
                  <a:pt x="3652" y="489"/>
                </a:lnTo>
                <a:lnTo>
                  <a:pt x="3308" y="635"/>
                </a:lnTo>
                <a:lnTo>
                  <a:pt x="3308" y="741"/>
                </a:lnTo>
                <a:lnTo>
                  <a:pt x="3586" y="741"/>
                </a:lnTo>
                <a:lnTo>
                  <a:pt x="3586" y="4562"/>
                </a:lnTo>
                <a:lnTo>
                  <a:pt x="2842" y="4562"/>
                </a:lnTo>
                <a:lnTo>
                  <a:pt x="2842" y="4187"/>
                </a:lnTo>
                <a:lnTo>
                  <a:pt x="2177" y="4187"/>
                </a:lnTo>
                <a:lnTo>
                  <a:pt x="2177" y="4562"/>
                </a:lnTo>
                <a:lnTo>
                  <a:pt x="1433" y="4562"/>
                </a:lnTo>
                <a:lnTo>
                  <a:pt x="1433" y="741"/>
                </a:lnTo>
                <a:lnTo>
                  <a:pt x="1706" y="741"/>
                </a:lnTo>
                <a:lnTo>
                  <a:pt x="1706" y="343"/>
                </a:lnTo>
                <a:lnTo>
                  <a:pt x="2148" y="489"/>
                </a:lnTo>
                <a:lnTo>
                  <a:pt x="1804" y="635"/>
                </a:lnTo>
                <a:lnTo>
                  <a:pt x="1804" y="741"/>
                </a:lnTo>
                <a:lnTo>
                  <a:pt x="2412" y="741"/>
                </a:lnTo>
                <a:lnTo>
                  <a:pt x="2412" y="0"/>
                </a:lnTo>
                <a:lnTo>
                  <a:pt x="3274" y="285"/>
                </a:lnTo>
                <a:lnTo>
                  <a:pt x="2510" y="609"/>
                </a:lnTo>
                <a:lnTo>
                  <a:pt x="2510" y="741"/>
                </a:lnTo>
                <a:lnTo>
                  <a:pt x="3210" y="741"/>
                </a:lnTo>
                <a:close/>
                <a:moveTo>
                  <a:pt x="5020" y="4763"/>
                </a:moveTo>
                <a:lnTo>
                  <a:pt x="0" y="4763"/>
                </a:lnTo>
                <a:lnTo>
                  <a:pt x="0" y="4665"/>
                </a:lnTo>
                <a:lnTo>
                  <a:pt x="5020" y="4665"/>
                </a:lnTo>
                <a:lnTo>
                  <a:pt x="5020" y="4763"/>
                </a:lnTo>
                <a:close/>
                <a:moveTo>
                  <a:pt x="4084" y="1318"/>
                </a:moveTo>
                <a:lnTo>
                  <a:pt x="4084" y="854"/>
                </a:lnTo>
                <a:lnTo>
                  <a:pt x="4526" y="1000"/>
                </a:lnTo>
                <a:lnTo>
                  <a:pt x="4183" y="1146"/>
                </a:lnTo>
                <a:lnTo>
                  <a:pt x="4183" y="1318"/>
                </a:lnTo>
                <a:lnTo>
                  <a:pt x="4745" y="1318"/>
                </a:lnTo>
                <a:lnTo>
                  <a:pt x="4745" y="3671"/>
                </a:lnTo>
                <a:lnTo>
                  <a:pt x="4902" y="3907"/>
                </a:lnTo>
                <a:lnTo>
                  <a:pt x="4902" y="4562"/>
                </a:lnTo>
                <a:lnTo>
                  <a:pt x="4804" y="4562"/>
                </a:lnTo>
                <a:lnTo>
                  <a:pt x="4804" y="3936"/>
                </a:lnTo>
                <a:lnTo>
                  <a:pt x="4647" y="3701"/>
                </a:lnTo>
                <a:lnTo>
                  <a:pt x="4647" y="1416"/>
                </a:lnTo>
                <a:lnTo>
                  <a:pt x="3782" y="1416"/>
                </a:lnTo>
                <a:lnTo>
                  <a:pt x="3782" y="1318"/>
                </a:lnTo>
                <a:lnTo>
                  <a:pt x="4084" y="1318"/>
                </a:lnTo>
                <a:close/>
                <a:moveTo>
                  <a:pt x="840" y="1318"/>
                </a:moveTo>
                <a:lnTo>
                  <a:pt x="840" y="851"/>
                </a:lnTo>
                <a:lnTo>
                  <a:pt x="1282" y="997"/>
                </a:lnTo>
                <a:lnTo>
                  <a:pt x="938" y="1143"/>
                </a:lnTo>
                <a:lnTo>
                  <a:pt x="938" y="1318"/>
                </a:lnTo>
                <a:lnTo>
                  <a:pt x="1237" y="1318"/>
                </a:lnTo>
                <a:lnTo>
                  <a:pt x="1237" y="1416"/>
                </a:lnTo>
                <a:lnTo>
                  <a:pt x="373" y="1416"/>
                </a:lnTo>
                <a:lnTo>
                  <a:pt x="373" y="3701"/>
                </a:lnTo>
                <a:lnTo>
                  <a:pt x="216" y="3936"/>
                </a:lnTo>
                <a:lnTo>
                  <a:pt x="216" y="4562"/>
                </a:lnTo>
                <a:lnTo>
                  <a:pt x="118" y="4562"/>
                </a:lnTo>
                <a:lnTo>
                  <a:pt x="118" y="3907"/>
                </a:lnTo>
                <a:lnTo>
                  <a:pt x="275" y="3671"/>
                </a:lnTo>
                <a:lnTo>
                  <a:pt x="275" y="1318"/>
                </a:lnTo>
                <a:lnTo>
                  <a:pt x="840" y="1318"/>
                </a:lnTo>
                <a:close/>
              </a:path>
            </a:pathLst>
          </a:custGeom>
          <a:noFill/>
          <a:ln w="9525" cap="flat" cmpd="sng" algn="ctr">
            <a:solidFill>
              <a:srgbClr val="8064A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defPPr>
              <a:defRPr lang="en-US"/>
            </a:defPPr>
            <a:lvl1pPr marL="0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21528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43056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64584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86112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07640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29168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50696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72224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endParaRPr lang="de-DE" sz="6600">
              <a:solidFill>
                <a:prstClr val="black"/>
              </a:solidFill>
              <a:latin typeface="Arial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481952" y="4037384"/>
            <a:ext cx="1341471" cy="33855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 algn="ctr">
              <a:defRPr sz="800" b="1">
                <a:solidFill>
                  <a:srgbClr val="11437F"/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pPr defTabSz="457200">
              <a:defRPr/>
            </a:pPr>
            <a:r>
              <a:rPr lang="ru-RU" dirty="0">
                <a:solidFill>
                  <a:prstClr val="black"/>
                </a:solidFill>
                <a:latin typeface="Arial"/>
              </a:rPr>
              <a:t>Федеральное казначейство</a:t>
            </a:r>
          </a:p>
        </p:txBody>
      </p:sp>
      <p:grpSp>
        <p:nvGrpSpPr>
          <p:cNvPr id="36" name="Группа 35"/>
          <p:cNvGrpSpPr/>
          <p:nvPr/>
        </p:nvGrpSpPr>
        <p:grpSpPr>
          <a:xfrm>
            <a:off x="3434888" y="2975778"/>
            <a:ext cx="3165168" cy="3189526"/>
            <a:chOff x="1910888" y="2975778"/>
            <a:chExt cx="2963548" cy="3189526"/>
          </a:xfrm>
        </p:grpSpPr>
        <p:sp>
          <p:nvSpPr>
            <p:cNvPr id="7" name="Круговая стрелка 6"/>
            <p:cNvSpPr/>
            <p:nvPr/>
          </p:nvSpPr>
          <p:spPr>
            <a:xfrm>
              <a:off x="1910888" y="2975778"/>
              <a:ext cx="2963548" cy="3189526"/>
            </a:xfrm>
            <a:prstGeom prst="circularArrow">
              <a:avLst>
                <a:gd name="adj1" fmla="val 15355"/>
                <a:gd name="adj2" fmla="val 172497"/>
                <a:gd name="adj3" fmla="val 20195691"/>
                <a:gd name="adj4" fmla="val 1222840"/>
                <a:gd name="adj5" fmla="val 12500"/>
              </a:avLst>
            </a:prstGeom>
            <a:solidFill>
              <a:srgbClr val="00602B"/>
            </a:solidFill>
            <a:ln w="3175" cap="flat" cmpd="sng" algn="ctr">
              <a:solidFill>
                <a:srgbClr val="C0504D">
                  <a:lumMod val="40000"/>
                  <a:lumOff val="6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457200">
                <a:defRPr/>
              </a:pPr>
              <a:endParaRPr lang="ru-RU" sz="2800" kern="0">
                <a:solidFill>
                  <a:prstClr val="black"/>
                </a:solidFill>
                <a:latin typeface="Arial"/>
              </a:endParaRPr>
            </a:p>
          </p:txBody>
        </p:sp>
        <p:grpSp>
          <p:nvGrpSpPr>
            <p:cNvPr id="8" name="Группа 7"/>
            <p:cNvGrpSpPr/>
            <p:nvPr/>
          </p:nvGrpSpPr>
          <p:grpSpPr>
            <a:xfrm>
              <a:off x="2485550" y="3634251"/>
              <a:ext cx="942926" cy="717805"/>
              <a:chOff x="350095" y="2028025"/>
              <a:chExt cx="436763" cy="290039"/>
            </a:xfrm>
          </p:grpSpPr>
          <p:sp>
            <p:nvSpPr>
              <p:cNvPr id="9" name="TextBox 8"/>
              <p:cNvSpPr txBox="1"/>
              <p:nvPr/>
            </p:nvSpPr>
            <p:spPr>
              <a:xfrm rot="16200000">
                <a:off x="423458" y="1977616"/>
                <a:ext cx="290039" cy="390858"/>
              </a:xfrm>
              <a:prstGeom prst="hexagon">
                <a:avLst/>
              </a:prstGeom>
              <a:solidFill>
                <a:srgbClr val="C0504D">
                  <a:lumMod val="20000"/>
                  <a:lumOff val="80000"/>
                </a:srgbClr>
              </a:solidFill>
              <a:ln w="9525" cap="flat" cmpd="sng" algn="ctr">
                <a:solidFill>
                  <a:srgbClr val="F79646">
                    <a:lumMod val="50000"/>
                  </a:srgbClr>
                </a:solidFill>
                <a:prstDash val="solid"/>
              </a:ln>
              <a:effectLst/>
            </p:spPr>
            <p:txBody>
              <a:bodyPr lIns="408443" tIns="204223" rIns="408443" bIns="204223" anchor="ctr"/>
              <a:lstStyle/>
              <a:p>
                <a:pPr defTabSz="457200">
                  <a:defRPr/>
                </a:pPr>
                <a:endParaRPr lang="ru-RU" sz="600" b="1" kern="0" dirty="0">
                  <a:solidFill>
                    <a:prstClr val="black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endParaRPr>
              </a:p>
            </p:txBody>
          </p:sp>
          <p:sp>
            <p:nvSpPr>
              <p:cNvPr id="10" name="Прямоугольник 9"/>
              <p:cNvSpPr/>
              <p:nvPr/>
            </p:nvSpPr>
            <p:spPr>
              <a:xfrm>
                <a:off x="350095" y="2052873"/>
                <a:ext cx="436763" cy="240344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457200">
                  <a:defRPr/>
                </a:pPr>
                <a:r>
                  <a:rPr lang="ru-RU" sz="900" b="1" kern="0" dirty="0">
                    <a:solidFill>
                      <a:prstClr val="black"/>
                    </a:solidFill>
                    <a:latin typeface="Arial"/>
                    <a:cs typeface="Segoe UI Light" panose="020B0502040204020203" pitchFamily="34" charset="0"/>
                  </a:rPr>
                  <a:t>Модуль</a:t>
                </a:r>
                <a:r>
                  <a:rPr lang="ru-RU" sz="700" b="1" kern="0" dirty="0">
                    <a:solidFill>
                      <a:prstClr val="black"/>
                    </a:solidFill>
                    <a:latin typeface="Arial"/>
                    <a:cs typeface="Segoe UI Light" panose="020B0502040204020203" pitchFamily="34" charset="0"/>
                  </a:rPr>
                  <a:t> </a:t>
                </a:r>
                <a:r>
                  <a:rPr lang="ru-RU" sz="900" b="1" kern="0" dirty="0">
                    <a:solidFill>
                      <a:prstClr val="black"/>
                    </a:solidFill>
                    <a:latin typeface="Arial"/>
                    <a:cs typeface="Segoe UI Light" panose="020B0502040204020203" pitchFamily="34" charset="0"/>
                  </a:rPr>
                  <a:t>ВГФК</a:t>
                </a:r>
              </a:p>
            </p:txBody>
          </p:sp>
        </p:grpSp>
        <p:grpSp>
          <p:nvGrpSpPr>
            <p:cNvPr id="11" name="Группа 10"/>
            <p:cNvGrpSpPr/>
            <p:nvPr/>
          </p:nvGrpSpPr>
          <p:grpSpPr>
            <a:xfrm>
              <a:off x="3457683" y="3629049"/>
              <a:ext cx="942926" cy="717805"/>
              <a:chOff x="1335611" y="1772356"/>
              <a:chExt cx="436763" cy="290039"/>
            </a:xfrm>
          </p:grpSpPr>
          <p:sp>
            <p:nvSpPr>
              <p:cNvPr id="12" name="TextBox 11"/>
              <p:cNvSpPr txBox="1"/>
              <p:nvPr/>
            </p:nvSpPr>
            <p:spPr>
              <a:xfrm rot="16200000">
                <a:off x="1408974" y="1721947"/>
                <a:ext cx="290039" cy="390858"/>
              </a:xfrm>
              <a:prstGeom prst="hexagon">
                <a:avLst/>
              </a:prstGeom>
              <a:solidFill>
                <a:srgbClr val="C0504D">
                  <a:lumMod val="20000"/>
                  <a:lumOff val="80000"/>
                </a:srgbClr>
              </a:solidFill>
              <a:ln w="9525" cap="flat" cmpd="sng" algn="ctr">
                <a:solidFill>
                  <a:srgbClr val="F79646">
                    <a:lumMod val="50000"/>
                  </a:srgbClr>
                </a:solidFill>
                <a:prstDash val="solid"/>
              </a:ln>
              <a:effectLst/>
            </p:spPr>
            <p:txBody>
              <a:bodyPr lIns="408443" tIns="204223" rIns="408443" bIns="204223" anchor="ctr"/>
              <a:lstStyle/>
              <a:p>
                <a:pPr defTabSz="457200">
                  <a:defRPr/>
                </a:pPr>
                <a:endParaRPr lang="ru-RU" sz="800" b="1" kern="0" dirty="0">
                  <a:solidFill>
                    <a:prstClr val="black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endParaRPr>
              </a:p>
            </p:txBody>
          </p:sp>
          <p:sp>
            <p:nvSpPr>
              <p:cNvPr id="13" name="Прямоугольник 12"/>
              <p:cNvSpPr/>
              <p:nvPr/>
            </p:nvSpPr>
            <p:spPr>
              <a:xfrm>
                <a:off x="1335611" y="1797204"/>
                <a:ext cx="436763" cy="240344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457200">
                  <a:defRPr/>
                </a:pPr>
                <a:r>
                  <a:rPr lang="ru-RU" sz="900" b="1" kern="0" dirty="0">
                    <a:solidFill>
                      <a:prstClr val="black"/>
                    </a:solidFill>
                    <a:latin typeface="Arial"/>
                    <a:cs typeface="Segoe UI Light" panose="020B0502040204020203" pitchFamily="34" charset="0"/>
                  </a:rPr>
                  <a:t>Анализ ИБП ОВГ(М)К</a:t>
                </a:r>
              </a:p>
            </p:txBody>
          </p:sp>
        </p:grpSp>
        <p:grpSp>
          <p:nvGrpSpPr>
            <p:cNvPr id="14" name="Группа 13"/>
            <p:cNvGrpSpPr/>
            <p:nvPr/>
          </p:nvGrpSpPr>
          <p:grpSpPr>
            <a:xfrm>
              <a:off x="3914692" y="4413229"/>
              <a:ext cx="942926" cy="699225"/>
              <a:chOff x="1074537" y="2308225"/>
              <a:chExt cx="436763" cy="282532"/>
            </a:xfrm>
          </p:grpSpPr>
          <p:sp>
            <p:nvSpPr>
              <p:cNvPr id="15" name="TextBox 14"/>
              <p:cNvSpPr txBox="1"/>
              <p:nvPr/>
            </p:nvSpPr>
            <p:spPr>
              <a:xfrm rot="16200000">
                <a:off x="1160045" y="2254062"/>
                <a:ext cx="282532" cy="390858"/>
              </a:xfrm>
              <a:prstGeom prst="hexagon">
                <a:avLst/>
              </a:prstGeom>
              <a:solidFill>
                <a:srgbClr val="C0504D">
                  <a:lumMod val="20000"/>
                  <a:lumOff val="80000"/>
                </a:srgbClr>
              </a:solidFill>
              <a:ln w="9525" cap="flat" cmpd="sng" algn="ctr">
                <a:solidFill>
                  <a:srgbClr val="F79646">
                    <a:lumMod val="50000"/>
                  </a:srgbClr>
                </a:solidFill>
                <a:prstDash val="solid"/>
              </a:ln>
              <a:effectLst/>
            </p:spPr>
            <p:txBody>
              <a:bodyPr lIns="408443" tIns="204223" rIns="408443" bIns="204223" anchor="ctr"/>
              <a:lstStyle/>
              <a:p>
                <a:pPr defTabSz="457200">
                  <a:defRPr/>
                </a:pPr>
                <a:endParaRPr lang="ru-RU" sz="600" b="1" kern="0" dirty="0">
                  <a:solidFill>
                    <a:prstClr val="black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endParaRPr>
              </a:p>
            </p:txBody>
          </p:sp>
          <p:sp>
            <p:nvSpPr>
              <p:cNvPr id="16" name="Прямоугольник 15"/>
              <p:cNvSpPr/>
              <p:nvPr/>
            </p:nvSpPr>
            <p:spPr>
              <a:xfrm>
                <a:off x="1074537" y="2328216"/>
                <a:ext cx="436763" cy="240344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457200">
                  <a:defRPr/>
                </a:pPr>
                <a:r>
                  <a:rPr lang="ru-RU" sz="1000" b="1" kern="0" dirty="0">
                    <a:solidFill>
                      <a:prstClr val="black"/>
                    </a:solidFill>
                    <a:latin typeface="Arial"/>
                    <a:cs typeface="Segoe UI Light" panose="020B0502040204020203" pitchFamily="34" charset="0"/>
                  </a:rPr>
                  <a:t>Анализ ВФА ГАБС</a:t>
                </a:r>
              </a:p>
            </p:txBody>
          </p:sp>
        </p:grpSp>
        <p:grpSp>
          <p:nvGrpSpPr>
            <p:cNvPr id="17" name="Группа 16"/>
            <p:cNvGrpSpPr/>
            <p:nvPr/>
          </p:nvGrpSpPr>
          <p:grpSpPr>
            <a:xfrm>
              <a:off x="3503550" y="5172120"/>
              <a:ext cx="942926" cy="699225"/>
              <a:chOff x="938997" y="2536825"/>
              <a:chExt cx="436763" cy="282532"/>
            </a:xfrm>
          </p:grpSpPr>
          <p:sp>
            <p:nvSpPr>
              <p:cNvPr id="18" name="TextBox 17"/>
              <p:cNvSpPr txBox="1"/>
              <p:nvPr/>
            </p:nvSpPr>
            <p:spPr>
              <a:xfrm rot="16200000">
                <a:off x="1016114" y="2482662"/>
                <a:ext cx="282532" cy="390858"/>
              </a:xfrm>
              <a:prstGeom prst="hexagon">
                <a:avLst/>
              </a:prstGeom>
              <a:solidFill>
                <a:srgbClr val="C0504D">
                  <a:lumMod val="20000"/>
                  <a:lumOff val="80000"/>
                </a:srgbClr>
              </a:solidFill>
              <a:ln w="9525" cap="flat" cmpd="sng" algn="ctr">
                <a:solidFill>
                  <a:srgbClr val="F79646">
                    <a:lumMod val="50000"/>
                  </a:srgbClr>
                </a:solidFill>
                <a:prstDash val="solid"/>
              </a:ln>
              <a:effectLst/>
            </p:spPr>
            <p:txBody>
              <a:bodyPr lIns="408443" tIns="204223" rIns="408443" bIns="204223" anchor="ctr"/>
              <a:lstStyle/>
              <a:p>
                <a:pPr defTabSz="457200">
                  <a:defRPr/>
                </a:pPr>
                <a:endParaRPr lang="ru-RU" sz="600" b="1" kern="0" dirty="0">
                  <a:solidFill>
                    <a:prstClr val="black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endParaRPr>
              </a:p>
            </p:txBody>
          </p:sp>
          <p:sp>
            <p:nvSpPr>
              <p:cNvPr id="19" name="Прямоугольник 18"/>
              <p:cNvSpPr/>
              <p:nvPr/>
            </p:nvSpPr>
            <p:spPr>
              <a:xfrm>
                <a:off x="938997" y="2565251"/>
                <a:ext cx="436763" cy="240344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457200">
                  <a:defRPr/>
                </a:pPr>
                <a:r>
                  <a:rPr lang="ru-RU" sz="1000" b="1" kern="0" dirty="0">
                    <a:solidFill>
                      <a:prstClr val="black"/>
                    </a:solidFill>
                    <a:latin typeface="Arial"/>
                    <a:cs typeface="Segoe UI Light" panose="020B0502040204020203" pitchFamily="34" charset="0"/>
                  </a:rPr>
                  <a:t>Модуль ВФА</a:t>
                </a:r>
              </a:p>
            </p:txBody>
          </p:sp>
        </p:grpSp>
        <p:grpSp>
          <p:nvGrpSpPr>
            <p:cNvPr id="20" name="Группа 19"/>
            <p:cNvGrpSpPr/>
            <p:nvPr/>
          </p:nvGrpSpPr>
          <p:grpSpPr>
            <a:xfrm>
              <a:off x="2567477" y="5172120"/>
              <a:ext cx="942926" cy="699225"/>
              <a:chOff x="938997" y="2536825"/>
              <a:chExt cx="436763" cy="282532"/>
            </a:xfrm>
          </p:grpSpPr>
          <p:sp>
            <p:nvSpPr>
              <p:cNvPr id="21" name="TextBox 20"/>
              <p:cNvSpPr txBox="1"/>
              <p:nvPr/>
            </p:nvSpPr>
            <p:spPr>
              <a:xfrm rot="16200000">
                <a:off x="1016114" y="2482662"/>
                <a:ext cx="282532" cy="390858"/>
              </a:xfrm>
              <a:prstGeom prst="hexagon">
                <a:avLst/>
              </a:prstGeom>
              <a:solidFill>
                <a:srgbClr val="C0504D">
                  <a:lumMod val="20000"/>
                  <a:lumOff val="80000"/>
                </a:srgbClr>
              </a:solidFill>
              <a:ln w="9525" cap="flat" cmpd="sng" algn="ctr">
                <a:solidFill>
                  <a:srgbClr val="F79646">
                    <a:lumMod val="50000"/>
                  </a:srgbClr>
                </a:solidFill>
                <a:prstDash val="solid"/>
              </a:ln>
              <a:effectLst/>
            </p:spPr>
            <p:txBody>
              <a:bodyPr lIns="408443" tIns="204223" rIns="408443" bIns="204223" anchor="ctr"/>
              <a:lstStyle/>
              <a:p>
                <a:pPr defTabSz="457200">
                  <a:defRPr/>
                </a:pPr>
                <a:endParaRPr lang="ru-RU" sz="600" b="1" kern="0" dirty="0">
                  <a:solidFill>
                    <a:prstClr val="black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endParaRPr>
              </a:p>
            </p:txBody>
          </p:sp>
          <p:sp>
            <p:nvSpPr>
              <p:cNvPr id="22" name="Прямоугольник 21"/>
              <p:cNvSpPr/>
              <p:nvPr/>
            </p:nvSpPr>
            <p:spPr>
              <a:xfrm>
                <a:off x="938997" y="2565251"/>
                <a:ext cx="436763" cy="240344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457200">
                  <a:defRPr/>
                </a:pPr>
                <a:r>
                  <a:rPr lang="ru-RU" sz="1000" b="1" kern="0" dirty="0">
                    <a:solidFill>
                      <a:prstClr val="black"/>
                    </a:solidFill>
                    <a:latin typeface="Arial"/>
                    <a:cs typeface="Segoe UI Light" panose="020B0502040204020203" pitchFamily="34" charset="0"/>
                  </a:rPr>
                  <a:t>Личный кабинет</a:t>
                </a:r>
              </a:p>
            </p:txBody>
          </p:sp>
        </p:grpSp>
        <p:sp>
          <p:nvSpPr>
            <p:cNvPr id="28" name="Прямоугольник 27"/>
            <p:cNvSpPr/>
            <p:nvPr/>
          </p:nvSpPr>
          <p:spPr>
            <a:xfrm>
              <a:off x="3053600" y="4356251"/>
              <a:ext cx="942926" cy="594816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457200">
                <a:defRPr/>
              </a:pPr>
              <a:r>
                <a:rPr lang="en-GB" sz="1000" b="1" kern="0" dirty="0">
                  <a:solidFill>
                    <a:prstClr val="black"/>
                  </a:solidFill>
                  <a:latin typeface="Arial"/>
                  <a:cs typeface="Segoe UI Light" panose="020B0502040204020203" pitchFamily="34" charset="0"/>
                </a:rPr>
                <a:t/>
              </a:r>
              <a:br>
                <a:rPr lang="en-GB" sz="1000" b="1" kern="0" dirty="0">
                  <a:solidFill>
                    <a:prstClr val="black"/>
                  </a:solidFill>
                  <a:latin typeface="Arial"/>
                  <a:cs typeface="Segoe UI Light" panose="020B0502040204020203" pitchFamily="34" charset="0"/>
                </a:rPr>
              </a:br>
              <a:r>
                <a:rPr lang="ru-RU" sz="1000" b="1" kern="0" dirty="0">
                  <a:solidFill>
                    <a:prstClr val="black"/>
                  </a:solidFill>
                  <a:latin typeface="Arial"/>
                  <a:cs typeface="Segoe UI Light" panose="020B0502040204020203" pitchFamily="34" charset="0"/>
                </a:rPr>
                <a:t>ГИИС ЭБ</a:t>
              </a:r>
            </a:p>
          </p:txBody>
        </p:sp>
        <p:sp>
          <p:nvSpPr>
            <p:cNvPr id="29" name="Прямоугольник 28"/>
            <p:cNvSpPr/>
            <p:nvPr/>
          </p:nvSpPr>
          <p:spPr>
            <a:xfrm>
              <a:off x="2412906" y="4397204"/>
              <a:ext cx="942926" cy="594816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457200">
                <a:defRPr/>
              </a:pPr>
              <a:r>
                <a:rPr lang="ru-RU" sz="900" b="1" kern="0" dirty="0">
                  <a:solidFill>
                    <a:prstClr val="black"/>
                  </a:solidFill>
                  <a:latin typeface="Arial"/>
                  <a:cs typeface="Segoe UI Light" panose="020B0502040204020203" pitchFamily="34" charset="0"/>
                </a:rPr>
                <a:t>ПИАО:</a:t>
              </a:r>
            </a:p>
            <a:p>
              <a:pPr algn="ctr" defTabSz="457200">
                <a:defRPr/>
              </a:pPr>
              <a:r>
                <a:rPr lang="ru-RU" sz="900" b="1" kern="0" dirty="0">
                  <a:solidFill>
                    <a:prstClr val="black"/>
                  </a:solidFill>
                  <a:latin typeface="Arial"/>
                  <a:cs typeface="Segoe UI Light" panose="020B0502040204020203" pitchFamily="34" charset="0"/>
                </a:rPr>
                <a:t>Паспорт ОК</a:t>
              </a:r>
              <a:br>
                <a:rPr lang="ru-RU" sz="900" b="1" kern="0" dirty="0">
                  <a:solidFill>
                    <a:prstClr val="black"/>
                  </a:solidFill>
                  <a:latin typeface="Arial"/>
                  <a:cs typeface="Segoe UI Light" panose="020B0502040204020203" pitchFamily="34" charset="0"/>
                </a:rPr>
              </a:br>
              <a:r>
                <a:rPr lang="ru-RU" sz="900" b="1" kern="0" dirty="0">
                  <a:solidFill>
                    <a:prstClr val="black"/>
                  </a:solidFill>
                  <a:latin typeface="Arial"/>
                  <a:cs typeface="Segoe UI Light" panose="020B0502040204020203" pitchFamily="34" charset="0"/>
                </a:rPr>
                <a:t>Риск-анализ</a:t>
              </a:r>
            </a:p>
          </p:txBody>
        </p:sp>
      </p:grpSp>
      <p:sp>
        <p:nvSpPr>
          <p:cNvPr id="30" name="Прямоугольник 29"/>
          <p:cNvSpPr/>
          <p:nvPr/>
        </p:nvSpPr>
        <p:spPr>
          <a:xfrm>
            <a:off x="1959853" y="4578372"/>
            <a:ext cx="104419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457200">
              <a:defRPr/>
            </a:pPr>
            <a:r>
              <a:rPr lang="ru-RU" sz="900" b="1" dirty="0">
                <a:solidFill>
                  <a:prstClr val="black"/>
                </a:solidFill>
                <a:latin typeface="Arial"/>
              </a:rPr>
              <a:t>Иные органы ВГ(М)ФК</a:t>
            </a:r>
          </a:p>
        </p:txBody>
      </p:sp>
      <p:sp>
        <p:nvSpPr>
          <p:cNvPr id="31" name="Прямоугольник 30"/>
          <p:cNvSpPr/>
          <p:nvPr/>
        </p:nvSpPr>
        <p:spPr>
          <a:xfrm>
            <a:off x="7103826" y="4627902"/>
            <a:ext cx="12984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457200">
              <a:defRPr/>
            </a:pPr>
            <a:r>
              <a:rPr lang="ru-RU" sz="900" b="1" dirty="0">
                <a:solidFill>
                  <a:prstClr val="black"/>
                </a:solidFill>
                <a:latin typeface="Arial"/>
              </a:rPr>
              <a:t>Главные администраторы бюджетных средств</a:t>
            </a:r>
          </a:p>
        </p:txBody>
      </p:sp>
      <p:graphicFrame>
        <p:nvGraphicFramePr>
          <p:cNvPr id="33" name="Таблица 3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2723359"/>
              </p:ext>
            </p:extLst>
          </p:nvPr>
        </p:nvGraphicFramePr>
        <p:xfrm>
          <a:off x="1812572" y="585825"/>
          <a:ext cx="8660816" cy="396240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866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60040">
                <a:tc>
                  <a:txBody>
                    <a:bodyPr/>
                    <a:lstStyle/>
                    <a:p>
                      <a:pPr marL="0" lvl="0" algn="ctr" defTabSz="914400" rtl="0" eaLnBrk="1" latinLnBrk="0" hangingPunct="1"/>
                      <a:r>
                        <a:rPr lang="ru-RU" sz="2000" b="1" kern="1200" baseline="0" dirty="0" smtClean="0">
                          <a:solidFill>
                            <a:srgbClr val="00482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ЦИФРОВИЗАЦИЯ КОНТРОЛЬНОЙ ДЕЯТЕЛЬНОСТИ</a:t>
                      </a:r>
                      <a:endParaRPr lang="ru-RU" sz="2000" b="1" kern="1200" dirty="0">
                        <a:solidFill>
                          <a:srgbClr val="00482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4" name="Прямоугольник 33"/>
          <p:cNvSpPr/>
          <p:nvPr/>
        </p:nvSpPr>
        <p:spPr>
          <a:xfrm>
            <a:off x="6240016" y="5462085"/>
            <a:ext cx="4224445" cy="738664"/>
          </a:xfrm>
          <a:prstGeom prst="rect">
            <a:avLst/>
          </a:prstGeom>
          <a:ln w="25400">
            <a:solidFill>
              <a:srgbClr val="C0504D">
                <a:lumMod val="40000"/>
                <a:lumOff val="60000"/>
              </a:srgbClr>
            </a:solidFill>
            <a:prstDash val="dash"/>
          </a:ln>
        </p:spPr>
        <p:txBody>
          <a:bodyPr wrap="square">
            <a:spAutoFit/>
          </a:bodyPr>
          <a:lstStyle/>
          <a:p>
            <a:pPr algn="ctr" defTabSz="457200">
              <a:spcAft>
                <a:spcPts val="1400"/>
              </a:spcAft>
              <a:defRPr/>
            </a:pPr>
            <a:r>
              <a:rPr lang="ru-RU" sz="1400" b="1" cap="all" dirty="0">
                <a:solidFill>
                  <a:prstClr val="black"/>
                </a:solidFill>
                <a:latin typeface="Arial"/>
              </a:rPr>
              <a:t>Единое информационное поле</a:t>
            </a:r>
            <a:br>
              <a:rPr lang="ru-RU" sz="1400" b="1" cap="all" dirty="0">
                <a:solidFill>
                  <a:prstClr val="black"/>
                </a:solidFill>
                <a:latin typeface="Arial"/>
              </a:rPr>
            </a:br>
            <a:r>
              <a:rPr lang="ru-RU" sz="1400" b="1" cap="all" dirty="0">
                <a:solidFill>
                  <a:prstClr val="black"/>
                </a:solidFill>
                <a:latin typeface="Arial"/>
              </a:rPr>
              <a:t>(цифровой диалог, электронный документооборот)</a:t>
            </a:r>
          </a:p>
        </p:txBody>
      </p:sp>
      <p:sp>
        <p:nvSpPr>
          <p:cNvPr id="35" name="Freeform 117"/>
          <p:cNvSpPr>
            <a:spLocks noChangeAspect="1" noEditPoints="1"/>
          </p:cNvSpPr>
          <p:nvPr/>
        </p:nvSpPr>
        <p:spPr bwMode="auto">
          <a:xfrm>
            <a:off x="7518818" y="4050519"/>
            <a:ext cx="427717" cy="520023"/>
          </a:xfrm>
          <a:custGeom>
            <a:avLst/>
            <a:gdLst>
              <a:gd name="T0" fmla="*/ 2147483647 w 5020"/>
              <a:gd name="T1" fmla="*/ 2147483647 h 4763"/>
              <a:gd name="T2" fmla="*/ 2147483647 w 5020"/>
              <a:gd name="T3" fmla="*/ 2147483647 h 4763"/>
              <a:gd name="T4" fmla="*/ 2147483647 w 5020"/>
              <a:gd name="T5" fmla="*/ 2147483647 h 4763"/>
              <a:gd name="T6" fmla="*/ 2147483647 w 5020"/>
              <a:gd name="T7" fmla="*/ 2147483647 h 4763"/>
              <a:gd name="T8" fmla="*/ 2147483647 w 5020"/>
              <a:gd name="T9" fmla="*/ 2147483647 h 4763"/>
              <a:gd name="T10" fmla="*/ 2147483647 w 5020"/>
              <a:gd name="T11" fmla="*/ 2147483647 h 4763"/>
              <a:gd name="T12" fmla="*/ 2147483647 w 5020"/>
              <a:gd name="T13" fmla="*/ 2147483647 h 4763"/>
              <a:gd name="T14" fmla="*/ 2147483647 w 5020"/>
              <a:gd name="T15" fmla="*/ 2147483647 h 4763"/>
              <a:gd name="T16" fmla="*/ 2147483647 w 5020"/>
              <a:gd name="T17" fmla="*/ 2147483647 h 4763"/>
              <a:gd name="T18" fmla="*/ 2147483647 w 5020"/>
              <a:gd name="T19" fmla="*/ 2147483647 h 4763"/>
              <a:gd name="T20" fmla="*/ 2147483647 w 5020"/>
              <a:gd name="T21" fmla="*/ 2147483647 h 4763"/>
              <a:gd name="T22" fmla="*/ 2147483647 w 5020"/>
              <a:gd name="T23" fmla="*/ 2147483647 h 4763"/>
              <a:gd name="T24" fmla="*/ 2147483647 w 5020"/>
              <a:gd name="T25" fmla="*/ 2147483647 h 4763"/>
              <a:gd name="T26" fmla="*/ 2147483647 w 5020"/>
              <a:gd name="T27" fmla="*/ 2147483647 h 4763"/>
              <a:gd name="T28" fmla="*/ 2147483647 w 5020"/>
              <a:gd name="T29" fmla="*/ 2147483647 h 4763"/>
              <a:gd name="T30" fmla="*/ 2147483647 w 5020"/>
              <a:gd name="T31" fmla="*/ 2147483647 h 4763"/>
              <a:gd name="T32" fmla="*/ 2147483647 w 5020"/>
              <a:gd name="T33" fmla="*/ 2147483647 h 4763"/>
              <a:gd name="T34" fmla="*/ 2147483647 w 5020"/>
              <a:gd name="T35" fmla="*/ 2147483647 h 4763"/>
              <a:gd name="T36" fmla="*/ 2147483647 w 5020"/>
              <a:gd name="T37" fmla="*/ 2147483647 h 4763"/>
              <a:gd name="T38" fmla="*/ 2147483647 w 5020"/>
              <a:gd name="T39" fmla="*/ 2147483647 h 4763"/>
              <a:gd name="T40" fmla="*/ 2147483647 w 5020"/>
              <a:gd name="T41" fmla="*/ 2147483647 h 4763"/>
              <a:gd name="T42" fmla="*/ 2147483647 w 5020"/>
              <a:gd name="T43" fmla="*/ 2147483647 h 4763"/>
              <a:gd name="T44" fmla="*/ 2147483647 w 5020"/>
              <a:gd name="T45" fmla="*/ 2147483647 h 4763"/>
              <a:gd name="T46" fmla="*/ 2147483647 w 5020"/>
              <a:gd name="T47" fmla="*/ 2147483647 h 4763"/>
              <a:gd name="T48" fmla="*/ 2147483647 w 5020"/>
              <a:gd name="T49" fmla="*/ 2147483647 h 4763"/>
              <a:gd name="T50" fmla="*/ 2147483647 w 5020"/>
              <a:gd name="T51" fmla="*/ 2147483647 h 4763"/>
              <a:gd name="T52" fmla="*/ 2147483647 w 5020"/>
              <a:gd name="T53" fmla="*/ 2147483647 h 4763"/>
              <a:gd name="T54" fmla="*/ 2147483647 w 5020"/>
              <a:gd name="T55" fmla="*/ 2147483647 h 4763"/>
              <a:gd name="T56" fmla="*/ 2147483647 w 5020"/>
              <a:gd name="T57" fmla="*/ 2147483647 h 4763"/>
              <a:gd name="T58" fmla="*/ 2147483647 w 5020"/>
              <a:gd name="T59" fmla="*/ 2147483647 h 4763"/>
              <a:gd name="T60" fmla="*/ 2147483647 w 5020"/>
              <a:gd name="T61" fmla="*/ 2147483647 h 4763"/>
              <a:gd name="T62" fmla="*/ 2147483647 w 5020"/>
              <a:gd name="T63" fmla="*/ 2147483647 h 4763"/>
              <a:gd name="T64" fmla="*/ 2147483647 w 5020"/>
              <a:gd name="T65" fmla="*/ 2147483647 h 4763"/>
              <a:gd name="T66" fmla="*/ 2147483647 w 5020"/>
              <a:gd name="T67" fmla="*/ 2147483647 h 4763"/>
              <a:gd name="T68" fmla="*/ 2147483647 w 5020"/>
              <a:gd name="T69" fmla="*/ 2147483647 h 4763"/>
              <a:gd name="T70" fmla="*/ 2147483647 w 5020"/>
              <a:gd name="T71" fmla="*/ 2147483647 h 4763"/>
              <a:gd name="T72" fmla="*/ 2147483647 w 5020"/>
              <a:gd name="T73" fmla="*/ 2147483647 h 4763"/>
              <a:gd name="T74" fmla="*/ 2147483647 w 5020"/>
              <a:gd name="T75" fmla="*/ 2147483647 h 4763"/>
              <a:gd name="T76" fmla="*/ 2147483647 w 5020"/>
              <a:gd name="T77" fmla="*/ 2147483647 h 4763"/>
              <a:gd name="T78" fmla="*/ 2147483647 w 5020"/>
              <a:gd name="T79" fmla="*/ 2147483647 h 4763"/>
              <a:gd name="T80" fmla="*/ 2147483647 w 5020"/>
              <a:gd name="T81" fmla="*/ 2147483647 h 4763"/>
              <a:gd name="T82" fmla="*/ 2147483647 w 5020"/>
              <a:gd name="T83" fmla="*/ 2147483647 h 4763"/>
              <a:gd name="T84" fmla="*/ 2147483647 w 5020"/>
              <a:gd name="T85" fmla="*/ 2147483647 h 4763"/>
              <a:gd name="T86" fmla="*/ 2147483647 w 5020"/>
              <a:gd name="T87" fmla="*/ 2147483647 h 4763"/>
              <a:gd name="T88" fmla="*/ 2147483647 w 5020"/>
              <a:gd name="T89" fmla="*/ 2147483647 h 4763"/>
              <a:gd name="T90" fmla="*/ 0 w 5020"/>
              <a:gd name="T91" fmla="*/ 2147483647 h 4763"/>
              <a:gd name="T92" fmla="*/ 2147483647 w 5020"/>
              <a:gd name="T93" fmla="*/ 2147483647 h 4763"/>
              <a:gd name="T94" fmla="*/ 2147483647 w 5020"/>
              <a:gd name="T95" fmla="*/ 2147483647 h 4763"/>
              <a:gd name="T96" fmla="*/ 2147483647 w 5020"/>
              <a:gd name="T97" fmla="*/ 2147483647 h 4763"/>
              <a:gd name="T98" fmla="*/ 2147483647 w 5020"/>
              <a:gd name="T99" fmla="*/ 2147483647 h 4763"/>
              <a:gd name="T100" fmla="*/ 2147483647 w 5020"/>
              <a:gd name="T101" fmla="*/ 2147483647 h 4763"/>
              <a:gd name="T102" fmla="*/ 2147483647 w 5020"/>
              <a:gd name="T103" fmla="*/ 2147483647 h 4763"/>
              <a:gd name="T104" fmla="*/ 2147483647 w 5020"/>
              <a:gd name="T105" fmla="*/ 2147483647 h 4763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5020"/>
              <a:gd name="T160" fmla="*/ 0 h 4763"/>
              <a:gd name="T161" fmla="*/ 5020 w 5020"/>
              <a:gd name="T162" fmla="*/ 4763 h 4763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5020" h="4763">
                <a:moveTo>
                  <a:pt x="1207" y="3692"/>
                </a:moveTo>
                <a:lnTo>
                  <a:pt x="1207" y="3986"/>
                </a:lnTo>
                <a:lnTo>
                  <a:pt x="1011" y="3986"/>
                </a:lnTo>
                <a:lnTo>
                  <a:pt x="1011" y="3692"/>
                </a:lnTo>
                <a:lnTo>
                  <a:pt x="1207" y="3692"/>
                </a:lnTo>
                <a:close/>
                <a:moveTo>
                  <a:pt x="1207" y="3191"/>
                </a:moveTo>
                <a:lnTo>
                  <a:pt x="1207" y="3495"/>
                </a:lnTo>
                <a:lnTo>
                  <a:pt x="1011" y="3495"/>
                </a:lnTo>
                <a:lnTo>
                  <a:pt x="1011" y="3191"/>
                </a:lnTo>
                <a:lnTo>
                  <a:pt x="1207" y="3191"/>
                </a:lnTo>
                <a:close/>
                <a:moveTo>
                  <a:pt x="1207" y="2689"/>
                </a:moveTo>
                <a:lnTo>
                  <a:pt x="1207" y="2994"/>
                </a:lnTo>
                <a:lnTo>
                  <a:pt x="1011" y="2994"/>
                </a:lnTo>
                <a:lnTo>
                  <a:pt x="1011" y="2689"/>
                </a:lnTo>
                <a:lnTo>
                  <a:pt x="1207" y="2689"/>
                </a:lnTo>
                <a:close/>
                <a:moveTo>
                  <a:pt x="1207" y="2186"/>
                </a:moveTo>
                <a:lnTo>
                  <a:pt x="1207" y="2492"/>
                </a:lnTo>
                <a:lnTo>
                  <a:pt x="1011" y="2492"/>
                </a:lnTo>
                <a:lnTo>
                  <a:pt x="1011" y="2186"/>
                </a:lnTo>
                <a:lnTo>
                  <a:pt x="1207" y="2186"/>
                </a:lnTo>
                <a:close/>
                <a:moveTo>
                  <a:pt x="1207" y="1700"/>
                </a:moveTo>
                <a:lnTo>
                  <a:pt x="1207" y="1990"/>
                </a:lnTo>
                <a:lnTo>
                  <a:pt x="1011" y="1990"/>
                </a:lnTo>
                <a:lnTo>
                  <a:pt x="1011" y="1700"/>
                </a:lnTo>
                <a:lnTo>
                  <a:pt x="1207" y="1700"/>
                </a:lnTo>
                <a:close/>
                <a:moveTo>
                  <a:pt x="765" y="3692"/>
                </a:moveTo>
                <a:lnTo>
                  <a:pt x="765" y="3986"/>
                </a:lnTo>
                <a:lnTo>
                  <a:pt x="569" y="3986"/>
                </a:lnTo>
                <a:lnTo>
                  <a:pt x="569" y="3692"/>
                </a:lnTo>
                <a:lnTo>
                  <a:pt x="765" y="3692"/>
                </a:lnTo>
                <a:close/>
                <a:moveTo>
                  <a:pt x="765" y="3191"/>
                </a:moveTo>
                <a:lnTo>
                  <a:pt x="765" y="3495"/>
                </a:lnTo>
                <a:lnTo>
                  <a:pt x="569" y="3495"/>
                </a:lnTo>
                <a:lnTo>
                  <a:pt x="569" y="3191"/>
                </a:lnTo>
                <a:lnTo>
                  <a:pt x="765" y="3191"/>
                </a:lnTo>
                <a:close/>
                <a:moveTo>
                  <a:pt x="765" y="2689"/>
                </a:moveTo>
                <a:lnTo>
                  <a:pt x="765" y="2994"/>
                </a:lnTo>
                <a:lnTo>
                  <a:pt x="569" y="2994"/>
                </a:lnTo>
                <a:lnTo>
                  <a:pt x="569" y="2689"/>
                </a:lnTo>
                <a:lnTo>
                  <a:pt x="765" y="2689"/>
                </a:lnTo>
                <a:close/>
                <a:moveTo>
                  <a:pt x="765" y="2186"/>
                </a:moveTo>
                <a:lnTo>
                  <a:pt x="765" y="2492"/>
                </a:lnTo>
                <a:lnTo>
                  <a:pt x="569" y="2492"/>
                </a:lnTo>
                <a:lnTo>
                  <a:pt x="569" y="2186"/>
                </a:lnTo>
                <a:lnTo>
                  <a:pt x="765" y="2186"/>
                </a:lnTo>
                <a:close/>
                <a:moveTo>
                  <a:pt x="765" y="1700"/>
                </a:moveTo>
                <a:lnTo>
                  <a:pt x="765" y="1990"/>
                </a:lnTo>
                <a:lnTo>
                  <a:pt x="569" y="1990"/>
                </a:lnTo>
                <a:lnTo>
                  <a:pt x="569" y="1700"/>
                </a:lnTo>
                <a:lnTo>
                  <a:pt x="765" y="1700"/>
                </a:lnTo>
                <a:close/>
                <a:moveTo>
                  <a:pt x="4008" y="3692"/>
                </a:moveTo>
                <a:lnTo>
                  <a:pt x="4008" y="3986"/>
                </a:lnTo>
                <a:lnTo>
                  <a:pt x="3812" y="3986"/>
                </a:lnTo>
                <a:lnTo>
                  <a:pt x="3812" y="3692"/>
                </a:lnTo>
                <a:lnTo>
                  <a:pt x="4008" y="3692"/>
                </a:lnTo>
                <a:close/>
                <a:moveTo>
                  <a:pt x="4008" y="3191"/>
                </a:moveTo>
                <a:lnTo>
                  <a:pt x="4008" y="3495"/>
                </a:lnTo>
                <a:lnTo>
                  <a:pt x="3812" y="3495"/>
                </a:lnTo>
                <a:lnTo>
                  <a:pt x="3812" y="3191"/>
                </a:lnTo>
                <a:lnTo>
                  <a:pt x="4008" y="3191"/>
                </a:lnTo>
                <a:close/>
                <a:moveTo>
                  <a:pt x="4008" y="2689"/>
                </a:moveTo>
                <a:lnTo>
                  <a:pt x="4008" y="2994"/>
                </a:lnTo>
                <a:lnTo>
                  <a:pt x="3812" y="2994"/>
                </a:lnTo>
                <a:lnTo>
                  <a:pt x="3812" y="2689"/>
                </a:lnTo>
                <a:lnTo>
                  <a:pt x="4008" y="2689"/>
                </a:lnTo>
                <a:close/>
                <a:moveTo>
                  <a:pt x="4008" y="2186"/>
                </a:moveTo>
                <a:lnTo>
                  <a:pt x="4008" y="2492"/>
                </a:lnTo>
                <a:lnTo>
                  <a:pt x="3812" y="2492"/>
                </a:lnTo>
                <a:lnTo>
                  <a:pt x="3812" y="2186"/>
                </a:lnTo>
                <a:lnTo>
                  <a:pt x="4008" y="2186"/>
                </a:lnTo>
                <a:close/>
                <a:moveTo>
                  <a:pt x="4008" y="1700"/>
                </a:moveTo>
                <a:lnTo>
                  <a:pt x="4008" y="1990"/>
                </a:lnTo>
                <a:lnTo>
                  <a:pt x="3812" y="1990"/>
                </a:lnTo>
                <a:lnTo>
                  <a:pt x="3812" y="1700"/>
                </a:lnTo>
                <a:lnTo>
                  <a:pt x="4008" y="1700"/>
                </a:lnTo>
                <a:close/>
                <a:moveTo>
                  <a:pt x="4450" y="3692"/>
                </a:moveTo>
                <a:lnTo>
                  <a:pt x="4450" y="3986"/>
                </a:lnTo>
                <a:lnTo>
                  <a:pt x="4254" y="3986"/>
                </a:lnTo>
                <a:lnTo>
                  <a:pt x="4254" y="3692"/>
                </a:lnTo>
                <a:lnTo>
                  <a:pt x="4450" y="3692"/>
                </a:lnTo>
                <a:close/>
                <a:moveTo>
                  <a:pt x="4450" y="3191"/>
                </a:moveTo>
                <a:lnTo>
                  <a:pt x="4450" y="3495"/>
                </a:lnTo>
                <a:lnTo>
                  <a:pt x="4254" y="3495"/>
                </a:lnTo>
                <a:lnTo>
                  <a:pt x="4254" y="3191"/>
                </a:lnTo>
                <a:lnTo>
                  <a:pt x="4450" y="3191"/>
                </a:lnTo>
                <a:close/>
                <a:moveTo>
                  <a:pt x="4450" y="2689"/>
                </a:moveTo>
                <a:lnTo>
                  <a:pt x="4450" y="2994"/>
                </a:lnTo>
                <a:lnTo>
                  <a:pt x="4254" y="2994"/>
                </a:lnTo>
                <a:lnTo>
                  <a:pt x="4254" y="2689"/>
                </a:lnTo>
                <a:lnTo>
                  <a:pt x="4450" y="2689"/>
                </a:lnTo>
                <a:close/>
                <a:moveTo>
                  <a:pt x="4450" y="2186"/>
                </a:moveTo>
                <a:lnTo>
                  <a:pt x="4450" y="2492"/>
                </a:lnTo>
                <a:lnTo>
                  <a:pt x="4254" y="2492"/>
                </a:lnTo>
                <a:lnTo>
                  <a:pt x="4254" y="2186"/>
                </a:lnTo>
                <a:lnTo>
                  <a:pt x="4450" y="2186"/>
                </a:lnTo>
                <a:close/>
                <a:moveTo>
                  <a:pt x="4450" y="1700"/>
                </a:moveTo>
                <a:lnTo>
                  <a:pt x="4450" y="1990"/>
                </a:lnTo>
                <a:lnTo>
                  <a:pt x="4254" y="1990"/>
                </a:lnTo>
                <a:lnTo>
                  <a:pt x="4254" y="1700"/>
                </a:lnTo>
                <a:lnTo>
                  <a:pt x="4450" y="1700"/>
                </a:lnTo>
                <a:close/>
                <a:moveTo>
                  <a:pt x="2461" y="4562"/>
                </a:moveTo>
                <a:lnTo>
                  <a:pt x="2275" y="4562"/>
                </a:lnTo>
                <a:lnTo>
                  <a:pt x="2275" y="4285"/>
                </a:lnTo>
                <a:lnTo>
                  <a:pt x="2461" y="4285"/>
                </a:lnTo>
                <a:lnTo>
                  <a:pt x="2461" y="4562"/>
                </a:lnTo>
                <a:close/>
                <a:moveTo>
                  <a:pt x="2743" y="4562"/>
                </a:moveTo>
                <a:lnTo>
                  <a:pt x="2559" y="4562"/>
                </a:lnTo>
                <a:lnTo>
                  <a:pt x="2559" y="4285"/>
                </a:lnTo>
                <a:lnTo>
                  <a:pt x="2743" y="4285"/>
                </a:lnTo>
                <a:lnTo>
                  <a:pt x="2743" y="4562"/>
                </a:lnTo>
                <a:close/>
                <a:moveTo>
                  <a:pt x="2166" y="3692"/>
                </a:moveTo>
                <a:lnTo>
                  <a:pt x="1970" y="3692"/>
                </a:lnTo>
                <a:lnTo>
                  <a:pt x="1970" y="3986"/>
                </a:lnTo>
                <a:lnTo>
                  <a:pt x="2166" y="3986"/>
                </a:lnTo>
                <a:lnTo>
                  <a:pt x="2166" y="3692"/>
                </a:lnTo>
                <a:close/>
                <a:moveTo>
                  <a:pt x="2166" y="3191"/>
                </a:moveTo>
                <a:lnTo>
                  <a:pt x="1970" y="3191"/>
                </a:lnTo>
                <a:lnTo>
                  <a:pt x="1970" y="3495"/>
                </a:lnTo>
                <a:lnTo>
                  <a:pt x="2166" y="3495"/>
                </a:lnTo>
                <a:lnTo>
                  <a:pt x="2166" y="3191"/>
                </a:lnTo>
                <a:close/>
                <a:moveTo>
                  <a:pt x="2166" y="2689"/>
                </a:moveTo>
                <a:lnTo>
                  <a:pt x="1970" y="2689"/>
                </a:lnTo>
                <a:lnTo>
                  <a:pt x="1970" y="2994"/>
                </a:lnTo>
                <a:lnTo>
                  <a:pt x="2166" y="2994"/>
                </a:lnTo>
                <a:lnTo>
                  <a:pt x="2166" y="2689"/>
                </a:lnTo>
                <a:close/>
                <a:moveTo>
                  <a:pt x="2166" y="2186"/>
                </a:moveTo>
                <a:lnTo>
                  <a:pt x="1970" y="2186"/>
                </a:lnTo>
                <a:lnTo>
                  <a:pt x="1970" y="2492"/>
                </a:lnTo>
                <a:lnTo>
                  <a:pt x="2166" y="2492"/>
                </a:lnTo>
                <a:lnTo>
                  <a:pt x="2166" y="2186"/>
                </a:lnTo>
                <a:close/>
                <a:moveTo>
                  <a:pt x="2166" y="1685"/>
                </a:moveTo>
                <a:lnTo>
                  <a:pt x="1970" y="1685"/>
                </a:lnTo>
                <a:lnTo>
                  <a:pt x="1970" y="1990"/>
                </a:lnTo>
                <a:lnTo>
                  <a:pt x="2166" y="1990"/>
                </a:lnTo>
                <a:lnTo>
                  <a:pt x="2166" y="1685"/>
                </a:lnTo>
                <a:close/>
                <a:moveTo>
                  <a:pt x="2166" y="1180"/>
                </a:moveTo>
                <a:lnTo>
                  <a:pt x="1970" y="1180"/>
                </a:lnTo>
                <a:lnTo>
                  <a:pt x="1970" y="1489"/>
                </a:lnTo>
                <a:lnTo>
                  <a:pt x="2166" y="1489"/>
                </a:lnTo>
                <a:lnTo>
                  <a:pt x="2166" y="1180"/>
                </a:lnTo>
                <a:close/>
                <a:moveTo>
                  <a:pt x="2608" y="3692"/>
                </a:moveTo>
                <a:lnTo>
                  <a:pt x="2412" y="3692"/>
                </a:lnTo>
                <a:lnTo>
                  <a:pt x="2412" y="3986"/>
                </a:lnTo>
                <a:lnTo>
                  <a:pt x="2608" y="3986"/>
                </a:lnTo>
                <a:lnTo>
                  <a:pt x="2608" y="3692"/>
                </a:lnTo>
                <a:close/>
                <a:moveTo>
                  <a:pt x="2608" y="3191"/>
                </a:moveTo>
                <a:lnTo>
                  <a:pt x="2412" y="3191"/>
                </a:lnTo>
                <a:lnTo>
                  <a:pt x="2412" y="3495"/>
                </a:lnTo>
                <a:lnTo>
                  <a:pt x="2608" y="3495"/>
                </a:lnTo>
                <a:lnTo>
                  <a:pt x="2608" y="3191"/>
                </a:lnTo>
                <a:close/>
                <a:moveTo>
                  <a:pt x="2608" y="2689"/>
                </a:moveTo>
                <a:lnTo>
                  <a:pt x="2412" y="2689"/>
                </a:lnTo>
                <a:lnTo>
                  <a:pt x="2412" y="2994"/>
                </a:lnTo>
                <a:lnTo>
                  <a:pt x="2608" y="2994"/>
                </a:lnTo>
                <a:lnTo>
                  <a:pt x="2608" y="2689"/>
                </a:lnTo>
                <a:close/>
                <a:moveTo>
                  <a:pt x="2608" y="2186"/>
                </a:moveTo>
                <a:lnTo>
                  <a:pt x="2412" y="2186"/>
                </a:lnTo>
                <a:lnTo>
                  <a:pt x="2412" y="2492"/>
                </a:lnTo>
                <a:lnTo>
                  <a:pt x="2608" y="2492"/>
                </a:lnTo>
                <a:lnTo>
                  <a:pt x="2608" y="2186"/>
                </a:lnTo>
                <a:close/>
                <a:moveTo>
                  <a:pt x="2608" y="1685"/>
                </a:moveTo>
                <a:lnTo>
                  <a:pt x="2412" y="1685"/>
                </a:lnTo>
                <a:lnTo>
                  <a:pt x="2412" y="1990"/>
                </a:lnTo>
                <a:lnTo>
                  <a:pt x="2608" y="1990"/>
                </a:lnTo>
                <a:lnTo>
                  <a:pt x="2608" y="1685"/>
                </a:lnTo>
                <a:close/>
                <a:moveTo>
                  <a:pt x="2608" y="1180"/>
                </a:moveTo>
                <a:lnTo>
                  <a:pt x="2412" y="1180"/>
                </a:lnTo>
                <a:lnTo>
                  <a:pt x="2412" y="1489"/>
                </a:lnTo>
                <a:lnTo>
                  <a:pt x="2608" y="1489"/>
                </a:lnTo>
                <a:lnTo>
                  <a:pt x="2608" y="1180"/>
                </a:lnTo>
                <a:close/>
                <a:moveTo>
                  <a:pt x="3050" y="3692"/>
                </a:moveTo>
                <a:lnTo>
                  <a:pt x="2854" y="3692"/>
                </a:lnTo>
                <a:lnTo>
                  <a:pt x="2854" y="3986"/>
                </a:lnTo>
                <a:lnTo>
                  <a:pt x="3050" y="3986"/>
                </a:lnTo>
                <a:lnTo>
                  <a:pt x="3050" y="3692"/>
                </a:lnTo>
                <a:close/>
                <a:moveTo>
                  <a:pt x="3050" y="3191"/>
                </a:moveTo>
                <a:lnTo>
                  <a:pt x="2854" y="3191"/>
                </a:lnTo>
                <a:lnTo>
                  <a:pt x="2854" y="3495"/>
                </a:lnTo>
                <a:lnTo>
                  <a:pt x="3050" y="3495"/>
                </a:lnTo>
                <a:lnTo>
                  <a:pt x="3050" y="3191"/>
                </a:lnTo>
                <a:close/>
                <a:moveTo>
                  <a:pt x="3050" y="2689"/>
                </a:moveTo>
                <a:lnTo>
                  <a:pt x="2854" y="2689"/>
                </a:lnTo>
                <a:lnTo>
                  <a:pt x="2854" y="2994"/>
                </a:lnTo>
                <a:lnTo>
                  <a:pt x="3050" y="2994"/>
                </a:lnTo>
                <a:lnTo>
                  <a:pt x="3050" y="2689"/>
                </a:lnTo>
                <a:close/>
                <a:moveTo>
                  <a:pt x="3050" y="2186"/>
                </a:moveTo>
                <a:lnTo>
                  <a:pt x="2854" y="2186"/>
                </a:lnTo>
                <a:lnTo>
                  <a:pt x="2854" y="2492"/>
                </a:lnTo>
                <a:lnTo>
                  <a:pt x="3050" y="2492"/>
                </a:lnTo>
                <a:lnTo>
                  <a:pt x="3050" y="2186"/>
                </a:lnTo>
                <a:close/>
                <a:moveTo>
                  <a:pt x="3050" y="1685"/>
                </a:moveTo>
                <a:lnTo>
                  <a:pt x="2854" y="1685"/>
                </a:lnTo>
                <a:lnTo>
                  <a:pt x="2854" y="1990"/>
                </a:lnTo>
                <a:lnTo>
                  <a:pt x="3050" y="1990"/>
                </a:lnTo>
                <a:lnTo>
                  <a:pt x="3050" y="1685"/>
                </a:lnTo>
                <a:close/>
                <a:moveTo>
                  <a:pt x="3050" y="1180"/>
                </a:moveTo>
                <a:lnTo>
                  <a:pt x="2854" y="1180"/>
                </a:lnTo>
                <a:lnTo>
                  <a:pt x="2854" y="1489"/>
                </a:lnTo>
                <a:lnTo>
                  <a:pt x="3050" y="1489"/>
                </a:lnTo>
                <a:lnTo>
                  <a:pt x="3050" y="1180"/>
                </a:lnTo>
                <a:close/>
                <a:moveTo>
                  <a:pt x="2995" y="296"/>
                </a:moveTo>
                <a:lnTo>
                  <a:pt x="2510" y="136"/>
                </a:lnTo>
                <a:lnTo>
                  <a:pt x="2510" y="502"/>
                </a:lnTo>
                <a:lnTo>
                  <a:pt x="2995" y="296"/>
                </a:lnTo>
                <a:close/>
                <a:moveTo>
                  <a:pt x="3210" y="741"/>
                </a:moveTo>
                <a:lnTo>
                  <a:pt x="3210" y="343"/>
                </a:lnTo>
                <a:lnTo>
                  <a:pt x="3652" y="489"/>
                </a:lnTo>
                <a:lnTo>
                  <a:pt x="3308" y="635"/>
                </a:lnTo>
                <a:lnTo>
                  <a:pt x="3308" y="741"/>
                </a:lnTo>
                <a:lnTo>
                  <a:pt x="3586" y="741"/>
                </a:lnTo>
                <a:lnTo>
                  <a:pt x="3586" y="4562"/>
                </a:lnTo>
                <a:lnTo>
                  <a:pt x="2842" y="4562"/>
                </a:lnTo>
                <a:lnTo>
                  <a:pt x="2842" y="4187"/>
                </a:lnTo>
                <a:lnTo>
                  <a:pt x="2177" y="4187"/>
                </a:lnTo>
                <a:lnTo>
                  <a:pt x="2177" y="4562"/>
                </a:lnTo>
                <a:lnTo>
                  <a:pt x="1433" y="4562"/>
                </a:lnTo>
                <a:lnTo>
                  <a:pt x="1433" y="741"/>
                </a:lnTo>
                <a:lnTo>
                  <a:pt x="1706" y="741"/>
                </a:lnTo>
                <a:lnTo>
                  <a:pt x="1706" y="343"/>
                </a:lnTo>
                <a:lnTo>
                  <a:pt x="2148" y="489"/>
                </a:lnTo>
                <a:lnTo>
                  <a:pt x="1804" y="635"/>
                </a:lnTo>
                <a:lnTo>
                  <a:pt x="1804" y="741"/>
                </a:lnTo>
                <a:lnTo>
                  <a:pt x="2412" y="741"/>
                </a:lnTo>
                <a:lnTo>
                  <a:pt x="2412" y="0"/>
                </a:lnTo>
                <a:lnTo>
                  <a:pt x="3274" y="285"/>
                </a:lnTo>
                <a:lnTo>
                  <a:pt x="2510" y="609"/>
                </a:lnTo>
                <a:lnTo>
                  <a:pt x="2510" y="741"/>
                </a:lnTo>
                <a:lnTo>
                  <a:pt x="3210" y="741"/>
                </a:lnTo>
                <a:close/>
                <a:moveTo>
                  <a:pt x="5020" y="4763"/>
                </a:moveTo>
                <a:lnTo>
                  <a:pt x="0" y="4763"/>
                </a:lnTo>
                <a:lnTo>
                  <a:pt x="0" y="4665"/>
                </a:lnTo>
                <a:lnTo>
                  <a:pt x="5020" y="4665"/>
                </a:lnTo>
                <a:lnTo>
                  <a:pt x="5020" y="4763"/>
                </a:lnTo>
                <a:close/>
                <a:moveTo>
                  <a:pt x="4084" y="1318"/>
                </a:moveTo>
                <a:lnTo>
                  <a:pt x="4084" y="854"/>
                </a:lnTo>
                <a:lnTo>
                  <a:pt x="4526" y="1000"/>
                </a:lnTo>
                <a:lnTo>
                  <a:pt x="4183" y="1146"/>
                </a:lnTo>
                <a:lnTo>
                  <a:pt x="4183" y="1318"/>
                </a:lnTo>
                <a:lnTo>
                  <a:pt x="4745" y="1318"/>
                </a:lnTo>
                <a:lnTo>
                  <a:pt x="4745" y="3671"/>
                </a:lnTo>
                <a:lnTo>
                  <a:pt x="4902" y="3907"/>
                </a:lnTo>
                <a:lnTo>
                  <a:pt x="4902" y="4562"/>
                </a:lnTo>
                <a:lnTo>
                  <a:pt x="4804" y="4562"/>
                </a:lnTo>
                <a:lnTo>
                  <a:pt x="4804" y="3936"/>
                </a:lnTo>
                <a:lnTo>
                  <a:pt x="4647" y="3701"/>
                </a:lnTo>
                <a:lnTo>
                  <a:pt x="4647" y="1416"/>
                </a:lnTo>
                <a:lnTo>
                  <a:pt x="3782" y="1416"/>
                </a:lnTo>
                <a:lnTo>
                  <a:pt x="3782" y="1318"/>
                </a:lnTo>
                <a:lnTo>
                  <a:pt x="4084" y="1318"/>
                </a:lnTo>
                <a:close/>
                <a:moveTo>
                  <a:pt x="840" y="1318"/>
                </a:moveTo>
                <a:lnTo>
                  <a:pt x="840" y="851"/>
                </a:lnTo>
                <a:lnTo>
                  <a:pt x="1282" y="997"/>
                </a:lnTo>
                <a:lnTo>
                  <a:pt x="938" y="1143"/>
                </a:lnTo>
                <a:lnTo>
                  <a:pt x="938" y="1318"/>
                </a:lnTo>
                <a:lnTo>
                  <a:pt x="1237" y="1318"/>
                </a:lnTo>
                <a:lnTo>
                  <a:pt x="1237" y="1416"/>
                </a:lnTo>
                <a:lnTo>
                  <a:pt x="373" y="1416"/>
                </a:lnTo>
                <a:lnTo>
                  <a:pt x="373" y="3701"/>
                </a:lnTo>
                <a:lnTo>
                  <a:pt x="216" y="3936"/>
                </a:lnTo>
                <a:lnTo>
                  <a:pt x="216" y="4562"/>
                </a:lnTo>
                <a:lnTo>
                  <a:pt x="118" y="4562"/>
                </a:lnTo>
                <a:lnTo>
                  <a:pt x="118" y="3907"/>
                </a:lnTo>
                <a:lnTo>
                  <a:pt x="275" y="3671"/>
                </a:lnTo>
                <a:lnTo>
                  <a:pt x="275" y="1318"/>
                </a:lnTo>
                <a:lnTo>
                  <a:pt x="840" y="1318"/>
                </a:lnTo>
                <a:close/>
              </a:path>
            </a:pathLst>
          </a:custGeom>
          <a:noFill/>
          <a:ln w="9525" cap="flat" cmpd="sng" algn="ctr">
            <a:solidFill>
              <a:srgbClr val="8064A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defPPr>
              <a:defRPr lang="en-US"/>
            </a:defPPr>
            <a:lvl1pPr marL="0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21528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43056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64584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86112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07640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29168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50696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72224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endParaRPr lang="de-DE" sz="6600">
              <a:solidFill>
                <a:prstClr val="black"/>
              </a:solidFill>
              <a:latin typeface="Arial"/>
            </a:endParaRPr>
          </a:p>
        </p:txBody>
      </p:sp>
      <p:sp>
        <p:nvSpPr>
          <p:cNvPr id="37" name="object 2">
            <a:extLst>
              <a:ext uri="{FF2B5EF4-FFF2-40B4-BE49-F238E27FC236}">
                <a16:creationId xmlns:a16="http://schemas.microsoft.com/office/drawing/2014/main" id="{56FB6CBB-0E60-4E76-95C2-856F34774D04}"/>
              </a:ext>
            </a:extLst>
          </p:cNvPr>
          <p:cNvSpPr txBox="1"/>
          <p:nvPr/>
        </p:nvSpPr>
        <p:spPr>
          <a:xfrm>
            <a:off x="957173" y="186517"/>
            <a:ext cx="10565685" cy="286539"/>
          </a:xfrm>
          <a:prstGeom prst="rect">
            <a:avLst/>
          </a:prstGeom>
          <a:solidFill>
            <a:srgbClr val="007B3E"/>
          </a:solidFill>
        </p:spPr>
        <p:txBody>
          <a:bodyPr vert="horz" wrap="square" lIns="0" tIns="36000" rIns="0" bIns="72000" rtlCol="0" anchor="t" anchorCtr="0">
            <a:spAutoFit/>
          </a:bodyPr>
          <a:lstStyle/>
          <a:p>
            <a:pPr marL="180000">
              <a:lnSpc>
                <a:spcPct val="150000"/>
              </a:lnSpc>
              <a:spcBef>
                <a:spcPts val="315"/>
              </a:spcBef>
              <a:tabLst>
                <a:tab pos="17280000" algn="l"/>
              </a:tabLst>
            </a:pPr>
            <a:endParaRPr sz="1300" baseline="-2849" dirty="0">
              <a:latin typeface="Montserrat Medium" panose="00000600000000000000" pitchFamily="2" charset="-52"/>
              <a:cs typeface="Arial"/>
            </a:endParaRPr>
          </a:p>
        </p:txBody>
      </p:sp>
      <p:sp>
        <p:nvSpPr>
          <p:cNvPr id="38" name="Номер слайда 2"/>
          <p:cNvSpPr txBox="1">
            <a:spLocks/>
          </p:cNvSpPr>
          <p:nvPr/>
        </p:nvSpPr>
        <p:spPr>
          <a:xfrm>
            <a:off x="9904128" y="107931"/>
            <a:ext cx="2133600" cy="365125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F91366C-C707-45FC-9663-1DE7BB98C4B2}" type="slidenum">
              <a:rPr kumimoji="0" lang="ru-RU" sz="2200" b="0" i="0" u="none" strike="noStrike" kern="1200" cap="none" spc="0" normalizeH="0" baseline="0" noProof="0" smtClean="0">
                <a:ln>
                  <a:noFill/>
                </a:ln>
                <a:solidFill>
                  <a:srgbClr val="DEAA46"/>
                </a:solidFill>
                <a:effectLst/>
                <a:uLnTx/>
                <a:uFillTx/>
                <a:latin typeface="DINPro-Light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ru-RU" sz="2200" b="0" i="0" u="none" strike="noStrike" kern="1200" cap="none" spc="0" normalizeH="0" baseline="0" noProof="0" dirty="0">
              <a:ln>
                <a:noFill/>
              </a:ln>
              <a:solidFill>
                <a:srgbClr val="DEAA46"/>
              </a:solidFill>
              <a:effectLst/>
              <a:uLnTx/>
              <a:uFillTx/>
              <a:latin typeface="DINPro-Ligh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12552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2063553" y="1412777"/>
            <a:ext cx="7857459" cy="4402291"/>
            <a:chOff x="602973" y="1258957"/>
            <a:chExt cx="8408504" cy="3531183"/>
          </a:xfrm>
        </p:grpSpPr>
        <p:sp>
          <p:nvSpPr>
            <p:cNvPr id="5" name="Скругленный прямоугольник 4"/>
            <p:cNvSpPr/>
            <p:nvPr/>
          </p:nvSpPr>
          <p:spPr>
            <a:xfrm>
              <a:off x="2113722" y="3740107"/>
              <a:ext cx="3272129" cy="569156"/>
            </a:xfrm>
            <a:prstGeom prst="roundRect">
              <a:avLst/>
            </a:prstGeom>
            <a:solidFill>
              <a:srgbClr val="004821"/>
            </a:solidFill>
            <a:ln w="952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457200">
                <a:defRPr/>
              </a:pPr>
              <a:r>
                <a:rPr lang="ru-RU" kern="0" dirty="0">
                  <a:solidFill>
                    <a:prstClr val="white"/>
                  </a:solidFill>
                  <a:latin typeface="Arial"/>
                </a:rPr>
                <a:t>Методологические </a:t>
              </a:r>
            </a:p>
            <a:p>
              <a:pPr algn="ctr" defTabSz="457200">
                <a:defRPr/>
              </a:pPr>
              <a:r>
                <a:rPr lang="ru-RU" kern="0" dirty="0">
                  <a:solidFill>
                    <a:prstClr val="white"/>
                  </a:solidFill>
                  <a:latin typeface="Arial"/>
                </a:rPr>
                <a:t>вызовы</a:t>
              </a:r>
            </a:p>
          </p:txBody>
        </p:sp>
        <p:sp>
          <p:nvSpPr>
            <p:cNvPr id="6" name="Скругленный прямоугольник 5"/>
            <p:cNvSpPr/>
            <p:nvPr/>
          </p:nvSpPr>
          <p:spPr>
            <a:xfrm>
              <a:off x="2027583" y="1606335"/>
              <a:ext cx="3358269" cy="569156"/>
            </a:xfrm>
            <a:prstGeom prst="roundRect">
              <a:avLst/>
            </a:prstGeom>
            <a:solidFill>
              <a:srgbClr val="004821"/>
            </a:solidFill>
            <a:ln w="952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457200">
                <a:defRPr/>
              </a:pPr>
              <a:r>
                <a:rPr lang="ru-RU" kern="0" dirty="0">
                  <a:solidFill>
                    <a:prstClr val="white"/>
                  </a:solidFill>
                  <a:latin typeface="Arial"/>
                </a:rPr>
                <a:t>Технологические</a:t>
              </a:r>
            </a:p>
            <a:p>
              <a:pPr algn="ctr" defTabSz="457200">
                <a:defRPr/>
              </a:pPr>
              <a:r>
                <a:rPr lang="ru-RU" kern="0" dirty="0">
                  <a:solidFill>
                    <a:prstClr val="white"/>
                  </a:solidFill>
                  <a:latin typeface="Arial"/>
                </a:rPr>
                <a:t>предпосылки</a:t>
              </a:r>
            </a:p>
          </p:txBody>
        </p:sp>
        <p:sp>
          <p:nvSpPr>
            <p:cNvPr id="7" name="Скругленный прямоугольник 6"/>
            <p:cNvSpPr/>
            <p:nvPr/>
          </p:nvSpPr>
          <p:spPr>
            <a:xfrm>
              <a:off x="602973" y="1606335"/>
              <a:ext cx="2054087" cy="2709669"/>
            </a:xfrm>
            <a:prstGeom prst="roundRect">
              <a:avLst/>
            </a:prstGeom>
            <a:solidFill>
              <a:sysClr val="window" lastClr="FFFFFF"/>
            </a:solidFill>
            <a:ln w="9525" cap="flat" cmpd="sng" algn="ctr">
              <a:solidFill>
                <a:srgbClr val="00482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457200">
                <a:defRPr/>
              </a:pPr>
              <a:r>
                <a:rPr lang="ru-RU" sz="1200" b="1" kern="0" dirty="0">
                  <a:solidFill>
                    <a:srgbClr val="AF0016"/>
                  </a:solidFill>
                  <a:latin typeface="Arial"/>
                </a:rPr>
                <a:t>«УМНЫЙ» КОНТРОЛЬ</a:t>
              </a:r>
            </a:p>
            <a:p>
              <a:pPr defTabSz="457200">
                <a:defRPr/>
              </a:pPr>
              <a:endParaRPr lang="ru-RU" sz="1200" b="1" kern="0" dirty="0">
                <a:solidFill>
                  <a:srgbClr val="FF0000"/>
                </a:solidFill>
                <a:latin typeface="Arial"/>
              </a:endParaRPr>
            </a:p>
            <a:p>
              <a:pPr defTabSz="457200">
                <a:defRPr/>
              </a:pPr>
              <a:r>
                <a:rPr lang="ru-RU" sz="1600" b="1" kern="0" dirty="0">
                  <a:solidFill>
                    <a:srgbClr val="AF0016"/>
                  </a:solidFill>
                  <a:latin typeface="Arial"/>
                </a:rPr>
                <a:t>С</a:t>
              </a:r>
              <a:r>
                <a:rPr lang="ru-RU" sz="1000" kern="0" dirty="0">
                  <a:solidFill>
                    <a:prstClr val="black"/>
                  </a:solidFill>
                  <a:latin typeface="Arial"/>
                </a:rPr>
                <a:t> – </a:t>
              </a:r>
              <a:r>
                <a:rPr lang="ru-RU" sz="1000" b="1" kern="0" dirty="0">
                  <a:solidFill>
                    <a:prstClr val="black"/>
                  </a:solidFill>
                  <a:latin typeface="Arial"/>
                </a:rPr>
                <a:t>СЕРВИСНЫЙ</a:t>
              </a:r>
            </a:p>
            <a:p>
              <a:pPr defTabSz="457200">
                <a:defRPr/>
              </a:pPr>
              <a:endParaRPr lang="ru-RU" sz="1000" kern="0" dirty="0">
                <a:solidFill>
                  <a:prstClr val="black"/>
                </a:solidFill>
                <a:latin typeface="Arial"/>
              </a:endParaRPr>
            </a:p>
            <a:p>
              <a:pPr defTabSz="457200">
                <a:defRPr/>
              </a:pPr>
              <a:r>
                <a:rPr lang="ru-RU" sz="1600" b="1" kern="0" dirty="0">
                  <a:solidFill>
                    <a:srgbClr val="AF0016"/>
                  </a:solidFill>
                  <a:latin typeface="Arial"/>
                </a:rPr>
                <a:t>М</a:t>
              </a:r>
              <a:r>
                <a:rPr lang="ru-RU" sz="1000" kern="0" dirty="0">
                  <a:solidFill>
                    <a:prstClr val="black"/>
                  </a:solidFill>
                  <a:latin typeface="Arial"/>
                </a:rPr>
                <a:t> – </a:t>
              </a:r>
              <a:r>
                <a:rPr lang="ru-RU" sz="1000" b="1" kern="0" dirty="0">
                  <a:solidFill>
                    <a:prstClr val="black"/>
                  </a:solidFill>
                  <a:latin typeface="Arial"/>
                </a:rPr>
                <a:t>МОТИВИРУЮЩИЙ</a:t>
              </a:r>
            </a:p>
            <a:p>
              <a:pPr defTabSz="457200">
                <a:defRPr/>
              </a:pPr>
              <a:endParaRPr lang="ru-RU" sz="1000" kern="0" dirty="0">
                <a:solidFill>
                  <a:prstClr val="black"/>
                </a:solidFill>
                <a:latin typeface="Arial"/>
              </a:endParaRPr>
            </a:p>
            <a:p>
              <a:pPr defTabSz="457200">
                <a:defRPr/>
              </a:pPr>
              <a:r>
                <a:rPr lang="ru-RU" sz="1600" b="1" kern="0" dirty="0">
                  <a:solidFill>
                    <a:srgbClr val="AF0016"/>
                  </a:solidFill>
                  <a:latin typeface="Arial"/>
                </a:rPr>
                <a:t>А</a:t>
              </a:r>
              <a:r>
                <a:rPr lang="ru-RU" sz="1600" kern="0" dirty="0">
                  <a:solidFill>
                    <a:prstClr val="black"/>
                  </a:solidFill>
                  <a:latin typeface="Arial"/>
                </a:rPr>
                <a:t> </a:t>
              </a:r>
              <a:r>
                <a:rPr lang="ru-RU" sz="1000" kern="0" dirty="0">
                  <a:solidFill>
                    <a:prstClr val="black"/>
                  </a:solidFill>
                  <a:latin typeface="Arial"/>
                </a:rPr>
                <a:t>– </a:t>
              </a:r>
              <a:r>
                <a:rPr lang="ru-RU" sz="1000" b="1" kern="0" dirty="0">
                  <a:solidFill>
                    <a:prstClr val="black"/>
                  </a:solidFill>
                  <a:latin typeface="Arial"/>
                </a:rPr>
                <a:t>АДАПТИВНЫЙ</a:t>
              </a:r>
            </a:p>
            <a:p>
              <a:pPr defTabSz="457200">
                <a:defRPr/>
              </a:pPr>
              <a:endParaRPr lang="ru-RU" sz="1000" kern="0" dirty="0">
                <a:solidFill>
                  <a:prstClr val="black"/>
                </a:solidFill>
                <a:latin typeface="Arial"/>
              </a:endParaRPr>
            </a:p>
            <a:p>
              <a:pPr defTabSz="457200">
                <a:defRPr/>
              </a:pPr>
              <a:r>
                <a:rPr lang="ru-RU" sz="1600" b="1" kern="0" dirty="0">
                  <a:solidFill>
                    <a:srgbClr val="AF0016"/>
                  </a:solidFill>
                  <a:latin typeface="Arial"/>
                </a:rPr>
                <a:t>Р</a:t>
              </a:r>
              <a:r>
                <a:rPr lang="ru-RU" sz="1000" kern="0" dirty="0">
                  <a:solidFill>
                    <a:srgbClr val="AF0016"/>
                  </a:solidFill>
                  <a:latin typeface="Arial"/>
                </a:rPr>
                <a:t> </a:t>
              </a:r>
              <a:r>
                <a:rPr lang="ru-RU" sz="1000" kern="0" dirty="0">
                  <a:solidFill>
                    <a:prstClr val="black"/>
                  </a:solidFill>
                  <a:latin typeface="Arial"/>
                </a:rPr>
                <a:t>– </a:t>
              </a:r>
              <a:r>
                <a:rPr lang="ru-RU" sz="1000" b="1" kern="0" dirty="0">
                  <a:solidFill>
                    <a:prstClr val="black"/>
                  </a:solidFill>
                  <a:latin typeface="Arial"/>
                </a:rPr>
                <a:t>РИСК-  </a:t>
              </a:r>
            </a:p>
            <a:p>
              <a:pPr defTabSz="457200">
                <a:defRPr/>
              </a:pPr>
              <a:r>
                <a:rPr lang="ru-RU" sz="1000" b="1" kern="0" dirty="0">
                  <a:solidFill>
                    <a:prstClr val="black"/>
                  </a:solidFill>
                  <a:latin typeface="Arial"/>
                </a:rPr>
                <a:t>        ОРИЕНТИРОВАННЫЙ</a:t>
              </a:r>
            </a:p>
            <a:p>
              <a:pPr defTabSz="457200">
                <a:defRPr/>
              </a:pPr>
              <a:endParaRPr lang="ru-RU" sz="1000" kern="0" dirty="0">
                <a:solidFill>
                  <a:prstClr val="black"/>
                </a:solidFill>
                <a:latin typeface="Arial"/>
              </a:endParaRPr>
            </a:p>
            <a:p>
              <a:pPr defTabSz="457200">
                <a:defRPr/>
              </a:pPr>
              <a:r>
                <a:rPr lang="ru-RU" sz="1600" b="1" kern="0" dirty="0">
                  <a:solidFill>
                    <a:srgbClr val="AF0016"/>
                  </a:solidFill>
                  <a:latin typeface="Arial"/>
                </a:rPr>
                <a:t>Т</a:t>
              </a:r>
              <a:r>
                <a:rPr lang="ru-RU" sz="1000" kern="0" dirty="0">
                  <a:solidFill>
                    <a:prstClr val="black"/>
                  </a:solidFill>
                  <a:latin typeface="Arial"/>
                </a:rPr>
                <a:t> – </a:t>
              </a:r>
              <a:r>
                <a:rPr lang="ru-RU" sz="1000" b="1" kern="0" dirty="0">
                  <a:solidFill>
                    <a:prstClr val="black"/>
                  </a:solidFill>
                  <a:latin typeface="Arial"/>
                </a:rPr>
                <a:t>ТЕХНИКО-ЦИФРОВОЙ</a:t>
              </a:r>
            </a:p>
          </p:txBody>
        </p:sp>
        <p:sp>
          <p:nvSpPr>
            <p:cNvPr id="8" name="Скругленный прямоугольник 7"/>
            <p:cNvSpPr/>
            <p:nvPr/>
          </p:nvSpPr>
          <p:spPr>
            <a:xfrm>
              <a:off x="5177230" y="1258957"/>
              <a:ext cx="3834247" cy="2035265"/>
            </a:xfrm>
            <a:prstGeom prst="roundRect">
              <a:avLst/>
            </a:prstGeom>
            <a:solidFill>
              <a:sysClr val="window" lastClr="FFFFFF"/>
            </a:solidFill>
            <a:ln w="9525" cap="flat" cmpd="sng" algn="ctr">
              <a:solidFill>
                <a:srgbClr val="004821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171450" indent="-171450" algn="just" defTabSz="457200">
                <a:buClr>
                  <a:srgbClr val="AF0016"/>
                </a:buClr>
                <a:buSzPct val="200000"/>
                <a:buFont typeface="Courier New" panose="02070309020205020404" pitchFamily="49" charset="0"/>
                <a:buChar char="o"/>
                <a:defRPr/>
              </a:pPr>
              <a:r>
                <a:rPr lang="ru-RU" sz="1200" kern="0" dirty="0">
                  <a:solidFill>
                    <a:prstClr val="black"/>
                  </a:solidFill>
                  <a:latin typeface="Arial"/>
                </a:rPr>
                <a:t>потребность в оптимизации (</a:t>
              </a:r>
              <a:r>
                <a:rPr lang="ru-RU" sz="1200" b="1" kern="0" dirty="0">
                  <a:solidFill>
                    <a:prstClr val="black"/>
                  </a:solidFill>
                  <a:latin typeface="Arial"/>
                </a:rPr>
                <a:t>снижении</a:t>
              </a:r>
              <a:r>
                <a:rPr lang="ru-RU" sz="1200" kern="0" dirty="0">
                  <a:solidFill>
                    <a:prstClr val="black"/>
                  </a:solidFill>
                  <a:latin typeface="Arial"/>
                </a:rPr>
                <a:t>) </a:t>
              </a:r>
              <a:r>
                <a:rPr lang="ru-RU" sz="1200" b="1" kern="0" dirty="0">
                  <a:solidFill>
                    <a:prstClr val="black"/>
                  </a:solidFill>
                  <a:latin typeface="Arial"/>
                </a:rPr>
                <a:t>административной нагрузки</a:t>
              </a:r>
              <a:r>
                <a:rPr lang="ru-RU" sz="1200" kern="0" dirty="0">
                  <a:solidFill>
                    <a:prstClr val="black"/>
                  </a:solidFill>
                  <a:latin typeface="Arial"/>
                </a:rPr>
                <a:t> на участников контрольной среды</a:t>
              </a:r>
            </a:p>
            <a:p>
              <a:pPr marL="171450" indent="-171450" algn="just" defTabSz="457200">
                <a:lnSpc>
                  <a:spcPts val="800"/>
                </a:lnSpc>
                <a:buClr>
                  <a:srgbClr val="AF0016"/>
                </a:buClr>
                <a:buSzPct val="200000"/>
                <a:buFont typeface="Courier New" panose="02070309020205020404" pitchFamily="49" charset="0"/>
                <a:buChar char="o"/>
                <a:defRPr/>
              </a:pPr>
              <a:endParaRPr lang="ru-RU" sz="1200" kern="0" dirty="0">
                <a:solidFill>
                  <a:prstClr val="black"/>
                </a:solidFill>
                <a:latin typeface="Arial"/>
              </a:endParaRPr>
            </a:p>
            <a:p>
              <a:pPr marL="171450" indent="-171450" algn="just" defTabSz="457200">
                <a:buClr>
                  <a:srgbClr val="AF0016"/>
                </a:buClr>
                <a:buSzPct val="200000"/>
                <a:buFont typeface="Courier New" panose="02070309020205020404" pitchFamily="49" charset="0"/>
                <a:buChar char="o"/>
                <a:defRPr/>
              </a:pPr>
              <a:r>
                <a:rPr lang="ru-RU" sz="1200" b="1" kern="0" dirty="0">
                  <a:solidFill>
                    <a:prstClr val="black"/>
                  </a:solidFill>
                  <a:latin typeface="Arial"/>
                </a:rPr>
                <a:t>цифровизация бюджетного процесса </a:t>
              </a:r>
              <a:r>
                <a:rPr lang="ru-RU" sz="1200" kern="0" dirty="0">
                  <a:solidFill>
                    <a:prstClr val="black"/>
                  </a:solidFill>
                  <a:latin typeface="Arial"/>
                </a:rPr>
                <a:t>и системы государственного управления </a:t>
              </a:r>
            </a:p>
            <a:p>
              <a:pPr algn="just" defTabSz="457200">
                <a:buClr>
                  <a:srgbClr val="AF0016"/>
                </a:buClr>
                <a:buSzPct val="200000"/>
                <a:defRPr/>
              </a:pPr>
              <a:endParaRPr lang="ru-RU" sz="1200" kern="0" dirty="0">
                <a:solidFill>
                  <a:prstClr val="black"/>
                </a:solidFill>
                <a:latin typeface="Arial"/>
              </a:endParaRPr>
            </a:p>
            <a:p>
              <a:pPr marL="171450" indent="-171450" algn="just" defTabSz="457200">
                <a:buClr>
                  <a:srgbClr val="AF0016"/>
                </a:buClr>
                <a:buSzPct val="200000"/>
                <a:buFont typeface="Courier New" panose="02070309020205020404" pitchFamily="49" charset="0"/>
                <a:buChar char="o"/>
                <a:defRPr/>
              </a:pPr>
              <a:r>
                <a:rPr lang="ru-RU" sz="1200" kern="0" dirty="0">
                  <a:solidFill>
                    <a:prstClr val="black"/>
                  </a:solidFill>
                  <a:latin typeface="Arial"/>
                </a:rPr>
                <a:t>централизация полномочий и </a:t>
              </a:r>
              <a:r>
                <a:rPr lang="ru-RU" sz="1200" b="1" kern="0" dirty="0">
                  <a:solidFill>
                    <a:prstClr val="black"/>
                  </a:solidFill>
                  <a:latin typeface="Arial"/>
                </a:rPr>
                <a:t>интеграция данных</a:t>
              </a:r>
            </a:p>
            <a:p>
              <a:pPr marL="171450" indent="-171450" algn="just" defTabSz="457200">
                <a:buClr>
                  <a:srgbClr val="AF0016"/>
                </a:buClr>
                <a:buSzPct val="200000"/>
                <a:buFont typeface="Courier New" panose="02070309020205020404" pitchFamily="49" charset="0"/>
                <a:buChar char="o"/>
                <a:defRPr/>
              </a:pPr>
              <a:endParaRPr lang="ru-RU" sz="1200" kern="0" dirty="0">
                <a:solidFill>
                  <a:prstClr val="black"/>
                </a:solidFill>
                <a:latin typeface="Arial"/>
              </a:endParaRPr>
            </a:p>
            <a:p>
              <a:pPr marL="171450" indent="-171450" algn="just" defTabSz="457200">
                <a:buClr>
                  <a:srgbClr val="AF0016"/>
                </a:buClr>
                <a:buSzPct val="200000"/>
                <a:buFont typeface="Courier New" panose="02070309020205020404" pitchFamily="49" charset="0"/>
                <a:buChar char="o"/>
                <a:defRPr/>
              </a:pPr>
              <a:r>
                <a:rPr lang="ru-RU" sz="1200" b="1" kern="0" dirty="0">
                  <a:solidFill>
                    <a:prstClr val="black"/>
                  </a:solidFill>
                  <a:latin typeface="Arial"/>
                </a:rPr>
                <a:t>формирование</a:t>
              </a:r>
              <a:r>
                <a:rPr lang="ru-RU" sz="1200" kern="0" dirty="0">
                  <a:solidFill>
                    <a:prstClr val="black"/>
                  </a:solidFill>
                  <a:latin typeface="Arial"/>
                </a:rPr>
                <a:t> и обеспечение нового образовательного </a:t>
              </a:r>
              <a:r>
                <a:rPr lang="ru-RU" sz="1200" b="1" kern="0" dirty="0">
                  <a:solidFill>
                    <a:prstClr val="black"/>
                  </a:solidFill>
                  <a:latin typeface="Arial"/>
                </a:rPr>
                <a:t>стандарта</a:t>
              </a:r>
              <a:r>
                <a:rPr lang="ru-RU" sz="1200" kern="0" dirty="0">
                  <a:solidFill>
                    <a:prstClr val="black"/>
                  </a:solidFill>
                  <a:latin typeface="Arial"/>
                </a:rPr>
                <a:t> для подготовки </a:t>
              </a:r>
              <a:r>
                <a:rPr lang="ru-RU" sz="1200" b="1" kern="0" dirty="0">
                  <a:solidFill>
                    <a:prstClr val="black"/>
                  </a:solidFill>
                  <a:latin typeface="Arial"/>
                </a:rPr>
                <a:t>«цифрового» контролера</a:t>
              </a:r>
            </a:p>
          </p:txBody>
        </p:sp>
        <p:sp>
          <p:nvSpPr>
            <p:cNvPr id="9" name="Скругленный прямоугольник 8"/>
            <p:cNvSpPr/>
            <p:nvPr/>
          </p:nvSpPr>
          <p:spPr>
            <a:xfrm>
              <a:off x="5177231" y="3447111"/>
              <a:ext cx="3834246" cy="1343029"/>
            </a:xfrm>
            <a:prstGeom prst="roundRect">
              <a:avLst/>
            </a:prstGeom>
            <a:solidFill>
              <a:sysClr val="window" lastClr="FFFFFF"/>
            </a:solidFill>
            <a:ln w="9525" cap="flat" cmpd="sng" algn="ctr">
              <a:solidFill>
                <a:srgbClr val="004821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171450" indent="-171450" algn="just" defTabSz="457200">
                <a:buClr>
                  <a:srgbClr val="AF0016"/>
                </a:buClr>
                <a:buSzPct val="200000"/>
                <a:buFont typeface="Courier New" panose="02070309020205020404" pitchFamily="49" charset="0"/>
                <a:buChar char="o"/>
                <a:defRPr/>
              </a:pPr>
              <a:r>
                <a:rPr lang="ru-RU" sz="1200" b="1" kern="0" dirty="0">
                  <a:solidFill>
                    <a:prstClr val="black"/>
                  </a:solidFill>
                  <a:latin typeface="Arial"/>
                </a:rPr>
                <a:t>законодательное ограничение возможностей</a:t>
              </a:r>
              <a:r>
                <a:rPr lang="ru-RU" sz="1200" kern="0" dirty="0">
                  <a:solidFill>
                    <a:prstClr val="black"/>
                  </a:solidFill>
                  <a:latin typeface="Arial"/>
                </a:rPr>
                <a:t> существующей системы внутреннего </a:t>
              </a:r>
              <a:r>
                <a:rPr lang="ru-RU" sz="1200" kern="0" dirty="0" err="1">
                  <a:solidFill>
                    <a:prstClr val="black"/>
                  </a:solidFill>
                  <a:latin typeface="Arial"/>
                </a:rPr>
                <a:t>госфинконтроля</a:t>
              </a:r>
              <a:endParaRPr lang="ru-RU" sz="1200" kern="0" dirty="0">
                <a:solidFill>
                  <a:prstClr val="black"/>
                </a:solidFill>
                <a:latin typeface="Arial"/>
              </a:endParaRPr>
            </a:p>
            <a:p>
              <a:pPr marL="171450" indent="-171450" algn="just" defTabSz="457200">
                <a:buClr>
                  <a:srgbClr val="AF0016"/>
                </a:buClr>
                <a:buSzPct val="200000"/>
                <a:buFont typeface="Courier New" panose="02070309020205020404" pitchFamily="49" charset="0"/>
                <a:buChar char="o"/>
                <a:defRPr/>
              </a:pPr>
              <a:endParaRPr lang="ru-RU" sz="1200" kern="0" dirty="0">
                <a:solidFill>
                  <a:prstClr val="black"/>
                </a:solidFill>
                <a:latin typeface="Arial"/>
              </a:endParaRPr>
            </a:p>
            <a:p>
              <a:pPr marL="171450" indent="-171450" algn="just" defTabSz="457200">
                <a:buClr>
                  <a:srgbClr val="AF0016"/>
                </a:buClr>
                <a:buSzPct val="200000"/>
                <a:buFont typeface="Courier New" panose="02070309020205020404" pitchFamily="49" charset="0"/>
                <a:buChar char="o"/>
                <a:defRPr/>
              </a:pPr>
              <a:r>
                <a:rPr lang="ru-RU" sz="1200" b="1" kern="0" dirty="0">
                  <a:solidFill>
                    <a:prstClr val="black"/>
                  </a:solidFill>
                  <a:latin typeface="Arial"/>
                </a:rPr>
                <a:t>место и роль внутреннего </a:t>
              </a:r>
              <a:r>
                <a:rPr lang="ru-RU" sz="1200" b="1" kern="0" dirty="0" err="1">
                  <a:solidFill>
                    <a:prstClr val="black"/>
                  </a:solidFill>
                  <a:latin typeface="Arial"/>
                </a:rPr>
                <a:t>госфинконтроля</a:t>
              </a:r>
              <a:r>
                <a:rPr lang="ru-RU" sz="1200" b="1" kern="0" dirty="0">
                  <a:solidFill>
                    <a:prstClr val="black"/>
                  </a:solidFill>
                  <a:latin typeface="Arial"/>
                </a:rPr>
                <a:t> </a:t>
              </a:r>
              <a:r>
                <a:rPr lang="ru-RU" sz="1200" kern="0" dirty="0">
                  <a:solidFill>
                    <a:prstClr val="black"/>
                  </a:solidFill>
                  <a:latin typeface="Arial"/>
                </a:rPr>
                <a:t>в системе контрольных органов государства</a:t>
              </a:r>
            </a:p>
          </p:txBody>
        </p:sp>
      </p:grp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2964354"/>
              </p:ext>
            </p:extLst>
          </p:nvPr>
        </p:nvGraphicFramePr>
        <p:xfrm>
          <a:off x="1572210" y="520035"/>
          <a:ext cx="8660816" cy="701040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866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60040">
                <a:tc>
                  <a:txBody>
                    <a:bodyPr/>
                    <a:lstStyle/>
                    <a:p>
                      <a:pPr marL="0" lvl="0" algn="ctr" defTabSz="914400" rtl="0" eaLnBrk="1" latinLnBrk="0" hangingPunct="1"/>
                      <a:r>
                        <a:rPr lang="ru-RU" sz="2000" b="1" kern="1200" baseline="0" dirty="0" smtClean="0">
                          <a:solidFill>
                            <a:srgbClr val="00482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ТРАНСФОРМАЦИЯ КОНТРОЛЬНОЙ ДЕЯТЕЛЬНОСТИ</a:t>
                      </a:r>
                      <a:r>
                        <a:rPr lang="en-US" sz="2000" b="1" kern="1200" baseline="0" dirty="0" smtClean="0">
                          <a:solidFill>
                            <a:srgbClr val="00482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:</a:t>
                      </a:r>
                      <a:r>
                        <a:rPr lang="ru-RU" sz="2000" b="1" kern="1200" baseline="0" dirty="0" smtClean="0">
                          <a:solidFill>
                            <a:srgbClr val="00482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</a:p>
                    <a:p>
                      <a:pPr marL="0" lvl="0" algn="ctr" defTabSz="914400" rtl="0" eaLnBrk="1" latinLnBrk="0" hangingPunct="1"/>
                      <a:r>
                        <a:rPr lang="ru-RU" sz="2000" b="1" kern="1200" baseline="0" dirty="0" smtClean="0">
                          <a:solidFill>
                            <a:srgbClr val="00482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ПРЕДПОСЫЛКИ И ВЫЗОВЫ</a:t>
                      </a:r>
                      <a:endParaRPr lang="ru-RU" sz="2000" b="1" kern="1200" dirty="0">
                        <a:solidFill>
                          <a:srgbClr val="00482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1" name="object 2">
            <a:extLst>
              <a:ext uri="{FF2B5EF4-FFF2-40B4-BE49-F238E27FC236}">
                <a16:creationId xmlns:a16="http://schemas.microsoft.com/office/drawing/2014/main" id="{56FB6CBB-0E60-4E76-95C2-856F34774D04}"/>
              </a:ext>
            </a:extLst>
          </p:cNvPr>
          <p:cNvSpPr txBox="1"/>
          <p:nvPr/>
        </p:nvSpPr>
        <p:spPr>
          <a:xfrm>
            <a:off x="1055196" y="137319"/>
            <a:ext cx="10565685" cy="286539"/>
          </a:xfrm>
          <a:prstGeom prst="rect">
            <a:avLst/>
          </a:prstGeom>
          <a:solidFill>
            <a:srgbClr val="007B3E"/>
          </a:solidFill>
        </p:spPr>
        <p:txBody>
          <a:bodyPr vert="horz" wrap="square" lIns="0" tIns="36000" rIns="0" bIns="72000" rtlCol="0" anchor="t" anchorCtr="0">
            <a:spAutoFit/>
          </a:bodyPr>
          <a:lstStyle/>
          <a:p>
            <a:pPr marL="180000">
              <a:lnSpc>
                <a:spcPct val="150000"/>
              </a:lnSpc>
              <a:spcBef>
                <a:spcPts val="315"/>
              </a:spcBef>
              <a:tabLst>
                <a:tab pos="17280000" algn="l"/>
              </a:tabLst>
            </a:pPr>
            <a:endParaRPr sz="1300" baseline="-2849" dirty="0">
              <a:latin typeface="Montserrat Medium" panose="00000600000000000000" pitchFamily="2" charset="-52"/>
              <a:cs typeface="Arial"/>
            </a:endParaRPr>
          </a:p>
        </p:txBody>
      </p:sp>
      <p:sp>
        <p:nvSpPr>
          <p:cNvPr id="12" name="Номер слайда 2"/>
          <p:cNvSpPr txBox="1">
            <a:spLocks/>
          </p:cNvSpPr>
          <p:nvPr/>
        </p:nvSpPr>
        <p:spPr>
          <a:xfrm>
            <a:off x="9921012" y="58733"/>
            <a:ext cx="2133600" cy="365125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F91366C-C707-45FC-9663-1DE7BB98C4B2}" type="slidenum">
              <a:rPr kumimoji="0" lang="ru-RU" sz="2200" b="0" i="0" u="none" strike="noStrike" kern="1200" cap="none" spc="0" normalizeH="0" baseline="0" noProof="0" smtClean="0">
                <a:ln>
                  <a:noFill/>
                </a:ln>
                <a:solidFill>
                  <a:srgbClr val="DEAA46"/>
                </a:solidFill>
                <a:effectLst/>
                <a:uLnTx/>
                <a:uFillTx/>
                <a:latin typeface="DINPro-Light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ru-RU" sz="2200" b="0" i="0" u="none" strike="noStrike" kern="1200" cap="none" spc="0" normalizeH="0" baseline="0" noProof="0" dirty="0">
              <a:ln>
                <a:noFill/>
              </a:ln>
              <a:solidFill>
                <a:srgbClr val="DEAA46"/>
              </a:solidFill>
              <a:effectLst/>
              <a:uLnTx/>
              <a:uFillTx/>
              <a:latin typeface="DINPro-Ligh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55087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2654281"/>
              </p:ext>
            </p:extLst>
          </p:nvPr>
        </p:nvGraphicFramePr>
        <p:xfrm>
          <a:off x="1537704" y="563714"/>
          <a:ext cx="8660816" cy="396240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866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60040">
                <a:tc>
                  <a:txBody>
                    <a:bodyPr/>
                    <a:lstStyle/>
                    <a:p>
                      <a:pPr marL="0" lvl="0" algn="ctr" defTabSz="914400" rtl="0" eaLnBrk="1" latinLnBrk="0" hangingPunct="1"/>
                      <a:r>
                        <a:rPr lang="ru-RU" sz="2000" b="1" kern="1200" baseline="0" dirty="0" smtClean="0">
                          <a:solidFill>
                            <a:srgbClr val="00482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МЕТОДОЛОГИЧЕСКИЕ ВЫЗОВЫ</a:t>
                      </a:r>
                      <a:endParaRPr lang="ru-RU" sz="2000" b="1" kern="1200" dirty="0">
                        <a:solidFill>
                          <a:srgbClr val="00482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1" name="Скругленный прямоугольник 10"/>
          <p:cNvSpPr/>
          <p:nvPr/>
        </p:nvSpPr>
        <p:spPr>
          <a:xfrm>
            <a:off x="4133396" y="1097139"/>
            <a:ext cx="3319827" cy="662650"/>
          </a:xfrm>
          <a:prstGeom prst="roundRect">
            <a:avLst/>
          </a:prstGeom>
          <a:solidFill>
            <a:srgbClr val="00602B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Внутренний </a:t>
            </a:r>
            <a:r>
              <a:rPr kumimoji="0" lang="ru-RU" b="1" i="0" u="none" strike="noStrike" kern="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госфинконтроль</a:t>
            </a:r>
            <a:endParaRPr kumimoji="0" lang="ru-RU" b="1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>
            <a:off x="5784682" y="1759789"/>
            <a:ext cx="0" cy="439947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3569172" y="2199736"/>
            <a:ext cx="4597880" cy="17253"/>
          </a:xfrm>
          <a:prstGeom prst="line">
            <a:avLst/>
          </a:prstGeom>
          <a:ln w="1905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3571336" y="2199736"/>
            <a:ext cx="0" cy="4572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8167052" y="2216989"/>
            <a:ext cx="0" cy="301924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Скругленный прямоугольник 18"/>
          <p:cNvSpPr/>
          <p:nvPr/>
        </p:nvSpPr>
        <p:spPr>
          <a:xfrm>
            <a:off x="1909258" y="2528331"/>
            <a:ext cx="3319827" cy="662650"/>
          </a:xfrm>
          <a:prstGeom prst="roundRect">
            <a:avLst/>
          </a:prstGeom>
          <a:solidFill>
            <a:srgbClr val="00602B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ПРЕДВАРИТЕЛЬНЫЙ</a:t>
            </a: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6675313" y="2518913"/>
            <a:ext cx="3319827" cy="662650"/>
          </a:xfrm>
          <a:prstGeom prst="roundRect">
            <a:avLst/>
          </a:prstGeom>
          <a:solidFill>
            <a:srgbClr val="00602B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ПОСЛЕДУЮЩИЙ</a:t>
            </a:r>
          </a:p>
        </p:txBody>
      </p:sp>
      <p:cxnSp>
        <p:nvCxnSpPr>
          <p:cNvPr id="22" name="Прямая соединительная линия 21"/>
          <p:cNvCxnSpPr/>
          <p:nvPr/>
        </p:nvCxnSpPr>
        <p:spPr>
          <a:xfrm>
            <a:off x="8167052" y="3190981"/>
            <a:ext cx="0" cy="500949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 flipH="1">
            <a:off x="7289321" y="3700381"/>
            <a:ext cx="877733" cy="8977"/>
          </a:xfrm>
          <a:prstGeom prst="straightConnector1">
            <a:avLst/>
          </a:prstGeom>
          <a:ln w="19050">
            <a:solidFill>
              <a:schemeClr val="accent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Скругленный прямоугольник 25"/>
          <p:cNvSpPr/>
          <p:nvPr/>
        </p:nvSpPr>
        <p:spPr>
          <a:xfrm>
            <a:off x="4960189" y="3563325"/>
            <a:ext cx="2303253" cy="1025928"/>
          </a:xfrm>
          <a:prstGeom prst="roundRect">
            <a:avLst/>
          </a:prstGeom>
          <a:solidFill>
            <a:schemeClr val="bg1"/>
          </a:solidFill>
          <a:ln w="9525" cap="flat" cmpd="sng" algn="ctr">
            <a:solidFill>
              <a:srgbClr val="007A3E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/>
                <a:ea typeface="+mn-ea"/>
                <a:cs typeface="+mn-cs"/>
              </a:rPr>
              <a:t>ПРОВЕРКИ, РЕВИЗИИ, ОБСЛЕДОВАНИЯ</a:t>
            </a:r>
          </a:p>
        </p:txBody>
      </p:sp>
      <p:cxnSp>
        <p:nvCxnSpPr>
          <p:cNvPr id="30" name="Прямая соединительная линия 29"/>
          <p:cNvCxnSpPr/>
          <p:nvPr/>
        </p:nvCxnSpPr>
        <p:spPr>
          <a:xfrm>
            <a:off x="3569172" y="3181563"/>
            <a:ext cx="0" cy="500949"/>
          </a:xfrm>
          <a:prstGeom prst="line">
            <a:avLst/>
          </a:prstGeom>
          <a:ln w="19050" cap="flat" cmpd="sng" algn="ctr">
            <a:solidFill>
              <a:schemeClr val="accent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31" name="Прямая со стрелкой 30"/>
          <p:cNvCxnSpPr/>
          <p:nvPr/>
        </p:nvCxnSpPr>
        <p:spPr>
          <a:xfrm>
            <a:off x="3569171" y="3691053"/>
            <a:ext cx="1158104" cy="8977"/>
          </a:xfrm>
          <a:prstGeom prst="straightConnector1">
            <a:avLst/>
          </a:prstGeom>
          <a:ln w="19050">
            <a:solidFill>
              <a:schemeClr val="accent1">
                <a:lumMod val="50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Скругленный прямоугольник 33"/>
          <p:cNvSpPr/>
          <p:nvPr/>
        </p:nvSpPr>
        <p:spPr>
          <a:xfrm>
            <a:off x="4172570" y="5038089"/>
            <a:ext cx="4028536" cy="1192705"/>
          </a:xfrm>
          <a:prstGeom prst="roundRect">
            <a:avLst/>
          </a:prstGeom>
          <a:solidFill>
            <a:schemeClr val="bg1"/>
          </a:solidFill>
          <a:ln w="9525" cap="flat" cmpd="sng" algn="ctr">
            <a:solidFill>
              <a:srgbClr val="007A3E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/>
                <a:ea typeface="+mn-ea"/>
                <a:cs typeface="+mn-cs"/>
              </a:rPr>
              <a:t>СТАНДАРТЫ ВГ(М)ФК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400" b="1" kern="0" dirty="0" smtClean="0">
                <a:latin typeface="Arial"/>
              </a:rPr>
              <a:t>МЕТОДИЧЕСКИЕ РЕКОМЕНДАЦИИ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/>
                <a:ea typeface="+mn-ea"/>
                <a:cs typeface="+mn-cs"/>
              </a:rPr>
              <a:t>ВЕДОМСТВЕННЫЕ</a:t>
            </a:r>
            <a:r>
              <a:rPr kumimoji="0" lang="ru-RU" sz="1400" b="1" i="0" u="none" strike="noStrike" kern="0" cap="none" spc="0" normalizeH="0" noProof="0" dirty="0" smtClean="0">
                <a:ln>
                  <a:noFill/>
                </a:ln>
                <a:effectLst/>
                <a:uLnTx/>
                <a:uFillTx/>
                <a:latin typeface="Arial"/>
                <a:ea typeface="+mn-ea"/>
                <a:cs typeface="+mn-cs"/>
              </a:rPr>
              <a:t> СТАНДАРТЫ</a:t>
            </a:r>
            <a:endParaRPr kumimoji="0" lang="ru-RU" sz="1400" b="1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5" name="Стрелка вправо 34"/>
          <p:cNvSpPr/>
          <p:nvPr/>
        </p:nvSpPr>
        <p:spPr>
          <a:xfrm rot="16200000">
            <a:off x="5987348" y="4658395"/>
            <a:ext cx="398980" cy="31055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object 2">
            <a:extLst>
              <a:ext uri="{FF2B5EF4-FFF2-40B4-BE49-F238E27FC236}">
                <a16:creationId xmlns:a16="http://schemas.microsoft.com/office/drawing/2014/main" id="{56FB6CBB-0E60-4E76-95C2-856F34774D04}"/>
              </a:ext>
            </a:extLst>
          </p:cNvPr>
          <p:cNvSpPr txBox="1"/>
          <p:nvPr/>
        </p:nvSpPr>
        <p:spPr>
          <a:xfrm>
            <a:off x="1061105" y="183199"/>
            <a:ext cx="10565685" cy="286539"/>
          </a:xfrm>
          <a:prstGeom prst="rect">
            <a:avLst/>
          </a:prstGeom>
          <a:solidFill>
            <a:srgbClr val="007B3E"/>
          </a:solidFill>
        </p:spPr>
        <p:txBody>
          <a:bodyPr vert="horz" wrap="square" lIns="0" tIns="36000" rIns="0" bIns="72000" rtlCol="0" anchor="t" anchorCtr="0">
            <a:spAutoFit/>
          </a:bodyPr>
          <a:lstStyle/>
          <a:p>
            <a:pPr marL="180000">
              <a:lnSpc>
                <a:spcPct val="150000"/>
              </a:lnSpc>
              <a:spcBef>
                <a:spcPts val="315"/>
              </a:spcBef>
              <a:tabLst>
                <a:tab pos="17280000" algn="l"/>
              </a:tabLst>
            </a:pPr>
            <a:endParaRPr sz="1300" baseline="-2849" dirty="0">
              <a:latin typeface="Montserrat Medium" panose="00000600000000000000" pitchFamily="2" charset="-52"/>
              <a:cs typeface="Arial"/>
            </a:endParaRPr>
          </a:p>
        </p:txBody>
      </p:sp>
      <p:sp>
        <p:nvSpPr>
          <p:cNvPr id="21" name="Номер слайда 2"/>
          <p:cNvSpPr txBox="1">
            <a:spLocks/>
          </p:cNvSpPr>
          <p:nvPr/>
        </p:nvSpPr>
        <p:spPr>
          <a:xfrm>
            <a:off x="9912753" y="104613"/>
            <a:ext cx="2133600" cy="365125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F91366C-C707-45FC-9663-1DE7BB98C4B2}" type="slidenum">
              <a:rPr kumimoji="0" lang="ru-RU" sz="2200" b="0" i="0" u="none" strike="noStrike" kern="1200" cap="none" spc="0" normalizeH="0" baseline="0" noProof="0" smtClean="0">
                <a:ln>
                  <a:noFill/>
                </a:ln>
                <a:solidFill>
                  <a:srgbClr val="DEAA46"/>
                </a:solidFill>
                <a:effectLst/>
                <a:uLnTx/>
                <a:uFillTx/>
                <a:latin typeface="DINPro-Light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ru-RU" sz="2200" b="0" i="0" u="none" strike="noStrike" kern="1200" cap="none" spc="0" normalizeH="0" baseline="0" noProof="0" dirty="0">
              <a:ln>
                <a:noFill/>
              </a:ln>
              <a:solidFill>
                <a:srgbClr val="DEAA46"/>
              </a:solidFill>
              <a:effectLst/>
              <a:uLnTx/>
              <a:uFillTx/>
              <a:latin typeface="DINPro-Light"/>
              <a:ea typeface="+mn-ea"/>
              <a:cs typeface="+mn-cs"/>
            </a:endParaRPr>
          </a:p>
        </p:txBody>
      </p:sp>
      <p:sp>
        <p:nvSpPr>
          <p:cNvPr id="2" name="Скругленная прямоугольная выноска 1"/>
          <p:cNvSpPr/>
          <p:nvPr/>
        </p:nvSpPr>
        <p:spPr>
          <a:xfrm>
            <a:off x="8589818" y="3796145"/>
            <a:ext cx="2770909" cy="1607128"/>
          </a:xfrm>
          <a:prstGeom prst="wedgeRoundRectCallout">
            <a:avLst>
              <a:gd name="adj1" fmla="val -94752"/>
              <a:gd name="adj2" fmla="val -49809"/>
              <a:gd name="adj3" fmla="val 16667"/>
            </a:avLst>
          </a:prstGeom>
          <a:noFill/>
          <a:ln w="22225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8733984" y="3942922"/>
            <a:ext cx="252231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Проверяется результат исполнения бюджета</a:t>
            </a:r>
          </a:p>
          <a:p>
            <a:endParaRPr lang="ru-RU" dirty="0">
              <a:solidFill>
                <a:srgbClr val="FF0000"/>
              </a:solidFill>
            </a:endParaRPr>
          </a:p>
          <a:p>
            <a:r>
              <a:rPr lang="ru-RU" dirty="0" smtClean="0">
                <a:solidFill>
                  <a:srgbClr val="FF0000"/>
                </a:solidFill>
              </a:rPr>
              <a:t>Можно отложить КМ на длительный срок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23" name="Скругленная прямоугольная выноска 22"/>
          <p:cNvSpPr/>
          <p:nvPr/>
        </p:nvSpPr>
        <p:spPr>
          <a:xfrm>
            <a:off x="751347" y="4131437"/>
            <a:ext cx="3032511" cy="1607128"/>
          </a:xfrm>
          <a:prstGeom prst="wedgeRoundRectCallout">
            <a:avLst>
              <a:gd name="adj1" fmla="val 40568"/>
              <a:gd name="adj2" fmla="val -100254"/>
              <a:gd name="adj3" fmla="val 16667"/>
            </a:avLst>
          </a:prstGeom>
          <a:noFill/>
          <a:ln w="22225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777502" y="4286439"/>
            <a:ext cx="2962734" cy="14773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Использование </a:t>
            </a:r>
          </a:p>
          <a:p>
            <a:r>
              <a:rPr lang="ru-RU" dirty="0">
                <a:solidFill>
                  <a:srgbClr val="FF0000"/>
                </a:solidFill>
              </a:rPr>
              <a:t>т</a:t>
            </a:r>
            <a:r>
              <a:rPr lang="ru-RU" dirty="0" smtClean="0">
                <a:solidFill>
                  <a:srgbClr val="FF0000"/>
                </a:solidFill>
              </a:rPr>
              <a:t>радиционных методов</a:t>
            </a:r>
          </a:p>
          <a:p>
            <a:r>
              <a:rPr lang="ru-RU" dirty="0" smtClean="0">
                <a:solidFill>
                  <a:srgbClr val="FF0000"/>
                </a:solidFill>
              </a:rPr>
              <a:t>контроля в рамках </a:t>
            </a:r>
          </a:p>
          <a:p>
            <a:r>
              <a:rPr lang="ru-RU" dirty="0">
                <a:solidFill>
                  <a:srgbClr val="FF0000"/>
                </a:solidFill>
              </a:rPr>
              <a:t>п</a:t>
            </a:r>
            <a:r>
              <a:rPr lang="ru-RU" dirty="0" smtClean="0">
                <a:solidFill>
                  <a:srgbClr val="FF0000"/>
                </a:solidFill>
              </a:rPr>
              <a:t>редварительного контроля</a:t>
            </a:r>
          </a:p>
          <a:p>
            <a:r>
              <a:rPr lang="ru-RU" dirty="0" smtClean="0">
                <a:solidFill>
                  <a:srgbClr val="FF0000"/>
                </a:solidFill>
              </a:rPr>
              <a:t>труднореализуемо </a:t>
            </a:r>
          </a:p>
        </p:txBody>
      </p:sp>
    </p:spTree>
    <p:extLst>
      <p:ext uri="{BB962C8B-B14F-4D97-AF65-F5344CB8AC3E}">
        <p14:creationId xmlns:p14="http://schemas.microsoft.com/office/powerpoint/2010/main" val="3732208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 txBox="1">
            <a:spLocks/>
          </p:cNvSpPr>
          <p:nvPr/>
        </p:nvSpPr>
        <p:spPr>
          <a:xfrm>
            <a:off x="8400256" y="116633"/>
            <a:ext cx="2133600" cy="365125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defTabSz="457200">
              <a:defRPr/>
            </a:pPr>
            <a:fld id="{5F91366C-C707-45FC-9663-1DE7BB98C4B2}" type="slidenum">
              <a:rPr lang="ru-RU" sz="2200">
                <a:solidFill>
                  <a:srgbClr val="DEAA46"/>
                </a:solidFill>
                <a:latin typeface="DINPro-Light"/>
              </a:rPr>
              <a:pPr algn="r" defTabSz="457200">
                <a:defRPr/>
              </a:pPr>
              <a:t>4</a:t>
            </a:fld>
            <a:endParaRPr lang="ru-RU" sz="2200" dirty="0">
              <a:solidFill>
                <a:srgbClr val="DEAA46"/>
              </a:solidFill>
              <a:latin typeface="DINPro-Light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8121459"/>
              </p:ext>
            </p:extLst>
          </p:nvPr>
        </p:nvGraphicFramePr>
        <p:xfrm>
          <a:off x="2584006" y="313962"/>
          <a:ext cx="8660816" cy="396240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866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60040">
                <a:tc>
                  <a:txBody>
                    <a:bodyPr/>
                    <a:lstStyle/>
                    <a:p>
                      <a:pPr marL="0" lvl="0" algn="ctr" defTabSz="914400" rtl="0" eaLnBrk="1" latinLnBrk="0" hangingPunct="1"/>
                      <a:endParaRPr lang="ru-RU" sz="2000" b="1" kern="1200" dirty="0">
                        <a:solidFill>
                          <a:srgbClr val="00482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pSp>
        <p:nvGrpSpPr>
          <p:cNvPr id="16" name="Группа 15"/>
          <p:cNvGrpSpPr/>
          <p:nvPr/>
        </p:nvGrpSpPr>
        <p:grpSpPr>
          <a:xfrm>
            <a:off x="1886918" y="979055"/>
            <a:ext cx="8993518" cy="4990839"/>
            <a:chOff x="828744" y="1741147"/>
            <a:chExt cx="7233442" cy="2731461"/>
          </a:xfrm>
        </p:grpSpPr>
        <p:sp>
          <p:nvSpPr>
            <p:cNvPr id="6" name="Скругленный прямоугольник 5"/>
            <p:cNvSpPr/>
            <p:nvPr/>
          </p:nvSpPr>
          <p:spPr>
            <a:xfrm>
              <a:off x="1181100" y="1949505"/>
              <a:ext cx="2409825" cy="617340"/>
            </a:xfrm>
            <a:prstGeom prst="roundRect">
              <a:avLst/>
            </a:prstGeom>
            <a:solidFill>
              <a:srgbClr val="004821"/>
            </a:solidFill>
            <a:ln w="952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457200">
                <a:defRPr/>
              </a:pPr>
              <a:r>
                <a:rPr lang="ru-RU" sz="1600" b="1" kern="0" dirty="0">
                  <a:solidFill>
                    <a:prstClr val="white"/>
                  </a:solidFill>
                  <a:latin typeface="Arial"/>
                </a:rPr>
                <a:t>Анализ</a:t>
              </a:r>
            </a:p>
          </p:txBody>
        </p:sp>
        <p:sp>
          <p:nvSpPr>
            <p:cNvPr id="7" name="Скругленный прямоугольник 6"/>
            <p:cNvSpPr/>
            <p:nvPr/>
          </p:nvSpPr>
          <p:spPr>
            <a:xfrm>
              <a:off x="1172827" y="2739080"/>
              <a:ext cx="2409825" cy="560711"/>
            </a:xfrm>
            <a:prstGeom prst="roundRect">
              <a:avLst/>
            </a:prstGeom>
            <a:solidFill>
              <a:srgbClr val="004821"/>
            </a:solidFill>
            <a:ln w="952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457200">
                <a:defRPr/>
              </a:pPr>
              <a:r>
                <a:rPr lang="ru-RU" sz="1600" b="1" kern="0" dirty="0">
                  <a:solidFill>
                    <a:prstClr val="white"/>
                  </a:solidFill>
                  <a:latin typeface="Arial"/>
                </a:rPr>
                <a:t>Наблюдение</a:t>
              </a:r>
            </a:p>
          </p:txBody>
        </p:sp>
        <p:sp>
          <p:nvSpPr>
            <p:cNvPr id="8" name="Скругленный прямоугольник 7"/>
            <p:cNvSpPr/>
            <p:nvPr/>
          </p:nvSpPr>
          <p:spPr>
            <a:xfrm>
              <a:off x="1172168" y="3579171"/>
              <a:ext cx="2409825" cy="536130"/>
            </a:xfrm>
            <a:prstGeom prst="roundRect">
              <a:avLst/>
            </a:prstGeom>
            <a:solidFill>
              <a:srgbClr val="004821"/>
            </a:solidFill>
            <a:ln w="952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457200">
                <a:defRPr/>
              </a:pPr>
              <a:r>
                <a:rPr lang="ru-RU" sz="1600" b="1" kern="0" dirty="0">
                  <a:solidFill>
                    <a:prstClr val="white"/>
                  </a:solidFill>
                  <a:latin typeface="Arial"/>
                </a:rPr>
                <a:t>Финансово-бюджетный контроллинг</a:t>
              </a:r>
            </a:p>
          </p:txBody>
        </p:sp>
        <p:sp>
          <p:nvSpPr>
            <p:cNvPr id="9" name="Стрелка вниз 8"/>
            <p:cNvSpPr/>
            <p:nvPr/>
          </p:nvSpPr>
          <p:spPr>
            <a:xfrm rot="16200000">
              <a:off x="3660707" y="2726192"/>
              <a:ext cx="499571" cy="525346"/>
            </a:xfrm>
            <a:prstGeom prst="downArrow">
              <a:avLst/>
            </a:prstGeom>
            <a:solidFill>
              <a:sysClr val="window" lastClr="FFFFFF"/>
            </a:solidFill>
            <a:ln w="9525" cap="flat" cmpd="sng" algn="ctr">
              <a:solidFill>
                <a:srgbClr val="00482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457200">
                <a:defRPr/>
              </a:pPr>
              <a:endParaRPr lang="ru-RU" sz="2000" kern="0">
                <a:solidFill>
                  <a:prstClr val="white"/>
                </a:solidFill>
                <a:latin typeface="Arial"/>
              </a:endParaRPr>
            </a:p>
          </p:txBody>
        </p:sp>
        <p:sp>
          <p:nvSpPr>
            <p:cNvPr id="10" name="Скругленный прямоугольник 9"/>
            <p:cNvSpPr/>
            <p:nvPr/>
          </p:nvSpPr>
          <p:spPr>
            <a:xfrm rot="16200000">
              <a:off x="-421356" y="2991247"/>
              <a:ext cx="2731461" cy="231262"/>
            </a:xfrm>
            <a:prstGeom prst="roundRect">
              <a:avLst/>
            </a:prstGeom>
            <a:solidFill>
              <a:sysClr val="window" lastClr="FFFFFF"/>
            </a:solidFill>
            <a:ln w="9525" cap="flat" cmpd="sng" algn="ctr">
              <a:solidFill>
                <a:srgbClr val="00482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457200">
                <a:defRPr/>
              </a:pPr>
              <a:r>
                <a:rPr lang="ru-RU" sz="1200" kern="0" dirty="0">
                  <a:solidFill>
                    <a:prstClr val="black"/>
                  </a:solidFill>
                  <a:latin typeface="Arial"/>
                </a:rPr>
                <a:t>сотрудничество, открытые данные </a:t>
              </a:r>
            </a:p>
          </p:txBody>
        </p:sp>
        <p:sp>
          <p:nvSpPr>
            <p:cNvPr id="11" name="Скругленный прямоугольник 10"/>
            <p:cNvSpPr/>
            <p:nvPr/>
          </p:nvSpPr>
          <p:spPr>
            <a:xfrm>
              <a:off x="4230054" y="1945058"/>
              <a:ext cx="3823853" cy="621787"/>
            </a:xfrm>
            <a:prstGeom prst="roundRect">
              <a:avLst/>
            </a:prstGeom>
            <a:solidFill>
              <a:sysClr val="window" lastClr="FFFFFF"/>
            </a:solidFill>
            <a:ln w="9525" cap="flat" cmpd="sng" algn="ctr">
              <a:solidFill>
                <a:srgbClr val="00482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457200">
                <a:defRPr/>
              </a:pPr>
              <a:r>
                <a:rPr lang="ru-RU" sz="1200" b="1" kern="0" dirty="0">
                  <a:solidFill>
                    <a:prstClr val="black"/>
                  </a:solidFill>
                  <a:latin typeface="Arial"/>
                </a:rPr>
                <a:t>исследование, оценка эффективности финансово-хозяйственной деятельности объекта контроля (отдельных направлений</a:t>
              </a:r>
            </a:p>
            <a:p>
              <a:pPr algn="ctr" defTabSz="457200">
                <a:defRPr/>
              </a:pPr>
              <a:r>
                <a:rPr lang="ru-RU" sz="1200" b="1" kern="0" dirty="0">
                  <a:solidFill>
                    <a:prstClr val="black"/>
                  </a:solidFill>
                  <a:latin typeface="Arial"/>
                </a:rPr>
                <a:t>деятельности</a:t>
              </a:r>
              <a:r>
                <a:rPr lang="ru-RU" sz="1200" b="1" kern="0" dirty="0" smtClean="0">
                  <a:solidFill>
                    <a:prstClr val="black"/>
                  </a:solidFill>
                  <a:latin typeface="Arial"/>
                </a:rPr>
                <a:t>), групп объектов контроля</a:t>
              </a:r>
              <a:endParaRPr lang="ru-RU" sz="1200" b="1" kern="0" dirty="0">
                <a:solidFill>
                  <a:prstClr val="black"/>
                </a:solidFill>
                <a:latin typeface="Arial"/>
              </a:endParaRPr>
            </a:p>
          </p:txBody>
        </p:sp>
        <p:sp>
          <p:nvSpPr>
            <p:cNvPr id="12" name="Скругленный прямоугольник 11"/>
            <p:cNvSpPr/>
            <p:nvPr/>
          </p:nvSpPr>
          <p:spPr>
            <a:xfrm>
              <a:off x="4238333" y="2765894"/>
              <a:ext cx="3823853" cy="488101"/>
            </a:xfrm>
            <a:prstGeom prst="roundRect">
              <a:avLst/>
            </a:prstGeom>
            <a:solidFill>
              <a:sysClr val="window" lastClr="FFFFFF"/>
            </a:solidFill>
            <a:ln w="9525" cap="flat" cmpd="sng" algn="ctr">
              <a:solidFill>
                <a:srgbClr val="00482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457200">
                <a:defRPr/>
              </a:pPr>
              <a:r>
                <a:rPr lang="ru-RU" sz="1200" b="1" kern="0" dirty="0">
                  <a:solidFill>
                    <a:prstClr val="black"/>
                  </a:solidFill>
                  <a:latin typeface="Arial"/>
                </a:rPr>
                <a:t>онлайн-контроль, оценка совершенных операций </a:t>
              </a:r>
            </a:p>
          </p:txBody>
        </p:sp>
        <p:sp>
          <p:nvSpPr>
            <p:cNvPr id="13" name="Скругленный прямоугольник 12"/>
            <p:cNvSpPr/>
            <p:nvPr/>
          </p:nvSpPr>
          <p:spPr>
            <a:xfrm>
              <a:off x="4238334" y="3604954"/>
              <a:ext cx="3823852" cy="510347"/>
            </a:xfrm>
            <a:prstGeom prst="roundRect">
              <a:avLst/>
            </a:prstGeom>
            <a:solidFill>
              <a:sysClr val="window" lastClr="FFFFFF"/>
            </a:solidFill>
            <a:ln w="9525" cap="flat" cmpd="sng" algn="ctr">
              <a:solidFill>
                <a:srgbClr val="00482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457200">
                <a:defRPr/>
              </a:pPr>
              <a:r>
                <a:rPr lang="ru-RU" sz="1200" b="1" kern="0" dirty="0">
                  <a:solidFill>
                    <a:prstClr val="black"/>
                  </a:solidFill>
                  <a:latin typeface="Arial"/>
                </a:rPr>
                <a:t>онлайн-анализ, оценка последствий «будущих» операций</a:t>
              </a:r>
            </a:p>
          </p:txBody>
        </p:sp>
        <p:sp>
          <p:nvSpPr>
            <p:cNvPr id="14" name="Стрелка вниз 13"/>
            <p:cNvSpPr/>
            <p:nvPr/>
          </p:nvSpPr>
          <p:spPr>
            <a:xfrm rot="16200000">
              <a:off x="3628187" y="3517181"/>
              <a:ext cx="520287" cy="525345"/>
            </a:xfrm>
            <a:prstGeom prst="downArrow">
              <a:avLst/>
            </a:prstGeom>
            <a:solidFill>
              <a:sysClr val="window" lastClr="FFFFFF"/>
            </a:solidFill>
            <a:ln w="9525" cap="flat" cmpd="sng" algn="ctr">
              <a:solidFill>
                <a:srgbClr val="00482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457200">
                <a:defRPr/>
              </a:pPr>
              <a:endParaRPr lang="ru-RU" sz="2000" kern="0">
                <a:solidFill>
                  <a:prstClr val="white"/>
                </a:solidFill>
                <a:latin typeface="Arial"/>
              </a:endParaRPr>
            </a:p>
          </p:txBody>
        </p:sp>
        <p:sp>
          <p:nvSpPr>
            <p:cNvPr id="15" name="Стрелка вниз 14"/>
            <p:cNvSpPr/>
            <p:nvPr/>
          </p:nvSpPr>
          <p:spPr>
            <a:xfrm rot="16200000">
              <a:off x="3681080" y="1965939"/>
              <a:ext cx="458819" cy="525342"/>
            </a:xfrm>
            <a:prstGeom prst="downArrow">
              <a:avLst/>
            </a:prstGeom>
            <a:solidFill>
              <a:sysClr val="window" lastClr="FFFFFF"/>
            </a:solidFill>
            <a:ln w="9525" cap="flat" cmpd="sng" algn="ctr">
              <a:solidFill>
                <a:srgbClr val="00482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457200">
                <a:defRPr/>
              </a:pPr>
              <a:endParaRPr lang="ru-RU" sz="2000" kern="0">
                <a:solidFill>
                  <a:prstClr val="white"/>
                </a:solidFill>
                <a:latin typeface="Arial"/>
              </a:endParaRPr>
            </a:p>
          </p:txBody>
        </p:sp>
      </p:grpSp>
      <p:graphicFrame>
        <p:nvGraphicFramePr>
          <p:cNvPr id="17" name="Таблица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8449433"/>
              </p:ext>
            </p:extLst>
          </p:nvPr>
        </p:nvGraphicFramePr>
        <p:xfrm>
          <a:off x="1886917" y="648048"/>
          <a:ext cx="8660816" cy="396240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866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65784">
                <a:tc>
                  <a:txBody>
                    <a:bodyPr/>
                    <a:lstStyle/>
                    <a:p>
                      <a:pPr marL="0" lvl="0" algn="ctr" defTabSz="914400" rtl="0" eaLnBrk="1" latinLnBrk="0" hangingPunct="1"/>
                      <a:r>
                        <a:rPr lang="ru-RU" sz="2000" b="1" kern="1200" baseline="0" dirty="0" smtClean="0">
                          <a:solidFill>
                            <a:srgbClr val="00482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НОВЫЕ МЕТОДЫ ВНУТРЕННЕГО ГОСФИНКОНТРОЛЯ</a:t>
                      </a:r>
                      <a:endParaRPr lang="ru-RU" sz="2000" b="1" kern="1200" dirty="0">
                        <a:solidFill>
                          <a:srgbClr val="00482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2" name="Прямоугольник 21"/>
          <p:cNvSpPr/>
          <p:nvPr/>
        </p:nvSpPr>
        <p:spPr>
          <a:xfrm>
            <a:off x="2652570" y="5565187"/>
            <a:ext cx="634866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457200">
              <a:defRPr/>
            </a:pPr>
            <a:r>
              <a:rPr lang="ru-RU" sz="1200" b="1" dirty="0">
                <a:solidFill>
                  <a:srgbClr val="00602B"/>
                </a:solidFill>
                <a:latin typeface="Arial"/>
              </a:rPr>
              <a:t>ЗАВЕРШЕНИЕ ФОРМИРОВАНИЯ НОРМАТИВНОЙ ПРАВОВОЙ БАЗЫ </a:t>
            </a:r>
            <a:r>
              <a:rPr lang="ru-RU" sz="1200" b="1" dirty="0" smtClean="0">
                <a:solidFill>
                  <a:srgbClr val="00602B"/>
                </a:solidFill>
                <a:latin typeface="Arial"/>
              </a:rPr>
              <a:t>в </a:t>
            </a:r>
            <a:r>
              <a:rPr lang="ru-RU" sz="1200" b="1" dirty="0">
                <a:solidFill>
                  <a:srgbClr val="00602B"/>
                </a:solidFill>
                <a:latin typeface="Arial"/>
              </a:rPr>
              <a:t>2025 ГОДУ</a:t>
            </a:r>
            <a:r>
              <a:rPr lang="en-US" sz="1200" b="1" dirty="0">
                <a:solidFill>
                  <a:srgbClr val="00602B"/>
                </a:solidFill>
                <a:latin typeface="Arial"/>
              </a:rPr>
              <a:t>:</a:t>
            </a:r>
            <a:endParaRPr lang="ru-RU" sz="1200" b="1" dirty="0">
              <a:solidFill>
                <a:srgbClr val="00602B"/>
              </a:solidFill>
              <a:latin typeface="Arial"/>
            </a:endParaRPr>
          </a:p>
          <a:p>
            <a:pPr algn="ctr" defTabSz="457200">
              <a:defRPr/>
            </a:pPr>
            <a:r>
              <a:rPr lang="ru-RU" sz="1200" b="1" dirty="0">
                <a:solidFill>
                  <a:srgbClr val="00602B"/>
                </a:solidFill>
                <a:latin typeface="Arial"/>
              </a:rPr>
              <a:t>ЗАКОН, ПОСТАНОВЛЕНИЕ ПРАВИТЕЛЬСТВА РФ, НПА МФ РФ</a:t>
            </a:r>
          </a:p>
        </p:txBody>
      </p:sp>
      <p:sp>
        <p:nvSpPr>
          <p:cNvPr id="18" name="object 2">
            <a:extLst>
              <a:ext uri="{FF2B5EF4-FFF2-40B4-BE49-F238E27FC236}">
                <a16:creationId xmlns:a16="http://schemas.microsoft.com/office/drawing/2014/main" id="{56FB6CBB-0E60-4E76-95C2-856F34774D04}"/>
              </a:ext>
            </a:extLst>
          </p:cNvPr>
          <p:cNvSpPr txBox="1"/>
          <p:nvPr/>
        </p:nvSpPr>
        <p:spPr>
          <a:xfrm>
            <a:off x="1061105" y="183199"/>
            <a:ext cx="10565685" cy="286539"/>
          </a:xfrm>
          <a:prstGeom prst="rect">
            <a:avLst/>
          </a:prstGeom>
          <a:solidFill>
            <a:srgbClr val="007B3E"/>
          </a:solidFill>
        </p:spPr>
        <p:txBody>
          <a:bodyPr vert="horz" wrap="square" lIns="0" tIns="36000" rIns="0" bIns="72000" rtlCol="0" anchor="t" anchorCtr="0">
            <a:spAutoFit/>
          </a:bodyPr>
          <a:lstStyle/>
          <a:p>
            <a:pPr marL="180000">
              <a:lnSpc>
                <a:spcPct val="150000"/>
              </a:lnSpc>
              <a:spcBef>
                <a:spcPts val="315"/>
              </a:spcBef>
              <a:tabLst>
                <a:tab pos="17280000" algn="l"/>
              </a:tabLst>
            </a:pPr>
            <a:endParaRPr sz="1300" baseline="-2849" dirty="0">
              <a:latin typeface="Montserrat Medium" panose="00000600000000000000" pitchFamily="2" charset="-52"/>
              <a:cs typeface="Arial"/>
            </a:endParaRPr>
          </a:p>
        </p:txBody>
      </p:sp>
      <p:sp>
        <p:nvSpPr>
          <p:cNvPr id="19" name="Номер слайда 2"/>
          <p:cNvSpPr txBox="1">
            <a:spLocks/>
          </p:cNvSpPr>
          <p:nvPr/>
        </p:nvSpPr>
        <p:spPr>
          <a:xfrm>
            <a:off x="9912754" y="99793"/>
            <a:ext cx="2133600" cy="365125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F91366C-C707-45FC-9663-1DE7BB98C4B2}" type="slidenum">
              <a:rPr kumimoji="0" lang="ru-RU" sz="2200" b="0" i="0" u="none" strike="noStrike" kern="1200" cap="none" spc="0" normalizeH="0" baseline="0" noProof="0" smtClean="0">
                <a:ln>
                  <a:noFill/>
                </a:ln>
                <a:solidFill>
                  <a:srgbClr val="DEAA46"/>
                </a:solidFill>
                <a:effectLst/>
                <a:uLnTx/>
                <a:uFillTx/>
                <a:latin typeface="DINPro-Light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ru-RU" sz="2200" b="0" i="0" u="none" strike="noStrike" kern="1200" cap="none" spc="0" normalizeH="0" baseline="0" noProof="0" dirty="0">
              <a:ln>
                <a:noFill/>
              </a:ln>
              <a:solidFill>
                <a:srgbClr val="DEAA46"/>
              </a:solidFill>
              <a:effectLst/>
              <a:uLnTx/>
              <a:uFillTx/>
              <a:latin typeface="DINPro-Ligh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82856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9194427"/>
              </p:ext>
            </p:extLst>
          </p:nvPr>
        </p:nvGraphicFramePr>
        <p:xfrm>
          <a:off x="1580893" y="548324"/>
          <a:ext cx="8660816" cy="396240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866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60040">
                <a:tc>
                  <a:txBody>
                    <a:bodyPr/>
                    <a:lstStyle/>
                    <a:p>
                      <a:pPr marL="0" lvl="0" algn="ctr" defTabSz="914400" rtl="0" eaLnBrk="1" latinLnBrk="0" hangingPunct="1"/>
                      <a:r>
                        <a:rPr lang="ru-RU" sz="2000" b="1" kern="1200" baseline="0" dirty="0" smtClean="0">
                          <a:solidFill>
                            <a:srgbClr val="00482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НОВЫЙ МЕТОД ВНУТРЕННЕГО ГОСФИНКОНТРОЛЯ «АНАЛИЗ»</a:t>
                      </a:r>
                      <a:endParaRPr lang="ru-RU" sz="2000" b="1" kern="1200" dirty="0">
                        <a:solidFill>
                          <a:srgbClr val="00482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92224482"/>
              </p:ext>
            </p:extLst>
          </p:nvPr>
        </p:nvGraphicFramePr>
        <p:xfrm>
          <a:off x="1097704" y="1254504"/>
          <a:ext cx="10099326" cy="396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794138">
                  <a:extLst>
                    <a:ext uri="{9D8B030D-6E8A-4147-A177-3AD203B41FA5}">
                      <a16:colId xmlns:a16="http://schemas.microsoft.com/office/drawing/2014/main" val="1844056160"/>
                    </a:ext>
                  </a:extLst>
                </a:gridCol>
                <a:gridCol w="5305188">
                  <a:extLst>
                    <a:ext uri="{9D8B030D-6E8A-4147-A177-3AD203B41FA5}">
                      <a16:colId xmlns:a16="http://schemas.microsoft.com/office/drawing/2014/main" val="193434608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i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ЦЕЛИ</a:t>
                      </a:r>
                      <a:endParaRPr lang="ru-RU" sz="2000" i="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2000" b="1" i="0" kern="12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ХАРАКТЕРИСТИКИ</a:t>
                      </a:r>
                      <a:endParaRPr lang="ru-RU" sz="2000" b="1" i="0" kern="12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70664852"/>
                  </a:ext>
                </a:extLst>
              </a:tr>
            </a:tbl>
          </a:graphicData>
        </a:graphic>
      </p:graphicFrame>
      <p:cxnSp>
        <p:nvCxnSpPr>
          <p:cNvPr id="13" name="Прямая соединительная линия 12"/>
          <p:cNvCxnSpPr/>
          <p:nvPr/>
        </p:nvCxnSpPr>
        <p:spPr>
          <a:xfrm>
            <a:off x="5885364" y="1711704"/>
            <a:ext cx="25937" cy="494788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Прямоугольник 14"/>
          <p:cNvSpPr/>
          <p:nvPr/>
        </p:nvSpPr>
        <p:spPr>
          <a:xfrm>
            <a:off x="1317267" y="1860601"/>
            <a:ext cx="4232609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/>
              <a:t>Сближение подходов </a:t>
            </a:r>
            <a:r>
              <a:rPr lang="ru-RU" dirty="0" smtClean="0"/>
              <a:t>к контрольно-аналитической деятельности при осуществлении внешнего и внутреннего </a:t>
            </a:r>
            <a:r>
              <a:rPr lang="ru-RU" dirty="0" err="1" smtClean="0"/>
              <a:t>госфинконтроля</a:t>
            </a:r>
            <a:endParaRPr lang="ru-RU" dirty="0" smtClean="0"/>
          </a:p>
          <a:p>
            <a:pPr algn="just"/>
            <a:endParaRPr lang="ru-RU" dirty="0" smtClean="0"/>
          </a:p>
          <a:p>
            <a:pPr algn="just"/>
            <a:r>
              <a:rPr lang="ru-RU" dirty="0" smtClean="0"/>
              <a:t>Формирование суждения об </a:t>
            </a:r>
            <a:r>
              <a:rPr lang="ru-RU" b="1" dirty="0" smtClean="0"/>
              <a:t>обоснованности</a:t>
            </a:r>
            <a:r>
              <a:rPr lang="ru-RU" dirty="0" smtClean="0"/>
              <a:t> выделенных (планируемых) объемов </a:t>
            </a:r>
            <a:r>
              <a:rPr lang="ru-RU" b="1" dirty="0" smtClean="0"/>
              <a:t>мер господдержки</a:t>
            </a:r>
          </a:p>
          <a:p>
            <a:pPr algn="just"/>
            <a:endParaRPr lang="ru-RU" dirty="0" smtClean="0"/>
          </a:p>
          <a:p>
            <a:pPr algn="just"/>
            <a:r>
              <a:rPr lang="ru-RU" dirty="0" smtClean="0"/>
              <a:t>Выявление проблемной области как у объекта контроля, </a:t>
            </a:r>
            <a:r>
              <a:rPr lang="ru-RU" b="1" dirty="0" smtClean="0"/>
              <a:t>так и в отрасли</a:t>
            </a:r>
            <a:r>
              <a:rPr lang="ru-RU" dirty="0" smtClean="0"/>
              <a:t>, </a:t>
            </a:r>
            <a:r>
              <a:rPr lang="ru-RU" b="1" dirty="0" smtClean="0"/>
              <a:t>причин недостижения результатов</a:t>
            </a:r>
            <a:endParaRPr lang="ru-RU" b="1" dirty="0"/>
          </a:p>
        </p:txBody>
      </p:sp>
      <p:sp>
        <p:nvSpPr>
          <p:cNvPr id="17" name="Шеврон 16"/>
          <p:cNvSpPr/>
          <p:nvPr/>
        </p:nvSpPr>
        <p:spPr>
          <a:xfrm>
            <a:off x="819509" y="2119493"/>
            <a:ext cx="278195" cy="282162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9" name="Шеврон 28"/>
          <p:cNvSpPr/>
          <p:nvPr/>
        </p:nvSpPr>
        <p:spPr>
          <a:xfrm>
            <a:off x="834724" y="3365249"/>
            <a:ext cx="278195" cy="282162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2" name="Шеврон 31"/>
          <p:cNvSpPr/>
          <p:nvPr/>
        </p:nvSpPr>
        <p:spPr>
          <a:xfrm>
            <a:off x="834724" y="4687336"/>
            <a:ext cx="278195" cy="282162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6745886" y="1765973"/>
            <a:ext cx="4451144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Ограниченный во времени процесс проведения </a:t>
            </a:r>
            <a:r>
              <a:rPr lang="ru-RU" b="1" dirty="0" smtClean="0"/>
              <a:t>аналитических</a:t>
            </a:r>
            <a:r>
              <a:rPr lang="ru-RU" dirty="0" smtClean="0"/>
              <a:t> и контрольных действий </a:t>
            </a:r>
          </a:p>
          <a:p>
            <a:pPr algn="just"/>
            <a:endParaRPr lang="ru-RU" dirty="0" smtClean="0"/>
          </a:p>
          <a:p>
            <a:pPr algn="just"/>
            <a:r>
              <a:rPr lang="ru-RU" dirty="0" smtClean="0"/>
              <a:t>С вовлечением объекта контроля</a:t>
            </a:r>
          </a:p>
          <a:p>
            <a:pPr algn="just"/>
            <a:endParaRPr lang="ru-RU" dirty="0" smtClean="0"/>
          </a:p>
          <a:p>
            <a:pPr algn="just"/>
            <a:r>
              <a:rPr lang="ru-RU" b="1" dirty="0" smtClean="0"/>
              <a:t>Результат – рекомендации</a:t>
            </a:r>
            <a:r>
              <a:rPr lang="ru-RU" dirty="0" smtClean="0"/>
              <a:t>, содержащие </a:t>
            </a:r>
            <a:r>
              <a:rPr lang="ru-RU" dirty="0"/>
              <a:t>выводы и предложения по повышению эффективности (результативности) осуществления </a:t>
            </a:r>
            <a:r>
              <a:rPr lang="ru-RU" dirty="0" smtClean="0"/>
              <a:t>ФХД </a:t>
            </a:r>
            <a:r>
              <a:rPr lang="ru-RU" dirty="0"/>
              <a:t>(отдельных направлений деятельности) объекта контроля и (или) информацию о </a:t>
            </a:r>
            <a:r>
              <a:rPr lang="ru-RU" b="1" dirty="0"/>
              <a:t>причинах и последствиях нарушений и недостатков </a:t>
            </a:r>
            <a:r>
              <a:rPr lang="ru-RU" dirty="0"/>
              <a:t>и (или) </a:t>
            </a:r>
            <a:r>
              <a:rPr lang="ru-RU" b="1" dirty="0"/>
              <a:t>признаках</a:t>
            </a:r>
            <a:r>
              <a:rPr lang="ru-RU" dirty="0"/>
              <a:t> возможных нарушений и </a:t>
            </a:r>
            <a:r>
              <a:rPr lang="ru-RU" b="1" dirty="0"/>
              <a:t>рисках их </a:t>
            </a:r>
            <a:r>
              <a:rPr lang="ru-RU" b="1" dirty="0" smtClean="0"/>
              <a:t>совершения</a:t>
            </a:r>
          </a:p>
          <a:p>
            <a:pPr algn="just"/>
            <a:r>
              <a:rPr lang="ru-RU" dirty="0" smtClean="0"/>
              <a:t>В случае </a:t>
            </a:r>
            <a:r>
              <a:rPr lang="ru-RU" b="1" dirty="0" smtClean="0"/>
              <a:t>выявления нарушений </a:t>
            </a:r>
            <a:r>
              <a:rPr lang="ru-RU" dirty="0" smtClean="0"/>
              <a:t>– представления, предписания и уведомления о БМП</a:t>
            </a:r>
            <a:endParaRPr lang="ru-RU" dirty="0"/>
          </a:p>
        </p:txBody>
      </p:sp>
      <p:sp>
        <p:nvSpPr>
          <p:cNvPr id="36" name="Шеврон 35"/>
          <p:cNvSpPr/>
          <p:nvPr/>
        </p:nvSpPr>
        <p:spPr>
          <a:xfrm>
            <a:off x="6189496" y="1934827"/>
            <a:ext cx="278195" cy="282162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8" name="Шеврон 37"/>
          <p:cNvSpPr/>
          <p:nvPr/>
        </p:nvSpPr>
        <p:spPr>
          <a:xfrm>
            <a:off x="6197005" y="2893571"/>
            <a:ext cx="278195" cy="282162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9" name="object 2">
            <a:extLst>
              <a:ext uri="{FF2B5EF4-FFF2-40B4-BE49-F238E27FC236}">
                <a16:creationId xmlns:a16="http://schemas.microsoft.com/office/drawing/2014/main" id="{56FB6CBB-0E60-4E76-95C2-856F34774D04}"/>
              </a:ext>
            </a:extLst>
          </p:cNvPr>
          <p:cNvSpPr txBox="1"/>
          <p:nvPr/>
        </p:nvSpPr>
        <p:spPr>
          <a:xfrm>
            <a:off x="1061105" y="183199"/>
            <a:ext cx="10565685" cy="286539"/>
          </a:xfrm>
          <a:prstGeom prst="rect">
            <a:avLst/>
          </a:prstGeom>
          <a:solidFill>
            <a:srgbClr val="007B3E"/>
          </a:solidFill>
        </p:spPr>
        <p:txBody>
          <a:bodyPr vert="horz" wrap="square" lIns="0" tIns="36000" rIns="0" bIns="72000" rtlCol="0" anchor="t" anchorCtr="0">
            <a:spAutoFit/>
          </a:bodyPr>
          <a:lstStyle/>
          <a:p>
            <a:pPr marL="180000">
              <a:lnSpc>
                <a:spcPct val="150000"/>
              </a:lnSpc>
              <a:spcBef>
                <a:spcPts val="315"/>
              </a:spcBef>
              <a:tabLst>
                <a:tab pos="17280000" algn="l"/>
              </a:tabLst>
            </a:pPr>
            <a:endParaRPr sz="1300" baseline="-2849" dirty="0">
              <a:latin typeface="Montserrat Medium" panose="00000600000000000000" pitchFamily="2" charset="-52"/>
              <a:cs typeface="Arial"/>
            </a:endParaRPr>
          </a:p>
        </p:txBody>
      </p:sp>
      <p:sp>
        <p:nvSpPr>
          <p:cNvPr id="16" name="Шеврон 15"/>
          <p:cNvSpPr/>
          <p:nvPr/>
        </p:nvSpPr>
        <p:spPr>
          <a:xfrm>
            <a:off x="6212792" y="3506330"/>
            <a:ext cx="278195" cy="282162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8" name="Шеврон 17"/>
          <p:cNvSpPr/>
          <p:nvPr/>
        </p:nvSpPr>
        <p:spPr>
          <a:xfrm>
            <a:off x="6212791" y="5966433"/>
            <a:ext cx="278195" cy="282162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9" name="Номер слайда 2"/>
          <p:cNvSpPr txBox="1">
            <a:spLocks/>
          </p:cNvSpPr>
          <p:nvPr/>
        </p:nvSpPr>
        <p:spPr>
          <a:xfrm>
            <a:off x="9921380" y="104613"/>
            <a:ext cx="2133600" cy="365125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F91366C-C707-45FC-9663-1DE7BB98C4B2}" type="slidenum">
              <a:rPr kumimoji="0" lang="ru-RU" sz="2200" b="0" i="0" u="none" strike="noStrike" kern="1200" cap="none" spc="0" normalizeH="0" baseline="0" noProof="0" smtClean="0">
                <a:ln>
                  <a:noFill/>
                </a:ln>
                <a:solidFill>
                  <a:srgbClr val="DEAA46"/>
                </a:solidFill>
                <a:effectLst/>
                <a:uLnTx/>
                <a:uFillTx/>
                <a:latin typeface="DINPro-Light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ru-RU" sz="2200" b="0" i="0" u="none" strike="noStrike" kern="1200" cap="none" spc="0" normalizeH="0" baseline="0" noProof="0" dirty="0">
              <a:ln>
                <a:noFill/>
              </a:ln>
              <a:solidFill>
                <a:srgbClr val="DEAA46"/>
              </a:solidFill>
              <a:effectLst/>
              <a:uLnTx/>
              <a:uFillTx/>
              <a:latin typeface="DINPro-Ligh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12370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14828511"/>
              </p:ext>
            </p:extLst>
          </p:nvPr>
        </p:nvGraphicFramePr>
        <p:xfrm>
          <a:off x="2012208" y="586546"/>
          <a:ext cx="8660816" cy="396240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866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60040">
                <a:tc>
                  <a:txBody>
                    <a:bodyPr/>
                    <a:lstStyle/>
                    <a:p>
                      <a:pPr marL="0" lvl="0" algn="ctr" defTabSz="914400" rtl="0" eaLnBrk="1" latinLnBrk="0" hangingPunct="1"/>
                      <a:r>
                        <a:rPr lang="ru-RU" sz="2000" b="1" kern="1200" baseline="0" dirty="0" smtClean="0">
                          <a:solidFill>
                            <a:srgbClr val="00482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НОВЫЙ МЕТОД ВНУТРЕННЕГО ГОСФИНКОНТРОЛЯ «НАБЛЮДЕНИЕ»</a:t>
                      </a:r>
                      <a:endParaRPr lang="ru-RU" sz="2000" b="1" kern="1200" dirty="0">
                        <a:solidFill>
                          <a:srgbClr val="00482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361977"/>
              </p:ext>
            </p:extLst>
          </p:nvPr>
        </p:nvGraphicFramePr>
        <p:xfrm>
          <a:off x="741872" y="1254504"/>
          <a:ext cx="10437962" cy="396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143492">
                  <a:extLst>
                    <a:ext uri="{9D8B030D-6E8A-4147-A177-3AD203B41FA5}">
                      <a16:colId xmlns:a16="http://schemas.microsoft.com/office/drawing/2014/main" val="1844056160"/>
                    </a:ext>
                  </a:extLst>
                </a:gridCol>
                <a:gridCol w="5294470">
                  <a:extLst>
                    <a:ext uri="{9D8B030D-6E8A-4147-A177-3AD203B41FA5}">
                      <a16:colId xmlns:a16="http://schemas.microsoft.com/office/drawing/2014/main" val="193434608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i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ЦЕЛИ</a:t>
                      </a:r>
                      <a:endParaRPr lang="ru-RU" sz="2000" i="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2000" b="1" i="0" kern="12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ХАРАКТЕРИСТИКИ</a:t>
                      </a:r>
                      <a:endParaRPr lang="ru-RU" sz="2000" b="1" i="0" kern="12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70664852"/>
                  </a:ext>
                </a:extLst>
              </a:tr>
            </a:tbl>
          </a:graphicData>
        </a:graphic>
      </p:graphicFrame>
      <p:cxnSp>
        <p:nvCxnSpPr>
          <p:cNvPr id="13" name="Прямая соединительная линия 12"/>
          <p:cNvCxnSpPr/>
          <p:nvPr/>
        </p:nvCxnSpPr>
        <p:spPr>
          <a:xfrm flipH="1">
            <a:off x="5883215" y="1711704"/>
            <a:ext cx="2149" cy="456832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Прямоугольник 14"/>
          <p:cNvSpPr/>
          <p:nvPr/>
        </p:nvSpPr>
        <p:spPr>
          <a:xfrm>
            <a:off x="1314176" y="1934827"/>
            <a:ext cx="4232609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Упрощение процедуры и снижение документооборота</a:t>
            </a:r>
          </a:p>
          <a:p>
            <a:pPr algn="just"/>
            <a:endParaRPr lang="ru-RU" dirty="0" smtClean="0"/>
          </a:p>
          <a:p>
            <a:pPr algn="just"/>
            <a:r>
              <a:rPr lang="ru-RU" dirty="0" smtClean="0"/>
              <a:t>Оперативное реагирование на </a:t>
            </a:r>
            <a:r>
              <a:rPr lang="ru-RU" b="1" dirty="0" smtClean="0"/>
              <a:t>риски </a:t>
            </a:r>
            <a:r>
              <a:rPr lang="ru-RU" b="1" dirty="0" smtClean="0"/>
              <a:t>нарушений, выявление признаков нарушений</a:t>
            </a:r>
          </a:p>
          <a:p>
            <a:pPr algn="just"/>
            <a:endParaRPr lang="ru-RU" b="1" dirty="0"/>
          </a:p>
          <a:p>
            <a:pPr algn="just"/>
            <a:r>
              <a:rPr lang="ru-RU" dirty="0" smtClean="0"/>
              <a:t>Предоставление </a:t>
            </a:r>
            <a:r>
              <a:rPr lang="ru-RU" b="1" dirty="0" smtClean="0"/>
              <a:t>новых </a:t>
            </a:r>
            <a:r>
              <a:rPr lang="ru-RU" b="1" dirty="0" smtClean="0"/>
              <a:t>возможностей для контролеров по предупреждению</a:t>
            </a:r>
            <a:r>
              <a:rPr lang="ru-RU" dirty="0" smtClean="0"/>
              <a:t> нарушений во взаимосвязи с </a:t>
            </a:r>
            <a:r>
              <a:rPr lang="ru-RU" dirty="0" err="1" smtClean="0"/>
              <a:t>цифровизацией</a:t>
            </a:r>
            <a:r>
              <a:rPr lang="ru-RU" dirty="0" smtClean="0"/>
              <a:t> всех этапов бюджетного процесса, в </a:t>
            </a:r>
            <a:r>
              <a:rPr lang="ru-RU" dirty="0" err="1" smtClean="0"/>
              <a:t>т.ч</a:t>
            </a:r>
            <a:r>
              <a:rPr lang="ru-RU" dirty="0" smtClean="0"/>
              <a:t>. контроля  </a:t>
            </a:r>
            <a:endParaRPr lang="ru-RU" dirty="0" smtClean="0"/>
          </a:p>
          <a:p>
            <a:pPr algn="just"/>
            <a:endParaRPr lang="ru-RU" dirty="0" smtClean="0"/>
          </a:p>
        </p:txBody>
      </p:sp>
      <p:sp>
        <p:nvSpPr>
          <p:cNvPr id="17" name="Шеврон 16"/>
          <p:cNvSpPr/>
          <p:nvPr/>
        </p:nvSpPr>
        <p:spPr>
          <a:xfrm>
            <a:off x="819509" y="1981321"/>
            <a:ext cx="278195" cy="282162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9" name="Шеврон 28"/>
          <p:cNvSpPr/>
          <p:nvPr/>
        </p:nvSpPr>
        <p:spPr>
          <a:xfrm>
            <a:off x="846264" y="2901507"/>
            <a:ext cx="278195" cy="282162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6771822" y="1865765"/>
            <a:ext cx="4451144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/>
              <a:t>Непрерывный процесс </a:t>
            </a:r>
            <a:r>
              <a:rPr lang="ru-RU" dirty="0" smtClean="0"/>
              <a:t>в «невидимом» режиме сбора и анализа данных</a:t>
            </a:r>
          </a:p>
          <a:p>
            <a:pPr algn="just"/>
            <a:endParaRPr lang="ru-RU" dirty="0" smtClean="0"/>
          </a:p>
          <a:p>
            <a:pPr algn="just"/>
            <a:r>
              <a:rPr lang="ru-RU" dirty="0" smtClean="0"/>
              <a:t>Осуществляется </a:t>
            </a:r>
            <a:r>
              <a:rPr lang="ru-RU" b="1" dirty="0" smtClean="0"/>
              <a:t>без приказа о назначении контрольного мероприятия</a:t>
            </a:r>
          </a:p>
          <a:p>
            <a:pPr algn="just"/>
            <a:endParaRPr lang="ru-RU" dirty="0" smtClean="0"/>
          </a:p>
          <a:p>
            <a:pPr algn="just"/>
            <a:r>
              <a:rPr lang="ru-RU" dirty="0" smtClean="0"/>
              <a:t>Использование </a:t>
            </a:r>
            <a:r>
              <a:rPr lang="ru-RU" b="1" dirty="0" smtClean="0"/>
              <a:t>цифровой среды при взаимодействии</a:t>
            </a:r>
            <a:r>
              <a:rPr lang="ru-RU" dirty="0" smtClean="0"/>
              <a:t> с объектами контроля (предостережение, пояснения)</a:t>
            </a:r>
          </a:p>
          <a:p>
            <a:pPr algn="just"/>
            <a:r>
              <a:rPr lang="ru-RU" b="1" dirty="0" smtClean="0"/>
              <a:t>Результат</a:t>
            </a:r>
            <a:r>
              <a:rPr lang="ru-RU" dirty="0" smtClean="0"/>
              <a:t> – предостережение, содержащее </a:t>
            </a:r>
            <a:r>
              <a:rPr lang="ru-RU" b="1" dirty="0"/>
              <a:t>предложения</a:t>
            </a:r>
            <a:r>
              <a:rPr lang="ru-RU" dirty="0"/>
              <a:t> о недопустимости нарушений (устранении рисков, признаков нарушений и их недопущении)</a:t>
            </a:r>
            <a:r>
              <a:rPr lang="ru-RU" dirty="0" smtClean="0"/>
              <a:t> </a:t>
            </a:r>
          </a:p>
          <a:p>
            <a:pPr algn="just"/>
            <a:endParaRPr lang="ru-RU" dirty="0"/>
          </a:p>
          <a:p>
            <a:pPr algn="just"/>
            <a:r>
              <a:rPr lang="ru-RU" dirty="0" smtClean="0"/>
              <a:t>Возможность назначения </a:t>
            </a:r>
            <a:r>
              <a:rPr lang="ru-RU" b="1" dirty="0" smtClean="0"/>
              <a:t>внеплановой проверки </a:t>
            </a:r>
            <a:r>
              <a:rPr lang="ru-RU" dirty="0" smtClean="0"/>
              <a:t>при наличии признаков нарушения после предостережения</a:t>
            </a:r>
            <a:endParaRPr lang="ru-RU" dirty="0"/>
          </a:p>
          <a:p>
            <a:pPr algn="just"/>
            <a:endParaRPr lang="ru-RU" dirty="0"/>
          </a:p>
        </p:txBody>
      </p:sp>
      <p:sp>
        <p:nvSpPr>
          <p:cNvPr id="36" name="Шеврон 35"/>
          <p:cNvSpPr/>
          <p:nvPr/>
        </p:nvSpPr>
        <p:spPr>
          <a:xfrm>
            <a:off x="6189496" y="1934827"/>
            <a:ext cx="278195" cy="282162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7" name="Шеврон 36"/>
          <p:cNvSpPr/>
          <p:nvPr/>
        </p:nvSpPr>
        <p:spPr>
          <a:xfrm>
            <a:off x="6263959" y="3577775"/>
            <a:ext cx="278195" cy="282162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8" name="Шеврон 37"/>
          <p:cNvSpPr/>
          <p:nvPr/>
        </p:nvSpPr>
        <p:spPr>
          <a:xfrm>
            <a:off x="6312486" y="4417265"/>
            <a:ext cx="278195" cy="282162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4" name="Шеврон 13"/>
          <p:cNvSpPr/>
          <p:nvPr/>
        </p:nvSpPr>
        <p:spPr>
          <a:xfrm>
            <a:off x="6275917" y="2760426"/>
            <a:ext cx="278195" cy="282162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6" name="object 2">
            <a:extLst>
              <a:ext uri="{FF2B5EF4-FFF2-40B4-BE49-F238E27FC236}">
                <a16:creationId xmlns:a16="http://schemas.microsoft.com/office/drawing/2014/main" id="{56FB6CBB-0E60-4E76-95C2-856F34774D04}"/>
              </a:ext>
            </a:extLst>
          </p:cNvPr>
          <p:cNvSpPr txBox="1"/>
          <p:nvPr/>
        </p:nvSpPr>
        <p:spPr>
          <a:xfrm>
            <a:off x="1061105" y="183199"/>
            <a:ext cx="10565685" cy="286539"/>
          </a:xfrm>
          <a:prstGeom prst="rect">
            <a:avLst/>
          </a:prstGeom>
          <a:solidFill>
            <a:srgbClr val="007B3E"/>
          </a:solidFill>
        </p:spPr>
        <p:txBody>
          <a:bodyPr vert="horz" wrap="square" lIns="0" tIns="36000" rIns="0" bIns="72000" rtlCol="0" anchor="t" anchorCtr="0">
            <a:spAutoFit/>
          </a:bodyPr>
          <a:lstStyle/>
          <a:p>
            <a:pPr marL="180000">
              <a:lnSpc>
                <a:spcPct val="150000"/>
              </a:lnSpc>
              <a:spcBef>
                <a:spcPts val="315"/>
              </a:spcBef>
              <a:tabLst>
                <a:tab pos="17280000" algn="l"/>
              </a:tabLst>
            </a:pPr>
            <a:endParaRPr sz="1300" baseline="-2849" dirty="0">
              <a:latin typeface="Montserrat Medium" panose="00000600000000000000" pitchFamily="2" charset="-52"/>
              <a:cs typeface="Arial"/>
            </a:endParaRPr>
          </a:p>
        </p:txBody>
      </p:sp>
      <p:sp>
        <p:nvSpPr>
          <p:cNvPr id="18" name="Шеврон 17"/>
          <p:cNvSpPr/>
          <p:nvPr/>
        </p:nvSpPr>
        <p:spPr>
          <a:xfrm>
            <a:off x="6342616" y="5933023"/>
            <a:ext cx="278195" cy="282162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9" name="Номер слайда 2"/>
          <p:cNvSpPr txBox="1">
            <a:spLocks/>
          </p:cNvSpPr>
          <p:nvPr/>
        </p:nvSpPr>
        <p:spPr>
          <a:xfrm>
            <a:off x="9878248" y="100271"/>
            <a:ext cx="2133600" cy="365125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F91366C-C707-45FC-9663-1DE7BB98C4B2}" type="slidenum">
              <a:rPr kumimoji="0" lang="ru-RU" sz="2200" b="0" i="0" u="none" strike="noStrike" kern="1200" cap="none" spc="0" normalizeH="0" baseline="0" noProof="0" smtClean="0">
                <a:ln>
                  <a:noFill/>
                </a:ln>
                <a:solidFill>
                  <a:srgbClr val="DEAA46"/>
                </a:solidFill>
                <a:effectLst/>
                <a:uLnTx/>
                <a:uFillTx/>
                <a:latin typeface="DINPro-Light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ru-RU" sz="2200" b="0" i="0" u="none" strike="noStrike" kern="1200" cap="none" spc="0" normalizeH="0" baseline="0" noProof="0" dirty="0">
              <a:ln>
                <a:noFill/>
              </a:ln>
              <a:solidFill>
                <a:srgbClr val="DEAA46"/>
              </a:solidFill>
              <a:effectLst/>
              <a:uLnTx/>
              <a:uFillTx/>
              <a:latin typeface="DINPro-Light"/>
              <a:ea typeface="+mn-ea"/>
              <a:cs typeface="+mn-cs"/>
            </a:endParaRPr>
          </a:p>
        </p:txBody>
      </p:sp>
      <p:sp>
        <p:nvSpPr>
          <p:cNvPr id="21" name="object 2">
            <a:extLst>
              <a:ext uri="{FF2B5EF4-FFF2-40B4-BE49-F238E27FC236}">
                <a16:creationId xmlns:a16="http://schemas.microsoft.com/office/drawing/2014/main" id="{56FB6CBB-0E60-4E76-95C2-856F34774D04}"/>
              </a:ext>
            </a:extLst>
          </p:cNvPr>
          <p:cNvSpPr txBox="1"/>
          <p:nvPr/>
        </p:nvSpPr>
        <p:spPr>
          <a:xfrm>
            <a:off x="1045750" y="178857"/>
            <a:ext cx="10565685" cy="286539"/>
          </a:xfrm>
          <a:prstGeom prst="rect">
            <a:avLst/>
          </a:prstGeom>
          <a:solidFill>
            <a:srgbClr val="007B3E"/>
          </a:solidFill>
        </p:spPr>
        <p:txBody>
          <a:bodyPr vert="horz" wrap="square" lIns="0" tIns="36000" rIns="0" bIns="72000" rtlCol="0" anchor="t" anchorCtr="0">
            <a:spAutoFit/>
          </a:bodyPr>
          <a:lstStyle/>
          <a:p>
            <a:pPr marL="180000">
              <a:lnSpc>
                <a:spcPct val="150000"/>
              </a:lnSpc>
              <a:spcBef>
                <a:spcPts val="315"/>
              </a:spcBef>
              <a:tabLst>
                <a:tab pos="17280000" algn="l"/>
              </a:tabLst>
            </a:pPr>
            <a:endParaRPr sz="1300" baseline="-2849" dirty="0">
              <a:latin typeface="Montserrat Medium" panose="00000600000000000000" pitchFamily="2" charset="-52"/>
              <a:cs typeface="Arial"/>
            </a:endParaRPr>
          </a:p>
        </p:txBody>
      </p:sp>
      <p:sp>
        <p:nvSpPr>
          <p:cNvPr id="20" name="Шеврон 19"/>
          <p:cNvSpPr/>
          <p:nvPr/>
        </p:nvSpPr>
        <p:spPr>
          <a:xfrm>
            <a:off x="846264" y="3995867"/>
            <a:ext cx="278195" cy="282162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2588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2"/>
          <p:cNvSpPr txBox="1">
            <a:spLocks/>
          </p:cNvSpPr>
          <p:nvPr/>
        </p:nvSpPr>
        <p:spPr>
          <a:xfrm>
            <a:off x="9860996" y="142511"/>
            <a:ext cx="2133600" cy="365125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defTabSz="457200">
              <a:defRPr/>
            </a:pPr>
            <a:fld id="{5F91366C-C707-45FC-9663-1DE7BB98C4B2}" type="slidenum">
              <a:rPr lang="ru-RU" sz="2200" smtClean="0">
                <a:solidFill>
                  <a:srgbClr val="DEAA46"/>
                </a:solidFill>
                <a:latin typeface="DINPro-Light"/>
              </a:rPr>
              <a:pPr algn="r" defTabSz="457200">
                <a:defRPr/>
              </a:pPr>
              <a:t>7</a:t>
            </a:fld>
            <a:endParaRPr lang="ru-RU" sz="2200" dirty="0">
              <a:solidFill>
                <a:srgbClr val="DEAA46"/>
              </a:solidFill>
              <a:latin typeface="DINPro-Light"/>
            </a:endParaRPr>
          </a:p>
        </p:txBody>
      </p:sp>
      <p:sp>
        <p:nvSpPr>
          <p:cNvPr id="3" name="object 2">
            <a:extLst>
              <a:ext uri="{FF2B5EF4-FFF2-40B4-BE49-F238E27FC236}">
                <a16:creationId xmlns:a16="http://schemas.microsoft.com/office/drawing/2014/main" id="{56FB6CBB-0E60-4E76-95C2-856F34774D04}"/>
              </a:ext>
            </a:extLst>
          </p:cNvPr>
          <p:cNvSpPr txBox="1"/>
          <p:nvPr/>
        </p:nvSpPr>
        <p:spPr>
          <a:xfrm>
            <a:off x="1045750" y="178857"/>
            <a:ext cx="10565685" cy="286539"/>
          </a:xfrm>
          <a:prstGeom prst="rect">
            <a:avLst/>
          </a:prstGeom>
          <a:solidFill>
            <a:srgbClr val="007B3E"/>
          </a:solidFill>
        </p:spPr>
        <p:txBody>
          <a:bodyPr vert="horz" wrap="square" lIns="0" tIns="36000" rIns="0" bIns="72000" rtlCol="0" anchor="t" anchorCtr="0">
            <a:spAutoFit/>
          </a:bodyPr>
          <a:lstStyle/>
          <a:p>
            <a:pPr marL="180000">
              <a:lnSpc>
                <a:spcPct val="150000"/>
              </a:lnSpc>
              <a:spcBef>
                <a:spcPts val="315"/>
              </a:spcBef>
              <a:tabLst>
                <a:tab pos="17280000" algn="l"/>
              </a:tabLst>
            </a:pPr>
            <a:endParaRPr sz="1300" baseline="-2849" dirty="0">
              <a:latin typeface="Montserrat Medium" panose="00000600000000000000" pitchFamily="2" charset="-52"/>
              <a:cs typeface="Arial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4737465"/>
              </p:ext>
            </p:extLst>
          </p:nvPr>
        </p:nvGraphicFramePr>
        <p:xfrm>
          <a:off x="1675784" y="543982"/>
          <a:ext cx="8660816" cy="701040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866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60040">
                <a:tc>
                  <a:txBody>
                    <a:bodyPr/>
                    <a:lstStyle/>
                    <a:p>
                      <a:pPr marL="0" lvl="0" algn="ctr" defTabSz="914400" rtl="0" eaLnBrk="1" latinLnBrk="0" hangingPunct="1"/>
                      <a:r>
                        <a:rPr lang="ru-RU" sz="2000" b="1" kern="1200" baseline="0" dirty="0" smtClean="0">
                          <a:solidFill>
                            <a:srgbClr val="00482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НОВЫЙ МЕТОД ВНУТРЕННЕГО ГОСФИНКОНТРОЛЯ «ФИНАНСОВО-БЮДЖЕТНЫЙ КОНТРОЛЛИНГ»</a:t>
                      </a:r>
                      <a:endParaRPr lang="ru-RU" sz="2000" b="1" kern="1200" dirty="0">
                        <a:solidFill>
                          <a:srgbClr val="00482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1456526" y="1245022"/>
            <a:ext cx="964706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1600" b="1" dirty="0" smtClean="0">
                <a:solidFill>
                  <a:srgbClr val="007A3E">
                    <a:lumMod val="50000"/>
                  </a:srgbClr>
                </a:solidFill>
              </a:rPr>
              <a:t>ЦЕЛИ</a:t>
            </a:r>
            <a:r>
              <a:rPr lang="en-US" sz="1600" b="1" dirty="0" smtClean="0">
                <a:solidFill>
                  <a:srgbClr val="007A3E">
                    <a:lumMod val="50000"/>
                  </a:srgbClr>
                </a:solidFill>
              </a:rPr>
              <a:t>: </a:t>
            </a:r>
            <a:r>
              <a:rPr lang="ru-RU" sz="1600" b="1" dirty="0" smtClean="0">
                <a:solidFill>
                  <a:srgbClr val="007A3E">
                    <a:lumMod val="50000"/>
                  </a:srgbClr>
                </a:solidFill>
              </a:rPr>
              <a:t>ДОВЕРИТЕЛЬНЫЕ ОТНОШЕНИЯ, ЦИФРОВОЙ ДИАЛОГ В ЦЕЛЯХ ПОВЫШЕНИЯ ЭФФЕКТИВНОСТИ ФХД</a:t>
            </a:r>
            <a:endParaRPr lang="ru-RU" sz="1600" b="1" dirty="0">
              <a:solidFill>
                <a:srgbClr val="007A3E">
                  <a:lumMod val="50000"/>
                </a:srgbClr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006361" y="2170383"/>
            <a:ext cx="2409825" cy="1016182"/>
          </a:xfrm>
          <a:prstGeom prst="roundRect">
            <a:avLst/>
          </a:prstGeom>
          <a:solidFill>
            <a:srgbClr val="004821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457200">
              <a:defRPr/>
            </a:pPr>
            <a:r>
              <a:rPr lang="ru-RU" sz="1600" b="1" kern="0" dirty="0" smtClean="0">
                <a:solidFill>
                  <a:prstClr val="white"/>
                </a:solidFill>
                <a:latin typeface="Arial"/>
              </a:rPr>
              <a:t>КРИТЕРИИ</a:t>
            </a:r>
          </a:p>
          <a:p>
            <a:pPr algn="ctr" defTabSz="457200">
              <a:defRPr/>
            </a:pPr>
            <a:r>
              <a:rPr lang="ru-RU" sz="1600" b="1" kern="0" dirty="0" smtClean="0">
                <a:solidFill>
                  <a:prstClr val="white"/>
                </a:solidFill>
                <a:latin typeface="Arial"/>
              </a:rPr>
              <a:t>ОТБОРА</a:t>
            </a:r>
            <a:endParaRPr lang="ru-RU" sz="1600" b="1" kern="0" dirty="0">
              <a:solidFill>
                <a:prstClr val="white"/>
              </a:solidFill>
              <a:latin typeface="Arial"/>
            </a:endParaRPr>
          </a:p>
        </p:txBody>
      </p:sp>
      <p:sp>
        <p:nvSpPr>
          <p:cNvPr id="7" name="Блок-схема: ссылка на другую страницу 6"/>
          <p:cNvSpPr/>
          <p:nvPr/>
        </p:nvSpPr>
        <p:spPr>
          <a:xfrm>
            <a:off x="5900469" y="2170383"/>
            <a:ext cx="3459192" cy="1487217"/>
          </a:xfrm>
          <a:prstGeom prst="flowChartOffpageConnector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СОГЛАШЕНИЕ</a:t>
            </a:r>
          </a:p>
          <a:p>
            <a:pPr algn="ctr"/>
            <a:r>
              <a:rPr lang="ru-RU" b="1" dirty="0" smtClean="0"/>
              <a:t>О ВЗАИМОДЕЙСТВИИ В РАМКАХ</a:t>
            </a:r>
          </a:p>
          <a:p>
            <a:pPr algn="ctr"/>
            <a:r>
              <a:rPr lang="ru-RU" b="1" dirty="0" smtClean="0"/>
              <a:t>КОНТРОЛЛИНГА</a:t>
            </a:r>
            <a:endParaRPr lang="ru-RU" b="1" dirty="0"/>
          </a:p>
        </p:txBody>
      </p:sp>
      <p:sp>
        <p:nvSpPr>
          <p:cNvPr id="8" name="Стрелка вправо 7"/>
          <p:cNvSpPr/>
          <p:nvPr/>
        </p:nvSpPr>
        <p:spPr>
          <a:xfrm>
            <a:off x="4826518" y="2523198"/>
            <a:ext cx="663618" cy="310551"/>
          </a:xfrm>
          <a:prstGeom prst="rightArrow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621605" y="4356550"/>
            <a:ext cx="2409825" cy="1016182"/>
          </a:xfrm>
          <a:prstGeom prst="roundRect">
            <a:avLst/>
          </a:prstGeom>
          <a:solidFill>
            <a:srgbClr val="004821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457200">
              <a:defRPr/>
            </a:pPr>
            <a:r>
              <a:rPr lang="ru-RU" sz="1600" b="1" kern="0" dirty="0" smtClean="0">
                <a:solidFill>
                  <a:prstClr val="white"/>
                </a:solidFill>
                <a:latin typeface="Arial"/>
              </a:rPr>
              <a:t>ОРГАН</a:t>
            </a:r>
          </a:p>
          <a:p>
            <a:pPr algn="ctr" defTabSz="457200">
              <a:defRPr/>
            </a:pPr>
            <a:r>
              <a:rPr lang="ru-RU" sz="1600" b="1" kern="0" dirty="0" smtClean="0">
                <a:solidFill>
                  <a:prstClr val="white"/>
                </a:solidFill>
                <a:latin typeface="Arial"/>
              </a:rPr>
              <a:t>КОНТРОЛЯ</a:t>
            </a:r>
            <a:endParaRPr lang="ru-RU" sz="1600" b="1" kern="0" dirty="0">
              <a:solidFill>
                <a:prstClr val="white"/>
              </a:solidFill>
              <a:latin typeface="Arial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8996145" y="4356550"/>
            <a:ext cx="2409825" cy="1016182"/>
          </a:xfrm>
          <a:prstGeom prst="roundRect">
            <a:avLst/>
          </a:prstGeom>
          <a:solidFill>
            <a:srgbClr val="004821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457200">
              <a:defRPr/>
            </a:pPr>
            <a:endParaRPr lang="ru-RU" sz="1600" b="1" kern="0" dirty="0" smtClean="0">
              <a:solidFill>
                <a:prstClr val="white"/>
              </a:solidFill>
              <a:latin typeface="Arial"/>
            </a:endParaRPr>
          </a:p>
          <a:p>
            <a:pPr algn="ctr" defTabSz="457200">
              <a:defRPr/>
            </a:pPr>
            <a:endParaRPr lang="ru-RU" sz="1600" b="1" kern="0" dirty="0" smtClean="0">
              <a:solidFill>
                <a:prstClr val="white"/>
              </a:solidFill>
              <a:latin typeface="Arial"/>
            </a:endParaRPr>
          </a:p>
          <a:p>
            <a:pPr algn="ctr" defTabSz="457200">
              <a:defRPr/>
            </a:pPr>
            <a:r>
              <a:rPr lang="ru-RU" sz="1600" b="1" kern="0" dirty="0" smtClean="0">
                <a:solidFill>
                  <a:prstClr val="white"/>
                </a:solidFill>
                <a:latin typeface="Arial"/>
              </a:rPr>
              <a:t>ОБЪЕКТ</a:t>
            </a:r>
          </a:p>
          <a:p>
            <a:pPr algn="ctr" defTabSz="457200">
              <a:defRPr/>
            </a:pPr>
            <a:r>
              <a:rPr lang="ru-RU" sz="1600" b="1" kern="0" dirty="0" smtClean="0">
                <a:solidFill>
                  <a:prstClr val="white"/>
                </a:solidFill>
                <a:latin typeface="Arial"/>
              </a:rPr>
              <a:t>КОНТРОЛЯ</a:t>
            </a:r>
          </a:p>
          <a:p>
            <a:pPr algn="ctr" defTabSz="457200">
              <a:defRPr/>
            </a:pPr>
            <a:endParaRPr lang="ru-RU" sz="1600" b="1" kern="0" dirty="0" smtClean="0">
              <a:solidFill>
                <a:prstClr val="white"/>
              </a:solidFill>
              <a:latin typeface="Arial"/>
            </a:endParaRPr>
          </a:p>
          <a:p>
            <a:pPr algn="ctr" defTabSz="457200">
              <a:defRPr/>
            </a:pPr>
            <a:endParaRPr lang="ru-RU" sz="1600" b="1" kern="0" dirty="0">
              <a:solidFill>
                <a:prstClr val="white"/>
              </a:solidFill>
              <a:latin typeface="Arial"/>
            </a:endParaRPr>
          </a:p>
        </p:txBody>
      </p:sp>
      <p:sp>
        <p:nvSpPr>
          <p:cNvPr id="11" name="Стрелка вправо 10"/>
          <p:cNvSpPr/>
          <p:nvPr/>
        </p:nvSpPr>
        <p:spPr>
          <a:xfrm flipH="1">
            <a:off x="6328592" y="4480737"/>
            <a:ext cx="2432650" cy="310551"/>
          </a:xfrm>
          <a:prstGeom prst="rightArrow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 вправо 11"/>
          <p:cNvSpPr/>
          <p:nvPr/>
        </p:nvSpPr>
        <p:spPr>
          <a:xfrm>
            <a:off x="6422366" y="5062181"/>
            <a:ext cx="2338876" cy="310551"/>
          </a:xfrm>
          <a:prstGeom prst="rightArrow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Блок-схема: процесс 12"/>
          <p:cNvSpPr/>
          <p:nvPr/>
        </p:nvSpPr>
        <p:spPr>
          <a:xfrm>
            <a:off x="6422365" y="3762844"/>
            <a:ext cx="2436961" cy="612648"/>
          </a:xfrm>
          <a:prstGeom prst="flowChartProcess">
            <a:avLst/>
          </a:prstGeom>
          <a:noFill/>
          <a:ln w="19050"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TextBox 14"/>
          <p:cNvSpPr txBox="1"/>
          <p:nvPr/>
        </p:nvSpPr>
        <p:spPr>
          <a:xfrm>
            <a:off x="6422366" y="3699836"/>
            <a:ext cx="2302810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/>
              <a:t>предоставление любой </a:t>
            </a:r>
          </a:p>
          <a:p>
            <a:r>
              <a:rPr lang="ru-RU" sz="1400" dirty="0" smtClean="0"/>
              <a:t>информации, документов,</a:t>
            </a:r>
          </a:p>
          <a:p>
            <a:r>
              <a:rPr lang="ru-RU" sz="1400" dirty="0" smtClean="0"/>
              <a:t>доступа к </a:t>
            </a:r>
            <a:r>
              <a:rPr lang="ru-RU" sz="1400" dirty="0" err="1" smtClean="0"/>
              <a:t>инфосистемам</a:t>
            </a:r>
            <a:endParaRPr lang="ru-RU" sz="1400" dirty="0"/>
          </a:p>
        </p:txBody>
      </p:sp>
      <p:sp>
        <p:nvSpPr>
          <p:cNvPr id="16" name="Блок-схема: процесс 15"/>
          <p:cNvSpPr/>
          <p:nvPr/>
        </p:nvSpPr>
        <p:spPr>
          <a:xfrm>
            <a:off x="6404332" y="5537010"/>
            <a:ext cx="2454995" cy="816079"/>
          </a:xfrm>
          <a:prstGeom prst="flowChartProcess">
            <a:avLst/>
          </a:prstGeom>
          <a:noFill/>
          <a:ln w="19050"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6331865" y="5614425"/>
            <a:ext cx="270517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/>
              <a:t>Мотивированное мнение по совершенным и планируемым операциям </a:t>
            </a:r>
            <a:endParaRPr lang="ru-RU" sz="1400" b="1" dirty="0"/>
          </a:p>
        </p:txBody>
      </p:sp>
      <p:sp>
        <p:nvSpPr>
          <p:cNvPr id="18" name="Блок-схема: процесс 17"/>
          <p:cNvSpPr/>
          <p:nvPr/>
        </p:nvSpPr>
        <p:spPr>
          <a:xfrm>
            <a:off x="778863" y="5537009"/>
            <a:ext cx="4711273" cy="816079"/>
          </a:xfrm>
          <a:prstGeom prst="flowChartProcess">
            <a:avLst/>
          </a:prstGeom>
          <a:noFill/>
          <a:ln w="19050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9037041" y="5537009"/>
            <a:ext cx="270517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/>
              <a:t>Расторжение соглашения</a:t>
            </a:r>
          </a:p>
          <a:p>
            <a:r>
              <a:rPr lang="ru-RU" sz="1400" dirty="0"/>
              <a:t>в</a:t>
            </a:r>
            <a:r>
              <a:rPr lang="ru-RU" sz="1400" dirty="0" smtClean="0"/>
              <a:t> случае неисполнения </a:t>
            </a:r>
          </a:p>
          <a:p>
            <a:r>
              <a:rPr lang="ru-RU" sz="1400" dirty="0" smtClean="0"/>
              <a:t>Мотивированного мнения</a:t>
            </a:r>
            <a:endParaRPr lang="ru-RU" sz="1400" dirty="0"/>
          </a:p>
        </p:txBody>
      </p:sp>
      <p:sp>
        <p:nvSpPr>
          <p:cNvPr id="20" name="Блок-схема: процесс 19"/>
          <p:cNvSpPr/>
          <p:nvPr/>
        </p:nvSpPr>
        <p:spPr>
          <a:xfrm>
            <a:off x="9037041" y="5532806"/>
            <a:ext cx="2454995" cy="816079"/>
          </a:xfrm>
          <a:prstGeom prst="flowChartProcess">
            <a:avLst/>
          </a:prstGeom>
          <a:noFill/>
          <a:ln w="19050"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1081525" y="5644731"/>
            <a:ext cx="425949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>
                <a:solidFill>
                  <a:srgbClr val="FF0000"/>
                </a:solidFill>
              </a:rPr>
              <a:t>В ходе финансово-бюджетного </a:t>
            </a:r>
            <a:r>
              <a:rPr lang="ru-RU" sz="1400" b="1" dirty="0" err="1" smtClean="0">
                <a:solidFill>
                  <a:srgbClr val="FF0000"/>
                </a:solidFill>
              </a:rPr>
              <a:t>контроллинга</a:t>
            </a:r>
            <a:r>
              <a:rPr lang="ru-RU" sz="1400" b="1" dirty="0" smtClean="0">
                <a:solidFill>
                  <a:srgbClr val="FF0000"/>
                </a:solidFill>
              </a:rPr>
              <a:t> </a:t>
            </a:r>
          </a:p>
          <a:p>
            <a:r>
              <a:rPr lang="ru-RU" sz="1400" b="1" dirty="0" smtClean="0">
                <a:solidFill>
                  <a:srgbClr val="FF0000"/>
                </a:solidFill>
              </a:rPr>
              <a:t>проверки, ревизии и обследования не проводятся</a:t>
            </a:r>
            <a:endParaRPr lang="ru-RU" sz="1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133563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>
            <a:extLst>
              <a:ext uri="{FF2B5EF4-FFF2-40B4-BE49-F238E27FC236}">
                <a16:creationId xmlns:a16="http://schemas.microsoft.com/office/drawing/2014/main" id="{56FB6CBB-0E60-4E76-95C2-856F34774D04}"/>
              </a:ext>
            </a:extLst>
          </p:cNvPr>
          <p:cNvSpPr txBox="1"/>
          <p:nvPr/>
        </p:nvSpPr>
        <p:spPr>
          <a:xfrm>
            <a:off x="1045750" y="178857"/>
            <a:ext cx="10565685" cy="286539"/>
          </a:xfrm>
          <a:prstGeom prst="rect">
            <a:avLst/>
          </a:prstGeom>
          <a:solidFill>
            <a:srgbClr val="007B3E"/>
          </a:solidFill>
        </p:spPr>
        <p:txBody>
          <a:bodyPr vert="horz" wrap="square" lIns="0" tIns="36000" rIns="0" bIns="72000" rtlCol="0" anchor="t" anchorCtr="0">
            <a:spAutoFit/>
          </a:bodyPr>
          <a:lstStyle/>
          <a:p>
            <a:pPr marL="180000" marR="0" lvl="0" indent="0" algn="l" defTabSz="914400" rtl="0" eaLnBrk="1" fontAlgn="auto" latinLnBrk="0" hangingPunct="1">
              <a:lnSpc>
                <a:spcPct val="150000"/>
              </a:lnSpc>
              <a:spcBef>
                <a:spcPts val="315"/>
              </a:spcBef>
              <a:spcAft>
                <a:spcPts val="0"/>
              </a:spcAft>
              <a:buClrTx/>
              <a:buSzTx/>
              <a:buFontTx/>
              <a:buNone/>
              <a:tabLst>
                <a:tab pos="17280000" algn="l"/>
              </a:tabLst>
              <a:defRPr/>
            </a:pPr>
            <a:endParaRPr kumimoji="0" sz="1300" b="0" i="0" u="none" strike="noStrike" kern="1200" cap="none" spc="0" normalizeH="0" baseline="-2849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ontserrat Medium" panose="00000600000000000000" pitchFamily="2" charset="-52"/>
              <a:ea typeface="+mn-ea"/>
              <a:cs typeface="Arial"/>
            </a:endParaRPr>
          </a:p>
        </p:txBody>
      </p:sp>
      <p:sp>
        <p:nvSpPr>
          <p:cNvPr id="3" name="Номер слайда 2"/>
          <p:cNvSpPr txBox="1">
            <a:spLocks/>
          </p:cNvSpPr>
          <p:nvPr/>
        </p:nvSpPr>
        <p:spPr>
          <a:xfrm>
            <a:off x="9860996" y="142511"/>
            <a:ext cx="2133600" cy="365125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F91366C-C707-45FC-9663-1DE7BB98C4B2}" type="slidenum">
              <a:rPr kumimoji="0" lang="ru-RU" sz="2200" b="0" i="0" u="none" strike="noStrike" kern="1200" cap="none" spc="0" normalizeH="0" baseline="0" noProof="0" smtClean="0">
                <a:ln>
                  <a:noFill/>
                </a:ln>
                <a:solidFill>
                  <a:srgbClr val="DEAA46"/>
                </a:solidFill>
                <a:effectLst/>
                <a:uLnTx/>
                <a:uFillTx/>
                <a:latin typeface="DINPro-Light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ru-RU" sz="2200" b="0" i="0" u="none" strike="noStrike" kern="1200" cap="none" spc="0" normalizeH="0" baseline="0" noProof="0" dirty="0">
              <a:ln>
                <a:noFill/>
              </a:ln>
              <a:solidFill>
                <a:srgbClr val="DEAA46"/>
              </a:solidFill>
              <a:effectLst/>
              <a:uLnTx/>
              <a:uFillTx/>
              <a:latin typeface="DINPro-Light"/>
              <a:ea typeface="+mn-ea"/>
              <a:cs typeface="+mn-cs"/>
            </a:endParaRPr>
          </a:p>
        </p:txBody>
      </p:sp>
      <p:grpSp>
        <p:nvGrpSpPr>
          <p:cNvPr id="4" name="Diagram group"/>
          <p:cNvGrpSpPr/>
          <p:nvPr/>
        </p:nvGrpSpPr>
        <p:grpSpPr>
          <a:xfrm>
            <a:off x="3442964" y="1243887"/>
            <a:ext cx="4859907" cy="4820049"/>
            <a:chOff x="2456599" y="-209887"/>
            <a:chExt cx="4211835" cy="4498880"/>
          </a:xfrm>
          <a:scene3d>
            <a:camera prst="isometricOffAxis2Left" zoom="95000"/>
            <a:lightRig rig="flat" dir="t"/>
          </a:scene3d>
        </p:grpSpPr>
        <p:grpSp>
          <p:nvGrpSpPr>
            <p:cNvPr id="5" name="Группа 4"/>
            <p:cNvGrpSpPr/>
            <p:nvPr/>
          </p:nvGrpSpPr>
          <p:grpSpPr>
            <a:xfrm>
              <a:off x="4021338" y="1758257"/>
              <a:ext cx="2201945" cy="2201945"/>
              <a:chOff x="4021338" y="1758257"/>
              <a:chExt cx="2201945" cy="2201945"/>
            </a:xfrm>
          </p:grpSpPr>
          <p:sp>
            <p:nvSpPr>
              <p:cNvPr id="15" name="Shape 14"/>
              <p:cNvSpPr/>
              <p:nvPr/>
            </p:nvSpPr>
            <p:spPr>
              <a:xfrm>
                <a:off x="4021338" y="1758257"/>
                <a:ext cx="2201945" cy="2201945"/>
              </a:xfrm>
              <a:prstGeom prst="gear9">
                <a:avLst/>
              </a:prstGeom>
              <a:solidFill>
                <a:srgbClr val="9BBB59">
                  <a:hueOff val="0"/>
                  <a:satOff val="0"/>
                  <a:lumOff val="0"/>
                  <a:alphaOff val="0"/>
                </a:srgbClr>
              </a:solidFill>
              <a:ln>
                <a:noFill/>
              </a:ln>
              <a:effectLst/>
              <a:sp3d extrusionH="381000" contourW="38100" prstMaterial="matte">
                <a:contourClr>
                  <a:sysClr val="window" lastClr="FFFFFF"/>
                </a:contourClr>
              </a:sp3d>
            </p:spPr>
          </p:sp>
          <p:sp>
            <p:nvSpPr>
              <p:cNvPr id="16" name="Shape 4"/>
              <p:cNvSpPr txBox="1"/>
              <p:nvPr/>
            </p:nvSpPr>
            <p:spPr>
              <a:xfrm>
                <a:off x="4464027" y="2274052"/>
                <a:ext cx="1316567" cy="1131845"/>
              </a:xfrm>
              <a:prstGeom prst="rect">
                <a:avLst/>
              </a:prstGeom>
              <a:noFill/>
              <a:ln>
                <a:noFill/>
              </a:ln>
              <a:effectLst/>
              <a:sp3d/>
            </p:spPr>
            <p:txBody>
              <a:bodyPr spcFirstLastPara="0" vert="horz" wrap="square" lIns="25400" tIns="25400" rIns="25400" bIns="25400" numCol="1" spcCol="1270" anchor="ctr" anchorCtr="0">
                <a:noAutofit/>
              </a:bodyPr>
              <a:lstStyle/>
              <a:p>
                <a:pPr marL="0" marR="0" lvl="0" indent="0" algn="ctr" defTabSz="88900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ru-RU" sz="20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Система внутреннего </a:t>
                </a:r>
              </a:p>
              <a:p>
                <a:pPr marL="0" marR="0" lvl="0" indent="0" algn="ctr" defTabSz="88900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ru-RU" sz="2000" b="0" i="0" u="none" strike="noStrike" kern="0" cap="none" spc="0" normalizeH="0" baseline="0" noProof="0" dirty="0" err="1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финансовогоаудита</a:t>
                </a:r>
                <a:endParaRPr kumimoji="0" lang="ru-RU" sz="20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6" name="Группа 5"/>
            <p:cNvGrpSpPr/>
            <p:nvPr/>
          </p:nvGrpSpPr>
          <p:grpSpPr>
            <a:xfrm>
              <a:off x="2740206" y="1157726"/>
              <a:ext cx="1601414" cy="1761556"/>
              <a:chOff x="2740206" y="1157726"/>
              <a:chExt cx="1601414" cy="1761556"/>
            </a:xfrm>
          </p:grpSpPr>
          <p:sp>
            <p:nvSpPr>
              <p:cNvPr id="13" name="Shape 12"/>
              <p:cNvSpPr/>
              <p:nvPr/>
            </p:nvSpPr>
            <p:spPr>
              <a:xfrm>
                <a:off x="2740206" y="1157726"/>
                <a:ext cx="1601414" cy="1761556"/>
              </a:xfrm>
              <a:prstGeom prst="gear6">
                <a:avLst/>
              </a:prstGeom>
              <a:solidFill>
                <a:srgbClr val="9BBB59">
                  <a:hueOff val="-5186484"/>
                  <a:satOff val="41267"/>
                  <a:lumOff val="7451"/>
                  <a:alphaOff val="0"/>
                </a:srgbClr>
              </a:solidFill>
              <a:ln>
                <a:noFill/>
              </a:ln>
              <a:effectLst/>
              <a:sp3d extrusionH="381000" contourW="38100" prstMaterial="matte">
                <a:contourClr>
                  <a:sysClr val="window" lastClr="FFFFFF"/>
                </a:contourClr>
              </a:sp3d>
            </p:spPr>
          </p:sp>
          <p:sp>
            <p:nvSpPr>
              <p:cNvPr id="14" name="Shape 6"/>
              <p:cNvSpPr txBox="1"/>
              <p:nvPr/>
            </p:nvSpPr>
            <p:spPr>
              <a:xfrm>
                <a:off x="3143367" y="1586950"/>
                <a:ext cx="795092" cy="903108"/>
              </a:xfrm>
              <a:prstGeom prst="rect">
                <a:avLst/>
              </a:prstGeom>
              <a:noFill/>
              <a:ln>
                <a:noFill/>
              </a:ln>
              <a:effectLst/>
              <a:sp3d/>
            </p:spPr>
            <p:txBody>
              <a:bodyPr spcFirstLastPara="0" vert="horz" wrap="square" lIns="20320" tIns="20320" rIns="20320" bIns="20320" numCol="1" spcCol="1270" anchor="ctr" anchorCtr="0">
                <a:noAutofit/>
              </a:bodyPr>
              <a:lstStyle/>
              <a:p>
                <a:pPr marL="0" marR="0" lvl="0" indent="0" algn="ctr" defTabSz="71120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ru-RU" sz="16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ВГ(М)ФК</a:t>
                </a:r>
              </a:p>
            </p:txBody>
          </p:sp>
        </p:grpSp>
        <p:grpSp>
          <p:nvGrpSpPr>
            <p:cNvPr id="7" name="Группа 6"/>
            <p:cNvGrpSpPr/>
            <p:nvPr/>
          </p:nvGrpSpPr>
          <p:grpSpPr>
            <a:xfrm>
              <a:off x="3637162" y="176319"/>
              <a:ext cx="1569059" cy="1569059"/>
              <a:chOff x="3637162" y="176319"/>
              <a:chExt cx="1569059" cy="1569059"/>
            </a:xfrm>
          </p:grpSpPr>
          <p:sp>
            <p:nvSpPr>
              <p:cNvPr id="11" name="Shape 10"/>
              <p:cNvSpPr/>
              <p:nvPr/>
            </p:nvSpPr>
            <p:spPr>
              <a:xfrm rot="20700000">
                <a:off x="3637162" y="176319"/>
                <a:ext cx="1569059" cy="1569059"/>
              </a:xfrm>
              <a:prstGeom prst="gear6">
                <a:avLst/>
              </a:prstGeom>
              <a:solidFill>
                <a:srgbClr val="C0504D">
                  <a:lumMod val="75000"/>
                </a:srgbClr>
              </a:solidFill>
              <a:ln>
                <a:noFill/>
              </a:ln>
              <a:effectLst/>
              <a:sp3d extrusionH="381000" contourW="38100" prstMaterial="matte">
                <a:contourClr>
                  <a:sysClr val="window" lastClr="FFFFFF"/>
                </a:contourClr>
              </a:sp3d>
            </p:spPr>
          </p:sp>
          <p:sp>
            <p:nvSpPr>
              <p:cNvPr id="12" name="Shape 8"/>
              <p:cNvSpPr txBox="1"/>
              <p:nvPr/>
            </p:nvSpPr>
            <p:spPr>
              <a:xfrm>
                <a:off x="3981303" y="520459"/>
                <a:ext cx="880778" cy="880778"/>
              </a:xfrm>
              <a:prstGeom prst="rect">
                <a:avLst/>
              </a:prstGeom>
              <a:noFill/>
              <a:ln>
                <a:noFill/>
              </a:ln>
              <a:effectLst/>
              <a:sp3d/>
            </p:spPr>
            <p:txBody>
              <a:bodyPr spcFirstLastPara="0" vert="horz" wrap="square" lIns="20320" tIns="20320" rIns="20320" bIns="20320" numCol="1" spcCol="1270" anchor="ctr" anchorCtr="0">
                <a:noAutofit/>
              </a:bodyPr>
              <a:lstStyle/>
              <a:p>
                <a:pPr marL="0" marR="0" lvl="0" indent="0" algn="ctr" defTabSz="71120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ru-RU" sz="16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Счетная </a:t>
                </a:r>
              </a:p>
              <a:p>
                <a:pPr marL="0" marR="0" lvl="0" indent="0" algn="ctr" defTabSz="71120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ru-RU" sz="16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Палата (КСО)</a:t>
                </a:r>
              </a:p>
            </p:txBody>
          </p:sp>
        </p:grpSp>
        <p:sp>
          <p:nvSpPr>
            <p:cNvPr id="8" name="Круговая стрелка 7"/>
            <p:cNvSpPr/>
            <p:nvPr/>
          </p:nvSpPr>
          <p:spPr>
            <a:xfrm>
              <a:off x="3849944" y="1470503"/>
              <a:ext cx="2818490" cy="2818490"/>
            </a:xfrm>
            <a:prstGeom prst="circularArrow">
              <a:avLst>
                <a:gd name="adj1" fmla="val 4688"/>
                <a:gd name="adj2" fmla="val 299029"/>
                <a:gd name="adj3" fmla="val 2511555"/>
                <a:gd name="adj4" fmla="val 15871245"/>
                <a:gd name="adj5" fmla="val 5469"/>
              </a:avLst>
            </a:prstGeom>
            <a:solidFill>
              <a:srgbClr val="9BBB59">
                <a:hueOff val="0"/>
                <a:satOff val="0"/>
                <a:lumOff val="0"/>
                <a:alphaOff val="0"/>
              </a:srgbClr>
            </a:solidFill>
            <a:ln>
              <a:noFill/>
            </a:ln>
            <a:effectLst/>
            <a:sp3d z="-52400" extrusionH="181000" contourW="38100" prstMaterial="matte">
              <a:contourClr>
                <a:sysClr val="window" lastClr="FFFFFF"/>
              </a:contourClr>
            </a:sp3d>
          </p:spPr>
        </p:sp>
        <p:sp>
          <p:nvSpPr>
            <p:cNvPr id="9" name="Shape 8"/>
            <p:cNvSpPr/>
            <p:nvPr/>
          </p:nvSpPr>
          <p:spPr>
            <a:xfrm>
              <a:off x="2456599" y="884286"/>
              <a:ext cx="2047809" cy="2047809"/>
            </a:xfrm>
            <a:prstGeom prst="leftCircularArrow">
              <a:avLst>
                <a:gd name="adj1" fmla="val 6452"/>
                <a:gd name="adj2" fmla="val 429999"/>
                <a:gd name="adj3" fmla="val 10489124"/>
                <a:gd name="adj4" fmla="val 14837806"/>
                <a:gd name="adj5" fmla="val 7527"/>
              </a:avLst>
            </a:prstGeom>
            <a:solidFill>
              <a:srgbClr val="9BBB59">
                <a:hueOff val="-5186484"/>
                <a:satOff val="41267"/>
                <a:lumOff val="7451"/>
                <a:alphaOff val="0"/>
              </a:srgbClr>
            </a:solidFill>
            <a:ln>
              <a:noFill/>
            </a:ln>
            <a:effectLst/>
            <a:sp3d z="-52400" extrusionH="181000" contourW="38100" prstMaterial="matte">
              <a:contourClr>
                <a:sysClr val="window" lastClr="FFFFFF"/>
              </a:contourClr>
            </a:sp3d>
          </p:spPr>
        </p:sp>
        <p:sp>
          <p:nvSpPr>
            <p:cNvPr id="10" name="Круговая стрелка 9"/>
            <p:cNvSpPr/>
            <p:nvPr/>
          </p:nvSpPr>
          <p:spPr>
            <a:xfrm>
              <a:off x="3274222" y="-209887"/>
              <a:ext cx="2207950" cy="2207950"/>
            </a:xfrm>
            <a:prstGeom prst="circularArrow">
              <a:avLst>
                <a:gd name="adj1" fmla="val 5984"/>
                <a:gd name="adj2" fmla="val 394124"/>
                <a:gd name="adj3" fmla="val 13313824"/>
                <a:gd name="adj4" fmla="val 10508221"/>
                <a:gd name="adj5" fmla="val 6981"/>
              </a:avLst>
            </a:prstGeom>
            <a:solidFill>
              <a:srgbClr val="C0504D">
                <a:lumMod val="75000"/>
              </a:srgbClr>
            </a:solidFill>
            <a:ln>
              <a:noFill/>
            </a:ln>
            <a:effectLst/>
            <a:sp3d z="-52400" extrusionH="181000" contourW="38100" prstMaterial="matte">
              <a:contourClr>
                <a:sysClr val="window" lastClr="FFFFFF"/>
              </a:contourClr>
            </a:sp3d>
          </p:spPr>
        </p:sp>
      </p:grpSp>
      <p:sp>
        <p:nvSpPr>
          <p:cNvPr id="17" name="TextBox 16"/>
          <p:cNvSpPr txBox="1"/>
          <p:nvPr/>
        </p:nvSpPr>
        <p:spPr>
          <a:xfrm>
            <a:off x="1045750" y="1507905"/>
            <a:ext cx="3413419" cy="954107"/>
          </a:xfrm>
          <a:prstGeom prst="rect">
            <a:avLst/>
          </a:prstGeom>
          <a:noFill/>
          <a:ln>
            <a:solidFill>
              <a:srgbClr val="4F81BD"/>
            </a:solidFill>
            <a:prstDash val="dash"/>
          </a:ln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cs typeface="Times New Roman" panose="02020603050405020304" pitchFamily="18" charset="0"/>
              </a:rPr>
              <a:t>Координация контрольной деятельности</a:t>
            </a:r>
            <a:endParaRPr kumimoji="0" lang="en-US" sz="1400" b="1" i="0" u="none" strike="noStrike" kern="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cs typeface="Times New Roman" panose="02020603050405020304" pitchFamily="18" charset="0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cs typeface="Times New Roman" panose="02020603050405020304" pitchFamily="18" charset="0"/>
              </a:rPr>
              <a:t>Взаимное признание результатов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cs typeface="Times New Roman" panose="02020603050405020304" pitchFamily="18" charset="0"/>
              </a:rPr>
              <a:t>Цифровизация</a:t>
            </a:r>
            <a:endParaRPr kumimoji="0" lang="ru-RU" sz="1400" b="1" i="0" u="none" strike="noStrike" kern="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cs typeface="Times New Roman" panose="02020603050405020304" pitchFamily="18" charset="0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cs typeface="Times New Roman" panose="02020603050405020304" pitchFamily="18" charset="0"/>
              </a:rPr>
              <a:t>Новые методы </a:t>
            </a:r>
            <a:r>
              <a:rPr kumimoji="0" lang="ru-RU" sz="1400" b="1" i="0" u="none" strike="noStrike" kern="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cs typeface="Times New Roman" panose="02020603050405020304" pitchFamily="18" charset="0"/>
              </a:rPr>
              <a:t>госфинконтроля</a:t>
            </a:r>
            <a:endParaRPr kumimoji="0" lang="ru-RU" sz="1400" b="1" i="0" u="none" strike="noStrike" kern="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cs typeface="Times New Roman" panose="02020603050405020304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802370" y="2456084"/>
            <a:ext cx="3413419" cy="738664"/>
          </a:xfrm>
          <a:prstGeom prst="rect">
            <a:avLst/>
          </a:prstGeom>
          <a:noFill/>
          <a:ln>
            <a:solidFill>
              <a:srgbClr val="4F81BD"/>
            </a:solidFill>
            <a:prstDash val="dash"/>
          </a:ln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400" b="1" kern="0" dirty="0" smtClean="0">
                <a:solidFill>
                  <a:srgbClr val="0070C0"/>
                </a:solidFill>
                <a:cs typeface="Times New Roman" panose="02020603050405020304" pitchFamily="18" charset="0"/>
              </a:rPr>
              <a:t>Обзор </a:t>
            </a:r>
            <a:r>
              <a:rPr kumimoji="0" lang="ru-RU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cs typeface="Times New Roman" panose="02020603050405020304" pitchFamily="18" charset="0"/>
              </a:rPr>
              <a:t>типовых </a:t>
            </a:r>
            <a:r>
              <a:rPr kumimoji="0" lang="ru-RU" sz="1400" b="1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cs typeface="Times New Roman" panose="02020603050405020304" pitchFamily="18" charset="0"/>
              </a:rPr>
              <a:t>ошибок и нарушений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cs typeface="Times New Roman" panose="02020603050405020304" pitchFamily="18" charset="0"/>
              </a:rPr>
              <a:t>Обмен информацией о рисках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cs typeface="Times New Roman" panose="02020603050405020304" pitchFamily="18" charset="0"/>
              </a:rPr>
              <a:t>Рекомендации по улучшению </a:t>
            </a:r>
            <a:r>
              <a:rPr kumimoji="0" lang="ru-RU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cs typeface="Times New Roman" panose="02020603050405020304" pitchFamily="18" charset="0"/>
              </a:rPr>
              <a:t>ВФА</a:t>
            </a:r>
            <a:endParaRPr kumimoji="0" lang="ru-RU" sz="1400" b="1" i="0" u="none" strike="noStrike" kern="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cs typeface="Times New Roman" panose="02020603050405020304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875662" y="4554841"/>
            <a:ext cx="3413419" cy="738664"/>
          </a:xfrm>
          <a:prstGeom prst="rect">
            <a:avLst/>
          </a:prstGeom>
          <a:noFill/>
          <a:ln>
            <a:solidFill>
              <a:srgbClr val="4F81BD"/>
            </a:solidFill>
            <a:prstDash val="dash"/>
          </a:ln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ru-RU" sz="1400" b="1" kern="0" dirty="0">
                <a:solidFill>
                  <a:srgbClr val="0070C0"/>
                </a:solidFill>
                <a:cs typeface="Times New Roman" panose="02020603050405020304" pitchFamily="18" charset="0"/>
              </a:rPr>
              <a:t>Обзор</a:t>
            </a:r>
            <a:r>
              <a:rPr kumimoji="0" lang="ru-RU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cs typeface="Times New Roman" panose="02020603050405020304" pitchFamily="18" charset="0"/>
              </a:rPr>
              <a:t> </a:t>
            </a:r>
            <a:r>
              <a:rPr kumimoji="0" lang="ru-RU" sz="1400" b="1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cs typeface="Times New Roman" panose="02020603050405020304" pitchFamily="18" charset="0"/>
              </a:rPr>
              <a:t>типовых ошибок и нарушений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cs typeface="Times New Roman" panose="02020603050405020304" pitchFamily="18" charset="0"/>
              </a:rPr>
              <a:t>Обмен информацией о рисках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cs typeface="Times New Roman" panose="02020603050405020304" pitchFamily="18" charset="0"/>
              </a:rPr>
              <a:t>Рекомендации по улучшению </a:t>
            </a:r>
            <a:r>
              <a:rPr kumimoji="0" lang="ru-RU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cs typeface="Times New Roman" panose="02020603050405020304" pitchFamily="18" charset="0"/>
              </a:rPr>
              <a:t>ВФА</a:t>
            </a:r>
            <a:endParaRPr kumimoji="0" lang="ru-RU" sz="1400" b="1" i="0" u="none" strike="noStrike" kern="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cs typeface="Times New Roman" panose="02020603050405020304" pitchFamily="18" charset="0"/>
            </a:endParaRPr>
          </a:p>
        </p:txBody>
      </p:sp>
      <p:graphicFrame>
        <p:nvGraphicFramePr>
          <p:cNvPr id="21" name="Таблица 2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43524456"/>
              </p:ext>
            </p:extLst>
          </p:nvPr>
        </p:nvGraphicFramePr>
        <p:xfrm>
          <a:off x="1675784" y="543982"/>
          <a:ext cx="8660816" cy="701040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866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60040">
                <a:tc>
                  <a:txBody>
                    <a:bodyPr/>
                    <a:lstStyle/>
                    <a:p>
                      <a:pPr marL="0" lvl="0" algn="ctr" defTabSz="914400" rtl="0" eaLnBrk="1" latinLnBrk="0" hangingPunct="1"/>
                      <a:r>
                        <a:rPr lang="ru-RU" sz="2000" b="1" kern="1200" baseline="0" smtClean="0">
                          <a:solidFill>
                            <a:srgbClr val="00482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ЦЕЛЕВОЕ ВЗАИМОДЕЙСТВИЕ ВНУТРЕННЕГО ГОСФИНКОНТРОЛЯ В КОНТРОЛЬНОЙ СРЕДЕ</a:t>
                      </a:r>
                      <a:endParaRPr lang="ru-RU" sz="2000" b="1" kern="1200" dirty="0">
                        <a:solidFill>
                          <a:srgbClr val="00482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1981531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object 12"/>
          <p:cNvSpPr/>
          <p:nvPr/>
        </p:nvSpPr>
        <p:spPr>
          <a:xfrm>
            <a:off x="2008797" y="1891344"/>
            <a:ext cx="8064896" cy="150330"/>
          </a:xfrm>
          <a:custGeom>
            <a:avLst/>
            <a:gdLst/>
            <a:ahLst/>
            <a:cxnLst/>
            <a:rect l="l" t="t" r="r" b="b"/>
            <a:pathLst>
              <a:path w="8877300" h="127000">
                <a:moveTo>
                  <a:pt x="8750141" y="0"/>
                </a:moveTo>
                <a:lnTo>
                  <a:pt x="8793321" y="53974"/>
                </a:lnTo>
                <a:lnTo>
                  <a:pt x="8800951" y="53975"/>
                </a:lnTo>
                <a:lnTo>
                  <a:pt x="8800951" y="73025"/>
                </a:lnTo>
                <a:lnTo>
                  <a:pt x="8793321" y="73025"/>
                </a:lnTo>
                <a:lnTo>
                  <a:pt x="8750141" y="127000"/>
                </a:lnTo>
                <a:lnTo>
                  <a:pt x="8858091" y="73025"/>
                </a:lnTo>
                <a:lnTo>
                  <a:pt x="8800951" y="73025"/>
                </a:lnTo>
                <a:lnTo>
                  <a:pt x="8858094" y="73023"/>
                </a:lnTo>
                <a:lnTo>
                  <a:pt x="8877141" y="63500"/>
                </a:lnTo>
                <a:lnTo>
                  <a:pt x="8750141" y="0"/>
                </a:lnTo>
                <a:close/>
              </a:path>
              <a:path w="8877300" h="127000">
                <a:moveTo>
                  <a:pt x="8793321" y="53974"/>
                </a:moveTo>
                <a:lnTo>
                  <a:pt x="8800941" y="63500"/>
                </a:lnTo>
                <a:lnTo>
                  <a:pt x="8793321" y="73024"/>
                </a:lnTo>
                <a:lnTo>
                  <a:pt x="8800951" y="73025"/>
                </a:lnTo>
                <a:lnTo>
                  <a:pt x="8800951" y="53975"/>
                </a:lnTo>
                <a:lnTo>
                  <a:pt x="8793321" y="53974"/>
                </a:lnTo>
                <a:close/>
              </a:path>
              <a:path w="8877300" h="127000">
                <a:moveTo>
                  <a:pt x="0" y="53973"/>
                </a:moveTo>
                <a:lnTo>
                  <a:pt x="0" y="73023"/>
                </a:lnTo>
                <a:lnTo>
                  <a:pt x="8793322" y="73023"/>
                </a:lnTo>
                <a:lnTo>
                  <a:pt x="8800941" y="63500"/>
                </a:lnTo>
                <a:lnTo>
                  <a:pt x="8793321" y="53974"/>
                </a:lnTo>
                <a:lnTo>
                  <a:pt x="0" y="53973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>
            <a:pPr>
              <a:defRPr/>
            </a:pPr>
            <a:endParaRPr kern="0">
              <a:solidFill>
                <a:prstClr val="black"/>
              </a:solidFill>
            </a:endParaRPr>
          </a:p>
        </p:txBody>
      </p:sp>
      <p:sp>
        <p:nvSpPr>
          <p:cNvPr id="47" name="object 15"/>
          <p:cNvSpPr/>
          <p:nvPr/>
        </p:nvSpPr>
        <p:spPr>
          <a:xfrm>
            <a:off x="3143512" y="1787826"/>
            <a:ext cx="77303" cy="95459"/>
          </a:xfrm>
          <a:custGeom>
            <a:avLst/>
            <a:gdLst/>
            <a:ahLst/>
            <a:cxnLst/>
            <a:rect l="l" t="t" r="r" b="b"/>
            <a:pathLst>
              <a:path w="85090" h="80644">
                <a:moveTo>
                  <a:pt x="0" y="0"/>
                </a:moveTo>
                <a:lnTo>
                  <a:pt x="85081" y="0"/>
                </a:lnTo>
                <a:lnTo>
                  <a:pt x="85081" y="80643"/>
                </a:lnTo>
                <a:lnTo>
                  <a:pt x="0" y="80643"/>
                </a:lnTo>
                <a:lnTo>
                  <a:pt x="0" y="0"/>
                </a:lnTo>
                <a:close/>
              </a:path>
            </a:pathLst>
          </a:custGeom>
          <a:ln w="19050">
            <a:solidFill>
              <a:srgbClr val="0070C0"/>
            </a:solidFill>
          </a:ln>
        </p:spPr>
        <p:txBody>
          <a:bodyPr wrap="square" lIns="0" tIns="0" rIns="0" bIns="0" rtlCol="0"/>
          <a:lstStyle/>
          <a:p>
            <a:pPr>
              <a:defRPr/>
            </a:pPr>
            <a:endParaRPr kern="0">
              <a:solidFill>
                <a:prstClr val="black"/>
              </a:solidFill>
            </a:endParaRPr>
          </a:p>
        </p:txBody>
      </p:sp>
      <p:grpSp>
        <p:nvGrpSpPr>
          <p:cNvPr id="78" name="Группа 77"/>
          <p:cNvGrpSpPr/>
          <p:nvPr/>
        </p:nvGrpSpPr>
        <p:grpSpPr>
          <a:xfrm>
            <a:off x="3143512" y="1787826"/>
            <a:ext cx="77303" cy="3158801"/>
            <a:chOff x="1636764" y="2160289"/>
            <a:chExt cx="77303" cy="3158801"/>
          </a:xfrm>
        </p:grpSpPr>
        <p:sp>
          <p:nvSpPr>
            <p:cNvPr id="45" name="object 13"/>
            <p:cNvSpPr/>
            <p:nvPr/>
          </p:nvSpPr>
          <p:spPr>
            <a:xfrm>
              <a:off x="1671920" y="2255748"/>
              <a:ext cx="1731" cy="3036663"/>
            </a:xfrm>
            <a:custGeom>
              <a:avLst/>
              <a:gdLst/>
              <a:ahLst/>
              <a:cxnLst/>
              <a:rect l="l" t="t" r="r" b="b"/>
              <a:pathLst>
                <a:path w="1905" h="2565400">
                  <a:moveTo>
                    <a:pt x="0" y="0"/>
                  </a:moveTo>
                  <a:lnTo>
                    <a:pt x="1482" y="2564778"/>
                  </a:lnTo>
                </a:path>
              </a:pathLst>
            </a:custGeom>
            <a:ln w="9525">
              <a:solidFill>
                <a:srgbClr val="0070C0"/>
              </a:solidFill>
            </a:ln>
          </p:spPr>
          <p:txBody>
            <a:bodyPr wrap="square" lIns="0" tIns="0" rIns="0" bIns="0" rtlCol="0"/>
            <a:lstStyle/>
            <a:p>
              <a:pPr>
                <a:defRPr/>
              </a:pPr>
              <a:endParaRPr kern="0">
                <a:solidFill>
                  <a:prstClr val="black"/>
                </a:solidFill>
              </a:endParaRPr>
            </a:p>
          </p:txBody>
        </p:sp>
        <p:sp>
          <p:nvSpPr>
            <p:cNvPr id="46" name="object 14"/>
            <p:cNvSpPr/>
            <p:nvPr/>
          </p:nvSpPr>
          <p:spPr>
            <a:xfrm>
              <a:off x="1636764" y="2160289"/>
              <a:ext cx="77303" cy="95459"/>
            </a:xfrm>
            <a:custGeom>
              <a:avLst/>
              <a:gdLst/>
              <a:ahLst/>
              <a:cxnLst/>
              <a:rect l="l" t="t" r="r" b="b"/>
              <a:pathLst>
                <a:path w="85090" h="80644">
                  <a:moveTo>
                    <a:pt x="85081" y="0"/>
                  </a:moveTo>
                  <a:lnTo>
                    <a:pt x="0" y="0"/>
                  </a:lnTo>
                  <a:lnTo>
                    <a:pt x="0" y="80643"/>
                  </a:lnTo>
                  <a:lnTo>
                    <a:pt x="85081" y="80643"/>
                  </a:lnTo>
                  <a:lnTo>
                    <a:pt x="8508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pPr>
                <a:defRPr/>
              </a:pPr>
              <a:endParaRPr kern="0">
                <a:solidFill>
                  <a:prstClr val="black"/>
                </a:solidFill>
              </a:endParaRPr>
            </a:p>
          </p:txBody>
        </p:sp>
        <p:sp>
          <p:nvSpPr>
            <p:cNvPr id="48" name="object 16"/>
            <p:cNvSpPr/>
            <p:nvPr/>
          </p:nvSpPr>
          <p:spPr>
            <a:xfrm>
              <a:off x="1636764" y="2634199"/>
              <a:ext cx="77303" cy="2684891"/>
            </a:xfrm>
            <a:custGeom>
              <a:avLst/>
              <a:gdLst/>
              <a:ahLst/>
              <a:cxnLst/>
              <a:rect l="l" t="t" r="r" b="b"/>
              <a:pathLst>
                <a:path w="85090" h="2268220">
                  <a:moveTo>
                    <a:pt x="78732" y="0"/>
                  </a:moveTo>
                  <a:lnTo>
                    <a:pt x="6348" y="0"/>
                  </a:lnTo>
                  <a:lnTo>
                    <a:pt x="0" y="6348"/>
                  </a:lnTo>
                  <a:lnTo>
                    <a:pt x="0" y="14179"/>
                  </a:lnTo>
                  <a:lnTo>
                    <a:pt x="0" y="2261651"/>
                  </a:lnTo>
                  <a:lnTo>
                    <a:pt x="6348" y="2267999"/>
                  </a:lnTo>
                  <a:lnTo>
                    <a:pt x="78732" y="2267999"/>
                  </a:lnTo>
                  <a:lnTo>
                    <a:pt x="85081" y="2261651"/>
                  </a:lnTo>
                  <a:lnTo>
                    <a:pt x="85081" y="6348"/>
                  </a:lnTo>
                  <a:lnTo>
                    <a:pt x="787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pPr>
                <a:defRPr/>
              </a:pPr>
              <a:endParaRPr kern="0">
                <a:solidFill>
                  <a:prstClr val="black"/>
                </a:solidFill>
              </a:endParaRPr>
            </a:p>
          </p:txBody>
        </p:sp>
      </p:grpSp>
      <p:sp>
        <p:nvSpPr>
          <p:cNvPr id="49" name="object 17"/>
          <p:cNvSpPr/>
          <p:nvPr/>
        </p:nvSpPr>
        <p:spPr>
          <a:xfrm>
            <a:off x="3143512" y="2261736"/>
            <a:ext cx="77303" cy="2684891"/>
          </a:xfrm>
          <a:custGeom>
            <a:avLst/>
            <a:gdLst/>
            <a:ahLst/>
            <a:cxnLst/>
            <a:rect l="l" t="t" r="r" b="b"/>
            <a:pathLst>
              <a:path w="85090" h="2268220">
                <a:moveTo>
                  <a:pt x="0" y="14179"/>
                </a:moveTo>
                <a:lnTo>
                  <a:pt x="0" y="6348"/>
                </a:lnTo>
                <a:lnTo>
                  <a:pt x="6348" y="0"/>
                </a:lnTo>
                <a:lnTo>
                  <a:pt x="14180" y="0"/>
                </a:lnTo>
                <a:lnTo>
                  <a:pt x="70900" y="0"/>
                </a:lnTo>
                <a:lnTo>
                  <a:pt x="78732" y="0"/>
                </a:lnTo>
                <a:lnTo>
                  <a:pt x="85081" y="6348"/>
                </a:lnTo>
                <a:lnTo>
                  <a:pt x="85081" y="14179"/>
                </a:lnTo>
                <a:lnTo>
                  <a:pt x="85081" y="2253820"/>
                </a:lnTo>
                <a:lnTo>
                  <a:pt x="85081" y="2261651"/>
                </a:lnTo>
                <a:lnTo>
                  <a:pt x="78732" y="2268000"/>
                </a:lnTo>
                <a:lnTo>
                  <a:pt x="70900" y="2268000"/>
                </a:lnTo>
                <a:lnTo>
                  <a:pt x="14180" y="2268000"/>
                </a:lnTo>
                <a:lnTo>
                  <a:pt x="6348" y="2268000"/>
                </a:lnTo>
                <a:lnTo>
                  <a:pt x="0" y="2261651"/>
                </a:lnTo>
                <a:lnTo>
                  <a:pt x="0" y="2253820"/>
                </a:lnTo>
                <a:lnTo>
                  <a:pt x="0" y="14179"/>
                </a:lnTo>
                <a:close/>
              </a:path>
            </a:pathLst>
          </a:custGeom>
          <a:ln w="19050">
            <a:solidFill>
              <a:srgbClr val="0070C0"/>
            </a:solidFill>
          </a:ln>
        </p:spPr>
        <p:txBody>
          <a:bodyPr wrap="square" lIns="0" tIns="0" rIns="0" bIns="0" rtlCol="0"/>
          <a:lstStyle/>
          <a:p>
            <a:pPr>
              <a:defRPr/>
            </a:pPr>
            <a:endParaRPr kern="0">
              <a:solidFill>
                <a:prstClr val="black"/>
              </a:solidFill>
            </a:endParaRPr>
          </a:p>
        </p:txBody>
      </p:sp>
      <p:sp>
        <p:nvSpPr>
          <p:cNvPr id="50" name="object 18"/>
          <p:cNvSpPr/>
          <p:nvPr/>
        </p:nvSpPr>
        <p:spPr>
          <a:xfrm flipH="1">
            <a:off x="5134859" y="1883284"/>
            <a:ext cx="45719" cy="4269596"/>
          </a:xfrm>
          <a:custGeom>
            <a:avLst/>
            <a:gdLst/>
            <a:ahLst/>
            <a:cxnLst/>
            <a:rect l="l" t="t" r="r" b="b"/>
            <a:pathLst>
              <a:path w="1904" h="2565400">
                <a:moveTo>
                  <a:pt x="0" y="0"/>
                </a:moveTo>
                <a:lnTo>
                  <a:pt x="1482" y="2564778"/>
                </a:lnTo>
              </a:path>
            </a:pathLst>
          </a:custGeom>
          <a:ln w="9525">
            <a:solidFill>
              <a:srgbClr val="0070C0"/>
            </a:solidFill>
          </a:ln>
        </p:spPr>
        <p:txBody>
          <a:bodyPr wrap="square" lIns="0" tIns="0" rIns="0" bIns="0" rtlCol="0"/>
          <a:lstStyle/>
          <a:p>
            <a:pPr>
              <a:defRPr/>
            </a:pPr>
            <a:endParaRPr kern="0">
              <a:solidFill>
                <a:prstClr val="black"/>
              </a:solidFill>
            </a:endParaRPr>
          </a:p>
        </p:txBody>
      </p:sp>
      <p:sp>
        <p:nvSpPr>
          <p:cNvPr id="51" name="object 19"/>
          <p:cNvSpPr/>
          <p:nvPr/>
        </p:nvSpPr>
        <p:spPr>
          <a:xfrm>
            <a:off x="5145421" y="1787826"/>
            <a:ext cx="77303" cy="95459"/>
          </a:xfrm>
          <a:custGeom>
            <a:avLst/>
            <a:gdLst/>
            <a:ahLst/>
            <a:cxnLst/>
            <a:rect l="l" t="t" r="r" b="b"/>
            <a:pathLst>
              <a:path w="85089" h="80644">
                <a:moveTo>
                  <a:pt x="85081" y="0"/>
                </a:moveTo>
                <a:lnTo>
                  <a:pt x="0" y="0"/>
                </a:lnTo>
                <a:lnTo>
                  <a:pt x="0" y="80643"/>
                </a:lnTo>
                <a:lnTo>
                  <a:pt x="85081" y="80643"/>
                </a:lnTo>
                <a:lnTo>
                  <a:pt x="85081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pPr>
              <a:defRPr/>
            </a:pPr>
            <a:endParaRPr kern="0">
              <a:solidFill>
                <a:prstClr val="black"/>
              </a:solidFill>
            </a:endParaRPr>
          </a:p>
        </p:txBody>
      </p:sp>
      <p:sp>
        <p:nvSpPr>
          <p:cNvPr id="52" name="object 20"/>
          <p:cNvSpPr/>
          <p:nvPr/>
        </p:nvSpPr>
        <p:spPr>
          <a:xfrm>
            <a:off x="5145421" y="1787826"/>
            <a:ext cx="77303" cy="95459"/>
          </a:xfrm>
          <a:custGeom>
            <a:avLst/>
            <a:gdLst/>
            <a:ahLst/>
            <a:cxnLst/>
            <a:rect l="l" t="t" r="r" b="b"/>
            <a:pathLst>
              <a:path w="85089" h="80644">
                <a:moveTo>
                  <a:pt x="0" y="0"/>
                </a:moveTo>
                <a:lnTo>
                  <a:pt x="85081" y="0"/>
                </a:lnTo>
                <a:lnTo>
                  <a:pt x="85081" y="80643"/>
                </a:lnTo>
                <a:lnTo>
                  <a:pt x="0" y="80643"/>
                </a:lnTo>
                <a:lnTo>
                  <a:pt x="0" y="0"/>
                </a:lnTo>
                <a:close/>
              </a:path>
            </a:pathLst>
          </a:custGeom>
          <a:ln w="19050">
            <a:solidFill>
              <a:srgbClr val="0070C0"/>
            </a:solidFill>
          </a:ln>
        </p:spPr>
        <p:txBody>
          <a:bodyPr wrap="square" lIns="0" tIns="0" rIns="0" bIns="0" rtlCol="0"/>
          <a:lstStyle/>
          <a:p>
            <a:pPr>
              <a:defRPr/>
            </a:pPr>
            <a:endParaRPr kern="0">
              <a:solidFill>
                <a:prstClr val="black"/>
              </a:solidFill>
            </a:endParaRPr>
          </a:p>
        </p:txBody>
      </p:sp>
      <p:pic>
        <p:nvPicPr>
          <p:cNvPr id="57" name="object 59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710095" y="2381802"/>
            <a:ext cx="104131" cy="99693"/>
          </a:xfrm>
          <a:prstGeom prst="rect">
            <a:avLst/>
          </a:prstGeom>
        </p:spPr>
      </p:pic>
      <p:pic>
        <p:nvPicPr>
          <p:cNvPr id="58" name="object 60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093355" y="6099477"/>
            <a:ext cx="104131" cy="99693"/>
          </a:xfrm>
          <a:prstGeom prst="rect">
            <a:avLst/>
          </a:prstGeom>
        </p:spPr>
      </p:pic>
      <p:pic>
        <p:nvPicPr>
          <p:cNvPr id="64" name="object 88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126151" y="2431649"/>
            <a:ext cx="104131" cy="99693"/>
          </a:xfrm>
          <a:prstGeom prst="rect">
            <a:avLst/>
          </a:prstGeom>
        </p:spPr>
      </p:pic>
      <p:sp>
        <p:nvSpPr>
          <p:cNvPr id="66" name="object 90"/>
          <p:cNvSpPr/>
          <p:nvPr/>
        </p:nvSpPr>
        <p:spPr>
          <a:xfrm>
            <a:off x="9868031" y="2840720"/>
            <a:ext cx="85090" cy="80645"/>
          </a:xfrm>
          <a:custGeom>
            <a:avLst/>
            <a:gdLst/>
            <a:ahLst/>
            <a:cxnLst/>
            <a:rect l="l" t="t" r="r" b="b"/>
            <a:pathLst>
              <a:path w="85090" h="80644">
                <a:moveTo>
                  <a:pt x="85081" y="0"/>
                </a:moveTo>
                <a:lnTo>
                  <a:pt x="0" y="0"/>
                </a:lnTo>
                <a:lnTo>
                  <a:pt x="0" y="80643"/>
                </a:lnTo>
                <a:lnTo>
                  <a:pt x="85081" y="80643"/>
                </a:lnTo>
                <a:lnTo>
                  <a:pt x="85081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pPr>
              <a:defRPr/>
            </a:pPr>
            <a:endParaRPr kern="0">
              <a:solidFill>
                <a:prstClr val="black"/>
              </a:solidFill>
            </a:endParaRPr>
          </a:p>
        </p:txBody>
      </p:sp>
      <p:pic>
        <p:nvPicPr>
          <p:cNvPr id="68" name="object 92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677497" y="5233758"/>
            <a:ext cx="104131" cy="99693"/>
          </a:xfrm>
          <a:prstGeom prst="rect">
            <a:avLst/>
          </a:prstGeom>
        </p:spPr>
      </p:pic>
      <p:graphicFrame>
        <p:nvGraphicFramePr>
          <p:cNvPr id="71" name="Таблица 7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6427354"/>
              </p:ext>
            </p:extLst>
          </p:nvPr>
        </p:nvGraphicFramePr>
        <p:xfrm>
          <a:off x="1999582" y="659750"/>
          <a:ext cx="8660816" cy="396240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8660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65784">
                <a:tc>
                  <a:txBody>
                    <a:bodyPr/>
                    <a:lstStyle/>
                    <a:p>
                      <a:pPr marL="0" lvl="0" algn="ctr" defTabSz="914400" rtl="0" eaLnBrk="1" latinLnBrk="0" hangingPunct="1"/>
                      <a:r>
                        <a:rPr lang="ru-RU" sz="2000" b="1" kern="1200" baseline="0" dirty="0" smtClean="0">
                          <a:solidFill>
                            <a:srgbClr val="00482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СОЗДАНИЕ НОРМАТИВНОЙ ПРАВОВОЙ БАЗЫ ДЛЯ НОВЫХ МЕТОДОВ</a:t>
                      </a:r>
                      <a:endParaRPr lang="ru-RU" sz="2000" b="1" kern="1200" dirty="0">
                        <a:solidFill>
                          <a:srgbClr val="00482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72" name="Прямоугольник 71"/>
          <p:cNvSpPr/>
          <p:nvPr/>
        </p:nvSpPr>
        <p:spPr>
          <a:xfrm>
            <a:off x="4843853" y="1339943"/>
            <a:ext cx="90084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pc="-355" dirty="0">
                <a:solidFill>
                  <a:srgbClr val="A6A6A6"/>
                </a:solidFill>
                <a:latin typeface="Trebuchet MS"/>
                <a:cs typeface="Trebuchet MS"/>
              </a:rPr>
              <a:t>2 0 2 3</a:t>
            </a:r>
            <a:endParaRPr lang="ru-RU" dirty="0"/>
          </a:p>
        </p:txBody>
      </p:sp>
      <p:sp>
        <p:nvSpPr>
          <p:cNvPr id="73" name="Прямоугольник 72"/>
          <p:cNvSpPr/>
          <p:nvPr/>
        </p:nvSpPr>
        <p:spPr>
          <a:xfrm>
            <a:off x="2890831" y="1355664"/>
            <a:ext cx="57437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pc="-355" dirty="0">
                <a:solidFill>
                  <a:srgbClr val="A6A6A6"/>
                </a:solidFill>
                <a:latin typeface="Trebuchet MS"/>
                <a:cs typeface="Trebuchet MS"/>
              </a:rPr>
              <a:t>2 0 2 2</a:t>
            </a:r>
            <a:endParaRPr lang="ru-RU" dirty="0"/>
          </a:p>
        </p:txBody>
      </p:sp>
      <p:sp>
        <p:nvSpPr>
          <p:cNvPr id="74" name="Прямоугольник 73"/>
          <p:cNvSpPr/>
          <p:nvPr/>
        </p:nvSpPr>
        <p:spPr>
          <a:xfrm>
            <a:off x="1561099" y="3047672"/>
            <a:ext cx="193839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457200">
              <a:defRPr/>
            </a:pPr>
            <a:r>
              <a:rPr lang="ru-RU" sz="1000" b="1" dirty="0">
                <a:solidFill>
                  <a:srgbClr val="00602B"/>
                </a:solidFill>
                <a:latin typeface="Arial"/>
              </a:rPr>
              <a:t>ПОДГОТОВЛЕН ЗАКОНОПРОЕКТ</a:t>
            </a:r>
          </a:p>
          <a:p>
            <a:pPr defTabSz="457200">
              <a:defRPr/>
            </a:pPr>
            <a:r>
              <a:rPr lang="ru-RU" sz="1000" b="1" dirty="0">
                <a:solidFill>
                  <a:srgbClr val="00602B"/>
                </a:solidFill>
                <a:latin typeface="Arial"/>
              </a:rPr>
              <a:t>ДЛЯ СОГЛАСОВАНИЯ    </a:t>
            </a:r>
          </a:p>
          <a:p>
            <a:pPr defTabSz="457200">
              <a:defRPr/>
            </a:pPr>
            <a:r>
              <a:rPr lang="ru-RU" sz="1000" b="1" dirty="0">
                <a:solidFill>
                  <a:srgbClr val="00602B"/>
                </a:solidFill>
                <a:latin typeface="Arial"/>
              </a:rPr>
              <a:t>С ВЕДОМСТВАМИ</a:t>
            </a:r>
          </a:p>
        </p:txBody>
      </p:sp>
      <p:sp>
        <p:nvSpPr>
          <p:cNvPr id="76" name="object 13"/>
          <p:cNvSpPr/>
          <p:nvPr/>
        </p:nvSpPr>
        <p:spPr>
          <a:xfrm>
            <a:off x="6815945" y="1892569"/>
            <a:ext cx="1731" cy="3036663"/>
          </a:xfrm>
          <a:custGeom>
            <a:avLst/>
            <a:gdLst/>
            <a:ahLst/>
            <a:cxnLst/>
            <a:rect l="l" t="t" r="r" b="b"/>
            <a:pathLst>
              <a:path w="1905" h="2565400">
                <a:moveTo>
                  <a:pt x="0" y="0"/>
                </a:moveTo>
                <a:lnTo>
                  <a:pt x="1482" y="2564778"/>
                </a:lnTo>
              </a:path>
            </a:pathLst>
          </a:custGeom>
          <a:ln w="9525">
            <a:solidFill>
              <a:srgbClr val="0070C0"/>
            </a:solidFill>
          </a:ln>
        </p:spPr>
        <p:txBody>
          <a:bodyPr wrap="square" lIns="0" tIns="0" rIns="0" bIns="0" rtlCol="0"/>
          <a:lstStyle/>
          <a:p>
            <a:pPr>
              <a:defRPr/>
            </a:pPr>
            <a:endParaRPr kern="0">
              <a:solidFill>
                <a:prstClr val="black"/>
              </a:solidFill>
            </a:endParaRPr>
          </a:p>
        </p:txBody>
      </p:sp>
      <p:sp>
        <p:nvSpPr>
          <p:cNvPr id="77" name="object 15"/>
          <p:cNvSpPr/>
          <p:nvPr/>
        </p:nvSpPr>
        <p:spPr>
          <a:xfrm>
            <a:off x="6780155" y="1787826"/>
            <a:ext cx="77303" cy="95459"/>
          </a:xfrm>
          <a:custGeom>
            <a:avLst/>
            <a:gdLst/>
            <a:ahLst/>
            <a:cxnLst/>
            <a:rect l="l" t="t" r="r" b="b"/>
            <a:pathLst>
              <a:path w="85090" h="80644">
                <a:moveTo>
                  <a:pt x="0" y="0"/>
                </a:moveTo>
                <a:lnTo>
                  <a:pt x="85081" y="0"/>
                </a:lnTo>
                <a:lnTo>
                  <a:pt x="85081" y="80643"/>
                </a:lnTo>
                <a:lnTo>
                  <a:pt x="0" y="80643"/>
                </a:lnTo>
                <a:lnTo>
                  <a:pt x="0" y="0"/>
                </a:lnTo>
                <a:close/>
              </a:path>
            </a:pathLst>
          </a:custGeom>
          <a:ln w="19050">
            <a:solidFill>
              <a:srgbClr val="0070C0"/>
            </a:solidFill>
          </a:ln>
        </p:spPr>
        <p:txBody>
          <a:bodyPr wrap="square" lIns="0" tIns="0" rIns="0" bIns="0" rtlCol="0"/>
          <a:lstStyle/>
          <a:p>
            <a:pPr>
              <a:defRPr/>
            </a:pPr>
            <a:endParaRPr kern="0">
              <a:solidFill>
                <a:prstClr val="black"/>
              </a:solidFill>
            </a:endParaRPr>
          </a:p>
        </p:txBody>
      </p:sp>
      <p:sp>
        <p:nvSpPr>
          <p:cNvPr id="79" name="object 17"/>
          <p:cNvSpPr/>
          <p:nvPr/>
        </p:nvSpPr>
        <p:spPr>
          <a:xfrm>
            <a:off x="6789470" y="2425986"/>
            <a:ext cx="77303" cy="2684891"/>
          </a:xfrm>
          <a:custGeom>
            <a:avLst/>
            <a:gdLst/>
            <a:ahLst/>
            <a:cxnLst/>
            <a:rect l="l" t="t" r="r" b="b"/>
            <a:pathLst>
              <a:path w="85090" h="2268220">
                <a:moveTo>
                  <a:pt x="0" y="14179"/>
                </a:moveTo>
                <a:lnTo>
                  <a:pt x="0" y="6348"/>
                </a:lnTo>
                <a:lnTo>
                  <a:pt x="6348" y="0"/>
                </a:lnTo>
                <a:lnTo>
                  <a:pt x="14180" y="0"/>
                </a:lnTo>
                <a:lnTo>
                  <a:pt x="70900" y="0"/>
                </a:lnTo>
                <a:lnTo>
                  <a:pt x="78732" y="0"/>
                </a:lnTo>
                <a:lnTo>
                  <a:pt x="85081" y="6348"/>
                </a:lnTo>
                <a:lnTo>
                  <a:pt x="85081" y="14179"/>
                </a:lnTo>
                <a:lnTo>
                  <a:pt x="85081" y="2253820"/>
                </a:lnTo>
                <a:lnTo>
                  <a:pt x="85081" y="2261651"/>
                </a:lnTo>
                <a:lnTo>
                  <a:pt x="78732" y="2268000"/>
                </a:lnTo>
                <a:lnTo>
                  <a:pt x="70900" y="2268000"/>
                </a:lnTo>
                <a:lnTo>
                  <a:pt x="14180" y="2268000"/>
                </a:lnTo>
                <a:lnTo>
                  <a:pt x="6348" y="2268000"/>
                </a:lnTo>
                <a:lnTo>
                  <a:pt x="0" y="2261651"/>
                </a:lnTo>
                <a:lnTo>
                  <a:pt x="0" y="2253820"/>
                </a:lnTo>
                <a:lnTo>
                  <a:pt x="0" y="14179"/>
                </a:lnTo>
                <a:close/>
              </a:path>
            </a:pathLst>
          </a:custGeom>
          <a:ln w="19050">
            <a:solidFill>
              <a:srgbClr val="FF0000"/>
            </a:solidFill>
          </a:ln>
          <a:effectLst>
            <a:outerShdw blurRad="50800" dist="50800" dir="5400000" algn="ctr" rotWithShape="0">
              <a:schemeClr val="accent2"/>
            </a:outerShdw>
          </a:effectLst>
        </p:spPr>
        <p:txBody>
          <a:bodyPr wrap="square" lIns="0" tIns="0" rIns="0" bIns="0" rtlCol="0"/>
          <a:lstStyle/>
          <a:p>
            <a:pPr>
              <a:defRPr/>
            </a:pPr>
            <a:endParaRPr kern="0">
              <a:solidFill>
                <a:prstClr val="black"/>
              </a:solidFill>
            </a:endParaRPr>
          </a:p>
        </p:txBody>
      </p:sp>
      <p:sp>
        <p:nvSpPr>
          <p:cNvPr id="80" name="Прямоугольник 79"/>
          <p:cNvSpPr/>
          <p:nvPr/>
        </p:nvSpPr>
        <p:spPr>
          <a:xfrm>
            <a:off x="6503053" y="1339943"/>
            <a:ext cx="5959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pc="-315" dirty="0">
                <a:solidFill>
                  <a:srgbClr val="A6A6A6"/>
                </a:solidFill>
                <a:latin typeface="Trebuchet MS"/>
                <a:cs typeface="Trebuchet MS"/>
              </a:rPr>
              <a:t>2 0 2 4</a:t>
            </a:r>
            <a:endParaRPr lang="ru-RU" dirty="0"/>
          </a:p>
        </p:txBody>
      </p:sp>
      <p:sp>
        <p:nvSpPr>
          <p:cNvPr id="81" name="Прямоугольник 80"/>
          <p:cNvSpPr/>
          <p:nvPr/>
        </p:nvSpPr>
        <p:spPr>
          <a:xfrm>
            <a:off x="5360794" y="3280582"/>
            <a:ext cx="1938393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457200">
              <a:defRPr/>
            </a:pPr>
            <a:r>
              <a:rPr lang="ru-RU" sz="1000" b="1" dirty="0">
                <a:solidFill>
                  <a:srgbClr val="FF0000"/>
                </a:solidFill>
                <a:latin typeface="Arial"/>
              </a:rPr>
              <a:t>ЗАКОНОПРОЕКТ РАССМОТРЕН И</a:t>
            </a:r>
          </a:p>
          <a:p>
            <a:pPr defTabSz="457200">
              <a:defRPr/>
            </a:pPr>
            <a:r>
              <a:rPr lang="ru-RU" sz="1000" b="1" dirty="0">
                <a:solidFill>
                  <a:srgbClr val="FF0000"/>
                </a:solidFill>
                <a:latin typeface="Arial"/>
              </a:rPr>
              <a:t>ПРИНЯТ ГОСДУМОЙ</a:t>
            </a:r>
          </a:p>
        </p:txBody>
      </p:sp>
      <p:sp>
        <p:nvSpPr>
          <p:cNvPr id="82" name="Прямоугольник 81"/>
          <p:cNvSpPr/>
          <p:nvPr/>
        </p:nvSpPr>
        <p:spPr>
          <a:xfrm>
            <a:off x="8446602" y="1339943"/>
            <a:ext cx="5959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pc="-315" dirty="0">
                <a:solidFill>
                  <a:srgbClr val="A6A6A6"/>
                </a:solidFill>
                <a:latin typeface="Trebuchet MS"/>
                <a:cs typeface="Trebuchet MS"/>
              </a:rPr>
              <a:t>2 0 2 5</a:t>
            </a:r>
            <a:endParaRPr lang="ru-RU" dirty="0"/>
          </a:p>
        </p:txBody>
      </p:sp>
      <p:sp>
        <p:nvSpPr>
          <p:cNvPr id="83" name="object 18"/>
          <p:cNvSpPr/>
          <p:nvPr/>
        </p:nvSpPr>
        <p:spPr>
          <a:xfrm flipH="1">
            <a:off x="8716441" y="1853584"/>
            <a:ext cx="45719" cy="3423670"/>
          </a:xfrm>
          <a:custGeom>
            <a:avLst/>
            <a:gdLst/>
            <a:ahLst/>
            <a:cxnLst/>
            <a:rect l="l" t="t" r="r" b="b"/>
            <a:pathLst>
              <a:path w="1904" h="2565400">
                <a:moveTo>
                  <a:pt x="0" y="0"/>
                </a:moveTo>
                <a:lnTo>
                  <a:pt x="1482" y="2564778"/>
                </a:lnTo>
              </a:path>
            </a:pathLst>
          </a:custGeom>
          <a:ln w="9525">
            <a:solidFill>
              <a:srgbClr val="0070C0"/>
            </a:solidFill>
          </a:ln>
        </p:spPr>
        <p:txBody>
          <a:bodyPr wrap="square" lIns="0" tIns="0" rIns="0" bIns="0" rtlCol="0"/>
          <a:lstStyle/>
          <a:p>
            <a:pPr>
              <a:defRPr/>
            </a:pPr>
            <a:endParaRPr kern="0">
              <a:solidFill>
                <a:prstClr val="black"/>
              </a:solidFill>
            </a:endParaRPr>
          </a:p>
        </p:txBody>
      </p:sp>
      <p:sp>
        <p:nvSpPr>
          <p:cNvPr id="86" name="Прямоугольник 85"/>
          <p:cNvSpPr/>
          <p:nvPr/>
        </p:nvSpPr>
        <p:spPr>
          <a:xfrm>
            <a:off x="3653241" y="2331286"/>
            <a:ext cx="193839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457200">
              <a:defRPr/>
            </a:pPr>
            <a:r>
              <a:rPr lang="ru-RU" sz="1000" b="1" dirty="0">
                <a:solidFill>
                  <a:srgbClr val="00602B"/>
                </a:solidFill>
                <a:latin typeface="Arial"/>
              </a:rPr>
              <a:t>СОГЛАСОВАНИЕ</a:t>
            </a:r>
          </a:p>
          <a:p>
            <a:pPr defTabSz="457200">
              <a:defRPr/>
            </a:pPr>
            <a:r>
              <a:rPr lang="ru-RU" sz="1000" b="1" dirty="0">
                <a:solidFill>
                  <a:srgbClr val="00602B"/>
                </a:solidFill>
                <a:latin typeface="Arial"/>
              </a:rPr>
              <a:t>С МИНЭКОМ (20.02.23)</a:t>
            </a:r>
          </a:p>
        </p:txBody>
      </p:sp>
      <p:sp>
        <p:nvSpPr>
          <p:cNvPr id="87" name="Прямоугольник 86"/>
          <p:cNvSpPr/>
          <p:nvPr/>
        </p:nvSpPr>
        <p:spPr>
          <a:xfrm>
            <a:off x="3648195" y="3216338"/>
            <a:ext cx="193839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457200">
              <a:defRPr/>
            </a:pPr>
            <a:r>
              <a:rPr lang="ru-RU" sz="1000" b="1" dirty="0">
                <a:solidFill>
                  <a:srgbClr val="00602B"/>
                </a:solidFill>
                <a:latin typeface="Arial"/>
              </a:rPr>
              <a:t>СОГЛАСОВАНИЕ</a:t>
            </a:r>
          </a:p>
          <a:p>
            <a:pPr defTabSz="457200">
              <a:defRPr/>
            </a:pPr>
            <a:r>
              <a:rPr lang="ru-RU" sz="1000" b="1" dirty="0">
                <a:solidFill>
                  <a:srgbClr val="00602B"/>
                </a:solidFill>
                <a:latin typeface="Arial"/>
              </a:rPr>
              <a:t>С СП РФ (30.03.23)</a:t>
            </a:r>
          </a:p>
        </p:txBody>
      </p:sp>
      <p:sp>
        <p:nvSpPr>
          <p:cNvPr id="88" name="Прямоугольник 87"/>
          <p:cNvSpPr/>
          <p:nvPr/>
        </p:nvSpPr>
        <p:spPr>
          <a:xfrm>
            <a:off x="3665536" y="4296641"/>
            <a:ext cx="193839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457200">
              <a:defRPr/>
            </a:pPr>
            <a:r>
              <a:rPr lang="ru-RU" sz="1000" b="1" dirty="0">
                <a:solidFill>
                  <a:srgbClr val="00602B"/>
                </a:solidFill>
                <a:latin typeface="Arial"/>
              </a:rPr>
              <a:t>ЗАКЛЮЧЕНИЕ</a:t>
            </a:r>
          </a:p>
          <a:p>
            <a:pPr defTabSz="457200">
              <a:defRPr/>
            </a:pPr>
            <a:r>
              <a:rPr lang="ru-RU" sz="1000" b="1" dirty="0">
                <a:solidFill>
                  <a:srgbClr val="00602B"/>
                </a:solidFill>
                <a:latin typeface="Arial"/>
              </a:rPr>
              <a:t>МИНЮСТА (02.06.23)</a:t>
            </a:r>
          </a:p>
        </p:txBody>
      </p:sp>
      <p:pic>
        <p:nvPicPr>
          <p:cNvPr id="89" name="object 60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093355" y="5327098"/>
            <a:ext cx="104131" cy="99693"/>
          </a:xfrm>
          <a:prstGeom prst="rect">
            <a:avLst/>
          </a:prstGeom>
        </p:spPr>
      </p:pic>
      <p:pic>
        <p:nvPicPr>
          <p:cNvPr id="90" name="object 88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118593" y="3401616"/>
            <a:ext cx="104131" cy="99693"/>
          </a:xfrm>
          <a:prstGeom prst="rect">
            <a:avLst/>
          </a:prstGeom>
        </p:spPr>
      </p:pic>
      <p:pic>
        <p:nvPicPr>
          <p:cNvPr id="91" name="object 88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102072" y="4446850"/>
            <a:ext cx="104131" cy="99693"/>
          </a:xfrm>
          <a:prstGeom prst="rect">
            <a:avLst/>
          </a:prstGeom>
        </p:spPr>
      </p:pic>
      <p:sp>
        <p:nvSpPr>
          <p:cNvPr id="92" name="Прямоугольник 91"/>
          <p:cNvSpPr/>
          <p:nvPr/>
        </p:nvSpPr>
        <p:spPr>
          <a:xfrm>
            <a:off x="3648194" y="5327098"/>
            <a:ext cx="1938393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457200">
              <a:defRPr/>
            </a:pPr>
            <a:r>
              <a:rPr lang="ru-RU" sz="1000" b="1" dirty="0">
                <a:solidFill>
                  <a:srgbClr val="FF0000"/>
                </a:solidFill>
                <a:latin typeface="Arial"/>
              </a:rPr>
              <a:t>ВНЕСЕНИЕ В</a:t>
            </a:r>
          </a:p>
          <a:p>
            <a:pPr defTabSz="457200">
              <a:defRPr/>
            </a:pPr>
            <a:r>
              <a:rPr lang="ru-RU" sz="1000" b="1" dirty="0">
                <a:solidFill>
                  <a:srgbClr val="FF0000"/>
                </a:solidFill>
                <a:latin typeface="Arial"/>
              </a:rPr>
              <a:t>ПРАВИТЕЛЬСТВО</a:t>
            </a:r>
          </a:p>
          <a:p>
            <a:pPr defTabSz="457200">
              <a:defRPr/>
            </a:pPr>
            <a:r>
              <a:rPr lang="ru-RU" sz="1000" b="1" dirty="0">
                <a:solidFill>
                  <a:srgbClr val="FF0000"/>
                </a:solidFill>
                <a:latin typeface="Arial"/>
              </a:rPr>
              <a:t>РОССИИ (15.08.23)</a:t>
            </a:r>
          </a:p>
        </p:txBody>
      </p:sp>
      <p:sp>
        <p:nvSpPr>
          <p:cNvPr id="93" name="Прямоугольник 92"/>
          <p:cNvSpPr/>
          <p:nvPr/>
        </p:nvSpPr>
        <p:spPr>
          <a:xfrm>
            <a:off x="3648194" y="5963177"/>
            <a:ext cx="1938393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457200">
              <a:defRPr/>
            </a:pPr>
            <a:r>
              <a:rPr lang="ru-RU" sz="1000" b="1" dirty="0">
                <a:solidFill>
                  <a:srgbClr val="FF0000"/>
                </a:solidFill>
                <a:latin typeface="Arial"/>
              </a:rPr>
              <a:t>ВНЕСЕНИЕ В</a:t>
            </a:r>
          </a:p>
          <a:p>
            <a:pPr defTabSz="457200">
              <a:defRPr/>
            </a:pPr>
            <a:r>
              <a:rPr lang="ru-RU" sz="1000" b="1" dirty="0">
                <a:solidFill>
                  <a:srgbClr val="FF0000"/>
                </a:solidFill>
                <a:latin typeface="Arial"/>
              </a:rPr>
              <a:t>ГОСДУМУ</a:t>
            </a:r>
          </a:p>
          <a:p>
            <a:pPr defTabSz="457200">
              <a:defRPr/>
            </a:pPr>
            <a:r>
              <a:rPr lang="ru-RU" sz="1000" b="1" dirty="0">
                <a:solidFill>
                  <a:srgbClr val="FF0000"/>
                </a:solidFill>
                <a:latin typeface="Arial"/>
              </a:rPr>
              <a:t>РОССИИ (01.12.23)</a:t>
            </a:r>
          </a:p>
        </p:txBody>
      </p:sp>
      <p:sp>
        <p:nvSpPr>
          <p:cNvPr id="95" name="Прямоугольник 94"/>
          <p:cNvSpPr/>
          <p:nvPr/>
        </p:nvSpPr>
        <p:spPr>
          <a:xfrm>
            <a:off x="7117853" y="2051141"/>
            <a:ext cx="1627901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457200">
              <a:defRPr/>
            </a:pPr>
            <a:r>
              <a:rPr lang="ru-RU" sz="1000" b="1" dirty="0">
                <a:solidFill>
                  <a:srgbClr val="FF0000"/>
                </a:solidFill>
                <a:latin typeface="Arial"/>
              </a:rPr>
              <a:t>УТВЕРЖДЕНО ТЗ</a:t>
            </a:r>
          </a:p>
          <a:p>
            <a:pPr defTabSz="457200">
              <a:defRPr/>
            </a:pPr>
            <a:r>
              <a:rPr lang="ru-RU" sz="1000" b="1" dirty="0">
                <a:solidFill>
                  <a:srgbClr val="FF0000"/>
                </a:solidFill>
                <a:latin typeface="Arial"/>
              </a:rPr>
              <a:t>ДЛЯ АНАЛИЗА, А ТАКЖЕ</a:t>
            </a:r>
          </a:p>
          <a:p>
            <a:pPr defTabSz="457200">
              <a:defRPr/>
            </a:pPr>
            <a:r>
              <a:rPr lang="ru-RU" sz="1000" b="1" dirty="0">
                <a:solidFill>
                  <a:srgbClr val="FF0000"/>
                </a:solidFill>
                <a:latin typeface="Arial"/>
              </a:rPr>
              <a:t>НАБЛЮДЕНИЯ </a:t>
            </a:r>
          </a:p>
          <a:p>
            <a:pPr defTabSz="457200">
              <a:defRPr/>
            </a:pPr>
            <a:r>
              <a:rPr lang="ru-RU" sz="1000" b="1" dirty="0" smtClean="0">
                <a:solidFill>
                  <a:srgbClr val="FF0000"/>
                </a:solidFill>
                <a:latin typeface="Arial"/>
              </a:rPr>
              <a:t>(</a:t>
            </a:r>
            <a:r>
              <a:rPr lang="ru-RU" sz="1000" b="1" dirty="0">
                <a:solidFill>
                  <a:srgbClr val="FF0000"/>
                </a:solidFill>
                <a:latin typeface="Arial"/>
              </a:rPr>
              <a:t>01.03.25)</a:t>
            </a:r>
          </a:p>
        </p:txBody>
      </p:sp>
      <p:pic>
        <p:nvPicPr>
          <p:cNvPr id="96" name="object 59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693689" y="3968236"/>
            <a:ext cx="104131" cy="99693"/>
          </a:xfrm>
          <a:prstGeom prst="rect">
            <a:avLst/>
          </a:prstGeom>
        </p:spPr>
      </p:pic>
      <p:sp>
        <p:nvSpPr>
          <p:cNvPr id="97" name="object 20"/>
          <p:cNvSpPr/>
          <p:nvPr/>
        </p:nvSpPr>
        <p:spPr>
          <a:xfrm>
            <a:off x="8729563" y="1797110"/>
            <a:ext cx="77303" cy="95459"/>
          </a:xfrm>
          <a:custGeom>
            <a:avLst/>
            <a:gdLst/>
            <a:ahLst/>
            <a:cxnLst/>
            <a:rect l="l" t="t" r="r" b="b"/>
            <a:pathLst>
              <a:path w="85089" h="80644">
                <a:moveTo>
                  <a:pt x="0" y="0"/>
                </a:moveTo>
                <a:lnTo>
                  <a:pt x="85081" y="0"/>
                </a:lnTo>
                <a:lnTo>
                  <a:pt x="85081" y="80643"/>
                </a:lnTo>
                <a:lnTo>
                  <a:pt x="0" y="80643"/>
                </a:lnTo>
                <a:lnTo>
                  <a:pt x="0" y="0"/>
                </a:lnTo>
                <a:close/>
              </a:path>
            </a:pathLst>
          </a:custGeom>
          <a:ln w="19050">
            <a:solidFill>
              <a:srgbClr val="0070C0"/>
            </a:solidFill>
          </a:ln>
        </p:spPr>
        <p:txBody>
          <a:bodyPr wrap="square" lIns="0" tIns="0" rIns="0" bIns="0" rtlCol="0"/>
          <a:lstStyle/>
          <a:p>
            <a:pPr>
              <a:defRPr/>
            </a:pPr>
            <a:endParaRPr kern="0">
              <a:solidFill>
                <a:prstClr val="black"/>
              </a:solidFill>
            </a:endParaRPr>
          </a:p>
        </p:txBody>
      </p:sp>
      <p:sp>
        <p:nvSpPr>
          <p:cNvPr id="98" name="Прямоугольник 97"/>
          <p:cNvSpPr/>
          <p:nvPr/>
        </p:nvSpPr>
        <p:spPr>
          <a:xfrm>
            <a:off x="7123490" y="3762646"/>
            <a:ext cx="162790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457200">
              <a:defRPr/>
            </a:pPr>
            <a:r>
              <a:rPr lang="ru-RU" sz="1000" b="1" dirty="0">
                <a:solidFill>
                  <a:srgbClr val="FF0000"/>
                </a:solidFill>
                <a:latin typeface="Arial"/>
              </a:rPr>
              <a:t>УТВЕРЖДЕНЫ ИЗМЕНЕНИЯ В СТАНДАРТЫ ВГ(М)ФК (01.11.25)</a:t>
            </a:r>
          </a:p>
        </p:txBody>
      </p:sp>
      <p:sp>
        <p:nvSpPr>
          <p:cNvPr id="99" name="Прямоугольник 98"/>
          <p:cNvSpPr/>
          <p:nvPr/>
        </p:nvSpPr>
        <p:spPr>
          <a:xfrm>
            <a:off x="7165472" y="4993955"/>
            <a:ext cx="1627901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457200">
              <a:defRPr/>
            </a:pPr>
            <a:r>
              <a:rPr lang="ru-RU" sz="1000" b="1" dirty="0">
                <a:solidFill>
                  <a:srgbClr val="FF0000"/>
                </a:solidFill>
                <a:latin typeface="Arial"/>
              </a:rPr>
              <a:t>УТВЕРЖДЕН ПОРЯДОК</a:t>
            </a:r>
          </a:p>
          <a:p>
            <a:pPr defTabSz="457200">
              <a:defRPr/>
            </a:pPr>
            <a:r>
              <a:rPr lang="ru-RU" sz="1000" b="1" dirty="0">
                <a:solidFill>
                  <a:srgbClr val="FF0000"/>
                </a:solidFill>
                <a:latin typeface="Arial"/>
              </a:rPr>
              <a:t>ФБК (01.12.25)</a:t>
            </a:r>
          </a:p>
        </p:txBody>
      </p:sp>
      <p:pic>
        <p:nvPicPr>
          <p:cNvPr id="42" name="object 88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093354" y="4894262"/>
            <a:ext cx="104131" cy="99693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3665536" y="4762133"/>
            <a:ext cx="6096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pPr defTabSz="457200">
              <a:defRPr/>
            </a:pPr>
            <a:r>
              <a:rPr lang="ru-RU" sz="1000" b="1" dirty="0">
                <a:solidFill>
                  <a:srgbClr val="00602B"/>
                </a:solidFill>
                <a:latin typeface="Arial"/>
              </a:rPr>
              <a:t>ЗАКЛЮЧЕНИЕ</a:t>
            </a:r>
          </a:p>
          <a:p>
            <a:pPr defTabSz="457200">
              <a:defRPr/>
            </a:pPr>
            <a:r>
              <a:rPr lang="ru-RU" sz="1000" b="1" dirty="0" smtClean="0">
                <a:solidFill>
                  <a:srgbClr val="00602B"/>
                </a:solidFill>
                <a:latin typeface="Arial"/>
              </a:rPr>
              <a:t>ИЗИСП (18.08.23</a:t>
            </a:r>
            <a:r>
              <a:rPr lang="ru-RU" sz="1000" b="1" dirty="0">
                <a:solidFill>
                  <a:srgbClr val="00602B"/>
                </a:solidFill>
                <a:latin typeface="Arial"/>
              </a:rPr>
              <a:t>)</a:t>
            </a:r>
          </a:p>
        </p:txBody>
      </p:sp>
      <p:sp>
        <p:nvSpPr>
          <p:cNvPr id="53" name="object 2">
            <a:extLst>
              <a:ext uri="{FF2B5EF4-FFF2-40B4-BE49-F238E27FC236}">
                <a16:creationId xmlns:a16="http://schemas.microsoft.com/office/drawing/2014/main" id="{56FB6CBB-0E60-4E76-95C2-856F34774D04}"/>
              </a:ext>
            </a:extLst>
          </p:cNvPr>
          <p:cNvSpPr txBox="1"/>
          <p:nvPr/>
        </p:nvSpPr>
        <p:spPr>
          <a:xfrm>
            <a:off x="1061105" y="183199"/>
            <a:ext cx="10565685" cy="286539"/>
          </a:xfrm>
          <a:prstGeom prst="rect">
            <a:avLst/>
          </a:prstGeom>
          <a:solidFill>
            <a:srgbClr val="007B3E"/>
          </a:solidFill>
        </p:spPr>
        <p:txBody>
          <a:bodyPr vert="horz" wrap="square" lIns="0" tIns="36000" rIns="0" bIns="72000" rtlCol="0" anchor="t" anchorCtr="0">
            <a:spAutoFit/>
          </a:bodyPr>
          <a:lstStyle/>
          <a:p>
            <a:pPr marL="180000">
              <a:lnSpc>
                <a:spcPct val="150000"/>
              </a:lnSpc>
              <a:spcBef>
                <a:spcPts val="315"/>
              </a:spcBef>
              <a:tabLst>
                <a:tab pos="17280000" algn="l"/>
              </a:tabLst>
            </a:pPr>
            <a:endParaRPr sz="1300" baseline="-2849" dirty="0">
              <a:latin typeface="Montserrat Medium" panose="00000600000000000000" pitchFamily="2" charset="-52"/>
              <a:cs typeface="Arial"/>
            </a:endParaRPr>
          </a:p>
        </p:txBody>
      </p:sp>
      <p:sp>
        <p:nvSpPr>
          <p:cNvPr id="54" name="Номер слайда 2"/>
          <p:cNvSpPr txBox="1">
            <a:spLocks/>
          </p:cNvSpPr>
          <p:nvPr/>
        </p:nvSpPr>
        <p:spPr>
          <a:xfrm>
            <a:off x="9910576" y="137059"/>
            <a:ext cx="2133600" cy="365125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F91366C-C707-45FC-9663-1DE7BB98C4B2}" type="slidenum">
              <a:rPr kumimoji="0" lang="ru-RU" sz="2200" b="0" i="0" u="none" strike="noStrike" kern="1200" cap="none" spc="0" normalizeH="0" baseline="0" noProof="0" smtClean="0">
                <a:ln>
                  <a:noFill/>
                </a:ln>
                <a:solidFill>
                  <a:srgbClr val="DEAA46"/>
                </a:solidFill>
                <a:effectLst/>
                <a:uLnTx/>
                <a:uFillTx/>
                <a:latin typeface="DINPro-Light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ru-RU" sz="2200" b="0" i="0" u="none" strike="noStrike" kern="1200" cap="none" spc="0" normalizeH="0" baseline="0" noProof="0" dirty="0">
              <a:ln>
                <a:noFill/>
              </a:ln>
              <a:solidFill>
                <a:srgbClr val="DEAA46"/>
              </a:solidFill>
              <a:effectLst/>
              <a:uLnTx/>
              <a:uFillTx/>
              <a:latin typeface="DINPro-Ligh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41336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МИНФИН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A3E"/>
      </a:accent1>
      <a:accent2>
        <a:srgbClr val="007B87"/>
      </a:accent2>
      <a:accent3>
        <a:srgbClr val="717682"/>
      </a:accent3>
      <a:accent4>
        <a:srgbClr val="F5D74A"/>
      </a:accent4>
      <a:accent5>
        <a:srgbClr val="A0313A"/>
      </a:accent5>
      <a:accent6>
        <a:srgbClr val="C0A158"/>
      </a:accent6>
      <a:hlink>
        <a:srgbClr val="153736"/>
      </a:hlink>
      <a:folHlink>
        <a:srgbClr val="002B50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4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3566</TotalTime>
  <Words>736</Words>
  <Application>Microsoft Office PowerPoint</Application>
  <PresentationFormat>Широкоэкранный</PresentationFormat>
  <Paragraphs>186</Paragraphs>
  <Slides>10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10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10</vt:i4>
      </vt:variant>
    </vt:vector>
  </HeadingPairs>
  <TitlesOfParts>
    <vt:vector size="22" baseType="lpstr">
      <vt:lpstr>Arial</vt:lpstr>
      <vt:lpstr>Calibri</vt:lpstr>
      <vt:lpstr>Calibri Light</vt:lpstr>
      <vt:lpstr>Courier New</vt:lpstr>
      <vt:lpstr>DINPro-Light</vt:lpstr>
      <vt:lpstr>Montserrat Medium</vt:lpstr>
      <vt:lpstr>Segoe UI</vt:lpstr>
      <vt:lpstr>Segoe UI Light</vt:lpstr>
      <vt:lpstr>Times New Roman</vt:lpstr>
      <vt:lpstr>Trebuchet MS</vt:lpstr>
      <vt:lpstr>office theme</vt:lpstr>
      <vt:lpstr>4_Office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Эля Насибуллина</dc:creator>
  <cp:lastModifiedBy>МинФин РФ</cp:lastModifiedBy>
  <cp:revision>746</cp:revision>
  <cp:lastPrinted>2022-07-28T13:24:44Z</cp:lastPrinted>
  <dcterms:created xsi:type="dcterms:W3CDTF">2021-11-29T01:01:16Z</dcterms:created>
  <dcterms:modified xsi:type="dcterms:W3CDTF">2023-08-23T13:56:35Z</dcterms:modified>
</cp:coreProperties>
</file>